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5800725" cy="9094788"/>
  <p:defaultTextStyle>
    <a:defPPr>
      <a:defRPr lang="en-US"/>
    </a:defPPr>
    <a:lvl1pPr algn="l" rtl="0" fontAlgn="base">
      <a:spcBef>
        <a:spcPct val="0"/>
      </a:spcBef>
      <a:spcAft>
        <a:spcPct val="0"/>
      </a:spcAft>
      <a:defRPr sz="4500" kern="1200">
        <a:solidFill>
          <a:schemeClr val="tx1"/>
        </a:solidFill>
        <a:latin typeface="Arial" charset="0"/>
        <a:ea typeface="+mn-ea"/>
        <a:cs typeface="+mn-cs"/>
      </a:defRPr>
    </a:lvl1pPr>
    <a:lvl2pPr marL="457200" algn="l" rtl="0" fontAlgn="base">
      <a:spcBef>
        <a:spcPct val="0"/>
      </a:spcBef>
      <a:spcAft>
        <a:spcPct val="0"/>
      </a:spcAft>
      <a:defRPr sz="4500" kern="1200">
        <a:solidFill>
          <a:schemeClr val="tx1"/>
        </a:solidFill>
        <a:latin typeface="Arial" charset="0"/>
        <a:ea typeface="+mn-ea"/>
        <a:cs typeface="+mn-cs"/>
      </a:defRPr>
    </a:lvl2pPr>
    <a:lvl3pPr marL="914400" algn="l" rtl="0" fontAlgn="base">
      <a:spcBef>
        <a:spcPct val="0"/>
      </a:spcBef>
      <a:spcAft>
        <a:spcPct val="0"/>
      </a:spcAft>
      <a:defRPr sz="4500" kern="1200">
        <a:solidFill>
          <a:schemeClr val="tx1"/>
        </a:solidFill>
        <a:latin typeface="Arial" charset="0"/>
        <a:ea typeface="+mn-ea"/>
        <a:cs typeface="+mn-cs"/>
      </a:defRPr>
    </a:lvl3pPr>
    <a:lvl4pPr marL="1371600" algn="l" rtl="0" fontAlgn="base">
      <a:spcBef>
        <a:spcPct val="0"/>
      </a:spcBef>
      <a:spcAft>
        <a:spcPct val="0"/>
      </a:spcAft>
      <a:defRPr sz="4500" kern="1200">
        <a:solidFill>
          <a:schemeClr val="tx1"/>
        </a:solidFill>
        <a:latin typeface="Arial" charset="0"/>
        <a:ea typeface="+mn-ea"/>
        <a:cs typeface="+mn-cs"/>
      </a:defRPr>
    </a:lvl4pPr>
    <a:lvl5pPr marL="1828800" algn="l" rtl="0" fontAlgn="base">
      <a:spcBef>
        <a:spcPct val="0"/>
      </a:spcBef>
      <a:spcAft>
        <a:spcPct val="0"/>
      </a:spcAft>
      <a:defRPr sz="4500" kern="1200">
        <a:solidFill>
          <a:schemeClr val="tx1"/>
        </a:solidFill>
        <a:latin typeface="Arial" charset="0"/>
        <a:ea typeface="+mn-ea"/>
        <a:cs typeface="+mn-cs"/>
      </a:defRPr>
    </a:lvl5pPr>
    <a:lvl6pPr marL="2286000" algn="l" defTabSz="914400" rtl="0" eaLnBrk="1" latinLnBrk="0" hangingPunct="1">
      <a:defRPr sz="4500" kern="1200">
        <a:solidFill>
          <a:schemeClr val="tx1"/>
        </a:solidFill>
        <a:latin typeface="Arial" charset="0"/>
        <a:ea typeface="+mn-ea"/>
        <a:cs typeface="+mn-cs"/>
      </a:defRPr>
    </a:lvl6pPr>
    <a:lvl7pPr marL="2743200" algn="l" defTabSz="914400" rtl="0" eaLnBrk="1" latinLnBrk="0" hangingPunct="1">
      <a:defRPr sz="4500" kern="1200">
        <a:solidFill>
          <a:schemeClr val="tx1"/>
        </a:solidFill>
        <a:latin typeface="Arial" charset="0"/>
        <a:ea typeface="+mn-ea"/>
        <a:cs typeface="+mn-cs"/>
      </a:defRPr>
    </a:lvl7pPr>
    <a:lvl8pPr marL="3200400" algn="l" defTabSz="914400" rtl="0" eaLnBrk="1" latinLnBrk="0" hangingPunct="1">
      <a:defRPr sz="4500" kern="1200">
        <a:solidFill>
          <a:schemeClr val="tx1"/>
        </a:solidFill>
        <a:latin typeface="Arial" charset="0"/>
        <a:ea typeface="+mn-ea"/>
        <a:cs typeface="+mn-cs"/>
      </a:defRPr>
    </a:lvl8pPr>
    <a:lvl9pPr marL="3657600" algn="l" defTabSz="914400" rtl="0" eaLnBrk="1" latinLnBrk="0" hangingPunct="1">
      <a:defRPr sz="45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9F566C"/>
    <a:srgbClr val="F53D2F"/>
    <a:srgbClr val="FF6401"/>
    <a:srgbClr val="5E6DAC"/>
    <a:srgbClr val="0066CC"/>
    <a:srgbClr val="E2E5F2"/>
    <a:srgbClr val="E3E2F2"/>
    <a:srgbClr val="EAEAEA"/>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45" d="100"/>
          <a:sy n="45" d="100"/>
        </p:scale>
        <p:origin x="-896" y="6584"/>
      </p:cViewPr>
      <p:guideLst>
        <p:guide orient="horz" pos="13479"/>
        <p:guide pos="953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VeenaCalambur:Desktop:genre%20classes.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Macintosh%20HD:Users:VeenaCalambur:Desktop:genre%20classes.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Macintosh%20HD:Users:VeenaCalambur:Desktop:genre%20classes.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Macintosh%20HD:Users:VeenaCalambur:Desktop:genre%20classes.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Macintosh%20HD:Users:VeenaCalambur:Desktop:genre%20classes.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Macintosh%20HD:Users:VeenaCalambur:Desktop:genre%20classes.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Macintosh%20HD:Users:VeenaCalambur:Desktop:genre%20classe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VeenaCalambur:Desktop:genre%20classe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VeenaCalambur:Desktop:genre%20classe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VeenaCalambur:Desktop:genre%20classe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VeenaCalambur:Desktop:genre%20classe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VeenaCalambur:Desktop:genre%20classe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VeenaCalambur:Desktop:genre%20classe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Macintosh%20HD:Users:VeenaCalambur:Desktop:genre%20classe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Macintosh%20HD:Users:VeenaCalambur:Desktop:genre%20class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spPr>
            <a:ln>
              <a:solidFill>
                <a:schemeClr val="bg1"/>
              </a:solidFill>
            </a:ln>
          </c:spPr>
          <c:explosion val="25"/>
          <c:dPt>
            <c:idx val="0"/>
            <c:bubble3D val="0"/>
            <c:spPr>
              <a:solidFill>
                <a:srgbClr val="800000"/>
              </a:solidFill>
              <a:ln>
                <a:solidFill>
                  <a:schemeClr val="bg1"/>
                </a:solidFill>
              </a:ln>
            </c:spPr>
          </c:dPt>
          <c:dLbls>
            <c:dLbl>
              <c:idx val="0"/>
              <c:layout>
                <c:manualLayout>
                  <c:x val="-9.3503937007874E-5"/>
                  <c:y val="0.0178864100320793"/>
                </c:manualLayout>
              </c:layout>
              <c:showLegendKey val="0"/>
              <c:showVal val="1"/>
              <c:showCatName val="0"/>
              <c:showSerName val="0"/>
              <c:showPercent val="0"/>
              <c:showBubbleSize val="0"/>
            </c:dLbl>
            <c:dLbl>
              <c:idx val="1"/>
              <c:layout>
                <c:manualLayout>
                  <c:x val="0.00116371391076115"/>
                  <c:y val="0.0127438757655293"/>
                </c:manualLayout>
              </c:layout>
              <c:showLegendKey val="0"/>
              <c:showVal val="1"/>
              <c:showCatName val="0"/>
              <c:showSerName val="0"/>
              <c:showPercent val="0"/>
              <c:showBubbleSize val="0"/>
            </c:dLbl>
            <c:dLbl>
              <c:idx val="2"/>
              <c:layout>
                <c:manualLayout>
                  <c:x val="0.0114097769028871"/>
                  <c:y val="0.000632473024205308"/>
                </c:manualLayout>
              </c:layout>
              <c:showLegendKey val="0"/>
              <c:showVal val="1"/>
              <c:showCatName val="0"/>
              <c:showSerName val="0"/>
              <c:showPercent val="0"/>
              <c:showBubbleSize val="0"/>
            </c:dLbl>
            <c:dLbl>
              <c:idx val="4"/>
              <c:layout>
                <c:manualLayout>
                  <c:x val="0.000789698162729659"/>
                  <c:y val="0.0181423155438903"/>
                </c:manualLayout>
              </c:layout>
              <c:showLegendKey val="0"/>
              <c:showVal val="1"/>
              <c:showCatName val="0"/>
              <c:showSerName val="0"/>
              <c:showPercent val="0"/>
              <c:showBubbleSize val="0"/>
            </c:dLbl>
            <c:numFmt formatCode="0.00%" sourceLinked="0"/>
            <c:txPr>
              <a:bodyPr/>
              <a:lstStyle/>
              <a:p>
                <a:pPr>
                  <a:defRPr>
                    <a:solidFill>
                      <a:schemeClr val="bg1"/>
                    </a:solidFill>
                  </a:defRPr>
                </a:pPr>
                <a:endParaRPr lang="en-US"/>
              </a:p>
            </c:txPr>
            <c:showLegendKey val="0"/>
            <c:showVal val="1"/>
            <c:showCatName val="0"/>
            <c:showSerName val="0"/>
            <c:showPercent val="0"/>
            <c:showBubbleSize val="0"/>
            <c:showLeaderLines val="1"/>
          </c:dLbls>
          <c:cat>
            <c:strRef>
              <c:f>Sheet3!$I$1:$I$11</c:f>
              <c:strCache>
                <c:ptCount val="11"/>
                <c:pt idx="0">
                  <c:v>Electronic</c:v>
                </c:pt>
                <c:pt idx="1">
                  <c:v>Soundtrack</c:v>
                </c:pt>
                <c:pt idx="2">
                  <c:v>Rock</c:v>
                </c:pt>
                <c:pt idx="3">
                  <c:v>Jazz</c:v>
                </c:pt>
                <c:pt idx="4">
                  <c:v>Classical</c:v>
                </c:pt>
                <c:pt idx="5">
                  <c:v>Alternative</c:v>
                </c:pt>
                <c:pt idx="6">
                  <c:v>"New Age"</c:v>
                </c:pt>
                <c:pt idx="7">
                  <c:v>Pop</c:v>
                </c:pt>
                <c:pt idx="8">
                  <c:v>Vocal</c:v>
                </c:pt>
                <c:pt idx="9">
                  <c:v>Holiday</c:v>
                </c:pt>
                <c:pt idx="10">
                  <c:v>Dance</c:v>
                </c:pt>
              </c:strCache>
            </c:strRef>
          </c:cat>
          <c:val>
            <c:numRef>
              <c:f>Sheet3!$J$1:$J$11</c:f>
              <c:numCache>
                <c:formatCode>General</c:formatCode>
                <c:ptCount val="11"/>
                <c:pt idx="0">
                  <c:v>0.173913043478261</c:v>
                </c:pt>
                <c:pt idx="1">
                  <c:v>0.130434782608696</c:v>
                </c:pt>
                <c:pt idx="2">
                  <c:v>0.217391304347826</c:v>
                </c:pt>
                <c:pt idx="3">
                  <c:v>0.0869565217391304</c:v>
                </c:pt>
                <c:pt idx="4">
                  <c:v>0.130434782608696</c:v>
                </c:pt>
                <c:pt idx="5">
                  <c:v>0.0434782608695652</c:v>
                </c:pt>
                <c:pt idx="6">
                  <c:v>0.0434782608695652</c:v>
                </c:pt>
                <c:pt idx="7">
                  <c:v>0.0434782608695652</c:v>
                </c:pt>
                <c:pt idx="8">
                  <c:v>0.0434782608695652</c:v>
                </c:pt>
                <c:pt idx="9">
                  <c:v>0.0434782608695652</c:v>
                </c:pt>
                <c:pt idx="10">
                  <c:v>0.0434782608695652</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a:lstStyle/>
        <a:p>
          <a:pPr>
            <a:defRPr>
              <a:solidFill>
                <a:schemeClr val="bg1"/>
              </a:solidFill>
            </a:defRPr>
          </a:pPr>
          <a:endParaRPr lang="en-US"/>
        </a:p>
      </c:txPr>
    </c:legend>
    <c:plotVisOnly val="1"/>
    <c:dispBlanksAs val="gap"/>
    <c:showDLblsOverMax val="0"/>
  </c:chart>
  <c:spPr>
    <a:noFill/>
    <a:ln w="12700" cmpd="sng">
      <a:noFill/>
    </a:ln>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spPr>
            <a:ln>
              <a:solidFill>
                <a:schemeClr val="bg1"/>
              </a:solidFill>
            </a:ln>
          </c:spPr>
          <c:explosion val="5"/>
          <c:dPt>
            <c:idx val="0"/>
            <c:bubble3D val="0"/>
            <c:spPr>
              <a:solidFill>
                <a:srgbClr val="800000"/>
              </a:solidFill>
              <a:ln>
                <a:solidFill>
                  <a:schemeClr val="bg1"/>
                </a:solidFill>
              </a:ln>
            </c:spPr>
          </c:dPt>
          <c:dLbls>
            <c:dLbl>
              <c:idx val="0"/>
              <c:layout>
                <c:manualLayout>
                  <c:x val="-0.007875656167979"/>
                  <c:y val="-0.0127621026538349"/>
                </c:manualLayout>
              </c:layout>
              <c:showLegendKey val="0"/>
              <c:showVal val="1"/>
              <c:showCatName val="0"/>
              <c:showSerName val="0"/>
              <c:showPercent val="0"/>
              <c:showBubbleSize val="0"/>
            </c:dLbl>
            <c:dLbl>
              <c:idx val="1"/>
              <c:layout>
                <c:manualLayout>
                  <c:x val="0.00944389763779527"/>
                  <c:y val="0.007882400116652"/>
                </c:manualLayout>
              </c:layout>
              <c:showLegendKey val="0"/>
              <c:showVal val="1"/>
              <c:showCatName val="0"/>
              <c:showSerName val="0"/>
              <c:showPercent val="0"/>
              <c:showBubbleSize val="0"/>
            </c:dLbl>
            <c:dLbl>
              <c:idx val="2"/>
              <c:layout>
                <c:manualLayout>
                  <c:x val="0.012048665791776"/>
                  <c:y val="0.0142935258092738"/>
                </c:manualLayout>
              </c:layout>
              <c:showLegendKey val="0"/>
              <c:showVal val="1"/>
              <c:showCatName val="0"/>
              <c:showSerName val="0"/>
              <c:showPercent val="0"/>
              <c:showBubbleSize val="0"/>
            </c:dLbl>
            <c:dLbl>
              <c:idx val="3"/>
              <c:layout>
                <c:manualLayout>
                  <c:x val="-0.00198917322834647"/>
                  <c:y val="-0.0217709244677749"/>
                </c:manualLayout>
              </c:layout>
              <c:showLegendKey val="0"/>
              <c:showVal val="1"/>
              <c:showCatName val="0"/>
              <c:showSerName val="0"/>
              <c:showPercent val="0"/>
              <c:showBubbleSize val="0"/>
            </c:dLbl>
            <c:numFmt formatCode="0.00%" sourceLinked="0"/>
            <c:showLegendKey val="0"/>
            <c:showVal val="1"/>
            <c:showCatName val="0"/>
            <c:showSerName val="0"/>
            <c:showPercent val="0"/>
            <c:showBubbleSize val="0"/>
            <c:showLeaderLines val="1"/>
          </c:dLbls>
          <c:cat>
            <c:strRef>
              <c:f>Sheet3!$F$162:$F$167</c:f>
              <c:strCache>
                <c:ptCount val="6"/>
                <c:pt idx="0">
                  <c:v>Jazz</c:v>
                </c:pt>
                <c:pt idx="1">
                  <c:v>Pop</c:v>
                </c:pt>
                <c:pt idx="2">
                  <c:v>Rock</c:v>
                </c:pt>
                <c:pt idx="3">
                  <c:v>Christian</c:v>
                </c:pt>
                <c:pt idx="4">
                  <c:v>Holiday</c:v>
                </c:pt>
                <c:pt idx="5">
                  <c:v>Electronica</c:v>
                </c:pt>
              </c:strCache>
            </c:strRef>
          </c:cat>
          <c:val>
            <c:numRef>
              <c:f>Sheet3!$G$162:$G$167</c:f>
              <c:numCache>
                <c:formatCode>General</c:formatCode>
                <c:ptCount val="6"/>
                <c:pt idx="0">
                  <c:v>0.217391304347826</c:v>
                </c:pt>
                <c:pt idx="1">
                  <c:v>0.260869565217391</c:v>
                </c:pt>
                <c:pt idx="2">
                  <c:v>0.304347826086956</c:v>
                </c:pt>
                <c:pt idx="3">
                  <c:v>0.130434782608696</c:v>
                </c:pt>
                <c:pt idx="4">
                  <c:v>0.0434782608695652</c:v>
                </c:pt>
                <c:pt idx="5">
                  <c:v>0.0434782608695652</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a:solidFill>
            <a:schemeClr val="bg1"/>
          </a:solidFill>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spPr>
            <a:ln>
              <a:solidFill>
                <a:schemeClr val="bg1"/>
              </a:solidFill>
            </a:ln>
          </c:spPr>
          <c:explosion val="10"/>
          <c:dPt>
            <c:idx val="0"/>
            <c:bubble3D val="0"/>
            <c:spPr>
              <a:solidFill>
                <a:srgbClr val="800000"/>
              </a:solidFill>
              <a:ln>
                <a:solidFill>
                  <a:schemeClr val="bg1"/>
                </a:solidFill>
              </a:ln>
            </c:spPr>
          </c:dPt>
          <c:dLbls>
            <c:dLbl>
              <c:idx val="0"/>
              <c:layout>
                <c:manualLayout>
                  <c:x val="0.000951443569553805"/>
                  <c:y val="0.0253393846602508"/>
                </c:manualLayout>
              </c:layout>
              <c:showLegendKey val="0"/>
              <c:showVal val="1"/>
              <c:showCatName val="0"/>
              <c:showSerName val="0"/>
              <c:showPercent val="0"/>
              <c:showBubbleSize val="0"/>
            </c:dLbl>
            <c:dLbl>
              <c:idx val="1"/>
              <c:layout>
                <c:manualLayout>
                  <c:x val="-0.0101597769028871"/>
                  <c:y val="0.0348461650627005"/>
                </c:manualLayout>
              </c:layout>
              <c:showLegendKey val="0"/>
              <c:showVal val="1"/>
              <c:showCatName val="0"/>
              <c:showSerName val="0"/>
              <c:showPercent val="0"/>
              <c:showBubbleSize val="0"/>
            </c:dLbl>
            <c:dLbl>
              <c:idx val="2"/>
              <c:layout>
                <c:manualLayout>
                  <c:x val="0.00899726596675415"/>
                  <c:y val="-0.0135793963254593"/>
                </c:manualLayout>
              </c:layout>
              <c:showLegendKey val="0"/>
              <c:showVal val="1"/>
              <c:showCatName val="0"/>
              <c:showSerName val="0"/>
              <c:showPercent val="0"/>
              <c:showBubbleSize val="0"/>
            </c:dLbl>
            <c:dLbl>
              <c:idx val="3"/>
              <c:layout>
                <c:manualLayout>
                  <c:x val="0.0109222440944882"/>
                  <c:y val="0.0300925925925926"/>
                </c:manualLayout>
              </c:layout>
              <c:showLegendKey val="0"/>
              <c:showVal val="1"/>
              <c:showCatName val="0"/>
              <c:showSerName val="0"/>
              <c:showPercent val="0"/>
              <c:showBubbleSize val="0"/>
            </c:dLbl>
            <c:dLbl>
              <c:idx val="4"/>
              <c:layout>
                <c:manualLayout>
                  <c:x val="0.0825476435010841"/>
                  <c:y val="-0.000309128025663459"/>
                </c:manualLayout>
              </c:layout>
              <c:showLegendKey val="0"/>
              <c:showVal val="1"/>
              <c:showCatName val="0"/>
              <c:showSerName val="0"/>
              <c:showPercent val="0"/>
              <c:showBubbleSize val="0"/>
            </c:dLbl>
            <c:numFmt formatCode="0.00%" sourceLinked="0"/>
            <c:showLegendKey val="0"/>
            <c:showVal val="1"/>
            <c:showCatName val="0"/>
            <c:showSerName val="0"/>
            <c:showPercent val="0"/>
            <c:showBubbleSize val="0"/>
            <c:showLeaderLines val="1"/>
          </c:dLbls>
          <c:cat>
            <c:strRef>
              <c:f>Sheet3!$F$169:$F$173</c:f>
              <c:strCache>
                <c:ptCount val="5"/>
                <c:pt idx="0">
                  <c:v>Rock</c:v>
                </c:pt>
                <c:pt idx="1">
                  <c:v>Pop</c:v>
                </c:pt>
                <c:pt idx="2">
                  <c:v>Jazz</c:v>
                </c:pt>
                <c:pt idx="3">
                  <c:v>Christian</c:v>
                </c:pt>
                <c:pt idx="4">
                  <c:v>New Age</c:v>
                </c:pt>
              </c:strCache>
            </c:strRef>
          </c:cat>
          <c:val>
            <c:numRef>
              <c:f>Sheet3!$G$169:$G$173</c:f>
              <c:numCache>
                <c:formatCode>General</c:formatCode>
                <c:ptCount val="5"/>
                <c:pt idx="0">
                  <c:v>0.25</c:v>
                </c:pt>
                <c:pt idx="1">
                  <c:v>0.25</c:v>
                </c:pt>
                <c:pt idx="2">
                  <c:v>0.1875</c:v>
                </c:pt>
                <c:pt idx="3">
                  <c:v>0.125</c:v>
                </c:pt>
                <c:pt idx="4">
                  <c:v>0.1875</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a:solidFill>
            <a:schemeClr val="bg1"/>
          </a:solidFill>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spPr>
            <a:ln>
              <a:solidFill>
                <a:schemeClr val="bg1"/>
              </a:solidFill>
            </a:ln>
          </c:spPr>
          <c:dPt>
            <c:idx val="0"/>
            <c:bubble3D val="0"/>
            <c:spPr>
              <a:solidFill>
                <a:srgbClr val="800000"/>
              </a:solidFill>
              <a:ln>
                <a:solidFill>
                  <a:schemeClr val="bg1"/>
                </a:solidFill>
              </a:ln>
            </c:spPr>
          </c:dPt>
          <c:dLbls>
            <c:dLbl>
              <c:idx val="0"/>
              <c:layout>
                <c:manualLayout>
                  <c:x val="0.00667779299326714"/>
                  <c:y val="0.197458807232429"/>
                </c:manualLayout>
              </c:layout>
              <c:showLegendKey val="0"/>
              <c:showVal val="1"/>
              <c:showCatName val="0"/>
              <c:showSerName val="0"/>
              <c:showPercent val="0"/>
              <c:showBubbleSize val="0"/>
            </c:dLbl>
            <c:dLbl>
              <c:idx val="1"/>
              <c:layout>
                <c:manualLayout>
                  <c:x val="-0.00453379265091863"/>
                  <c:y val="-0.0285021143190434"/>
                </c:manualLayout>
              </c:layout>
              <c:showLegendKey val="0"/>
              <c:showVal val="1"/>
              <c:showCatName val="0"/>
              <c:showSerName val="0"/>
              <c:showPercent val="0"/>
              <c:showBubbleSize val="0"/>
            </c:dLbl>
            <c:dLbl>
              <c:idx val="2"/>
              <c:layout>
                <c:manualLayout>
                  <c:x val="0.0315773184601925"/>
                  <c:y val="-0.00390492855059784"/>
                </c:manualLayout>
              </c:layout>
              <c:showLegendKey val="0"/>
              <c:showVal val="1"/>
              <c:showCatName val="0"/>
              <c:showSerName val="0"/>
              <c:showPercent val="0"/>
              <c:showBubbleSize val="0"/>
            </c:dLbl>
            <c:numFmt formatCode="0.00%" sourceLinked="0"/>
            <c:showLegendKey val="0"/>
            <c:showVal val="1"/>
            <c:showCatName val="0"/>
            <c:showSerName val="0"/>
            <c:showPercent val="0"/>
            <c:showBubbleSize val="0"/>
            <c:showLeaderLines val="1"/>
          </c:dLbls>
          <c:cat>
            <c:strRef>
              <c:f>Sheet3!$F$175:$F$178</c:f>
              <c:strCache>
                <c:ptCount val="4"/>
                <c:pt idx="0">
                  <c:v>Classical</c:v>
                </c:pt>
                <c:pt idx="1">
                  <c:v>Rock</c:v>
                </c:pt>
                <c:pt idx="2">
                  <c:v>Electronic </c:v>
                </c:pt>
                <c:pt idx="3">
                  <c:v>Funk</c:v>
                </c:pt>
              </c:strCache>
            </c:strRef>
          </c:cat>
          <c:val>
            <c:numRef>
              <c:f>Sheet3!$G$175:$G$178</c:f>
              <c:numCache>
                <c:formatCode>General</c:formatCode>
                <c:ptCount val="4"/>
                <c:pt idx="0">
                  <c:v>0.411764705882353</c:v>
                </c:pt>
                <c:pt idx="1">
                  <c:v>0.411764705882353</c:v>
                </c:pt>
                <c:pt idx="2">
                  <c:v>0.117647058823529</c:v>
                </c:pt>
                <c:pt idx="3">
                  <c:v>0.0588235294117647</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58213511354559"/>
          <c:y val="0.0874693788276465"/>
          <c:w val="0.234540111833847"/>
          <c:h val="0.352839020122485"/>
        </c:manualLayout>
      </c:layout>
      <c:overlay val="0"/>
    </c:legend>
    <c:plotVisOnly val="1"/>
    <c:dispBlanksAs val="gap"/>
    <c:showDLblsOverMax val="0"/>
  </c:chart>
  <c:txPr>
    <a:bodyPr/>
    <a:lstStyle/>
    <a:p>
      <a:pPr>
        <a:defRPr>
          <a:solidFill>
            <a:schemeClr val="bg1"/>
          </a:solidFill>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01158279128152"/>
          <c:y val="0.0874825021872266"/>
          <c:w val="0.558723040054776"/>
          <c:h val="0.713923884514436"/>
        </c:manualLayout>
      </c:layout>
      <c:pieChart>
        <c:varyColors val="1"/>
        <c:ser>
          <c:idx val="0"/>
          <c:order val="0"/>
          <c:spPr>
            <a:ln>
              <a:solidFill>
                <a:schemeClr val="bg1"/>
              </a:solidFill>
            </a:ln>
          </c:spPr>
          <c:explosion val="25"/>
          <c:dPt>
            <c:idx val="0"/>
            <c:bubble3D val="0"/>
            <c:spPr>
              <a:solidFill>
                <a:srgbClr val="800000"/>
              </a:solidFill>
              <a:ln>
                <a:solidFill>
                  <a:schemeClr val="bg1"/>
                </a:solidFill>
              </a:ln>
            </c:spPr>
          </c:dPt>
          <c:dLbls>
            <c:dLbl>
              <c:idx val="0"/>
              <c:layout>
                <c:manualLayout>
                  <c:x val="0.0285884733158355"/>
                  <c:y val="0.0620490667833187"/>
                </c:manualLayout>
              </c:layout>
              <c:showLegendKey val="0"/>
              <c:showVal val="1"/>
              <c:showCatName val="0"/>
              <c:showSerName val="0"/>
              <c:showPercent val="0"/>
              <c:showBubbleSize val="0"/>
            </c:dLbl>
            <c:dLbl>
              <c:idx val="1"/>
              <c:layout>
                <c:manualLayout>
                  <c:x val="-0.0245320428696413"/>
                  <c:y val="-0.0278875036453777"/>
                </c:manualLayout>
              </c:layout>
              <c:showLegendKey val="0"/>
              <c:showVal val="1"/>
              <c:showCatName val="0"/>
              <c:showSerName val="0"/>
              <c:showPercent val="0"/>
              <c:showBubbleSize val="0"/>
            </c:dLbl>
            <c:numFmt formatCode="0.00%" sourceLinked="0"/>
            <c:showLegendKey val="0"/>
            <c:showVal val="1"/>
            <c:showCatName val="0"/>
            <c:showSerName val="0"/>
            <c:showPercent val="0"/>
            <c:showBubbleSize val="0"/>
            <c:showLeaderLines val="1"/>
          </c:dLbls>
          <c:cat>
            <c:strRef>
              <c:f>Sheet3!$F$184:$F$190</c:f>
              <c:strCache>
                <c:ptCount val="7"/>
                <c:pt idx="0">
                  <c:v>Rock</c:v>
                </c:pt>
                <c:pt idx="1">
                  <c:v>Metal</c:v>
                </c:pt>
                <c:pt idx="2">
                  <c:v>Alternate</c:v>
                </c:pt>
                <c:pt idx="3">
                  <c:v>Latin</c:v>
                </c:pt>
                <c:pt idx="4">
                  <c:v>Jazz</c:v>
                </c:pt>
                <c:pt idx="5">
                  <c:v>Electronic</c:v>
                </c:pt>
                <c:pt idx="6">
                  <c:v>Classical</c:v>
                </c:pt>
              </c:strCache>
            </c:strRef>
          </c:cat>
          <c:val>
            <c:numRef>
              <c:f>Sheet3!$G$184:$G$190</c:f>
              <c:numCache>
                <c:formatCode>General</c:formatCode>
                <c:ptCount val="7"/>
                <c:pt idx="0">
                  <c:v>0.31578947368421</c:v>
                </c:pt>
                <c:pt idx="1">
                  <c:v>0.5</c:v>
                </c:pt>
                <c:pt idx="2">
                  <c:v>0.0789473684210526</c:v>
                </c:pt>
                <c:pt idx="3">
                  <c:v>0.0263157894736842</c:v>
                </c:pt>
                <c:pt idx="4">
                  <c:v>0.0263157894736842</c:v>
                </c:pt>
                <c:pt idx="5">
                  <c:v>0.0263157894736842</c:v>
                </c:pt>
                <c:pt idx="6">
                  <c:v>0.0263157894736842</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a:solidFill>
            <a:schemeClr val="bg1"/>
          </a:solidFill>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spPr>
            <a:ln>
              <a:solidFill>
                <a:schemeClr val="bg1"/>
              </a:solidFill>
            </a:ln>
          </c:spPr>
          <c:explosion val="15"/>
          <c:dPt>
            <c:idx val="0"/>
            <c:bubble3D val="0"/>
            <c:spPr>
              <a:solidFill>
                <a:srgbClr val="800000"/>
              </a:solidFill>
              <a:ln>
                <a:solidFill>
                  <a:schemeClr val="bg1"/>
                </a:solidFill>
              </a:ln>
            </c:spPr>
          </c:dPt>
          <c:dLbls>
            <c:dLbl>
              <c:idx val="0"/>
              <c:layout>
                <c:manualLayout>
                  <c:x val="-9.3503937007874E-5"/>
                  <c:y val="0.0178864100320793"/>
                </c:manualLayout>
              </c:layout>
              <c:showLegendKey val="0"/>
              <c:showVal val="1"/>
              <c:showCatName val="0"/>
              <c:showSerName val="0"/>
              <c:showPercent val="0"/>
              <c:showBubbleSize val="0"/>
            </c:dLbl>
            <c:dLbl>
              <c:idx val="1"/>
              <c:layout>
                <c:manualLayout>
                  <c:x val="0.00116371391076115"/>
                  <c:y val="0.0127438757655293"/>
                </c:manualLayout>
              </c:layout>
              <c:showLegendKey val="0"/>
              <c:showVal val="1"/>
              <c:showCatName val="0"/>
              <c:showSerName val="0"/>
              <c:showPercent val="0"/>
              <c:showBubbleSize val="0"/>
            </c:dLbl>
            <c:dLbl>
              <c:idx val="2"/>
              <c:layout>
                <c:manualLayout>
                  <c:x val="0.0114097769028871"/>
                  <c:y val="0.000632473024205308"/>
                </c:manualLayout>
              </c:layout>
              <c:showLegendKey val="0"/>
              <c:showVal val="1"/>
              <c:showCatName val="0"/>
              <c:showSerName val="0"/>
              <c:showPercent val="0"/>
              <c:showBubbleSize val="0"/>
            </c:dLbl>
            <c:dLbl>
              <c:idx val="4"/>
              <c:layout>
                <c:manualLayout>
                  <c:x val="0.000789698162729659"/>
                  <c:y val="0.0181423155438903"/>
                </c:manualLayout>
              </c:layout>
              <c:showLegendKey val="0"/>
              <c:showVal val="1"/>
              <c:showCatName val="0"/>
              <c:showSerName val="0"/>
              <c:showPercent val="0"/>
              <c:showBubbleSize val="0"/>
            </c:dLbl>
            <c:numFmt formatCode="0.00%" sourceLinked="0"/>
            <c:showLegendKey val="0"/>
            <c:showVal val="1"/>
            <c:showCatName val="0"/>
            <c:showSerName val="0"/>
            <c:showPercent val="0"/>
            <c:showBubbleSize val="0"/>
            <c:showLeaderLines val="1"/>
          </c:dLbls>
          <c:cat>
            <c:strRef>
              <c:f>Sheet3!$I$1:$I$11</c:f>
              <c:strCache>
                <c:ptCount val="11"/>
                <c:pt idx="0">
                  <c:v>Electronic</c:v>
                </c:pt>
                <c:pt idx="1">
                  <c:v>Soundtrack</c:v>
                </c:pt>
                <c:pt idx="2">
                  <c:v>Rock</c:v>
                </c:pt>
                <c:pt idx="3">
                  <c:v>Jazz</c:v>
                </c:pt>
                <c:pt idx="4">
                  <c:v>Classical</c:v>
                </c:pt>
                <c:pt idx="5">
                  <c:v>Alternative</c:v>
                </c:pt>
                <c:pt idx="6">
                  <c:v>"New Age"</c:v>
                </c:pt>
                <c:pt idx="7">
                  <c:v>Pop</c:v>
                </c:pt>
                <c:pt idx="8">
                  <c:v>Vocal</c:v>
                </c:pt>
                <c:pt idx="9">
                  <c:v>Holiday</c:v>
                </c:pt>
                <c:pt idx="10">
                  <c:v>Dance</c:v>
                </c:pt>
              </c:strCache>
            </c:strRef>
          </c:cat>
          <c:val>
            <c:numRef>
              <c:f>Sheet3!$J$1:$J$11</c:f>
              <c:numCache>
                <c:formatCode>General</c:formatCode>
                <c:ptCount val="11"/>
                <c:pt idx="0">
                  <c:v>0.173913043478261</c:v>
                </c:pt>
                <c:pt idx="1">
                  <c:v>0.130434782608696</c:v>
                </c:pt>
                <c:pt idx="2">
                  <c:v>0.217391304347826</c:v>
                </c:pt>
                <c:pt idx="3">
                  <c:v>0.0869565217391304</c:v>
                </c:pt>
                <c:pt idx="4">
                  <c:v>0.130434782608696</c:v>
                </c:pt>
                <c:pt idx="5">
                  <c:v>0.0434782608695652</c:v>
                </c:pt>
                <c:pt idx="6">
                  <c:v>0.0434782608695652</c:v>
                </c:pt>
                <c:pt idx="7">
                  <c:v>0.0434782608695652</c:v>
                </c:pt>
                <c:pt idx="8">
                  <c:v>0.0434782608695652</c:v>
                </c:pt>
                <c:pt idx="9">
                  <c:v>0.0434782608695652</c:v>
                </c:pt>
                <c:pt idx="10">
                  <c:v>0.0434782608695652</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a:solidFill>
            <a:schemeClr val="bg1"/>
          </a:solidFill>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400235734422086"/>
          <c:y val="0.139936570428696"/>
          <c:w val="0.480084815786915"/>
          <c:h val="0.720127223680373"/>
        </c:manualLayout>
      </c:layout>
      <c:pieChart>
        <c:varyColors val="1"/>
        <c:ser>
          <c:idx val="0"/>
          <c:order val="0"/>
          <c:spPr>
            <a:ln>
              <a:solidFill>
                <a:schemeClr val="bg1"/>
              </a:solidFill>
            </a:ln>
          </c:spPr>
          <c:explosion val="25"/>
          <c:dPt>
            <c:idx val="0"/>
            <c:bubble3D val="0"/>
            <c:spPr>
              <a:solidFill>
                <a:srgbClr val="800000"/>
              </a:solidFill>
              <a:ln>
                <a:solidFill>
                  <a:schemeClr val="bg1"/>
                </a:solidFill>
              </a:ln>
            </c:spPr>
          </c:dPt>
          <c:dLbls>
            <c:dLbl>
              <c:idx val="0"/>
              <c:layout>
                <c:manualLayout>
                  <c:x val="-0.0111392169728784"/>
                  <c:y val="-0.0144433508311461"/>
                </c:manualLayout>
              </c:layout>
              <c:showLegendKey val="0"/>
              <c:showVal val="1"/>
              <c:showCatName val="0"/>
              <c:showSerName val="0"/>
              <c:showPercent val="0"/>
              <c:showBubbleSize val="0"/>
            </c:dLbl>
            <c:dLbl>
              <c:idx val="5"/>
              <c:layout>
                <c:manualLayout>
                  <c:x val="-0.000232392825896763"/>
                  <c:y val="-0.00172608632254301"/>
                </c:manualLayout>
              </c:layout>
              <c:showLegendKey val="0"/>
              <c:showVal val="1"/>
              <c:showCatName val="0"/>
              <c:showSerName val="0"/>
              <c:showPercent val="0"/>
              <c:showBubbleSize val="0"/>
            </c:dLbl>
            <c:numFmt formatCode="0.00%" sourceLinked="0"/>
            <c:showLegendKey val="0"/>
            <c:showVal val="1"/>
            <c:showCatName val="0"/>
            <c:showSerName val="0"/>
            <c:showPercent val="0"/>
            <c:showBubbleSize val="0"/>
            <c:showLeaderLines val="1"/>
          </c:dLbls>
          <c:cat>
            <c:strRef>
              <c:f>Sheet3!$F$80:$F$89</c:f>
              <c:strCache>
                <c:ptCount val="10"/>
                <c:pt idx="0">
                  <c:v>Alternative</c:v>
                </c:pt>
                <c:pt idx="1">
                  <c:v>R&amp;B/Soul</c:v>
                </c:pt>
                <c:pt idx="2">
                  <c:v>Country</c:v>
                </c:pt>
                <c:pt idx="3">
                  <c:v>"Christian &amp; Gospel"</c:v>
                </c:pt>
                <c:pt idx="4">
                  <c:v>Electronic</c:v>
                </c:pt>
                <c:pt idx="5">
                  <c:v>Rock</c:v>
                </c:pt>
                <c:pt idx="6">
                  <c:v>Dance</c:v>
                </c:pt>
                <c:pt idx="7">
                  <c:v>Pop</c:v>
                </c:pt>
                <c:pt idx="8">
                  <c:v>Drama</c:v>
                </c:pt>
                <c:pt idx="9">
                  <c:v>World</c:v>
                </c:pt>
              </c:strCache>
            </c:strRef>
          </c:cat>
          <c:val>
            <c:numRef>
              <c:f>Sheet3!$G$80:$G$89</c:f>
              <c:numCache>
                <c:formatCode>General</c:formatCode>
                <c:ptCount val="10"/>
                <c:pt idx="0">
                  <c:v>0.236842105263158</c:v>
                </c:pt>
                <c:pt idx="1">
                  <c:v>0.0263157894736842</c:v>
                </c:pt>
                <c:pt idx="2">
                  <c:v>0.0263157894736842</c:v>
                </c:pt>
                <c:pt idx="3">
                  <c:v>0.0263157894736842</c:v>
                </c:pt>
                <c:pt idx="4">
                  <c:v>0.0526315789473684</c:v>
                </c:pt>
                <c:pt idx="5">
                  <c:v>0.473684210526316</c:v>
                </c:pt>
                <c:pt idx="6">
                  <c:v>0.0263157894736842</c:v>
                </c:pt>
                <c:pt idx="7">
                  <c:v>0.0789473684210526</c:v>
                </c:pt>
                <c:pt idx="8">
                  <c:v>0.0263157894736842</c:v>
                </c:pt>
                <c:pt idx="9">
                  <c:v>0.0263157894736842</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a:solidFill>
            <a:schemeClr val="bg1"/>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spPr>
            <a:ln>
              <a:solidFill>
                <a:schemeClr val="bg1"/>
              </a:solidFill>
            </a:ln>
          </c:spPr>
          <c:explosion val="25"/>
          <c:dPt>
            <c:idx val="0"/>
            <c:bubble3D val="0"/>
            <c:spPr>
              <a:solidFill>
                <a:srgbClr val="800000"/>
              </a:solidFill>
              <a:ln>
                <a:solidFill>
                  <a:schemeClr val="bg1"/>
                </a:solidFill>
              </a:ln>
            </c:spPr>
          </c:dPt>
          <c:dLbls>
            <c:dLbl>
              <c:idx val="0"/>
              <c:layout>
                <c:manualLayout>
                  <c:x val="-0.0126971784776903"/>
                  <c:y val="0.00912365121026538"/>
                </c:manualLayout>
              </c:layout>
              <c:showLegendKey val="0"/>
              <c:showVal val="1"/>
              <c:showCatName val="0"/>
              <c:showSerName val="0"/>
              <c:showPercent val="0"/>
              <c:showBubbleSize val="0"/>
            </c:dLbl>
            <c:dLbl>
              <c:idx val="1"/>
              <c:layout>
                <c:manualLayout>
                  <c:x val="-0.00156353893263342"/>
                  <c:y val="0.00178040244969379"/>
                </c:manualLayout>
              </c:layout>
              <c:showLegendKey val="0"/>
              <c:showVal val="1"/>
              <c:showCatName val="0"/>
              <c:showSerName val="0"/>
              <c:showPercent val="0"/>
              <c:showBubbleSize val="0"/>
            </c:dLbl>
            <c:dLbl>
              <c:idx val="3"/>
              <c:layout>
                <c:manualLayout>
                  <c:x val="-0.0142597331583552"/>
                  <c:y val="0.0139001895596384"/>
                </c:manualLayout>
              </c:layout>
              <c:showLegendKey val="0"/>
              <c:showVal val="1"/>
              <c:showCatName val="0"/>
              <c:showSerName val="0"/>
              <c:showPercent val="0"/>
              <c:showBubbleSize val="0"/>
            </c:dLbl>
            <c:dLbl>
              <c:idx val="6"/>
              <c:layout>
                <c:manualLayout>
                  <c:x val="0.0392774496937883"/>
                  <c:y val="0.0113393117526976"/>
                </c:manualLayout>
              </c:layout>
              <c:showLegendKey val="0"/>
              <c:showVal val="1"/>
              <c:showCatName val="0"/>
              <c:showSerName val="0"/>
              <c:showPercent val="0"/>
              <c:showBubbleSize val="0"/>
            </c:dLbl>
            <c:dLbl>
              <c:idx val="8"/>
              <c:layout>
                <c:manualLayout>
                  <c:x val="0.0050508530183727"/>
                  <c:y val="0.00904454651501895"/>
                </c:manualLayout>
              </c:layout>
              <c:showLegendKey val="0"/>
              <c:showVal val="1"/>
              <c:showCatName val="0"/>
              <c:showSerName val="0"/>
              <c:showPercent val="0"/>
              <c:showBubbleSize val="0"/>
            </c:dLbl>
            <c:dLbl>
              <c:idx val="9"/>
              <c:layout>
                <c:manualLayout>
                  <c:x val="0.0119948600174978"/>
                  <c:y val="0.0295581802274716"/>
                </c:manualLayout>
              </c:layout>
              <c:showLegendKey val="0"/>
              <c:showVal val="1"/>
              <c:showCatName val="0"/>
              <c:showSerName val="0"/>
              <c:showPercent val="0"/>
              <c:showBubbleSize val="0"/>
            </c:dLbl>
            <c:numFmt formatCode="0.00%" sourceLinked="0"/>
            <c:showLegendKey val="0"/>
            <c:showVal val="1"/>
            <c:showCatName val="0"/>
            <c:showSerName val="0"/>
            <c:showPercent val="0"/>
            <c:showBubbleSize val="0"/>
            <c:showLeaderLines val="1"/>
          </c:dLbls>
          <c:cat>
            <c:strRef>
              <c:f>Sheet3!$F$32:$F$44</c:f>
              <c:strCache>
                <c:ptCount val="13"/>
                <c:pt idx="0">
                  <c:v>"New Age"</c:v>
                </c:pt>
                <c:pt idx="1">
                  <c:v>Rock</c:v>
                </c:pt>
                <c:pt idx="2">
                  <c:v>"Christian &amp; Gospel"</c:v>
                </c:pt>
                <c:pt idx="3">
                  <c:v>Alternative</c:v>
                </c:pt>
                <c:pt idx="4">
                  <c:v>Jazz</c:v>
                </c:pt>
                <c:pt idx="5">
                  <c:v>Unknown</c:v>
                </c:pt>
                <c:pt idx="6">
                  <c:v>Soundtrack</c:v>
                </c:pt>
                <c:pt idx="7">
                  <c:v>"Easy Listening"</c:v>
                </c:pt>
                <c:pt idx="8">
                  <c:v>Classical</c:v>
                </c:pt>
                <c:pt idx="9">
                  <c:v>Electronic</c:v>
                </c:pt>
                <c:pt idx="10">
                  <c:v>Dance</c:v>
                </c:pt>
                <c:pt idx="11">
                  <c:v>Podcasts</c:v>
                </c:pt>
                <c:pt idx="12">
                  <c:v>"Hip Hop/Rap"</c:v>
                </c:pt>
              </c:strCache>
            </c:strRef>
          </c:cat>
          <c:val>
            <c:numRef>
              <c:f>Sheet3!$G$32:$G$44</c:f>
              <c:numCache>
                <c:formatCode>General</c:formatCode>
                <c:ptCount val="13"/>
                <c:pt idx="0">
                  <c:v>0.230769230769231</c:v>
                </c:pt>
                <c:pt idx="1">
                  <c:v>0.130434782608696</c:v>
                </c:pt>
                <c:pt idx="2">
                  <c:v>0.0869565217391304</c:v>
                </c:pt>
                <c:pt idx="3">
                  <c:v>0.217391304347826</c:v>
                </c:pt>
                <c:pt idx="4">
                  <c:v>0.0869565217391304</c:v>
                </c:pt>
                <c:pt idx="5">
                  <c:v>0.0434782608695652</c:v>
                </c:pt>
                <c:pt idx="6">
                  <c:v>0.173913043478261</c:v>
                </c:pt>
                <c:pt idx="7">
                  <c:v>0.0869565217391304</c:v>
                </c:pt>
                <c:pt idx="8">
                  <c:v>0.173913043478261</c:v>
                </c:pt>
                <c:pt idx="9">
                  <c:v>0.130434782608696</c:v>
                </c:pt>
                <c:pt idx="10">
                  <c:v>0.0869565217391304</c:v>
                </c:pt>
                <c:pt idx="11">
                  <c:v>0.0869565217391304</c:v>
                </c:pt>
                <c:pt idx="12">
                  <c:v>0.0869565217391304</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a:solidFill>
            <a:schemeClr val="bg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spPr>
            <a:ln>
              <a:solidFill>
                <a:schemeClr val="bg1"/>
              </a:solidFill>
            </a:ln>
          </c:spPr>
          <c:explosion val="25"/>
          <c:dPt>
            <c:idx val="0"/>
            <c:bubble3D val="0"/>
            <c:spPr>
              <a:solidFill>
                <a:srgbClr val="800000"/>
              </a:solidFill>
              <a:ln>
                <a:solidFill>
                  <a:schemeClr val="bg1"/>
                </a:solidFill>
              </a:ln>
            </c:spPr>
          </c:dPt>
          <c:dLbls>
            <c:dLbl>
              <c:idx val="0"/>
              <c:layout>
                <c:manualLayout>
                  <c:x val="-0.0126971784776903"/>
                  <c:y val="0.00912365121026538"/>
                </c:manualLayout>
              </c:layout>
              <c:showLegendKey val="0"/>
              <c:showVal val="1"/>
              <c:showCatName val="0"/>
              <c:showSerName val="0"/>
              <c:showPercent val="0"/>
              <c:showBubbleSize val="0"/>
            </c:dLbl>
            <c:dLbl>
              <c:idx val="1"/>
              <c:layout>
                <c:manualLayout>
                  <c:x val="-0.00156353893263342"/>
                  <c:y val="0.00178040244969379"/>
                </c:manualLayout>
              </c:layout>
              <c:showLegendKey val="0"/>
              <c:showVal val="1"/>
              <c:showCatName val="0"/>
              <c:showSerName val="0"/>
              <c:showPercent val="0"/>
              <c:showBubbleSize val="0"/>
            </c:dLbl>
            <c:dLbl>
              <c:idx val="3"/>
              <c:layout>
                <c:manualLayout>
                  <c:x val="-0.0142597331583552"/>
                  <c:y val="0.0139001895596384"/>
                </c:manualLayout>
              </c:layout>
              <c:showLegendKey val="0"/>
              <c:showVal val="1"/>
              <c:showCatName val="0"/>
              <c:showSerName val="0"/>
              <c:showPercent val="0"/>
              <c:showBubbleSize val="0"/>
            </c:dLbl>
            <c:dLbl>
              <c:idx val="6"/>
              <c:layout>
                <c:manualLayout>
                  <c:x val="0.0392774496937883"/>
                  <c:y val="0.0113393117526976"/>
                </c:manualLayout>
              </c:layout>
              <c:showLegendKey val="0"/>
              <c:showVal val="1"/>
              <c:showCatName val="0"/>
              <c:showSerName val="0"/>
              <c:showPercent val="0"/>
              <c:showBubbleSize val="0"/>
            </c:dLbl>
            <c:dLbl>
              <c:idx val="8"/>
              <c:layout>
                <c:manualLayout>
                  <c:x val="0.0050508530183727"/>
                  <c:y val="0.00904454651501895"/>
                </c:manualLayout>
              </c:layout>
              <c:showLegendKey val="0"/>
              <c:showVal val="1"/>
              <c:showCatName val="0"/>
              <c:showSerName val="0"/>
              <c:showPercent val="0"/>
              <c:showBubbleSize val="0"/>
            </c:dLbl>
            <c:dLbl>
              <c:idx val="9"/>
              <c:layout>
                <c:manualLayout>
                  <c:x val="0.0119948600174978"/>
                  <c:y val="0.0295581802274716"/>
                </c:manualLayout>
              </c:layout>
              <c:showLegendKey val="0"/>
              <c:showVal val="1"/>
              <c:showCatName val="0"/>
              <c:showSerName val="0"/>
              <c:showPercent val="0"/>
              <c:showBubbleSize val="0"/>
            </c:dLbl>
            <c:numFmt formatCode="0.00%" sourceLinked="0"/>
            <c:showLegendKey val="0"/>
            <c:showVal val="1"/>
            <c:showCatName val="0"/>
            <c:showSerName val="0"/>
            <c:showPercent val="0"/>
            <c:showBubbleSize val="0"/>
            <c:showLeaderLines val="1"/>
          </c:dLbls>
          <c:cat>
            <c:strRef>
              <c:f>Sheet3!$F$32:$F$44</c:f>
              <c:strCache>
                <c:ptCount val="13"/>
                <c:pt idx="0">
                  <c:v>"New Age"</c:v>
                </c:pt>
                <c:pt idx="1">
                  <c:v>Rock</c:v>
                </c:pt>
                <c:pt idx="2">
                  <c:v>"Christian &amp; Gospel"</c:v>
                </c:pt>
                <c:pt idx="3">
                  <c:v>Alternative</c:v>
                </c:pt>
                <c:pt idx="4">
                  <c:v>Jazz</c:v>
                </c:pt>
                <c:pt idx="5">
                  <c:v>Unknown</c:v>
                </c:pt>
                <c:pt idx="6">
                  <c:v>Soundtrack</c:v>
                </c:pt>
                <c:pt idx="7">
                  <c:v>"Easy Listening"</c:v>
                </c:pt>
                <c:pt idx="8">
                  <c:v>Classical</c:v>
                </c:pt>
                <c:pt idx="9">
                  <c:v>Electronic</c:v>
                </c:pt>
                <c:pt idx="10">
                  <c:v>Dance</c:v>
                </c:pt>
                <c:pt idx="11">
                  <c:v>Podcasts</c:v>
                </c:pt>
                <c:pt idx="12">
                  <c:v>"Hip Hop/Rap"</c:v>
                </c:pt>
              </c:strCache>
            </c:strRef>
          </c:cat>
          <c:val>
            <c:numRef>
              <c:f>Sheet3!$G$32:$G$44</c:f>
              <c:numCache>
                <c:formatCode>General</c:formatCode>
                <c:ptCount val="13"/>
                <c:pt idx="0">
                  <c:v>0.230769230769231</c:v>
                </c:pt>
                <c:pt idx="1">
                  <c:v>0.130434782608696</c:v>
                </c:pt>
                <c:pt idx="2">
                  <c:v>0.0869565217391304</c:v>
                </c:pt>
                <c:pt idx="3">
                  <c:v>0.217391304347826</c:v>
                </c:pt>
                <c:pt idx="4">
                  <c:v>0.0869565217391304</c:v>
                </c:pt>
                <c:pt idx="5">
                  <c:v>0.0434782608695652</c:v>
                </c:pt>
                <c:pt idx="6">
                  <c:v>0.173913043478261</c:v>
                </c:pt>
                <c:pt idx="7">
                  <c:v>0.0869565217391304</c:v>
                </c:pt>
                <c:pt idx="8">
                  <c:v>0.173913043478261</c:v>
                </c:pt>
                <c:pt idx="9">
                  <c:v>0.130434782608696</c:v>
                </c:pt>
                <c:pt idx="10">
                  <c:v>0.0869565217391304</c:v>
                </c:pt>
                <c:pt idx="11">
                  <c:v>0.0869565217391304</c:v>
                </c:pt>
                <c:pt idx="12">
                  <c:v>0.0869565217391304</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a:solidFill>
            <a:schemeClr val="bg1"/>
          </a:solidFil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spPr>
            <a:ln>
              <a:solidFill>
                <a:schemeClr val="bg1"/>
              </a:solidFill>
            </a:ln>
          </c:spPr>
          <c:explosion val="25"/>
          <c:dPt>
            <c:idx val="10"/>
            <c:bubble3D val="0"/>
            <c:spPr>
              <a:solidFill>
                <a:srgbClr val="800000"/>
              </a:solidFill>
              <a:ln>
                <a:solidFill>
                  <a:schemeClr val="bg1"/>
                </a:solidFill>
              </a:ln>
            </c:spPr>
          </c:dPt>
          <c:dLbls>
            <c:dLbl>
              <c:idx val="2"/>
              <c:layout>
                <c:manualLayout>
                  <c:x val="0.00554035433070866"/>
                  <c:y val="0.0204979585885098"/>
                </c:manualLayout>
              </c:layout>
              <c:showLegendKey val="0"/>
              <c:showVal val="1"/>
              <c:showCatName val="0"/>
              <c:showSerName val="0"/>
              <c:showPercent val="0"/>
              <c:showBubbleSize val="0"/>
            </c:dLbl>
            <c:dLbl>
              <c:idx val="4"/>
              <c:layout>
                <c:manualLayout>
                  <c:x val="0.0580786307961505"/>
                  <c:y val="0.0112292213473316"/>
                </c:manualLayout>
              </c:layout>
              <c:showLegendKey val="0"/>
              <c:showVal val="1"/>
              <c:showCatName val="0"/>
              <c:showSerName val="0"/>
              <c:showPercent val="0"/>
              <c:showBubbleSize val="0"/>
            </c:dLbl>
            <c:dLbl>
              <c:idx val="10"/>
              <c:layout>
                <c:manualLayout>
                  <c:x val="-0.0194570209973753"/>
                  <c:y val="0.0292096821230679"/>
                </c:manualLayout>
              </c:layout>
              <c:showLegendKey val="0"/>
              <c:showVal val="1"/>
              <c:showCatName val="0"/>
              <c:showSerName val="0"/>
              <c:showPercent val="0"/>
              <c:showBubbleSize val="0"/>
            </c:dLbl>
            <c:numFmt formatCode="0.00%" sourceLinked="0"/>
            <c:showLegendKey val="0"/>
            <c:showVal val="1"/>
            <c:showCatName val="0"/>
            <c:showSerName val="0"/>
            <c:showPercent val="0"/>
            <c:showBubbleSize val="0"/>
            <c:showLeaderLines val="1"/>
          </c:dLbls>
          <c:cat>
            <c:strRef>
              <c:f>Sheet3!$F$48:$F$60</c:f>
              <c:strCache>
                <c:ptCount val="13"/>
                <c:pt idx="0">
                  <c:v>Jazz</c:v>
                </c:pt>
                <c:pt idx="1">
                  <c:v>Country</c:v>
                </c:pt>
                <c:pt idx="2">
                  <c:v>Alternative</c:v>
                </c:pt>
                <c:pt idx="3">
                  <c:v>Pop</c:v>
                </c:pt>
                <c:pt idx="4">
                  <c:v>Rock</c:v>
                </c:pt>
                <c:pt idx="5">
                  <c:v>Fantasy</c:v>
                </c:pt>
                <c:pt idx="6">
                  <c:v>"Biography &amp; Memoir"</c:v>
                </c:pt>
                <c:pt idx="7">
                  <c:v>"Christian &amp; Gospel"</c:v>
                </c:pt>
                <c:pt idx="8">
                  <c:v>Podcasts</c:v>
                </c:pt>
                <c:pt idx="9">
                  <c:v>"Performing Arts"</c:v>
                </c:pt>
                <c:pt idx="10">
                  <c:v>"Alternativo &amp; Rock Latino"</c:v>
                </c:pt>
                <c:pt idx="11">
                  <c:v>"Fiction &amp; Literature"</c:v>
                </c:pt>
                <c:pt idx="12">
                  <c:v>Dance</c:v>
                </c:pt>
              </c:strCache>
            </c:strRef>
          </c:cat>
          <c:val>
            <c:numRef>
              <c:f>Sheet3!$G$48:$G$60</c:f>
              <c:numCache>
                <c:formatCode>General</c:formatCode>
                <c:ptCount val="13"/>
                <c:pt idx="0">
                  <c:v>0.037037037037037</c:v>
                </c:pt>
                <c:pt idx="1">
                  <c:v>0.0185185185185185</c:v>
                </c:pt>
                <c:pt idx="2">
                  <c:v>0.333333333333333</c:v>
                </c:pt>
                <c:pt idx="3">
                  <c:v>0.0555555555555555</c:v>
                </c:pt>
                <c:pt idx="4">
                  <c:v>0.203703703703704</c:v>
                </c:pt>
                <c:pt idx="5">
                  <c:v>0.0185185185185185</c:v>
                </c:pt>
                <c:pt idx="6">
                  <c:v>0.0185185185185185</c:v>
                </c:pt>
                <c:pt idx="7">
                  <c:v>0.0185185185185185</c:v>
                </c:pt>
                <c:pt idx="8">
                  <c:v>0.0185185185185185</c:v>
                </c:pt>
                <c:pt idx="9">
                  <c:v>0.0185185185185185</c:v>
                </c:pt>
                <c:pt idx="10">
                  <c:v>0.222222222222222</c:v>
                </c:pt>
                <c:pt idx="11">
                  <c:v>0.0185185185185185</c:v>
                </c:pt>
                <c:pt idx="12">
                  <c:v>0.0185185185185185</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a:solidFill>
            <a:srgbClr val="FFFFFF"/>
          </a:solidFil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spPr>
            <a:ln>
              <a:solidFill>
                <a:schemeClr val="bg1"/>
              </a:solidFill>
            </a:ln>
          </c:spPr>
          <c:explosion val="25"/>
          <c:dPt>
            <c:idx val="8"/>
            <c:bubble3D val="0"/>
            <c:spPr>
              <a:solidFill>
                <a:srgbClr val="800000"/>
              </a:solidFill>
              <a:ln>
                <a:solidFill>
                  <a:schemeClr val="bg1"/>
                </a:solidFill>
              </a:ln>
            </c:spPr>
          </c:dPt>
          <c:dLbls>
            <c:dLbl>
              <c:idx val="1"/>
              <c:layout>
                <c:manualLayout>
                  <c:x val="0.0152752624671915"/>
                  <c:y val="0.0355475357247011"/>
                </c:manualLayout>
              </c:layout>
              <c:showLegendKey val="0"/>
              <c:showVal val="1"/>
              <c:showCatName val="0"/>
              <c:showSerName val="0"/>
              <c:showPercent val="0"/>
              <c:showBubbleSize val="0"/>
            </c:dLbl>
            <c:dLbl>
              <c:idx val="2"/>
              <c:layout>
                <c:manualLayout>
                  <c:x val="-0.00199398512685914"/>
                  <c:y val="0.00963582677165354"/>
                </c:manualLayout>
              </c:layout>
              <c:showLegendKey val="0"/>
              <c:showVal val="1"/>
              <c:showCatName val="0"/>
              <c:showSerName val="0"/>
              <c:showPercent val="0"/>
              <c:showBubbleSize val="0"/>
            </c:dLbl>
            <c:dLbl>
              <c:idx val="3"/>
              <c:layout>
                <c:manualLayout>
                  <c:x val="-0.0143023840769904"/>
                  <c:y val="0.0171606153397492"/>
                </c:manualLayout>
              </c:layout>
              <c:showLegendKey val="0"/>
              <c:showVal val="1"/>
              <c:showCatName val="0"/>
              <c:showSerName val="0"/>
              <c:showPercent val="0"/>
              <c:showBubbleSize val="0"/>
            </c:dLbl>
            <c:dLbl>
              <c:idx val="5"/>
              <c:layout>
                <c:manualLayout>
                  <c:x val="0.0480097331583552"/>
                  <c:y val="5.10352872557597E-5"/>
                </c:manualLayout>
              </c:layout>
              <c:showLegendKey val="0"/>
              <c:showVal val="1"/>
              <c:showCatName val="0"/>
              <c:showSerName val="0"/>
              <c:showPercent val="0"/>
              <c:showBubbleSize val="0"/>
            </c:dLbl>
            <c:dLbl>
              <c:idx val="7"/>
              <c:layout>
                <c:manualLayout>
                  <c:x val="-0.00160990813648294"/>
                  <c:y val="-0.0230715952172645"/>
                </c:manualLayout>
              </c:layout>
              <c:showLegendKey val="0"/>
              <c:showVal val="1"/>
              <c:showCatName val="0"/>
              <c:showSerName val="0"/>
              <c:showPercent val="0"/>
              <c:showBubbleSize val="0"/>
            </c:dLbl>
            <c:dLbl>
              <c:idx val="8"/>
              <c:layout>
                <c:manualLayout>
                  <c:x val="-0.00619674103237095"/>
                  <c:y val="0.0188950860309128"/>
                </c:manualLayout>
              </c:layout>
              <c:showLegendKey val="0"/>
              <c:showVal val="1"/>
              <c:showCatName val="0"/>
              <c:showSerName val="0"/>
              <c:showPercent val="0"/>
              <c:showBubbleSize val="0"/>
            </c:dLbl>
            <c:numFmt formatCode="0.00%" sourceLinked="0"/>
            <c:txPr>
              <a:bodyPr/>
              <a:lstStyle/>
              <a:p>
                <a:pPr>
                  <a:defRPr>
                    <a:solidFill>
                      <a:schemeClr val="bg1"/>
                    </a:solidFill>
                  </a:defRPr>
                </a:pPr>
                <a:endParaRPr lang="en-US"/>
              </a:p>
            </c:txPr>
            <c:showLegendKey val="0"/>
            <c:showVal val="1"/>
            <c:showCatName val="0"/>
            <c:showSerName val="0"/>
            <c:showPercent val="0"/>
            <c:showBubbleSize val="0"/>
            <c:showLeaderLines val="1"/>
          </c:dLbls>
          <c:cat>
            <c:strRef>
              <c:f>Sheet3!$F$63:$F$76</c:f>
              <c:strCache>
                <c:ptCount val="14"/>
                <c:pt idx="0">
                  <c:v>Blues</c:v>
                </c:pt>
                <c:pt idx="1">
                  <c:v>World</c:v>
                </c:pt>
                <c:pt idx="2">
                  <c:v>Pop</c:v>
                </c:pt>
                <c:pt idx="3">
                  <c:v>Alternative</c:v>
                </c:pt>
                <c:pt idx="4">
                  <c:v>Classical</c:v>
                </c:pt>
                <c:pt idx="5">
                  <c:v>Rock</c:v>
                </c:pt>
                <c:pt idx="6">
                  <c:v>Raices</c:v>
                </c:pt>
                <c:pt idx="7">
                  <c:v>"Christian &amp; Gospel"</c:v>
                </c:pt>
                <c:pt idx="8">
                  <c:v>International</c:v>
                </c:pt>
                <c:pt idx="9">
                  <c:v>Electronic</c:v>
                </c:pt>
                <c:pt idx="10">
                  <c:v>"Biography &amp; Memoir"</c:v>
                </c:pt>
                <c:pt idx="11">
                  <c:v>"Hip Hop/Rap"</c:v>
                </c:pt>
                <c:pt idx="12">
                  <c:v>Country</c:v>
                </c:pt>
                <c:pt idx="13">
                  <c:v>"Heavy Metal"</c:v>
                </c:pt>
              </c:strCache>
            </c:strRef>
          </c:cat>
          <c:val>
            <c:numRef>
              <c:f>Sheet3!$G$63:$G$76</c:f>
              <c:numCache>
                <c:formatCode>General</c:formatCode>
                <c:ptCount val="14"/>
                <c:pt idx="0">
                  <c:v>0.0217391304347826</c:v>
                </c:pt>
                <c:pt idx="1">
                  <c:v>0.108695652173913</c:v>
                </c:pt>
                <c:pt idx="2">
                  <c:v>0.0869565217391304</c:v>
                </c:pt>
                <c:pt idx="3">
                  <c:v>0.152173913043478</c:v>
                </c:pt>
                <c:pt idx="4">
                  <c:v>0.0434782608695652</c:v>
                </c:pt>
                <c:pt idx="5">
                  <c:v>0.260869565217391</c:v>
                </c:pt>
                <c:pt idx="6">
                  <c:v>0.0217391304347826</c:v>
                </c:pt>
                <c:pt idx="7">
                  <c:v>0.0652173913043478</c:v>
                </c:pt>
                <c:pt idx="8">
                  <c:v>0.130434782608696</c:v>
                </c:pt>
                <c:pt idx="9">
                  <c:v>0.0217391304347826</c:v>
                </c:pt>
                <c:pt idx="10">
                  <c:v>0.0217391304347826</c:v>
                </c:pt>
                <c:pt idx="11">
                  <c:v>0.0217391304347826</c:v>
                </c:pt>
                <c:pt idx="12">
                  <c:v>0.0217391304347826</c:v>
                </c:pt>
                <c:pt idx="13">
                  <c:v>0.0217391304347826</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a:lstStyle/>
        <a:p>
          <a:pPr>
            <a:defRPr>
              <a:solidFill>
                <a:schemeClr val="bg1"/>
              </a:solidFill>
            </a:defRPr>
          </a:pPr>
          <a:endParaRPr lang="en-US"/>
        </a:p>
      </c:txPr>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spPr>
            <a:ln>
              <a:solidFill>
                <a:schemeClr val="bg1"/>
              </a:solidFill>
            </a:ln>
          </c:spPr>
          <c:explosion val="25"/>
          <c:dLbls>
            <c:dLbl>
              <c:idx val="1"/>
              <c:layout>
                <c:manualLayout>
                  <c:x val="0.0144920166229221"/>
                  <c:y val="-0.00305883639545057"/>
                </c:manualLayout>
              </c:layout>
              <c:showLegendKey val="0"/>
              <c:showVal val="1"/>
              <c:showCatName val="0"/>
              <c:showSerName val="0"/>
              <c:showPercent val="0"/>
              <c:showBubbleSize val="0"/>
            </c:dLbl>
            <c:dLbl>
              <c:idx val="2"/>
              <c:layout>
                <c:manualLayout>
                  <c:x val="0.00794149168853893"/>
                  <c:y val="0.00745479731700204"/>
                </c:manualLayout>
              </c:layout>
              <c:showLegendKey val="0"/>
              <c:showVal val="1"/>
              <c:showCatName val="0"/>
              <c:showSerName val="0"/>
              <c:showPercent val="0"/>
              <c:showBubbleSize val="0"/>
            </c:dLbl>
            <c:dLbl>
              <c:idx val="6"/>
              <c:layout>
                <c:manualLayout>
                  <c:x val="-0.0424456474190726"/>
                  <c:y val="0.0380621172353456"/>
                </c:manualLayout>
              </c:layout>
              <c:showLegendKey val="0"/>
              <c:showVal val="1"/>
              <c:showCatName val="0"/>
              <c:showSerName val="0"/>
              <c:showPercent val="0"/>
              <c:showBubbleSize val="0"/>
            </c:dLbl>
            <c:dLbl>
              <c:idx val="7"/>
              <c:layout>
                <c:manualLayout>
                  <c:x val="0.0398623140857393"/>
                  <c:y val="0.013533100029163"/>
                </c:manualLayout>
              </c:layout>
              <c:showLegendKey val="0"/>
              <c:showVal val="1"/>
              <c:showCatName val="0"/>
              <c:showSerName val="0"/>
              <c:showPercent val="0"/>
              <c:showBubbleSize val="0"/>
            </c:dLbl>
            <c:numFmt formatCode="0.00%" sourceLinked="0"/>
            <c:showLegendKey val="0"/>
            <c:showVal val="1"/>
            <c:showCatName val="0"/>
            <c:showSerName val="0"/>
            <c:showPercent val="0"/>
            <c:showBubbleSize val="0"/>
            <c:showLeaderLines val="1"/>
          </c:dLbls>
          <c:cat>
            <c:strRef>
              <c:f>Sheet3!$F$93:$F$110</c:f>
              <c:strCache>
                <c:ptCount val="18"/>
                <c:pt idx="0">
                  <c:v>"Spoken Word"</c:v>
                </c:pt>
                <c:pt idx="1">
                  <c:v>Classical</c:v>
                </c:pt>
                <c:pt idx="2">
                  <c:v>Holiday</c:v>
                </c:pt>
                <c:pt idx="3">
                  <c:v>Latin</c:v>
                </c:pt>
                <c:pt idx="4">
                  <c:v>Blues</c:v>
                </c:pt>
                <c:pt idx="5">
                  <c:v>"Baladas y Boleros"</c:v>
                </c:pt>
                <c:pt idx="6">
                  <c:v>Pop</c:v>
                </c:pt>
                <c:pt idx="7">
                  <c:v>Rock</c:v>
                </c:pt>
                <c:pt idx="8">
                  <c:v>"Christian &amp; Gospel"</c:v>
                </c:pt>
                <c:pt idx="9">
                  <c:v>R&amp;B/Soul</c:v>
                </c:pt>
                <c:pt idx="10">
                  <c:v>Vocal</c:v>
                </c:pt>
                <c:pt idx="11">
                  <c:v>"Fiction &amp; Literature"</c:v>
                </c:pt>
                <c:pt idx="12">
                  <c:v>Jazz</c:v>
                </c:pt>
                <c:pt idx="13">
                  <c:v>Alternative</c:v>
                </c:pt>
                <c:pt idx="14">
                  <c:v>Country</c:v>
                </c:pt>
                <c:pt idx="15">
                  <c:v>International</c:v>
                </c:pt>
                <c:pt idx="16">
                  <c:v>"New Age"</c:v>
                </c:pt>
                <c:pt idx="17">
                  <c:v>Electronic</c:v>
                </c:pt>
              </c:strCache>
            </c:strRef>
          </c:cat>
          <c:val>
            <c:numRef>
              <c:f>Sheet3!$G$93:$G$110</c:f>
              <c:numCache>
                <c:formatCode>General</c:formatCode>
                <c:ptCount val="18"/>
                <c:pt idx="0">
                  <c:v>0.0285714285714286</c:v>
                </c:pt>
                <c:pt idx="1">
                  <c:v>0.171428571428571</c:v>
                </c:pt>
                <c:pt idx="2">
                  <c:v>0.0857142857142857</c:v>
                </c:pt>
                <c:pt idx="3">
                  <c:v>0.0285714285714286</c:v>
                </c:pt>
                <c:pt idx="4">
                  <c:v>0.0285714285714286</c:v>
                </c:pt>
                <c:pt idx="5">
                  <c:v>0.0285714285714286</c:v>
                </c:pt>
                <c:pt idx="6">
                  <c:v>0.114285714285714</c:v>
                </c:pt>
                <c:pt idx="7">
                  <c:v>0.114285714285714</c:v>
                </c:pt>
                <c:pt idx="8">
                  <c:v>0.0571428571428571</c:v>
                </c:pt>
                <c:pt idx="9">
                  <c:v>0.0285714285714286</c:v>
                </c:pt>
                <c:pt idx="10">
                  <c:v>0.0571428571428571</c:v>
                </c:pt>
                <c:pt idx="11">
                  <c:v>0.0285714285714286</c:v>
                </c:pt>
                <c:pt idx="12">
                  <c:v>0.0571428571428571</c:v>
                </c:pt>
                <c:pt idx="13">
                  <c:v>0.0571428571428571</c:v>
                </c:pt>
                <c:pt idx="14">
                  <c:v>0.0285714285714286</c:v>
                </c:pt>
                <c:pt idx="15">
                  <c:v>0.0285714285714286</c:v>
                </c:pt>
                <c:pt idx="16">
                  <c:v>0.0285714285714286</c:v>
                </c:pt>
                <c:pt idx="17">
                  <c:v>0.0285714285714286</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a:solidFill>
            <a:schemeClr val="bg1"/>
          </a:solidFil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spPr>
            <a:ln>
              <a:solidFill>
                <a:schemeClr val="bg1"/>
              </a:solidFill>
            </a:ln>
          </c:spPr>
          <c:explosion val="25"/>
          <c:dPt>
            <c:idx val="6"/>
            <c:bubble3D val="0"/>
            <c:spPr>
              <a:solidFill>
                <a:srgbClr val="800000"/>
              </a:solidFill>
              <a:ln>
                <a:solidFill>
                  <a:schemeClr val="bg1"/>
                </a:solidFill>
              </a:ln>
            </c:spPr>
          </c:dPt>
          <c:dLbls>
            <c:dLbl>
              <c:idx val="3"/>
              <c:layout>
                <c:manualLayout>
                  <c:x val="-0.00761646981627296"/>
                  <c:y val="0.0548042432195975"/>
                </c:manualLayout>
              </c:layout>
              <c:showLegendKey val="0"/>
              <c:showVal val="1"/>
              <c:showCatName val="0"/>
              <c:showSerName val="0"/>
              <c:showPercent val="0"/>
              <c:showBubbleSize val="0"/>
            </c:dLbl>
            <c:dLbl>
              <c:idx val="4"/>
              <c:layout>
                <c:manualLayout>
                  <c:x val="-0.0132089895013123"/>
                  <c:y val="0.00516878098571012"/>
                </c:manualLayout>
              </c:layout>
              <c:showLegendKey val="0"/>
              <c:showVal val="1"/>
              <c:showCatName val="0"/>
              <c:showSerName val="0"/>
              <c:showPercent val="0"/>
              <c:showBubbleSize val="0"/>
            </c:dLbl>
            <c:dLbl>
              <c:idx val="5"/>
              <c:layout>
                <c:manualLayout>
                  <c:x val="0.012374343832021"/>
                  <c:y val="-0.00512977544473616"/>
                </c:manualLayout>
              </c:layout>
              <c:showLegendKey val="0"/>
              <c:showVal val="1"/>
              <c:showCatName val="0"/>
              <c:showSerName val="0"/>
              <c:showPercent val="0"/>
              <c:showBubbleSize val="0"/>
            </c:dLbl>
            <c:dLbl>
              <c:idx val="6"/>
              <c:layout>
                <c:manualLayout>
                  <c:x val="0.00506397637795276"/>
                  <c:y val="0.00850794692330125"/>
                </c:manualLayout>
              </c:layout>
              <c:showLegendKey val="0"/>
              <c:showVal val="1"/>
              <c:showCatName val="0"/>
              <c:showSerName val="0"/>
              <c:showPercent val="0"/>
              <c:showBubbleSize val="0"/>
            </c:dLbl>
            <c:numFmt formatCode="0.00%" sourceLinked="0"/>
            <c:showLegendKey val="0"/>
            <c:showVal val="1"/>
            <c:showCatName val="0"/>
            <c:showSerName val="0"/>
            <c:showPercent val="0"/>
            <c:showBubbleSize val="0"/>
            <c:showLeaderLines val="1"/>
          </c:dLbls>
          <c:cat>
            <c:strRef>
              <c:f>Sheet3!$F$113:$F$124</c:f>
              <c:strCache>
                <c:ptCount val="12"/>
                <c:pt idx="0">
                  <c:v>"Heavy Metal"</c:v>
                </c:pt>
                <c:pt idx="1">
                  <c:v>Blues</c:v>
                </c:pt>
                <c:pt idx="2">
                  <c:v>R&amp;B/Soul</c:v>
                </c:pt>
                <c:pt idx="3">
                  <c:v>Rock</c:v>
                </c:pt>
                <c:pt idx="4">
                  <c:v>Alternative</c:v>
                </c:pt>
                <c:pt idx="5">
                  <c:v>Pop</c:v>
                </c:pt>
                <c:pt idx="6">
                  <c:v>Electronic</c:v>
                </c:pt>
                <c:pt idx="7">
                  <c:v>Fiction</c:v>
                </c:pt>
                <c:pt idx="8">
                  <c:v>Country</c:v>
                </c:pt>
                <c:pt idx="9">
                  <c:v>"Spoken Word"</c:v>
                </c:pt>
                <c:pt idx="10">
                  <c:v>"Health &amp; Fitness"</c:v>
                </c:pt>
                <c:pt idx="11">
                  <c:v>World</c:v>
                </c:pt>
              </c:strCache>
            </c:strRef>
          </c:cat>
          <c:val>
            <c:numRef>
              <c:f>Sheet3!$G$113:$G$124</c:f>
              <c:numCache>
                <c:formatCode>General</c:formatCode>
                <c:ptCount val="12"/>
                <c:pt idx="0">
                  <c:v>0.0697674418604651</c:v>
                </c:pt>
                <c:pt idx="1">
                  <c:v>0.0465116279069767</c:v>
                </c:pt>
                <c:pt idx="2">
                  <c:v>0.0465116279069767</c:v>
                </c:pt>
                <c:pt idx="3">
                  <c:v>0.232558139534884</c:v>
                </c:pt>
                <c:pt idx="4">
                  <c:v>0.186046511627907</c:v>
                </c:pt>
                <c:pt idx="5">
                  <c:v>0.0930232558139535</c:v>
                </c:pt>
                <c:pt idx="6">
                  <c:v>0.0930232558139535</c:v>
                </c:pt>
                <c:pt idx="7">
                  <c:v>0.0465116279069767</c:v>
                </c:pt>
                <c:pt idx="8">
                  <c:v>0.0465116279069767</c:v>
                </c:pt>
                <c:pt idx="9">
                  <c:v>0.0465116279069767</c:v>
                </c:pt>
                <c:pt idx="10">
                  <c:v>0.0465116279069767</c:v>
                </c:pt>
                <c:pt idx="11">
                  <c:v>0.0465116279069767</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a:solidFill>
            <a:schemeClr val="bg1"/>
          </a:solidFil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spPr>
            <a:ln>
              <a:solidFill>
                <a:schemeClr val="bg1"/>
              </a:solidFill>
            </a:ln>
          </c:spPr>
          <c:explosion val="13"/>
          <c:dLbls>
            <c:dLbl>
              <c:idx val="1"/>
              <c:layout>
                <c:manualLayout>
                  <c:x val="-0.00347189413823272"/>
                  <c:y val="0.00219123651210265"/>
                </c:manualLayout>
              </c:layout>
              <c:showLegendKey val="0"/>
              <c:showVal val="1"/>
              <c:showCatName val="0"/>
              <c:showSerName val="0"/>
              <c:showPercent val="0"/>
              <c:showBubbleSize val="0"/>
            </c:dLbl>
            <c:dLbl>
              <c:idx val="2"/>
              <c:layout>
                <c:manualLayout>
                  <c:x val="-0.0290850970576703"/>
                  <c:y val="-0.104166666666667"/>
                </c:manualLayout>
              </c:layout>
              <c:showLegendKey val="0"/>
              <c:showVal val="1"/>
              <c:showCatName val="0"/>
              <c:showSerName val="0"/>
              <c:showPercent val="0"/>
              <c:showBubbleSize val="0"/>
            </c:dLbl>
            <c:dLbl>
              <c:idx val="4"/>
              <c:layout>
                <c:manualLayout>
                  <c:x val="0.000509951881014873"/>
                  <c:y val="0.0151377952755905"/>
                </c:manualLayout>
              </c:layout>
              <c:showLegendKey val="0"/>
              <c:showVal val="1"/>
              <c:showCatName val="0"/>
              <c:showSerName val="0"/>
              <c:showPercent val="0"/>
              <c:showBubbleSize val="0"/>
            </c:dLbl>
            <c:dLbl>
              <c:idx val="5"/>
              <c:layout>
                <c:manualLayout>
                  <c:x val="0.0328863735783027"/>
                  <c:y val="0.0221839457567804"/>
                </c:manualLayout>
              </c:layout>
              <c:showLegendKey val="0"/>
              <c:showVal val="1"/>
              <c:showCatName val="0"/>
              <c:showSerName val="0"/>
              <c:showPercent val="0"/>
              <c:showBubbleSize val="0"/>
            </c:dLbl>
            <c:dLbl>
              <c:idx val="9"/>
              <c:layout>
                <c:manualLayout>
                  <c:x val="-0.0143483158355206"/>
                  <c:y val="0.028562263050452"/>
                </c:manualLayout>
              </c:layout>
              <c:showLegendKey val="0"/>
              <c:showVal val="1"/>
              <c:showCatName val="0"/>
              <c:showSerName val="0"/>
              <c:showPercent val="0"/>
              <c:showBubbleSize val="0"/>
            </c:dLbl>
            <c:numFmt formatCode="0.00%" sourceLinked="0"/>
            <c:showLegendKey val="0"/>
            <c:showVal val="1"/>
            <c:showCatName val="0"/>
            <c:showSerName val="0"/>
            <c:showPercent val="0"/>
            <c:showBubbleSize val="0"/>
            <c:showLeaderLines val="1"/>
          </c:dLbls>
          <c:cat>
            <c:strRef>
              <c:f>Sheet3!$F$128:$F$141</c:f>
              <c:strCache>
                <c:ptCount val="14"/>
                <c:pt idx="0">
                  <c:v>Electronic</c:v>
                </c:pt>
                <c:pt idx="1">
                  <c:v>"Heavy Metal"</c:v>
                </c:pt>
                <c:pt idx="2">
                  <c:v>Soundtrack</c:v>
                </c:pt>
                <c:pt idx="3">
                  <c:v>Dance</c:v>
                </c:pt>
                <c:pt idx="4">
                  <c:v>Rock</c:v>
                </c:pt>
                <c:pt idx="5">
                  <c:v>Pop</c:v>
                </c:pt>
                <c:pt idx="6">
                  <c:v>Jazz</c:v>
                </c:pt>
                <c:pt idx="7">
                  <c:v>Relaxation</c:v>
                </c:pt>
                <c:pt idx="8">
                  <c:v>"New Age"</c:v>
                </c:pt>
                <c:pt idx="9">
                  <c:v>Alternative</c:v>
                </c:pt>
                <c:pt idx="10">
                  <c:v>Singer/Songwriter</c:v>
                </c:pt>
                <c:pt idx="11">
                  <c:v>Mystery</c:v>
                </c:pt>
                <c:pt idx="12">
                  <c:v>"Christian &amp; Gospel"</c:v>
                </c:pt>
                <c:pt idx="13">
                  <c:v>Drama</c:v>
                </c:pt>
              </c:strCache>
            </c:strRef>
          </c:cat>
          <c:val>
            <c:numRef>
              <c:f>Sheet3!$G$128:$G$141</c:f>
              <c:numCache>
                <c:formatCode>General</c:formatCode>
                <c:ptCount val="14"/>
                <c:pt idx="0">
                  <c:v>0.0769230769230769</c:v>
                </c:pt>
                <c:pt idx="1">
                  <c:v>0.0961538461538461</c:v>
                </c:pt>
                <c:pt idx="2">
                  <c:v>0.153846153846154</c:v>
                </c:pt>
                <c:pt idx="3">
                  <c:v>0.0576923076923077</c:v>
                </c:pt>
                <c:pt idx="4">
                  <c:v>0.173076923076923</c:v>
                </c:pt>
                <c:pt idx="5">
                  <c:v>0.0961538461538461</c:v>
                </c:pt>
                <c:pt idx="6">
                  <c:v>0.0384615384615385</c:v>
                </c:pt>
                <c:pt idx="7">
                  <c:v>0.0384615384615385</c:v>
                </c:pt>
                <c:pt idx="8">
                  <c:v>0.0384615384615385</c:v>
                </c:pt>
                <c:pt idx="9">
                  <c:v>0.0769230769230769</c:v>
                </c:pt>
                <c:pt idx="10">
                  <c:v>0.0384615384615385</c:v>
                </c:pt>
                <c:pt idx="11">
                  <c:v>0.0384615384615385</c:v>
                </c:pt>
                <c:pt idx="12">
                  <c:v>0.0384615384615385</c:v>
                </c:pt>
                <c:pt idx="13">
                  <c:v>0.0384615384615385</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a:solidFill>
            <a:schemeClr val="bg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spPr>
            <a:ln>
              <a:solidFill>
                <a:schemeClr val="bg1"/>
              </a:solidFill>
            </a:ln>
          </c:spPr>
          <c:explosion val="25"/>
          <c:dPt>
            <c:idx val="0"/>
            <c:bubble3D val="0"/>
            <c:spPr>
              <a:solidFill>
                <a:srgbClr val="800000"/>
              </a:solidFill>
              <a:ln>
                <a:solidFill>
                  <a:schemeClr val="bg1"/>
                </a:solidFill>
              </a:ln>
            </c:spPr>
          </c:dPt>
          <c:dLbls>
            <c:dLbl>
              <c:idx val="0"/>
              <c:layout>
                <c:manualLayout>
                  <c:x val="-0.00613462379702537"/>
                  <c:y val="-0.0026509186351706"/>
                </c:manualLayout>
              </c:layout>
              <c:showLegendKey val="0"/>
              <c:showVal val="1"/>
              <c:showCatName val="0"/>
              <c:showSerName val="0"/>
              <c:showPercent val="0"/>
              <c:showBubbleSize val="0"/>
            </c:dLbl>
            <c:dLbl>
              <c:idx val="1"/>
              <c:layout>
                <c:manualLayout>
                  <c:x val="-0.0107590769903762"/>
                  <c:y val="-0.0396967045785943"/>
                </c:manualLayout>
              </c:layout>
              <c:showLegendKey val="0"/>
              <c:showVal val="1"/>
              <c:showCatName val="0"/>
              <c:showSerName val="0"/>
              <c:showPercent val="0"/>
              <c:showBubbleSize val="0"/>
            </c:dLbl>
            <c:dLbl>
              <c:idx val="2"/>
              <c:layout>
                <c:manualLayout>
                  <c:x val="-0.011630905511811"/>
                  <c:y val="0.0146482210557014"/>
                </c:manualLayout>
              </c:layout>
              <c:showLegendKey val="0"/>
              <c:showVal val="1"/>
              <c:showCatName val="0"/>
              <c:showSerName val="0"/>
              <c:showPercent val="0"/>
              <c:showBubbleSize val="0"/>
            </c:dLbl>
            <c:dLbl>
              <c:idx val="6"/>
              <c:layout>
                <c:manualLayout>
                  <c:x val="0.027281605424322"/>
                  <c:y val="0.0638137941090697"/>
                </c:manualLayout>
              </c:layout>
              <c:showLegendKey val="0"/>
              <c:showVal val="1"/>
              <c:showCatName val="0"/>
              <c:showSerName val="0"/>
              <c:showPercent val="0"/>
              <c:showBubbleSize val="0"/>
            </c:dLbl>
            <c:dLbl>
              <c:idx val="7"/>
              <c:layout>
                <c:manualLayout>
                  <c:x val="0.00174595363079615"/>
                  <c:y val="0.0251184747739866"/>
                </c:manualLayout>
              </c:layout>
              <c:showLegendKey val="0"/>
              <c:showVal val="1"/>
              <c:showCatName val="0"/>
              <c:showSerName val="0"/>
              <c:showPercent val="0"/>
              <c:showBubbleSize val="0"/>
            </c:dLbl>
            <c:numFmt formatCode="0.00%" sourceLinked="0"/>
            <c:showLegendKey val="0"/>
            <c:showVal val="1"/>
            <c:showCatName val="0"/>
            <c:showSerName val="0"/>
            <c:showPercent val="0"/>
            <c:showBubbleSize val="0"/>
            <c:showLeaderLines val="1"/>
          </c:dLbls>
          <c:cat>
            <c:strRef>
              <c:f>Sheet3!$F$144:$F$153</c:f>
              <c:strCache>
                <c:ptCount val="10"/>
                <c:pt idx="0">
                  <c:v>Classical</c:v>
                </c:pt>
                <c:pt idx="1">
                  <c:v>International</c:v>
                </c:pt>
                <c:pt idx="2">
                  <c:v>Vocal</c:v>
                </c:pt>
                <c:pt idx="3">
                  <c:v>World</c:v>
                </c:pt>
                <c:pt idx="4">
                  <c:v>Electronic</c:v>
                </c:pt>
                <c:pt idx="5">
                  <c:v>Dance</c:v>
                </c:pt>
                <c:pt idx="6">
                  <c:v>Soundtrack</c:v>
                </c:pt>
                <c:pt idx="7">
                  <c:v>"Christian &amp; Gospel"</c:v>
                </c:pt>
                <c:pt idx="8">
                  <c:v>"Spoken Word"</c:v>
                </c:pt>
                <c:pt idx="9">
                  <c:v>Rock</c:v>
                </c:pt>
              </c:strCache>
            </c:strRef>
          </c:cat>
          <c:val>
            <c:numRef>
              <c:f>Sheet3!$G$144:$G$153</c:f>
              <c:numCache>
                <c:formatCode>General</c:formatCode>
                <c:ptCount val="10"/>
                <c:pt idx="0">
                  <c:v>0.162162162162162</c:v>
                </c:pt>
                <c:pt idx="1">
                  <c:v>0.0810810810810811</c:v>
                </c:pt>
                <c:pt idx="2">
                  <c:v>0.0810810810810811</c:v>
                </c:pt>
                <c:pt idx="3">
                  <c:v>0.0810810810810811</c:v>
                </c:pt>
                <c:pt idx="4">
                  <c:v>0.0810810810810811</c:v>
                </c:pt>
                <c:pt idx="5">
                  <c:v>0.0810810810810811</c:v>
                </c:pt>
                <c:pt idx="6">
                  <c:v>0.189189189189189</c:v>
                </c:pt>
                <c:pt idx="7">
                  <c:v>0.0810810810810811</c:v>
                </c:pt>
                <c:pt idx="8">
                  <c:v>0.0810810810810811</c:v>
                </c:pt>
                <c:pt idx="9">
                  <c:v>0.0810810810810811</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a:solidFill>
            <a:schemeClr val="bg1"/>
          </a:solidFill>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9545" y="13293598"/>
            <a:ext cx="25728185" cy="9173732"/>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0342" y="24250423"/>
            <a:ext cx="21186592" cy="1093559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8C94F74-384D-449F-BA82-4A93B375208E}" type="slidenum">
              <a:rPr lang="en-US"/>
              <a:pPr>
                <a:defRPr/>
              </a:pPr>
              <a:t>‹#›</a:t>
            </a:fld>
            <a:endParaRPr lang="en-US"/>
          </a:p>
        </p:txBody>
      </p:sp>
    </p:spTree>
    <p:extLst>
      <p:ext uri="{BB962C8B-B14F-4D97-AF65-F5344CB8AC3E}">
        <p14:creationId xmlns:p14="http://schemas.microsoft.com/office/powerpoint/2010/main" val="2251193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A98658B-74BF-4178-848C-13351DDB02D9}" type="slidenum">
              <a:rPr lang="en-US"/>
              <a:pPr>
                <a:defRPr/>
              </a:pPr>
              <a:t>‹#›</a:t>
            </a:fld>
            <a:endParaRPr lang="en-US"/>
          </a:p>
        </p:txBody>
      </p:sp>
    </p:spTree>
    <p:extLst>
      <p:ext uri="{BB962C8B-B14F-4D97-AF65-F5344CB8AC3E}">
        <p14:creationId xmlns:p14="http://schemas.microsoft.com/office/powerpoint/2010/main" val="117731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4776" y="1712336"/>
            <a:ext cx="6809887" cy="36516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2613" y="1712336"/>
            <a:ext cx="20312054" cy="36516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FE67E17-7E9C-4C8B-AF5B-FAB311E9D373}" type="slidenum">
              <a:rPr lang="en-US"/>
              <a:pPr>
                <a:defRPr/>
              </a:pPr>
              <a:t>‹#›</a:t>
            </a:fld>
            <a:endParaRPr lang="en-US"/>
          </a:p>
        </p:txBody>
      </p:sp>
    </p:spTree>
    <p:extLst>
      <p:ext uri="{BB962C8B-B14F-4D97-AF65-F5344CB8AC3E}">
        <p14:creationId xmlns:p14="http://schemas.microsoft.com/office/powerpoint/2010/main" val="166776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C14095-C937-4FBC-82F5-F34FD03E9D62}" type="slidenum">
              <a:rPr lang="en-US"/>
              <a:pPr>
                <a:defRPr/>
              </a:pPr>
              <a:t>‹#›</a:t>
            </a:fld>
            <a:endParaRPr lang="en-US"/>
          </a:p>
        </p:txBody>
      </p:sp>
    </p:spTree>
    <p:extLst>
      <p:ext uri="{BB962C8B-B14F-4D97-AF65-F5344CB8AC3E}">
        <p14:creationId xmlns:p14="http://schemas.microsoft.com/office/powerpoint/2010/main" val="2515491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5" y="27499968"/>
            <a:ext cx="25726933" cy="849799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390905" y="18138728"/>
            <a:ext cx="25726933" cy="93612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A5AC9C0-912D-4AB5-8C80-66EF0455BD4A}" type="slidenum">
              <a:rPr lang="en-US"/>
              <a:pPr>
                <a:defRPr/>
              </a:pPr>
              <a:t>‹#›</a:t>
            </a:fld>
            <a:endParaRPr lang="en-US"/>
          </a:p>
        </p:txBody>
      </p:sp>
    </p:spTree>
    <p:extLst>
      <p:ext uri="{BB962C8B-B14F-4D97-AF65-F5344CB8AC3E}">
        <p14:creationId xmlns:p14="http://schemas.microsoft.com/office/powerpoint/2010/main" val="687226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2613" y="9983908"/>
            <a:ext cx="13560970" cy="2824469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193692" y="9983908"/>
            <a:ext cx="13560971" cy="2824469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992DD74-E283-4D73-8038-376112037788}" type="slidenum">
              <a:rPr lang="en-US"/>
              <a:pPr>
                <a:defRPr/>
              </a:pPr>
              <a:t>‹#›</a:t>
            </a:fld>
            <a:endParaRPr lang="en-US"/>
          </a:p>
        </p:txBody>
      </p:sp>
    </p:spTree>
    <p:extLst>
      <p:ext uri="{BB962C8B-B14F-4D97-AF65-F5344CB8AC3E}">
        <p14:creationId xmlns:p14="http://schemas.microsoft.com/office/powerpoint/2010/main" val="328955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864" y="1714105"/>
            <a:ext cx="27239547" cy="713237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864" y="9578820"/>
            <a:ext cx="13373302" cy="39925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3864" y="13571321"/>
            <a:ext cx="13373302" cy="246555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5106" y="9578820"/>
            <a:ext cx="13378305" cy="39925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75106" y="13571321"/>
            <a:ext cx="13378305" cy="246555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81A2263-436D-42DB-BE18-CB1A1B8946B6}" type="slidenum">
              <a:rPr lang="en-US"/>
              <a:pPr>
                <a:defRPr/>
              </a:pPr>
              <a:t>‹#›</a:t>
            </a:fld>
            <a:endParaRPr lang="en-US"/>
          </a:p>
        </p:txBody>
      </p:sp>
    </p:spTree>
    <p:extLst>
      <p:ext uri="{BB962C8B-B14F-4D97-AF65-F5344CB8AC3E}">
        <p14:creationId xmlns:p14="http://schemas.microsoft.com/office/powerpoint/2010/main" val="4272157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F0CF6FA-5DCA-4343-988A-82D4F2BD599A}" type="slidenum">
              <a:rPr lang="en-US"/>
              <a:pPr>
                <a:defRPr/>
              </a:pPr>
              <a:t>‹#›</a:t>
            </a:fld>
            <a:endParaRPr lang="en-US"/>
          </a:p>
        </p:txBody>
      </p:sp>
    </p:spTree>
    <p:extLst>
      <p:ext uri="{BB962C8B-B14F-4D97-AF65-F5344CB8AC3E}">
        <p14:creationId xmlns:p14="http://schemas.microsoft.com/office/powerpoint/2010/main" val="1217696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9CD4203-D418-4834-BD27-FFAA274F588D}" type="slidenum">
              <a:rPr lang="en-US"/>
              <a:pPr>
                <a:defRPr/>
              </a:pPr>
              <a:t>‹#›</a:t>
            </a:fld>
            <a:endParaRPr lang="en-US"/>
          </a:p>
        </p:txBody>
      </p:sp>
    </p:spTree>
    <p:extLst>
      <p:ext uri="{BB962C8B-B14F-4D97-AF65-F5344CB8AC3E}">
        <p14:creationId xmlns:p14="http://schemas.microsoft.com/office/powerpoint/2010/main" val="3550128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864" y="1703491"/>
            <a:ext cx="9957724" cy="7250892"/>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1833164" y="1703491"/>
            <a:ext cx="16920247" cy="3652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864" y="8954383"/>
            <a:ext cx="9957724" cy="292724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842EFFB-FC6C-43C7-AE30-58099471AAA2}" type="slidenum">
              <a:rPr lang="en-US"/>
              <a:pPr>
                <a:defRPr/>
              </a:pPr>
              <a:t>‹#›</a:t>
            </a:fld>
            <a:endParaRPr lang="en-US"/>
          </a:p>
        </p:txBody>
      </p:sp>
    </p:spTree>
    <p:extLst>
      <p:ext uri="{BB962C8B-B14F-4D97-AF65-F5344CB8AC3E}">
        <p14:creationId xmlns:p14="http://schemas.microsoft.com/office/powerpoint/2010/main" val="3214796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847" y="29955259"/>
            <a:ext cx="18160115" cy="3537883"/>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5932847" y="3824452"/>
            <a:ext cx="18160115" cy="2567619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5932847" y="33493143"/>
            <a:ext cx="18160115" cy="50220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3DC5A0B-D389-477E-AA0B-0BD82D58B6EC}" type="slidenum">
              <a:rPr lang="en-US"/>
              <a:pPr>
                <a:defRPr/>
              </a:pPr>
              <a:t>‹#›</a:t>
            </a:fld>
            <a:endParaRPr lang="en-US"/>
          </a:p>
        </p:txBody>
      </p:sp>
    </p:spTree>
    <p:extLst>
      <p:ext uri="{BB962C8B-B14F-4D97-AF65-F5344CB8AC3E}">
        <p14:creationId xmlns:p14="http://schemas.microsoft.com/office/powerpoint/2010/main" val="20062226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2888" y="1712913"/>
            <a:ext cx="27241500" cy="713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12888" y="9983788"/>
            <a:ext cx="27241500" cy="2824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512888" y="38971538"/>
            <a:ext cx="706437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numCol="1" anchor="t" anchorCtr="0" compatLnSpc="1">
            <a:prstTxWarp prst="textNoShape">
              <a:avLst/>
            </a:prstTxWarp>
          </a:bodyPr>
          <a:lstStyle>
            <a:lvl1pPr defTabSz="4703763">
              <a:defRPr sz="730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40975" y="38971538"/>
            <a:ext cx="958532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numCol="1" anchor="t" anchorCtr="0" compatLnSpc="1">
            <a:prstTxWarp prst="textNoShape">
              <a:avLst/>
            </a:prstTxWarp>
          </a:bodyPr>
          <a:lstStyle>
            <a:lvl1pPr algn="ctr" defTabSz="4703763">
              <a:defRPr sz="73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90013" y="38971538"/>
            <a:ext cx="706437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numCol="1" anchor="t" anchorCtr="0" compatLnSpc="1">
            <a:prstTxWarp prst="textNoShape">
              <a:avLst/>
            </a:prstTxWarp>
          </a:bodyPr>
          <a:lstStyle>
            <a:lvl1pPr algn="r" defTabSz="4703763">
              <a:defRPr sz="7300">
                <a:latin typeface="Arial" pitchFamily="34" charset="0"/>
              </a:defRPr>
            </a:lvl1pPr>
          </a:lstStyle>
          <a:p>
            <a:pPr>
              <a:defRPr/>
            </a:pPr>
            <a:fld id="{F3CFF722-0B7E-4DAD-9E41-A1187ACCDC5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3763" rtl="0" eaLnBrk="0" fontAlgn="base" hangingPunct="0">
        <a:spcBef>
          <a:spcPct val="0"/>
        </a:spcBef>
        <a:spcAft>
          <a:spcPct val="0"/>
        </a:spcAft>
        <a:defRPr sz="22800">
          <a:solidFill>
            <a:schemeClr val="tx2"/>
          </a:solidFill>
          <a:latin typeface="+mj-lt"/>
          <a:ea typeface="+mj-ea"/>
          <a:cs typeface="+mj-cs"/>
        </a:defRPr>
      </a:lvl1pPr>
      <a:lvl2pPr algn="ctr" defTabSz="4703763" rtl="0" eaLnBrk="0" fontAlgn="base" hangingPunct="0">
        <a:spcBef>
          <a:spcPct val="0"/>
        </a:spcBef>
        <a:spcAft>
          <a:spcPct val="0"/>
        </a:spcAft>
        <a:defRPr sz="22800">
          <a:solidFill>
            <a:schemeClr val="tx2"/>
          </a:solidFill>
          <a:latin typeface="Arial" pitchFamily="34" charset="0"/>
        </a:defRPr>
      </a:lvl2pPr>
      <a:lvl3pPr algn="ctr" defTabSz="4703763" rtl="0" eaLnBrk="0" fontAlgn="base" hangingPunct="0">
        <a:spcBef>
          <a:spcPct val="0"/>
        </a:spcBef>
        <a:spcAft>
          <a:spcPct val="0"/>
        </a:spcAft>
        <a:defRPr sz="22800">
          <a:solidFill>
            <a:schemeClr val="tx2"/>
          </a:solidFill>
          <a:latin typeface="Arial" pitchFamily="34" charset="0"/>
        </a:defRPr>
      </a:lvl3pPr>
      <a:lvl4pPr algn="ctr" defTabSz="4703763" rtl="0" eaLnBrk="0" fontAlgn="base" hangingPunct="0">
        <a:spcBef>
          <a:spcPct val="0"/>
        </a:spcBef>
        <a:spcAft>
          <a:spcPct val="0"/>
        </a:spcAft>
        <a:defRPr sz="22800">
          <a:solidFill>
            <a:schemeClr val="tx2"/>
          </a:solidFill>
          <a:latin typeface="Arial" pitchFamily="34" charset="0"/>
        </a:defRPr>
      </a:lvl4pPr>
      <a:lvl5pPr algn="ctr" defTabSz="4703763" rtl="0" eaLnBrk="0" fontAlgn="base" hangingPunct="0">
        <a:spcBef>
          <a:spcPct val="0"/>
        </a:spcBef>
        <a:spcAft>
          <a:spcPct val="0"/>
        </a:spcAft>
        <a:defRPr sz="22800">
          <a:solidFill>
            <a:schemeClr val="tx2"/>
          </a:solidFill>
          <a:latin typeface="Arial" pitchFamily="34" charset="0"/>
        </a:defRPr>
      </a:lvl5pPr>
      <a:lvl6pPr marL="457200" algn="ctr" defTabSz="4703763" rtl="0" fontAlgn="base">
        <a:spcBef>
          <a:spcPct val="0"/>
        </a:spcBef>
        <a:spcAft>
          <a:spcPct val="0"/>
        </a:spcAft>
        <a:defRPr sz="22800">
          <a:solidFill>
            <a:schemeClr val="tx2"/>
          </a:solidFill>
          <a:latin typeface="Arial" pitchFamily="34" charset="0"/>
        </a:defRPr>
      </a:lvl6pPr>
      <a:lvl7pPr marL="914400" algn="ctr" defTabSz="4703763" rtl="0" fontAlgn="base">
        <a:spcBef>
          <a:spcPct val="0"/>
        </a:spcBef>
        <a:spcAft>
          <a:spcPct val="0"/>
        </a:spcAft>
        <a:defRPr sz="22800">
          <a:solidFill>
            <a:schemeClr val="tx2"/>
          </a:solidFill>
          <a:latin typeface="Arial" pitchFamily="34" charset="0"/>
        </a:defRPr>
      </a:lvl7pPr>
      <a:lvl8pPr marL="1371600" algn="ctr" defTabSz="4703763" rtl="0" fontAlgn="base">
        <a:spcBef>
          <a:spcPct val="0"/>
        </a:spcBef>
        <a:spcAft>
          <a:spcPct val="0"/>
        </a:spcAft>
        <a:defRPr sz="22800">
          <a:solidFill>
            <a:schemeClr val="tx2"/>
          </a:solidFill>
          <a:latin typeface="Arial" pitchFamily="34" charset="0"/>
        </a:defRPr>
      </a:lvl8pPr>
      <a:lvl9pPr marL="1828800" algn="ctr" defTabSz="4703763" rtl="0" fontAlgn="base">
        <a:spcBef>
          <a:spcPct val="0"/>
        </a:spcBef>
        <a:spcAft>
          <a:spcPct val="0"/>
        </a:spcAft>
        <a:defRPr sz="22800">
          <a:solidFill>
            <a:schemeClr val="tx2"/>
          </a:solidFill>
          <a:latin typeface="Arial" pitchFamily="34" charset="0"/>
        </a:defRPr>
      </a:lvl9pPr>
    </p:titleStyle>
    <p:bodyStyle>
      <a:lvl1pPr marL="1766888" indent="-1766888" algn="l" defTabSz="4703763" rtl="0" eaLnBrk="0" fontAlgn="base" hangingPunct="0">
        <a:spcBef>
          <a:spcPct val="20000"/>
        </a:spcBef>
        <a:spcAft>
          <a:spcPct val="0"/>
        </a:spcAft>
        <a:buChar char="•"/>
        <a:defRPr sz="164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400">
          <a:solidFill>
            <a:schemeClr val="tx1"/>
          </a:solidFill>
          <a:latin typeface="+mn-lt"/>
        </a:defRPr>
      </a:lvl3pPr>
      <a:lvl4pPr marL="8229600" indent="-1174750" algn="l" defTabSz="4703763" rtl="0" eaLnBrk="0" fontAlgn="base" hangingPunct="0">
        <a:spcBef>
          <a:spcPct val="20000"/>
        </a:spcBef>
        <a:spcAft>
          <a:spcPct val="0"/>
        </a:spcAft>
        <a:buChar char="–"/>
        <a:defRPr sz="10400">
          <a:solidFill>
            <a:schemeClr val="tx1"/>
          </a:solidFill>
          <a:latin typeface="+mn-lt"/>
        </a:defRPr>
      </a:lvl4pPr>
      <a:lvl5pPr marL="10580688" indent="-1176338" algn="l" defTabSz="4703763" rtl="0" eaLnBrk="0" fontAlgn="base" hangingPunct="0">
        <a:spcBef>
          <a:spcPct val="20000"/>
        </a:spcBef>
        <a:spcAft>
          <a:spcPct val="0"/>
        </a:spcAft>
        <a:buChar char="»"/>
        <a:defRPr sz="10400">
          <a:solidFill>
            <a:schemeClr val="tx1"/>
          </a:solidFill>
          <a:latin typeface="+mn-lt"/>
        </a:defRPr>
      </a:lvl5pPr>
      <a:lvl6pPr marL="11037888" indent="-1176338" algn="l" defTabSz="4703763" rtl="0" fontAlgn="base">
        <a:spcBef>
          <a:spcPct val="20000"/>
        </a:spcBef>
        <a:spcAft>
          <a:spcPct val="0"/>
        </a:spcAft>
        <a:buChar char="»"/>
        <a:defRPr sz="10400">
          <a:solidFill>
            <a:schemeClr val="tx1"/>
          </a:solidFill>
          <a:latin typeface="+mn-lt"/>
        </a:defRPr>
      </a:lvl6pPr>
      <a:lvl7pPr marL="11495088" indent="-1176338" algn="l" defTabSz="4703763" rtl="0" fontAlgn="base">
        <a:spcBef>
          <a:spcPct val="20000"/>
        </a:spcBef>
        <a:spcAft>
          <a:spcPct val="0"/>
        </a:spcAft>
        <a:buChar char="»"/>
        <a:defRPr sz="10400">
          <a:solidFill>
            <a:schemeClr val="tx1"/>
          </a:solidFill>
          <a:latin typeface="+mn-lt"/>
        </a:defRPr>
      </a:lvl7pPr>
      <a:lvl8pPr marL="11952288" indent="-1176338" algn="l" defTabSz="4703763" rtl="0" fontAlgn="base">
        <a:spcBef>
          <a:spcPct val="20000"/>
        </a:spcBef>
        <a:spcAft>
          <a:spcPct val="0"/>
        </a:spcAft>
        <a:buChar char="»"/>
        <a:defRPr sz="10400">
          <a:solidFill>
            <a:schemeClr val="tx1"/>
          </a:solidFill>
          <a:latin typeface="+mn-lt"/>
        </a:defRPr>
      </a:lvl8pPr>
      <a:lvl9pPr marL="12409488" indent="-1176338"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chart" Target="../charts/chart3.xml"/><Relationship Id="rId20" Type="http://schemas.openxmlformats.org/officeDocument/2006/relationships/chart" Target="../charts/chart14.xml"/><Relationship Id="rId21" Type="http://schemas.openxmlformats.org/officeDocument/2006/relationships/chart" Target="../charts/chart15.xml"/><Relationship Id="rId10" Type="http://schemas.openxmlformats.org/officeDocument/2006/relationships/chart" Target="../charts/chart4.xml"/><Relationship Id="rId11" Type="http://schemas.openxmlformats.org/officeDocument/2006/relationships/chart" Target="../charts/chart5.xml"/><Relationship Id="rId12" Type="http://schemas.openxmlformats.org/officeDocument/2006/relationships/chart" Target="../charts/chart6.xml"/><Relationship Id="rId13" Type="http://schemas.openxmlformats.org/officeDocument/2006/relationships/chart" Target="../charts/chart7.xml"/><Relationship Id="rId14" Type="http://schemas.openxmlformats.org/officeDocument/2006/relationships/chart" Target="../charts/chart8.xml"/><Relationship Id="rId15" Type="http://schemas.openxmlformats.org/officeDocument/2006/relationships/chart" Target="../charts/chart9.xml"/><Relationship Id="rId16" Type="http://schemas.openxmlformats.org/officeDocument/2006/relationships/chart" Target="../charts/chart10.xml"/><Relationship Id="rId17" Type="http://schemas.openxmlformats.org/officeDocument/2006/relationships/chart" Target="../charts/chart11.xml"/><Relationship Id="rId18" Type="http://schemas.openxmlformats.org/officeDocument/2006/relationships/chart" Target="../charts/chart12.xml"/><Relationship Id="rId19" Type="http://schemas.openxmlformats.org/officeDocument/2006/relationships/chart" Target="../charts/chart13.xml"/><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chart" Target="../charts/chart1.xml"/><Relationship Id="rId8"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1269" y="-548481"/>
            <a:ext cx="30301764" cy="23545800"/>
          </a:xfrm>
          <a:prstGeom prst="rect">
            <a:avLst/>
          </a:prstGeom>
          <a:solidFill>
            <a:srgbClr val="F53D2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4500" b="0" i="0" u="none" strike="noStrike" cap="none" normalizeH="0" baseline="0" smtClean="0">
              <a:ln>
                <a:noFill/>
              </a:ln>
              <a:solidFill>
                <a:schemeClr val="bg1"/>
              </a:solidFill>
              <a:effectLst/>
              <a:latin typeface="Arial" pitchFamily="34" charset="0"/>
            </a:endParaRPr>
          </a:p>
        </p:txBody>
      </p:sp>
      <p:sp>
        <p:nvSpPr>
          <p:cNvPr id="3" name="Rectangle 2"/>
          <p:cNvSpPr/>
          <p:nvPr/>
        </p:nvSpPr>
        <p:spPr bwMode="auto">
          <a:xfrm>
            <a:off x="0" y="22540119"/>
            <a:ext cx="30267275" cy="20254118"/>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4500" b="0" i="0" u="none" strike="noStrike" cap="none" normalizeH="0" baseline="0" dirty="0" smtClean="0">
              <a:ln>
                <a:noFill/>
              </a:ln>
              <a:solidFill>
                <a:schemeClr val="bg1"/>
              </a:solidFill>
              <a:effectLst/>
              <a:latin typeface="Arial" pitchFamily="34" charset="0"/>
            </a:endParaRPr>
          </a:p>
        </p:txBody>
      </p:sp>
      <p:sp>
        <p:nvSpPr>
          <p:cNvPr id="4" name="TextBox 3"/>
          <p:cNvSpPr txBox="1"/>
          <p:nvPr/>
        </p:nvSpPr>
        <p:spPr>
          <a:xfrm>
            <a:off x="0" y="0"/>
            <a:ext cx="30830837" cy="2400657"/>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15000" b="1" spc="100" dirty="0" smtClean="0">
                <a:ln w="18000">
                  <a:solidFill>
                    <a:schemeClr val="accent1">
                      <a:satMod val="200000"/>
                      <a:tint val="72000"/>
                    </a:schemeClr>
                  </a:solidFill>
                  <a:prstDash val="solid"/>
                </a:ln>
                <a:solidFill>
                  <a:schemeClr val="bg1">
                    <a:alpha val="5700"/>
                  </a:schemeClr>
                </a:solidFill>
                <a:effectLst>
                  <a:outerShdw blurRad="25000" dist="20000" dir="16020000" algn="tl">
                    <a:schemeClr val="accent1">
                      <a:satMod val="200000"/>
                      <a:shade val="1000"/>
                      <a:alpha val="60000"/>
                    </a:schemeClr>
                  </a:outerShdw>
                </a:effectLst>
                <a:latin typeface="Copperplate"/>
                <a:cs typeface="Copperplate"/>
              </a:rPr>
              <a:t>Do You Want To Dance?</a:t>
            </a:r>
            <a:endParaRPr lang="en-US" sz="15000" b="1" spc="100" dirty="0">
              <a:ln w="18000">
                <a:solidFill>
                  <a:schemeClr val="accent1">
                    <a:satMod val="200000"/>
                    <a:tint val="72000"/>
                  </a:schemeClr>
                </a:solidFill>
                <a:prstDash val="solid"/>
              </a:ln>
              <a:solidFill>
                <a:schemeClr val="bg1">
                  <a:alpha val="5700"/>
                </a:schemeClr>
              </a:solidFill>
              <a:effectLst>
                <a:outerShdw blurRad="25000" dist="20000" dir="16020000" algn="tl">
                  <a:schemeClr val="accent1">
                    <a:satMod val="200000"/>
                    <a:shade val="1000"/>
                    <a:alpha val="60000"/>
                  </a:schemeClr>
                </a:outerShdw>
              </a:effectLst>
              <a:latin typeface="Copperplate"/>
              <a:cs typeface="Copperplate"/>
            </a:endParaRPr>
          </a:p>
        </p:txBody>
      </p:sp>
      <p:sp>
        <p:nvSpPr>
          <p:cNvPr id="5" name="TextBox 4"/>
          <p:cNvSpPr txBox="1"/>
          <p:nvPr/>
        </p:nvSpPr>
        <p:spPr>
          <a:xfrm>
            <a:off x="427037" y="2014280"/>
            <a:ext cx="28346400" cy="1323439"/>
          </a:xfrm>
          <a:prstGeom prst="rect">
            <a:avLst/>
          </a:prstGeom>
          <a:noFill/>
        </p:spPr>
        <p:txBody>
          <a:bodyPr wrap="square" rtlCol="0">
            <a:spAutoFit/>
          </a:bodyPr>
          <a:lstStyle/>
          <a:p>
            <a:r>
              <a:rPr lang="en-US" sz="8000" u="sng" dirty="0" smtClean="0">
                <a:solidFill>
                  <a:schemeClr val="bg1"/>
                </a:solidFill>
                <a:latin typeface="Copperplate Light"/>
                <a:cs typeface="Copperplate Light"/>
              </a:rPr>
              <a:t>Background &amp; Setup</a:t>
            </a:r>
            <a:endParaRPr lang="en-US" sz="8000" u="sng" dirty="0">
              <a:solidFill>
                <a:schemeClr val="bg1"/>
              </a:solidFill>
              <a:latin typeface="Copperplate Light"/>
              <a:cs typeface="Copperplate Light"/>
            </a:endParaRPr>
          </a:p>
        </p:txBody>
      </p:sp>
      <p:sp>
        <p:nvSpPr>
          <p:cNvPr id="6" name="TextBox 5"/>
          <p:cNvSpPr txBox="1"/>
          <p:nvPr/>
        </p:nvSpPr>
        <p:spPr>
          <a:xfrm>
            <a:off x="731837" y="22159119"/>
            <a:ext cx="28346400" cy="1323439"/>
          </a:xfrm>
          <a:prstGeom prst="rect">
            <a:avLst/>
          </a:prstGeom>
          <a:noFill/>
        </p:spPr>
        <p:txBody>
          <a:bodyPr wrap="square" rtlCol="0">
            <a:spAutoFit/>
          </a:bodyPr>
          <a:lstStyle/>
          <a:p>
            <a:r>
              <a:rPr lang="en-US" sz="8000" u="sng" dirty="0" smtClean="0">
                <a:solidFill>
                  <a:schemeClr val="bg1"/>
                </a:solidFill>
                <a:latin typeface="Copperplate Light"/>
                <a:cs typeface="Copperplate Light"/>
              </a:rPr>
              <a:t>Analysis &amp; Conclusion</a:t>
            </a:r>
            <a:endParaRPr lang="en-US" sz="8000" u="sng" dirty="0">
              <a:solidFill>
                <a:schemeClr val="bg1"/>
              </a:solidFill>
              <a:latin typeface="Copperplate Light"/>
              <a:cs typeface="Copperplate Light"/>
            </a:endParaRPr>
          </a:p>
        </p:txBody>
      </p:sp>
      <p:sp>
        <p:nvSpPr>
          <p:cNvPr id="7" name="TextBox 6"/>
          <p:cNvSpPr txBox="1"/>
          <p:nvPr/>
        </p:nvSpPr>
        <p:spPr>
          <a:xfrm>
            <a:off x="350837" y="3261519"/>
            <a:ext cx="13411200" cy="16896935"/>
          </a:xfrm>
          <a:prstGeom prst="rect">
            <a:avLst/>
          </a:prstGeom>
          <a:noFill/>
        </p:spPr>
        <p:txBody>
          <a:bodyPr wrap="square" rtlCol="0">
            <a:spAutoFit/>
          </a:bodyPr>
          <a:lstStyle/>
          <a:p>
            <a:r>
              <a:rPr lang="en-US" sz="6800" u="sng" dirty="0" smtClean="0">
                <a:solidFill>
                  <a:schemeClr val="bg1"/>
                </a:solidFill>
                <a:latin typeface="Copperplate Light"/>
                <a:cs typeface="Copperplate Light"/>
              </a:rPr>
              <a:t>Project Motivation </a:t>
            </a:r>
            <a:endParaRPr lang="en-US" sz="4400" dirty="0" smtClean="0">
              <a:solidFill>
                <a:schemeClr val="bg1"/>
              </a:solidFill>
              <a:latin typeface="Copperplate Light"/>
              <a:cs typeface="Copperplate Light"/>
            </a:endParaRPr>
          </a:p>
          <a:p>
            <a:pPr lvl="2"/>
            <a:r>
              <a:rPr lang="en-US" sz="3600" dirty="0" smtClean="0">
                <a:solidFill>
                  <a:schemeClr val="bg1"/>
                </a:solidFill>
                <a:latin typeface="Copperplate Light"/>
                <a:cs typeface="Copperplate Light"/>
              </a:rPr>
              <a:t>Music can be quantified numerically in terms of variables such as valence, energy, tempo, but to what extent can we use these variables to learn more complicated classifications that hinge on human perceptions of music? </a:t>
            </a:r>
          </a:p>
          <a:p>
            <a:r>
              <a:rPr lang="en-US" sz="6800" u="sng" dirty="0" smtClean="0">
                <a:solidFill>
                  <a:schemeClr val="bg1"/>
                </a:solidFill>
                <a:latin typeface="Copperplate Light"/>
                <a:cs typeface="Copperplate Light"/>
              </a:rPr>
              <a:t>Problem Statement</a:t>
            </a:r>
            <a:endParaRPr lang="en-US" sz="4400" dirty="0" smtClean="0">
              <a:solidFill>
                <a:schemeClr val="bg1"/>
              </a:solidFill>
              <a:latin typeface="Copperplate Light"/>
              <a:cs typeface="Copperplate Light"/>
            </a:endParaRPr>
          </a:p>
          <a:p>
            <a:r>
              <a:rPr lang="en-US" sz="4400" dirty="0">
                <a:solidFill>
                  <a:schemeClr val="bg1"/>
                </a:solidFill>
                <a:latin typeface="Copperplate Light"/>
                <a:cs typeface="Copperplate Light"/>
              </a:rPr>
              <a:t>	</a:t>
            </a:r>
            <a:r>
              <a:rPr lang="en-US" sz="3600" dirty="0" smtClean="0">
                <a:solidFill>
                  <a:schemeClr val="bg1"/>
                </a:solidFill>
                <a:latin typeface="Copperplate Light"/>
                <a:cs typeface="Copperplate Light"/>
              </a:rPr>
              <a:t>Focusing on the following attributes</a:t>
            </a:r>
          </a:p>
          <a:p>
            <a:pPr lvl="4"/>
            <a:r>
              <a:rPr lang="en-US" sz="3200" b="1" dirty="0" err="1">
                <a:solidFill>
                  <a:schemeClr val="bg1"/>
                </a:solidFill>
                <a:latin typeface="Copperplate"/>
                <a:cs typeface="Copperplate"/>
              </a:rPr>
              <a:t>Danceability</a:t>
            </a:r>
            <a:r>
              <a:rPr lang="en-US" sz="3200" dirty="0">
                <a:solidFill>
                  <a:schemeClr val="bg1"/>
                </a:solidFill>
                <a:latin typeface="Copperplate Light"/>
                <a:cs typeface="Copperplate Light"/>
              </a:rPr>
              <a:t>: a combination of energy, rhythm, and tempo approximated using algorithmic </a:t>
            </a:r>
            <a:endParaRPr lang="en-US" sz="3200" dirty="0" smtClean="0">
              <a:solidFill>
                <a:schemeClr val="bg1"/>
              </a:solidFill>
              <a:latin typeface="Copperplate Light"/>
              <a:cs typeface="Copperplate Light"/>
            </a:endParaRPr>
          </a:p>
          <a:p>
            <a:pPr lvl="4"/>
            <a:r>
              <a:rPr lang="en-US" sz="3200" b="1" dirty="0" smtClean="0">
                <a:solidFill>
                  <a:schemeClr val="bg1"/>
                </a:solidFill>
                <a:latin typeface="Copperplate"/>
                <a:cs typeface="Copperplate"/>
              </a:rPr>
              <a:t>Energy</a:t>
            </a:r>
            <a:r>
              <a:rPr lang="en-US" sz="3200" dirty="0">
                <a:solidFill>
                  <a:schemeClr val="bg1"/>
                </a:solidFill>
                <a:latin typeface="Copperplate Light"/>
                <a:cs typeface="Copperplate Light"/>
              </a:rPr>
              <a:t>: Energy from listener point of view (values in range: [</a:t>
            </a:r>
            <a:r>
              <a:rPr lang="en-US" sz="3200" dirty="0" smtClean="0">
                <a:solidFill>
                  <a:schemeClr val="bg1"/>
                </a:solidFill>
                <a:latin typeface="Copperplate Light"/>
                <a:cs typeface="Copperplate Light"/>
              </a:rPr>
              <a:t>0.0,1.0</a:t>
            </a:r>
            <a:r>
              <a:rPr lang="en-US" sz="3200" dirty="0">
                <a:solidFill>
                  <a:schemeClr val="bg1"/>
                </a:solidFill>
                <a:latin typeface="Copperplate Light"/>
                <a:cs typeface="Copperplate Light"/>
              </a:rPr>
              <a:t>])</a:t>
            </a:r>
          </a:p>
          <a:p>
            <a:pPr lvl="4"/>
            <a:r>
              <a:rPr lang="en-US" sz="3200" b="1" dirty="0" smtClean="0">
                <a:solidFill>
                  <a:schemeClr val="bg1"/>
                </a:solidFill>
                <a:latin typeface="Copperplate"/>
                <a:cs typeface="Copperplate"/>
              </a:rPr>
              <a:t>Valence</a:t>
            </a:r>
            <a:r>
              <a:rPr lang="en-US" sz="3200" dirty="0">
                <a:solidFill>
                  <a:schemeClr val="bg1"/>
                </a:solidFill>
                <a:latin typeface="Copperplate Light"/>
                <a:cs typeface="Copperplate Light"/>
              </a:rPr>
              <a:t>: Measure of the emotional content of a song (values in range: [</a:t>
            </a:r>
            <a:r>
              <a:rPr lang="en-US" sz="3200" dirty="0" smtClean="0">
                <a:solidFill>
                  <a:schemeClr val="bg1"/>
                </a:solidFill>
                <a:latin typeface="Copperplate Light"/>
                <a:cs typeface="Copperplate Light"/>
              </a:rPr>
              <a:t>0.0,1.0</a:t>
            </a:r>
            <a:r>
              <a:rPr lang="en-US" sz="3200" dirty="0">
                <a:solidFill>
                  <a:schemeClr val="bg1"/>
                </a:solidFill>
                <a:latin typeface="Copperplate Light"/>
                <a:cs typeface="Copperplate Light"/>
              </a:rPr>
              <a:t>]</a:t>
            </a:r>
            <a:r>
              <a:rPr lang="en-US" sz="3200" dirty="0" smtClean="0">
                <a:solidFill>
                  <a:schemeClr val="bg1"/>
                </a:solidFill>
                <a:latin typeface="Copperplate Light"/>
                <a:cs typeface="Copperplate Light"/>
              </a:rPr>
              <a:t>)</a:t>
            </a:r>
          </a:p>
          <a:p>
            <a:pPr lvl="4"/>
            <a:r>
              <a:rPr lang="en-US" sz="3600" dirty="0" smtClean="0">
                <a:solidFill>
                  <a:schemeClr val="bg1"/>
                </a:solidFill>
                <a:latin typeface="Copperplate Light"/>
                <a:cs typeface="Copperplate Light"/>
              </a:rPr>
              <a:t>We want to research the questions</a:t>
            </a:r>
          </a:p>
          <a:p>
            <a:pPr marL="2571750" lvl="4" indent="-742950">
              <a:buFont typeface="+mj-lt"/>
              <a:buAutoNum type="arabicPeriod"/>
            </a:pPr>
            <a:r>
              <a:rPr lang="en-US" sz="3600" dirty="0" smtClean="0">
                <a:solidFill>
                  <a:schemeClr val="bg1"/>
                </a:solidFill>
                <a:latin typeface="Copperplate Light"/>
                <a:cs typeface="Copperplate Light"/>
              </a:rPr>
              <a:t>Can we derive the values of the objective attributes for a given song? </a:t>
            </a:r>
          </a:p>
          <a:p>
            <a:pPr marL="2571750" lvl="4" indent="-742950">
              <a:buFont typeface="+mj-lt"/>
              <a:buAutoNum type="arabicPeriod"/>
            </a:pPr>
            <a:r>
              <a:rPr lang="en-US" sz="3600" dirty="0" smtClean="0">
                <a:solidFill>
                  <a:schemeClr val="bg1"/>
                </a:solidFill>
                <a:latin typeface="Copperplate Light"/>
                <a:cs typeface="Copperplate Light"/>
              </a:rPr>
              <a:t>Can we learn underlying genres of songs based on these given music attributes that we derived in supervised learning?</a:t>
            </a:r>
            <a:endParaRPr lang="en-US" sz="3600" dirty="0">
              <a:solidFill>
                <a:schemeClr val="bg1"/>
              </a:solidFill>
              <a:latin typeface="Copperplate Light"/>
              <a:cs typeface="Copperplate Light"/>
            </a:endParaRPr>
          </a:p>
          <a:p>
            <a:pPr lvl="4"/>
            <a:endParaRPr lang="en-US" sz="3600" dirty="0">
              <a:solidFill>
                <a:schemeClr val="bg1"/>
              </a:solidFill>
              <a:latin typeface="Copperplate Light"/>
              <a:cs typeface="Copperplate Light"/>
            </a:endParaRPr>
          </a:p>
          <a:p>
            <a:pPr marL="2571750" lvl="4" indent="-742950">
              <a:buFont typeface="+mj-lt"/>
              <a:buAutoNum type="arabicPeriod"/>
            </a:pPr>
            <a:endParaRPr lang="en-US" sz="4000" dirty="0">
              <a:solidFill>
                <a:schemeClr val="bg1"/>
              </a:solidFill>
              <a:latin typeface="Copperplate Light"/>
              <a:cs typeface="Copperplate Light"/>
            </a:endParaRPr>
          </a:p>
          <a:p>
            <a:pPr lvl="3"/>
            <a:endParaRPr lang="en-US" sz="4400" dirty="0">
              <a:solidFill>
                <a:schemeClr val="bg1"/>
              </a:solidFill>
              <a:latin typeface="Copperplate Light"/>
              <a:cs typeface="Copperplate Light"/>
            </a:endParaRPr>
          </a:p>
          <a:p>
            <a:endParaRPr lang="en-US" sz="6800" dirty="0" smtClean="0">
              <a:solidFill>
                <a:schemeClr val="bg1"/>
              </a:solidFill>
              <a:latin typeface="Copperplate Light"/>
              <a:cs typeface="Copperplate Light"/>
            </a:endParaRPr>
          </a:p>
          <a:p>
            <a:endParaRPr lang="en-US" sz="6800" dirty="0">
              <a:solidFill>
                <a:schemeClr val="bg1"/>
              </a:solidFill>
              <a:latin typeface="Copperplate Light"/>
              <a:cs typeface="Copperplate Light"/>
            </a:endParaRPr>
          </a:p>
          <a:p>
            <a:endParaRPr lang="en-US" sz="6800" dirty="0">
              <a:solidFill>
                <a:schemeClr val="bg1"/>
              </a:solidFill>
              <a:latin typeface="Copperplate Light"/>
              <a:cs typeface="Copperplate Light"/>
            </a:endParaRPr>
          </a:p>
        </p:txBody>
      </p:sp>
      <p:sp>
        <p:nvSpPr>
          <p:cNvPr id="8" name="TextBox 7"/>
          <p:cNvSpPr txBox="1"/>
          <p:nvPr/>
        </p:nvSpPr>
        <p:spPr>
          <a:xfrm>
            <a:off x="13152437" y="3337719"/>
            <a:ext cx="17114838" cy="20113194"/>
          </a:xfrm>
          <a:prstGeom prst="rect">
            <a:avLst/>
          </a:prstGeom>
          <a:noFill/>
        </p:spPr>
        <p:txBody>
          <a:bodyPr wrap="square" rtlCol="0">
            <a:spAutoFit/>
          </a:bodyPr>
          <a:lstStyle/>
          <a:p>
            <a:r>
              <a:rPr lang="en-US" sz="6800" u="sng" dirty="0" smtClean="0">
                <a:solidFill>
                  <a:schemeClr val="bg1"/>
                </a:solidFill>
                <a:latin typeface="Copperplate Light"/>
                <a:cs typeface="Copperplate Light"/>
              </a:rPr>
              <a:t>General Approach</a:t>
            </a:r>
            <a:endParaRPr lang="en-US" sz="4400" dirty="0">
              <a:solidFill>
                <a:schemeClr val="bg1"/>
              </a:solidFill>
              <a:latin typeface="Copperplate Light"/>
              <a:cs typeface="Copperplate Light"/>
            </a:endParaRPr>
          </a:p>
          <a:p>
            <a:pPr marL="1657350" lvl="2" indent="-742950">
              <a:buFont typeface="+mj-lt"/>
              <a:buAutoNum type="arabicPeriod"/>
            </a:pPr>
            <a:r>
              <a:rPr lang="en-US" sz="4300" u="sng" dirty="0" smtClean="0">
                <a:solidFill>
                  <a:schemeClr val="bg1"/>
                </a:solidFill>
                <a:latin typeface="Copperplate Light"/>
                <a:cs typeface="Copperplate Light"/>
              </a:rPr>
              <a:t>Data Retrieval </a:t>
            </a:r>
          </a:p>
          <a:p>
            <a:pPr marL="2400300" lvl="4" indent="-571500">
              <a:buFont typeface="Courier New"/>
              <a:buChar char="o"/>
            </a:pPr>
            <a:r>
              <a:rPr lang="en-US" sz="3600" dirty="0" smtClean="0">
                <a:solidFill>
                  <a:schemeClr val="bg1"/>
                </a:solidFill>
                <a:latin typeface="Copperplate Light"/>
                <a:cs typeface="Copperplate Light"/>
              </a:rPr>
              <a:t>We </a:t>
            </a:r>
            <a:r>
              <a:rPr lang="en-US" sz="3600" dirty="0" smtClean="0">
                <a:solidFill>
                  <a:schemeClr val="bg1"/>
                </a:solidFill>
                <a:latin typeface="Copperplate Light"/>
                <a:cs typeface="Copperplate Light"/>
              </a:rPr>
              <a:t>used </a:t>
            </a:r>
            <a:r>
              <a:rPr lang="en-US" sz="3600" dirty="0" err="1" smtClean="0">
                <a:solidFill>
                  <a:schemeClr val="bg1"/>
                </a:solidFill>
                <a:latin typeface="Copperplate Light"/>
                <a:cs typeface="Copperplate Light"/>
              </a:rPr>
              <a:t>php</a:t>
            </a:r>
            <a:r>
              <a:rPr lang="en-US" sz="3600" dirty="0" smtClean="0">
                <a:solidFill>
                  <a:schemeClr val="bg1"/>
                </a:solidFill>
                <a:latin typeface="Copperplate Light"/>
                <a:cs typeface="Copperplate Light"/>
              </a:rPr>
              <a:t> </a:t>
            </a:r>
            <a:r>
              <a:rPr lang="en-US" sz="3600" dirty="0">
                <a:solidFill>
                  <a:schemeClr val="bg1"/>
                </a:solidFill>
                <a:latin typeface="Copperplate Light"/>
                <a:cs typeface="Copperplate Light"/>
              </a:rPr>
              <a:t>scripts to pull song data </a:t>
            </a:r>
            <a:r>
              <a:rPr lang="en-US" sz="3600" dirty="0" smtClean="0">
                <a:solidFill>
                  <a:schemeClr val="bg1"/>
                </a:solidFill>
                <a:latin typeface="Copperplate Light"/>
                <a:cs typeface="Copperplate Light"/>
              </a:rPr>
              <a:t>from 	the Echo Nest API, with buckets of equal </a:t>
            </a:r>
            <a:r>
              <a:rPr lang="en-US" sz="3600" dirty="0" smtClean="0">
                <a:solidFill>
                  <a:schemeClr val="bg1"/>
                </a:solidFill>
                <a:latin typeface="Copperplate Light"/>
                <a:cs typeface="Copperplate Light"/>
              </a:rPr>
              <a:t>size </a:t>
            </a:r>
            <a:r>
              <a:rPr lang="en-US" sz="3600" dirty="0" smtClean="0">
                <a:solidFill>
                  <a:schemeClr val="bg1"/>
                </a:solidFill>
                <a:latin typeface="Copperplate Light"/>
                <a:cs typeface="Copperplate Light"/>
              </a:rPr>
              <a:t>for songs with </a:t>
            </a:r>
            <a:r>
              <a:rPr lang="en-US" sz="3600" dirty="0" err="1" smtClean="0">
                <a:solidFill>
                  <a:schemeClr val="bg1"/>
                </a:solidFill>
                <a:latin typeface="Copperplate Light"/>
                <a:cs typeface="Copperplate Light"/>
              </a:rPr>
              <a:t>danceability</a:t>
            </a:r>
            <a:r>
              <a:rPr lang="en-US" sz="3600" dirty="0" smtClean="0">
                <a:solidFill>
                  <a:schemeClr val="bg1"/>
                </a:solidFill>
                <a:latin typeface="Copperplate Light"/>
                <a:cs typeface="Copperplate Light"/>
              </a:rPr>
              <a:t> 	values: [0.0 - a0.1), [0.1 - 0.2), ..., [0.9 - 1.0].</a:t>
            </a:r>
            <a:endParaRPr lang="en-US" sz="3600" dirty="0">
              <a:solidFill>
                <a:schemeClr val="bg1"/>
              </a:solidFill>
              <a:latin typeface="Copperplate Light"/>
              <a:cs typeface="Copperplate Light"/>
            </a:endParaRPr>
          </a:p>
          <a:p>
            <a:pPr marL="3600450" lvl="6" indent="-857250">
              <a:buFont typeface="Courier New"/>
              <a:buChar char="o"/>
            </a:pPr>
            <a:r>
              <a:rPr lang="en-US" sz="3200" b="1" dirty="0" smtClean="0">
                <a:solidFill>
                  <a:schemeClr val="bg1"/>
                </a:solidFill>
                <a:latin typeface="Copperplate"/>
                <a:cs typeface="Copperplate"/>
              </a:rPr>
              <a:t>Training</a:t>
            </a:r>
            <a:r>
              <a:rPr lang="en-US" sz="3200" dirty="0" smtClean="0">
                <a:solidFill>
                  <a:schemeClr val="bg1"/>
                </a:solidFill>
                <a:latin typeface="Copperplate Light"/>
                <a:cs typeface="Copperplate Light"/>
              </a:rPr>
              <a:t> </a:t>
            </a:r>
            <a:r>
              <a:rPr lang="en-US" sz="3200" dirty="0">
                <a:solidFill>
                  <a:schemeClr val="bg1"/>
                </a:solidFill>
                <a:latin typeface="Copperplate Light"/>
                <a:cs typeface="Copperplate Light"/>
              </a:rPr>
              <a:t>(1800 Songs</a:t>
            </a:r>
            <a:r>
              <a:rPr lang="en-US" sz="3200" dirty="0" smtClean="0">
                <a:solidFill>
                  <a:schemeClr val="bg1"/>
                </a:solidFill>
                <a:latin typeface="Copperplate Light"/>
                <a:cs typeface="Copperplate Light"/>
              </a:rPr>
              <a:t>) &amp; </a:t>
            </a:r>
            <a:r>
              <a:rPr lang="en-US" sz="3200" b="1" dirty="0" smtClean="0">
                <a:solidFill>
                  <a:schemeClr val="bg1"/>
                </a:solidFill>
                <a:latin typeface="Copperplate"/>
                <a:cs typeface="Copperplate"/>
              </a:rPr>
              <a:t>Testing</a:t>
            </a:r>
            <a:r>
              <a:rPr lang="en-US" sz="3200" dirty="0" smtClean="0">
                <a:solidFill>
                  <a:schemeClr val="bg1"/>
                </a:solidFill>
                <a:latin typeface="Copperplate Light"/>
                <a:cs typeface="Copperplate Light"/>
              </a:rPr>
              <a:t> </a:t>
            </a:r>
            <a:r>
              <a:rPr lang="en-US" sz="3200" dirty="0">
                <a:solidFill>
                  <a:schemeClr val="bg1"/>
                </a:solidFill>
                <a:latin typeface="Copperplate Light"/>
                <a:cs typeface="Copperplate Light"/>
              </a:rPr>
              <a:t>(500 Songs</a:t>
            </a:r>
            <a:r>
              <a:rPr lang="en-US" sz="3200" dirty="0" smtClean="0">
                <a:solidFill>
                  <a:schemeClr val="bg1"/>
                </a:solidFill>
                <a:latin typeface="Copperplate Light"/>
                <a:cs typeface="Copperplate Light"/>
              </a:rPr>
              <a:t>)</a:t>
            </a:r>
          </a:p>
          <a:p>
            <a:pPr marL="1771650" lvl="2" indent="-857250">
              <a:buFont typeface="+mj-lt"/>
              <a:buAutoNum type="arabicPeriod"/>
            </a:pPr>
            <a:r>
              <a:rPr lang="en-US" sz="5400" u="sng" dirty="0" smtClean="0">
                <a:solidFill>
                  <a:schemeClr val="bg1"/>
                </a:solidFill>
                <a:latin typeface="Copperplate Light"/>
                <a:cs typeface="Copperplate Light"/>
              </a:rPr>
              <a:t>Feature Mapping Application </a:t>
            </a:r>
          </a:p>
          <a:p>
            <a:pPr marL="2400300" lvl="4" indent="-571500">
              <a:buFont typeface="Courier New"/>
              <a:buChar char="o"/>
            </a:pPr>
            <a:r>
              <a:rPr lang="en-US" sz="3600" dirty="0" smtClean="0">
                <a:solidFill>
                  <a:schemeClr val="bg1"/>
                </a:solidFill>
                <a:latin typeface="Copperplate Light"/>
                <a:cs typeface="Copperplate Light"/>
              </a:rPr>
              <a:t>Method</a:t>
            </a:r>
            <a:r>
              <a:rPr lang="en-US" sz="3600" dirty="0" smtClean="0">
                <a:solidFill>
                  <a:schemeClr val="bg1"/>
                </a:solidFill>
                <a:latin typeface="Copperplate Light"/>
                <a:cs typeface="Copperplate Light"/>
              </a:rPr>
              <a:t>: using R’s linear fit, we derived a </a:t>
            </a:r>
            <a:r>
              <a:rPr lang="en-US" sz="3600" dirty="0" smtClean="0">
                <a:solidFill>
                  <a:schemeClr val="bg1"/>
                </a:solidFill>
                <a:latin typeface="Copperplate Light"/>
                <a:cs typeface="Copperplate Light"/>
              </a:rPr>
              <a:t>model with variables </a:t>
            </a:r>
            <a:r>
              <a:rPr lang="en-US" sz="3600" dirty="0" smtClean="0">
                <a:solidFill>
                  <a:schemeClr val="bg1"/>
                </a:solidFill>
                <a:latin typeface="Copperplate Light"/>
                <a:cs typeface="Copperplate Light"/>
              </a:rPr>
              <a:t>highly correlated with our </a:t>
            </a:r>
            <a:r>
              <a:rPr lang="en-US" sz="3600" dirty="0" smtClean="0">
                <a:solidFill>
                  <a:schemeClr val="bg1"/>
                </a:solidFill>
                <a:latin typeface="Copperplate Light"/>
                <a:cs typeface="Copperplate Light"/>
              </a:rPr>
              <a:t>objective attributes</a:t>
            </a:r>
            <a:r>
              <a:rPr lang="en-US" sz="3600" dirty="0" smtClean="0">
                <a:solidFill>
                  <a:schemeClr val="bg1"/>
                </a:solidFill>
                <a:latin typeface="Copperplate Light"/>
                <a:cs typeface="Copperplate Light"/>
              </a:rPr>
              <a:t>, or with other variables (interaction terms)</a:t>
            </a:r>
          </a:p>
          <a:p>
            <a:pPr lvl="4"/>
            <a:endParaRPr lang="en-US" sz="4000" dirty="0">
              <a:solidFill>
                <a:schemeClr val="bg1"/>
              </a:solidFill>
              <a:latin typeface="Copperplate Light"/>
              <a:cs typeface="Copperplate Light"/>
            </a:endParaRPr>
          </a:p>
          <a:p>
            <a:pPr marL="2686050" lvl="4" indent="-857250">
              <a:buFont typeface="Courier New"/>
              <a:buChar char="o"/>
            </a:pPr>
            <a:endParaRPr lang="en-US" sz="4000" dirty="0" smtClean="0">
              <a:solidFill>
                <a:schemeClr val="bg1"/>
              </a:solidFill>
              <a:latin typeface="Copperplate Light"/>
              <a:cs typeface="Copperplate Light"/>
            </a:endParaRPr>
          </a:p>
          <a:p>
            <a:pPr marL="2686050" lvl="4" indent="-857250">
              <a:buFont typeface="Courier New"/>
              <a:buChar char="o"/>
            </a:pPr>
            <a:endParaRPr lang="en-US" sz="4000" dirty="0" smtClean="0">
              <a:solidFill>
                <a:schemeClr val="bg1"/>
              </a:solidFill>
              <a:latin typeface="Copperplate Light"/>
              <a:cs typeface="Copperplate Light"/>
            </a:endParaRPr>
          </a:p>
          <a:p>
            <a:pPr marL="2686050" lvl="4" indent="-857250">
              <a:buFont typeface="Courier New"/>
              <a:buChar char="o"/>
            </a:pPr>
            <a:endParaRPr lang="en-US" sz="4000" dirty="0">
              <a:solidFill>
                <a:schemeClr val="bg1"/>
              </a:solidFill>
              <a:latin typeface="Copperplate Light"/>
              <a:cs typeface="Copperplate Light"/>
            </a:endParaRPr>
          </a:p>
          <a:p>
            <a:pPr lvl="2"/>
            <a:endParaRPr lang="en-US" sz="4000" dirty="0">
              <a:solidFill>
                <a:schemeClr val="bg1"/>
              </a:solidFill>
              <a:latin typeface="Copperplate Light"/>
              <a:cs typeface="Copperplate Light"/>
            </a:endParaRPr>
          </a:p>
          <a:p>
            <a:pPr lvl="2"/>
            <a:endParaRPr lang="en-US" sz="4000" dirty="0" smtClean="0">
              <a:solidFill>
                <a:schemeClr val="bg1"/>
              </a:solidFill>
              <a:latin typeface="Copperplate Light"/>
              <a:cs typeface="Copperplate Light"/>
            </a:endParaRPr>
          </a:p>
          <a:p>
            <a:pPr lvl="2"/>
            <a:r>
              <a:rPr lang="en-US" sz="5400" dirty="0" smtClean="0">
                <a:solidFill>
                  <a:schemeClr val="bg1"/>
                </a:solidFill>
                <a:latin typeface="Copperplate Light"/>
                <a:cs typeface="Copperplate Light"/>
              </a:rPr>
              <a:t>3. </a:t>
            </a:r>
            <a:r>
              <a:rPr lang="en-US" sz="5400" u="sng" dirty="0" smtClean="0">
                <a:solidFill>
                  <a:schemeClr val="bg1"/>
                </a:solidFill>
                <a:latin typeface="Copperplate Light"/>
                <a:cs typeface="Copperplate Light"/>
              </a:rPr>
              <a:t>Supervised: K-Nearest </a:t>
            </a:r>
            <a:r>
              <a:rPr lang="en-US" sz="5400" u="sng" dirty="0" smtClean="0">
                <a:solidFill>
                  <a:schemeClr val="bg1"/>
                </a:solidFill>
                <a:latin typeface="Copperplate Light"/>
                <a:cs typeface="Copperplate Light"/>
              </a:rPr>
              <a:t>Neighbors </a:t>
            </a:r>
            <a:r>
              <a:rPr lang="en-US" sz="5400" dirty="0" smtClean="0">
                <a:solidFill>
                  <a:schemeClr val="bg1"/>
                </a:solidFill>
                <a:latin typeface="Copperplate Light"/>
                <a:cs typeface="Copperplate Light"/>
              </a:rPr>
              <a:t>	</a:t>
            </a:r>
            <a:r>
              <a:rPr lang="en-US" sz="5400" u="sng" dirty="0" smtClean="0">
                <a:solidFill>
                  <a:schemeClr val="bg1"/>
                </a:solidFill>
                <a:latin typeface="Copperplate Light"/>
                <a:cs typeface="Copperplate Light"/>
              </a:rPr>
              <a:t>regression </a:t>
            </a:r>
            <a:endParaRPr lang="en-US" sz="5400" u="sng" dirty="0" smtClean="0">
              <a:solidFill>
                <a:schemeClr val="bg1"/>
              </a:solidFill>
              <a:latin typeface="Copperplate Light"/>
              <a:cs typeface="Copperplate Light"/>
            </a:endParaRPr>
          </a:p>
          <a:p>
            <a:pPr marL="2400300" lvl="4" indent="-571500">
              <a:buFont typeface="Courier New"/>
              <a:buChar char="o"/>
            </a:pPr>
            <a:r>
              <a:rPr lang="en-US" sz="3600" dirty="0" smtClean="0">
                <a:solidFill>
                  <a:schemeClr val="bg1"/>
                </a:solidFill>
                <a:latin typeface="Copperplate Light"/>
                <a:cs typeface="Copperplate Light"/>
              </a:rPr>
              <a:t>Using </a:t>
            </a:r>
            <a:r>
              <a:rPr lang="en-US" sz="3600" dirty="0">
                <a:solidFill>
                  <a:schemeClr val="bg1"/>
                </a:solidFill>
                <a:latin typeface="Copperplate Light"/>
                <a:cs typeface="Copperplate Light"/>
              </a:rPr>
              <a:t>the transformation </a:t>
            </a:r>
            <a:r>
              <a:rPr lang="en-US" sz="3600" dirty="0" smtClean="0">
                <a:solidFill>
                  <a:schemeClr val="bg1"/>
                </a:solidFill>
                <a:latin typeface="Copperplate Light"/>
                <a:cs typeface="Copperplate Light"/>
              </a:rPr>
              <a:t>to </a:t>
            </a:r>
            <a:r>
              <a:rPr lang="en-US" sz="3600" dirty="0">
                <a:solidFill>
                  <a:schemeClr val="bg1"/>
                </a:solidFill>
                <a:latin typeface="Copperplate Light"/>
                <a:cs typeface="Copperplate Light"/>
              </a:rPr>
              <a:t>map </a:t>
            </a:r>
            <a:r>
              <a:rPr lang="en-US" sz="3600" dirty="0" smtClean="0">
                <a:solidFill>
                  <a:schemeClr val="bg1"/>
                </a:solidFill>
                <a:latin typeface="Copperplate Light"/>
                <a:cs typeface="Copperplate Light"/>
              </a:rPr>
              <a:t>song </a:t>
            </a:r>
            <a:r>
              <a:rPr lang="en-US" sz="3600" dirty="0">
                <a:solidFill>
                  <a:schemeClr val="bg1"/>
                </a:solidFill>
                <a:latin typeface="Copperplate Light"/>
                <a:cs typeface="Copperplate Light"/>
              </a:rPr>
              <a:t>data to two </a:t>
            </a:r>
            <a:r>
              <a:rPr lang="en-US" sz="3600" dirty="0" smtClean="0">
                <a:solidFill>
                  <a:schemeClr val="bg1"/>
                </a:solidFill>
                <a:latin typeface="Copperplate Light"/>
                <a:cs typeface="Copperplate Light"/>
              </a:rPr>
              <a:t>dimensions</a:t>
            </a:r>
            <a:r>
              <a:rPr lang="en-US" sz="3600" dirty="0">
                <a:solidFill>
                  <a:schemeClr val="bg1"/>
                </a:solidFill>
                <a:latin typeface="Copperplate Light"/>
                <a:cs typeface="Copperplate Light"/>
              </a:rPr>
              <a:t> </a:t>
            </a:r>
            <a:r>
              <a:rPr lang="en-US" sz="3600" dirty="0" smtClean="0">
                <a:solidFill>
                  <a:schemeClr val="bg1"/>
                </a:solidFill>
                <a:latin typeface="Copperplate Light"/>
                <a:cs typeface="Copperplate Light"/>
              </a:rPr>
              <a:t>to apply to </a:t>
            </a:r>
            <a:r>
              <a:rPr lang="en-US" sz="3600" dirty="0" smtClean="0">
                <a:solidFill>
                  <a:schemeClr val="bg1"/>
                </a:solidFill>
                <a:latin typeface="Copperplate Light"/>
                <a:cs typeface="Copperplate Light"/>
              </a:rPr>
              <a:t>a </a:t>
            </a:r>
            <a:r>
              <a:rPr lang="en-US" sz="3600" dirty="0" smtClean="0">
                <a:solidFill>
                  <a:schemeClr val="bg1"/>
                </a:solidFill>
                <a:latin typeface="Copperplate Light"/>
                <a:cs typeface="Copperplate Light"/>
              </a:rPr>
              <a:t>Euclidean </a:t>
            </a:r>
            <a:r>
              <a:rPr lang="en-US" sz="3600" dirty="0">
                <a:solidFill>
                  <a:schemeClr val="bg1"/>
                </a:solidFill>
                <a:latin typeface="Copperplate Light"/>
                <a:cs typeface="Copperplate Light"/>
              </a:rPr>
              <a:t>distance </a:t>
            </a:r>
            <a:r>
              <a:rPr lang="en-US" sz="3600" dirty="0" smtClean="0">
                <a:solidFill>
                  <a:schemeClr val="bg1"/>
                </a:solidFill>
                <a:latin typeface="Copperplate Light"/>
                <a:cs typeface="Copperplate Light"/>
              </a:rPr>
              <a:t>metric</a:t>
            </a:r>
          </a:p>
          <a:p>
            <a:pPr marL="2400300" lvl="4" indent="-571500">
              <a:buFont typeface="Courier New"/>
              <a:buChar char="o"/>
            </a:pPr>
            <a:r>
              <a:rPr lang="en-US" sz="3600" dirty="0" smtClean="0">
                <a:solidFill>
                  <a:schemeClr val="bg1"/>
                </a:solidFill>
                <a:latin typeface="Copperplate Light"/>
                <a:cs typeface="Copperplate Light"/>
              </a:rPr>
              <a:t>Found the </a:t>
            </a:r>
            <a:r>
              <a:rPr lang="en-US" sz="3600" dirty="0">
                <a:solidFill>
                  <a:schemeClr val="bg1"/>
                </a:solidFill>
                <a:latin typeface="Copperplate Light"/>
                <a:cs typeface="Copperplate Light"/>
              </a:rPr>
              <a:t>k </a:t>
            </a:r>
            <a:r>
              <a:rPr lang="en-US" sz="3600" dirty="0" smtClean="0">
                <a:solidFill>
                  <a:schemeClr val="bg1"/>
                </a:solidFill>
                <a:latin typeface="Copperplate Light"/>
                <a:cs typeface="Copperplate Light"/>
              </a:rPr>
              <a:t>Nearest </a:t>
            </a:r>
            <a:r>
              <a:rPr lang="en-US" sz="3600" dirty="0">
                <a:solidFill>
                  <a:schemeClr val="bg1"/>
                </a:solidFill>
                <a:latin typeface="Copperplate Light"/>
                <a:cs typeface="Copperplate Light"/>
              </a:rPr>
              <a:t>Neighbors for a </a:t>
            </a:r>
            <a:r>
              <a:rPr lang="en-US" sz="3600" dirty="0" smtClean="0">
                <a:solidFill>
                  <a:schemeClr val="bg1"/>
                </a:solidFill>
                <a:latin typeface="Copperplate Light"/>
                <a:cs typeface="Copperplate Light"/>
              </a:rPr>
              <a:t>given song, to predict a song’s </a:t>
            </a:r>
            <a:r>
              <a:rPr lang="en-US" sz="3600" dirty="0" err="1" smtClean="0">
                <a:solidFill>
                  <a:schemeClr val="bg1"/>
                </a:solidFill>
                <a:latin typeface="Copperplate Light"/>
                <a:cs typeface="Copperplate Light"/>
              </a:rPr>
              <a:t>danceability</a:t>
            </a:r>
            <a:r>
              <a:rPr lang="en-US" sz="3600" dirty="0" smtClean="0">
                <a:solidFill>
                  <a:schemeClr val="bg1"/>
                </a:solidFill>
                <a:latin typeface="Copperplate Light"/>
                <a:cs typeface="Copperplate Light"/>
              </a:rPr>
              <a:t>, energy, &amp; valence</a:t>
            </a:r>
            <a:endParaRPr lang="en-US" sz="4000" dirty="0" smtClean="0">
              <a:solidFill>
                <a:schemeClr val="bg1"/>
              </a:solidFill>
              <a:latin typeface="Copperplate Light"/>
              <a:cs typeface="Copperplate Light"/>
            </a:endParaRPr>
          </a:p>
          <a:p>
            <a:pPr lvl="2"/>
            <a:r>
              <a:rPr lang="en-US" sz="5400" dirty="0" smtClean="0">
                <a:solidFill>
                  <a:schemeClr val="bg1"/>
                </a:solidFill>
                <a:latin typeface="Copperplate Light"/>
                <a:cs typeface="Copperplate Light"/>
              </a:rPr>
              <a:t>4. </a:t>
            </a:r>
            <a:r>
              <a:rPr lang="en-US" sz="5400" u="sng" dirty="0" smtClean="0">
                <a:solidFill>
                  <a:schemeClr val="bg1"/>
                </a:solidFill>
                <a:latin typeface="Copperplate Light"/>
                <a:cs typeface="Copperplate Light"/>
              </a:rPr>
              <a:t>Unsupervised: Hierarchical </a:t>
            </a:r>
            <a:r>
              <a:rPr lang="en-US" sz="5400" dirty="0" smtClean="0">
                <a:solidFill>
                  <a:schemeClr val="bg1"/>
                </a:solidFill>
                <a:latin typeface="Copperplate Light"/>
                <a:cs typeface="Copperplate Light"/>
              </a:rPr>
              <a:t>	</a:t>
            </a:r>
            <a:r>
              <a:rPr lang="en-US" sz="5400" u="sng" dirty="0" smtClean="0">
                <a:solidFill>
                  <a:schemeClr val="bg1"/>
                </a:solidFill>
                <a:latin typeface="Copperplate Light"/>
                <a:cs typeface="Copperplate Light"/>
              </a:rPr>
              <a:t>Agglomerative </a:t>
            </a:r>
            <a:r>
              <a:rPr lang="en-US" sz="5400" u="sng" dirty="0" smtClean="0">
                <a:solidFill>
                  <a:schemeClr val="bg1"/>
                </a:solidFill>
                <a:latin typeface="Copperplate Light"/>
                <a:cs typeface="Copperplate Light"/>
              </a:rPr>
              <a:t>Clustering </a:t>
            </a:r>
          </a:p>
          <a:p>
            <a:pPr marL="2400300" lvl="4" indent="-571500">
              <a:buFont typeface="Courier New"/>
              <a:buChar char="o"/>
            </a:pPr>
            <a:r>
              <a:rPr lang="en-US" sz="3600" dirty="0" smtClean="0">
                <a:solidFill>
                  <a:schemeClr val="bg1"/>
                </a:solidFill>
                <a:latin typeface="Copperplate Light"/>
                <a:cs typeface="Copperplate Light"/>
              </a:rPr>
              <a:t>USED the same transformation and </a:t>
            </a:r>
            <a:r>
              <a:rPr lang="en-US" sz="3600" dirty="0" err="1" smtClean="0">
                <a:solidFill>
                  <a:schemeClr val="bg1"/>
                </a:solidFill>
                <a:latin typeface="Copperplate Light"/>
                <a:cs typeface="Copperplate Light"/>
              </a:rPr>
              <a:t>euclidean</a:t>
            </a:r>
            <a:r>
              <a:rPr lang="en-US" sz="3600" dirty="0" smtClean="0">
                <a:solidFill>
                  <a:schemeClr val="bg1"/>
                </a:solidFill>
                <a:latin typeface="Copperplate Light"/>
                <a:cs typeface="Copperplate Light"/>
              </a:rPr>
              <a:t> distance metric</a:t>
            </a:r>
          </a:p>
          <a:p>
            <a:pPr marL="2400300" lvl="4" indent="-571500">
              <a:buFont typeface="Courier New"/>
              <a:buChar char="o"/>
            </a:pPr>
            <a:r>
              <a:rPr lang="en-US" sz="3600" dirty="0" smtClean="0">
                <a:solidFill>
                  <a:schemeClr val="bg1"/>
                </a:solidFill>
                <a:latin typeface="Copperplate Light"/>
                <a:cs typeface="Copperplate Light"/>
              </a:rPr>
              <a:t>Our HAC </a:t>
            </a:r>
            <a:r>
              <a:rPr lang="en-US" sz="3600" dirty="0">
                <a:solidFill>
                  <a:schemeClr val="bg1"/>
                </a:solidFill>
                <a:latin typeface="Copperplate Light"/>
                <a:cs typeface="Copperplate Light"/>
              </a:rPr>
              <a:t>implementation in MATLAB </a:t>
            </a:r>
            <a:r>
              <a:rPr lang="en-US" sz="3600" dirty="0" smtClean="0">
                <a:solidFill>
                  <a:schemeClr val="bg1"/>
                </a:solidFill>
                <a:latin typeface="Copperplate Light"/>
                <a:cs typeface="Copperplate Light"/>
              </a:rPr>
              <a:t>employed: single link, </a:t>
            </a:r>
            <a:r>
              <a:rPr lang="en-US" sz="3600" dirty="0">
                <a:solidFill>
                  <a:schemeClr val="bg1"/>
                </a:solidFill>
                <a:latin typeface="Copperplate Light"/>
                <a:cs typeface="Copperplate Light"/>
              </a:rPr>
              <a:t>complete-</a:t>
            </a:r>
            <a:r>
              <a:rPr lang="en-US" sz="3600" dirty="0" smtClean="0">
                <a:solidFill>
                  <a:schemeClr val="bg1"/>
                </a:solidFill>
                <a:latin typeface="Copperplate Light"/>
                <a:cs typeface="Copperplate Light"/>
              </a:rPr>
              <a:t>link, and </a:t>
            </a:r>
            <a:r>
              <a:rPr lang="en-US" sz="3600" dirty="0">
                <a:solidFill>
                  <a:schemeClr val="bg1"/>
                </a:solidFill>
                <a:latin typeface="Copperplate Light"/>
                <a:cs typeface="Copperplate Light"/>
              </a:rPr>
              <a:t>average-link </a:t>
            </a:r>
            <a:r>
              <a:rPr lang="en-US" sz="3600" dirty="0" smtClean="0">
                <a:solidFill>
                  <a:schemeClr val="bg1"/>
                </a:solidFill>
                <a:latin typeface="Copperplate Light"/>
                <a:cs typeface="Copperplate Light"/>
              </a:rPr>
              <a:t>methods examined the clusters against iTunes API to determine if our songs clustered in genres</a:t>
            </a:r>
            <a:endParaRPr lang="en-US" sz="3600" dirty="0">
              <a:solidFill>
                <a:schemeClr val="bg1"/>
              </a:solidFill>
              <a:latin typeface="Copperplate Light"/>
              <a:cs typeface="Copperplate Light"/>
            </a:endParaRPr>
          </a:p>
          <a:p>
            <a:pPr marL="1485900" lvl="2" indent="-571500">
              <a:buFont typeface="Courier New"/>
              <a:buChar char="o"/>
            </a:pPr>
            <a:endParaRPr lang="en-US" sz="3600" dirty="0">
              <a:solidFill>
                <a:schemeClr val="bg1"/>
              </a:solidFill>
              <a:latin typeface="Copperplate Light"/>
              <a:cs typeface="Copperplate Light"/>
            </a:endParaRPr>
          </a:p>
          <a:p>
            <a:endParaRPr lang="en-US" sz="3600" dirty="0">
              <a:solidFill>
                <a:schemeClr val="bg1"/>
              </a:solidFill>
              <a:latin typeface="Copperplate Light"/>
              <a:cs typeface="Copperplate Light"/>
            </a:endParaRPr>
          </a:p>
        </p:txBody>
      </p:sp>
      <p:sp>
        <p:nvSpPr>
          <p:cNvPr id="9" name="TextBox 8"/>
          <p:cNvSpPr txBox="1"/>
          <p:nvPr/>
        </p:nvSpPr>
        <p:spPr>
          <a:xfrm>
            <a:off x="808037" y="23378319"/>
            <a:ext cx="13182600" cy="21328912"/>
          </a:xfrm>
          <a:prstGeom prst="rect">
            <a:avLst/>
          </a:prstGeom>
          <a:noFill/>
        </p:spPr>
        <p:txBody>
          <a:bodyPr wrap="square" rtlCol="0">
            <a:spAutoFit/>
          </a:bodyPr>
          <a:lstStyle/>
          <a:p>
            <a:r>
              <a:rPr lang="en-US" sz="6800" u="sng" dirty="0" smtClean="0">
                <a:solidFill>
                  <a:schemeClr val="bg1"/>
                </a:solidFill>
                <a:latin typeface="Copperplate Light"/>
                <a:cs typeface="Copperplate Light"/>
              </a:rPr>
              <a:t>Results of KNN </a:t>
            </a:r>
          </a:p>
          <a:p>
            <a:endParaRPr lang="en-US" sz="6800" u="sng" dirty="0">
              <a:solidFill>
                <a:schemeClr val="bg1"/>
              </a:solidFill>
              <a:latin typeface="Copperplate Light"/>
              <a:cs typeface="Copperplate Light"/>
            </a:endParaRPr>
          </a:p>
          <a:p>
            <a:endParaRPr lang="en-US" sz="6800" u="sng" dirty="0" smtClean="0">
              <a:solidFill>
                <a:schemeClr val="bg1"/>
              </a:solidFill>
              <a:latin typeface="Copperplate Light"/>
              <a:cs typeface="Copperplate Light"/>
            </a:endParaRPr>
          </a:p>
          <a:p>
            <a:endParaRPr lang="en-US" sz="6800" u="sng" dirty="0" smtClean="0">
              <a:solidFill>
                <a:schemeClr val="bg1"/>
              </a:solidFill>
              <a:latin typeface="Copperplate Light"/>
              <a:cs typeface="Copperplate Light"/>
            </a:endParaRPr>
          </a:p>
          <a:p>
            <a:pPr marL="1771650" lvl="2" indent="-857250">
              <a:buFont typeface="Courier New"/>
              <a:buChar char="o"/>
            </a:pPr>
            <a:endParaRPr lang="en-US" sz="4400" dirty="0">
              <a:solidFill>
                <a:schemeClr val="bg1"/>
              </a:solidFill>
              <a:latin typeface="Copperplate Light"/>
              <a:cs typeface="Copperplate Light"/>
            </a:endParaRPr>
          </a:p>
          <a:p>
            <a:r>
              <a:rPr lang="en-US" sz="6800" u="sng" dirty="0" smtClean="0">
                <a:solidFill>
                  <a:schemeClr val="bg1"/>
                </a:solidFill>
                <a:latin typeface="Copperplate Light"/>
                <a:cs typeface="Copperplate Light"/>
              </a:rPr>
              <a:t>Results of HAC</a:t>
            </a:r>
          </a:p>
          <a:p>
            <a:pPr lvl="2" algn="ctr"/>
            <a:endParaRPr lang="en-US" sz="4400" dirty="0">
              <a:solidFill>
                <a:schemeClr val="bg1"/>
              </a:solidFill>
              <a:latin typeface="Copperplate Light"/>
              <a:cs typeface="Copperplate Light"/>
            </a:endParaRPr>
          </a:p>
          <a:p>
            <a:pPr algn="ctr"/>
            <a:endParaRPr lang="en-US" sz="6800" u="sng" dirty="0" smtClean="0">
              <a:solidFill>
                <a:schemeClr val="bg1"/>
              </a:solidFill>
              <a:latin typeface="Copperplate Light"/>
              <a:cs typeface="Copperplate Light"/>
            </a:endParaRPr>
          </a:p>
          <a:p>
            <a:pPr algn="ctr"/>
            <a:endParaRPr lang="en-US" sz="6800" u="sng" dirty="0">
              <a:solidFill>
                <a:schemeClr val="bg1"/>
              </a:solidFill>
              <a:latin typeface="Copperplate Light"/>
              <a:cs typeface="Copperplate Light"/>
            </a:endParaRPr>
          </a:p>
          <a:p>
            <a:pPr algn="ctr"/>
            <a:endParaRPr lang="en-US" sz="6800" u="sng" dirty="0" smtClean="0">
              <a:solidFill>
                <a:schemeClr val="bg1"/>
              </a:solidFill>
              <a:latin typeface="Copperplate Light"/>
              <a:cs typeface="Copperplate Light"/>
            </a:endParaRPr>
          </a:p>
          <a:p>
            <a:pPr algn="ctr"/>
            <a:endParaRPr lang="en-US" sz="6800" u="sng" dirty="0" smtClean="0">
              <a:solidFill>
                <a:schemeClr val="bg1"/>
              </a:solidFill>
              <a:latin typeface="Copperplate Light"/>
              <a:cs typeface="Copperplate Light"/>
            </a:endParaRPr>
          </a:p>
          <a:p>
            <a:pPr algn="ctr"/>
            <a:endParaRPr lang="en-US" sz="6800" u="sng" dirty="0">
              <a:solidFill>
                <a:schemeClr val="bg1"/>
              </a:solidFill>
              <a:latin typeface="Copperplate Light"/>
              <a:cs typeface="Copperplate Light"/>
            </a:endParaRPr>
          </a:p>
          <a:p>
            <a:pPr algn="ctr"/>
            <a:endParaRPr lang="en-US" sz="6800" u="sng" dirty="0" smtClean="0">
              <a:solidFill>
                <a:schemeClr val="bg1"/>
              </a:solidFill>
              <a:latin typeface="Copperplate Light"/>
              <a:cs typeface="Copperplate Light"/>
            </a:endParaRPr>
          </a:p>
          <a:p>
            <a:pPr algn="ctr"/>
            <a:endParaRPr lang="en-US" sz="6800" u="sng" dirty="0">
              <a:solidFill>
                <a:schemeClr val="bg1"/>
              </a:solidFill>
              <a:latin typeface="Copperplate Light"/>
              <a:cs typeface="Copperplate Light"/>
            </a:endParaRPr>
          </a:p>
          <a:p>
            <a:pPr algn="ctr"/>
            <a:endParaRPr lang="en-US" sz="6800" u="sng" dirty="0" smtClean="0">
              <a:solidFill>
                <a:schemeClr val="bg1"/>
              </a:solidFill>
              <a:latin typeface="Copperplate Light"/>
              <a:cs typeface="Copperplate Light"/>
            </a:endParaRPr>
          </a:p>
          <a:p>
            <a:pPr algn="ctr"/>
            <a:endParaRPr lang="en-US" sz="6800" u="sng" dirty="0">
              <a:solidFill>
                <a:schemeClr val="bg1"/>
              </a:solidFill>
              <a:latin typeface="Copperplate Light"/>
              <a:cs typeface="Copperplate Light"/>
            </a:endParaRPr>
          </a:p>
          <a:p>
            <a:pPr algn="ctr"/>
            <a:endParaRPr lang="en-US" sz="6800" u="sng" dirty="0" smtClean="0">
              <a:solidFill>
                <a:schemeClr val="bg1"/>
              </a:solidFill>
              <a:latin typeface="Copperplate Light"/>
              <a:cs typeface="Copperplate Light"/>
            </a:endParaRPr>
          </a:p>
          <a:p>
            <a:pPr algn="ctr"/>
            <a:endParaRPr lang="en-US" sz="6800" u="sng" dirty="0" smtClean="0">
              <a:solidFill>
                <a:schemeClr val="bg1"/>
              </a:solidFill>
              <a:latin typeface="Copperplate Light"/>
              <a:cs typeface="Copperplate Light"/>
            </a:endParaRPr>
          </a:p>
          <a:p>
            <a:pPr algn="ctr"/>
            <a:endParaRPr lang="en-US" sz="6800" dirty="0" smtClean="0">
              <a:solidFill>
                <a:schemeClr val="bg1"/>
              </a:solidFill>
              <a:latin typeface="Copperplate Light"/>
              <a:cs typeface="Copperplate Light"/>
            </a:endParaRPr>
          </a:p>
          <a:p>
            <a:pPr algn="ctr"/>
            <a:endParaRPr lang="en-US" sz="6800" dirty="0">
              <a:solidFill>
                <a:schemeClr val="bg1"/>
              </a:solidFill>
              <a:latin typeface="Copperplate Light"/>
              <a:cs typeface="Copperplate Light"/>
            </a:endParaRPr>
          </a:p>
          <a:p>
            <a:pPr algn="ctr"/>
            <a:endParaRPr lang="en-US" sz="6800" dirty="0">
              <a:solidFill>
                <a:schemeClr val="bg1"/>
              </a:solidFill>
              <a:latin typeface="Copperplate Light"/>
              <a:cs typeface="Copperplate Light"/>
            </a:endParaRPr>
          </a:p>
        </p:txBody>
      </p:sp>
      <p:sp>
        <p:nvSpPr>
          <p:cNvPr id="10" name="TextBox 9"/>
          <p:cNvSpPr txBox="1"/>
          <p:nvPr/>
        </p:nvSpPr>
        <p:spPr>
          <a:xfrm>
            <a:off x="19629437" y="26426319"/>
            <a:ext cx="9372600" cy="2139047"/>
          </a:xfrm>
          <a:prstGeom prst="rect">
            <a:avLst/>
          </a:prstGeom>
          <a:noFill/>
        </p:spPr>
        <p:txBody>
          <a:bodyPr wrap="square" rtlCol="0">
            <a:spAutoFit/>
          </a:bodyPr>
          <a:lstStyle/>
          <a:p>
            <a:pPr lvl="4"/>
            <a:endParaRPr lang="en-US" sz="4400" dirty="0">
              <a:solidFill>
                <a:schemeClr val="bg1"/>
              </a:solidFill>
              <a:latin typeface="Copperplate Light"/>
              <a:cs typeface="Copperplate Light"/>
            </a:endParaRPr>
          </a:p>
          <a:p>
            <a:pPr lvl="3"/>
            <a:endParaRPr lang="en-US" sz="4400" dirty="0">
              <a:solidFill>
                <a:schemeClr val="bg1"/>
              </a:solidFill>
              <a:latin typeface="Copperplate Light"/>
              <a:cs typeface="Copperplate Light"/>
            </a:endParaRPr>
          </a:p>
          <a:p>
            <a:endParaRPr lang="en-US" dirty="0">
              <a:solidFill>
                <a:schemeClr val="bg1"/>
              </a:solidFill>
            </a:endParaRPr>
          </a:p>
        </p:txBody>
      </p:sp>
      <p:sp>
        <p:nvSpPr>
          <p:cNvPr id="11" name="TextBox 10"/>
          <p:cNvSpPr txBox="1"/>
          <p:nvPr/>
        </p:nvSpPr>
        <p:spPr>
          <a:xfrm>
            <a:off x="14371637" y="23378319"/>
            <a:ext cx="15468600" cy="15973603"/>
          </a:xfrm>
          <a:prstGeom prst="rect">
            <a:avLst/>
          </a:prstGeom>
          <a:noFill/>
        </p:spPr>
        <p:txBody>
          <a:bodyPr wrap="square" rtlCol="0">
            <a:spAutoFit/>
          </a:bodyPr>
          <a:lstStyle/>
          <a:p>
            <a:r>
              <a:rPr lang="en-US" sz="6800" u="sng" dirty="0" smtClean="0">
                <a:solidFill>
                  <a:schemeClr val="bg1"/>
                </a:solidFill>
                <a:latin typeface="Copperplate Light"/>
                <a:cs typeface="Copperplate Light"/>
              </a:rPr>
              <a:t>Takeaway from Results</a:t>
            </a:r>
          </a:p>
          <a:p>
            <a:pPr marL="2228850" lvl="3" indent="-857250">
              <a:buFont typeface="Courier New"/>
              <a:buChar char="o"/>
            </a:pPr>
            <a:r>
              <a:rPr lang="en-US" sz="3600" dirty="0" smtClean="0">
                <a:solidFill>
                  <a:schemeClr val="bg1"/>
                </a:solidFill>
                <a:latin typeface="Copperplate Light"/>
                <a:cs typeface="Copperplate Light"/>
              </a:rPr>
              <a:t>The transformation helpe</a:t>
            </a:r>
            <a:r>
              <a:rPr lang="en-US" sz="3600" dirty="0" smtClean="0">
                <a:solidFill>
                  <a:schemeClr val="bg1"/>
                </a:solidFill>
                <a:latin typeface="Copperplate Light"/>
                <a:cs typeface="Copperplate Light"/>
              </a:rPr>
              <a:t>d us discover a reasonably correct relationship among variables, to aid our prediction of objective attributes &amp; works as well as KNN applied to data directly</a:t>
            </a:r>
          </a:p>
          <a:p>
            <a:pPr marL="2228850" lvl="3" indent="-857250">
              <a:buFont typeface="Courier New"/>
              <a:buChar char="o"/>
            </a:pPr>
            <a:r>
              <a:rPr lang="en-US" sz="3600" dirty="0" smtClean="0">
                <a:solidFill>
                  <a:schemeClr val="bg1"/>
                </a:solidFill>
                <a:latin typeface="Copperplate Light"/>
                <a:cs typeface="Copperplate Light"/>
              </a:rPr>
              <a:t>Our objective attributes were only able to split up clusters by genre well in few cases</a:t>
            </a:r>
          </a:p>
          <a:p>
            <a:pPr marL="3143250" lvl="5" indent="-857250">
              <a:buFont typeface="Courier New"/>
              <a:buChar char="o"/>
            </a:pPr>
            <a:r>
              <a:rPr lang="en-US" sz="3600" dirty="0" smtClean="0">
                <a:solidFill>
                  <a:schemeClr val="bg1"/>
                </a:solidFill>
                <a:latin typeface="Copperplate Light"/>
                <a:cs typeface="Copperplate Light"/>
              </a:rPr>
              <a:t>Missing some type of attribute that would result in </a:t>
            </a:r>
            <a:r>
              <a:rPr lang="en-US" sz="3600" u="sng" dirty="0" smtClean="0">
                <a:solidFill>
                  <a:schemeClr val="bg1"/>
                </a:solidFill>
                <a:latin typeface="Copperplate Light"/>
                <a:cs typeface="Copperplate Light"/>
              </a:rPr>
              <a:t>purer</a:t>
            </a:r>
            <a:r>
              <a:rPr lang="en-US" sz="3600" dirty="0" smtClean="0">
                <a:solidFill>
                  <a:schemeClr val="bg1"/>
                </a:solidFill>
                <a:latin typeface="Copperplate Light"/>
                <a:cs typeface="Copperplate Light"/>
              </a:rPr>
              <a:t> clusters</a:t>
            </a:r>
            <a:endParaRPr lang="en-US" sz="3600" u="sng" dirty="0" smtClean="0">
              <a:solidFill>
                <a:schemeClr val="bg1"/>
              </a:solidFill>
              <a:latin typeface="Copperplate Light"/>
              <a:cs typeface="Copperplate Light"/>
            </a:endParaRPr>
          </a:p>
          <a:p>
            <a:pPr marL="2228850" lvl="3" indent="-857250">
              <a:buFont typeface="Courier New"/>
              <a:buChar char="o"/>
            </a:pPr>
            <a:r>
              <a:rPr lang="en-US" sz="3600" dirty="0" smtClean="0">
                <a:solidFill>
                  <a:schemeClr val="bg1"/>
                </a:solidFill>
                <a:latin typeface="Copperplate Light"/>
                <a:cs typeface="Copperplate Light"/>
              </a:rPr>
              <a:t>Although both use the same transformation &amp; metric, a song’s computed neighbors were not necessarily a part of the same cluster</a:t>
            </a:r>
            <a:endParaRPr lang="en-US" sz="3600" dirty="0" smtClean="0">
              <a:solidFill>
                <a:schemeClr val="bg1"/>
              </a:solidFill>
              <a:latin typeface="Copperplate Light"/>
              <a:cs typeface="Copperplate Light"/>
            </a:endParaRPr>
          </a:p>
          <a:p>
            <a:r>
              <a:rPr lang="en-US" sz="6800" u="sng" dirty="0" smtClean="0">
                <a:solidFill>
                  <a:schemeClr val="bg1"/>
                </a:solidFill>
                <a:latin typeface="Copperplate Light"/>
                <a:cs typeface="Copperplate Light"/>
              </a:rPr>
              <a:t>Challenges </a:t>
            </a:r>
            <a:r>
              <a:rPr lang="en-US" sz="6800" u="sng" dirty="0">
                <a:solidFill>
                  <a:schemeClr val="bg1"/>
                </a:solidFill>
                <a:latin typeface="Copperplate Light"/>
                <a:cs typeface="Copperplate Light"/>
              </a:rPr>
              <a:t>in our </a:t>
            </a:r>
            <a:r>
              <a:rPr lang="en-US" sz="6800" u="sng" dirty="0" smtClean="0">
                <a:solidFill>
                  <a:schemeClr val="bg1"/>
                </a:solidFill>
                <a:latin typeface="Copperplate Light"/>
                <a:cs typeface="Copperplate Light"/>
              </a:rPr>
              <a:t>data &amp;Methods</a:t>
            </a:r>
            <a:endParaRPr lang="en-US" sz="6800" u="sng" dirty="0" smtClean="0">
              <a:solidFill>
                <a:schemeClr val="bg1"/>
              </a:solidFill>
              <a:latin typeface="Copperplate Light"/>
              <a:cs typeface="Copperplate Light"/>
            </a:endParaRPr>
          </a:p>
          <a:p>
            <a:pPr marL="2228850" lvl="3" indent="-857250">
              <a:buFont typeface="Courier New"/>
              <a:buChar char="o"/>
            </a:pPr>
            <a:r>
              <a:rPr lang="en-US" sz="3600" dirty="0" smtClean="0">
                <a:solidFill>
                  <a:schemeClr val="bg1"/>
                </a:solidFill>
                <a:latin typeface="Copperplate Light"/>
                <a:cs typeface="Copperplate Light"/>
              </a:rPr>
              <a:t>Attributes were not properly defined and were discovered to hav</a:t>
            </a:r>
            <a:r>
              <a:rPr lang="en-US" sz="3600" dirty="0" smtClean="0">
                <a:solidFill>
                  <a:schemeClr val="bg1"/>
                </a:solidFill>
                <a:latin typeface="Copperplate Light"/>
                <a:cs typeface="Copperplate Light"/>
              </a:rPr>
              <a:t>e all been learned through machine learning algorithms </a:t>
            </a:r>
          </a:p>
          <a:p>
            <a:pPr marL="3143250" lvl="5" indent="-857250">
              <a:buFont typeface="Courier New"/>
              <a:buChar char="o"/>
            </a:pPr>
            <a:r>
              <a:rPr lang="en-US" sz="3600" dirty="0" smtClean="0">
                <a:solidFill>
                  <a:schemeClr val="bg1"/>
                </a:solidFill>
                <a:latin typeface="Copperplate Light"/>
                <a:cs typeface="Copperplate Light"/>
              </a:rPr>
              <a:t>Motivation to change our project from Beatles ‘influence’ to re-deriving echo nest, to understand our data</a:t>
            </a:r>
            <a:endParaRPr lang="en-US" sz="3600" u="sng" dirty="0" smtClean="0">
              <a:solidFill>
                <a:schemeClr val="bg1"/>
              </a:solidFill>
              <a:latin typeface="Copperplate Light"/>
              <a:cs typeface="Copperplate Light"/>
            </a:endParaRPr>
          </a:p>
          <a:p>
            <a:r>
              <a:rPr lang="en-US" sz="6800" u="sng" dirty="0" smtClean="0">
                <a:solidFill>
                  <a:schemeClr val="bg1"/>
                </a:solidFill>
                <a:latin typeface="Copperplate Light"/>
                <a:cs typeface="Copperplate Light"/>
              </a:rPr>
              <a:t>Future Work </a:t>
            </a:r>
            <a:endParaRPr lang="en-US" sz="4400" dirty="0" smtClean="0">
              <a:solidFill>
                <a:schemeClr val="bg1"/>
              </a:solidFill>
              <a:latin typeface="Copperplate Light"/>
              <a:cs typeface="Copperplate Light"/>
            </a:endParaRPr>
          </a:p>
          <a:p>
            <a:pPr marL="1771650" lvl="2" indent="-857250">
              <a:buFont typeface="Courier New"/>
              <a:buChar char="o"/>
            </a:pPr>
            <a:r>
              <a:rPr lang="en-US" sz="3600" dirty="0" smtClean="0">
                <a:solidFill>
                  <a:schemeClr val="bg1"/>
                </a:solidFill>
                <a:latin typeface="Copperplate Light"/>
                <a:cs typeface="Copperplate Light"/>
              </a:rPr>
              <a:t>Attempt to find the missing attribute for better clustering – current ideas include lyric or sentiment analysis in conjunction with our current attributes </a:t>
            </a:r>
          </a:p>
          <a:p>
            <a:pPr marL="1771650" lvl="2" indent="-857250">
              <a:buFont typeface="Courier New"/>
              <a:buChar char="o"/>
            </a:pPr>
            <a:r>
              <a:rPr lang="en-US" sz="3600" dirty="0" smtClean="0">
                <a:solidFill>
                  <a:schemeClr val="bg1"/>
                </a:solidFill>
                <a:latin typeface="Copperplate Light"/>
                <a:cs typeface="Copperplate Light"/>
              </a:rPr>
              <a:t>Consider using weighted KNN to factor in song distances for predictions </a:t>
            </a:r>
            <a:endParaRPr lang="en-US" sz="3600" dirty="0" smtClean="0">
              <a:solidFill>
                <a:schemeClr val="bg1"/>
              </a:solidFill>
              <a:latin typeface="Copperplate Light"/>
              <a:cs typeface="Copperplate Light"/>
            </a:endParaRPr>
          </a:p>
          <a:p>
            <a:pPr marL="1771650" lvl="2" indent="-857250">
              <a:buFont typeface="Courier New"/>
              <a:buChar char="o"/>
            </a:pPr>
            <a:endParaRPr lang="en-US" sz="3600" u="sng" dirty="0" smtClean="0">
              <a:solidFill>
                <a:schemeClr val="bg1"/>
              </a:solidFill>
              <a:latin typeface="Copperplate Light"/>
              <a:cs typeface="Copperplate Light"/>
            </a:endParaRPr>
          </a:p>
        </p:txBody>
      </p:sp>
      <p:pic>
        <p:nvPicPr>
          <p:cNvPr id="12" name="Picture 11"/>
          <p:cNvPicPr>
            <a:picLocks noChangeAspect="1"/>
          </p:cNvPicPr>
          <p:nvPr/>
        </p:nvPicPr>
        <p:blipFill>
          <a:blip r:embed="rId2"/>
          <a:stretch>
            <a:fillRect/>
          </a:stretch>
        </p:blipFill>
        <p:spPr>
          <a:xfrm>
            <a:off x="4389437" y="24673719"/>
            <a:ext cx="5791200" cy="34361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descr="valence_arousal_spa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637" y="15529719"/>
            <a:ext cx="5181600" cy="45095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a:picLocks noChangeAspect="1"/>
          </p:cNvPicPr>
          <p:nvPr/>
        </p:nvPicPr>
        <p:blipFill>
          <a:blip r:embed="rId4"/>
          <a:stretch>
            <a:fillRect/>
          </a:stretch>
        </p:blipFill>
        <p:spPr>
          <a:xfrm>
            <a:off x="16799761" y="9630825"/>
            <a:ext cx="3210675" cy="1905000"/>
          </a:xfrm>
          <a:prstGeom prst="rect">
            <a:avLst/>
          </a:prstGeom>
        </p:spPr>
      </p:pic>
      <p:pic>
        <p:nvPicPr>
          <p:cNvPr id="17" name="Picture 16"/>
          <p:cNvPicPr>
            <a:picLocks noChangeAspect="1"/>
          </p:cNvPicPr>
          <p:nvPr/>
        </p:nvPicPr>
        <p:blipFill>
          <a:blip r:embed="rId5"/>
          <a:stretch>
            <a:fillRect/>
          </a:stretch>
        </p:blipFill>
        <p:spPr>
          <a:xfrm>
            <a:off x="21620970" y="9586119"/>
            <a:ext cx="3265412" cy="1937477"/>
          </a:xfrm>
          <a:prstGeom prst="rect">
            <a:avLst/>
          </a:prstGeom>
        </p:spPr>
      </p:pic>
      <p:pic>
        <p:nvPicPr>
          <p:cNvPr id="18" name="Picture 17"/>
          <p:cNvPicPr>
            <a:picLocks noChangeAspect="1"/>
          </p:cNvPicPr>
          <p:nvPr/>
        </p:nvPicPr>
        <p:blipFill>
          <a:blip r:embed="rId6"/>
          <a:stretch>
            <a:fillRect/>
          </a:stretch>
        </p:blipFill>
        <p:spPr>
          <a:xfrm>
            <a:off x="26434397" y="9586120"/>
            <a:ext cx="3299477" cy="1957690"/>
          </a:xfrm>
          <a:prstGeom prst="rect">
            <a:avLst/>
          </a:prstGeom>
        </p:spPr>
      </p:pic>
      <p:sp>
        <p:nvSpPr>
          <p:cNvPr id="20" name="TextBox 19"/>
          <p:cNvSpPr txBox="1"/>
          <p:nvPr/>
        </p:nvSpPr>
        <p:spPr>
          <a:xfrm>
            <a:off x="15870099" y="11613485"/>
            <a:ext cx="4495800" cy="1477328"/>
          </a:xfrm>
          <a:prstGeom prst="rect">
            <a:avLst/>
          </a:prstGeom>
          <a:noFill/>
        </p:spPr>
        <p:txBody>
          <a:bodyPr wrap="square" rtlCol="0">
            <a:spAutoFit/>
          </a:bodyPr>
          <a:lstStyle/>
          <a:p>
            <a:r>
              <a:rPr lang="en-US" sz="1000" dirty="0" err="1" smtClean="0">
                <a:solidFill>
                  <a:schemeClr val="bg1"/>
                </a:solidFill>
                <a:latin typeface="Copperplate"/>
                <a:cs typeface="Copperplate"/>
              </a:rPr>
              <a:t>Danceability</a:t>
            </a:r>
            <a:r>
              <a:rPr lang="en-US" sz="1000" dirty="0" smtClean="0">
                <a:solidFill>
                  <a:schemeClr val="bg1"/>
                </a:solidFill>
                <a:latin typeface="Copperplate"/>
                <a:cs typeface="Copperplate"/>
              </a:rPr>
              <a:t> = -</a:t>
            </a:r>
            <a:r>
              <a:rPr lang="en-US" sz="1000" dirty="0">
                <a:solidFill>
                  <a:schemeClr val="bg1"/>
                </a:solidFill>
                <a:latin typeface="Copperplate"/>
                <a:cs typeface="Copperplate"/>
              </a:rPr>
              <a:t>(3.279225 * </a:t>
            </a:r>
            <a:r>
              <a:rPr lang="en-US" sz="1000" dirty="0" smtClean="0">
                <a:solidFill>
                  <a:schemeClr val="bg1"/>
                </a:solidFill>
                <a:latin typeface="Copperplate"/>
                <a:cs typeface="Copperplate"/>
              </a:rPr>
              <a:t>10</a:t>
            </a:r>
            <a:r>
              <a:rPr lang="en-US" sz="1000" baseline="30000" dirty="0" smtClean="0">
                <a:solidFill>
                  <a:schemeClr val="bg1"/>
                </a:solidFill>
                <a:latin typeface="Copperplate"/>
                <a:cs typeface="Copperplate"/>
              </a:rPr>
              <a:t>-6</a:t>
            </a:r>
            <a:r>
              <a:rPr lang="en-US" sz="1000" dirty="0" smtClean="0">
                <a:solidFill>
                  <a:schemeClr val="bg1"/>
                </a:solidFill>
                <a:latin typeface="Copperplate"/>
                <a:cs typeface="Copperplate"/>
              </a:rPr>
              <a:t>) valence </a:t>
            </a:r>
            <a:r>
              <a:rPr lang="en-US" sz="1000" dirty="0">
                <a:solidFill>
                  <a:schemeClr val="bg1"/>
                </a:solidFill>
                <a:latin typeface="Copperplate"/>
                <a:cs typeface="Copperplate"/>
              </a:rPr>
              <a:t>* </a:t>
            </a:r>
            <a:r>
              <a:rPr lang="en-US" sz="1000" dirty="0" smtClean="0">
                <a:solidFill>
                  <a:schemeClr val="bg1"/>
                </a:solidFill>
                <a:latin typeface="Copperplate"/>
                <a:cs typeface="Copperplate"/>
              </a:rPr>
              <a:t>tempo</a:t>
            </a:r>
            <a:r>
              <a:rPr lang="en-US" sz="1000" baseline="30000" dirty="0" smtClean="0">
                <a:solidFill>
                  <a:schemeClr val="bg1"/>
                </a:solidFill>
                <a:latin typeface="Copperplate"/>
                <a:cs typeface="Copperplate"/>
              </a:rPr>
              <a:t>2</a:t>
            </a:r>
            <a:endParaRPr lang="en-US" sz="1000" baseline="30000" dirty="0">
              <a:solidFill>
                <a:schemeClr val="bg1"/>
              </a:solidFill>
              <a:latin typeface="Copperplate"/>
              <a:cs typeface="Copperplate"/>
            </a:endParaRPr>
          </a:p>
          <a:p>
            <a:r>
              <a:rPr lang="en-US" sz="1000" dirty="0">
                <a:solidFill>
                  <a:schemeClr val="bg1"/>
                </a:solidFill>
                <a:latin typeface="Copperplate"/>
                <a:cs typeface="Copperplate"/>
              </a:rPr>
              <a:t>	</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  -(8.160651 * </a:t>
            </a:r>
            <a:r>
              <a:rPr lang="en-US" sz="1000" dirty="0" smtClean="0">
                <a:solidFill>
                  <a:schemeClr val="bg1"/>
                </a:solidFill>
                <a:latin typeface="Copperplate"/>
                <a:cs typeface="Copperplate"/>
              </a:rPr>
              <a:t>10</a:t>
            </a:r>
            <a:r>
              <a:rPr lang="en-US" sz="1000" baseline="30000" dirty="0" smtClean="0">
                <a:solidFill>
                  <a:schemeClr val="bg1"/>
                </a:solidFill>
                <a:latin typeface="Copperplate"/>
                <a:cs typeface="Copperplate"/>
              </a:rPr>
              <a:t>-</a:t>
            </a:r>
            <a:r>
              <a:rPr lang="en-US" sz="1000" baseline="30000" dirty="0">
                <a:solidFill>
                  <a:schemeClr val="bg1"/>
                </a:solidFill>
                <a:latin typeface="Copperplate"/>
                <a:cs typeface="Copperplate"/>
              </a:rPr>
              <a:t>4</a:t>
            </a:r>
            <a:r>
              <a:rPr lang="en-US" sz="1000" dirty="0">
                <a:solidFill>
                  <a:schemeClr val="bg1"/>
                </a:solidFill>
                <a:latin typeface="Copperplate"/>
                <a:cs typeface="Copperplate"/>
              </a:rPr>
              <a:t>) </a:t>
            </a:r>
            <a:r>
              <a:rPr lang="en-US" sz="1000" dirty="0" smtClean="0">
                <a:solidFill>
                  <a:schemeClr val="bg1"/>
                </a:solidFill>
                <a:latin typeface="Copperplate"/>
                <a:cs typeface="Copperplate"/>
              </a:rPr>
              <a:t>energy </a:t>
            </a:r>
            <a:r>
              <a:rPr lang="en-US" sz="1000" dirty="0">
                <a:solidFill>
                  <a:schemeClr val="bg1"/>
                </a:solidFill>
                <a:latin typeface="Copperplate"/>
                <a:cs typeface="Copperplate"/>
              </a:rPr>
              <a:t>* </a:t>
            </a:r>
            <a:r>
              <a:rPr lang="en-US" sz="1000" dirty="0" smtClean="0">
                <a:solidFill>
                  <a:schemeClr val="bg1"/>
                </a:solidFill>
                <a:latin typeface="Copperplate"/>
                <a:cs typeface="Copperplate"/>
              </a:rPr>
              <a:t>loudness</a:t>
            </a:r>
            <a:r>
              <a:rPr lang="en-US" sz="1000" baseline="30000" dirty="0" smtClean="0">
                <a:solidFill>
                  <a:schemeClr val="bg1"/>
                </a:solidFill>
                <a:latin typeface="Copperplate"/>
                <a:cs typeface="Copperplate"/>
              </a:rPr>
              <a:t>2</a:t>
            </a:r>
            <a:r>
              <a:rPr lang="en-US" sz="1000" dirty="0" smtClean="0">
                <a:solidFill>
                  <a:schemeClr val="bg1"/>
                </a:solidFill>
                <a:latin typeface="Copperplate"/>
                <a:cs typeface="Copperplate"/>
              </a:rPr>
              <a:t> </a:t>
            </a:r>
            <a:endParaRPr lang="en-US" sz="1000" dirty="0">
              <a:solidFill>
                <a:schemeClr val="bg1"/>
              </a:solidFill>
              <a:latin typeface="Copperplate"/>
              <a:cs typeface="Copperplate"/>
            </a:endParaRPr>
          </a:p>
          <a:p>
            <a:r>
              <a:rPr lang="en-US" sz="1000" dirty="0" smtClean="0">
                <a:solidFill>
                  <a:schemeClr val="bg1"/>
                </a:solidFill>
                <a:latin typeface="Copperplate"/>
                <a:cs typeface="Copperplate"/>
              </a:rPr>
              <a:t>	 +   (</a:t>
            </a:r>
            <a:r>
              <a:rPr lang="en-US" sz="1000" dirty="0">
                <a:solidFill>
                  <a:schemeClr val="bg1"/>
                </a:solidFill>
                <a:latin typeface="Copperplate"/>
                <a:cs typeface="Copperplate"/>
              </a:rPr>
              <a:t>3.218223 * </a:t>
            </a:r>
            <a:r>
              <a:rPr lang="en-US" sz="1000" dirty="0" smtClean="0">
                <a:solidFill>
                  <a:schemeClr val="bg1"/>
                </a:solidFill>
                <a:latin typeface="Copperplate"/>
                <a:cs typeface="Copperplate"/>
              </a:rPr>
              <a:t>10</a:t>
            </a:r>
            <a:r>
              <a:rPr lang="en-US" sz="1000" baseline="30000" dirty="0" smtClean="0">
                <a:solidFill>
                  <a:schemeClr val="bg1"/>
                </a:solidFill>
                <a:latin typeface="Copperplate"/>
                <a:cs typeface="Copperplate"/>
              </a:rPr>
              <a:t>-</a:t>
            </a:r>
            <a:r>
              <a:rPr lang="en-US" sz="1000" baseline="30000" dirty="0">
                <a:solidFill>
                  <a:schemeClr val="bg1"/>
                </a:solidFill>
                <a:latin typeface="Copperplate"/>
                <a:cs typeface="Copperplate"/>
              </a:rPr>
              <a:t>1</a:t>
            </a:r>
            <a:r>
              <a:rPr lang="en-US" sz="1000" dirty="0">
                <a:solidFill>
                  <a:schemeClr val="bg1"/>
                </a:solidFill>
                <a:latin typeface="Copperplate"/>
                <a:cs typeface="Copperplate"/>
              </a:rPr>
              <a:t>) </a:t>
            </a:r>
            <a:r>
              <a:rPr lang="en-US" sz="1000" dirty="0" err="1" smtClean="0">
                <a:solidFill>
                  <a:schemeClr val="bg1"/>
                </a:solidFill>
                <a:latin typeface="Copperplate"/>
                <a:cs typeface="Copperplate"/>
              </a:rPr>
              <a:t>acousticness</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 </a:t>
            </a:r>
            <a:r>
              <a:rPr lang="en-US" sz="1000" dirty="0" smtClean="0">
                <a:solidFill>
                  <a:schemeClr val="bg1"/>
                </a:solidFill>
                <a:latin typeface="Copperplate"/>
                <a:cs typeface="Copperplate"/>
              </a:rPr>
              <a:t>energy</a:t>
            </a:r>
            <a:r>
              <a:rPr lang="en-US" sz="1000" baseline="30000" dirty="0" smtClean="0">
                <a:solidFill>
                  <a:schemeClr val="bg1"/>
                </a:solidFill>
                <a:latin typeface="Copperplate"/>
                <a:cs typeface="Copperplate"/>
              </a:rPr>
              <a:t>2</a:t>
            </a:r>
            <a:endParaRPr lang="en-US" sz="1000" baseline="30000" dirty="0">
              <a:solidFill>
                <a:schemeClr val="bg1"/>
              </a:solidFill>
              <a:latin typeface="Copperplate"/>
              <a:cs typeface="Copperplate"/>
            </a:endParaRPr>
          </a:p>
          <a:p>
            <a:r>
              <a:rPr lang="en-US" sz="1000" dirty="0" smtClean="0">
                <a:solidFill>
                  <a:schemeClr val="bg1"/>
                </a:solidFill>
                <a:latin typeface="Copperplate"/>
                <a:cs typeface="Copperplate"/>
              </a:rPr>
              <a:t>	 </a:t>
            </a:r>
            <a:r>
              <a:rPr lang="en-US" sz="1000" dirty="0">
                <a:solidFill>
                  <a:schemeClr val="bg1"/>
                </a:solidFill>
                <a:latin typeface="Copperplate"/>
                <a:cs typeface="Copperplate"/>
              </a:rPr>
              <a:t>+  -(3.279225 * </a:t>
            </a:r>
            <a:r>
              <a:rPr lang="en-US" sz="1000" dirty="0" smtClean="0">
                <a:solidFill>
                  <a:schemeClr val="bg1"/>
                </a:solidFill>
                <a:latin typeface="Copperplate"/>
                <a:cs typeface="Copperplate"/>
              </a:rPr>
              <a:t>10</a:t>
            </a:r>
            <a:r>
              <a:rPr lang="en-US" sz="1000" baseline="30000" dirty="0" smtClean="0">
                <a:solidFill>
                  <a:schemeClr val="bg1"/>
                </a:solidFill>
                <a:latin typeface="Copperplate"/>
                <a:cs typeface="Copperplate"/>
              </a:rPr>
              <a:t>-</a:t>
            </a:r>
            <a:r>
              <a:rPr lang="en-US" sz="1000" baseline="30000" dirty="0">
                <a:solidFill>
                  <a:schemeClr val="bg1"/>
                </a:solidFill>
                <a:latin typeface="Copperplate"/>
                <a:cs typeface="Copperplate"/>
              </a:rPr>
              <a:t>6</a:t>
            </a:r>
            <a:r>
              <a:rPr lang="en-US" sz="1000" dirty="0">
                <a:solidFill>
                  <a:schemeClr val="bg1"/>
                </a:solidFill>
                <a:latin typeface="Copperplate"/>
                <a:cs typeface="Copperplate"/>
              </a:rPr>
              <a:t>) </a:t>
            </a:r>
            <a:r>
              <a:rPr lang="en-US" sz="1000" dirty="0" err="1" smtClean="0">
                <a:solidFill>
                  <a:schemeClr val="bg1"/>
                </a:solidFill>
                <a:latin typeface="Copperplate"/>
                <a:cs typeface="Copperplate"/>
              </a:rPr>
              <a:t>liveness</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 </a:t>
            </a:r>
            <a:r>
              <a:rPr lang="en-US" sz="1000" dirty="0" err="1" smtClean="0">
                <a:solidFill>
                  <a:schemeClr val="bg1"/>
                </a:solidFill>
                <a:latin typeface="Copperplate"/>
                <a:cs typeface="Copperplate"/>
              </a:rPr>
              <a:t>speechiness</a:t>
            </a:r>
            <a:endParaRPr lang="en-US" sz="1000" dirty="0">
              <a:solidFill>
                <a:schemeClr val="bg1"/>
              </a:solidFill>
              <a:latin typeface="Copperplate"/>
              <a:cs typeface="Copperplate"/>
            </a:endParaRPr>
          </a:p>
          <a:p>
            <a:r>
              <a:rPr lang="en-US" sz="1000" dirty="0">
                <a:solidFill>
                  <a:schemeClr val="bg1"/>
                </a:solidFill>
                <a:latin typeface="Copperplate"/>
                <a:cs typeface="Copperplate"/>
              </a:rPr>
              <a:t>	 </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(3.793979 * </a:t>
            </a:r>
            <a:r>
              <a:rPr lang="en-US" sz="1000" dirty="0" smtClean="0">
                <a:solidFill>
                  <a:schemeClr val="bg1"/>
                </a:solidFill>
                <a:latin typeface="Copperplate"/>
                <a:cs typeface="Copperplate"/>
              </a:rPr>
              <a:t>10</a:t>
            </a:r>
            <a:r>
              <a:rPr lang="en-US" sz="1000" baseline="30000" dirty="0" smtClean="0">
                <a:solidFill>
                  <a:schemeClr val="bg1"/>
                </a:solidFill>
                <a:latin typeface="Copperplate"/>
                <a:cs typeface="Copperplate"/>
              </a:rPr>
              <a:t>-</a:t>
            </a:r>
            <a:r>
              <a:rPr lang="en-US" sz="1000" baseline="30000" dirty="0">
                <a:solidFill>
                  <a:schemeClr val="bg1"/>
                </a:solidFill>
                <a:latin typeface="Copperplate"/>
                <a:cs typeface="Copperplate"/>
              </a:rPr>
              <a:t>4</a:t>
            </a:r>
            <a:r>
              <a:rPr lang="en-US" sz="1000" dirty="0">
                <a:solidFill>
                  <a:schemeClr val="bg1"/>
                </a:solidFill>
                <a:latin typeface="Copperplate"/>
                <a:cs typeface="Copperplate"/>
              </a:rPr>
              <a:t>) </a:t>
            </a:r>
            <a:r>
              <a:rPr lang="en-US" sz="1000" dirty="0" smtClean="0">
                <a:solidFill>
                  <a:schemeClr val="bg1"/>
                </a:solidFill>
                <a:latin typeface="Copperplate"/>
                <a:cs typeface="Copperplate"/>
              </a:rPr>
              <a:t>tempo </a:t>
            </a:r>
            <a:r>
              <a:rPr lang="en-US" sz="1000" dirty="0">
                <a:solidFill>
                  <a:schemeClr val="bg1"/>
                </a:solidFill>
                <a:latin typeface="Copperplate"/>
                <a:cs typeface="Copperplate"/>
              </a:rPr>
              <a:t>* </a:t>
            </a:r>
            <a:r>
              <a:rPr lang="en-US" sz="1000" dirty="0" smtClean="0">
                <a:solidFill>
                  <a:schemeClr val="bg1"/>
                </a:solidFill>
                <a:latin typeface="Copperplate"/>
                <a:cs typeface="Copperplate"/>
              </a:rPr>
              <a:t>energy</a:t>
            </a:r>
            <a:endParaRPr lang="en-US" sz="1000" dirty="0">
              <a:solidFill>
                <a:schemeClr val="bg1"/>
              </a:solidFill>
              <a:latin typeface="Copperplate"/>
              <a:cs typeface="Copperplate"/>
            </a:endParaRPr>
          </a:p>
          <a:p>
            <a:r>
              <a:rPr lang="en-US" sz="1000" dirty="0">
                <a:solidFill>
                  <a:schemeClr val="bg1"/>
                </a:solidFill>
                <a:latin typeface="Copperplate"/>
                <a:cs typeface="Copperplate"/>
              </a:rPr>
              <a:t>	 </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-(7.492498 * </a:t>
            </a:r>
            <a:r>
              <a:rPr lang="en-US" sz="1000" dirty="0" smtClean="0">
                <a:solidFill>
                  <a:schemeClr val="bg1"/>
                </a:solidFill>
                <a:latin typeface="Copperplate"/>
                <a:cs typeface="Copperplate"/>
              </a:rPr>
              <a:t>10</a:t>
            </a:r>
            <a:r>
              <a:rPr lang="en-US" sz="1000" baseline="30000" dirty="0" smtClean="0">
                <a:solidFill>
                  <a:schemeClr val="bg1"/>
                </a:solidFill>
                <a:latin typeface="Copperplate"/>
                <a:cs typeface="Copperplate"/>
              </a:rPr>
              <a:t>-</a:t>
            </a:r>
            <a:r>
              <a:rPr lang="en-US" sz="1000" baseline="30000" dirty="0">
                <a:solidFill>
                  <a:schemeClr val="bg1"/>
                </a:solidFill>
                <a:latin typeface="Copperplate"/>
                <a:cs typeface="Copperplate"/>
              </a:rPr>
              <a:t>3</a:t>
            </a:r>
            <a:r>
              <a:rPr lang="en-US" sz="1000" dirty="0">
                <a:solidFill>
                  <a:schemeClr val="bg1"/>
                </a:solidFill>
                <a:latin typeface="Copperplate"/>
                <a:cs typeface="Copperplate"/>
              </a:rPr>
              <a:t>) </a:t>
            </a:r>
            <a:r>
              <a:rPr lang="en-US" sz="1000" dirty="0" smtClean="0">
                <a:solidFill>
                  <a:schemeClr val="bg1"/>
                </a:solidFill>
                <a:latin typeface="Copperplate"/>
                <a:cs typeface="Copperplate"/>
              </a:rPr>
              <a:t>loudness *</a:t>
            </a:r>
            <a:r>
              <a:rPr lang="en-US" sz="1000" dirty="0" err="1" smtClean="0">
                <a:solidFill>
                  <a:schemeClr val="bg1"/>
                </a:solidFill>
                <a:latin typeface="Copperplate"/>
                <a:cs typeface="Copperplate"/>
              </a:rPr>
              <a:t>acousticness</a:t>
            </a:r>
            <a:endParaRPr lang="en-US" sz="1000" dirty="0">
              <a:solidFill>
                <a:schemeClr val="bg1"/>
              </a:solidFill>
              <a:latin typeface="Copperplate"/>
              <a:cs typeface="Copperplate"/>
            </a:endParaRPr>
          </a:p>
          <a:p>
            <a:r>
              <a:rPr lang="en-US" sz="1000" dirty="0">
                <a:solidFill>
                  <a:schemeClr val="bg1"/>
                </a:solidFill>
                <a:latin typeface="Copperplate"/>
                <a:cs typeface="Copperplate"/>
              </a:rPr>
              <a:t>	 </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(7.001209 * </a:t>
            </a:r>
            <a:r>
              <a:rPr lang="en-US" sz="1000" dirty="0" smtClean="0">
                <a:solidFill>
                  <a:schemeClr val="bg1"/>
                </a:solidFill>
                <a:latin typeface="Copperplate"/>
                <a:cs typeface="Copperplate"/>
              </a:rPr>
              <a:t>10</a:t>
            </a:r>
            <a:r>
              <a:rPr lang="en-US" sz="1000" baseline="30000" dirty="0" smtClean="0">
                <a:solidFill>
                  <a:schemeClr val="bg1"/>
                </a:solidFill>
                <a:latin typeface="Copperplate"/>
                <a:cs typeface="Copperplate"/>
              </a:rPr>
              <a:t>-</a:t>
            </a:r>
            <a:r>
              <a:rPr lang="en-US" sz="1000" baseline="30000" dirty="0">
                <a:solidFill>
                  <a:schemeClr val="bg1"/>
                </a:solidFill>
                <a:latin typeface="Copperplate"/>
                <a:cs typeface="Copperplate"/>
              </a:rPr>
              <a:t>2</a:t>
            </a:r>
            <a:r>
              <a:rPr lang="en-US" sz="1000" dirty="0">
                <a:solidFill>
                  <a:schemeClr val="bg1"/>
                </a:solidFill>
                <a:latin typeface="Copperplate"/>
                <a:cs typeface="Copperplate"/>
              </a:rPr>
              <a:t>) </a:t>
            </a:r>
            <a:r>
              <a:rPr lang="en-US" sz="1000" dirty="0" err="1" smtClean="0">
                <a:solidFill>
                  <a:schemeClr val="bg1"/>
                </a:solidFill>
                <a:latin typeface="Copperplate"/>
                <a:cs typeface="Copperplate"/>
              </a:rPr>
              <a:t>instrumentalness</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 </a:t>
            </a:r>
            <a:r>
              <a:rPr lang="en-US" sz="1000" dirty="0" smtClean="0">
                <a:solidFill>
                  <a:schemeClr val="bg1"/>
                </a:solidFill>
                <a:latin typeface="Copperplate"/>
                <a:cs typeface="Copperplate"/>
              </a:rPr>
              <a:t>valence</a:t>
            </a:r>
            <a:endParaRPr lang="en-US" sz="1000" dirty="0">
              <a:solidFill>
                <a:schemeClr val="bg1"/>
              </a:solidFill>
              <a:latin typeface="Copperplate"/>
              <a:cs typeface="Copperplate"/>
            </a:endParaRPr>
          </a:p>
          <a:p>
            <a:r>
              <a:rPr lang="en-US" sz="1000" dirty="0">
                <a:solidFill>
                  <a:schemeClr val="bg1"/>
                </a:solidFill>
                <a:latin typeface="Copperplate"/>
                <a:cs typeface="Copperplate"/>
              </a:rPr>
              <a:t>	 </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-(6.132415 * </a:t>
            </a:r>
            <a:r>
              <a:rPr lang="en-US" sz="1000" dirty="0" smtClean="0">
                <a:solidFill>
                  <a:schemeClr val="bg1"/>
                </a:solidFill>
                <a:latin typeface="Copperplate"/>
                <a:cs typeface="Copperplate"/>
              </a:rPr>
              <a:t>10</a:t>
            </a:r>
            <a:r>
              <a:rPr lang="en-US" sz="1000" baseline="30000" dirty="0" smtClean="0">
                <a:solidFill>
                  <a:schemeClr val="bg1"/>
                </a:solidFill>
                <a:latin typeface="Copperplate"/>
                <a:cs typeface="Copperplate"/>
              </a:rPr>
              <a:t>-</a:t>
            </a:r>
            <a:r>
              <a:rPr lang="en-US" sz="1000" baseline="30000" dirty="0">
                <a:solidFill>
                  <a:schemeClr val="bg1"/>
                </a:solidFill>
                <a:latin typeface="Copperplate"/>
                <a:cs typeface="Copperplate"/>
              </a:rPr>
              <a:t>4</a:t>
            </a:r>
            <a:r>
              <a:rPr lang="en-US" sz="1000" dirty="0">
                <a:solidFill>
                  <a:schemeClr val="bg1"/>
                </a:solidFill>
                <a:latin typeface="Copperplate"/>
                <a:cs typeface="Copperplate"/>
              </a:rPr>
              <a:t>) </a:t>
            </a:r>
            <a:r>
              <a:rPr lang="en-US" sz="1000" dirty="0" smtClean="0">
                <a:solidFill>
                  <a:schemeClr val="bg1"/>
                </a:solidFill>
                <a:latin typeface="Copperplate"/>
                <a:cs typeface="Copperplate"/>
              </a:rPr>
              <a:t>valence </a:t>
            </a:r>
            <a:r>
              <a:rPr lang="en-US" sz="1000" dirty="0">
                <a:solidFill>
                  <a:schemeClr val="bg1"/>
                </a:solidFill>
                <a:latin typeface="Copperplate"/>
                <a:cs typeface="Copperplate"/>
              </a:rPr>
              <a:t>* </a:t>
            </a:r>
            <a:r>
              <a:rPr lang="en-US" sz="1000" dirty="0" smtClean="0">
                <a:solidFill>
                  <a:schemeClr val="bg1"/>
                </a:solidFill>
                <a:latin typeface="Copperplate"/>
                <a:cs typeface="Copperplate"/>
              </a:rPr>
              <a:t>loudness</a:t>
            </a:r>
            <a:endParaRPr lang="en-US" sz="1000" dirty="0">
              <a:solidFill>
                <a:schemeClr val="bg1"/>
              </a:solidFill>
              <a:latin typeface="Copperplate"/>
              <a:cs typeface="Copperplate"/>
            </a:endParaRPr>
          </a:p>
          <a:p>
            <a:r>
              <a:rPr lang="en-US" sz="1000" dirty="0">
                <a:solidFill>
                  <a:schemeClr val="bg1"/>
                </a:solidFill>
                <a:latin typeface="Copperplate"/>
                <a:cs typeface="Copperplate"/>
              </a:rPr>
              <a:t>	 </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(1.359087 * </a:t>
            </a:r>
            <a:r>
              <a:rPr lang="en-US" sz="1000" dirty="0" smtClean="0">
                <a:solidFill>
                  <a:schemeClr val="bg1"/>
                </a:solidFill>
                <a:latin typeface="Copperplate"/>
                <a:cs typeface="Copperplate"/>
              </a:rPr>
              <a:t>10</a:t>
            </a:r>
            <a:r>
              <a:rPr lang="en-US" sz="1000" baseline="30000" dirty="0" smtClean="0">
                <a:solidFill>
                  <a:schemeClr val="bg1"/>
                </a:solidFill>
                <a:latin typeface="Copperplate"/>
                <a:cs typeface="Copperplate"/>
              </a:rPr>
              <a:t>-</a:t>
            </a:r>
            <a:r>
              <a:rPr lang="en-US" sz="1000" baseline="30000" dirty="0">
                <a:solidFill>
                  <a:schemeClr val="bg1"/>
                </a:solidFill>
                <a:latin typeface="Copperplate"/>
                <a:cs typeface="Copperplate"/>
              </a:rPr>
              <a:t>2</a:t>
            </a:r>
            <a:r>
              <a:rPr lang="en-US" sz="1000" dirty="0">
                <a:solidFill>
                  <a:schemeClr val="bg1"/>
                </a:solidFill>
                <a:latin typeface="Copperplate"/>
                <a:cs typeface="Copperplate"/>
              </a:rPr>
              <a:t>) * </a:t>
            </a:r>
            <a:r>
              <a:rPr lang="en-US" sz="1000" dirty="0" smtClean="0">
                <a:solidFill>
                  <a:schemeClr val="bg1"/>
                </a:solidFill>
                <a:latin typeface="Copperplate"/>
                <a:cs typeface="Copperplate"/>
              </a:rPr>
              <a:t>energy </a:t>
            </a:r>
            <a:r>
              <a:rPr lang="en-US" sz="1000" dirty="0">
                <a:solidFill>
                  <a:schemeClr val="bg1"/>
                </a:solidFill>
                <a:latin typeface="Copperplate"/>
                <a:cs typeface="Copperplate"/>
              </a:rPr>
              <a:t>* </a:t>
            </a:r>
            <a:r>
              <a:rPr lang="en-US" sz="1000" dirty="0" smtClean="0">
                <a:solidFill>
                  <a:schemeClr val="bg1"/>
                </a:solidFill>
                <a:latin typeface="Copperplate"/>
                <a:cs typeface="Copperplate"/>
              </a:rPr>
              <a:t>loudness </a:t>
            </a:r>
            <a:r>
              <a:rPr lang="en-US" sz="1000" dirty="0">
                <a:solidFill>
                  <a:schemeClr val="bg1"/>
                </a:solidFill>
                <a:latin typeface="Copperplate"/>
                <a:cs typeface="Copperplate"/>
              </a:rPr>
              <a:t>* </a:t>
            </a:r>
            <a:r>
              <a:rPr lang="en-US" sz="1000" dirty="0" smtClean="0">
                <a:solidFill>
                  <a:schemeClr val="bg1"/>
                </a:solidFill>
                <a:latin typeface="Copperplate"/>
                <a:cs typeface="Copperplate"/>
              </a:rPr>
              <a:t>valence</a:t>
            </a:r>
            <a:r>
              <a:rPr lang="en-US" sz="1000" baseline="30000" dirty="0" smtClean="0">
                <a:solidFill>
                  <a:schemeClr val="bg1"/>
                </a:solidFill>
                <a:latin typeface="Copperplate"/>
                <a:cs typeface="Copperplate"/>
              </a:rPr>
              <a:t>2</a:t>
            </a:r>
            <a:r>
              <a:rPr lang="en-US" sz="1000" dirty="0" smtClean="0">
                <a:solidFill>
                  <a:schemeClr val="bg1"/>
                </a:solidFill>
                <a:latin typeface="Copperplate"/>
                <a:cs typeface="Copperplate"/>
              </a:rPr>
              <a:t>)</a:t>
            </a:r>
            <a:endParaRPr lang="en-US" sz="1000" dirty="0">
              <a:solidFill>
                <a:schemeClr val="bg1"/>
              </a:solidFill>
              <a:latin typeface="Copperplate"/>
              <a:cs typeface="Copperplate"/>
            </a:endParaRPr>
          </a:p>
        </p:txBody>
      </p:sp>
      <p:sp>
        <p:nvSpPr>
          <p:cNvPr id="21" name="TextBox 20"/>
          <p:cNvSpPr txBox="1"/>
          <p:nvPr/>
        </p:nvSpPr>
        <p:spPr>
          <a:xfrm>
            <a:off x="20594499" y="11566813"/>
            <a:ext cx="4800600" cy="1477328"/>
          </a:xfrm>
          <a:prstGeom prst="rect">
            <a:avLst/>
          </a:prstGeom>
          <a:noFill/>
        </p:spPr>
        <p:txBody>
          <a:bodyPr wrap="square" rtlCol="0">
            <a:spAutoFit/>
          </a:bodyPr>
          <a:lstStyle/>
          <a:p>
            <a:r>
              <a:rPr lang="en-US" sz="1000" dirty="0" smtClean="0">
                <a:solidFill>
                  <a:schemeClr val="bg1"/>
                </a:solidFill>
                <a:latin typeface="Copperplate"/>
                <a:cs typeface="Copperplate"/>
              </a:rPr>
              <a:t>Valence= -</a:t>
            </a:r>
            <a:r>
              <a:rPr lang="en-US" sz="1000" dirty="0">
                <a:solidFill>
                  <a:schemeClr val="bg1"/>
                </a:solidFill>
                <a:latin typeface="Copperplate"/>
                <a:cs typeface="Copperplate"/>
              </a:rPr>
              <a:t>(3.279225 * </a:t>
            </a:r>
            <a:r>
              <a:rPr lang="en-US" sz="1000" dirty="0" smtClean="0">
                <a:solidFill>
                  <a:schemeClr val="bg1"/>
                </a:solidFill>
                <a:latin typeface="Copperplate"/>
                <a:cs typeface="Copperplate"/>
              </a:rPr>
              <a:t>10</a:t>
            </a:r>
            <a:r>
              <a:rPr lang="en-US" sz="1000" baseline="30000" dirty="0" smtClean="0">
                <a:solidFill>
                  <a:schemeClr val="bg1"/>
                </a:solidFill>
                <a:latin typeface="Copperplate"/>
                <a:cs typeface="Copperplate"/>
              </a:rPr>
              <a:t>-6</a:t>
            </a:r>
            <a:r>
              <a:rPr lang="en-US" sz="1000" dirty="0" smtClean="0">
                <a:solidFill>
                  <a:schemeClr val="bg1"/>
                </a:solidFill>
                <a:latin typeface="Copperplate"/>
                <a:cs typeface="Copperplate"/>
              </a:rPr>
              <a:t>) </a:t>
            </a:r>
            <a:r>
              <a:rPr lang="en-US" sz="1000" dirty="0" err="1" smtClean="0">
                <a:solidFill>
                  <a:schemeClr val="bg1"/>
                </a:solidFill>
                <a:latin typeface="Copperplate"/>
                <a:cs typeface="Copperplate"/>
              </a:rPr>
              <a:t>Danceability</a:t>
            </a:r>
            <a:r>
              <a:rPr lang="en-US" sz="1000" dirty="0" smtClean="0">
                <a:solidFill>
                  <a:schemeClr val="bg1"/>
                </a:solidFill>
                <a:latin typeface="Copperplate"/>
                <a:cs typeface="Copperplate"/>
              </a:rPr>
              <a:t>* tempo</a:t>
            </a:r>
            <a:r>
              <a:rPr lang="en-US" sz="1000" baseline="30000" dirty="0" smtClean="0">
                <a:solidFill>
                  <a:schemeClr val="bg1"/>
                </a:solidFill>
                <a:latin typeface="Copperplate"/>
                <a:cs typeface="Copperplate"/>
              </a:rPr>
              <a:t>2</a:t>
            </a:r>
            <a:endParaRPr lang="en-US" sz="1000" baseline="30000" dirty="0">
              <a:solidFill>
                <a:schemeClr val="bg1"/>
              </a:solidFill>
              <a:latin typeface="Copperplate"/>
              <a:cs typeface="Copperplate"/>
            </a:endParaRPr>
          </a:p>
          <a:p>
            <a:r>
              <a:rPr lang="en-US" sz="1000" dirty="0">
                <a:solidFill>
                  <a:schemeClr val="bg1"/>
                </a:solidFill>
                <a:latin typeface="Copperplate"/>
                <a:cs typeface="Copperplate"/>
              </a:rPr>
              <a:t>	</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  -(8.160651 * </a:t>
            </a:r>
            <a:r>
              <a:rPr lang="en-US" sz="1000" dirty="0" smtClean="0">
                <a:solidFill>
                  <a:schemeClr val="bg1"/>
                </a:solidFill>
                <a:latin typeface="Copperplate"/>
                <a:cs typeface="Copperplate"/>
              </a:rPr>
              <a:t>10</a:t>
            </a:r>
            <a:r>
              <a:rPr lang="en-US" sz="1000" baseline="30000" dirty="0" smtClean="0">
                <a:solidFill>
                  <a:schemeClr val="bg1"/>
                </a:solidFill>
                <a:latin typeface="Copperplate"/>
                <a:cs typeface="Copperplate"/>
              </a:rPr>
              <a:t>-</a:t>
            </a:r>
            <a:r>
              <a:rPr lang="en-US" sz="1000" baseline="30000" dirty="0">
                <a:solidFill>
                  <a:schemeClr val="bg1"/>
                </a:solidFill>
                <a:latin typeface="Copperplate"/>
                <a:cs typeface="Copperplate"/>
              </a:rPr>
              <a:t>4</a:t>
            </a:r>
            <a:r>
              <a:rPr lang="en-US" sz="1000" dirty="0">
                <a:solidFill>
                  <a:schemeClr val="bg1"/>
                </a:solidFill>
                <a:latin typeface="Copperplate"/>
                <a:cs typeface="Copperplate"/>
              </a:rPr>
              <a:t>) </a:t>
            </a:r>
            <a:r>
              <a:rPr lang="en-US" sz="1000" dirty="0" smtClean="0">
                <a:solidFill>
                  <a:schemeClr val="bg1"/>
                </a:solidFill>
                <a:latin typeface="Copperplate"/>
                <a:cs typeface="Copperplate"/>
              </a:rPr>
              <a:t>energy </a:t>
            </a:r>
            <a:r>
              <a:rPr lang="en-US" sz="1000" dirty="0">
                <a:solidFill>
                  <a:schemeClr val="bg1"/>
                </a:solidFill>
                <a:latin typeface="Copperplate"/>
                <a:cs typeface="Copperplate"/>
              </a:rPr>
              <a:t>* </a:t>
            </a:r>
            <a:r>
              <a:rPr lang="en-US" sz="1000" dirty="0" smtClean="0">
                <a:solidFill>
                  <a:schemeClr val="bg1"/>
                </a:solidFill>
                <a:latin typeface="Copperplate"/>
                <a:cs typeface="Copperplate"/>
              </a:rPr>
              <a:t>loudness</a:t>
            </a:r>
            <a:r>
              <a:rPr lang="en-US" sz="1000" baseline="30000" dirty="0" smtClean="0">
                <a:solidFill>
                  <a:schemeClr val="bg1"/>
                </a:solidFill>
                <a:latin typeface="Copperplate"/>
                <a:cs typeface="Copperplate"/>
              </a:rPr>
              <a:t>2</a:t>
            </a:r>
            <a:r>
              <a:rPr lang="en-US" sz="1000" dirty="0" smtClean="0">
                <a:solidFill>
                  <a:schemeClr val="bg1"/>
                </a:solidFill>
                <a:latin typeface="Copperplate"/>
                <a:cs typeface="Copperplate"/>
              </a:rPr>
              <a:t> </a:t>
            </a:r>
            <a:endParaRPr lang="en-US" sz="1000" dirty="0">
              <a:solidFill>
                <a:schemeClr val="bg1"/>
              </a:solidFill>
              <a:latin typeface="Copperplate"/>
              <a:cs typeface="Copperplate"/>
            </a:endParaRPr>
          </a:p>
          <a:p>
            <a:r>
              <a:rPr lang="en-US" sz="1000" dirty="0" smtClean="0">
                <a:solidFill>
                  <a:schemeClr val="bg1"/>
                </a:solidFill>
                <a:latin typeface="Copperplate"/>
                <a:cs typeface="Copperplate"/>
              </a:rPr>
              <a:t>	 +   (</a:t>
            </a:r>
            <a:r>
              <a:rPr lang="en-US" sz="1000" dirty="0">
                <a:solidFill>
                  <a:schemeClr val="bg1"/>
                </a:solidFill>
                <a:latin typeface="Copperplate"/>
                <a:cs typeface="Copperplate"/>
              </a:rPr>
              <a:t>3.218223 * </a:t>
            </a:r>
            <a:r>
              <a:rPr lang="en-US" sz="1000" dirty="0" smtClean="0">
                <a:solidFill>
                  <a:schemeClr val="bg1"/>
                </a:solidFill>
                <a:latin typeface="Copperplate"/>
                <a:cs typeface="Copperplate"/>
              </a:rPr>
              <a:t>10</a:t>
            </a:r>
            <a:r>
              <a:rPr lang="en-US" sz="1000" baseline="30000" dirty="0" smtClean="0">
                <a:solidFill>
                  <a:schemeClr val="bg1"/>
                </a:solidFill>
                <a:latin typeface="Copperplate"/>
                <a:cs typeface="Copperplate"/>
              </a:rPr>
              <a:t>-</a:t>
            </a:r>
            <a:r>
              <a:rPr lang="en-US" sz="1000" baseline="30000" dirty="0">
                <a:solidFill>
                  <a:schemeClr val="bg1"/>
                </a:solidFill>
                <a:latin typeface="Copperplate"/>
                <a:cs typeface="Copperplate"/>
              </a:rPr>
              <a:t>1</a:t>
            </a:r>
            <a:r>
              <a:rPr lang="en-US" sz="1000" dirty="0">
                <a:solidFill>
                  <a:schemeClr val="bg1"/>
                </a:solidFill>
                <a:latin typeface="Copperplate"/>
                <a:cs typeface="Copperplate"/>
              </a:rPr>
              <a:t>) </a:t>
            </a:r>
            <a:r>
              <a:rPr lang="en-US" sz="1000" dirty="0" err="1" smtClean="0">
                <a:solidFill>
                  <a:schemeClr val="bg1"/>
                </a:solidFill>
                <a:latin typeface="Copperplate"/>
                <a:cs typeface="Copperplate"/>
              </a:rPr>
              <a:t>acousticness</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 </a:t>
            </a:r>
            <a:r>
              <a:rPr lang="en-US" sz="1000" dirty="0" smtClean="0">
                <a:solidFill>
                  <a:schemeClr val="bg1"/>
                </a:solidFill>
                <a:latin typeface="Copperplate"/>
                <a:cs typeface="Copperplate"/>
              </a:rPr>
              <a:t>energy</a:t>
            </a:r>
            <a:r>
              <a:rPr lang="en-US" sz="1000" baseline="30000" dirty="0" smtClean="0">
                <a:solidFill>
                  <a:schemeClr val="bg1"/>
                </a:solidFill>
                <a:latin typeface="Copperplate"/>
                <a:cs typeface="Copperplate"/>
              </a:rPr>
              <a:t>2</a:t>
            </a:r>
            <a:endParaRPr lang="en-US" sz="1000" baseline="30000" dirty="0">
              <a:solidFill>
                <a:schemeClr val="bg1"/>
              </a:solidFill>
              <a:latin typeface="Copperplate"/>
              <a:cs typeface="Copperplate"/>
            </a:endParaRPr>
          </a:p>
          <a:p>
            <a:r>
              <a:rPr lang="en-US" sz="1000" dirty="0" smtClean="0">
                <a:solidFill>
                  <a:schemeClr val="bg1"/>
                </a:solidFill>
                <a:latin typeface="Copperplate"/>
                <a:cs typeface="Copperplate"/>
              </a:rPr>
              <a:t>	 </a:t>
            </a:r>
            <a:r>
              <a:rPr lang="en-US" sz="1000" dirty="0">
                <a:solidFill>
                  <a:schemeClr val="bg1"/>
                </a:solidFill>
                <a:latin typeface="Copperplate"/>
                <a:cs typeface="Copperplate"/>
              </a:rPr>
              <a:t>+  -(3.279225 * </a:t>
            </a:r>
            <a:r>
              <a:rPr lang="en-US" sz="1000" dirty="0" smtClean="0">
                <a:solidFill>
                  <a:schemeClr val="bg1"/>
                </a:solidFill>
                <a:latin typeface="Copperplate"/>
                <a:cs typeface="Copperplate"/>
              </a:rPr>
              <a:t>10</a:t>
            </a:r>
            <a:r>
              <a:rPr lang="en-US" sz="1000" baseline="30000" dirty="0" smtClean="0">
                <a:solidFill>
                  <a:schemeClr val="bg1"/>
                </a:solidFill>
                <a:latin typeface="Copperplate"/>
                <a:cs typeface="Copperplate"/>
              </a:rPr>
              <a:t>-</a:t>
            </a:r>
            <a:r>
              <a:rPr lang="en-US" sz="1000" baseline="30000" dirty="0">
                <a:solidFill>
                  <a:schemeClr val="bg1"/>
                </a:solidFill>
                <a:latin typeface="Copperplate"/>
                <a:cs typeface="Copperplate"/>
              </a:rPr>
              <a:t>6</a:t>
            </a:r>
            <a:r>
              <a:rPr lang="en-US" sz="1000" dirty="0">
                <a:solidFill>
                  <a:schemeClr val="bg1"/>
                </a:solidFill>
                <a:latin typeface="Copperplate"/>
                <a:cs typeface="Copperplate"/>
              </a:rPr>
              <a:t>) </a:t>
            </a:r>
            <a:r>
              <a:rPr lang="en-US" sz="1000" dirty="0" err="1" smtClean="0">
                <a:solidFill>
                  <a:schemeClr val="bg1"/>
                </a:solidFill>
                <a:latin typeface="Copperplate"/>
                <a:cs typeface="Copperplate"/>
              </a:rPr>
              <a:t>liveness</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 </a:t>
            </a:r>
            <a:r>
              <a:rPr lang="en-US" sz="1000" dirty="0" err="1" smtClean="0">
                <a:solidFill>
                  <a:schemeClr val="bg1"/>
                </a:solidFill>
                <a:latin typeface="Copperplate"/>
                <a:cs typeface="Copperplate"/>
              </a:rPr>
              <a:t>speechiness</a:t>
            </a:r>
            <a:endParaRPr lang="en-US" sz="1000" dirty="0">
              <a:solidFill>
                <a:schemeClr val="bg1"/>
              </a:solidFill>
              <a:latin typeface="Copperplate"/>
              <a:cs typeface="Copperplate"/>
            </a:endParaRPr>
          </a:p>
          <a:p>
            <a:r>
              <a:rPr lang="en-US" sz="1000" dirty="0">
                <a:solidFill>
                  <a:schemeClr val="bg1"/>
                </a:solidFill>
                <a:latin typeface="Copperplate"/>
                <a:cs typeface="Copperplate"/>
              </a:rPr>
              <a:t>	 </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(3.793979 * </a:t>
            </a:r>
            <a:r>
              <a:rPr lang="en-US" sz="1000" dirty="0" smtClean="0">
                <a:solidFill>
                  <a:schemeClr val="bg1"/>
                </a:solidFill>
                <a:latin typeface="Copperplate"/>
                <a:cs typeface="Copperplate"/>
              </a:rPr>
              <a:t>10</a:t>
            </a:r>
            <a:r>
              <a:rPr lang="en-US" sz="1000" baseline="30000" dirty="0" smtClean="0">
                <a:solidFill>
                  <a:schemeClr val="bg1"/>
                </a:solidFill>
                <a:latin typeface="Copperplate"/>
                <a:cs typeface="Copperplate"/>
              </a:rPr>
              <a:t>-</a:t>
            </a:r>
            <a:r>
              <a:rPr lang="en-US" sz="1000" baseline="30000" dirty="0">
                <a:solidFill>
                  <a:schemeClr val="bg1"/>
                </a:solidFill>
                <a:latin typeface="Copperplate"/>
                <a:cs typeface="Copperplate"/>
              </a:rPr>
              <a:t>4</a:t>
            </a:r>
            <a:r>
              <a:rPr lang="en-US" sz="1000" dirty="0">
                <a:solidFill>
                  <a:schemeClr val="bg1"/>
                </a:solidFill>
                <a:latin typeface="Copperplate"/>
                <a:cs typeface="Copperplate"/>
              </a:rPr>
              <a:t>) </a:t>
            </a:r>
            <a:r>
              <a:rPr lang="en-US" sz="1000" dirty="0" smtClean="0">
                <a:solidFill>
                  <a:schemeClr val="bg1"/>
                </a:solidFill>
                <a:latin typeface="Copperplate"/>
                <a:cs typeface="Copperplate"/>
              </a:rPr>
              <a:t>tempo </a:t>
            </a:r>
            <a:r>
              <a:rPr lang="en-US" sz="1000" dirty="0">
                <a:solidFill>
                  <a:schemeClr val="bg1"/>
                </a:solidFill>
                <a:latin typeface="Copperplate"/>
                <a:cs typeface="Copperplate"/>
              </a:rPr>
              <a:t>* </a:t>
            </a:r>
            <a:r>
              <a:rPr lang="en-US" sz="1000" dirty="0" smtClean="0">
                <a:solidFill>
                  <a:schemeClr val="bg1"/>
                </a:solidFill>
                <a:latin typeface="Copperplate"/>
                <a:cs typeface="Copperplate"/>
              </a:rPr>
              <a:t>energy</a:t>
            </a:r>
            <a:endParaRPr lang="en-US" sz="1000" dirty="0">
              <a:solidFill>
                <a:schemeClr val="bg1"/>
              </a:solidFill>
              <a:latin typeface="Copperplate"/>
              <a:cs typeface="Copperplate"/>
            </a:endParaRPr>
          </a:p>
          <a:p>
            <a:r>
              <a:rPr lang="en-US" sz="1000" dirty="0">
                <a:solidFill>
                  <a:schemeClr val="bg1"/>
                </a:solidFill>
                <a:latin typeface="Copperplate"/>
                <a:cs typeface="Copperplate"/>
              </a:rPr>
              <a:t>	 </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-(7.492498 * </a:t>
            </a:r>
            <a:r>
              <a:rPr lang="en-US" sz="1000" dirty="0" smtClean="0">
                <a:solidFill>
                  <a:schemeClr val="bg1"/>
                </a:solidFill>
                <a:latin typeface="Copperplate"/>
                <a:cs typeface="Copperplate"/>
              </a:rPr>
              <a:t>10</a:t>
            </a:r>
            <a:r>
              <a:rPr lang="en-US" sz="1000" baseline="30000" dirty="0" smtClean="0">
                <a:solidFill>
                  <a:schemeClr val="bg1"/>
                </a:solidFill>
                <a:latin typeface="Copperplate"/>
                <a:cs typeface="Copperplate"/>
              </a:rPr>
              <a:t>-</a:t>
            </a:r>
            <a:r>
              <a:rPr lang="en-US" sz="1000" baseline="30000" dirty="0">
                <a:solidFill>
                  <a:schemeClr val="bg1"/>
                </a:solidFill>
                <a:latin typeface="Copperplate"/>
                <a:cs typeface="Copperplate"/>
              </a:rPr>
              <a:t>3</a:t>
            </a:r>
            <a:r>
              <a:rPr lang="en-US" sz="1000" dirty="0">
                <a:solidFill>
                  <a:schemeClr val="bg1"/>
                </a:solidFill>
                <a:latin typeface="Copperplate"/>
                <a:cs typeface="Copperplate"/>
              </a:rPr>
              <a:t>) </a:t>
            </a:r>
            <a:r>
              <a:rPr lang="en-US" sz="1000" dirty="0" smtClean="0">
                <a:solidFill>
                  <a:schemeClr val="bg1"/>
                </a:solidFill>
                <a:latin typeface="Copperplate"/>
                <a:cs typeface="Copperplate"/>
              </a:rPr>
              <a:t>loudness *</a:t>
            </a:r>
            <a:r>
              <a:rPr lang="en-US" sz="1000" dirty="0" err="1" smtClean="0">
                <a:solidFill>
                  <a:schemeClr val="bg1"/>
                </a:solidFill>
                <a:latin typeface="Copperplate"/>
                <a:cs typeface="Copperplate"/>
              </a:rPr>
              <a:t>acousticness</a:t>
            </a:r>
            <a:endParaRPr lang="en-US" sz="1000" dirty="0">
              <a:solidFill>
                <a:schemeClr val="bg1"/>
              </a:solidFill>
              <a:latin typeface="Copperplate"/>
              <a:cs typeface="Copperplate"/>
            </a:endParaRPr>
          </a:p>
          <a:p>
            <a:r>
              <a:rPr lang="en-US" sz="1000" dirty="0">
                <a:solidFill>
                  <a:schemeClr val="bg1"/>
                </a:solidFill>
                <a:latin typeface="Copperplate"/>
                <a:cs typeface="Copperplate"/>
              </a:rPr>
              <a:t>	 </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(7.001209 * </a:t>
            </a:r>
            <a:r>
              <a:rPr lang="en-US" sz="1000" dirty="0" smtClean="0">
                <a:solidFill>
                  <a:schemeClr val="bg1"/>
                </a:solidFill>
                <a:latin typeface="Copperplate"/>
                <a:cs typeface="Copperplate"/>
              </a:rPr>
              <a:t>10</a:t>
            </a:r>
            <a:r>
              <a:rPr lang="en-US" sz="1000" baseline="30000" dirty="0" smtClean="0">
                <a:solidFill>
                  <a:schemeClr val="bg1"/>
                </a:solidFill>
                <a:latin typeface="Copperplate"/>
                <a:cs typeface="Copperplate"/>
              </a:rPr>
              <a:t>-</a:t>
            </a:r>
            <a:r>
              <a:rPr lang="en-US" sz="1000" baseline="30000" dirty="0">
                <a:solidFill>
                  <a:schemeClr val="bg1"/>
                </a:solidFill>
                <a:latin typeface="Copperplate"/>
                <a:cs typeface="Copperplate"/>
              </a:rPr>
              <a:t>2</a:t>
            </a:r>
            <a:r>
              <a:rPr lang="en-US" sz="1000" dirty="0">
                <a:solidFill>
                  <a:schemeClr val="bg1"/>
                </a:solidFill>
                <a:latin typeface="Copperplate"/>
                <a:cs typeface="Copperplate"/>
              </a:rPr>
              <a:t>) </a:t>
            </a:r>
            <a:r>
              <a:rPr lang="en-US" sz="1000" dirty="0" err="1" smtClean="0">
                <a:solidFill>
                  <a:schemeClr val="bg1"/>
                </a:solidFill>
                <a:latin typeface="Copperplate"/>
                <a:cs typeface="Copperplate"/>
              </a:rPr>
              <a:t>instrumentalness</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 </a:t>
            </a:r>
            <a:r>
              <a:rPr lang="en-US" sz="1000" dirty="0" err="1">
                <a:solidFill>
                  <a:schemeClr val="bg1"/>
                </a:solidFill>
                <a:latin typeface="Copperplate"/>
                <a:cs typeface="Copperplate"/>
              </a:rPr>
              <a:t>Danceability</a:t>
            </a:r>
            <a:endParaRPr lang="en-US" sz="1000" dirty="0">
              <a:solidFill>
                <a:schemeClr val="bg1"/>
              </a:solidFill>
              <a:latin typeface="Copperplate"/>
              <a:cs typeface="Copperplate"/>
            </a:endParaRPr>
          </a:p>
          <a:p>
            <a:r>
              <a:rPr lang="en-US" sz="1000" dirty="0">
                <a:solidFill>
                  <a:schemeClr val="bg1"/>
                </a:solidFill>
                <a:latin typeface="Copperplate"/>
                <a:cs typeface="Copperplate"/>
              </a:rPr>
              <a:t>	 </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-(6.132415 * </a:t>
            </a:r>
            <a:r>
              <a:rPr lang="en-US" sz="1000" dirty="0" smtClean="0">
                <a:solidFill>
                  <a:schemeClr val="bg1"/>
                </a:solidFill>
                <a:latin typeface="Copperplate"/>
                <a:cs typeface="Copperplate"/>
              </a:rPr>
              <a:t>10</a:t>
            </a:r>
            <a:r>
              <a:rPr lang="en-US" sz="1000" baseline="30000" dirty="0" smtClean="0">
                <a:solidFill>
                  <a:schemeClr val="bg1"/>
                </a:solidFill>
                <a:latin typeface="Copperplate"/>
                <a:cs typeface="Copperplate"/>
              </a:rPr>
              <a:t>-</a:t>
            </a:r>
            <a:r>
              <a:rPr lang="en-US" sz="1000" baseline="30000" dirty="0">
                <a:solidFill>
                  <a:schemeClr val="bg1"/>
                </a:solidFill>
                <a:latin typeface="Copperplate"/>
                <a:cs typeface="Copperplate"/>
              </a:rPr>
              <a:t>4</a:t>
            </a:r>
            <a:r>
              <a:rPr lang="en-US" sz="1000" dirty="0">
                <a:solidFill>
                  <a:schemeClr val="bg1"/>
                </a:solidFill>
                <a:latin typeface="Copperplate"/>
                <a:cs typeface="Copperplate"/>
              </a:rPr>
              <a:t>) </a:t>
            </a:r>
            <a:r>
              <a:rPr lang="en-US" sz="1000" dirty="0" err="1">
                <a:solidFill>
                  <a:schemeClr val="bg1"/>
                </a:solidFill>
                <a:latin typeface="Copperplate"/>
                <a:cs typeface="Copperplate"/>
              </a:rPr>
              <a:t>Danceability</a:t>
            </a:r>
            <a:r>
              <a:rPr lang="en-US" sz="1000" dirty="0" smtClean="0">
                <a:solidFill>
                  <a:schemeClr val="bg1"/>
                </a:solidFill>
                <a:latin typeface="Copperplate"/>
                <a:cs typeface="Copperplate"/>
              </a:rPr>
              <a:t>* loudness</a:t>
            </a:r>
            <a:endParaRPr lang="en-US" sz="1000" dirty="0">
              <a:solidFill>
                <a:schemeClr val="bg1"/>
              </a:solidFill>
              <a:latin typeface="Copperplate"/>
              <a:cs typeface="Copperplate"/>
            </a:endParaRPr>
          </a:p>
          <a:p>
            <a:r>
              <a:rPr lang="en-US" sz="1000" dirty="0">
                <a:solidFill>
                  <a:schemeClr val="bg1"/>
                </a:solidFill>
                <a:latin typeface="Copperplate"/>
                <a:cs typeface="Copperplate"/>
              </a:rPr>
              <a:t>	 </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(1.359087 * </a:t>
            </a:r>
            <a:r>
              <a:rPr lang="en-US" sz="1000" dirty="0" smtClean="0">
                <a:solidFill>
                  <a:schemeClr val="bg1"/>
                </a:solidFill>
                <a:latin typeface="Copperplate"/>
                <a:cs typeface="Copperplate"/>
              </a:rPr>
              <a:t>10</a:t>
            </a:r>
            <a:r>
              <a:rPr lang="en-US" sz="1000" baseline="30000" dirty="0" smtClean="0">
                <a:solidFill>
                  <a:schemeClr val="bg1"/>
                </a:solidFill>
                <a:latin typeface="Copperplate"/>
                <a:cs typeface="Copperplate"/>
              </a:rPr>
              <a:t>-</a:t>
            </a:r>
            <a:r>
              <a:rPr lang="en-US" sz="1000" baseline="30000" dirty="0">
                <a:solidFill>
                  <a:schemeClr val="bg1"/>
                </a:solidFill>
                <a:latin typeface="Copperplate"/>
                <a:cs typeface="Copperplate"/>
              </a:rPr>
              <a:t>2</a:t>
            </a:r>
            <a:r>
              <a:rPr lang="en-US" sz="1000" dirty="0">
                <a:solidFill>
                  <a:schemeClr val="bg1"/>
                </a:solidFill>
                <a:latin typeface="Copperplate"/>
                <a:cs typeface="Copperplate"/>
              </a:rPr>
              <a:t>) * </a:t>
            </a:r>
            <a:r>
              <a:rPr lang="en-US" sz="1000" dirty="0" smtClean="0">
                <a:solidFill>
                  <a:schemeClr val="bg1"/>
                </a:solidFill>
                <a:latin typeface="Copperplate"/>
                <a:cs typeface="Copperplate"/>
              </a:rPr>
              <a:t>energy </a:t>
            </a:r>
            <a:r>
              <a:rPr lang="en-US" sz="1000" dirty="0">
                <a:solidFill>
                  <a:schemeClr val="bg1"/>
                </a:solidFill>
                <a:latin typeface="Copperplate"/>
                <a:cs typeface="Copperplate"/>
              </a:rPr>
              <a:t>* </a:t>
            </a:r>
            <a:r>
              <a:rPr lang="en-US" sz="1000" dirty="0" smtClean="0">
                <a:solidFill>
                  <a:schemeClr val="bg1"/>
                </a:solidFill>
                <a:latin typeface="Copperplate"/>
                <a:cs typeface="Copperplate"/>
              </a:rPr>
              <a:t>loudness </a:t>
            </a:r>
            <a:r>
              <a:rPr lang="en-US" sz="1000" dirty="0">
                <a:solidFill>
                  <a:schemeClr val="bg1"/>
                </a:solidFill>
                <a:latin typeface="Copperplate"/>
                <a:cs typeface="Copperplate"/>
              </a:rPr>
              <a:t>* </a:t>
            </a:r>
            <a:r>
              <a:rPr lang="en-US" sz="1000" dirty="0" err="1">
                <a:solidFill>
                  <a:schemeClr val="bg1"/>
                </a:solidFill>
                <a:latin typeface="Copperplate"/>
                <a:cs typeface="Copperplate"/>
              </a:rPr>
              <a:t>Danceability</a:t>
            </a:r>
            <a:r>
              <a:rPr lang="en-US" sz="1000" dirty="0" smtClean="0">
                <a:solidFill>
                  <a:schemeClr val="bg1"/>
                </a:solidFill>
                <a:latin typeface="Copperplate"/>
                <a:cs typeface="Copperplate"/>
              </a:rPr>
              <a:t>)</a:t>
            </a:r>
            <a:endParaRPr lang="en-US" sz="1000" dirty="0">
              <a:solidFill>
                <a:schemeClr val="bg1"/>
              </a:solidFill>
              <a:latin typeface="Copperplate"/>
              <a:cs typeface="Copperplate"/>
            </a:endParaRPr>
          </a:p>
        </p:txBody>
      </p:sp>
      <p:sp>
        <p:nvSpPr>
          <p:cNvPr id="23" name="TextBox 22"/>
          <p:cNvSpPr txBox="1"/>
          <p:nvPr/>
        </p:nvSpPr>
        <p:spPr>
          <a:xfrm>
            <a:off x="25471299" y="11643519"/>
            <a:ext cx="4800600" cy="1523494"/>
          </a:xfrm>
          <a:prstGeom prst="rect">
            <a:avLst/>
          </a:prstGeom>
          <a:noFill/>
        </p:spPr>
        <p:txBody>
          <a:bodyPr wrap="square" rtlCol="0">
            <a:spAutoFit/>
          </a:bodyPr>
          <a:lstStyle/>
          <a:p>
            <a:r>
              <a:rPr lang="en-US" sz="1000" dirty="0" smtClean="0">
                <a:solidFill>
                  <a:schemeClr val="bg1"/>
                </a:solidFill>
                <a:latin typeface="Copperplate"/>
                <a:cs typeface="Copperplate"/>
              </a:rPr>
              <a:t>Energy= -</a:t>
            </a:r>
            <a:r>
              <a:rPr lang="en-US" sz="1000" dirty="0">
                <a:solidFill>
                  <a:schemeClr val="bg1"/>
                </a:solidFill>
                <a:latin typeface="Copperplate"/>
                <a:cs typeface="Copperplate"/>
              </a:rPr>
              <a:t>(3.279225 * </a:t>
            </a:r>
            <a:r>
              <a:rPr lang="en-US" sz="1000" dirty="0" smtClean="0">
                <a:solidFill>
                  <a:schemeClr val="bg1"/>
                </a:solidFill>
                <a:latin typeface="Copperplate"/>
                <a:cs typeface="Copperplate"/>
              </a:rPr>
              <a:t>10</a:t>
            </a:r>
            <a:r>
              <a:rPr lang="en-US" sz="1000" baseline="30000" dirty="0" smtClean="0">
                <a:solidFill>
                  <a:schemeClr val="bg1"/>
                </a:solidFill>
                <a:latin typeface="Copperplate"/>
                <a:cs typeface="Copperplate"/>
              </a:rPr>
              <a:t>-6</a:t>
            </a:r>
            <a:r>
              <a:rPr lang="en-US" sz="1000" dirty="0" smtClean="0">
                <a:solidFill>
                  <a:schemeClr val="bg1"/>
                </a:solidFill>
                <a:latin typeface="Copperplate"/>
                <a:cs typeface="Copperplate"/>
              </a:rPr>
              <a:t>) </a:t>
            </a:r>
            <a:r>
              <a:rPr lang="en-US" sz="1000" dirty="0" err="1" smtClean="0">
                <a:solidFill>
                  <a:schemeClr val="bg1"/>
                </a:solidFill>
                <a:latin typeface="Copperplate"/>
                <a:cs typeface="Copperplate"/>
              </a:rPr>
              <a:t>Danceability</a:t>
            </a:r>
            <a:r>
              <a:rPr lang="en-US" sz="1000" dirty="0" smtClean="0">
                <a:solidFill>
                  <a:schemeClr val="bg1"/>
                </a:solidFill>
                <a:latin typeface="Copperplate"/>
                <a:cs typeface="Copperplate"/>
              </a:rPr>
              <a:t>* tempo</a:t>
            </a:r>
            <a:r>
              <a:rPr lang="en-US" sz="1000" baseline="30000" dirty="0" smtClean="0">
                <a:solidFill>
                  <a:schemeClr val="bg1"/>
                </a:solidFill>
                <a:latin typeface="Copperplate"/>
                <a:cs typeface="Copperplate"/>
              </a:rPr>
              <a:t>2</a:t>
            </a:r>
            <a:endParaRPr lang="en-US" sz="1000" baseline="30000" dirty="0">
              <a:solidFill>
                <a:schemeClr val="bg1"/>
              </a:solidFill>
              <a:latin typeface="Copperplate"/>
              <a:cs typeface="Copperplate"/>
            </a:endParaRPr>
          </a:p>
          <a:p>
            <a:r>
              <a:rPr lang="en-US" sz="1000" dirty="0">
                <a:solidFill>
                  <a:schemeClr val="bg1"/>
                </a:solidFill>
                <a:latin typeface="Copperplate"/>
                <a:cs typeface="Copperplate"/>
              </a:rPr>
              <a:t>	</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  </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3.126570 </a:t>
            </a:r>
            <a:r>
              <a:rPr lang="en-US" sz="1000" dirty="0" smtClean="0">
                <a:solidFill>
                  <a:schemeClr val="bg1"/>
                </a:solidFill>
                <a:latin typeface="Copperplate"/>
                <a:cs typeface="Copperplate"/>
              </a:rPr>
              <a:t>* 10</a:t>
            </a:r>
            <a:r>
              <a:rPr lang="en-US" sz="1000" baseline="30000" dirty="0" smtClean="0">
                <a:solidFill>
                  <a:schemeClr val="bg1"/>
                </a:solidFill>
                <a:latin typeface="Copperplate"/>
                <a:cs typeface="Copperplate"/>
              </a:rPr>
              <a:t>-1</a:t>
            </a:r>
            <a:r>
              <a:rPr lang="en-US" sz="1000" dirty="0" smtClean="0">
                <a:solidFill>
                  <a:schemeClr val="bg1"/>
                </a:solidFill>
                <a:latin typeface="Copperplate"/>
                <a:cs typeface="Copperplate"/>
              </a:rPr>
              <a:t>) </a:t>
            </a:r>
            <a:r>
              <a:rPr lang="en-US" sz="1000" dirty="0" err="1" smtClean="0">
                <a:solidFill>
                  <a:schemeClr val="bg1"/>
                </a:solidFill>
                <a:latin typeface="Copperplate"/>
                <a:cs typeface="Copperplate"/>
              </a:rPr>
              <a:t>accousticness</a:t>
            </a:r>
            <a:endParaRPr lang="en-US" sz="1000" dirty="0">
              <a:solidFill>
                <a:schemeClr val="bg1"/>
              </a:solidFill>
              <a:latin typeface="Copperplate"/>
              <a:cs typeface="Copperplate"/>
            </a:endParaRPr>
          </a:p>
          <a:p>
            <a:r>
              <a:rPr lang="en-US" sz="1000" dirty="0" smtClean="0">
                <a:solidFill>
                  <a:schemeClr val="bg1"/>
                </a:solidFill>
                <a:latin typeface="Copperplate"/>
                <a:cs typeface="Copperplate"/>
              </a:rPr>
              <a:t>	 +   -(</a:t>
            </a:r>
            <a:r>
              <a:rPr lang="en-US" sz="1000" dirty="0">
                <a:solidFill>
                  <a:schemeClr val="bg1"/>
                </a:solidFill>
                <a:latin typeface="Copperplate"/>
                <a:cs typeface="Copperplate"/>
              </a:rPr>
              <a:t>7.503000 </a:t>
            </a:r>
            <a:r>
              <a:rPr lang="en-US" sz="1000" dirty="0" smtClean="0">
                <a:solidFill>
                  <a:schemeClr val="bg1"/>
                </a:solidFill>
                <a:latin typeface="Copperplate"/>
                <a:cs typeface="Copperplate"/>
              </a:rPr>
              <a:t>* 10</a:t>
            </a:r>
            <a:r>
              <a:rPr lang="en-US" sz="1000" baseline="30000" dirty="0" smtClean="0">
                <a:solidFill>
                  <a:schemeClr val="bg1"/>
                </a:solidFill>
                <a:latin typeface="Copperplate"/>
                <a:cs typeface="Copperplate"/>
              </a:rPr>
              <a:t>-4</a:t>
            </a:r>
            <a:r>
              <a:rPr lang="en-US" sz="1000" dirty="0" smtClean="0">
                <a:solidFill>
                  <a:schemeClr val="bg1"/>
                </a:solidFill>
                <a:latin typeface="Copperplate"/>
                <a:cs typeface="Copperplate"/>
              </a:rPr>
              <a:t>) tempo</a:t>
            </a:r>
            <a:endParaRPr lang="en-US" sz="1000" baseline="30000" dirty="0">
              <a:solidFill>
                <a:schemeClr val="bg1"/>
              </a:solidFill>
              <a:latin typeface="Copperplate"/>
              <a:cs typeface="Copperplate"/>
            </a:endParaRPr>
          </a:p>
          <a:p>
            <a:r>
              <a:rPr lang="en-US" sz="1000" dirty="0" smtClean="0">
                <a:solidFill>
                  <a:schemeClr val="bg1"/>
                </a:solidFill>
                <a:latin typeface="Copperplate"/>
                <a:cs typeface="Copperplate"/>
              </a:rPr>
              <a:t>	 </a:t>
            </a:r>
            <a:r>
              <a:rPr lang="en-US" sz="1000" dirty="0">
                <a:solidFill>
                  <a:schemeClr val="bg1"/>
                </a:solidFill>
                <a:latin typeface="Copperplate"/>
                <a:cs typeface="Copperplate"/>
              </a:rPr>
              <a:t>+  </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1.719260 </a:t>
            </a:r>
            <a:r>
              <a:rPr lang="en-US" sz="1000" dirty="0" smtClean="0">
                <a:solidFill>
                  <a:schemeClr val="bg1"/>
                </a:solidFill>
                <a:latin typeface="Copperplate"/>
                <a:cs typeface="Copperplate"/>
              </a:rPr>
              <a:t>* 10</a:t>
            </a:r>
            <a:r>
              <a:rPr lang="en-US" sz="1000" baseline="30000" dirty="0" smtClean="0">
                <a:solidFill>
                  <a:schemeClr val="bg1"/>
                </a:solidFill>
                <a:latin typeface="Copperplate"/>
                <a:cs typeface="Copperplate"/>
              </a:rPr>
              <a:t>-2</a:t>
            </a:r>
            <a:r>
              <a:rPr lang="en-US" sz="1000" dirty="0" smtClean="0">
                <a:solidFill>
                  <a:schemeClr val="bg1"/>
                </a:solidFill>
                <a:latin typeface="Copperplate"/>
                <a:cs typeface="Copperplate"/>
              </a:rPr>
              <a:t>) loudness</a:t>
            </a:r>
            <a:endParaRPr lang="en-US" sz="1000" dirty="0">
              <a:solidFill>
                <a:schemeClr val="bg1"/>
              </a:solidFill>
              <a:latin typeface="Copperplate"/>
              <a:cs typeface="Copperplate"/>
            </a:endParaRPr>
          </a:p>
          <a:p>
            <a:r>
              <a:rPr lang="en-US" sz="1000" dirty="0">
                <a:solidFill>
                  <a:schemeClr val="bg1"/>
                </a:solidFill>
                <a:latin typeface="Copperplate"/>
                <a:cs typeface="Copperplate"/>
              </a:rPr>
              <a:t>	 </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1.399756 </a:t>
            </a:r>
            <a:r>
              <a:rPr lang="en-US" sz="1000" dirty="0" smtClean="0">
                <a:solidFill>
                  <a:schemeClr val="bg1"/>
                </a:solidFill>
                <a:latin typeface="Copperplate"/>
                <a:cs typeface="Copperplate"/>
              </a:rPr>
              <a:t>* 10</a:t>
            </a:r>
            <a:r>
              <a:rPr lang="en-US" sz="1000" baseline="30000" dirty="0" smtClean="0">
                <a:solidFill>
                  <a:schemeClr val="bg1"/>
                </a:solidFill>
                <a:latin typeface="Copperplate"/>
                <a:cs typeface="Copperplate"/>
              </a:rPr>
              <a:t>-1</a:t>
            </a:r>
            <a:r>
              <a:rPr lang="en-US" sz="1000" dirty="0" smtClean="0">
                <a:solidFill>
                  <a:schemeClr val="bg1"/>
                </a:solidFill>
                <a:latin typeface="Copperplate"/>
                <a:cs typeface="Copperplate"/>
              </a:rPr>
              <a:t>) Valence</a:t>
            </a:r>
            <a:endParaRPr lang="en-US" sz="1000" dirty="0">
              <a:solidFill>
                <a:schemeClr val="bg1"/>
              </a:solidFill>
              <a:latin typeface="Copperplate"/>
              <a:cs typeface="Copperplate"/>
            </a:endParaRPr>
          </a:p>
          <a:p>
            <a:r>
              <a:rPr lang="en-US" sz="1000" dirty="0">
                <a:solidFill>
                  <a:schemeClr val="bg1"/>
                </a:solidFill>
                <a:latin typeface="Copperplate"/>
                <a:cs typeface="Copperplate"/>
              </a:rPr>
              <a:t>	 </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2.950410 </a:t>
            </a:r>
            <a:r>
              <a:rPr lang="en-US" sz="1000" dirty="0" smtClean="0">
                <a:solidFill>
                  <a:schemeClr val="bg1"/>
                </a:solidFill>
                <a:latin typeface="Copperplate"/>
                <a:cs typeface="Copperplate"/>
              </a:rPr>
              <a:t>* 10</a:t>
            </a:r>
            <a:r>
              <a:rPr lang="en-US" sz="1000" baseline="30000" dirty="0" smtClean="0">
                <a:solidFill>
                  <a:schemeClr val="bg1"/>
                </a:solidFill>
                <a:latin typeface="Copperplate"/>
                <a:cs typeface="Copperplate"/>
              </a:rPr>
              <a:t>-2</a:t>
            </a:r>
            <a:r>
              <a:rPr lang="en-US" sz="1000" dirty="0" smtClean="0">
                <a:solidFill>
                  <a:schemeClr val="bg1"/>
                </a:solidFill>
                <a:latin typeface="Copperplate"/>
                <a:cs typeface="Copperplate"/>
              </a:rPr>
              <a:t>) </a:t>
            </a:r>
            <a:r>
              <a:rPr lang="en-US" sz="1000" dirty="0" err="1" smtClean="0">
                <a:solidFill>
                  <a:schemeClr val="bg1"/>
                </a:solidFill>
                <a:latin typeface="Copperplate"/>
                <a:cs typeface="Copperplate"/>
              </a:rPr>
              <a:t>Danceability</a:t>
            </a:r>
            <a:endParaRPr lang="en-US" sz="1000" dirty="0">
              <a:solidFill>
                <a:schemeClr val="bg1"/>
              </a:solidFill>
              <a:latin typeface="Copperplate"/>
              <a:cs typeface="Copperplate"/>
            </a:endParaRPr>
          </a:p>
          <a:p>
            <a:r>
              <a:rPr lang="en-US" sz="1000" dirty="0">
                <a:solidFill>
                  <a:schemeClr val="bg1"/>
                </a:solidFill>
                <a:latin typeface="Copperplate"/>
                <a:cs typeface="Copperplate"/>
              </a:rPr>
              <a:t>	 </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2.433880 </a:t>
            </a:r>
            <a:r>
              <a:rPr lang="en-US" sz="1000" dirty="0" smtClean="0">
                <a:solidFill>
                  <a:schemeClr val="bg1"/>
                </a:solidFill>
                <a:latin typeface="Copperplate"/>
                <a:cs typeface="Copperplate"/>
              </a:rPr>
              <a:t>* 10</a:t>
            </a:r>
            <a:r>
              <a:rPr lang="en-US" sz="1000" baseline="30000" dirty="0" smtClean="0">
                <a:solidFill>
                  <a:schemeClr val="bg1"/>
                </a:solidFill>
                <a:latin typeface="Copperplate"/>
                <a:cs typeface="Copperplate"/>
              </a:rPr>
              <a:t>-1</a:t>
            </a:r>
            <a:r>
              <a:rPr lang="en-US" sz="1000" dirty="0" smtClean="0">
                <a:solidFill>
                  <a:schemeClr val="bg1"/>
                </a:solidFill>
                <a:latin typeface="Copperplate"/>
                <a:cs typeface="Copperplate"/>
              </a:rPr>
              <a:t>) </a:t>
            </a:r>
            <a:r>
              <a:rPr lang="en-US" sz="1000" dirty="0" err="1" smtClean="0">
                <a:solidFill>
                  <a:schemeClr val="bg1"/>
                </a:solidFill>
                <a:latin typeface="Copperplate"/>
                <a:cs typeface="Copperplate"/>
              </a:rPr>
              <a:t>Speechiness</a:t>
            </a:r>
            <a:endParaRPr lang="en-US" sz="1000" dirty="0" smtClean="0">
              <a:solidFill>
                <a:schemeClr val="bg1"/>
              </a:solidFill>
              <a:latin typeface="Copperplate"/>
              <a:cs typeface="Copperplate"/>
            </a:endParaRPr>
          </a:p>
          <a:p>
            <a:r>
              <a:rPr lang="en-US" sz="1000" dirty="0" smtClean="0">
                <a:solidFill>
                  <a:schemeClr val="bg1"/>
                </a:solidFill>
                <a:latin typeface="Copperplate"/>
                <a:cs typeface="Copperplate"/>
              </a:rPr>
              <a:t>	 +  </a:t>
            </a:r>
            <a:r>
              <a:rPr lang="en-US" sz="1000" dirty="0">
                <a:solidFill>
                  <a:schemeClr val="bg1"/>
                </a:solidFill>
                <a:latin typeface="Copperplate"/>
                <a:cs typeface="Copperplate"/>
              </a:rPr>
              <a:t> </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1.868210</a:t>
            </a:r>
            <a:r>
              <a:rPr lang="en-US" sz="1000" dirty="0" smtClean="0">
                <a:solidFill>
                  <a:schemeClr val="bg1"/>
                </a:solidFill>
                <a:latin typeface="Copperplate"/>
                <a:cs typeface="Copperplate"/>
              </a:rPr>
              <a:t>* 10</a:t>
            </a:r>
            <a:r>
              <a:rPr lang="en-US" sz="1000" baseline="30000" dirty="0" smtClean="0">
                <a:solidFill>
                  <a:schemeClr val="bg1"/>
                </a:solidFill>
                <a:latin typeface="Copperplate"/>
                <a:cs typeface="Copperplate"/>
              </a:rPr>
              <a:t>-2</a:t>
            </a:r>
            <a:r>
              <a:rPr lang="en-US" sz="1000" dirty="0" smtClean="0">
                <a:solidFill>
                  <a:schemeClr val="bg1"/>
                </a:solidFill>
                <a:latin typeface="Copperplate"/>
                <a:cs typeface="Copperplate"/>
              </a:rPr>
              <a:t>) </a:t>
            </a:r>
            <a:r>
              <a:rPr lang="en-US" sz="1000" dirty="0" err="1" smtClean="0">
                <a:solidFill>
                  <a:schemeClr val="bg1"/>
                </a:solidFill>
                <a:latin typeface="Copperplate"/>
                <a:cs typeface="Copperplate"/>
              </a:rPr>
              <a:t>Danceability</a:t>
            </a:r>
            <a:r>
              <a:rPr lang="en-US" sz="1000" dirty="0" smtClean="0">
                <a:solidFill>
                  <a:schemeClr val="bg1"/>
                </a:solidFill>
                <a:latin typeface="Copperplate"/>
                <a:cs typeface="Copperplate"/>
              </a:rPr>
              <a:t>* loudness</a:t>
            </a:r>
          </a:p>
          <a:p>
            <a:r>
              <a:rPr lang="en-US" sz="1000" dirty="0">
                <a:solidFill>
                  <a:schemeClr val="bg1"/>
                </a:solidFill>
                <a:latin typeface="Copperplate"/>
                <a:cs typeface="Copperplate"/>
              </a:rPr>
              <a:t>	 </a:t>
            </a:r>
            <a:r>
              <a:rPr lang="en-US" sz="1000" dirty="0" smtClean="0">
                <a:solidFill>
                  <a:schemeClr val="bg1"/>
                </a:solidFill>
                <a:latin typeface="Copperplate"/>
                <a:cs typeface="Copperplate"/>
              </a:rPr>
              <a:t>+   </a:t>
            </a:r>
            <a:r>
              <a:rPr lang="en-US" sz="1000" dirty="0">
                <a:solidFill>
                  <a:schemeClr val="bg1"/>
                </a:solidFill>
                <a:latin typeface="Copperplate"/>
                <a:cs typeface="Copperplate"/>
              </a:rPr>
              <a:t>(1.359087 * </a:t>
            </a:r>
            <a:r>
              <a:rPr lang="en-US" sz="1000" dirty="0" smtClean="0">
                <a:solidFill>
                  <a:schemeClr val="bg1"/>
                </a:solidFill>
                <a:latin typeface="Copperplate"/>
                <a:cs typeface="Copperplate"/>
              </a:rPr>
              <a:t>10</a:t>
            </a:r>
            <a:r>
              <a:rPr lang="en-US" sz="1000" baseline="30000" dirty="0" smtClean="0">
                <a:solidFill>
                  <a:schemeClr val="bg1"/>
                </a:solidFill>
                <a:latin typeface="Copperplate"/>
                <a:cs typeface="Copperplate"/>
              </a:rPr>
              <a:t>-</a:t>
            </a:r>
            <a:r>
              <a:rPr lang="en-US" sz="1000" baseline="30000" dirty="0">
                <a:solidFill>
                  <a:schemeClr val="bg1"/>
                </a:solidFill>
                <a:latin typeface="Copperplate"/>
                <a:cs typeface="Copperplate"/>
              </a:rPr>
              <a:t>2</a:t>
            </a:r>
            <a:r>
              <a:rPr lang="en-US" sz="1000" dirty="0">
                <a:solidFill>
                  <a:schemeClr val="bg1"/>
                </a:solidFill>
                <a:latin typeface="Copperplate"/>
                <a:cs typeface="Copperplate"/>
              </a:rPr>
              <a:t>) </a:t>
            </a:r>
            <a:r>
              <a:rPr lang="en-US" sz="1000" dirty="0" smtClean="0">
                <a:solidFill>
                  <a:schemeClr val="bg1"/>
                </a:solidFill>
                <a:latin typeface="Copperplate"/>
                <a:cs typeface="Copperplate"/>
              </a:rPr>
              <a:t>* loudness </a:t>
            </a:r>
            <a:r>
              <a:rPr lang="en-US" sz="1000" dirty="0">
                <a:solidFill>
                  <a:schemeClr val="bg1"/>
                </a:solidFill>
                <a:latin typeface="Copperplate"/>
                <a:cs typeface="Copperplate"/>
              </a:rPr>
              <a:t>* </a:t>
            </a:r>
            <a:r>
              <a:rPr lang="en-US" sz="1000" dirty="0" err="1">
                <a:solidFill>
                  <a:schemeClr val="bg1"/>
                </a:solidFill>
                <a:latin typeface="Copperplate"/>
                <a:cs typeface="Copperplate"/>
              </a:rPr>
              <a:t>Danceability</a:t>
            </a:r>
            <a:r>
              <a:rPr lang="en-US" sz="1000" dirty="0" smtClean="0">
                <a:solidFill>
                  <a:schemeClr val="bg1"/>
                </a:solidFill>
                <a:latin typeface="Copperplate"/>
                <a:cs typeface="Copperplate"/>
              </a:rPr>
              <a:t>)</a:t>
            </a:r>
            <a:endParaRPr lang="en-US" sz="1000" dirty="0">
              <a:solidFill>
                <a:schemeClr val="bg1"/>
              </a:solidFill>
              <a:latin typeface="Copperplate"/>
              <a:cs typeface="Copperplate"/>
            </a:endParaRPr>
          </a:p>
        </p:txBody>
      </p:sp>
      <p:graphicFrame>
        <p:nvGraphicFramePr>
          <p:cNvPr id="22" name="Chart 21"/>
          <p:cNvGraphicFramePr>
            <a:graphicFrameLocks/>
          </p:cNvGraphicFramePr>
          <p:nvPr>
            <p:extLst>
              <p:ext uri="{D42A27DB-BD31-4B8C-83A1-F6EECF244321}">
                <p14:modId xmlns:p14="http://schemas.microsoft.com/office/powerpoint/2010/main" val="1343357383"/>
              </p:ext>
            </p:extLst>
          </p:nvPr>
        </p:nvGraphicFramePr>
        <p:xfrm>
          <a:off x="884237" y="29398119"/>
          <a:ext cx="4114800" cy="27432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7" name="Chart 26"/>
          <p:cNvGraphicFramePr>
            <a:graphicFrameLocks/>
          </p:cNvGraphicFramePr>
          <p:nvPr>
            <p:extLst>
              <p:ext uri="{D42A27DB-BD31-4B8C-83A1-F6EECF244321}">
                <p14:modId xmlns:p14="http://schemas.microsoft.com/office/powerpoint/2010/main" val="1098076803"/>
              </p:ext>
            </p:extLst>
          </p:nvPr>
        </p:nvGraphicFramePr>
        <p:xfrm>
          <a:off x="5303837" y="29398119"/>
          <a:ext cx="4114800" cy="27432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9" name="Chart 28"/>
          <p:cNvGraphicFramePr>
            <a:graphicFrameLocks/>
          </p:cNvGraphicFramePr>
          <p:nvPr>
            <p:extLst>
              <p:ext uri="{D42A27DB-BD31-4B8C-83A1-F6EECF244321}">
                <p14:modId xmlns:p14="http://schemas.microsoft.com/office/powerpoint/2010/main" val="1879038767"/>
              </p:ext>
            </p:extLst>
          </p:nvPr>
        </p:nvGraphicFramePr>
        <p:xfrm>
          <a:off x="5303837" y="32065119"/>
          <a:ext cx="4114800" cy="27432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0" name="Chart 29"/>
          <p:cNvGraphicFramePr>
            <a:graphicFrameLocks/>
          </p:cNvGraphicFramePr>
          <p:nvPr>
            <p:extLst>
              <p:ext uri="{D42A27DB-BD31-4B8C-83A1-F6EECF244321}">
                <p14:modId xmlns:p14="http://schemas.microsoft.com/office/powerpoint/2010/main" val="672459268"/>
              </p:ext>
            </p:extLst>
          </p:nvPr>
        </p:nvGraphicFramePr>
        <p:xfrm>
          <a:off x="808037" y="40051038"/>
          <a:ext cx="4572000" cy="27432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31" name="Chart 30"/>
          <p:cNvGraphicFramePr>
            <a:graphicFrameLocks/>
          </p:cNvGraphicFramePr>
          <p:nvPr>
            <p:extLst>
              <p:ext uri="{D42A27DB-BD31-4B8C-83A1-F6EECF244321}">
                <p14:modId xmlns:p14="http://schemas.microsoft.com/office/powerpoint/2010/main" val="3040774729"/>
              </p:ext>
            </p:extLst>
          </p:nvPr>
        </p:nvGraphicFramePr>
        <p:xfrm>
          <a:off x="5303837" y="39959762"/>
          <a:ext cx="4114800" cy="27432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33" name="Chart 32"/>
          <p:cNvGraphicFramePr>
            <a:graphicFrameLocks/>
          </p:cNvGraphicFramePr>
          <p:nvPr>
            <p:extLst>
              <p:ext uri="{D42A27DB-BD31-4B8C-83A1-F6EECF244321}">
                <p14:modId xmlns:p14="http://schemas.microsoft.com/office/powerpoint/2010/main" val="4106979532"/>
              </p:ext>
            </p:extLst>
          </p:nvPr>
        </p:nvGraphicFramePr>
        <p:xfrm>
          <a:off x="5303837" y="37322919"/>
          <a:ext cx="4114800" cy="26670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4" name="Chart 33"/>
          <p:cNvGraphicFramePr>
            <a:graphicFrameLocks/>
          </p:cNvGraphicFramePr>
          <p:nvPr>
            <p:extLst>
              <p:ext uri="{D42A27DB-BD31-4B8C-83A1-F6EECF244321}">
                <p14:modId xmlns:p14="http://schemas.microsoft.com/office/powerpoint/2010/main" val="1860792463"/>
              </p:ext>
            </p:extLst>
          </p:nvPr>
        </p:nvGraphicFramePr>
        <p:xfrm>
          <a:off x="5303837" y="34732119"/>
          <a:ext cx="4114800" cy="27432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35" name="Chart 34"/>
          <p:cNvGraphicFramePr>
            <a:graphicFrameLocks/>
          </p:cNvGraphicFramePr>
          <p:nvPr>
            <p:extLst>
              <p:ext uri="{D42A27DB-BD31-4B8C-83A1-F6EECF244321}">
                <p14:modId xmlns:p14="http://schemas.microsoft.com/office/powerpoint/2010/main" val="2059249558"/>
              </p:ext>
            </p:extLst>
          </p:nvPr>
        </p:nvGraphicFramePr>
        <p:xfrm>
          <a:off x="808037" y="34732119"/>
          <a:ext cx="4455959" cy="27432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36" name="Chart 35"/>
          <p:cNvGraphicFramePr>
            <a:graphicFrameLocks/>
          </p:cNvGraphicFramePr>
          <p:nvPr>
            <p:extLst>
              <p:ext uri="{D42A27DB-BD31-4B8C-83A1-F6EECF244321}">
                <p14:modId xmlns:p14="http://schemas.microsoft.com/office/powerpoint/2010/main" val="1011753642"/>
              </p:ext>
            </p:extLst>
          </p:nvPr>
        </p:nvGraphicFramePr>
        <p:xfrm>
          <a:off x="884237" y="37475319"/>
          <a:ext cx="4455959" cy="27432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7" name="Chart 36"/>
          <p:cNvGraphicFramePr>
            <a:graphicFrameLocks/>
          </p:cNvGraphicFramePr>
          <p:nvPr>
            <p:extLst>
              <p:ext uri="{D42A27DB-BD31-4B8C-83A1-F6EECF244321}">
                <p14:modId xmlns:p14="http://schemas.microsoft.com/office/powerpoint/2010/main" val="1402149263"/>
              </p:ext>
            </p:extLst>
          </p:nvPr>
        </p:nvGraphicFramePr>
        <p:xfrm>
          <a:off x="9190037" y="29398119"/>
          <a:ext cx="4114800" cy="27432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8" name="Chart 37"/>
          <p:cNvGraphicFramePr>
            <a:graphicFrameLocks/>
          </p:cNvGraphicFramePr>
          <p:nvPr>
            <p:extLst>
              <p:ext uri="{D42A27DB-BD31-4B8C-83A1-F6EECF244321}">
                <p14:modId xmlns:p14="http://schemas.microsoft.com/office/powerpoint/2010/main" val="3573177919"/>
              </p:ext>
            </p:extLst>
          </p:nvPr>
        </p:nvGraphicFramePr>
        <p:xfrm>
          <a:off x="9190037" y="32141319"/>
          <a:ext cx="4114800" cy="2743200"/>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39" name="Chart 38"/>
          <p:cNvGraphicFramePr>
            <a:graphicFrameLocks/>
          </p:cNvGraphicFramePr>
          <p:nvPr>
            <p:extLst>
              <p:ext uri="{D42A27DB-BD31-4B8C-83A1-F6EECF244321}">
                <p14:modId xmlns:p14="http://schemas.microsoft.com/office/powerpoint/2010/main" val="2693088563"/>
              </p:ext>
            </p:extLst>
          </p:nvPr>
        </p:nvGraphicFramePr>
        <p:xfrm>
          <a:off x="9190037" y="34732119"/>
          <a:ext cx="4114800" cy="2743200"/>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40" name="Chart 39"/>
          <p:cNvGraphicFramePr>
            <a:graphicFrameLocks/>
          </p:cNvGraphicFramePr>
          <p:nvPr>
            <p:extLst>
              <p:ext uri="{D42A27DB-BD31-4B8C-83A1-F6EECF244321}">
                <p14:modId xmlns:p14="http://schemas.microsoft.com/office/powerpoint/2010/main" val="1311045152"/>
              </p:ext>
            </p:extLst>
          </p:nvPr>
        </p:nvGraphicFramePr>
        <p:xfrm>
          <a:off x="9190037" y="37399119"/>
          <a:ext cx="4114800" cy="2819400"/>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42" name="Chart 41"/>
          <p:cNvGraphicFramePr>
            <a:graphicFrameLocks/>
          </p:cNvGraphicFramePr>
          <p:nvPr>
            <p:extLst>
              <p:ext uri="{D42A27DB-BD31-4B8C-83A1-F6EECF244321}">
                <p14:modId xmlns:p14="http://schemas.microsoft.com/office/powerpoint/2010/main" val="900691047"/>
              </p:ext>
            </p:extLst>
          </p:nvPr>
        </p:nvGraphicFramePr>
        <p:xfrm>
          <a:off x="808037" y="32065119"/>
          <a:ext cx="4114800" cy="2743200"/>
        </p:xfrm>
        <a:graphic>
          <a:graphicData uri="http://schemas.openxmlformats.org/drawingml/2006/chart">
            <c:chart xmlns:c="http://schemas.openxmlformats.org/drawingml/2006/chart" xmlns:r="http://schemas.openxmlformats.org/officeDocument/2006/relationships" r:id="rId20"/>
          </a:graphicData>
        </a:graphic>
      </p:graphicFrame>
      <p:graphicFrame>
        <p:nvGraphicFramePr>
          <p:cNvPr id="43" name="Chart 42"/>
          <p:cNvGraphicFramePr>
            <a:graphicFrameLocks/>
          </p:cNvGraphicFramePr>
          <p:nvPr>
            <p:extLst>
              <p:ext uri="{D42A27DB-BD31-4B8C-83A1-F6EECF244321}">
                <p14:modId xmlns:p14="http://schemas.microsoft.com/office/powerpoint/2010/main" val="3468740150"/>
              </p:ext>
            </p:extLst>
          </p:nvPr>
        </p:nvGraphicFramePr>
        <p:xfrm>
          <a:off x="9647237" y="40051038"/>
          <a:ext cx="4114800" cy="2743200"/>
        </p:xfrm>
        <a:graphic>
          <a:graphicData uri="http://schemas.openxmlformats.org/drawingml/2006/chart">
            <c:chart xmlns:c="http://schemas.openxmlformats.org/drawingml/2006/chart" xmlns:r="http://schemas.openxmlformats.org/officeDocument/2006/relationships" r:id="rId21"/>
          </a:graphicData>
        </a:graphic>
      </p:graphicFrame>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5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Black Tie</Template>
  <TotalTime>1093</TotalTime>
  <Words>400</Words>
  <Application>Microsoft Macintosh PowerPoint</Application>
  <PresentationFormat>Custom</PresentationFormat>
  <Paragraphs>156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Graphicsland/MAKESIGNS.COM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How To Make A Scientific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Veena Calambur</cp:lastModifiedBy>
  <cp:revision>64</cp:revision>
  <dcterms:created xsi:type="dcterms:W3CDTF">2004-07-27T18:54:58Z</dcterms:created>
  <dcterms:modified xsi:type="dcterms:W3CDTF">2014-12-03T22:51:20Z</dcterms:modified>
  <cp:category>templates for scientific poster</cp:category>
</cp:coreProperties>
</file>