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F9F9"/>
    <a:srgbClr val="9F566C"/>
    <a:srgbClr val="F53D2F"/>
    <a:srgbClr val="FF6401"/>
    <a:srgbClr val="5E6DAC"/>
    <a:srgbClr val="0066CC"/>
    <a:srgbClr val="E2E5F2"/>
    <a:srgbClr val="E3E2F2"/>
    <a:srgbClr val="EAEAEA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5" d="100"/>
          <a:sy n="45" d="100"/>
        </p:scale>
        <p:origin x="-104" y="-416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enaCalambur:Desktop:genre%20clas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76045951345634"/>
          <c:y val="0.0815163604549431"/>
          <c:w val="0.492932385317507"/>
          <c:h val="0.880705861767279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0896457672268578"/>
                  <c:y val="0.162330883639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169234340110471"/>
                  <c:y val="0.003854943132108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04261859991382"/>
                  <c:y val="-0.2393674540682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747088377012575"/>
                  <c:y val="-0.129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34328358208955"/>
                  <c:y val="-0.09963569553805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0486289027304423"/>
                  <c:y val="0.01672528433945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0162510283229522"/>
                  <c:y val="0.022222222222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Sheet3!$I$1:$I$11</c:f>
              <c:strCache>
                <c:ptCount val="11"/>
                <c:pt idx="0">
                  <c:v>Electronic</c:v>
                </c:pt>
                <c:pt idx="1">
                  <c:v>Soundtrack</c:v>
                </c:pt>
                <c:pt idx="2">
                  <c:v>Rock</c:v>
                </c:pt>
                <c:pt idx="3">
                  <c:v>Jazz</c:v>
                </c:pt>
                <c:pt idx="4">
                  <c:v>Classical</c:v>
                </c:pt>
                <c:pt idx="5">
                  <c:v>Alternative</c:v>
                </c:pt>
                <c:pt idx="6">
                  <c:v>"New Age"</c:v>
                </c:pt>
                <c:pt idx="7">
                  <c:v>Pop</c:v>
                </c:pt>
                <c:pt idx="8">
                  <c:v>Vocal</c:v>
                </c:pt>
                <c:pt idx="9">
                  <c:v>Holiday</c:v>
                </c:pt>
                <c:pt idx="10">
                  <c:v>Dance</c:v>
                </c:pt>
              </c:strCache>
            </c:strRef>
          </c:cat>
          <c:val>
            <c:numRef>
              <c:f>Sheet3!$J$1:$J$11</c:f>
              <c:numCache>
                <c:formatCode>General</c:formatCode>
                <c:ptCount val="11"/>
                <c:pt idx="0">
                  <c:v>0.173913043478261</c:v>
                </c:pt>
                <c:pt idx="1">
                  <c:v>0.130434782608696</c:v>
                </c:pt>
                <c:pt idx="2">
                  <c:v>0.217391304347826</c:v>
                </c:pt>
                <c:pt idx="3">
                  <c:v>0.0869565217391304</c:v>
                </c:pt>
                <c:pt idx="4">
                  <c:v>0.130434782608696</c:v>
                </c:pt>
                <c:pt idx="5">
                  <c:v>0.0434782608695652</c:v>
                </c:pt>
                <c:pt idx="6">
                  <c:v>0.0434782608695652</c:v>
                </c:pt>
                <c:pt idx="7">
                  <c:v>0.0434782608695652</c:v>
                </c:pt>
                <c:pt idx="8">
                  <c:v>0.0434782608695652</c:v>
                </c:pt>
                <c:pt idx="9">
                  <c:v>0.0434782608695652</c:v>
                </c:pt>
                <c:pt idx="10">
                  <c:v>0.0434782608695652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853820958331"/>
          <c:y val="0.00143747188611402"/>
          <c:w val="0.316717207869677"/>
          <c:h val="0.998562516641941"/>
        </c:manualLayout>
      </c:layout>
      <c:overlay val="0"/>
      <c:txPr>
        <a:bodyPr/>
        <a:lstStyle/>
        <a:p>
          <a:pPr>
            <a:defRPr sz="2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mpd="sng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40886872836548"/>
          <c:y val="0.0664459923270399"/>
          <c:w val="0.483334417908505"/>
          <c:h val="0.714938657068354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0842016442159606"/>
                  <c:y val="0.1293143757656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118528506305133"/>
                  <c:y val="0.05165547995602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975420327893796"/>
                  <c:y val="-0.04169865872397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685102133972383"/>
                  <c:y val="-0.08382774631424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.130038482031851"/>
                  <c:y val="-0.07432861314846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122046750735105"/>
                  <c:y val="0.06522409620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Sheet3!$F$144:$F$153</c:f>
              <c:strCache>
                <c:ptCount val="10"/>
                <c:pt idx="0">
                  <c:v>Classical</c:v>
                </c:pt>
                <c:pt idx="1">
                  <c:v>International</c:v>
                </c:pt>
                <c:pt idx="2">
                  <c:v>Vocal</c:v>
                </c:pt>
                <c:pt idx="3">
                  <c:v>World</c:v>
                </c:pt>
                <c:pt idx="4">
                  <c:v>Electronic</c:v>
                </c:pt>
                <c:pt idx="5">
                  <c:v>Dance</c:v>
                </c:pt>
                <c:pt idx="6">
                  <c:v>Soundtrack</c:v>
                </c:pt>
                <c:pt idx="7">
                  <c:v>"Christian &amp; Gospel"</c:v>
                </c:pt>
                <c:pt idx="8">
                  <c:v>"Spoken Word"</c:v>
                </c:pt>
                <c:pt idx="9">
                  <c:v>Rock</c:v>
                </c:pt>
              </c:strCache>
            </c:strRef>
          </c:cat>
          <c:val>
            <c:numRef>
              <c:f>Sheet3!$G$144:$G$153</c:f>
              <c:numCache>
                <c:formatCode>General</c:formatCode>
                <c:ptCount val="10"/>
                <c:pt idx="0">
                  <c:v>0.162162162162162</c:v>
                </c:pt>
                <c:pt idx="1">
                  <c:v>0.0810810810810811</c:v>
                </c:pt>
                <c:pt idx="2">
                  <c:v>0.0810810810810811</c:v>
                </c:pt>
                <c:pt idx="3">
                  <c:v>0.0810810810810811</c:v>
                </c:pt>
                <c:pt idx="4">
                  <c:v>0.0810810810810811</c:v>
                </c:pt>
                <c:pt idx="5">
                  <c:v>0.0810810810810811</c:v>
                </c:pt>
                <c:pt idx="6">
                  <c:v>0.189189189189189</c:v>
                </c:pt>
                <c:pt idx="7">
                  <c:v>0.0810810810810811</c:v>
                </c:pt>
                <c:pt idx="8">
                  <c:v>0.0810810810810811</c:v>
                </c:pt>
                <c:pt idx="9">
                  <c:v>0.0810810810810811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2546882726616"/>
          <c:y val="0.0672354595096865"/>
          <c:w val="0.399289721936932"/>
          <c:h val="0.685555269280341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76045951345634"/>
          <c:y val="0.0815163604549431"/>
          <c:w val="0.492932385317507"/>
          <c:h val="0.88070586176727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2476418963254"/>
          <c:y val="0.00143743580965423"/>
          <c:w val="0.232695209973753"/>
          <c:h val="0.998562516641941"/>
        </c:manualLayout>
      </c:layout>
      <c:overlay val="0"/>
      <c:txPr>
        <a:bodyPr/>
        <a:lstStyle/>
        <a:p>
          <a:pPr>
            <a:defRPr sz="2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mpd="sng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23970059298143"/>
          <c:y val="0.0250956241826637"/>
          <c:w val="0.517799941673957"/>
          <c:h val="0.93450607535055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131905317390882"/>
                  <c:y val="0.06204913825076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3863031010013"/>
                  <c:y val="-0.2841191750477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36558326042578"/>
                  <c:y val="0.04138774695418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5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Sheet3!$F$184:$F$190</c:f>
              <c:strCache>
                <c:ptCount val="7"/>
                <c:pt idx="0">
                  <c:v>Rock</c:v>
                </c:pt>
                <c:pt idx="1">
                  <c:v>Metal</c:v>
                </c:pt>
                <c:pt idx="2">
                  <c:v>Alternate</c:v>
                </c:pt>
                <c:pt idx="3">
                  <c:v>Latin</c:v>
                </c:pt>
                <c:pt idx="4">
                  <c:v>Jazz</c:v>
                </c:pt>
                <c:pt idx="5">
                  <c:v>Electronic</c:v>
                </c:pt>
                <c:pt idx="6">
                  <c:v>Classical</c:v>
                </c:pt>
              </c:strCache>
            </c:strRef>
          </c:cat>
          <c:val>
            <c:numRef>
              <c:f>Sheet3!$G$184:$G$190</c:f>
              <c:numCache>
                <c:formatCode>General</c:formatCode>
                <c:ptCount val="7"/>
                <c:pt idx="0">
                  <c:v>0.31578947368421</c:v>
                </c:pt>
                <c:pt idx="1">
                  <c:v>0.5</c:v>
                </c:pt>
                <c:pt idx="2">
                  <c:v>0.0789473684210526</c:v>
                </c:pt>
                <c:pt idx="3">
                  <c:v>0.0263157894736842</c:v>
                </c:pt>
                <c:pt idx="4">
                  <c:v>0.0263157894736842</c:v>
                </c:pt>
                <c:pt idx="5">
                  <c:v>0.0263157894736842</c:v>
                </c:pt>
                <c:pt idx="6">
                  <c:v>0.0263157894736842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5064061436765"/>
          <c:y val="0.177057919288538"/>
          <c:w val="0.185059395353359"/>
          <c:h val="0.637617659948919"/>
        </c:manualLayout>
      </c:layout>
      <c:overlay val="0"/>
      <c:txPr>
        <a:bodyPr/>
        <a:lstStyle/>
        <a:p>
          <a:pPr>
            <a:defRPr sz="25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92543015456401"/>
          <c:y val="0.0380554680664917"/>
          <c:w val="0.570216097987752"/>
          <c:h val="0.96194453193350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800000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168630893360552"/>
                  <c:y val="0.0730143482064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15219305920093"/>
                  <c:y val="-0.201835520559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05651404685525"/>
                  <c:y val="0.1472061242344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369770584232526"/>
                  <c:y val="0.01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Sheet3!$F$175:$F$178</c:f>
              <c:strCache>
                <c:ptCount val="4"/>
                <c:pt idx="0">
                  <c:v>Classical</c:v>
                </c:pt>
                <c:pt idx="1">
                  <c:v>Rock</c:v>
                </c:pt>
                <c:pt idx="2">
                  <c:v>Electronic </c:v>
                </c:pt>
                <c:pt idx="3">
                  <c:v>Funk</c:v>
                </c:pt>
              </c:strCache>
            </c:strRef>
          </c:cat>
          <c:val>
            <c:numRef>
              <c:f>Sheet3!$G$175:$G$178</c:f>
              <c:numCache>
                <c:formatCode>General</c:formatCode>
                <c:ptCount val="4"/>
                <c:pt idx="0">
                  <c:v>0.411764705882353</c:v>
                </c:pt>
                <c:pt idx="1">
                  <c:v>0.411764705882353</c:v>
                </c:pt>
                <c:pt idx="2">
                  <c:v>0.117647058823529</c:v>
                </c:pt>
                <c:pt idx="3">
                  <c:v>0.0588235294117647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9941868377564"/>
          <c:y val="0.086084692034369"/>
          <c:w val="0.199972197919704"/>
          <c:h val="0.510697883626311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545" y="13293598"/>
            <a:ext cx="25728185" cy="9173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42" y="24250423"/>
            <a:ext cx="21186592" cy="1093559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94F74-384D-449F-BA82-4A93B3752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8658B-74BF-4178-848C-13351DDB0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4776" y="1712336"/>
            <a:ext cx="6809887" cy="36516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613" y="1712336"/>
            <a:ext cx="20312054" cy="36516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67E17-7E9C-4C8B-AF5B-FAB311E9D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14095-C937-4FBC-82F5-F34FD03E9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968"/>
            <a:ext cx="25726933" cy="84979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728"/>
            <a:ext cx="25726933" cy="93612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C9C0-912D-4AB5-8C80-66EF0455B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613" y="9983908"/>
            <a:ext cx="13560970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3692" y="9983908"/>
            <a:ext cx="13560971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DD74-E283-4D73-8038-376112037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14105"/>
            <a:ext cx="27239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864" y="9578820"/>
            <a:ext cx="13373302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864" y="13571321"/>
            <a:ext cx="13373302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106" y="9578820"/>
            <a:ext cx="13378305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106" y="13571321"/>
            <a:ext cx="13378305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2263-436D-42DB-BE18-CB1A1B894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F6FA-5DCA-4343-988A-82D4F2BD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D4203-D418-4834-BD27-FFAA274F5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03491"/>
            <a:ext cx="9957724" cy="72508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164" y="1703491"/>
            <a:ext cx="16920247" cy="3652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864" y="8954383"/>
            <a:ext cx="9957724" cy="29272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EFFB-FC6C-43C7-AE30-58099471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847" y="29955259"/>
            <a:ext cx="18160115" cy="35378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847" y="3824452"/>
            <a:ext cx="18160115" cy="25676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847" y="33493143"/>
            <a:ext cx="18160115" cy="50220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C5A0B-D389-477E-AA0B-0BD82D58B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2913"/>
            <a:ext cx="27241500" cy="713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3788"/>
            <a:ext cx="27241500" cy="282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71538"/>
            <a:ext cx="9585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0013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fld id="{F3CFF722-0B7E-4DAD-9E41-A1187ACCD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Relationship Id="rId8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269" y="-548481"/>
            <a:ext cx="30256006" cy="22174200"/>
          </a:xfrm>
          <a:prstGeom prst="rect">
            <a:avLst/>
          </a:prstGeom>
          <a:solidFill>
            <a:srgbClr val="F53D2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01" y="21473319"/>
            <a:ext cx="30267275" cy="213178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777081"/>
            <a:ext cx="30830837" cy="240065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"/>
                <a:cs typeface="Copperplate"/>
              </a:rPr>
              <a:t>Do You Want To Dance?</a:t>
            </a:r>
            <a:endParaRPr lang="en-US" sz="1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"/>
              <a:cs typeface="Copperplat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37" y="2014280"/>
            <a:ext cx="2834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Background &amp; Setup</a:t>
            </a:r>
            <a:endParaRPr lang="en-US" sz="8000" u="sng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437" y="21320919"/>
            <a:ext cx="2834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Analysis &amp; Conclusion</a:t>
            </a:r>
            <a:endParaRPr lang="en-US" sz="8000" u="sng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7" y="9433719"/>
            <a:ext cx="13411200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 </a:t>
            </a:r>
            <a:r>
              <a:rPr lang="en-US" sz="4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Focusing on the following attributes</a:t>
            </a: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err="1" smtClean="0">
                <a:solidFill>
                  <a:schemeClr val="bg1"/>
                </a:solidFill>
                <a:latin typeface="Copperplate"/>
                <a:cs typeface="Copperplate"/>
              </a:rPr>
              <a:t>Danceability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a combination of energy, rhythm, and tempo approximated using algorithmic </a:t>
            </a:r>
            <a:endParaRPr lang="en-US" sz="32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Energy from listener point of view (values in range: [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0.0,1.0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])</a:t>
            </a:r>
          </a:p>
          <a:p>
            <a:pPr lvl="4"/>
            <a:endParaRPr lang="en-US" sz="3200" b="1" dirty="0" smtClean="0">
              <a:solidFill>
                <a:schemeClr val="bg1"/>
              </a:solidFill>
              <a:latin typeface="Copperplate"/>
              <a:cs typeface="Copperplate"/>
            </a:endParaRPr>
          </a:p>
          <a:p>
            <a:pPr lvl="4"/>
            <a:r>
              <a:rPr lang="en-US" sz="3200" b="1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: Measure of the emotional content of a song (values in range: [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0.0,1.0</a:t>
            </a:r>
            <a:r>
              <a:rPr lang="en-US" sz="3200" dirty="0">
                <a:solidFill>
                  <a:schemeClr val="bg1"/>
                </a:solidFill>
                <a:latin typeface="Copperplate Light"/>
                <a:cs typeface="Copperplate Light"/>
              </a:rPr>
              <a:t>]</a:t>
            </a:r>
            <a:r>
              <a:rPr lang="en-US" sz="32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)</a:t>
            </a:r>
          </a:p>
          <a:p>
            <a:pPr lvl="4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We want to research the questions: </a:t>
            </a:r>
          </a:p>
          <a:p>
            <a:pPr marL="3486150" lvl="6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Can we derive the values of the objective attributes for a given song? </a:t>
            </a:r>
          </a:p>
          <a:p>
            <a:pPr marL="2571750" lvl="4" indent="-742950">
              <a:buFont typeface="+mj-lt"/>
              <a:buAutoNum type="arabicPeriod"/>
            </a:pPr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3486150" lvl="6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Can we learn underlying genres of songs based on these given music attributes that we derived in supervised learning?</a:t>
            </a:r>
          </a:p>
          <a:p>
            <a:endParaRPr lang="en-US" sz="68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1237" y="3490119"/>
            <a:ext cx="14935200" cy="1874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Implementation</a:t>
            </a:r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1771650" lvl="2" indent="-857250">
              <a:buFont typeface="+mj-lt"/>
              <a:buAutoNum type="arabicPeriod"/>
            </a:pP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Feature Mapping Application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Method: with R’s linear fit methods, we derived a model based Variables with high correlations amongst each other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40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5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2. 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Supervised: K-Nearest Neighbors </a:t>
            </a:r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regression </a:t>
            </a: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Predicted a song’s </a:t>
            </a:r>
            <a:r>
              <a:rPr lang="en-US" sz="4000" dirty="0" err="1" smtClean="0">
                <a:solidFill>
                  <a:schemeClr val="bg1"/>
                </a:solidFill>
                <a:latin typeface="Copperplate Light"/>
                <a:cs typeface="Copperplate Light"/>
              </a:rPr>
              <a:t>danceability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, energy, &amp; 	valence, based on Euclidean Distance 	Metric on our transformed data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3. 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Unsupervised: Hierarchical </a:t>
            </a:r>
            <a:r>
              <a:rPr lang="en-US" sz="54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5400" u="sng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Agglomerative Clustering </a:t>
            </a:r>
          </a:p>
          <a:p>
            <a:pPr lvl="4"/>
            <a:endParaRPr lang="en-US" sz="40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4"/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employed Group-link HAC from </a:t>
            </a:r>
            <a:r>
              <a:rPr lang="en-US" sz="4000" dirty="0" err="1" smtClean="0">
                <a:solidFill>
                  <a:schemeClr val="bg1"/>
                </a:solidFill>
                <a:latin typeface="Copperplate Light"/>
                <a:cs typeface="Copperplate Light"/>
              </a:rPr>
              <a:t>Matlab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&amp;</a:t>
            </a:r>
            <a:r>
              <a:rPr lang="en-US" sz="4000" dirty="0">
                <a:solidFill>
                  <a:schemeClr val="bg1"/>
                </a:solidFill>
                <a:latin typeface="Copperplate Light"/>
                <a:cs typeface="Copperplate Light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Judged </a:t>
            </a:r>
          </a:p>
          <a:p>
            <a:pPr lvl="4"/>
            <a:r>
              <a:rPr lang="en-US" sz="4000" dirty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cluster purity by looking at genre 	distribution within each cluster</a:t>
            </a:r>
            <a:endParaRPr lang="en-US" sz="40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2400300" lvl="4" indent="-571500">
              <a:buFont typeface="Courier New"/>
              <a:buChar char="o"/>
            </a:pPr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29437" y="26426319"/>
            <a:ext cx="9372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endParaRPr lang="en-US" sz="44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62637" y="22540119"/>
            <a:ext cx="11204377" cy="1979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Takeaway from Results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Transformation helped us learn relationships among data attributes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Relatively few “Pure” clusters with distinct genres: We are not considering all attributes that define genre </a:t>
            </a:r>
          </a:p>
          <a:p>
            <a:endParaRPr lang="en-US" sz="68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Challenges Faced</a:t>
            </a:r>
          </a:p>
          <a:p>
            <a:pPr lvl="3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Attributes were not properly defined and were discovered to have all been learned through machine learning algorithms </a:t>
            </a:r>
          </a:p>
          <a:p>
            <a:pPr lvl="3"/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3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Provided Motivation to change our project to re-deriving echo nest, to understand our data</a:t>
            </a:r>
          </a:p>
          <a:p>
            <a:pPr lvl="3"/>
            <a:endParaRPr lang="en-US" sz="36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 Future Work </a:t>
            </a:r>
            <a:endParaRPr lang="en-US" sz="44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Attempt to find the missing attribute for better clustering </a:t>
            </a:r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</a:p>
          <a:p>
            <a:pPr lvl="2"/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current ideas:  lyric or sentiment 	analysis to “interact” with our 	current attributes </a:t>
            </a:r>
          </a:p>
          <a:p>
            <a:pPr lvl="2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Consider using weighted KNN to factor in song distances for predictions </a:t>
            </a:r>
          </a:p>
          <a:p>
            <a:pPr marL="1771650" lvl="2" indent="-857250">
              <a:buFont typeface="Courier New"/>
              <a:buChar char="o"/>
            </a:pPr>
            <a:endParaRPr lang="en-US" sz="3600" u="sng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37" y="23606919"/>
            <a:ext cx="9144000" cy="5425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37" y="8519319"/>
            <a:ext cx="577921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20573999" y="8331201"/>
            <a:ext cx="9494838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Danceability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= -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(3.279225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-6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) valence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tempo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endParaRPr lang="en-US" sz="2600" baseline="300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-(8.160651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(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3.218223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1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acousticness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endParaRPr lang="en-US" sz="2600" baseline="300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3.27 9225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6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liveness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speechiness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(3.793979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tempo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-(7.492498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3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 *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acousticness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(7.001209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err="1" smtClean="0">
                <a:solidFill>
                  <a:schemeClr val="bg1"/>
                </a:solidFill>
                <a:latin typeface="Copperplate"/>
                <a:cs typeface="Copperplate"/>
              </a:rPr>
              <a:t>instrumentalness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-(6.132415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4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  <a:p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 +  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(1.359087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10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-</a:t>
            </a:r>
            <a:r>
              <a:rPr lang="en-US" sz="2600" baseline="30000" dirty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) 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energy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loudness </a:t>
            </a:r>
            <a:r>
              <a:rPr lang="en-US" sz="2600" dirty="0">
                <a:solidFill>
                  <a:schemeClr val="bg1"/>
                </a:solidFill>
                <a:latin typeface="Copperplate"/>
                <a:cs typeface="Copperplate"/>
              </a:rPr>
              <a:t>* 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valence</a:t>
            </a:r>
            <a:r>
              <a:rPr lang="en-US" sz="2600" baseline="30000" dirty="0" smtClean="0">
                <a:solidFill>
                  <a:schemeClr val="bg1"/>
                </a:solidFill>
                <a:latin typeface="Copperplate"/>
                <a:cs typeface="Copperplate"/>
              </a:rPr>
              <a:t>2</a:t>
            </a:r>
            <a:r>
              <a:rPr lang="en-US" sz="2600" dirty="0" smtClean="0">
                <a:solidFill>
                  <a:schemeClr val="bg1"/>
                </a:solidFill>
                <a:latin typeface="Copperplate"/>
                <a:cs typeface="Copperplate"/>
              </a:rPr>
              <a:t>)</a:t>
            </a:r>
            <a:endParaRPr lang="en-US" sz="26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996550"/>
              </p:ext>
            </p:extLst>
          </p:nvPr>
        </p:nvGraphicFramePr>
        <p:xfrm>
          <a:off x="655637" y="30236319"/>
          <a:ext cx="8686800" cy="6254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307771"/>
              </p:ext>
            </p:extLst>
          </p:nvPr>
        </p:nvGraphicFramePr>
        <p:xfrm>
          <a:off x="-32833" y="36527137"/>
          <a:ext cx="10515600" cy="623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8037" y="22540119"/>
            <a:ext cx="126492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KNN Results</a:t>
            </a:r>
            <a:endParaRPr lang="en-US" sz="68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837" y="29321919"/>
            <a:ext cx="119574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 HAC Results</a:t>
            </a:r>
            <a:endParaRPr lang="en-US" sz="68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238383"/>
              </p:ext>
            </p:extLst>
          </p:nvPr>
        </p:nvGraphicFramePr>
        <p:xfrm>
          <a:off x="10942637" y="30007719"/>
          <a:ext cx="8458200" cy="6346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597224"/>
              </p:ext>
            </p:extLst>
          </p:nvPr>
        </p:nvGraphicFramePr>
        <p:xfrm>
          <a:off x="9571037" y="30160119"/>
          <a:ext cx="10287000" cy="684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35924"/>
              </p:ext>
            </p:extLst>
          </p:nvPr>
        </p:nvGraphicFramePr>
        <p:xfrm>
          <a:off x="9494837" y="36179919"/>
          <a:ext cx="10287000" cy="6309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>
            <a:off x="9494837" y="4175919"/>
            <a:ext cx="449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13990637" y="4175919"/>
            <a:ext cx="0" cy="3810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 flipV="1">
            <a:off x="350837" y="7909719"/>
            <a:ext cx="136398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350837" y="4099719"/>
            <a:ext cx="0" cy="3810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350837" y="417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1189037" y="4244201"/>
            <a:ext cx="1181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endParaRPr lang="en-US" sz="3600" dirty="0" smtClean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pPr marL="0" lvl="2"/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Music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can be quantified numerically in terms of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variables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such as valence, energy, tempo, but to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what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extent can we use these variables to learn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more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complicated classifications that hinge on </a:t>
            </a:r>
            <a:r>
              <a:rPr lang="en-US" sz="36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human </a:t>
            </a:r>
            <a:r>
              <a:rPr lang="en-US" sz="3600" dirty="0">
                <a:solidFill>
                  <a:schemeClr val="bg1"/>
                </a:solidFill>
                <a:latin typeface="Copperplate Light"/>
                <a:cs typeface="Copperplate Light"/>
              </a:rPr>
              <a:t>perceptions of music? </a:t>
            </a:r>
          </a:p>
          <a:p>
            <a:pPr marL="0" lvl="2"/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4237" y="3446453"/>
            <a:ext cx="96774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Copperplate Light"/>
                <a:cs typeface="Copperplate Light"/>
              </a:rPr>
              <a:t>Project Motivation </a:t>
            </a:r>
            <a:endParaRPr lang="en-US" sz="3600" dirty="0">
              <a:solidFill>
                <a:schemeClr val="bg1"/>
              </a:solidFill>
              <a:latin typeface="Copperplate Light"/>
              <a:cs typeface="Copperplate Light"/>
            </a:endParaRPr>
          </a:p>
          <a:p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31837" y="8595519"/>
            <a:ext cx="9677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Copperplate Light"/>
                <a:cs typeface="Copperplate Light"/>
              </a:rPr>
              <a:t>Problem Statement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 bwMode="auto">
          <a:xfrm flipH="1">
            <a:off x="274637" y="9128919"/>
            <a:ext cx="76200" cy="11811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350837" y="92051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13914437" y="9205119"/>
            <a:ext cx="76200" cy="11734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274637" y="21016119"/>
            <a:ext cx="13716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9647237" y="9281319"/>
            <a:ext cx="434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14447837" y="4099719"/>
            <a:ext cx="0" cy="16916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4447837" y="417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14447837" y="21016119"/>
            <a:ext cx="15316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9687837" y="4175919"/>
            <a:ext cx="76200" cy="16916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21915437" y="4175919"/>
            <a:ext cx="777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Connector 127"/>
          <p:cNvCxnSpPr/>
          <p:nvPr/>
        </p:nvCxnSpPr>
        <p:spPr bwMode="auto">
          <a:xfrm>
            <a:off x="6904037" y="23225919"/>
            <a:ext cx="10820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>
            <a:off x="17724437" y="23225919"/>
            <a:ext cx="0" cy="6172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 flipH="1" flipV="1">
            <a:off x="350837" y="29245719"/>
            <a:ext cx="17449800" cy="228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274637" y="23149719"/>
            <a:ext cx="0" cy="6096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2746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Box 137"/>
          <p:cNvSpPr txBox="1"/>
          <p:nvPr/>
        </p:nvSpPr>
        <p:spPr>
          <a:xfrm>
            <a:off x="731837" y="24597519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pperplate"/>
                <a:cs typeface="Copperplate"/>
              </a:rPr>
              <a:t>Error Rates for K = [1,25] Nearest Neighbors</a:t>
            </a:r>
            <a:endParaRPr lang="en-US" dirty="0">
              <a:solidFill>
                <a:srgbClr val="FFFFFF"/>
              </a:solidFill>
              <a:latin typeface="Copperplate"/>
              <a:cs typeface="Copperplate"/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>
            <a:off x="6904037" y="30007719"/>
            <a:ext cx="10820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/>
          <p:nvPr/>
        </p:nvCxnSpPr>
        <p:spPr bwMode="auto">
          <a:xfrm>
            <a:off x="17724437" y="30007719"/>
            <a:ext cx="76200" cy="12573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/>
          <p:nvPr/>
        </p:nvCxnSpPr>
        <p:spPr bwMode="auto">
          <a:xfrm flipH="1" flipV="1">
            <a:off x="503237" y="42504519"/>
            <a:ext cx="172974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/>
          <p:nvPr/>
        </p:nvCxnSpPr>
        <p:spPr bwMode="auto">
          <a:xfrm>
            <a:off x="274637" y="29931519"/>
            <a:ext cx="152400" cy="12573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74637" y="300077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/>
          <p:nvPr/>
        </p:nvCxnSpPr>
        <p:spPr bwMode="auto">
          <a:xfrm>
            <a:off x="18181637" y="23149719"/>
            <a:ext cx="0" cy="4648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/>
          <p:nvPr/>
        </p:nvCxnSpPr>
        <p:spPr bwMode="auto">
          <a:xfrm>
            <a:off x="181816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/>
          <p:nvPr/>
        </p:nvCxnSpPr>
        <p:spPr bwMode="auto">
          <a:xfrm flipH="1" flipV="1">
            <a:off x="18181637" y="27874119"/>
            <a:ext cx="114300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Connector 176"/>
          <p:cNvCxnSpPr/>
          <p:nvPr/>
        </p:nvCxnSpPr>
        <p:spPr bwMode="auto">
          <a:xfrm>
            <a:off x="29078237" y="232259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Connector 177"/>
          <p:cNvCxnSpPr/>
          <p:nvPr/>
        </p:nvCxnSpPr>
        <p:spPr bwMode="auto">
          <a:xfrm>
            <a:off x="29611637" y="23225919"/>
            <a:ext cx="0" cy="4648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Connector 178"/>
          <p:cNvCxnSpPr/>
          <p:nvPr/>
        </p:nvCxnSpPr>
        <p:spPr bwMode="auto">
          <a:xfrm>
            <a:off x="26868437" y="29245719"/>
            <a:ext cx="281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/>
        </p:nvCxnSpPr>
        <p:spPr bwMode="auto">
          <a:xfrm>
            <a:off x="29687837" y="29245719"/>
            <a:ext cx="0" cy="5638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Straight Connector 186"/>
          <p:cNvCxnSpPr/>
          <p:nvPr/>
        </p:nvCxnSpPr>
        <p:spPr bwMode="auto">
          <a:xfrm flipH="1">
            <a:off x="18181637" y="34960719"/>
            <a:ext cx="1158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Straight Connector 187"/>
          <p:cNvCxnSpPr/>
          <p:nvPr/>
        </p:nvCxnSpPr>
        <p:spPr bwMode="auto">
          <a:xfrm>
            <a:off x="18105437" y="29093319"/>
            <a:ext cx="76200" cy="5867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Straight Connector 188"/>
          <p:cNvCxnSpPr/>
          <p:nvPr/>
        </p:nvCxnSpPr>
        <p:spPr bwMode="auto">
          <a:xfrm>
            <a:off x="18105437" y="291695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18410237" y="42504519"/>
            <a:ext cx="11582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/>
          <p:nvPr/>
        </p:nvCxnSpPr>
        <p:spPr bwMode="auto">
          <a:xfrm>
            <a:off x="18257837" y="35570319"/>
            <a:ext cx="76200" cy="68580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198"/>
          <p:cNvCxnSpPr/>
          <p:nvPr/>
        </p:nvCxnSpPr>
        <p:spPr bwMode="auto">
          <a:xfrm>
            <a:off x="18257837" y="35646519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/>
        </p:nvCxnSpPr>
        <p:spPr bwMode="auto">
          <a:xfrm>
            <a:off x="24811037" y="35722719"/>
            <a:ext cx="5105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9840237" y="35722719"/>
            <a:ext cx="76200" cy="6781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4981237" y="8138319"/>
            <a:ext cx="14249400" cy="762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Connector 214"/>
          <p:cNvCxnSpPr/>
          <p:nvPr/>
        </p:nvCxnSpPr>
        <p:spPr bwMode="auto">
          <a:xfrm>
            <a:off x="14905037" y="12176919"/>
            <a:ext cx="14249400" cy="762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TextBox 215"/>
          <p:cNvSpPr txBox="1"/>
          <p:nvPr/>
        </p:nvSpPr>
        <p:spPr>
          <a:xfrm>
            <a:off x="1" y="1204120"/>
            <a:ext cx="302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By Veena Calambur, Daniel </a:t>
            </a:r>
            <a:r>
              <a:rPr lang="en-US" sz="3600" dirty="0" err="1" smtClean="0">
                <a:solidFill>
                  <a:srgbClr val="FFFFFF"/>
                </a:solidFill>
                <a:latin typeface="Copperplate Light"/>
                <a:cs typeface="Copperplate Light"/>
              </a:rPr>
              <a:t>Hanggi</a:t>
            </a:r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, Javier Ortiz &amp; La </a:t>
            </a:r>
            <a:r>
              <a:rPr lang="en-US" sz="3600" dirty="0" err="1" smtClean="0">
                <a:solidFill>
                  <a:srgbClr val="FFFFFF"/>
                </a:solidFill>
                <a:latin typeface="Copperplate Light"/>
                <a:cs typeface="Copperplate Light"/>
              </a:rPr>
              <a:t>Vesha</a:t>
            </a:r>
            <a:r>
              <a:rPr lang="en-US" sz="3600" dirty="0" smtClean="0">
                <a:solidFill>
                  <a:srgbClr val="FFFFFF"/>
                </a:solidFill>
                <a:latin typeface="Copperplate Light"/>
                <a:cs typeface="Copperplate Light"/>
              </a:rPr>
              <a:t> Parker </a:t>
            </a:r>
            <a:endParaRPr lang="en-US" sz="3600" dirty="0">
              <a:solidFill>
                <a:srgbClr val="FFFFFF"/>
              </a:solidFill>
              <a:latin typeface="Copperplate Light"/>
              <a:cs typeface="Copperplat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1954</TotalTime>
  <Words>352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Veena Calambur</cp:lastModifiedBy>
  <cp:revision>96</cp:revision>
  <dcterms:created xsi:type="dcterms:W3CDTF">2004-07-27T18:54:58Z</dcterms:created>
  <dcterms:modified xsi:type="dcterms:W3CDTF">2014-12-04T13:59:44Z</dcterms:modified>
  <cp:category>templates for scientific poster</cp:category>
</cp:coreProperties>
</file>