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2" r:id="rId5"/>
    <p:sldId id="264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9"/>
    <p:restoredTop sz="94693"/>
  </p:normalViewPr>
  <p:slideViewPr>
    <p:cSldViewPr snapToGrid="0" snapToObjects="1">
      <p:cViewPr>
        <p:scale>
          <a:sx n="130" d="100"/>
          <a:sy n="130" d="100"/>
        </p:scale>
        <p:origin x="104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F44B-CEAD-5D42-BD84-D3AEDFEB1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3E3B2-F233-AE4E-8E79-9B9B62D13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977B1-B7FD-C94F-A552-E91F94CD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FEA6-FFC3-2B47-8D29-2F3ACA0D1D2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D23AC-496D-EA4E-A0C4-A05A0354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113A3-E67A-BE47-A1AD-5AF66BBF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0805-7931-1E4A-87A8-DC1648419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5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2ACD-527E-DB4B-9A93-334685C4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D2730-37AD-BE4A-A94C-F57FE4EE2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FC8FF-563D-FD4C-9E1F-FEF166D8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FEA6-FFC3-2B47-8D29-2F3ACA0D1D2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88803-3B41-0147-9142-BC38A2DD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6C7CD-C2BF-8749-B9D9-30B76759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0805-7931-1E4A-87A8-DC1648419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8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19A73-4EF9-AF4E-86A3-9E55FF6C7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5CA83-A394-4744-B4D8-D801AB404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960B6-755F-2D49-A35C-4EFB4DB2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FEA6-FFC3-2B47-8D29-2F3ACA0D1D2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286AD-221A-6B46-BFEC-A3397664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45CB6-FB51-2A4D-B456-D272BA7C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0805-7931-1E4A-87A8-DC1648419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8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319F-05BB-1F43-A713-F824E153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27FE3-B140-2D46-98F7-D629D3536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12543-3672-B34F-86AD-95B71D0B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FEA6-FFC3-2B47-8D29-2F3ACA0D1D2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CEC8E-F854-0241-A473-4DCDADE9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A59C1-1520-F54D-9FE6-AFA92A0F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0805-7931-1E4A-87A8-DC1648419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7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9317-D374-6B43-9B8C-0E318643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8A722-BBBC-9C47-9DC9-A8D6D01C2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27C7-946A-FE43-A065-AB9CC303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FEA6-FFC3-2B47-8D29-2F3ACA0D1D2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4159-4B17-0241-98F3-2996871D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C4A36-393D-DE4F-BDA7-E52F8280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0805-7931-1E4A-87A8-DC1648419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5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34F2-BBA0-DF4C-B0BB-5A054622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39AD-93F2-CE40-B943-24E75D2F0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9D909-3D39-4047-9D54-C7F42E8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FB631-38E3-7C4B-A48D-7B416150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FEA6-FFC3-2B47-8D29-2F3ACA0D1D2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92ABA-63FE-EA40-ABE1-7043874A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47A09-2FDE-304B-A24B-9AA44118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0805-7931-1E4A-87A8-DC1648419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8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8C5D-E5DE-3B4D-AAC3-8B963ABE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0DF01-169F-8441-857E-9A8CC7038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CEC9F-7CD0-5944-8807-1DBEF458C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4A0B6-6B86-6B4D-AD1D-122E923DD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46DD5-1157-5F49-8E98-CAE6DCBA1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AD445-2AE4-2548-9E1C-EC170D1B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FEA6-FFC3-2B47-8D29-2F3ACA0D1D2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97261-54A0-294C-88F5-F79FA9EA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6D593-1730-C547-8161-4A9AB5C8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0805-7931-1E4A-87A8-DC1648419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6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E3ED-CE29-0D44-BAC2-176EBBFD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99038-1C49-424C-8902-4DA7ED45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FEA6-FFC3-2B47-8D29-2F3ACA0D1D2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27FB1-F8F7-1540-8147-15DCD6FC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AA4B4-6505-9340-BFD6-5664A8D1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0805-7931-1E4A-87A8-DC1648419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6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7E85F-D28F-B14E-881D-4455DC41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FEA6-FFC3-2B47-8D29-2F3ACA0D1D2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C8E2B-AEC8-904E-9B62-DD4DE55B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85183-10CA-3345-ACFD-5045A99C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0805-7931-1E4A-87A8-DC1648419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3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FE9E-6D00-C04A-89B3-0DB7D5A4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6817-79C4-454F-8B95-4440F5775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5884E-56D4-A543-B311-46E451EB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3DF6B-6D1E-5348-A054-648EA6DE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FEA6-FFC3-2B47-8D29-2F3ACA0D1D2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01B48-0856-9947-98A1-2F2132C3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4E4F2-58E8-074E-962C-334EC217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0805-7931-1E4A-87A8-DC1648419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2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7A94-952E-744E-844D-0D84CC76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F9EDD-F5AB-9F44-B9E4-7D44A3BFF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5C3F5-7E89-AF46-9655-90C8A4F10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8B13E-8A58-D64C-861B-7AFDB4D6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FEA6-FFC3-2B47-8D29-2F3ACA0D1D2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9D31E-F1C8-274A-B6BA-DCF087E9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D24F0-CEF7-4F4A-8355-24E007CD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0805-7931-1E4A-87A8-DC1648419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7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32847-DD79-9349-9874-C9CF3AAD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8BFF3-D7A3-714D-812F-92B2A4B6A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51268-EA1A-BC44-A7D8-3BA80A6EF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0FEA6-FFC3-2B47-8D29-2F3ACA0D1D2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8E0B7-D0AB-674D-B621-1EE40A7A4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A8976-1C4D-B646-A7AB-B2265C2D3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10805-7931-1E4A-87A8-DC1648419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5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9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iff"/><Relationship Id="rId5" Type="http://schemas.openxmlformats.org/officeDocument/2006/relationships/image" Target="../media/image2.tiff"/><Relationship Id="rId4" Type="http://schemas.openxmlformats.org/officeDocument/2006/relationships/image" Target="../media/image1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4.tiff"/><Relationship Id="rId7" Type="http://schemas.openxmlformats.org/officeDocument/2006/relationships/image" Target="../media/image9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iff"/><Relationship Id="rId5" Type="http://schemas.openxmlformats.org/officeDocument/2006/relationships/image" Target="../media/image2.tiff"/><Relationship Id="rId4" Type="http://schemas.openxmlformats.org/officeDocument/2006/relationships/image" Target="../media/image1.tiff"/><Relationship Id="rId9" Type="http://schemas.openxmlformats.org/officeDocument/2006/relationships/image" Target="../media/image10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2.tiff"/><Relationship Id="rId2" Type="http://schemas.openxmlformats.org/officeDocument/2006/relationships/hyperlink" Target="https://capec.mitre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3.tiff"/><Relationship Id="rId4" Type="http://schemas.openxmlformats.org/officeDocument/2006/relationships/image" Target="../media/image1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iff"/><Relationship Id="rId5" Type="http://schemas.openxmlformats.org/officeDocument/2006/relationships/image" Target="../media/image11.tiff"/><Relationship Id="rId4" Type="http://schemas.openxmlformats.org/officeDocument/2006/relationships/image" Target="../media/image7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f"/><Relationship Id="rId3" Type="http://schemas.openxmlformats.org/officeDocument/2006/relationships/image" Target="../media/image2.tiff"/><Relationship Id="rId7" Type="http://schemas.openxmlformats.org/officeDocument/2006/relationships/image" Target="../media/image12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tiff"/><Relationship Id="rId5" Type="http://schemas.openxmlformats.org/officeDocument/2006/relationships/image" Target="../media/image11.tiff"/><Relationship Id="rId10" Type="http://schemas.openxmlformats.org/officeDocument/2006/relationships/image" Target="../media/image3.tiff"/><Relationship Id="rId4" Type="http://schemas.openxmlformats.org/officeDocument/2006/relationships/image" Target="../media/image7.tiff"/><Relationship Id="rId9" Type="http://schemas.openxmlformats.org/officeDocument/2006/relationships/image" Target="../media/image1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tiff"/><Relationship Id="rId4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tiff"/><Relationship Id="rId5" Type="http://schemas.openxmlformats.org/officeDocument/2006/relationships/image" Target="../media/image3.tiff"/><Relationship Id="rId4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tiff"/><Relationship Id="rId5" Type="http://schemas.openxmlformats.org/officeDocument/2006/relationships/image" Target="../media/image1.tiff"/><Relationship Id="rId4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C545-48BC-E445-AF05-DEC677A4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Campaigns vs. Threat Actors vs. Intrusion Sets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4B4F4C-7588-AA40-80EF-ECA581D7EC28}"/>
              </a:ext>
            </a:extLst>
          </p:cNvPr>
          <p:cNvSpPr/>
          <p:nvPr/>
        </p:nvSpPr>
        <p:spPr>
          <a:xfrm>
            <a:off x="317174" y="2291005"/>
            <a:ext cx="4720281" cy="2137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EBA50-A57A-3245-9052-4F01E77C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42" y="2626439"/>
            <a:ext cx="1466850" cy="1466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7A4FCA-510B-B84E-9369-6F6E8C81E12D}"/>
              </a:ext>
            </a:extLst>
          </p:cNvPr>
          <p:cNvSpPr txBox="1"/>
          <p:nvPr/>
        </p:nvSpPr>
        <p:spPr>
          <a:xfrm>
            <a:off x="2000560" y="2413337"/>
            <a:ext cx="3036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Disco Team Threat Actor Group</a:t>
            </a:r>
          </a:p>
          <a:p>
            <a:r>
              <a:rPr lang="en-US" sz="1200" b="1" dirty="0"/>
              <a:t>Threat Actor Type: </a:t>
            </a:r>
            <a:r>
              <a:rPr lang="en-US" sz="1200" dirty="0"/>
              <a:t>Crime Syndicate</a:t>
            </a:r>
          </a:p>
          <a:p>
            <a:r>
              <a:rPr lang="en-US" sz="1200" b="1" dirty="0"/>
              <a:t>Aliases: </a:t>
            </a:r>
            <a:r>
              <a:rPr lang="en-US" sz="1200" dirty="0" err="1"/>
              <a:t>Equipo</a:t>
            </a:r>
            <a:r>
              <a:rPr lang="en-US" sz="1200" dirty="0"/>
              <a:t> del </a:t>
            </a:r>
            <a:r>
              <a:rPr lang="en-US" sz="1200" dirty="0" err="1"/>
              <a:t>Discoteca</a:t>
            </a:r>
            <a:endParaRPr lang="en-US" sz="1200" dirty="0"/>
          </a:p>
          <a:p>
            <a:r>
              <a:rPr lang="en-US" sz="1200" b="1" dirty="0"/>
              <a:t>Roles: </a:t>
            </a:r>
            <a:r>
              <a:rPr lang="en-US" sz="1200" dirty="0"/>
              <a:t>Agent</a:t>
            </a:r>
          </a:p>
          <a:p>
            <a:r>
              <a:rPr lang="en-US" sz="1200" b="1" dirty="0"/>
              <a:t>Goals: </a:t>
            </a:r>
            <a:r>
              <a:rPr lang="en-US" sz="1200" dirty="0"/>
              <a:t>Steal Credit Card Information</a:t>
            </a:r>
          </a:p>
          <a:p>
            <a:r>
              <a:rPr lang="en-US" sz="1200" b="1" dirty="0"/>
              <a:t>Sophistication: </a:t>
            </a:r>
            <a:r>
              <a:rPr lang="en-US" sz="1200" dirty="0"/>
              <a:t>Expert</a:t>
            </a:r>
          </a:p>
          <a:p>
            <a:r>
              <a:rPr lang="en-US" sz="1200" b="1" dirty="0"/>
              <a:t>Resource Level: </a:t>
            </a:r>
            <a:r>
              <a:rPr lang="en-US" sz="1200" dirty="0"/>
              <a:t>Organization</a:t>
            </a:r>
          </a:p>
          <a:p>
            <a:r>
              <a:rPr lang="en-US" sz="1200" b="1" dirty="0"/>
              <a:t>Primary Motivation: </a:t>
            </a:r>
            <a:r>
              <a:rPr lang="en-US" sz="1200" dirty="0"/>
              <a:t>Personal Gain</a:t>
            </a:r>
            <a:endParaRPr lang="en-US" sz="1200" b="1" dirty="0"/>
          </a:p>
          <a:p>
            <a:endParaRPr lang="en-US" sz="1200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62683-9978-2B41-93E3-8E17311295A9}"/>
              </a:ext>
            </a:extLst>
          </p:cNvPr>
          <p:cNvSpPr/>
          <p:nvPr/>
        </p:nvSpPr>
        <p:spPr>
          <a:xfrm>
            <a:off x="7185026" y="2291005"/>
            <a:ext cx="4720281" cy="2137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3FD7D-988D-1540-B459-D4C7486584C0}"/>
              </a:ext>
            </a:extLst>
          </p:cNvPr>
          <p:cNvSpPr txBox="1"/>
          <p:nvPr/>
        </p:nvSpPr>
        <p:spPr>
          <a:xfrm>
            <a:off x="8868412" y="2413337"/>
            <a:ext cx="30368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Disco Team</a:t>
            </a:r>
          </a:p>
          <a:p>
            <a:r>
              <a:rPr lang="en-US" sz="1200" b="1" dirty="0"/>
              <a:t>Identity Class: </a:t>
            </a:r>
            <a:r>
              <a:rPr lang="en-US" sz="1200" dirty="0"/>
              <a:t>Organization</a:t>
            </a:r>
          </a:p>
          <a:p>
            <a:r>
              <a:rPr lang="en-US" sz="1200" b="1" dirty="0"/>
              <a:t>Contact Information: </a:t>
            </a:r>
            <a:r>
              <a:rPr lang="en-US" sz="1200" dirty="0" err="1"/>
              <a:t>disco-teams@stealthemail.com</a:t>
            </a:r>
            <a:endParaRPr lang="en-US" sz="12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DC457-79D2-6742-9DB9-24DA5BCDD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294" y="2622887"/>
            <a:ext cx="1466850" cy="14668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61BD6F-F320-0A45-8DAE-BCECE6FEED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037455" y="3356312"/>
            <a:ext cx="2147571" cy="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40EFB3-545F-A74A-9F96-FF7EF6DE8AB7}"/>
              </a:ext>
            </a:extLst>
          </p:cNvPr>
          <p:cNvSpPr txBox="1"/>
          <p:nvPr/>
        </p:nvSpPr>
        <p:spPr>
          <a:xfrm>
            <a:off x="5288280" y="2967335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Attributed To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8ADFA9-E1A9-5B48-90CE-F657BCB7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290" y="342899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0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E707C2-63FD-7F4A-B8A7-650D4A1EF700}"/>
              </a:ext>
            </a:extLst>
          </p:cNvPr>
          <p:cNvSpPr/>
          <p:nvPr/>
        </p:nvSpPr>
        <p:spPr>
          <a:xfrm>
            <a:off x="317174" y="2291005"/>
            <a:ext cx="4720281" cy="2137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1F69D-81C7-174E-B880-BF84098B4BE0}"/>
              </a:ext>
            </a:extLst>
          </p:cNvPr>
          <p:cNvSpPr txBox="1"/>
          <p:nvPr/>
        </p:nvSpPr>
        <p:spPr>
          <a:xfrm>
            <a:off x="2000560" y="2413337"/>
            <a:ext cx="303689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Malicious Site Hosting Downloader</a:t>
            </a:r>
          </a:p>
          <a:p>
            <a:r>
              <a:rPr lang="en-US" sz="1200" b="1" dirty="0"/>
              <a:t>Indicator Type: </a:t>
            </a:r>
            <a:r>
              <a:rPr lang="en-US" sz="1200" dirty="0"/>
              <a:t>Malicious Activity</a:t>
            </a:r>
          </a:p>
          <a:p>
            <a:r>
              <a:rPr lang="en-US" sz="1200" b="1" dirty="0"/>
              <a:t>Pattern: </a:t>
            </a:r>
            <a:r>
              <a:rPr lang="en-US" sz="1200" dirty="0"/>
              <a:t>[</a:t>
            </a:r>
            <a:r>
              <a:rPr lang="en-US" sz="1200" dirty="0" err="1"/>
              <a:t>url:value</a:t>
            </a:r>
            <a:r>
              <a:rPr lang="en-US" sz="1200" dirty="0"/>
              <a:t> = ‘http://x4z9arb.cn/4712/’]</a:t>
            </a:r>
          </a:p>
          <a:p>
            <a:r>
              <a:rPr lang="en-US" sz="1200" b="1" dirty="0"/>
              <a:t>Pattern Type: </a:t>
            </a:r>
            <a:r>
              <a:rPr lang="en-US" sz="1200" dirty="0" err="1"/>
              <a:t>stix</a:t>
            </a:r>
            <a:endParaRPr lang="en-US" sz="1200" dirty="0"/>
          </a:p>
          <a:p>
            <a:r>
              <a:rPr lang="en-US" sz="1200" b="1" dirty="0"/>
              <a:t>Valid From: </a:t>
            </a:r>
            <a:r>
              <a:rPr lang="en-US" sz="1200" dirty="0"/>
              <a:t>2014-06-29T13:49:37.079Z</a:t>
            </a:r>
            <a:endParaRPr lang="en-US" sz="1200" b="1" dirty="0"/>
          </a:p>
          <a:p>
            <a:endParaRPr lang="en-US" sz="1200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6BA2F-3F30-F743-9330-08EDEF786345}"/>
              </a:ext>
            </a:extLst>
          </p:cNvPr>
          <p:cNvSpPr/>
          <p:nvPr/>
        </p:nvSpPr>
        <p:spPr>
          <a:xfrm>
            <a:off x="7185026" y="2291005"/>
            <a:ext cx="4720281" cy="2137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A0DA8-79BB-6C46-8E85-C9841AFFD205}"/>
              </a:ext>
            </a:extLst>
          </p:cNvPr>
          <p:cNvSpPr txBox="1"/>
          <p:nvPr/>
        </p:nvSpPr>
        <p:spPr>
          <a:xfrm>
            <a:off x="8868412" y="2413337"/>
            <a:ext cx="303689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X4z9arb Backdoor</a:t>
            </a:r>
          </a:p>
          <a:p>
            <a:r>
              <a:rPr lang="en-US" sz="1200" b="1" dirty="0"/>
              <a:t>Malware Types: </a:t>
            </a:r>
            <a:r>
              <a:rPr lang="en-US" sz="1200" dirty="0"/>
              <a:t>Backdoor, Remote Access Trojan</a:t>
            </a:r>
          </a:p>
          <a:p>
            <a:r>
              <a:rPr lang="en-US" sz="1200" b="1" dirty="0"/>
              <a:t>Is Family: </a:t>
            </a:r>
            <a:r>
              <a:rPr lang="en-US" sz="1200" dirty="0"/>
              <a:t>False</a:t>
            </a:r>
          </a:p>
          <a:p>
            <a:r>
              <a:rPr lang="en-US" sz="1200" b="1" dirty="0"/>
              <a:t>Kill Chain Phases:</a:t>
            </a:r>
            <a:r>
              <a:rPr lang="en-US" sz="1200" dirty="0"/>
              <a:t> [{</a:t>
            </a:r>
            <a:r>
              <a:rPr lang="en-US" sz="1200" b="1" dirty="0" err="1"/>
              <a:t>kill_chain_name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dirty="0" err="1"/>
              <a:t>mandiant</a:t>
            </a:r>
            <a:r>
              <a:rPr lang="en-US" sz="1200" dirty="0"/>
              <a:t>-attack-lifecycle-model, </a:t>
            </a:r>
            <a:r>
              <a:rPr lang="en-US" sz="1200" b="1" dirty="0" err="1"/>
              <a:t>phase_name</a:t>
            </a:r>
            <a:r>
              <a:rPr lang="en-US" sz="1200" b="1" dirty="0"/>
              <a:t>:</a:t>
            </a:r>
            <a:r>
              <a:rPr lang="en-US" sz="1200" dirty="0"/>
              <a:t> establish-foothold}]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19CA94-6A18-8D42-A1B1-89EA5E19A31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037455" y="3356312"/>
            <a:ext cx="2147571" cy="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6D11AB-B62D-194F-B84D-FD1DF1790318}"/>
              </a:ext>
            </a:extLst>
          </p:cNvPr>
          <p:cNvSpPr txBox="1"/>
          <p:nvPr/>
        </p:nvSpPr>
        <p:spPr>
          <a:xfrm>
            <a:off x="5288280" y="2967335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Indicates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E8EE5B-7369-8942-ACA8-B06F771FB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290" y="3428999"/>
            <a:ext cx="977900" cy="977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0CB1CB-643A-874E-943C-542ABEE47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37" y="2413337"/>
            <a:ext cx="1466850" cy="1466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BFBF98-2828-8540-85E8-3378D1165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294" y="2413337"/>
            <a:ext cx="1466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FF56-1ECB-FB47-995A-5263024B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indicator for file hash</a:t>
            </a:r>
          </a:p>
        </p:txBody>
      </p:sp>
    </p:spTree>
    <p:extLst>
      <p:ext uri="{BB962C8B-B14F-4D97-AF65-F5344CB8AC3E}">
        <p14:creationId xmlns:p14="http://schemas.microsoft.com/office/powerpoint/2010/main" val="163770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E707C2-63FD-7F4A-B8A7-650D4A1EF700}"/>
              </a:ext>
            </a:extLst>
          </p:cNvPr>
          <p:cNvSpPr/>
          <p:nvPr/>
        </p:nvSpPr>
        <p:spPr>
          <a:xfrm>
            <a:off x="317174" y="2291005"/>
            <a:ext cx="4720281" cy="2137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1F69D-81C7-174E-B880-BF84098B4BE0}"/>
              </a:ext>
            </a:extLst>
          </p:cNvPr>
          <p:cNvSpPr txBox="1"/>
          <p:nvPr/>
        </p:nvSpPr>
        <p:spPr>
          <a:xfrm>
            <a:off x="2000560" y="2413337"/>
            <a:ext cx="30368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File Hash for Poison Ivy Variant</a:t>
            </a:r>
          </a:p>
          <a:p>
            <a:r>
              <a:rPr lang="en-US" sz="1200" b="1" dirty="0"/>
              <a:t>Indicator Type: </a:t>
            </a:r>
            <a:r>
              <a:rPr lang="en-US" sz="1200" dirty="0"/>
              <a:t>Malicious Activity</a:t>
            </a:r>
          </a:p>
          <a:p>
            <a:r>
              <a:rPr lang="en-US" sz="1200" b="1" dirty="0"/>
              <a:t>Pattern: </a:t>
            </a:r>
            <a:r>
              <a:rPr lang="en-US" sz="1200" dirty="0"/>
              <a:t>[file:hashes.’SHA-256’ = ‘ef537f25c895bfa782526529a9b63d97aa631564d5d789c2b765448c8635fb6c’]</a:t>
            </a:r>
          </a:p>
          <a:p>
            <a:r>
              <a:rPr lang="en-US" sz="1200" b="1" dirty="0"/>
              <a:t>Pattern Type: </a:t>
            </a:r>
            <a:r>
              <a:rPr lang="en-US" sz="1200" dirty="0" err="1"/>
              <a:t>stix</a:t>
            </a:r>
            <a:endParaRPr lang="en-US" sz="1200" dirty="0"/>
          </a:p>
          <a:p>
            <a:r>
              <a:rPr lang="en-US" sz="1200" b="1" dirty="0"/>
              <a:t>Valid From: </a:t>
            </a:r>
            <a:r>
              <a:rPr lang="en-US" sz="1200" dirty="0"/>
              <a:t>2014-02-20T09:00:00.000Z</a:t>
            </a:r>
            <a:endParaRPr lang="en-US" sz="1200" b="1" dirty="0"/>
          </a:p>
          <a:p>
            <a:endParaRPr lang="en-US" sz="1200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6BA2F-3F30-F743-9330-08EDEF786345}"/>
              </a:ext>
            </a:extLst>
          </p:cNvPr>
          <p:cNvSpPr/>
          <p:nvPr/>
        </p:nvSpPr>
        <p:spPr>
          <a:xfrm>
            <a:off x="7185026" y="2291005"/>
            <a:ext cx="4720281" cy="2137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A0DA8-79BB-6C46-8E85-C9841AFFD205}"/>
              </a:ext>
            </a:extLst>
          </p:cNvPr>
          <p:cNvSpPr txBox="1"/>
          <p:nvPr/>
        </p:nvSpPr>
        <p:spPr>
          <a:xfrm>
            <a:off x="8868412" y="2413337"/>
            <a:ext cx="303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Poison Ivy</a:t>
            </a:r>
          </a:p>
          <a:p>
            <a:r>
              <a:rPr lang="en-US" sz="1200" b="1" dirty="0"/>
              <a:t>Malware Types: </a:t>
            </a:r>
            <a:r>
              <a:rPr lang="en-US" sz="1200" dirty="0"/>
              <a:t>Remote Access Trojan</a:t>
            </a:r>
          </a:p>
          <a:p>
            <a:r>
              <a:rPr lang="en-US" sz="1200" b="1" dirty="0"/>
              <a:t>Is Family: </a:t>
            </a:r>
            <a:r>
              <a:rPr lang="en-US" sz="1200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19CA94-6A18-8D42-A1B1-89EA5E19A31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037455" y="3356312"/>
            <a:ext cx="2147571" cy="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6D11AB-B62D-194F-B84D-FD1DF1790318}"/>
              </a:ext>
            </a:extLst>
          </p:cNvPr>
          <p:cNvSpPr txBox="1"/>
          <p:nvPr/>
        </p:nvSpPr>
        <p:spPr>
          <a:xfrm>
            <a:off x="5288280" y="2967335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Indicates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E8EE5B-7369-8942-ACA8-B06F771FB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290" y="3428999"/>
            <a:ext cx="977900" cy="977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0CB1CB-643A-874E-943C-542ABEE47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37" y="2413337"/>
            <a:ext cx="1466850" cy="1466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BFBF98-2828-8540-85E8-3378D1165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294" y="2413337"/>
            <a:ext cx="1466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2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D821-B199-F941-97B1-C103F1E5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Sighting of an Indicator</a:t>
            </a:r>
          </a:p>
        </p:txBody>
      </p:sp>
    </p:spTree>
    <p:extLst>
      <p:ext uri="{BB962C8B-B14F-4D97-AF65-F5344CB8AC3E}">
        <p14:creationId xmlns:p14="http://schemas.microsoft.com/office/powerpoint/2010/main" val="3431798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D65F434-94EB-AA4E-B9F3-9B176128822A}"/>
              </a:ext>
            </a:extLst>
          </p:cNvPr>
          <p:cNvSpPr/>
          <p:nvPr/>
        </p:nvSpPr>
        <p:spPr>
          <a:xfrm>
            <a:off x="615153" y="929357"/>
            <a:ext cx="3573542" cy="16445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B46CB0-69CD-6041-A237-A655E32B6391}"/>
              </a:ext>
            </a:extLst>
          </p:cNvPr>
          <p:cNvSpPr txBox="1"/>
          <p:nvPr/>
        </p:nvSpPr>
        <p:spPr>
          <a:xfrm>
            <a:off x="2154432" y="1051688"/>
            <a:ext cx="2299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Alpha Threat Analysis Organization</a:t>
            </a:r>
          </a:p>
          <a:p>
            <a:r>
              <a:rPr lang="en-US" sz="800" b="1" dirty="0"/>
              <a:t>Identity Class: </a:t>
            </a:r>
            <a:r>
              <a:rPr lang="en-US" sz="800" dirty="0"/>
              <a:t>Organization</a:t>
            </a:r>
          </a:p>
          <a:p>
            <a:r>
              <a:rPr lang="en-US" sz="800" b="1" dirty="0"/>
              <a:t>Roles: </a:t>
            </a:r>
            <a:r>
              <a:rPr lang="en-US" sz="800" dirty="0"/>
              <a:t>Cyber Security</a:t>
            </a:r>
            <a:endParaRPr lang="en-US" sz="800" b="1" dirty="0"/>
          </a:p>
          <a:p>
            <a:r>
              <a:rPr lang="en-US" sz="800" b="1" dirty="0"/>
              <a:t>Sectors: </a:t>
            </a:r>
            <a:r>
              <a:rPr lang="en-US" sz="800" dirty="0"/>
              <a:t>Technology</a:t>
            </a:r>
          </a:p>
          <a:p>
            <a:r>
              <a:rPr lang="en-US" sz="800" b="1" dirty="0"/>
              <a:t>Contact Information: </a:t>
            </a:r>
            <a:r>
              <a:rPr lang="en-US" sz="800" dirty="0" err="1"/>
              <a:t>info@beta.com</a:t>
            </a:r>
            <a:endParaRPr lang="en-US" sz="800" b="1" dirty="0"/>
          </a:p>
          <a:p>
            <a:endParaRPr lang="en-US" sz="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7644E3-CDFF-BF4B-A39E-13C3E75E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20" y="1261238"/>
            <a:ext cx="1146752" cy="11467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C554C45-29D1-B74C-A42B-6E13D6F215CC}"/>
              </a:ext>
            </a:extLst>
          </p:cNvPr>
          <p:cNvSpPr/>
          <p:nvPr/>
        </p:nvSpPr>
        <p:spPr>
          <a:xfrm>
            <a:off x="7037481" y="929357"/>
            <a:ext cx="3573542" cy="16445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5A07E-F6F1-484E-A829-A1323A0002A0}"/>
              </a:ext>
            </a:extLst>
          </p:cNvPr>
          <p:cNvSpPr txBox="1"/>
          <p:nvPr/>
        </p:nvSpPr>
        <p:spPr>
          <a:xfrm>
            <a:off x="8516718" y="1051689"/>
            <a:ext cx="2299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Beta Cyber Intelligence Company</a:t>
            </a:r>
          </a:p>
          <a:p>
            <a:r>
              <a:rPr lang="en-US" sz="800" b="1" dirty="0"/>
              <a:t>Roles: </a:t>
            </a:r>
            <a:r>
              <a:rPr lang="en-US" sz="800" dirty="0"/>
              <a:t>Cyber Security</a:t>
            </a:r>
          </a:p>
          <a:p>
            <a:r>
              <a:rPr lang="en-US" sz="800" b="1" dirty="0"/>
              <a:t>Identity Class: </a:t>
            </a:r>
            <a:r>
              <a:rPr lang="en-US" sz="800" dirty="0"/>
              <a:t>Organization</a:t>
            </a:r>
          </a:p>
          <a:p>
            <a:r>
              <a:rPr lang="en-US" sz="800" b="1" dirty="0"/>
              <a:t>Sectors: </a:t>
            </a:r>
            <a:r>
              <a:rPr lang="en-US" sz="800" dirty="0"/>
              <a:t>Technology</a:t>
            </a:r>
          </a:p>
          <a:p>
            <a:r>
              <a:rPr lang="en-US" sz="800" b="1" dirty="0"/>
              <a:t>Contact Information: </a:t>
            </a:r>
            <a:r>
              <a:rPr lang="en-US" sz="800" dirty="0" err="1"/>
              <a:t>info@beta.com</a:t>
            </a:r>
            <a:endParaRPr lang="en-US" sz="800" dirty="0"/>
          </a:p>
          <a:p>
            <a:endParaRPr lang="en-US" sz="800" b="1" dirty="0"/>
          </a:p>
          <a:p>
            <a:endParaRPr lang="en-US" sz="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6F0735F-5909-0E48-AF5D-0FC089FC8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978" y="1149260"/>
            <a:ext cx="1146752" cy="114675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BBE77D-3C82-414E-B9C4-7D4F5B725B60}"/>
              </a:ext>
            </a:extLst>
          </p:cNvPr>
          <p:cNvSpPr/>
          <p:nvPr/>
        </p:nvSpPr>
        <p:spPr>
          <a:xfrm>
            <a:off x="615153" y="4155724"/>
            <a:ext cx="3573542" cy="16445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4639A-2639-B444-8200-87298E8F4AAF}"/>
              </a:ext>
            </a:extLst>
          </p:cNvPr>
          <p:cNvSpPr txBox="1"/>
          <p:nvPr/>
        </p:nvSpPr>
        <p:spPr>
          <a:xfrm>
            <a:off x="1887795" y="4278055"/>
            <a:ext cx="2299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Malicious URL</a:t>
            </a:r>
          </a:p>
          <a:p>
            <a:r>
              <a:rPr lang="en-US" sz="800" b="1" dirty="0"/>
              <a:t>Indicator Types: </a:t>
            </a:r>
            <a:r>
              <a:rPr lang="en-US" sz="800" dirty="0"/>
              <a:t>Malicious Activity</a:t>
            </a:r>
            <a:endParaRPr lang="en-US" sz="800" b="1" dirty="0"/>
          </a:p>
          <a:p>
            <a:r>
              <a:rPr lang="en-US" sz="800" b="1" dirty="0"/>
              <a:t>Pattern: </a:t>
            </a:r>
            <a:r>
              <a:rPr lang="en-US" sz="800" dirty="0"/>
              <a:t>[</a:t>
            </a:r>
            <a:r>
              <a:rPr lang="en-US" sz="800" dirty="0" err="1"/>
              <a:t>url:value</a:t>
            </a:r>
            <a:r>
              <a:rPr lang="en-US" sz="800" dirty="0"/>
              <a:t> = ‘http://paypa1.banking.com’]</a:t>
            </a:r>
          </a:p>
          <a:p>
            <a:r>
              <a:rPr lang="en-US" sz="800" b="1" dirty="0"/>
              <a:t>Pattern Type: </a:t>
            </a:r>
            <a:r>
              <a:rPr lang="en-US" sz="800" dirty="0" err="1"/>
              <a:t>stix</a:t>
            </a:r>
            <a:endParaRPr lang="en-US" sz="800" dirty="0"/>
          </a:p>
          <a:p>
            <a:r>
              <a:rPr lang="en-US" sz="800" b="1" dirty="0"/>
              <a:t>Description:</a:t>
            </a:r>
            <a:r>
              <a:rPr lang="en-US" sz="800" dirty="0"/>
              <a:t> This URL is associated with malicious</a:t>
            </a:r>
          </a:p>
          <a:p>
            <a:r>
              <a:rPr lang="en-US" sz="800" dirty="0"/>
              <a:t>Activity and is listed on several blacklist sites.</a:t>
            </a:r>
          </a:p>
          <a:p>
            <a:r>
              <a:rPr lang="en-US" sz="800" b="1" dirty="0"/>
              <a:t>Valid From: </a:t>
            </a:r>
            <a:r>
              <a:rPr lang="en-US" sz="800" dirty="0"/>
              <a:t>2015-06-29T09:10:15.915Z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F6AD94-82FE-5649-8CE9-AB3E608BD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20" y="4375627"/>
            <a:ext cx="1146752" cy="114675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8F043F3-D063-2245-A29C-59DB6EDA52F7}"/>
              </a:ext>
            </a:extLst>
          </p:cNvPr>
          <p:cNvSpPr/>
          <p:nvPr/>
        </p:nvSpPr>
        <p:spPr>
          <a:xfrm>
            <a:off x="7037481" y="4155724"/>
            <a:ext cx="3573542" cy="16445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C5EAE2B-424B-4F44-9ADA-D2AA4661C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748" y="4491157"/>
            <a:ext cx="1146752" cy="11467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11C676B-391C-C742-A31E-7557E6A3B435}"/>
              </a:ext>
            </a:extLst>
          </p:cNvPr>
          <p:cNvSpPr txBox="1"/>
          <p:nvPr/>
        </p:nvSpPr>
        <p:spPr>
          <a:xfrm>
            <a:off x="8516718" y="4278056"/>
            <a:ext cx="2299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Sighting-8356e820</a:t>
            </a:r>
          </a:p>
          <a:p>
            <a:r>
              <a:rPr lang="en-US" sz="800" b="1" dirty="0"/>
              <a:t>Created By Ref: </a:t>
            </a:r>
            <a:r>
              <a:rPr lang="en-US" sz="800" i="1" dirty="0"/>
              <a:t>Beta Identity ID</a:t>
            </a:r>
          </a:p>
          <a:p>
            <a:r>
              <a:rPr lang="en-US" sz="800" b="1" dirty="0"/>
              <a:t>First Seen: </a:t>
            </a:r>
            <a:r>
              <a:rPr lang="en-US" sz="800" dirty="0"/>
              <a:t>2017-02-27T21:37:11.213Z</a:t>
            </a:r>
          </a:p>
          <a:p>
            <a:r>
              <a:rPr lang="en-US" sz="800" b="1" dirty="0"/>
              <a:t>Last Seen: </a:t>
            </a:r>
            <a:r>
              <a:rPr lang="en-US" sz="800" dirty="0"/>
              <a:t>2017-02-27T21:37:11.213Z</a:t>
            </a:r>
          </a:p>
          <a:p>
            <a:r>
              <a:rPr lang="en-US" sz="800" b="1" dirty="0"/>
              <a:t>Count: </a:t>
            </a:r>
            <a:r>
              <a:rPr lang="en-US" sz="800" dirty="0"/>
              <a:t>1</a:t>
            </a:r>
          </a:p>
          <a:p>
            <a:r>
              <a:rPr lang="en-US" sz="800" b="1" dirty="0"/>
              <a:t>Sighting Of Ref: </a:t>
            </a:r>
            <a:r>
              <a:rPr lang="en-US" sz="800" i="1" dirty="0"/>
              <a:t>Indicator ID</a:t>
            </a:r>
          </a:p>
          <a:p>
            <a:r>
              <a:rPr lang="en-US" sz="800" b="1" dirty="0"/>
              <a:t>Where Sighted Refs: </a:t>
            </a:r>
            <a:r>
              <a:rPr lang="en-US" sz="800" i="1" dirty="0"/>
              <a:t>Beta Identity ID</a:t>
            </a:r>
            <a:endParaRPr lang="en-US" sz="800" b="1" i="1" dirty="0"/>
          </a:p>
          <a:p>
            <a:endParaRPr lang="en-US" sz="800" b="1" dirty="0"/>
          </a:p>
          <a:p>
            <a:endParaRPr lang="en-US" sz="8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79AC85-9E48-8A46-B8A7-04E6C07D1F5D}"/>
              </a:ext>
            </a:extLst>
          </p:cNvPr>
          <p:cNvCxnSpPr>
            <a:cxnSpLocks/>
            <a:stCxn id="19" idx="0"/>
            <a:endCxn id="12" idx="2"/>
          </p:cNvCxnSpPr>
          <p:nvPr/>
        </p:nvCxnSpPr>
        <p:spPr>
          <a:xfrm flipV="1">
            <a:off x="2401924" y="2573859"/>
            <a:ext cx="0" cy="158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94BF765-EF08-2042-8F07-CA767726C536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8824252" y="2573859"/>
            <a:ext cx="0" cy="158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6E33E5B-50AF-C342-B8B4-CE93D7824CAE}"/>
              </a:ext>
            </a:extLst>
          </p:cNvPr>
          <p:cNvSpPr txBox="1"/>
          <p:nvPr/>
        </p:nvSpPr>
        <p:spPr>
          <a:xfrm>
            <a:off x="1256190" y="3157089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Created By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60E13AD-4E98-2A4C-AEAE-F2BCDCD08501}"/>
              </a:ext>
            </a:extLst>
          </p:cNvPr>
          <p:cNvSpPr txBox="1"/>
          <p:nvPr/>
        </p:nvSpPr>
        <p:spPr>
          <a:xfrm>
            <a:off x="4838700" y="4746348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Sighting Of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6B47FD-071B-6B42-B5BE-C3CE31C7D13E}"/>
              </a:ext>
            </a:extLst>
          </p:cNvPr>
          <p:cNvSpPr txBox="1"/>
          <p:nvPr/>
        </p:nvSpPr>
        <p:spPr>
          <a:xfrm>
            <a:off x="8165281" y="3240361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Saw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D8AC100-5061-6D4E-9E4D-A6D036BA757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188695" y="4977975"/>
            <a:ext cx="284878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5CACB6D-2FB6-8F4A-A446-5C3B1BE27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420" y="1261238"/>
            <a:ext cx="1146752" cy="114675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463886F-3F65-A140-8A62-04FAD3DD4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977" y="1149260"/>
            <a:ext cx="1146752" cy="114675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78A2BE0-8EC6-3D4D-BB5D-DD8DDF7AB3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420" y="4388416"/>
            <a:ext cx="1146752" cy="11467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2C01A8-2799-7A41-8050-42552D6CA8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2180" y="4469687"/>
            <a:ext cx="1146752" cy="114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42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F49B-7FFA-3344-AFF5-7575D801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Sighting of Observed Data</a:t>
            </a:r>
          </a:p>
        </p:txBody>
      </p:sp>
    </p:spTree>
    <p:extLst>
      <p:ext uri="{BB962C8B-B14F-4D97-AF65-F5344CB8AC3E}">
        <p14:creationId xmlns:p14="http://schemas.microsoft.com/office/powerpoint/2010/main" val="3236897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D65F434-94EB-AA4E-B9F3-9B176128822A}"/>
              </a:ext>
            </a:extLst>
          </p:cNvPr>
          <p:cNvSpPr/>
          <p:nvPr/>
        </p:nvSpPr>
        <p:spPr>
          <a:xfrm>
            <a:off x="83401" y="2707278"/>
            <a:ext cx="3573542" cy="16445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B46CB0-69CD-6041-A237-A655E32B6391}"/>
              </a:ext>
            </a:extLst>
          </p:cNvPr>
          <p:cNvSpPr txBox="1"/>
          <p:nvPr/>
        </p:nvSpPr>
        <p:spPr>
          <a:xfrm>
            <a:off x="1622680" y="2829609"/>
            <a:ext cx="2299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Pym Technologies</a:t>
            </a:r>
          </a:p>
          <a:p>
            <a:r>
              <a:rPr lang="en-US" sz="800" b="1" dirty="0"/>
              <a:t>Identity Class: </a:t>
            </a:r>
            <a:r>
              <a:rPr lang="en-US" sz="800" dirty="0"/>
              <a:t>Organization</a:t>
            </a:r>
          </a:p>
          <a:p>
            <a:r>
              <a:rPr lang="en-US" sz="800" b="1" dirty="0"/>
              <a:t>Roles: </a:t>
            </a:r>
            <a:r>
              <a:rPr lang="en-US" sz="800" dirty="0"/>
              <a:t>Cyber Security</a:t>
            </a:r>
            <a:endParaRPr lang="en-US" sz="800" b="1" dirty="0"/>
          </a:p>
          <a:p>
            <a:r>
              <a:rPr lang="en-US" sz="800" b="1" dirty="0"/>
              <a:t>Sectors: </a:t>
            </a:r>
            <a:r>
              <a:rPr lang="en-US" sz="800" dirty="0"/>
              <a:t>Technology</a:t>
            </a:r>
          </a:p>
          <a:p>
            <a:r>
              <a:rPr lang="en-US" sz="800" b="1" dirty="0"/>
              <a:t>Contact Information: </a:t>
            </a:r>
            <a:r>
              <a:rPr lang="en-US" sz="800" dirty="0" err="1"/>
              <a:t>hank@pymtech.com</a:t>
            </a:r>
            <a:endParaRPr lang="en-US" sz="800" b="1" dirty="0"/>
          </a:p>
          <a:p>
            <a:endParaRPr lang="en-US" sz="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7644E3-CDFF-BF4B-A39E-13C3E75E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8" y="3039159"/>
            <a:ext cx="1146752" cy="11467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C554C45-29D1-B74C-A42B-6E13D6F215CC}"/>
              </a:ext>
            </a:extLst>
          </p:cNvPr>
          <p:cNvSpPr/>
          <p:nvPr/>
        </p:nvSpPr>
        <p:spPr>
          <a:xfrm>
            <a:off x="8330246" y="2707278"/>
            <a:ext cx="3573542" cy="16445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5A07E-F6F1-484E-A829-A1323A0002A0}"/>
              </a:ext>
            </a:extLst>
          </p:cNvPr>
          <p:cNvSpPr txBox="1"/>
          <p:nvPr/>
        </p:nvSpPr>
        <p:spPr>
          <a:xfrm>
            <a:off x="9809483" y="2829610"/>
            <a:ext cx="2299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Oscorp</a:t>
            </a:r>
            <a:r>
              <a:rPr lang="en-US" sz="800" b="1" dirty="0"/>
              <a:t> Industries</a:t>
            </a:r>
          </a:p>
          <a:p>
            <a:r>
              <a:rPr lang="en-US" sz="800" b="1" dirty="0"/>
              <a:t>Identity Class: </a:t>
            </a:r>
            <a:r>
              <a:rPr lang="en-US" sz="800" dirty="0"/>
              <a:t>Organization</a:t>
            </a:r>
          </a:p>
          <a:p>
            <a:r>
              <a:rPr lang="en-US" sz="800" b="1" dirty="0"/>
              <a:t>Sectors: </a:t>
            </a:r>
            <a:r>
              <a:rPr lang="en-US" sz="800" dirty="0"/>
              <a:t>Technology</a:t>
            </a:r>
          </a:p>
          <a:p>
            <a:r>
              <a:rPr lang="en-US" sz="800" b="1" dirty="0"/>
              <a:t>Contact Information: </a:t>
            </a:r>
            <a:r>
              <a:rPr lang="en-US" sz="800" dirty="0" err="1"/>
              <a:t>norman@oscorp.com</a:t>
            </a:r>
            <a:endParaRPr lang="en-US" sz="800" dirty="0"/>
          </a:p>
          <a:p>
            <a:endParaRPr lang="en-US" sz="800" b="1" dirty="0"/>
          </a:p>
          <a:p>
            <a:endParaRPr lang="en-US" sz="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6F0735F-5909-0E48-AF5D-0FC089FC8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743" y="2927181"/>
            <a:ext cx="1146752" cy="114675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BBE77D-3C82-414E-B9C4-7D4F5B725B60}"/>
              </a:ext>
            </a:extLst>
          </p:cNvPr>
          <p:cNvSpPr/>
          <p:nvPr/>
        </p:nvSpPr>
        <p:spPr>
          <a:xfrm>
            <a:off x="1250115" y="4753043"/>
            <a:ext cx="3573542" cy="16445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4639A-2639-B444-8200-87298E8F4AAF}"/>
              </a:ext>
            </a:extLst>
          </p:cNvPr>
          <p:cNvSpPr txBox="1"/>
          <p:nvPr/>
        </p:nvSpPr>
        <p:spPr>
          <a:xfrm>
            <a:off x="2729352" y="4774248"/>
            <a:ext cx="22991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Observed Data 2</a:t>
            </a:r>
          </a:p>
          <a:p>
            <a:r>
              <a:rPr lang="en-US" sz="800" b="1" dirty="0"/>
              <a:t>Created By Ref: </a:t>
            </a:r>
            <a:r>
              <a:rPr lang="en-US" sz="800" i="1" dirty="0" err="1"/>
              <a:t>Oscorp</a:t>
            </a:r>
            <a:r>
              <a:rPr lang="en-US" sz="800" i="1" dirty="0"/>
              <a:t> Industries</a:t>
            </a:r>
            <a:endParaRPr lang="en-US" sz="800" b="1" i="1" dirty="0"/>
          </a:p>
          <a:p>
            <a:r>
              <a:rPr lang="en-US" sz="800" b="1" dirty="0"/>
              <a:t>First Observed: </a:t>
            </a:r>
            <a:r>
              <a:rPr lang="en-US" sz="800" dirty="0"/>
              <a:t>2017-02-27T21:37:15.267Z</a:t>
            </a:r>
          </a:p>
          <a:p>
            <a:r>
              <a:rPr lang="en-US" sz="800" b="1" dirty="0"/>
              <a:t>First Observed: </a:t>
            </a:r>
            <a:r>
              <a:rPr lang="en-US" sz="800" dirty="0"/>
              <a:t>2017-02-27T21:37:15.267Z</a:t>
            </a:r>
          </a:p>
          <a:p>
            <a:r>
              <a:rPr lang="en-US" sz="800" b="1" dirty="0"/>
              <a:t>Number Observed:</a:t>
            </a:r>
            <a:r>
              <a:rPr lang="en-US" sz="800" dirty="0"/>
              <a:t> 1</a:t>
            </a:r>
          </a:p>
          <a:p>
            <a:r>
              <a:rPr lang="en-US" sz="800" b="1" dirty="0"/>
              <a:t>Objects: </a:t>
            </a:r>
            <a:r>
              <a:rPr lang="en-US" sz="800" dirty="0"/>
              <a:t>{</a:t>
            </a:r>
          </a:p>
          <a:p>
            <a:r>
              <a:rPr lang="en-US" sz="800" dirty="0"/>
              <a:t>   0: {</a:t>
            </a:r>
          </a:p>
          <a:p>
            <a:r>
              <a:rPr lang="en-US" sz="800" dirty="0"/>
              <a:t>     </a:t>
            </a:r>
            <a:r>
              <a:rPr lang="en-US" sz="800" b="1" dirty="0"/>
              <a:t>type:</a:t>
            </a:r>
            <a:r>
              <a:rPr lang="en-US" sz="800" dirty="0"/>
              <a:t> windows-registry-key</a:t>
            </a:r>
          </a:p>
          <a:p>
            <a:r>
              <a:rPr lang="en-US" sz="800" dirty="0"/>
              <a:t>      </a:t>
            </a:r>
            <a:r>
              <a:rPr lang="en-US" sz="800" b="1" dirty="0"/>
              <a:t>key: </a:t>
            </a:r>
            <a:r>
              <a:rPr lang="en-US" sz="800" dirty="0"/>
              <a:t>HKEY_LOCAL_MACHINE\SYSTEM\</a:t>
            </a:r>
          </a:p>
          <a:p>
            <a:r>
              <a:rPr lang="en-US" sz="800" dirty="0"/>
              <a:t>               ControlSet001\Services\WSALg2 </a:t>
            </a:r>
          </a:p>
          <a:p>
            <a:r>
              <a:rPr lang="en-US" sz="800" dirty="0"/>
              <a:t>   }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F6AD94-82FE-5649-8CE9-AB3E608BD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382" y="4972946"/>
            <a:ext cx="1146752" cy="114675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8F043F3-D063-2245-A29C-59DB6EDA52F7}"/>
              </a:ext>
            </a:extLst>
          </p:cNvPr>
          <p:cNvSpPr/>
          <p:nvPr/>
        </p:nvSpPr>
        <p:spPr>
          <a:xfrm>
            <a:off x="6244920" y="4753043"/>
            <a:ext cx="3573542" cy="16445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C5EAE2B-424B-4F44-9ADA-D2AA4661C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187" y="5088476"/>
            <a:ext cx="1146752" cy="11467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11C676B-391C-C742-A31E-7557E6A3B435}"/>
              </a:ext>
            </a:extLst>
          </p:cNvPr>
          <p:cNvSpPr txBox="1"/>
          <p:nvPr/>
        </p:nvSpPr>
        <p:spPr>
          <a:xfrm>
            <a:off x="7724157" y="4774249"/>
            <a:ext cx="22991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Observed Data 1</a:t>
            </a:r>
          </a:p>
          <a:p>
            <a:r>
              <a:rPr lang="en-US" sz="800" b="1" dirty="0"/>
              <a:t>Created By Ref: </a:t>
            </a:r>
            <a:r>
              <a:rPr lang="en-US" sz="800" i="1" dirty="0" err="1"/>
              <a:t>Oscorp</a:t>
            </a:r>
            <a:r>
              <a:rPr lang="en-US" sz="800" i="1" dirty="0"/>
              <a:t> Industries</a:t>
            </a:r>
          </a:p>
          <a:p>
            <a:r>
              <a:rPr lang="en-US" sz="800" b="1" dirty="0"/>
              <a:t>First Observed: </a:t>
            </a:r>
            <a:r>
              <a:rPr lang="en-US" sz="800" dirty="0"/>
              <a:t>2017-02-27T21:37:15.213Z</a:t>
            </a:r>
          </a:p>
          <a:p>
            <a:r>
              <a:rPr lang="en-US" sz="800" b="1" dirty="0"/>
              <a:t>First Observed: </a:t>
            </a:r>
            <a:r>
              <a:rPr lang="en-US" sz="800" dirty="0"/>
              <a:t>2017-02-27T21:37:15.213Z</a:t>
            </a:r>
          </a:p>
          <a:p>
            <a:r>
              <a:rPr lang="en-US" sz="800" b="1" dirty="0"/>
              <a:t>Number Observed:</a:t>
            </a:r>
            <a:r>
              <a:rPr lang="en-US" sz="800" dirty="0"/>
              <a:t> 1</a:t>
            </a:r>
          </a:p>
          <a:p>
            <a:r>
              <a:rPr lang="en-US" sz="800" b="1" dirty="0"/>
              <a:t>Objects: </a:t>
            </a:r>
            <a:r>
              <a:rPr lang="en-US" sz="800" dirty="0"/>
              <a:t>{</a:t>
            </a:r>
          </a:p>
          <a:p>
            <a:r>
              <a:rPr lang="en-US" sz="800" dirty="0"/>
              <a:t>   0: {</a:t>
            </a:r>
          </a:p>
          <a:p>
            <a:r>
              <a:rPr lang="en-US" sz="800" dirty="0"/>
              <a:t>     </a:t>
            </a:r>
            <a:r>
              <a:rPr lang="en-US" sz="800" b="1" dirty="0"/>
              <a:t>type:</a:t>
            </a:r>
            <a:r>
              <a:rPr lang="en-US" sz="800" dirty="0"/>
              <a:t> file</a:t>
            </a:r>
          </a:p>
          <a:p>
            <a:r>
              <a:rPr lang="en-US" sz="800" dirty="0"/>
              <a:t>     </a:t>
            </a:r>
            <a:r>
              <a:rPr lang="en-US" sz="800" b="1" dirty="0"/>
              <a:t>hashes: </a:t>
            </a:r>
            <a:r>
              <a:rPr lang="en-US" sz="800" dirty="0"/>
              <a:t>{ MD5: 1717b7fff97d37a1e1…,</a:t>
            </a:r>
          </a:p>
          <a:p>
            <a:r>
              <a:rPr lang="en-US" sz="800" dirty="0"/>
              <a:t>        SHA1: c79a326f8411e9488…}</a:t>
            </a:r>
          </a:p>
          <a:p>
            <a:r>
              <a:rPr lang="en-US" sz="800" dirty="0"/>
              <a:t>    </a:t>
            </a:r>
            <a:r>
              <a:rPr lang="en-US" sz="800" b="1" dirty="0"/>
              <a:t> name: </a:t>
            </a:r>
            <a:r>
              <a:rPr lang="en-US" sz="800" dirty="0" err="1"/>
              <a:t>resume.pdf</a:t>
            </a:r>
            <a:endParaRPr lang="en-US" sz="800" dirty="0"/>
          </a:p>
          <a:p>
            <a:r>
              <a:rPr lang="en-US" sz="800" b="1" dirty="0"/>
              <a:t>     size: </a:t>
            </a:r>
            <a:r>
              <a:rPr lang="en-US" sz="800" dirty="0"/>
              <a:t>83968  } }</a:t>
            </a:r>
          </a:p>
          <a:p>
            <a:endParaRPr lang="en-US" sz="800" b="1" dirty="0"/>
          </a:p>
          <a:p>
            <a:endParaRPr 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60E13AD-4E98-2A4C-AEAE-F2BCDCD08501}"/>
              </a:ext>
            </a:extLst>
          </p:cNvPr>
          <p:cNvSpPr txBox="1"/>
          <p:nvPr/>
        </p:nvSpPr>
        <p:spPr>
          <a:xfrm>
            <a:off x="5914228" y="317924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Observed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5CACB6D-2FB6-8F4A-A446-5C3B1BE27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668" y="3039159"/>
            <a:ext cx="1146752" cy="114675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463886F-3F65-A140-8A62-04FAD3DD4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742" y="2927181"/>
            <a:ext cx="1146752" cy="114675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78A2BE0-8EC6-3D4D-BB5D-DD8DDF7AB3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8382" y="4985735"/>
            <a:ext cx="1146752" cy="11467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2C01A8-2799-7A41-8050-42552D6CA8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9619" y="5067006"/>
            <a:ext cx="1146752" cy="114675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CC8B9DE-348C-7143-99AD-1A4AA53A1485}"/>
              </a:ext>
            </a:extLst>
          </p:cNvPr>
          <p:cNvSpPr/>
          <p:nvPr/>
        </p:nvSpPr>
        <p:spPr>
          <a:xfrm>
            <a:off x="5618736" y="247129"/>
            <a:ext cx="3573542" cy="16445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42F4093-CBF7-294A-A087-5559B318B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003" y="582562"/>
            <a:ext cx="1146752" cy="114675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33FFAFC-5B69-E341-9AC4-1AB9CF48F92E}"/>
              </a:ext>
            </a:extLst>
          </p:cNvPr>
          <p:cNvSpPr txBox="1"/>
          <p:nvPr/>
        </p:nvSpPr>
        <p:spPr>
          <a:xfrm>
            <a:off x="7097973" y="369461"/>
            <a:ext cx="2299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Sighting</a:t>
            </a:r>
          </a:p>
          <a:p>
            <a:r>
              <a:rPr lang="en-US" sz="800" b="1" dirty="0"/>
              <a:t>Created By Ref: </a:t>
            </a:r>
            <a:r>
              <a:rPr lang="en-US" sz="800" dirty="0" err="1"/>
              <a:t>Oscorp</a:t>
            </a:r>
            <a:r>
              <a:rPr lang="en-US" sz="800" dirty="0"/>
              <a:t> Industries</a:t>
            </a:r>
          </a:p>
          <a:p>
            <a:r>
              <a:rPr lang="en-US" sz="800" b="1" dirty="0"/>
              <a:t>First Observed: </a:t>
            </a:r>
            <a:r>
              <a:rPr lang="en-US" sz="800" dirty="0"/>
              <a:t>2017-02-28T19:07:24.856Z</a:t>
            </a:r>
          </a:p>
          <a:p>
            <a:r>
              <a:rPr lang="en-US" sz="800" b="1" dirty="0"/>
              <a:t>First Observed: </a:t>
            </a:r>
            <a:r>
              <a:rPr lang="en-US" sz="800" dirty="0"/>
              <a:t>2017-02-28T19:07:24.856Z</a:t>
            </a:r>
          </a:p>
          <a:p>
            <a:r>
              <a:rPr lang="en-US" sz="800" b="1" dirty="0"/>
              <a:t>Count: </a:t>
            </a:r>
            <a:r>
              <a:rPr lang="en-US" sz="800" dirty="0"/>
              <a:t>1</a:t>
            </a:r>
          </a:p>
          <a:p>
            <a:r>
              <a:rPr lang="en-US" sz="800" b="1" dirty="0"/>
              <a:t>Sighting Of Ref: </a:t>
            </a:r>
            <a:r>
              <a:rPr lang="en-US" sz="800" i="1" dirty="0"/>
              <a:t>Malware ID</a:t>
            </a:r>
          </a:p>
          <a:p>
            <a:r>
              <a:rPr lang="en-US" sz="800" b="1" dirty="0"/>
              <a:t>Where Sighted Refs: </a:t>
            </a:r>
            <a:r>
              <a:rPr lang="en-US" sz="800" i="1" dirty="0" err="1"/>
              <a:t>Oscorp</a:t>
            </a:r>
            <a:r>
              <a:rPr lang="en-US" sz="800" i="1" dirty="0"/>
              <a:t> Identity ID</a:t>
            </a:r>
          </a:p>
          <a:p>
            <a:r>
              <a:rPr lang="en-US" sz="800" b="1" dirty="0"/>
              <a:t>Observed Data Refs: </a:t>
            </a:r>
            <a:r>
              <a:rPr lang="en-US" sz="800" dirty="0"/>
              <a:t> </a:t>
            </a:r>
            <a:r>
              <a:rPr lang="en-US" sz="800" i="1" dirty="0"/>
              <a:t>Observed Data IDs</a:t>
            </a:r>
            <a:endParaRPr lang="en-US" sz="800" b="1" i="1" dirty="0"/>
          </a:p>
          <a:p>
            <a:endParaRPr lang="en-US" sz="8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FF6E101-95F7-0E44-9FA1-A7C4FBC1A8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3435" y="561092"/>
            <a:ext cx="1146752" cy="114675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8D77A0D-F656-5645-8172-5D1293991702}"/>
              </a:ext>
            </a:extLst>
          </p:cNvPr>
          <p:cNvSpPr/>
          <p:nvPr/>
        </p:nvSpPr>
        <p:spPr>
          <a:xfrm>
            <a:off x="143443" y="247129"/>
            <a:ext cx="3573542" cy="16445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A5245A-6B7E-A440-AB57-3992046BE190}"/>
              </a:ext>
            </a:extLst>
          </p:cNvPr>
          <p:cNvSpPr txBox="1"/>
          <p:nvPr/>
        </p:nvSpPr>
        <p:spPr>
          <a:xfrm>
            <a:off x="1622680" y="369461"/>
            <a:ext cx="2299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Job Website Trojan</a:t>
            </a:r>
          </a:p>
          <a:p>
            <a:r>
              <a:rPr lang="en-US" sz="800" b="1" dirty="0"/>
              <a:t>Malware Types: </a:t>
            </a:r>
            <a:r>
              <a:rPr lang="en-US" sz="800" dirty="0"/>
              <a:t>Remote-Access-Trojan</a:t>
            </a:r>
          </a:p>
          <a:p>
            <a:r>
              <a:rPr lang="en-US" sz="800" b="1" dirty="0"/>
              <a:t>Created By Ref: </a:t>
            </a:r>
            <a:r>
              <a:rPr lang="en-US" sz="800" dirty="0"/>
              <a:t>Pym Technologies</a:t>
            </a:r>
          </a:p>
          <a:p>
            <a:r>
              <a:rPr lang="en-US" sz="800" b="1" dirty="0"/>
              <a:t>Description: </a:t>
            </a:r>
            <a:r>
              <a:rPr lang="en-US" sz="800" dirty="0"/>
              <a:t>Trojan that is disguised as the executable file </a:t>
            </a:r>
            <a:r>
              <a:rPr lang="en-US" sz="800" dirty="0" err="1"/>
              <a:t>resume.pdf</a:t>
            </a:r>
            <a:r>
              <a:rPr lang="en-US" sz="800" dirty="0"/>
              <a:t>, it also creates a registry key.</a:t>
            </a:r>
            <a:endParaRPr lang="en-US" sz="800" b="1" dirty="0"/>
          </a:p>
          <a:p>
            <a:endParaRPr lang="en-US" sz="800" b="1" dirty="0"/>
          </a:p>
          <a:p>
            <a:endParaRPr lang="en-US" sz="8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4EDB6BD-6C18-694F-98E5-8DC0D9A134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390" y="600908"/>
            <a:ext cx="1091992" cy="1091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11B3F4-539A-9647-9350-60D61E57C5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5000" y="4985734"/>
            <a:ext cx="1159541" cy="115954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FDC974E-86FB-A04C-86C0-179812E56B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3187" y="5082081"/>
            <a:ext cx="1159541" cy="115954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2330D4E-222B-004C-B7F2-9DB83044CD02}"/>
              </a:ext>
            </a:extLst>
          </p:cNvPr>
          <p:cNvSpPr txBox="1"/>
          <p:nvPr/>
        </p:nvSpPr>
        <p:spPr>
          <a:xfrm>
            <a:off x="3878910" y="824890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Sighting Of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4EE388-370D-5342-808E-87AF098E77C4}"/>
              </a:ext>
            </a:extLst>
          </p:cNvPr>
          <p:cNvSpPr txBox="1"/>
          <p:nvPr/>
        </p:nvSpPr>
        <p:spPr>
          <a:xfrm>
            <a:off x="10251059" y="6446633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Created By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D3700F1F-CEF6-374A-AA1A-BE75E0A8DCD8}"/>
              </a:ext>
            </a:extLst>
          </p:cNvPr>
          <p:cNvCxnSpPr>
            <a:cxnSpLocks/>
          </p:cNvCxnSpPr>
          <p:nvPr/>
        </p:nvCxnSpPr>
        <p:spPr>
          <a:xfrm flipV="1">
            <a:off x="3033319" y="4340427"/>
            <a:ext cx="8424673" cy="2371082"/>
          </a:xfrm>
          <a:prstGeom prst="bentConnector3">
            <a:avLst>
              <a:gd name="adj1" fmla="val 100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4E6777-90EA-6C4D-B1E1-2AA113311EAA}"/>
              </a:ext>
            </a:extLst>
          </p:cNvPr>
          <p:cNvCxnSpPr>
            <a:cxnSpLocks/>
          </p:cNvCxnSpPr>
          <p:nvPr/>
        </p:nvCxnSpPr>
        <p:spPr>
          <a:xfrm flipH="1">
            <a:off x="3036888" y="6397545"/>
            <a:ext cx="1" cy="313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840F83A5-0055-0D4C-8AD3-3FACA0E2080E}"/>
              </a:ext>
            </a:extLst>
          </p:cNvPr>
          <p:cNvCxnSpPr>
            <a:cxnSpLocks/>
            <a:endCxn id="19" idx="0"/>
          </p:cNvCxnSpPr>
          <p:nvPr/>
        </p:nvCxnSpPr>
        <p:spPr>
          <a:xfrm rot="10800000" flipV="1">
            <a:off x="3036887" y="4488023"/>
            <a:ext cx="4015357" cy="265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DA860BA-43A6-304C-9F6A-1D54982D0F83}"/>
              </a:ext>
            </a:extLst>
          </p:cNvPr>
          <p:cNvCxnSpPr>
            <a:cxnSpLocks/>
          </p:cNvCxnSpPr>
          <p:nvPr/>
        </p:nvCxnSpPr>
        <p:spPr>
          <a:xfrm>
            <a:off x="7052243" y="1891631"/>
            <a:ext cx="0" cy="286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6B7AAA6-3376-8B43-B64E-701673AE1C1D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716985" y="1069380"/>
            <a:ext cx="190175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5F04182-E9C7-2A41-B5E0-2BD058A2EDCB}"/>
              </a:ext>
            </a:extLst>
          </p:cNvPr>
          <p:cNvSpPr txBox="1"/>
          <p:nvPr/>
        </p:nvSpPr>
        <p:spPr>
          <a:xfrm>
            <a:off x="589667" y="21820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Created By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50237C9-9EDB-3B40-9932-794D0240D6F8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1930214" y="1891631"/>
            <a:ext cx="14556" cy="81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FC93F5CC-6A07-EF43-BDB2-4FE4BAD105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92435" y="4586589"/>
            <a:ext cx="1279820" cy="827767"/>
          </a:xfrm>
          <a:prstGeom prst="bentConnector3">
            <a:avLst>
              <a:gd name="adj1" fmla="val -1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99BA867-3D46-A942-A91E-6FBDF65A74DF}"/>
              </a:ext>
            </a:extLst>
          </p:cNvPr>
          <p:cNvSpPr txBox="1"/>
          <p:nvPr/>
        </p:nvSpPr>
        <p:spPr>
          <a:xfrm>
            <a:off x="9563325" y="5720342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Created By</a:t>
            </a:r>
          </a:p>
        </p:txBody>
      </p:sp>
    </p:spTree>
    <p:extLst>
      <p:ext uri="{BB962C8B-B14F-4D97-AF65-F5344CB8AC3E}">
        <p14:creationId xmlns:p14="http://schemas.microsoft.com/office/powerpoint/2010/main" val="173107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1251-9F3C-924F-B8B8-D8229BE8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Actor Leveraging Attack Patterns and Malware</a:t>
            </a:r>
          </a:p>
        </p:txBody>
      </p:sp>
    </p:spTree>
    <p:extLst>
      <p:ext uri="{BB962C8B-B14F-4D97-AF65-F5344CB8AC3E}">
        <p14:creationId xmlns:p14="http://schemas.microsoft.com/office/powerpoint/2010/main" val="3174646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C66273-A990-7946-81F8-5BF142990E32}"/>
              </a:ext>
            </a:extLst>
          </p:cNvPr>
          <p:cNvSpPr/>
          <p:nvPr/>
        </p:nvSpPr>
        <p:spPr>
          <a:xfrm>
            <a:off x="4528499" y="4693612"/>
            <a:ext cx="3102983" cy="1481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0E778-A397-5A40-B4F1-3000FEB7BEF2}"/>
              </a:ext>
            </a:extLst>
          </p:cNvPr>
          <p:cNvSpPr txBox="1"/>
          <p:nvPr/>
        </p:nvSpPr>
        <p:spPr>
          <a:xfrm>
            <a:off x="5616371" y="4815944"/>
            <a:ext cx="1996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Phishing</a:t>
            </a:r>
          </a:p>
          <a:p>
            <a:r>
              <a:rPr lang="en-US" sz="800" b="1" dirty="0"/>
              <a:t>External References:</a:t>
            </a:r>
            <a:r>
              <a:rPr lang="en-US" sz="800" dirty="0"/>
              <a:t> [{ </a:t>
            </a:r>
          </a:p>
          <a:p>
            <a:r>
              <a:rPr lang="en-US" sz="800" dirty="0"/>
              <a:t>   </a:t>
            </a:r>
            <a:r>
              <a:rPr lang="en-US" sz="800" b="1" dirty="0"/>
              <a:t>source name:</a:t>
            </a:r>
            <a:r>
              <a:rPr lang="en-US" sz="800" dirty="0"/>
              <a:t> </a:t>
            </a:r>
            <a:r>
              <a:rPr lang="en-US" sz="800" dirty="0" err="1"/>
              <a:t>capec</a:t>
            </a:r>
            <a:r>
              <a:rPr lang="en-US" sz="800" dirty="0"/>
              <a:t> </a:t>
            </a:r>
          </a:p>
          <a:p>
            <a:r>
              <a:rPr lang="en-US" sz="800" b="1" dirty="0"/>
              <a:t>   description: </a:t>
            </a:r>
            <a:r>
              <a:rPr lang="en-US" sz="800" dirty="0"/>
              <a:t>Phishing</a:t>
            </a:r>
          </a:p>
          <a:p>
            <a:r>
              <a:rPr lang="en-US" sz="800" b="1" dirty="0"/>
              <a:t>   </a:t>
            </a:r>
            <a:r>
              <a:rPr lang="en-US" sz="800" b="1" dirty="0" err="1"/>
              <a:t>url</a:t>
            </a:r>
            <a:r>
              <a:rPr lang="en-US" sz="800" b="1" dirty="0"/>
              <a:t>: </a:t>
            </a:r>
            <a:r>
              <a:rPr lang="en-US" sz="800" dirty="0">
                <a:hlinkClick r:id="rId2"/>
              </a:rPr>
              <a:t>https://capec.mitre.org</a:t>
            </a:r>
            <a:r>
              <a:rPr lang="en-US" sz="800" dirty="0"/>
              <a:t>...</a:t>
            </a:r>
          </a:p>
          <a:p>
            <a:r>
              <a:rPr lang="en-US" sz="800" b="1" dirty="0"/>
              <a:t>   external id:</a:t>
            </a:r>
            <a:r>
              <a:rPr lang="en-US" sz="800" dirty="0"/>
              <a:t> CAPEC-98 }]</a:t>
            </a:r>
          </a:p>
          <a:p>
            <a:r>
              <a:rPr lang="en-US" sz="800" b="1" dirty="0"/>
              <a:t>Kill Chain Phases: </a:t>
            </a:r>
            <a:r>
              <a:rPr lang="en-US" sz="800" dirty="0"/>
              <a:t>[{</a:t>
            </a:r>
          </a:p>
          <a:p>
            <a:r>
              <a:rPr lang="en-US" sz="800" b="1" dirty="0"/>
              <a:t>   kill chain name: </a:t>
            </a:r>
            <a:r>
              <a:rPr lang="en-US" sz="800" dirty="0" err="1"/>
              <a:t>mandiant</a:t>
            </a:r>
            <a:r>
              <a:rPr lang="en-US" sz="800" dirty="0"/>
              <a:t>-attack-       </a:t>
            </a:r>
          </a:p>
          <a:p>
            <a:r>
              <a:rPr lang="en-US" sz="800" dirty="0"/>
              <a:t>                                  lifecycle-model</a:t>
            </a:r>
          </a:p>
          <a:p>
            <a:r>
              <a:rPr lang="en-US" sz="800" b="1" dirty="0"/>
              <a:t>  phase name: </a:t>
            </a:r>
            <a:r>
              <a:rPr lang="en-US" sz="800" dirty="0"/>
              <a:t>initial-compromise }]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B3724D-56BE-724E-A771-85893A638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766" y="4815944"/>
            <a:ext cx="1021095" cy="10210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7BAABB6-4803-B04A-AA54-8E0D4F9FE68B}"/>
              </a:ext>
            </a:extLst>
          </p:cNvPr>
          <p:cNvSpPr/>
          <p:nvPr/>
        </p:nvSpPr>
        <p:spPr>
          <a:xfrm>
            <a:off x="4509760" y="1504191"/>
            <a:ext cx="3102983" cy="13638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67207E-85A4-5247-95F0-D40A60328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027" y="1839624"/>
            <a:ext cx="995749" cy="9957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3F3A2F4-067C-E244-82CB-46E4A6EA3EAB}"/>
              </a:ext>
            </a:extLst>
          </p:cNvPr>
          <p:cNvSpPr txBox="1"/>
          <p:nvPr/>
        </p:nvSpPr>
        <p:spPr>
          <a:xfrm>
            <a:off x="5642685" y="1626523"/>
            <a:ext cx="1996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Adversary Bravo</a:t>
            </a:r>
          </a:p>
          <a:p>
            <a:r>
              <a:rPr lang="en-US" sz="800" b="1" dirty="0"/>
              <a:t>Threat Actor Type: </a:t>
            </a:r>
            <a:r>
              <a:rPr lang="en-US" sz="800" dirty="0"/>
              <a:t>Spy, Criminal</a:t>
            </a:r>
          </a:p>
          <a:p>
            <a:r>
              <a:rPr lang="en-US" sz="800" b="1" dirty="0"/>
              <a:t>Description: </a:t>
            </a:r>
            <a:r>
              <a:rPr lang="en-US" sz="800" dirty="0"/>
              <a:t>Known to use phishing attacks to deliver remote access malware to targets.</a:t>
            </a:r>
            <a:endParaRPr lang="en-US" sz="800" b="1" dirty="0"/>
          </a:p>
          <a:p>
            <a:endParaRPr lang="en-US" sz="800" b="1" dirty="0"/>
          </a:p>
          <a:p>
            <a:endParaRPr lang="en-US" sz="8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E68184B-A777-E54E-B234-AF1B1E426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2553" y="3207650"/>
            <a:ext cx="683460" cy="683460"/>
          </a:xfrm>
          <a:prstGeom prst="rect">
            <a:avLst/>
          </a:prstGeom>
        </p:spPr>
      </p:pic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1E7F1D72-8766-8F45-9B82-DAEF498A0F3D}"/>
              </a:ext>
            </a:extLst>
          </p:cNvPr>
          <p:cNvCxnSpPr>
            <a:cxnSpLocks/>
            <a:stCxn id="19" idx="3"/>
            <a:endCxn id="22" idx="0"/>
          </p:cNvCxnSpPr>
          <p:nvPr/>
        </p:nvCxnSpPr>
        <p:spPr>
          <a:xfrm>
            <a:off x="7639057" y="2103577"/>
            <a:ext cx="2385226" cy="1104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BD48984-FBCE-4C48-BEB9-A7AA810E8B69}"/>
              </a:ext>
            </a:extLst>
          </p:cNvPr>
          <p:cNvSpPr txBox="1"/>
          <p:nvPr/>
        </p:nvSpPr>
        <p:spPr>
          <a:xfrm>
            <a:off x="9684892" y="3480501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Uses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454CD6-869C-2B46-85C5-6E08E417024B}"/>
              </a:ext>
            </a:extLst>
          </p:cNvPr>
          <p:cNvSpPr/>
          <p:nvPr/>
        </p:nvSpPr>
        <p:spPr>
          <a:xfrm>
            <a:off x="8366935" y="4728229"/>
            <a:ext cx="3100369" cy="1481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2C2C68-1463-0441-95FE-971C71C3FADF}"/>
              </a:ext>
            </a:extLst>
          </p:cNvPr>
          <p:cNvSpPr txBox="1"/>
          <p:nvPr/>
        </p:nvSpPr>
        <p:spPr>
          <a:xfrm>
            <a:off x="9472614" y="4850562"/>
            <a:ext cx="1994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Poison Ivy Variant d1c6</a:t>
            </a:r>
          </a:p>
          <a:p>
            <a:r>
              <a:rPr lang="en-US" sz="800" b="1" dirty="0"/>
              <a:t>Malware Types: </a:t>
            </a:r>
            <a:r>
              <a:rPr lang="en-US" sz="800" dirty="0"/>
              <a:t>Remote-Access-Trojan</a:t>
            </a:r>
          </a:p>
          <a:p>
            <a:r>
              <a:rPr lang="en-US" sz="800" b="1" dirty="0"/>
              <a:t>Kill Chain Phases: </a:t>
            </a:r>
            <a:r>
              <a:rPr lang="en-US" sz="800" dirty="0"/>
              <a:t>[{</a:t>
            </a:r>
          </a:p>
          <a:p>
            <a:r>
              <a:rPr lang="en-US" sz="800" dirty="0"/>
              <a:t>   </a:t>
            </a:r>
            <a:r>
              <a:rPr lang="en-US" sz="800" b="1" dirty="0"/>
              <a:t>kill chain name: </a:t>
            </a:r>
            <a:r>
              <a:rPr lang="en-US" sz="800" dirty="0" err="1"/>
              <a:t>mandiant</a:t>
            </a:r>
            <a:r>
              <a:rPr lang="en-US" sz="800" dirty="0"/>
              <a:t>-attack- </a:t>
            </a:r>
          </a:p>
          <a:p>
            <a:r>
              <a:rPr lang="en-US" sz="800" dirty="0"/>
              <a:t>                                  lifecycle-model,</a:t>
            </a:r>
          </a:p>
          <a:p>
            <a:r>
              <a:rPr lang="en-US" sz="800" dirty="0"/>
              <a:t>   </a:t>
            </a:r>
            <a:r>
              <a:rPr lang="en-US" sz="800" b="1" dirty="0"/>
              <a:t>phase name:</a:t>
            </a:r>
            <a:r>
              <a:rPr lang="en-US" sz="800" dirty="0"/>
              <a:t> initial compromise }]</a:t>
            </a:r>
          </a:p>
          <a:p>
            <a:endParaRPr lang="en-US" sz="800" dirty="0"/>
          </a:p>
          <a:p>
            <a:endParaRPr lang="en-US" sz="800" b="1" dirty="0"/>
          </a:p>
          <a:p>
            <a:endParaRPr lang="en-US" sz="80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B41491A-3C49-0C44-89C1-A40F5BDA2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9882" y="4867916"/>
            <a:ext cx="963966" cy="96396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F51D57A-802F-454B-BB25-7F80C7B857DD}"/>
              </a:ext>
            </a:extLst>
          </p:cNvPr>
          <p:cNvSpPr/>
          <p:nvPr/>
        </p:nvSpPr>
        <p:spPr>
          <a:xfrm>
            <a:off x="624151" y="4728229"/>
            <a:ext cx="3102983" cy="1481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9F497D-5306-D54A-BA6C-351E7CBF1319}"/>
              </a:ext>
            </a:extLst>
          </p:cNvPr>
          <p:cNvSpPr txBox="1"/>
          <p:nvPr/>
        </p:nvSpPr>
        <p:spPr>
          <a:xfrm>
            <a:off x="1730763" y="4850562"/>
            <a:ext cx="1996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Adversary Bravo</a:t>
            </a:r>
          </a:p>
          <a:p>
            <a:r>
              <a:rPr lang="en-US" sz="800" b="1" dirty="0"/>
              <a:t>Identity Class: </a:t>
            </a:r>
            <a:r>
              <a:rPr lang="en-US" sz="800" dirty="0"/>
              <a:t>Unknown</a:t>
            </a:r>
          </a:p>
          <a:p>
            <a:r>
              <a:rPr lang="en-US" sz="800" b="1" dirty="0"/>
              <a:t>Description: </a:t>
            </a:r>
            <a:r>
              <a:rPr lang="en-US" sz="800" dirty="0"/>
              <a:t>Adversary Bravo is a threat actor that utilizes phishing attacks.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80BAFEA-3CDA-7644-A7A8-2F36ED623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419" y="4867765"/>
            <a:ext cx="964267" cy="96426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0C30534-590A-7E4F-A0FF-BB7A310D7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7333" y="3202698"/>
            <a:ext cx="683460" cy="683460"/>
          </a:xfrm>
          <a:prstGeom prst="rect">
            <a:avLst/>
          </a:prstGeom>
        </p:spPr>
      </p:pic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A5088844-B377-D04D-A871-77E69C6F8085}"/>
              </a:ext>
            </a:extLst>
          </p:cNvPr>
          <p:cNvCxnSpPr>
            <a:cxnSpLocks/>
            <a:stCxn id="17" idx="1"/>
            <a:endCxn id="54" idx="0"/>
          </p:cNvCxnSpPr>
          <p:nvPr/>
        </p:nvCxnSpPr>
        <p:spPr>
          <a:xfrm rot="10800000" flipV="1">
            <a:off x="2169064" y="2186092"/>
            <a:ext cx="2340697" cy="1016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7C893D-4B3E-9D41-8939-1710DF7CE0DB}"/>
              </a:ext>
            </a:extLst>
          </p:cNvPr>
          <p:cNvSpPr txBox="1"/>
          <p:nvPr/>
        </p:nvSpPr>
        <p:spPr>
          <a:xfrm>
            <a:off x="624151" y="3408291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Atrributed</a:t>
            </a:r>
            <a:r>
              <a:rPr lang="en-US" sz="800" dirty="0"/>
              <a:t> To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BC5C463-225A-0948-96D6-0FCEB4196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521" y="3197997"/>
            <a:ext cx="683460" cy="6834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B33DAFB-E052-C74F-848A-86A16C2D41C6}"/>
              </a:ext>
            </a:extLst>
          </p:cNvPr>
          <p:cNvSpPr txBox="1"/>
          <p:nvPr/>
        </p:nvSpPr>
        <p:spPr>
          <a:xfrm>
            <a:off x="4691858" y="3470848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Uses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BCFD49-A464-E746-A4E4-2EFFF2A0653C}"/>
              </a:ext>
            </a:extLst>
          </p:cNvPr>
          <p:cNvCxnSpPr>
            <a:cxnSpLocks/>
            <a:stCxn id="17" idx="2"/>
            <a:endCxn id="60" idx="0"/>
          </p:cNvCxnSpPr>
          <p:nvPr/>
        </p:nvCxnSpPr>
        <p:spPr>
          <a:xfrm flipH="1">
            <a:off x="6061251" y="2867993"/>
            <a:ext cx="1" cy="33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CCA5510-CD46-3445-A7CA-15AAB14003E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61252" y="3870326"/>
            <a:ext cx="18739" cy="82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4CEE5CA-1F90-1C42-8232-6635355BA11C}"/>
              </a:ext>
            </a:extLst>
          </p:cNvPr>
          <p:cNvCxnSpPr>
            <a:cxnSpLocks/>
          </p:cNvCxnSpPr>
          <p:nvPr/>
        </p:nvCxnSpPr>
        <p:spPr>
          <a:xfrm>
            <a:off x="10032805" y="3861155"/>
            <a:ext cx="0" cy="86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B7CA673-F480-D34A-9586-A4793B375AD9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159194" y="3878780"/>
            <a:ext cx="16449" cy="84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01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CC38-26B1-4E42-A181-8B7C2334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Marking Definitions</a:t>
            </a:r>
          </a:p>
        </p:txBody>
      </p:sp>
    </p:spTree>
    <p:extLst>
      <p:ext uri="{BB962C8B-B14F-4D97-AF65-F5344CB8AC3E}">
        <p14:creationId xmlns:p14="http://schemas.microsoft.com/office/powerpoint/2010/main" val="98963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C545-48BC-E445-AF05-DEC677A4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Campaigns vs. Threat Actors vs. Intrusion Sets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4B4F4C-7588-AA40-80EF-ECA581D7EC28}"/>
              </a:ext>
            </a:extLst>
          </p:cNvPr>
          <p:cNvSpPr/>
          <p:nvPr/>
        </p:nvSpPr>
        <p:spPr>
          <a:xfrm>
            <a:off x="317174" y="2291005"/>
            <a:ext cx="4720281" cy="2137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EBA50-A57A-3245-9052-4F01E77C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42" y="2626439"/>
            <a:ext cx="1466850" cy="1466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7A4FCA-510B-B84E-9369-6F6E8C81E12D}"/>
              </a:ext>
            </a:extLst>
          </p:cNvPr>
          <p:cNvSpPr txBox="1"/>
          <p:nvPr/>
        </p:nvSpPr>
        <p:spPr>
          <a:xfrm>
            <a:off x="2000560" y="2413337"/>
            <a:ext cx="3036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Fake BPP (</a:t>
            </a:r>
            <a:r>
              <a:rPr lang="en-US" sz="1200" b="1" dirty="0" err="1"/>
              <a:t>Branistan</a:t>
            </a:r>
            <a:r>
              <a:rPr lang="en-US" sz="1200" b="1" dirty="0"/>
              <a:t> Peoples Party</a:t>
            </a:r>
          </a:p>
          <a:p>
            <a:r>
              <a:rPr lang="en-US" sz="1200" b="1" dirty="0"/>
              <a:t>Threat Actor Type: </a:t>
            </a:r>
            <a:r>
              <a:rPr lang="en-US" sz="1200" dirty="0"/>
              <a:t>Nation State</a:t>
            </a:r>
          </a:p>
          <a:p>
            <a:r>
              <a:rPr lang="en-US" sz="1200" b="1" dirty="0"/>
              <a:t>Roles: </a:t>
            </a:r>
            <a:r>
              <a:rPr lang="en-US" sz="1200" dirty="0"/>
              <a:t>Director</a:t>
            </a:r>
          </a:p>
          <a:p>
            <a:r>
              <a:rPr lang="en-US" sz="1200" b="1" dirty="0"/>
              <a:t>Goals: </a:t>
            </a:r>
            <a:r>
              <a:rPr lang="en-US" sz="1200" dirty="0"/>
              <a:t>Influence the election in </a:t>
            </a:r>
            <a:r>
              <a:rPr lang="en-US" sz="1200" dirty="0" err="1"/>
              <a:t>Branistan</a:t>
            </a:r>
            <a:endParaRPr lang="en-US" sz="1200" dirty="0"/>
          </a:p>
          <a:p>
            <a:r>
              <a:rPr lang="en-US" sz="1200" b="1" dirty="0"/>
              <a:t>Sophistication: </a:t>
            </a:r>
            <a:r>
              <a:rPr lang="en-US" sz="1200" dirty="0"/>
              <a:t>Strategic</a:t>
            </a:r>
          </a:p>
          <a:p>
            <a:r>
              <a:rPr lang="en-US" sz="1200" b="1" dirty="0"/>
              <a:t>Resource Level: </a:t>
            </a:r>
            <a:r>
              <a:rPr lang="en-US" sz="1200" dirty="0"/>
              <a:t>Government</a:t>
            </a:r>
          </a:p>
          <a:p>
            <a:r>
              <a:rPr lang="en-US" sz="1200" b="1" dirty="0"/>
              <a:t>Primary Motivation: </a:t>
            </a:r>
            <a:r>
              <a:rPr lang="en-US" sz="1200" dirty="0"/>
              <a:t>Ideology</a:t>
            </a:r>
          </a:p>
          <a:p>
            <a:r>
              <a:rPr lang="en-US" sz="1200" b="1" dirty="0"/>
              <a:t>Secondary Motivation: </a:t>
            </a:r>
            <a:r>
              <a:rPr lang="en-US" sz="1200" dirty="0"/>
              <a:t>Dominance</a:t>
            </a:r>
            <a:endParaRPr lang="en-US" sz="1200" b="1" dirty="0"/>
          </a:p>
          <a:p>
            <a:endParaRPr lang="en-US" sz="1200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62683-9978-2B41-93E3-8E17311295A9}"/>
              </a:ext>
            </a:extLst>
          </p:cNvPr>
          <p:cNvSpPr/>
          <p:nvPr/>
        </p:nvSpPr>
        <p:spPr>
          <a:xfrm>
            <a:off x="7185026" y="2291005"/>
            <a:ext cx="4720281" cy="2137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3FD7D-988D-1540-B459-D4C7486584C0}"/>
              </a:ext>
            </a:extLst>
          </p:cNvPr>
          <p:cNvSpPr txBox="1"/>
          <p:nvPr/>
        </p:nvSpPr>
        <p:spPr>
          <a:xfrm>
            <a:off x="8868412" y="2413337"/>
            <a:ext cx="30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Franistan</a:t>
            </a:r>
            <a:r>
              <a:rPr lang="en-US" sz="1200" b="1" dirty="0"/>
              <a:t> Intelligence</a:t>
            </a:r>
          </a:p>
          <a:p>
            <a:r>
              <a:rPr lang="en-US" sz="1200" b="1" dirty="0"/>
              <a:t>Identity Class: </a:t>
            </a:r>
            <a:r>
              <a:rPr lang="en-US" sz="1200" dirty="0"/>
              <a:t>Organization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DC457-79D2-6742-9DB9-24DA5BCDD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294" y="2622887"/>
            <a:ext cx="1466850" cy="14668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790B4E1-5DC9-0045-B17E-5B2466A17768}"/>
              </a:ext>
            </a:extLst>
          </p:cNvPr>
          <p:cNvSpPr/>
          <p:nvPr/>
        </p:nvSpPr>
        <p:spPr>
          <a:xfrm>
            <a:off x="328734" y="4579024"/>
            <a:ext cx="4720281" cy="2137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F863EC-DE6D-C544-94AA-E5468D40C137}"/>
              </a:ext>
            </a:extLst>
          </p:cNvPr>
          <p:cNvSpPr txBox="1"/>
          <p:nvPr/>
        </p:nvSpPr>
        <p:spPr>
          <a:xfrm>
            <a:off x="2012120" y="4701356"/>
            <a:ext cx="3036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Branistan</a:t>
            </a:r>
            <a:r>
              <a:rPr lang="en-US" sz="1200" b="1" dirty="0"/>
              <a:t> Peoples Party</a:t>
            </a:r>
          </a:p>
          <a:p>
            <a:r>
              <a:rPr lang="en-US" sz="1200" b="1" dirty="0"/>
              <a:t>Identity Class: </a:t>
            </a:r>
            <a:r>
              <a:rPr lang="en-US" sz="1200" dirty="0"/>
              <a:t>Organization</a:t>
            </a:r>
          </a:p>
          <a:p>
            <a:r>
              <a:rPr lang="en-US" sz="1200" b="1" dirty="0"/>
              <a:t>External References: </a:t>
            </a:r>
            <a:r>
              <a:rPr lang="en-US" sz="1200" dirty="0"/>
              <a:t>{website: http://</a:t>
            </a:r>
            <a:r>
              <a:rPr lang="en-US" sz="1200" dirty="0" err="1"/>
              <a:t>www.bpp.bn</a:t>
            </a:r>
            <a:r>
              <a:rPr lang="en-US" sz="1200" dirty="0"/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658763-A178-1240-9B77-384A54F0E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02" y="4910906"/>
            <a:ext cx="1466850" cy="14668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A3C41E8-3964-6146-9F37-1E48746AD84B}"/>
              </a:ext>
            </a:extLst>
          </p:cNvPr>
          <p:cNvSpPr/>
          <p:nvPr/>
        </p:nvSpPr>
        <p:spPr>
          <a:xfrm>
            <a:off x="7185026" y="4579024"/>
            <a:ext cx="4720281" cy="2137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4E7EF-73F6-3541-AF96-A7BCD7D315B0}"/>
              </a:ext>
            </a:extLst>
          </p:cNvPr>
          <p:cNvSpPr txBox="1"/>
          <p:nvPr/>
        </p:nvSpPr>
        <p:spPr>
          <a:xfrm>
            <a:off x="8868412" y="4701356"/>
            <a:ext cx="3036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APT BPP</a:t>
            </a:r>
          </a:p>
          <a:p>
            <a:r>
              <a:rPr lang="en-US" sz="1200" b="1" dirty="0"/>
              <a:t>Goals: </a:t>
            </a:r>
            <a:r>
              <a:rPr lang="en-US" sz="1200" dirty="0"/>
              <a:t>Influence the </a:t>
            </a:r>
            <a:r>
              <a:rPr lang="en-US" sz="1200" dirty="0" err="1"/>
              <a:t>Branistan</a:t>
            </a:r>
            <a:r>
              <a:rPr lang="en-US" sz="1200" dirty="0"/>
              <a:t> election, Disrupt the BPP</a:t>
            </a:r>
            <a:endParaRPr lang="en-US" sz="1200" b="1" dirty="0"/>
          </a:p>
          <a:p>
            <a:r>
              <a:rPr lang="en-US" sz="1200" b="1" dirty="0"/>
              <a:t>Resource Level: </a:t>
            </a:r>
            <a:r>
              <a:rPr lang="en-US" sz="1200" dirty="0"/>
              <a:t>Government</a:t>
            </a:r>
          </a:p>
          <a:p>
            <a:r>
              <a:rPr lang="en-US" sz="1200" b="1" dirty="0"/>
              <a:t>Primary Motivation: </a:t>
            </a:r>
            <a:r>
              <a:rPr lang="en-US" sz="1200" dirty="0"/>
              <a:t>Ideology</a:t>
            </a:r>
          </a:p>
          <a:p>
            <a:r>
              <a:rPr lang="en-US" sz="1200" b="1" dirty="0"/>
              <a:t>Secondary Motivations:</a:t>
            </a:r>
            <a:r>
              <a:rPr lang="en-US" sz="1200" dirty="0"/>
              <a:t> Dominance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5F30151-B344-CA4F-816B-32A8D5555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294" y="4798928"/>
            <a:ext cx="1466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64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C66273-A990-7946-81F8-5BF142990E32}"/>
              </a:ext>
            </a:extLst>
          </p:cNvPr>
          <p:cNvSpPr/>
          <p:nvPr/>
        </p:nvSpPr>
        <p:spPr>
          <a:xfrm>
            <a:off x="4528499" y="5161306"/>
            <a:ext cx="3102983" cy="1481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0E778-A397-5A40-B4F1-3000FEB7BEF2}"/>
              </a:ext>
            </a:extLst>
          </p:cNvPr>
          <p:cNvSpPr txBox="1"/>
          <p:nvPr/>
        </p:nvSpPr>
        <p:spPr>
          <a:xfrm>
            <a:off x="5616371" y="5283638"/>
            <a:ext cx="1996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Known Malicious IP Address</a:t>
            </a:r>
          </a:p>
          <a:p>
            <a:r>
              <a:rPr lang="en-US" sz="800" b="1" dirty="0"/>
              <a:t>Indicator Types:</a:t>
            </a:r>
            <a:r>
              <a:rPr lang="en-US" sz="800" dirty="0"/>
              <a:t> Malicious-Activity</a:t>
            </a:r>
          </a:p>
          <a:p>
            <a:r>
              <a:rPr lang="en-US" sz="800" b="1" dirty="0"/>
              <a:t>Pattern: </a:t>
            </a:r>
            <a:r>
              <a:rPr lang="en-US" sz="800" dirty="0"/>
              <a:t>[ipv4addr:value = ‘10.0.0.0’]</a:t>
            </a:r>
          </a:p>
          <a:p>
            <a:r>
              <a:rPr lang="en-US" sz="800" b="1" dirty="0"/>
              <a:t>Valid From: </a:t>
            </a:r>
            <a:r>
              <a:rPr lang="en-US" sz="800" dirty="0"/>
              <a:t>2017-04-14T13:07:49:812Z</a:t>
            </a:r>
          </a:p>
          <a:p>
            <a:r>
              <a:rPr lang="en-US" sz="800" b="1" dirty="0"/>
              <a:t>Object Marking Refs: </a:t>
            </a:r>
            <a:r>
              <a:rPr lang="en-US" sz="800" dirty="0"/>
              <a:t>[ </a:t>
            </a:r>
            <a:r>
              <a:rPr lang="en-US" sz="800" i="1" dirty="0"/>
              <a:t>Statement Marking Definition ID</a:t>
            </a:r>
            <a:r>
              <a:rPr lang="en-US" sz="800" dirty="0"/>
              <a:t>, </a:t>
            </a:r>
            <a:r>
              <a:rPr lang="en-US" sz="800" i="1" dirty="0"/>
              <a:t>TLP Marking Definition ID</a:t>
            </a:r>
            <a:r>
              <a:rPr lang="en-US" sz="800" dirty="0"/>
              <a:t> 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B3724D-56BE-724E-A771-85893A63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766" y="5283638"/>
            <a:ext cx="1021095" cy="102109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2BD48984-FBCE-4C48-BEB9-A7AA810E8B69}"/>
              </a:ext>
            </a:extLst>
          </p:cNvPr>
          <p:cNvSpPr txBox="1"/>
          <p:nvPr/>
        </p:nvSpPr>
        <p:spPr>
          <a:xfrm>
            <a:off x="4938157" y="3483024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Created By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51D57A-802F-454B-BB25-7F80C7B857DD}"/>
              </a:ext>
            </a:extLst>
          </p:cNvPr>
          <p:cNvSpPr/>
          <p:nvPr/>
        </p:nvSpPr>
        <p:spPr>
          <a:xfrm>
            <a:off x="4528499" y="111387"/>
            <a:ext cx="3102983" cy="1481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9F497D-5306-D54A-BA6C-351E7CBF1319}"/>
              </a:ext>
            </a:extLst>
          </p:cNvPr>
          <p:cNvSpPr txBox="1"/>
          <p:nvPr/>
        </p:nvSpPr>
        <p:spPr>
          <a:xfrm>
            <a:off x="5635111" y="233720"/>
            <a:ext cx="1996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Stark Industries</a:t>
            </a:r>
          </a:p>
          <a:p>
            <a:r>
              <a:rPr lang="en-US" sz="800" b="1" dirty="0"/>
              <a:t>Identity Class: </a:t>
            </a:r>
            <a:r>
              <a:rPr lang="en-US" sz="800" dirty="0"/>
              <a:t>Organization</a:t>
            </a:r>
          </a:p>
          <a:p>
            <a:r>
              <a:rPr lang="en-US" sz="800" b="1" dirty="0"/>
              <a:t>Sectors: </a:t>
            </a:r>
            <a:r>
              <a:rPr lang="en-US" sz="800" dirty="0"/>
              <a:t>Defense </a:t>
            </a:r>
          </a:p>
          <a:p>
            <a:r>
              <a:rPr lang="en-US" sz="800" b="1" dirty="0"/>
              <a:t>Contact Information: </a:t>
            </a:r>
            <a:r>
              <a:rPr lang="en-US" sz="800" dirty="0" err="1"/>
              <a:t>info@stark.com</a:t>
            </a:r>
            <a:endParaRPr lang="en-US" sz="8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80BAFEA-3CDA-7644-A7A8-2F36ED623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767" y="250923"/>
            <a:ext cx="964267" cy="96426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385F3D4-EDEC-CE4E-B30A-8EAEB1577735}"/>
              </a:ext>
            </a:extLst>
          </p:cNvPr>
          <p:cNvSpPr/>
          <p:nvPr/>
        </p:nvSpPr>
        <p:spPr>
          <a:xfrm>
            <a:off x="1185926" y="2748587"/>
            <a:ext cx="3102983" cy="1481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74F9F6-34F8-7C49-9079-CA08871796E0}"/>
              </a:ext>
            </a:extLst>
          </p:cNvPr>
          <p:cNvSpPr txBox="1"/>
          <p:nvPr/>
        </p:nvSpPr>
        <p:spPr>
          <a:xfrm>
            <a:off x="2273798" y="2870919"/>
            <a:ext cx="1996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Statement Marking Definition</a:t>
            </a:r>
          </a:p>
          <a:p>
            <a:r>
              <a:rPr lang="en-US" sz="800" b="1" dirty="0"/>
              <a:t>Created By Ref: </a:t>
            </a:r>
            <a:r>
              <a:rPr lang="en-US" sz="800" i="1" dirty="0"/>
              <a:t>Stark Identity  ID</a:t>
            </a:r>
          </a:p>
          <a:p>
            <a:r>
              <a:rPr lang="en-US" sz="800" b="1" dirty="0"/>
              <a:t>Definition Type:</a:t>
            </a:r>
            <a:r>
              <a:rPr lang="en-US" sz="800" dirty="0"/>
              <a:t>  statement</a:t>
            </a:r>
          </a:p>
          <a:p>
            <a:r>
              <a:rPr lang="en-US" sz="800" b="1" dirty="0"/>
              <a:t>Definition: {</a:t>
            </a:r>
            <a:r>
              <a:rPr lang="en-US" sz="800" dirty="0"/>
              <a:t> </a:t>
            </a:r>
          </a:p>
          <a:p>
            <a:r>
              <a:rPr lang="en-US" sz="800" dirty="0"/>
              <a:t>   statement</a:t>
            </a:r>
            <a:r>
              <a:rPr lang="en-US" sz="800" b="1" dirty="0"/>
              <a:t>:</a:t>
            </a:r>
            <a:r>
              <a:rPr lang="en-US" sz="800" dirty="0"/>
              <a:t> Copyright @ Stark Industries  </a:t>
            </a:r>
          </a:p>
          <a:p>
            <a:r>
              <a:rPr lang="en-US" sz="800" dirty="0"/>
              <a:t>                         2017. </a:t>
            </a:r>
            <a:br>
              <a:rPr lang="en-US" sz="800" dirty="0"/>
            </a:br>
            <a:r>
              <a:rPr lang="en-US" sz="800" dirty="0"/>
              <a:t>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0382C6-C284-7046-B1B3-8415316135A8}"/>
              </a:ext>
            </a:extLst>
          </p:cNvPr>
          <p:cNvSpPr/>
          <p:nvPr/>
        </p:nvSpPr>
        <p:spPr>
          <a:xfrm>
            <a:off x="7783766" y="2748586"/>
            <a:ext cx="3100369" cy="1481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8F595D-512E-A64A-8941-32915CA1868C}"/>
              </a:ext>
            </a:extLst>
          </p:cNvPr>
          <p:cNvSpPr txBox="1"/>
          <p:nvPr/>
        </p:nvSpPr>
        <p:spPr>
          <a:xfrm>
            <a:off x="8889445" y="2870919"/>
            <a:ext cx="1994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TLP Marking Definition</a:t>
            </a:r>
          </a:p>
          <a:p>
            <a:r>
              <a:rPr lang="en-US" sz="800" b="1" dirty="0"/>
              <a:t>Definition Type: </a:t>
            </a:r>
            <a:r>
              <a:rPr lang="en-US" sz="800" dirty="0"/>
              <a:t>TLP</a:t>
            </a:r>
          </a:p>
          <a:p>
            <a:r>
              <a:rPr lang="en-US" sz="800" b="1" dirty="0"/>
              <a:t>Definition: { </a:t>
            </a:r>
            <a:r>
              <a:rPr lang="en-US" sz="800" dirty="0" err="1"/>
              <a:t>tlp:amber</a:t>
            </a:r>
            <a:r>
              <a:rPr lang="en-US" sz="800" b="1" dirty="0"/>
              <a:t> }</a:t>
            </a:r>
            <a:endParaRPr lang="en-US" sz="800" dirty="0"/>
          </a:p>
          <a:p>
            <a:endParaRPr lang="en-US" sz="800" b="1" dirty="0"/>
          </a:p>
          <a:p>
            <a:endParaRPr 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DAE8E8-7E7B-B14F-917C-3B17437D7FC3}"/>
              </a:ext>
            </a:extLst>
          </p:cNvPr>
          <p:cNvSpPr txBox="1"/>
          <p:nvPr/>
        </p:nvSpPr>
        <p:spPr>
          <a:xfrm>
            <a:off x="8848971" y="5794184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Applies To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F2B958-49FA-E247-9EA9-5315B3703745}"/>
              </a:ext>
            </a:extLst>
          </p:cNvPr>
          <p:cNvSpPr txBox="1"/>
          <p:nvPr/>
        </p:nvSpPr>
        <p:spPr>
          <a:xfrm>
            <a:off x="1536729" y="4945862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Applies To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D4E8D7-71A9-E54D-B51D-D51A317CF5BD}"/>
              </a:ext>
            </a:extLst>
          </p:cNvPr>
          <p:cNvSpPr txBox="1"/>
          <p:nvPr/>
        </p:nvSpPr>
        <p:spPr>
          <a:xfrm>
            <a:off x="1583382" y="1481250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Created By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37C7F68-F981-2F44-BC12-8A75C732C35E}"/>
              </a:ext>
            </a:extLst>
          </p:cNvPr>
          <p:cNvCxnSpPr>
            <a:cxnSpLocks/>
            <a:stCxn id="7" idx="0"/>
            <a:endCxn id="47" idx="2"/>
          </p:cNvCxnSpPr>
          <p:nvPr/>
        </p:nvCxnSpPr>
        <p:spPr>
          <a:xfrm flipV="1">
            <a:off x="6079991" y="1593126"/>
            <a:ext cx="0" cy="356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C6637056-7DCD-FB4F-BE3F-FE610E4D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492" y="5294375"/>
            <a:ext cx="999619" cy="99961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73D4D3E5-0801-A943-81DE-676E99B12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1071" y="2870919"/>
            <a:ext cx="977900" cy="9779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33BFF29-AB11-624D-A757-B3AA26D78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159" y="2834723"/>
            <a:ext cx="977900" cy="977900"/>
          </a:xfrm>
          <a:prstGeom prst="rect">
            <a:avLst/>
          </a:prstGeom>
        </p:spPr>
      </p:pic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A7481C68-BE79-C94B-801B-7A87A166828F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>
            <a:off x="7596957" y="4264851"/>
            <a:ext cx="1771521" cy="1702468"/>
          </a:xfrm>
          <a:prstGeom prst="bentConnector3">
            <a:avLst>
              <a:gd name="adj1" fmla="val 995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4DE2F15F-8D6A-B946-ACF4-6C04B63A6178}"/>
              </a:ext>
            </a:extLst>
          </p:cNvPr>
          <p:cNvCxnSpPr>
            <a:cxnSpLocks/>
            <a:stCxn id="26" idx="2"/>
            <a:endCxn id="7" idx="1"/>
          </p:cNvCxnSpPr>
          <p:nvPr/>
        </p:nvCxnSpPr>
        <p:spPr>
          <a:xfrm rot="16200000" flipH="1">
            <a:off x="2797033" y="4170710"/>
            <a:ext cx="1671850" cy="1791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7A685158-03B6-C740-97AF-7A3AA1E05D32}"/>
              </a:ext>
            </a:extLst>
          </p:cNvPr>
          <p:cNvCxnSpPr>
            <a:cxnSpLocks/>
            <a:stCxn id="26" idx="0"/>
            <a:endCxn id="47" idx="1"/>
          </p:cNvCxnSpPr>
          <p:nvPr/>
        </p:nvCxnSpPr>
        <p:spPr>
          <a:xfrm rot="5400000" flipH="1" flipV="1">
            <a:off x="2684793" y="904882"/>
            <a:ext cx="1896330" cy="1791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127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CC38-26B1-4E42-A181-8B7C2334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Granular Markings</a:t>
            </a:r>
          </a:p>
        </p:txBody>
      </p:sp>
    </p:spTree>
    <p:extLst>
      <p:ext uri="{BB962C8B-B14F-4D97-AF65-F5344CB8AC3E}">
        <p14:creationId xmlns:p14="http://schemas.microsoft.com/office/powerpoint/2010/main" val="2992380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C66273-A990-7946-81F8-5BF142990E32}"/>
              </a:ext>
            </a:extLst>
          </p:cNvPr>
          <p:cNvSpPr/>
          <p:nvPr/>
        </p:nvSpPr>
        <p:spPr>
          <a:xfrm>
            <a:off x="5786462" y="115284"/>
            <a:ext cx="3102983" cy="21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0E778-A397-5A40-B4F1-3000FEB7BEF2}"/>
              </a:ext>
            </a:extLst>
          </p:cNvPr>
          <p:cNvSpPr txBox="1"/>
          <p:nvPr/>
        </p:nvSpPr>
        <p:spPr>
          <a:xfrm>
            <a:off x="6874334" y="237616"/>
            <a:ext cx="1974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Fake Email Address</a:t>
            </a:r>
          </a:p>
          <a:p>
            <a:r>
              <a:rPr lang="en-US" sz="800" b="1" dirty="0"/>
              <a:t>Indicator Types:</a:t>
            </a:r>
            <a:r>
              <a:rPr lang="en-US" sz="800" dirty="0"/>
              <a:t> Malicious-Activity, Attribution</a:t>
            </a:r>
          </a:p>
          <a:p>
            <a:r>
              <a:rPr lang="en-US" sz="800" b="1" dirty="0"/>
              <a:t>Pattern: </a:t>
            </a:r>
            <a:r>
              <a:rPr lang="en-US" sz="800" dirty="0"/>
              <a:t>[</a:t>
            </a:r>
            <a:r>
              <a:rPr lang="en-US" sz="800" dirty="0" err="1"/>
              <a:t>email-message:from_ref.value</a:t>
            </a:r>
            <a:r>
              <a:rPr lang="en-US" sz="800" dirty="0"/>
              <a:t> MATCHES ‘banking@g0thamnatl.com’]</a:t>
            </a:r>
          </a:p>
          <a:p>
            <a:r>
              <a:rPr lang="en-US" sz="800" b="1" dirty="0"/>
              <a:t>Description:</a:t>
            </a:r>
            <a:r>
              <a:rPr lang="en-US" sz="800" dirty="0"/>
              <a:t> Known to be used by Joker</a:t>
            </a:r>
          </a:p>
          <a:p>
            <a:r>
              <a:rPr lang="en-US" sz="800" b="1" dirty="0"/>
              <a:t>Valid From: </a:t>
            </a:r>
            <a:r>
              <a:rPr lang="en-US" sz="800" dirty="0"/>
              <a:t> 2017-04-27T16:18:24.318Z</a:t>
            </a:r>
          </a:p>
          <a:p>
            <a:r>
              <a:rPr lang="en-US" sz="800" b="1" dirty="0"/>
              <a:t>Granular Markings: </a:t>
            </a:r>
            <a:r>
              <a:rPr lang="en-US" sz="800" dirty="0"/>
              <a:t>[</a:t>
            </a:r>
          </a:p>
          <a:p>
            <a:r>
              <a:rPr lang="en-US" sz="800" dirty="0"/>
              <a:t>{ </a:t>
            </a:r>
            <a:r>
              <a:rPr lang="en-US" sz="800" b="1" dirty="0" err="1"/>
              <a:t>marking_ref</a:t>
            </a:r>
            <a:r>
              <a:rPr lang="en-US" sz="800" b="1" dirty="0"/>
              <a:t>:</a:t>
            </a:r>
            <a:r>
              <a:rPr lang="en-US" sz="800" dirty="0"/>
              <a:t> </a:t>
            </a:r>
            <a:r>
              <a:rPr lang="en-US" sz="800" i="1" dirty="0"/>
              <a:t>TLP Red Marking ID</a:t>
            </a:r>
            <a:r>
              <a:rPr lang="en-US" sz="800" dirty="0"/>
              <a:t>, </a:t>
            </a:r>
          </a:p>
          <a:p>
            <a:r>
              <a:rPr lang="en-US" sz="800" dirty="0"/>
              <a:t>  selectors: pattern, description },</a:t>
            </a:r>
          </a:p>
          <a:p>
            <a:r>
              <a:rPr lang="en-US" sz="800" dirty="0"/>
              <a:t>{ </a:t>
            </a:r>
            <a:r>
              <a:rPr lang="en-US" sz="800" b="1" dirty="0" err="1"/>
              <a:t>marking_ref</a:t>
            </a:r>
            <a:r>
              <a:rPr lang="en-US" sz="800" b="1" dirty="0"/>
              <a:t>: </a:t>
            </a:r>
            <a:r>
              <a:rPr lang="en-US" sz="800" i="1" dirty="0"/>
              <a:t>TLP Amber Marking ID</a:t>
            </a:r>
            <a:r>
              <a:rPr lang="en-US" sz="800" dirty="0"/>
              <a:t>, </a:t>
            </a:r>
          </a:p>
          <a:p>
            <a:r>
              <a:rPr lang="en-US" sz="800" dirty="0"/>
              <a:t>   selectors: name, </a:t>
            </a:r>
            <a:r>
              <a:rPr lang="en-US" sz="800" dirty="0" err="1"/>
              <a:t>indicator_types</a:t>
            </a:r>
            <a:r>
              <a:rPr lang="en-US" sz="800" dirty="0"/>
              <a:t>.[1] }</a:t>
            </a:r>
          </a:p>
          <a:p>
            <a:r>
              <a:rPr lang="en-US" sz="800" dirty="0"/>
              <a:t>{ </a:t>
            </a:r>
            <a:r>
              <a:rPr lang="en-US" sz="800" b="1" dirty="0" err="1"/>
              <a:t>marking_ref</a:t>
            </a:r>
            <a:r>
              <a:rPr lang="en-US" sz="800" b="1" dirty="0"/>
              <a:t>:</a:t>
            </a:r>
            <a:r>
              <a:rPr lang="en-US" sz="800" dirty="0"/>
              <a:t> </a:t>
            </a:r>
            <a:r>
              <a:rPr lang="en-US" sz="800" i="1" dirty="0"/>
              <a:t>TLP Green Marking ID</a:t>
            </a:r>
            <a:r>
              <a:rPr lang="en-US" sz="800" dirty="0"/>
              <a:t>, </a:t>
            </a:r>
          </a:p>
          <a:p>
            <a:r>
              <a:rPr lang="en-US" sz="800" dirty="0"/>
              <a:t>   selectors: </a:t>
            </a:r>
            <a:r>
              <a:rPr lang="en-US" sz="800" dirty="0" err="1"/>
              <a:t>indicator_types</a:t>
            </a:r>
            <a:r>
              <a:rPr lang="en-US" sz="800" dirty="0"/>
              <a:t>.[0], </a:t>
            </a:r>
            <a:r>
              <a:rPr lang="en-US" sz="800" dirty="0" err="1"/>
              <a:t>valid_from</a:t>
            </a:r>
            <a:r>
              <a:rPr lang="en-US" sz="800" dirty="0"/>
              <a:t> } 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B3724D-56BE-724E-A771-85893A63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729" y="237616"/>
            <a:ext cx="1021095" cy="102109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F51D57A-802F-454B-BB25-7F80C7B857DD}"/>
              </a:ext>
            </a:extLst>
          </p:cNvPr>
          <p:cNvSpPr/>
          <p:nvPr/>
        </p:nvSpPr>
        <p:spPr>
          <a:xfrm>
            <a:off x="344264" y="115284"/>
            <a:ext cx="3102983" cy="1481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9F497D-5306-D54A-BA6C-351E7CBF1319}"/>
              </a:ext>
            </a:extLst>
          </p:cNvPr>
          <p:cNvSpPr txBox="1"/>
          <p:nvPr/>
        </p:nvSpPr>
        <p:spPr>
          <a:xfrm>
            <a:off x="1450876" y="237617"/>
            <a:ext cx="1996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Gotham National Bank</a:t>
            </a:r>
          </a:p>
          <a:p>
            <a:r>
              <a:rPr lang="en-US" sz="800" b="1" dirty="0"/>
              <a:t>Identity Class: </a:t>
            </a:r>
            <a:r>
              <a:rPr lang="en-US" sz="800" dirty="0"/>
              <a:t>Organization</a:t>
            </a:r>
          </a:p>
          <a:p>
            <a:r>
              <a:rPr lang="en-US" sz="800" b="1" dirty="0"/>
              <a:t>Sectors: </a:t>
            </a:r>
            <a:r>
              <a:rPr lang="en-US" sz="800" dirty="0"/>
              <a:t>Financial-Services</a:t>
            </a:r>
          </a:p>
          <a:p>
            <a:r>
              <a:rPr lang="en-US" sz="800" b="1" dirty="0"/>
              <a:t>Contact Information: </a:t>
            </a:r>
            <a:r>
              <a:rPr lang="en-US" sz="800" dirty="0" err="1"/>
              <a:t>contact@gothamnational.com</a:t>
            </a:r>
            <a:endParaRPr lang="en-US" sz="8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80BAFEA-3CDA-7644-A7A8-2F36ED623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2" y="254820"/>
            <a:ext cx="964267" cy="96426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385F3D4-EDEC-CE4E-B30A-8EAEB1577735}"/>
              </a:ext>
            </a:extLst>
          </p:cNvPr>
          <p:cNvSpPr/>
          <p:nvPr/>
        </p:nvSpPr>
        <p:spPr>
          <a:xfrm>
            <a:off x="5786462" y="3824552"/>
            <a:ext cx="3102983" cy="1217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74F9F6-34F8-7C49-9079-CA08871796E0}"/>
              </a:ext>
            </a:extLst>
          </p:cNvPr>
          <p:cNvSpPr txBox="1"/>
          <p:nvPr/>
        </p:nvSpPr>
        <p:spPr>
          <a:xfrm>
            <a:off x="6874334" y="3946883"/>
            <a:ext cx="199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TLP Marking Definition Amber</a:t>
            </a:r>
          </a:p>
          <a:p>
            <a:r>
              <a:rPr lang="en-US" sz="800" b="1" dirty="0"/>
              <a:t>Definition Type:</a:t>
            </a:r>
            <a:r>
              <a:rPr lang="en-US" sz="800" dirty="0"/>
              <a:t>  </a:t>
            </a:r>
            <a:r>
              <a:rPr lang="en-US" sz="800" dirty="0" err="1"/>
              <a:t>tlp</a:t>
            </a:r>
            <a:endParaRPr lang="en-US" sz="800" dirty="0"/>
          </a:p>
          <a:p>
            <a:r>
              <a:rPr lang="en-US" sz="800" b="1" dirty="0"/>
              <a:t>Definition: {</a:t>
            </a:r>
            <a:r>
              <a:rPr lang="en-US" sz="800" dirty="0"/>
              <a:t> </a:t>
            </a:r>
            <a:r>
              <a:rPr lang="en-US" sz="800" b="1" dirty="0" err="1"/>
              <a:t>tlp</a:t>
            </a:r>
            <a:r>
              <a:rPr lang="en-US" sz="800" b="1" dirty="0"/>
              <a:t>:</a:t>
            </a:r>
            <a:r>
              <a:rPr lang="en-US" sz="800" dirty="0"/>
              <a:t> amber 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0382C6-C284-7046-B1B3-8415316135A8}"/>
              </a:ext>
            </a:extLst>
          </p:cNvPr>
          <p:cNvSpPr/>
          <p:nvPr/>
        </p:nvSpPr>
        <p:spPr>
          <a:xfrm>
            <a:off x="5786462" y="2568378"/>
            <a:ext cx="3100369" cy="1217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8F595D-512E-A64A-8941-32915CA1868C}"/>
              </a:ext>
            </a:extLst>
          </p:cNvPr>
          <p:cNvSpPr txBox="1"/>
          <p:nvPr/>
        </p:nvSpPr>
        <p:spPr>
          <a:xfrm>
            <a:off x="6892141" y="2690710"/>
            <a:ext cx="1994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TLP Marking Definition Green</a:t>
            </a:r>
          </a:p>
          <a:p>
            <a:r>
              <a:rPr lang="en-US" sz="800" b="1" dirty="0"/>
              <a:t>Definition Type: </a:t>
            </a:r>
            <a:r>
              <a:rPr lang="en-US" sz="800" b="1" dirty="0" err="1"/>
              <a:t>tlp</a:t>
            </a:r>
            <a:endParaRPr lang="en-US" sz="800" dirty="0"/>
          </a:p>
          <a:p>
            <a:r>
              <a:rPr lang="en-US" sz="800" b="1" dirty="0"/>
              <a:t>Definition: { </a:t>
            </a:r>
            <a:r>
              <a:rPr lang="en-US" sz="800" b="1" dirty="0" err="1"/>
              <a:t>tlp</a:t>
            </a:r>
            <a:r>
              <a:rPr lang="en-US" sz="800" b="1" dirty="0"/>
              <a:t>:</a:t>
            </a:r>
            <a:r>
              <a:rPr lang="en-US" sz="800" dirty="0"/>
              <a:t> green</a:t>
            </a:r>
            <a:r>
              <a:rPr lang="en-US" sz="800" b="1" dirty="0"/>
              <a:t> }</a:t>
            </a:r>
            <a:endParaRPr lang="en-US" sz="800" dirty="0"/>
          </a:p>
          <a:p>
            <a:endParaRPr lang="en-US" sz="800" b="1" dirty="0"/>
          </a:p>
          <a:p>
            <a:endParaRPr 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D4E8D7-71A9-E54D-B51D-D51A317CF5BD}"/>
              </a:ext>
            </a:extLst>
          </p:cNvPr>
          <p:cNvSpPr txBox="1"/>
          <p:nvPr/>
        </p:nvSpPr>
        <p:spPr>
          <a:xfrm>
            <a:off x="3192299" y="510009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Created By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C6637056-7DCD-FB4F-BE3F-FE610E4D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455" y="248353"/>
            <a:ext cx="999619" cy="99961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73D4D3E5-0801-A943-81DE-676E99B12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065" y="3901153"/>
            <a:ext cx="977900" cy="9779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9D4BA3A-B440-7C4E-8273-DB4064E0D755}"/>
              </a:ext>
            </a:extLst>
          </p:cNvPr>
          <p:cNvSpPr/>
          <p:nvPr/>
        </p:nvSpPr>
        <p:spPr>
          <a:xfrm>
            <a:off x="344264" y="3726647"/>
            <a:ext cx="3102983" cy="13638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FC7F106-BDFB-874D-BD91-DAA4ED0BA2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531" y="4062080"/>
            <a:ext cx="995749" cy="99574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010EE62-E39D-DE4F-B0EE-FD25CC80FEFB}"/>
              </a:ext>
            </a:extLst>
          </p:cNvPr>
          <p:cNvSpPr txBox="1"/>
          <p:nvPr/>
        </p:nvSpPr>
        <p:spPr>
          <a:xfrm>
            <a:off x="1477189" y="3848979"/>
            <a:ext cx="19963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The Joker</a:t>
            </a:r>
          </a:p>
          <a:p>
            <a:r>
              <a:rPr lang="en-US" sz="800" b="1" dirty="0"/>
              <a:t>Threat Actor Type: </a:t>
            </a:r>
            <a:r>
              <a:rPr lang="en-US" sz="800" dirty="0"/>
              <a:t>Criminal, Terrorist</a:t>
            </a:r>
          </a:p>
          <a:p>
            <a:r>
              <a:rPr lang="en-US" sz="800" b="1" dirty="0"/>
              <a:t>Aliases:</a:t>
            </a:r>
            <a:r>
              <a:rPr lang="en-US" sz="800" dirty="0"/>
              <a:t> Joe Kerr, The Clown Prince of Crime</a:t>
            </a:r>
          </a:p>
          <a:p>
            <a:r>
              <a:rPr lang="en-US" sz="800" b="1" dirty="0"/>
              <a:t>Roles: </a:t>
            </a:r>
            <a:r>
              <a:rPr lang="en-US" sz="800" dirty="0"/>
              <a:t>Director</a:t>
            </a:r>
          </a:p>
          <a:p>
            <a:r>
              <a:rPr lang="en-US" sz="800" b="1" dirty="0"/>
              <a:t>Resource Level: </a:t>
            </a:r>
            <a:r>
              <a:rPr lang="en-US" sz="800" dirty="0"/>
              <a:t>Team</a:t>
            </a:r>
          </a:p>
          <a:p>
            <a:r>
              <a:rPr lang="en-US" sz="800" b="1" dirty="0"/>
              <a:t>Primary Motivation: </a:t>
            </a:r>
            <a:r>
              <a:rPr lang="en-US" sz="800" dirty="0"/>
              <a:t>Personal-Satisfaction</a:t>
            </a:r>
          </a:p>
          <a:p>
            <a:r>
              <a:rPr lang="en-US" sz="800" b="1" dirty="0"/>
              <a:t>Object Marking Refs: </a:t>
            </a:r>
            <a:r>
              <a:rPr lang="en-US" sz="800" i="1" dirty="0"/>
              <a:t>TLP: Red Marking ID</a:t>
            </a:r>
            <a:endParaRPr lang="en-US" sz="800" b="1" i="1" dirty="0"/>
          </a:p>
          <a:p>
            <a:endParaRPr lang="en-US" sz="800" dirty="0"/>
          </a:p>
          <a:p>
            <a:endParaRPr lang="en-US" sz="800" b="1" dirty="0"/>
          </a:p>
          <a:p>
            <a:endParaRPr lang="en-US" sz="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DE371C-3665-2E42-A53D-287060824F87}"/>
              </a:ext>
            </a:extLst>
          </p:cNvPr>
          <p:cNvSpPr/>
          <p:nvPr/>
        </p:nvSpPr>
        <p:spPr>
          <a:xfrm>
            <a:off x="5786462" y="5096930"/>
            <a:ext cx="3102983" cy="1217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5B8055-76BD-1D4A-AA4A-6571F6F99992}"/>
              </a:ext>
            </a:extLst>
          </p:cNvPr>
          <p:cNvSpPr txBox="1"/>
          <p:nvPr/>
        </p:nvSpPr>
        <p:spPr>
          <a:xfrm>
            <a:off x="6874334" y="5219261"/>
            <a:ext cx="199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TLP Marking Definition Red</a:t>
            </a:r>
          </a:p>
          <a:p>
            <a:r>
              <a:rPr lang="en-US" sz="800" b="1" dirty="0"/>
              <a:t>Definition Type:</a:t>
            </a:r>
            <a:r>
              <a:rPr lang="en-US" sz="800" dirty="0"/>
              <a:t>  </a:t>
            </a:r>
            <a:r>
              <a:rPr lang="en-US" sz="800" dirty="0" err="1"/>
              <a:t>tlp</a:t>
            </a:r>
            <a:endParaRPr lang="en-US" sz="800" dirty="0"/>
          </a:p>
          <a:p>
            <a:r>
              <a:rPr lang="en-US" sz="800" b="1" dirty="0"/>
              <a:t>Definition: { </a:t>
            </a:r>
            <a:r>
              <a:rPr lang="en-US" sz="800" b="1" dirty="0" err="1"/>
              <a:t>tlp</a:t>
            </a:r>
            <a:r>
              <a:rPr lang="en-US" sz="800" b="1" dirty="0"/>
              <a:t>: </a:t>
            </a:r>
            <a:r>
              <a:rPr lang="en-US" sz="800" dirty="0"/>
              <a:t>red }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5B9EBA5-611A-5445-AF13-E54EE84548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7695" y="5183065"/>
            <a:ext cx="977900" cy="977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48D8A1-442D-564A-A1D3-0B1D023BC7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7065" y="5183065"/>
            <a:ext cx="977900" cy="97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C3CC07-28DD-5242-8895-E8CC004B45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7065" y="2672530"/>
            <a:ext cx="977900" cy="9779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B54DC-C5BE-4D4B-9EBA-04FA163124D7}"/>
              </a:ext>
            </a:extLst>
          </p:cNvPr>
          <p:cNvCxnSpPr>
            <a:cxnSpLocks/>
            <a:stCxn id="31" idx="0"/>
            <a:endCxn id="47" idx="2"/>
          </p:cNvCxnSpPr>
          <p:nvPr/>
        </p:nvCxnSpPr>
        <p:spPr>
          <a:xfrm flipV="1">
            <a:off x="1895756" y="1597023"/>
            <a:ext cx="0" cy="212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D29E17E-C10E-C348-9A6F-B416B515B3F1}"/>
              </a:ext>
            </a:extLst>
          </p:cNvPr>
          <p:cNvSpPr txBox="1"/>
          <p:nvPr/>
        </p:nvSpPr>
        <p:spPr>
          <a:xfrm>
            <a:off x="772661" y="2475266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Created By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6E59A1-C335-3040-931A-15986F9C8621}"/>
              </a:ext>
            </a:extLst>
          </p:cNvPr>
          <p:cNvCxnSpPr>
            <a:cxnSpLocks/>
          </p:cNvCxnSpPr>
          <p:nvPr/>
        </p:nvCxnSpPr>
        <p:spPr>
          <a:xfrm flipH="1">
            <a:off x="3462400" y="748162"/>
            <a:ext cx="2324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806E3102-0C6B-CE4A-B1E0-D8B490DB543B}"/>
              </a:ext>
            </a:extLst>
          </p:cNvPr>
          <p:cNvCxnSpPr>
            <a:cxnSpLocks/>
            <a:stCxn id="35" idx="3"/>
            <a:endCxn id="7" idx="3"/>
          </p:cNvCxnSpPr>
          <p:nvPr/>
        </p:nvCxnSpPr>
        <p:spPr>
          <a:xfrm flipV="1">
            <a:off x="8889445" y="1167342"/>
            <a:ext cx="12700" cy="4538447"/>
          </a:xfrm>
          <a:prstGeom prst="bentConnector3">
            <a:avLst>
              <a:gd name="adj1" fmla="val 23525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41011472-5038-B84B-BD99-E242C43FEE13}"/>
              </a:ext>
            </a:extLst>
          </p:cNvPr>
          <p:cNvCxnSpPr>
            <a:cxnSpLocks/>
            <a:stCxn id="26" idx="3"/>
            <a:endCxn id="7" idx="3"/>
          </p:cNvCxnSpPr>
          <p:nvPr/>
        </p:nvCxnSpPr>
        <p:spPr>
          <a:xfrm flipV="1">
            <a:off x="8889445" y="1167342"/>
            <a:ext cx="12700" cy="3266069"/>
          </a:xfrm>
          <a:prstGeom prst="bentConnector3">
            <a:avLst>
              <a:gd name="adj1" fmla="val 187043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384E59D3-9E11-274B-B48A-D94A3986738A}"/>
              </a:ext>
            </a:extLst>
          </p:cNvPr>
          <p:cNvCxnSpPr>
            <a:cxnSpLocks/>
            <a:stCxn id="30" idx="3"/>
            <a:endCxn id="7" idx="3"/>
          </p:cNvCxnSpPr>
          <p:nvPr/>
        </p:nvCxnSpPr>
        <p:spPr>
          <a:xfrm flipV="1">
            <a:off x="8886831" y="1167342"/>
            <a:ext cx="2614" cy="1877311"/>
          </a:xfrm>
          <a:prstGeom prst="bentConnector3">
            <a:avLst>
              <a:gd name="adj1" fmla="val 67856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DC74499-349B-424A-A568-8C06E4E060EA}"/>
              </a:ext>
            </a:extLst>
          </p:cNvPr>
          <p:cNvSpPr txBox="1"/>
          <p:nvPr/>
        </p:nvSpPr>
        <p:spPr>
          <a:xfrm>
            <a:off x="8620795" y="5485469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Applies To: Description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C07126-94D7-8243-9931-ACB14AC7858C}"/>
              </a:ext>
            </a:extLst>
          </p:cNvPr>
          <p:cNvSpPr txBox="1"/>
          <p:nvPr/>
        </p:nvSpPr>
        <p:spPr>
          <a:xfrm>
            <a:off x="8771309" y="4174659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Applies To: </a:t>
            </a:r>
            <a:r>
              <a:rPr lang="en-US" sz="800" dirty="0" err="1"/>
              <a:t>Indicator_Types</a:t>
            </a:r>
            <a:r>
              <a:rPr lang="en-US" sz="800" dirty="0"/>
              <a:t>.[1]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CF597A-1318-AE4E-AE59-316F63E6815D}"/>
              </a:ext>
            </a:extLst>
          </p:cNvPr>
          <p:cNvSpPr txBox="1"/>
          <p:nvPr/>
        </p:nvSpPr>
        <p:spPr>
          <a:xfrm>
            <a:off x="8826968" y="262146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Applies To: </a:t>
            </a:r>
            <a:r>
              <a:rPr lang="en-US" sz="800" dirty="0" err="1"/>
              <a:t>Indicator_Types</a:t>
            </a:r>
            <a:r>
              <a:rPr lang="en-US" sz="800" dirty="0"/>
              <a:t>.[0],</a:t>
            </a:r>
          </a:p>
          <a:p>
            <a:pPr algn="ctr"/>
            <a:r>
              <a:rPr lang="en-US" sz="800" dirty="0"/>
              <a:t>Name, </a:t>
            </a:r>
          </a:p>
          <a:p>
            <a:pPr algn="ctr"/>
            <a:r>
              <a:rPr lang="en-US" sz="800" dirty="0"/>
              <a:t> Pattern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91A08578-002F-094B-BC40-545C66FAF4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85239" y="2583695"/>
            <a:ext cx="683460" cy="683460"/>
          </a:xfrm>
          <a:prstGeom prst="rect">
            <a:avLst/>
          </a:prstGeom>
        </p:spPr>
      </p:pic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64C2F94D-CC78-9B4E-9ABA-74DB8F2D48AC}"/>
              </a:ext>
            </a:extLst>
          </p:cNvPr>
          <p:cNvCxnSpPr>
            <a:cxnSpLocks/>
          </p:cNvCxnSpPr>
          <p:nvPr/>
        </p:nvCxnSpPr>
        <p:spPr>
          <a:xfrm rot="10800000">
            <a:off x="3447247" y="4535952"/>
            <a:ext cx="2339215" cy="1272378"/>
          </a:xfrm>
          <a:prstGeom prst="bentConnector3">
            <a:avLst>
              <a:gd name="adj1" fmla="val 536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E7ADDE79-BA72-AE46-9B06-A6FB0D26FE0E}"/>
              </a:ext>
            </a:extLst>
          </p:cNvPr>
          <p:cNvCxnSpPr>
            <a:cxnSpLocks/>
            <a:stCxn id="35" idx="1"/>
            <a:endCxn id="82" idx="3"/>
          </p:cNvCxnSpPr>
          <p:nvPr/>
        </p:nvCxnSpPr>
        <p:spPr>
          <a:xfrm rot="10800000">
            <a:off x="4868700" y="2925425"/>
            <a:ext cx="917763" cy="2780364"/>
          </a:xfrm>
          <a:prstGeom prst="bentConnector3">
            <a:avLst>
              <a:gd name="adj1" fmla="val 66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90ED5A3C-0E55-3846-9B26-F42D6854BB12}"/>
              </a:ext>
            </a:extLst>
          </p:cNvPr>
          <p:cNvCxnSpPr>
            <a:cxnSpLocks/>
            <a:stCxn id="82" idx="2"/>
          </p:cNvCxnSpPr>
          <p:nvPr/>
        </p:nvCxnSpPr>
        <p:spPr>
          <a:xfrm rot="5400000">
            <a:off x="3462881" y="3251521"/>
            <a:ext cx="1048454" cy="10797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EA078E0C-5B2E-574E-81D8-C77D3267BD83}"/>
              </a:ext>
            </a:extLst>
          </p:cNvPr>
          <p:cNvCxnSpPr>
            <a:cxnSpLocks/>
            <a:endCxn id="82" idx="0"/>
          </p:cNvCxnSpPr>
          <p:nvPr/>
        </p:nvCxnSpPr>
        <p:spPr>
          <a:xfrm rot="5400000">
            <a:off x="4258180" y="1055409"/>
            <a:ext cx="1797075" cy="1259496"/>
          </a:xfrm>
          <a:prstGeom prst="bentConnector3">
            <a:avLst>
              <a:gd name="adj1" fmla="val -2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898FA6F-9632-C54C-BF47-83A7E48CF603}"/>
              </a:ext>
            </a:extLst>
          </p:cNvPr>
          <p:cNvSpPr txBox="1"/>
          <p:nvPr/>
        </p:nvSpPr>
        <p:spPr>
          <a:xfrm>
            <a:off x="3049498" y="2796462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Indicates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DDFECA7-AE52-6D4E-A077-72F9C938D04A}"/>
              </a:ext>
            </a:extLst>
          </p:cNvPr>
          <p:cNvSpPr txBox="1"/>
          <p:nvPr/>
        </p:nvSpPr>
        <p:spPr>
          <a:xfrm>
            <a:off x="3957032" y="5582510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Applies To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4DB7B0C-0BBD-6D4E-B384-BF979C46CBF2}"/>
              </a:ext>
            </a:extLst>
          </p:cNvPr>
          <p:cNvSpPr txBox="1"/>
          <p:nvPr/>
        </p:nvSpPr>
        <p:spPr>
          <a:xfrm>
            <a:off x="4616855" y="4080212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Applies To</a:t>
            </a:r>
          </a:p>
        </p:txBody>
      </p:sp>
    </p:spTree>
    <p:extLst>
      <p:ext uri="{BB962C8B-B14F-4D97-AF65-F5344CB8AC3E}">
        <p14:creationId xmlns:p14="http://schemas.microsoft.com/office/powerpoint/2010/main" val="100591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C545-48BC-E445-AF05-DEC677A4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Campaigns vs. Threat Actors vs. Intrusion Sets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4B4F4C-7588-AA40-80EF-ECA581D7EC28}"/>
              </a:ext>
            </a:extLst>
          </p:cNvPr>
          <p:cNvSpPr/>
          <p:nvPr/>
        </p:nvSpPr>
        <p:spPr>
          <a:xfrm>
            <a:off x="317174" y="2291005"/>
            <a:ext cx="4720281" cy="2137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A4FCA-510B-B84E-9369-6F6E8C81E12D}"/>
              </a:ext>
            </a:extLst>
          </p:cNvPr>
          <p:cNvSpPr txBox="1"/>
          <p:nvPr/>
        </p:nvSpPr>
        <p:spPr>
          <a:xfrm>
            <a:off x="2000560" y="2413337"/>
            <a:ext cx="30368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Operation Bran Flakes</a:t>
            </a:r>
          </a:p>
          <a:p>
            <a:r>
              <a:rPr lang="en-US" sz="1200" b="1" dirty="0"/>
              <a:t>Aliases: </a:t>
            </a:r>
            <a:r>
              <a:rPr lang="en-US" sz="1200" dirty="0"/>
              <a:t>OBF</a:t>
            </a:r>
          </a:p>
          <a:p>
            <a:r>
              <a:rPr lang="en-US" sz="1200" b="1" dirty="0"/>
              <a:t>First Seen: </a:t>
            </a:r>
            <a:r>
              <a:rPr lang="en-US" sz="1200" dirty="0"/>
              <a:t>2016-01-08T12:50:40:123Z</a:t>
            </a:r>
          </a:p>
          <a:p>
            <a:r>
              <a:rPr lang="en-US" sz="1200" b="1" dirty="0"/>
              <a:t>Objective: </a:t>
            </a:r>
            <a:r>
              <a:rPr lang="en-US" sz="1200" dirty="0"/>
              <a:t>Hack </a:t>
            </a:r>
            <a:r>
              <a:rPr lang="en-US" sz="1200" dirty="0" err="1"/>
              <a:t>www.bpp.bn</a:t>
            </a:r>
            <a:endParaRPr lang="en-US" sz="1200" dirty="0"/>
          </a:p>
          <a:p>
            <a:endParaRPr lang="en-US" sz="1200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62683-9978-2B41-93E3-8E17311295A9}"/>
              </a:ext>
            </a:extLst>
          </p:cNvPr>
          <p:cNvSpPr/>
          <p:nvPr/>
        </p:nvSpPr>
        <p:spPr>
          <a:xfrm>
            <a:off x="7185026" y="2291005"/>
            <a:ext cx="4720281" cy="2137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3FD7D-988D-1540-B459-D4C7486584C0}"/>
              </a:ext>
            </a:extLst>
          </p:cNvPr>
          <p:cNvSpPr txBox="1"/>
          <p:nvPr/>
        </p:nvSpPr>
        <p:spPr>
          <a:xfrm>
            <a:off x="8868412" y="2413337"/>
            <a:ext cx="30368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Operation </a:t>
            </a:r>
            <a:r>
              <a:rPr lang="en-US" sz="1200" b="1" dirty="0" err="1"/>
              <a:t>Rasin</a:t>
            </a:r>
            <a:r>
              <a:rPr lang="en-US" sz="1200" b="1" dirty="0"/>
              <a:t> Bran</a:t>
            </a:r>
          </a:p>
          <a:p>
            <a:r>
              <a:rPr lang="en-US" sz="1200" b="1" dirty="0"/>
              <a:t>Aliases: </a:t>
            </a:r>
            <a:r>
              <a:rPr lang="en-US" sz="1200" dirty="0"/>
              <a:t>ORB</a:t>
            </a:r>
          </a:p>
          <a:p>
            <a:r>
              <a:rPr lang="en-US" sz="1200" b="1" dirty="0"/>
              <a:t>First Seen: </a:t>
            </a:r>
            <a:r>
              <a:rPr lang="en-US" sz="1200" dirty="0"/>
              <a:t>2016-02-07T19:45:32.126Z</a:t>
            </a:r>
            <a:endParaRPr lang="en-US" sz="1200" b="1" dirty="0"/>
          </a:p>
          <a:p>
            <a:r>
              <a:rPr lang="en-US" sz="1200" b="1" dirty="0"/>
              <a:t>Objective: </a:t>
            </a:r>
            <a:r>
              <a:rPr lang="en-US" sz="1200" dirty="0"/>
              <a:t>Flood </a:t>
            </a:r>
            <a:r>
              <a:rPr lang="en-US" sz="1200" dirty="0" err="1"/>
              <a:t>www.bpp.bn</a:t>
            </a:r>
            <a:endParaRPr lang="en-US" sz="1200" b="1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DC457-79D2-6742-9DB9-24DA5BCD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294" y="2622887"/>
            <a:ext cx="1466850" cy="1466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6F6320-A4B7-BA4E-BB0B-BBBF4F3A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72" y="2510909"/>
            <a:ext cx="1466850" cy="1466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A7C8C0-82B4-B845-91E8-979F8CDF9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294" y="2622887"/>
            <a:ext cx="1466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3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C545-48BC-E445-AF05-DEC677A4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Campaigns vs. Threat Actors vs. Intrusion Sets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4B4F4C-7588-AA40-80EF-ECA581D7EC28}"/>
              </a:ext>
            </a:extLst>
          </p:cNvPr>
          <p:cNvSpPr/>
          <p:nvPr/>
        </p:nvSpPr>
        <p:spPr>
          <a:xfrm>
            <a:off x="317174" y="2291005"/>
            <a:ext cx="4720281" cy="2137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A4FCA-510B-B84E-9369-6F6E8C81E12D}"/>
              </a:ext>
            </a:extLst>
          </p:cNvPr>
          <p:cNvSpPr txBox="1"/>
          <p:nvPr/>
        </p:nvSpPr>
        <p:spPr>
          <a:xfrm>
            <a:off x="2000560" y="2413337"/>
            <a:ext cx="3036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 Flood</a:t>
            </a:r>
          </a:p>
          <a:p>
            <a:r>
              <a:rPr lang="en-US" sz="1200" b="1" dirty="0"/>
              <a:t>External References:</a:t>
            </a:r>
            <a:r>
              <a:rPr lang="en-US" sz="1200" dirty="0"/>
              <a:t> {</a:t>
            </a:r>
            <a:r>
              <a:rPr lang="en-US" sz="1200" dirty="0" err="1"/>
              <a:t>capec</a:t>
            </a:r>
            <a:r>
              <a:rPr lang="en-US" sz="1200" dirty="0"/>
              <a:t>: CAPEC-488}</a:t>
            </a:r>
            <a:endParaRPr lang="en-US" sz="1200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62683-9978-2B41-93E3-8E17311295A9}"/>
              </a:ext>
            </a:extLst>
          </p:cNvPr>
          <p:cNvSpPr/>
          <p:nvPr/>
        </p:nvSpPr>
        <p:spPr>
          <a:xfrm>
            <a:off x="7185026" y="2291005"/>
            <a:ext cx="4720281" cy="2137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3FD7D-988D-1540-B459-D4C7486584C0}"/>
              </a:ext>
            </a:extLst>
          </p:cNvPr>
          <p:cNvSpPr txBox="1"/>
          <p:nvPr/>
        </p:nvSpPr>
        <p:spPr>
          <a:xfrm>
            <a:off x="8868412" y="2413337"/>
            <a:ext cx="30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Content Spoofing</a:t>
            </a:r>
          </a:p>
          <a:p>
            <a:r>
              <a:rPr lang="en-US" sz="1200" b="1" dirty="0"/>
              <a:t>External References: </a:t>
            </a:r>
            <a:r>
              <a:rPr lang="en-US" sz="1200" dirty="0"/>
              <a:t>{</a:t>
            </a:r>
            <a:r>
              <a:rPr lang="en-US" sz="1200" dirty="0" err="1"/>
              <a:t>capec</a:t>
            </a:r>
            <a:r>
              <a:rPr lang="en-US" sz="1200" dirty="0"/>
              <a:t>: CAPEC-148}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DC457-79D2-6742-9DB9-24DA5BCD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294" y="2622887"/>
            <a:ext cx="1466850" cy="1466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6F6320-A4B7-BA4E-BB0B-BBBF4F3A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72" y="2510909"/>
            <a:ext cx="1466850" cy="1466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A7C8C0-82B4-B845-91E8-979F8CDF9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294" y="2622887"/>
            <a:ext cx="1466850" cy="1466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640883-5DEF-7247-B4A4-D2A008E99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72" y="2510909"/>
            <a:ext cx="1466850" cy="1466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0EE0C7-16F5-054B-842A-55A5E0475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294" y="2622887"/>
            <a:ext cx="1466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4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057A-913C-A440-8735-5A442BD2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campaigns vs. threat actors vs. intrusion sets</a:t>
            </a:r>
          </a:p>
        </p:txBody>
      </p:sp>
    </p:spTree>
    <p:extLst>
      <p:ext uri="{BB962C8B-B14F-4D97-AF65-F5344CB8AC3E}">
        <p14:creationId xmlns:p14="http://schemas.microsoft.com/office/powerpoint/2010/main" val="309491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D65F434-94EB-AA4E-B9F3-9B176128822A}"/>
              </a:ext>
            </a:extLst>
          </p:cNvPr>
          <p:cNvSpPr/>
          <p:nvPr/>
        </p:nvSpPr>
        <p:spPr>
          <a:xfrm>
            <a:off x="615153" y="128574"/>
            <a:ext cx="3573542" cy="16445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B46CB0-69CD-6041-A237-A655E32B6391}"/>
              </a:ext>
            </a:extLst>
          </p:cNvPr>
          <p:cNvSpPr txBox="1"/>
          <p:nvPr/>
        </p:nvSpPr>
        <p:spPr>
          <a:xfrm>
            <a:off x="2154432" y="250905"/>
            <a:ext cx="2299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Operation </a:t>
            </a:r>
            <a:r>
              <a:rPr lang="en-US" sz="800" b="1" dirty="0" err="1"/>
              <a:t>Rasin</a:t>
            </a:r>
            <a:r>
              <a:rPr lang="en-US" sz="800" b="1" dirty="0"/>
              <a:t> Bran</a:t>
            </a:r>
          </a:p>
          <a:p>
            <a:r>
              <a:rPr lang="en-US" sz="800" b="1" dirty="0"/>
              <a:t>Aliases: </a:t>
            </a:r>
            <a:r>
              <a:rPr lang="en-US" sz="800" dirty="0"/>
              <a:t>ORB</a:t>
            </a:r>
          </a:p>
          <a:p>
            <a:r>
              <a:rPr lang="en-US" sz="800" b="1" dirty="0"/>
              <a:t>First Seen: </a:t>
            </a:r>
            <a:r>
              <a:rPr lang="en-US" sz="800" dirty="0"/>
              <a:t>2016-02-07T19:45:32.126Z</a:t>
            </a:r>
            <a:endParaRPr lang="en-US" sz="800" b="1" dirty="0"/>
          </a:p>
          <a:p>
            <a:r>
              <a:rPr lang="en-US" sz="800" b="1" dirty="0"/>
              <a:t>Objective: </a:t>
            </a:r>
            <a:r>
              <a:rPr lang="en-US" sz="800" dirty="0"/>
              <a:t>Flood </a:t>
            </a:r>
            <a:r>
              <a:rPr lang="en-US" sz="800" dirty="0" err="1"/>
              <a:t>www.bpp.bn</a:t>
            </a:r>
            <a:endParaRPr lang="en-US" sz="800" b="1" dirty="0"/>
          </a:p>
          <a:p>
            <a:endParaRPr lang="en-US" sz="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7644E3-CDFF-BF4B-A39E-13C3E75E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20" y="460455"/>
            <a:ext cx="1146752" cy="11467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C554C45-29D1-B74C-A42B-6E13D6F215CC}"/>
              </a:ext>
            </a:extLst>
          </p:cNvPr>
          <p:cNvSpPr/>
          <p:nvPr/>
        </p:nvSpPr>
        <p:spPr>
          <a:xfrm>
            <a:off x="5646659" y="1497693"/>
            <a:ext cx="3573542" cy="16445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5A07E-F6F1-484E-A829-A1323A0002A0}"/>
              </a:ext>
            </a:extLst>
          </p:cNvPr>
          <p:cNvSpPr txBox="1"/>
          <p:nvPr/>
        </p:nvSpPr>
        <p:spPr>
          <a:xfrm>
            <a:off x="7125896" y="1620025"/>
            <a:ext cx="2299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Operation Bran Flakes</a:t>
            </a:r>
          </a:p>
          <a:p>
            <a:r>
              <a:rPr lang="en-US" sz="800" b="1" dirty="0"/>
              <a:t>Aliases: </a:t>
            </a:r>
            <a:r>
              <a:rPr lang="en-US" sz="800" dirty="0"/>
              <a:t>OBF</a:t>
            </a:r>
          </a:p>
          <a:p>
            <a:r>
              <a:rPr lang="en-US" sz="800" b="1" dirty="0"/>
              <a:t>First Seen: </a:t>
            </a:r>
            <a:r>
              <a:rPr lang="en-US" sz="800" dirty="0"/>
              <a:t>2016-01-08T12:50:40:123Z</a:t>
            </a:r>
          </a:p>
          <a:p>
            <a:r>
              <a:rPr lang="en-US" sz="800" b="1" dirty="0"/>
              <a:t>Objective: </a:t>
            </a:r>
            <a:r>
              <a:rPr lang="en-US" sz="800" dirty="0"/>
              <a:t>Hack </a:t>
            </a:r>
            <a:r>
              <a:rPr lang="en-US" sz="800" dirty="0" err="1"/>
              <a:t>www.bpp.bn</a:t>
            </a:r>
            <a:endParaRPr lang="en-US" sz="800" dirty="0"/>
          </a:p>
          <a:p>
            <a:endParaRPr lang="en-US" sz="800" b="1" dirty="0"/>
          </a:p>
          <a:p>
            <a:endParaRPr lang="en-US" sz="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6F0735F-5909-0E48-AF5D-0FC089FC8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156" y="1717596"/>
            <a:ext cx="1146752" cy="114675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BBE77D-3C82-414E-B9C4-7D4F5B725B60}"/>
              </a:ext>
            </a:extLst>
          </p:cNvPr>
          <p:cNvSpPr/>
          <p:nvPr/>
        </p:nvSpPr>
        <p:spPr>
          <a:xfrm>
            <a:off x="615153" y="3826909"/>
            <a:ext cx="3573542" cy="16445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4639A-2639-B444-8200-87298E8F4AAF}"/>
              </a:ext>
            </a:extLst>
          </p:cNvPr>
          <p:cNvSpPr txBox="1"/>
          <p:nvPr/>
        </p:nvSpPr>
        <p:spPr>
          <a:xfrm>
            <a:off x="2094390" y="3949240"/>
            <a:ext cx="2299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APT BPP</a:t>
            </a:r>
          </a:p>
          <a:p>
            <a:r>
              <a:rPr lang="en-US" sz="800" b="1" dirty="0"/>
              <a:t>Goals: </a:t>
            </a:r>
            <a:r>
              <a:rPr lang="en-US" sz="800" dirty="0"/>
              <a:t>Influence the </a:t>
            </a:r>
            <a:r>
              <a:rPr lang="en-US" sz="800" dirty="0" err="1"/>
              <a:t>Branistan</a:t>
            </a:r>
            <a:r>
              <a:rPr lang="en-US" sz="800" dirty="0"/>
              <a:t> election, </a:t>
            </a:r>
          </a:p>
          <a:p>
            <a:r>
              <a:rPr lang="en-US" sz="800" dirty="0"/>
              <a:t>Disrupt the BPP</a:t>
            </a:r>
            <a:endParaRPr lang="en-US" sz="800" b="1" dirty="0"/>
          </a:p>
          <a:p>
            <a:r>
              <a:rPr lang="en-US" sz="800" b="1" dirty="0"/>
              <a:t>Resource Level: </a:t>
            </a:r>
            <a:r>
              <a:rPr lang="en-US" sz="800" dirty="0"/>
              <a:t>Government</a:t>
            </a:r>
          </a:p>
          <a:p>
            <a:r>
              <a:rPr lang="en-US" sz="800" b="1" dirty="0"/>
              <a:t>Primary Motivation: </a:t>
            </a:r>
            <a:r>
              <a:rPr lang="en-US" sz="800" dirty="0"/>
              <a:t>Ideology</a:t>
            </a:r>
          </a:p>
          <a:p>
            <a:r>
              <a:rPr lang="en-US" sz="800" b="1" dirty="0"/>
              <a:t>Secondary Motivations:</a:t>
            </a:r>
            <a:r>
              <a:rPr lang="en-US" sz="800" dirty="0"/>
              <a:t> Dominance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F6AD94-82FE-5649-8CE9-AB3E608BD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20" y="4046812"/>
            <a:ext cx="1146752" cy="114675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8F043F3-D063-2245-A29C-59DB6EDA52F7}"/>
              </a:ext>
            </a:extLst>
          </p:cNvPr>
          <p:cNvSpPr/>
          <p:nvPr/>
        </p:nvSpPr>
        <p:spPr>
          <a:xfrm>
            <a:off x="7165106" y="3884217"/>
            <a:ext cx="3573542" cy="16445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C5EAE2B-424B-4F44-9ADA-D2AA4661C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373" y="4219650"/>
            <a:ext cx="1146752" cy="11467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11C676B-391C-C742-A31E-7557E6A3B435}"/>
              </a:ext>
            </a:extLst>
          </p:cNvPr>
          <p:cNvSpPr txBox="1"/>
          <p:nvPr/>
        </p:nvSpPr>
        <p:spPr>
          <a:xfrm>
            <a:off x="8644343" y="4006549"/>
            <a:ext cx="2299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Fake BPP (</a:t>
            </a:r>
            <a:r>
              <a:rPr lang="en-US" sz="800" b="1" dirty="0" err="1"/>
              <a:t>Branistan</a:t>
            </a:r>
            <a:r>
              <a:rPr lang="en-US" sz="800" b="1" dirty="0"/>
              <a:t> Peoples Party</a:t>
            </a:r>
          </a:p>
          <a:p>
            <a:r>
              <a:rPr lang="en-US" sz="800" b="1" dirty="0"/>
              <a:t>Threat Actor Type: </a:t>
            </a:r>
            <a:r>
              <a:rPr lang="en-US" sz="800" dirty="0"/>
              <a:t>Nation State</a:t>
            </a:r>
          </a:p>
          <a:p>
            <a:r>
              <a:rPr lang="en-US" sz="800" b="1" dirty="0"/>
              <a:t>Roles: </a:t>
            </a:r>
            <a:r>
              <a:rPr lang="en-US" sz="800" dirty="0"/>
              <a:t>Director</a:t>
            </a:r>
          </a:p>
          <a:p>
            <a:r>
              <a:rPr lang="en-US" sz="800" b="1" dirty="0"/>
              <a:t>Goals: </a:t>
            </a:r>
            <a:r>
              <a:rPr lang="en-US" sz="800" dirty="0"/>
              <a:t>Influence the election in </a:t>
            </a:r>
            <a:r>
              <a:rPr lang="en-US" sz="800" dirty="0" err="1"/>
              <a:t>Branistan</a:t>
            </a:r>
            <a:endParaRPr lang="en-US" sz="800" dirty="0"/>
          </a:p>
          <a:p>
            <a:r>
              <a:rPr lang="en-US" sz="800" b="1" dirty="0"/>
              <a:t>Sophistication: </a:t>
            </a:r>
            <a:r>
              <a:rPr lang="en-US" sz="800" dirty="0"/>
              <a:t>Strategic</a:t>
            </a:r>
          </a:p>
          <a:p>
            <a:r>
              <a:rPr lang="en-US" sz="800" b="1" dirty="0"/>
              <a:t>Resource Level: </a:t>
            </a:r>
            <a:r>
              <a:rPr lang="en-US" sz="800" dirty="0"/>
              <a:t>Government</a:t>
            </a:r>
          </a:p>
          <a:p>
            <a:r>
              <a:rPr lang="en-US" sz="800" b="1" dirty="0"/>
              <a:t>Primary Motivation: </a:t>
            </a:r>
            <a:r>
              <a:rPr lang="en-US" sz="800" dirty="0"/>
              <a:t>Ideology</a:t>
            </a:r>
          </a:p>
          <a:p>
            <a:r>
              <a:rPr lang="en-US" sz="800" b="1" dirty="0"/>
              <a:t>Secondary Motivation: </a:t>
            </a:r>
            <a:r>
              <a:rPr lang="en-US" sz="800" dirty="0"/>
              <a:t>Dominance</a:t>
            </a:r>
            <a:endParaRPr lang="en-US" sz="800" b="1" dirty="0"/>
          </a:p>
          <a:p>
            <a:endParaRPr lang="en-US" sz="800" b="1" dirty="0"/>
          </a:p>
          <a:p>
            <a:endParaRPr lang="en-US" sz="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3FC1EA3-40F8-6F43-9CA8-4C114ECC2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1081" y="4364738"/>
            <a:ext cx="683460" cy="6834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4E943FD-5221-9642-81D7-DA855779C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0485" y="1997298"/>
            <a:ext cx="683460" cy="6834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7FF0E38-CBD8-B94F-BC3E-950F72EE5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0194" y="2664911"/>
            <a:ext cx="683460" cy="68346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EA6BBA-FA75-E945-BCDB-28C522F04715}"/>
              </a:ext>
            </a:extLst>
          </p:cNvPr>
          <p:cNvCxnSpPr>
            <a:cxnSpLocks/>
            <a:stCxn id="12" idx="2"/>
            <a:endCxn id="29" idx="0"/>
          </p:cNvCxnSpPr>
          <p:nvPr/>
        </p:nvCxnSpPr>
        <p:spPr>
          <a:xfrm>
            <a:off x="2401924" y="1773076"/>
            <a:ext cx="0" cy="89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79AC85-9E48-8A46-B8A7-04E6C07D1F5D}"/>
              </a:ext>
            </a:extLst>
          </p:cNvPr>
          <p:cNvCxnSpPr>
            <a:cxnSpLocks/>
            <a:stCxn id="29" idx="2"/>
            <a:endCxn id="19" idx="0"/>
          </p:cNvCxnSpPr>
          <p:nvPr/>
        </p:nvCxnSpPr>
        <p:spPr>
          <a:xfrm>
            <a:off x="2401924" y="3348371"/>
            <a:ext cx="0" cy="47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3C647F8-60CA-B847-9D64-4C2B2BBE7968}"/>
              </a:ext>
            </a:extLst>
          </p:cNvPr>
          <p:cNvCxnSpPr>
            <a:cxnSpLocks/>
            <a:stCxn id="12" idx="3"/>
            <a:endCxn id="28" idx="0"/>
          </p:cNvCxnSpPr>
          <p:nvPr/>
        </p:nvCxnSpPr>
        <p:spPr>
          <a:xfrm>
            <a:off x="4188695" y="950825"/>
            <a:ext cx="6553520" cy="1046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94BF765-EF08-2042-8F07-CA767726C536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>
            <a:off x="9220201" y="2319944"/>
            <a:ext cx="1180284" cy="1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6012F01E-B899-5647-BFDE-01A0BD8ACC5B}"/>
              </a:ext>
            </a:extLst>
          </p:cNvPr>
          <p:cNvCxnSpPr>
            <a:cxnSpLocks/>
            <a:stCxn id="28" idx="2"/>
            <a:endCxn id="22" idx="0"/>
          </p:cNvCxnSpPr>
          <p:nvPr/>
        </p:nvCxnSpPr>
        <p:spPr>
          <a:xfrm rot="5400000">
            <a:off x="9245317" y="2387318"/>
            <a:ext cx="1203459" cy="1790338"/>
          </a:xfrm>
          <a:prstGeom prst="bentConnector3">
            <a:avLst>
              <a:gd name="adj1" fmla="val 659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FAD76938-40A9-F340-8FE4-139E1073F206}"/>
              </a:ext>
            </a:extLst>
          </p:cNvPr>
          <p:cNvCxnSpPr>
            <a:cxnSpLocks/>
            <a:stCxn id="16" idx="1"/>
            <a:endCxn id="29" idx="3"/>
          </p:cNvCxnSpPr>
          <p:nvPr/>
        </p:nvCxnSpPr>
        <p:spPr>
          <a:xfrm rot="10800000" flipV="1">
            <a:off x="2743655" y="2319943"/>
            <a:ext cx="2903005" cy="686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6E33E5B-50AF-C342-B8B4-CE93D7824CAE}"/>
              </a:ext>
            </a:extLst>
          </p:cNvPr>
          <p:cNvSpPr txBox="1"/>
          <p:nvPr/>
        </p:nvSpPr>
        <p:spPr>
          <a:xfrm>
            <a:off x="891971" y="2815647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Attributed To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60E13AD-4E98-2A4C-AEAE-F2BCDCD08501}"/>
              </a:ext>
            </a:extLst>
          </p:cNvPr>
          <p:cNvSpPr txBox="1"/>
          <p:nvPr/>
        </p:nvSpPr>
        <p:spPr>
          <a:xfrm>
            <a:off x="4838700" y="4157854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Attributed To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6B47FD-071B-6B42-B5BE-C3CE31C7D13E}"/>
              </a:ext>
            </a:extLst>
          </p:cNvPr>
          <p:cNvSpPr txBox="1"/>
          <p:nvPr/>
        </p:nvSpPr>
        <p:spPr>
          <a:xfrm>
            <a:off x="10594076" y="2227033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Attributed To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73380AD-571D-414C-A8E9-E65683AAE95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188695" y="4706468"/>
            <a:ext cx="1172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D8AC100-5061-6D4E-9E4D-A6D036BA7571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>
            <a:off x="6044541" y="4706468"/>
            <a:ext cx="1120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8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D65F434-94EB-AA4E-B9F3-9B176128822A}"/>
              </a:ext>
            </a:extLst>
          </p:cNvPr>
          <p:cNvSpPr/>
          <p:nvPr/>
        </p:nvSpPr>
        <p:spPr>
          <a:xfrm>
            <a:off x="1774658" y="5226411"/>
            <a:ext cx="3102983" cy="13638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B46CB0-69CD-6041-A237-A655E32B6391}"/>
              </a:ext>
            </a:extLst>
          </p:cNvPr>
          <p:cNvSpPr txBox="1"/>
          <p:nvPr/>
        </p:nvSpPr>
        <p:spPr>
          <a:xfrm>
            <a:off x="3089719" y="5348742"/>
            <a:ext cx="1996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Operation </a:t>
            </a:r>
            <a:r>
              <a:rPr lang="en-US" sz="800" b="1" dirty="0" err="1"/>
              <a:t>Rasin</a:t>
            </a:r>
            <a:r>
              <a:rPr lang="en-US" sz="800" b="1" dirty="0"/>
              <a:t> Bran</a:t>
            </a:r>
          </a:p>
          <a:p>
            <a:r>
              <a:rPr lang="en-US" sz="800" b="1" dirty="0"/>
              <a:t>Aliases: </a:t>
            </a:r>
            <a:r>
              <a:rPr lang="en-US" sz="800" dirty="0"/>
              <a:t>ORB</a:t>
            </a:r>
          </a:p>
          <a:p>
            <a:r>
              <a:rPr lang="en-US" sz="800" b="1" dirty="0"/>
              <a:t>First Seen: </a:t>
            </a:r>
            <a:r>
              <a:rPr lang="en-US" sz="800" dirty="0"/>
              <a:t>2016-02-07T19:45:32.126Z</a:t>
            </a:r>
            <a:endParaRPr lang="en-US" sz="800" b="1" dirty="0"/>
          </a:p>
          <a:p>
            <a:r>
              <a:rPr lang="en-US" sz="800" b="1" dirty="0"/>
              <a:t>Objective: </a:t>
            </a:r>
            <a:r>
              <a:rPr lang="en-US" sz="800" dirty="0"/>
              <a:t>Flood </a:t>
            </a:r>
            <a:r>
              <a:rPr lang="en-US" sz="800" dirty="0" err="1"/>
              <a:t>www.bpp.bn</a:t>
            </a:r>
            <a:endParaRPr lang="en-US" sz="800" b="1" dirty="0"/>
          </a:p>
          <a:p>
            <a:endParaRPr lang="en-US" sz="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7644E3-CDFF-BF4B-A39E-13C3E75E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925" y="5558292"/>
            <a:ext cx="995749" cy="99574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C554C45-29D1-B74C-A42B-6E13D6F215CC}"/>
              </a:ext>
            </a:extLst>
          </p:cNvPr>
          <p:cNvSpPr/>
          <p:nvPr/>
        </p:nvSpPr>
        <p:spPr>
          <a:xfrm>
            <a:off x="5309150" y="5226411"/>
            <a:ext cx="3102983" cy="13638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5A07E-F6F1-484E-A829-A1323A0002A0}"/>
              </a:ext>
            </a:extLst>
          </p:cNvPr>
          <p:cNvSpPr txBox="1"/>
          <p:nvPr/>
        </p:nvSpPr>
        <p:spPr>
          <a:xfrm>
            <a:off x="6564169" y="5348744"/>
            <a:ext cx="1996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Operation Bran Flakes</a:t>
            </a:r>
          </a:p>
          <a:p>
            <a:r>
              <a:rPr lang="en-US" sz="800" b="1" dirty="0"/>
              <a:t>Aliases: </a:t>
            </a:r>
            <a:r>
              <a:rPr lang="en-US" sz="800" dirty="0"/>
              <a:t>OBF</a:t>
            </a:r>
          </a:p>
          <a:p>
            <a:r>
              <a:rPr lang="en-US" sz="800" b="1" dirty="0"/>
              <a:t>First Seen: </a:t>
            </a:r>
            <a:r>
              <a:rPr lang="en-US" sz="800" dirty="0"/>
              <a:t>2016-01-08T12:50:40:123Z</a:t>
            </a:r>
          </a:p>
          <a:p>
            <a:r>
              <a:rPr lang="en-US" sz="800" b="1" dirty="0"/>
              <a:t>Objective: </a:t>
            </a:r>
            <a:r>
              <a:rPr lang="en-US" sz="800" dirty="0"/>
              <a:t>Hack </a:t>
            </a:r>
            <a:r>
              <a:rPr lang="en-US" sz="800" dirty="0" err="1"/>
              <a:t>www.bpp.bn</a:t>
            </a:r>
            <a:endParaRPr lang="en-US" sz="800" dirty="0"/>
          </a:p>
          <a:p>
            <a:endParaRPr lang="en-US" sz="800" b="1" dirty="0"/>
          </a:p>
          <a:p>
            <a:endParaRPr lang="en-US" sz="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6F0735F-5909-0E48-AF5D-0FC089FC8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647" y="5446314"/>
            <a:ext cx="995749" cy="99574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BBE77D-3C82-414E-B9C4-7D4F5B725B60}"/>
              </a:ext>
            </a:extLst>
          </p:cNvPr>
          <p:cNvSpPr/>
          <p:nvPr/>
        </p:nvSpPr>
        <p:spPr>
          <a:xfrm>
            <a:off x="133890" y="133891"/>
            <a:ext cx="3102983" cy="13638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4639A-2639-B444-8200-87298E8F4AAF}"/>
              </a:ext>
            </a:extLst>
          </p:cNvPr>
          <p:cNvSpPr txBox="1"/>
          <p:nvPr/>
        </p:nvSpPr>
        <p:spPr>
          <a:xfrm>
            <a:off x="1237906" y="256223"/>
            <a:ext cx="1996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APT BPP</a:t>
            </a:r>
          </a:p>
          <a:p>
            <a:r>
              <a:rPr lang="en-US" sz="800" b="1" dirty="0"/>
              <a:t>Goals: </a:t>
            </a:r>
            <a:r>
              <a:rPr lang="en-US" sz="800" dirty="0"/>
              <a:t>Influence the </a:t>
            </a:r>
            <a:r>
              <a:rPr lang="en-US" sz="800" dirty="0" err="1"/>
              <a:t>Branistan</a:t>
            </a:r>
            <a:r>
              <a:rPr lang="en-US" sz="800" dirty="0"/>
              <a:t> election, </a:t>
            </a:r>
          </a:p>
          <a:p>
            <a:r>
              <a:rPr lang="en-US" sz="800" dirty="0"/>
              <a:t>Disrupt the BPP</a:t>
            </a:r>
            <a:endParaRPr lang="en-US" sz="800" b="1" dirty="0"/>
          </a:p>
          <a:p>
            <a:r>
              <a:rPr lang="en-US" sz="800" b="1" dirty="0"/>
              <a:t>Resource Level: </a:t>
            </a:r>
            <a:r>
              <a:rPr lang="en-US" sz="800" dirty="0"/>
              <a:t>Government</a:t>
            </a:r>
          </a:p>
          <a:p>
            <a:r>
              <a:rPr lang="en-US" sz="800" b="1" dirty="0"/>
              <a:t>Primary Motivation: </a:t>
            </a:r>
            <a:r>
              <a:rPr lang="en-US" sz="800" dirty="0"/>
              <a:t>Ideology</a:t>
            </a:r>
          </a:p>
          <a:p>
            <a:r>
              <a:rPr lang="en-US" sz="800" b="1" dirty="0"/>
              <a:t>Secondary Motivations:</a:t>
            </a:r>
            <a:r>
              <a:rPr lang="en-US" sz="800" dirty="0"/>
              <a:t> Dominance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F6AD94-82FE-5649-8CE9-AB3E608BD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7" y="353794"/>
            <a:ext cx="995749" cy="99574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8F043F3-D063-2245-A29C-59DB6EDA52F7}"/>
              </a:ext>
            </a:extLst>
          </p:cNvPr>
          <p:cNvSpPr/>
          <p:nvPr/>
        </p:nvSpPr>
        <p:spPr>
          <a:xfrm>
            <a:off x="6096000" y="133891"/>
            <a:ext cx="3102983" cy="13638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C5EAE2B-424B-4F44-9ADA-D2AA4661C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267" y="469324"/>
            <a:ext cx="995749" cy="9957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11C676B-391C-C742-A31E-7557E6A3B435}"/>
              </a:ext>
            </a:extLst>
          </p:cNvPr>
          <p:cNvSpPr txBox="1"/>
          <p:nvPr/>
        </p:nvSpPr>
        <p:spPr>
          <a:xfrm>
            <a:off x="7228925" y="256223"/>
            <a:ext cx="1996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Fake BPP (</a:t>
            </a:r>
            <a:r>
              <a:rPr lang="en-US" sz="800" b="1" dirty="0" err="1"/>
              <a:t>Branistan</a:t>
            </a:r>
            <a:r>
              <a:rPr lang="en-US" sz="800" b="1" dirty="0"/>
              <a:t> Peoples Party</a:t>
            </a:r>
          </a:p>
          <a:p>
            <a:r>
              <a:rPr lang="en-US" sz="800" b="1" dirty="0"/>
              <a:t>Threat Actor Type: </a:t>
            </a:r>
            <a:r>
              <a:rPr lang="en-US" sz="800" dirty="0"/>
              <a:t>Nation State</a:t>
            </a:r>
          </a:p>
          <a:p>
            <a:r>
              <a:rPr lang="en-US" sz="800" b="1" dirty="0"/>
              <a:t>Roles: </a:t>
            </a:r>
            <a:r>
              <a:rPr lang="en-US" sz="800" dirty="0"/>
              <a:t>Director</a:t>
            </a:r>
          </a:p>
          <a:p>
            <a:r>
              <a:rPr lang="en-US" sz="800" b="1" dirty="0"/>
              <a:t>Goals: </a:t>
            </a:r>
            <a:r>
              <a:rPr lang="en-US" sz="800" dirty="0"/>
              <a:t>Influence the election in </a:t>
            </a:r>
            <a:r>
              <a:rPr lang="en-US" sz="800" dirty="0" err="1"/>
              <a:t>Branistan</a:t>
            </a:r>
            <a:endParaRPr lang="en-US" sz="800" dirty="0"/>
          </a:p>
          <a:p>
            <a:r>
              <a:rPr lang="en-US" sz="800" b="1" dirty="0"/>
              <a:t>Sophistication: </a:t>
            </a:r>
            <a:r>
              <a:rPr lang="en-US" sz="800" dirty="0"/>
              <a:t>Strategic</a:t>
            </a:r>
          </a:p>
          <a:p>
            <a:r>
              <a:rPr lang="en-US" sz="800" b="1" dirty="0"/>
              <a:t>Resource Level: </a:t>
            </a:r>
            <a:r>
              <a:rPr lang="en-US" sz="800" dirty="0"/>
              <a:t>Government</a:t>
            </a:r>
          </a:p>
          <a:p>
            <a:r>
              <a:rPr lang="en-US" sz="800" b="1" dirty="0"/>
              <a:t>Primary Motivation: </a:t>
            </a:r>
            <a:r>
              <a:rPr lang="en-US" sz="800" dirty="0"/>
              <a:t>Ideology</a:t>
            </a:r>
          </a:p>
          <a:p>
            <a:r>
              <a:rPr lang="en-US" sz="800" b="1" dirty="0"/>
              <a:t>Secondary Motivation: </a:t>
            </a:r>
            <a:r>
              <a:rPr lang="en-US" sz="800" dirty="0"/>
              <a:t>Dominance</a:t>
            </a:r>
            <a:endParaRPr lang="en-US" sz="800" b="1" dirty="0"/>
          </a:p>
          <a:p>
            <a:endParaRPr lang="en-US" sz="800" b="1" dirty="0"/>
          </a:p>
          <a:p>
            <a:endParaRPr lang="en-US" sz="8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7FF0E38-CBD8-B94F-BC3E-950F72EE5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820" y="4157520"/>
            <a:ext cx="683460" cy="68346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684AEB0-462F-284F-870F-E68CD78B4AC9}"/>
              </a:ext>
            </a:extLst>
          </p:cNvPr>
          <p:cNvSpPr/>
          <p:nvPr/>
        </p:nvSpPr>
        <p:spPr>
          <a:xfrm>
            <a:off x="3371059" y="2486656"/>
            <a:ext cx="3102983" cy="1243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B61A92-9532-B242-9DD8-AFDB39CCBD1B}"/>
              </a:ext>
            </a:extLst>
          </p:cNvPr>
          <p:cNvSpPr txBox="1"/>
          <p:nvPr/>
        </p:nvSpPr>
        <p:spPr>
          <a:xfrm>
            <a:off x="4477671" y="2608988"/>
            <a:ext cx="1996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Branistan</a:t>
            </a:r>
            <a:r>
              <a:rPr lang="en-US" sz="800" b="1" dirty="0"/>
              <a:t> Peoples Party</a:t>
            </a:r>
          </a:p>
          <a:p>
            <a:r>
              <a:rPr lang="en-US" sz="800" b="1" dirty="0"/>
              <a:t>Identity Class: </a:t>
            </a:r>
            <a:r>
              <a:rPr lang="en-US" sz="800" dirty="0"/>
              <a:t>Organization</a:t>
            </a:r>
          </a:p>
          <a:p>
            <a:r>
              <a:rPr lang="en-US" sz="800" b="1" dirty="0"/>
              <a:t>External References: </a:t>
            </a:r>
            <a:r>
              <a:rPr lang="en-US" sz="800" dirty="0"/>
              <a:t>{website: http://</a:t>
            </a:r>
            <a:r>
              <a:rPr lang="en-US" sz="800" dirty="0" err="1"/>
              <a:t>www.bpp.bn</a:t>
            </a:r>
            <a:r>
              <a:rPr lang="en-US" sz="800" dirty="0"/>
              <a:t>}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3751D1C-4E53-DE49-ADA9-2F83D8E28F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9327" y="2626191"/>
            <a:ext cx="964267" cy="96426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58A5FCF-A1F0-FD43-8ECA-91B20B7C0897}"/>
              </a:ext>
            </a:extLst>
          </p:cNvPr>
          <p:cNvSpPr/>
          <p:nvPr/>
        </p:nvSpPr>
        <p:spPr>
          <a:xfrm>
            <a:off x="8806730" y="2486654"/>
            <a:ext cx="3102984" cy="12433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CE68E8-C4CB-5A43-8800-76BAE7F2183F}"/>
              </a:ext>
            </a:extLst>
          </p:cNvPr>
          <p:cNvSpPr txBox="1"/>
          <p:nvPr/>
        </p:nvSpPr>
        <p:spPr>
          <a:xfrm>
            <a:off x="9881242" y="2488523"/>
            <a:ext cx="1996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Franistan</a:t>
            </a:r>
            <a:r>
              <a:rPr lang="en-US" sz="800" b="1" dirty="0"/>
              <a:t> Intelligence</a:t>
            </a:r>
          </a:p>
          <a:p>
            <a:r>
              <a:rPr lang="en-US" sz="800" b="1" dirty="0"/>
              <a:t>Identity Class: </a:t>
            </a:r>
            <a:r>
              <a:rPr lang="en-US" sz="800" dirty="0"/>
              <a:t>Organization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1982AE8-E147-AA47-923F-B7C2353EF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6975" y="2626191"/>
            <a:ext cx="964267" cy="96426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4853A35-235E-0F40-9192-7CCAC6817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651" y="2766593"/>
            <a:ext cx="683460" cy="68346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1AE99D5-70C2-114F-B18A-147ED121E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820" y="474062"/>
            <a:ext cx="683460" cy="68346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A5D72B3-F949-E347-938B-15894759E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6492" y="576212"/>
            <a:ext cx="683460" cy="683460"/>
          </a:xfrm>
          <a:prstGeom prst="rect">
            <a:avLst/>
          </a:prstGeom>
        </p:spPr>
      </p:pic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7BE3D29-62E3-2F4E-A570-D64C0AE8C5D8}"/>
              </a:ext>
            </a:extLst>
          </p:cNvPr>
          <p:cNvCxnSpPr>
            <a:cxnSpLocks/>
            <a:stCxn id="16" idx="0"/>
            <a:endCxn id="29" idx="3"/>
          </p:cNvCxnSpPr>
          <p:nvPr/>
        </p:nvCxnSpPr>
        <p:spPr>
          <a:xfrm rot="16200000" flipV="1">
            <a:off x="5698881" y="4064650"/>
            <a:ext cx="727161" cy="1596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36C1C03-AD17-8B4F-B88D-B1742D8790AA}"/>
              </a:ext>
            </a:extLst>
          </p:cNvPr>
          <p:cNvCxnSpPr>
            <a:cxnSpLocks/>
            <a:stCxn id="12" idx="0"/>
            <a:endCxn id="29" idx="1"/>
          </p:cNvCxnSpPr>
          <p:nvPr/>
        </p:nvCxnSpPr>
        <p:spPr>
          <a:xfrm rot="5400000" flipH="1" flipV="1">
            <a:off x="3589905" y="4235496"/>
            <a:ext cx="727161" cy="1254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3789927-0CE7-DE42-AF94-CD0A21D145B7}"/>
              </a:ext>
            </a:extLst>
          </p:cNvPr>
          <p:cNvCxnSpPr>
            <a:cxnSpLocks/>
            <a:stCxn id="29" idx="0"/>
            <a:endCxn id="35" idx="2"/>
          </p:cNvCxnSpPr>
          <p:nvPr/>
        </p:nvCxnSpPr>
        <p:spPr>
          <a:xfrm flipV="1">
            <a:off x="4922550" y="3729994"/>
            <a:ext cx="1" cy="42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86832DB-4380-EA4A-A9EC-56E00FE97587}"/>
              </a:ext>
            </a:extLst>
          </p:cNvPr>
          <p:cNvCxnSpPr>
            <a:cxnSpLocks/>
            <a:stCxn id="57" idx="3"/>
            <a:endCxn id="35" idx="1"/>
          </p:cNvCxnSpPr>
          <p:nvPr/>
        </p:nvCxnSpPr>
        <p:spPr>
          <a:xfrm>
            <a:off x="2027111" y="3108323"/>
            <a:ext cx="13439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1525578-A25F-2B40-B01A-DB5861D55BBF}"/>
              </a:ext>
            </a:extLst>
          </p:cNvPr>
          <p:cNvCxnSpPr>
            <a:cxnSpLocks/>
            <a:stCxn id="19" idx="2"/>
            <a:endCxn id="57" idx="0"/>
          </p:cNvCxnSpPr>
          <p:nvPr/>
        </p:nvCxnSpPr>
        <p:spPr>
          <a:xfrm flipH="1">
            <a:off x="1685381" y="1497693"/>
            <a:ext cx="1" cy="126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7DBFA97-5846-E742-8F77-9FF692C54733}"/>
              </a:ext>
            </a:extLst>
          </p:cNvPr>
          <p:cNvCxnSpPr>
            <a:cxnSpLocks/>
            <a:stCxn id="22" idx="1"/>
            <a:endCxn id="58" idx="3"/>
          </p:cNvCxnSpPr>
          <p:nvPr/>
        </p:nvCxnSpPr>
        <p:spPr>
          <a:xfrm flipH="1">
            <a:off x="5264280" y="815792"/>
            <a:ext cx="831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1C8CE11-F401-0E4A-B004-08E2BE06E2AF}"/>
              </a:ext>
            </a:extLst>
          </p:cNvPr>
          <p:cNvCxnSpPr>
            <a:cxnSpLocks/>
            <a:stCxn id="58" idx="2"/>
            <a:endCxn id="35" idx="0"/>
          </p:cNvCxnSpPr>
          <p:nvPr/>
        </p:nvCxnSpPr>
        <p:spPr>
          <a:xfrm>
            <a:off x="4922550" y="1157522"/>
            <a:ext cx="1" cy="132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9F51C26-C152-5848-B22A-B1B3AEA25061}"/>
              </a:ext>
            </a:extLst>
          </p:cNvPr>
          <p:cNvCxnSpPr>
            <a:cxnSpLocks/>
            <a:stCxn id="24" idx="3"/>
            <a:endCxn id="59" idx="1"/>
          </p:cNvCxnSpPr>
          <p:nvPr/>
        </p:nvCxnSpPr>
        <p:spPr>
          <a:xfrm flipV="1">
            <a:off x="9225297" y="917942"/>
            <a:ext cx="791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F93612C-DC7C-5D49-9AED-2ECC1C302F52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0358222" y="1259672"/>
            <a:ext cx="14210" cy="122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9FD0D1C-F12B-8A4D-B318-44C8568A97B6}"/>
              </a:ext>
            </a:extLst>
          </p:cNvPr>
          <p:cNvSpPr txBox="1"/>
          <p:nvPr/>
        </p:nvSpPr>
        <p:spPr>
          <a:xfrm>
            <a:off x="847181" y="3429000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Targets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D652AEA-764D-4A47-BA26-61F64C37095E}"/>
              </a:ext>
            </a:extLst>
          </p:cNvPr>
          <p:cNvSpPr txBox="1"/>
          <p:nvPr/>
        </p:nvSpPr>
        <p:spPr>
          <a:xfrm>
            <a:off x="3527267" y="709311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Targets, Impersonates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383BFF7-640D-1A4C-BFD0-FA1B60FB13AC}"/>
              </a:ext>
            </a:extLst>
          </p:cNvPr>
          <p:cNvSpPr txBox="1"/>
          <p:nvPr/>
        </p:nvSpPr>
        <p:spPr>
          <a:xfrm>
            <a:off x="10209203" y="805458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Attributed To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F5EE26C-8D35-D248-8C91-7B38FEDEA5B3}"/>
              </a:ext>
            </a:extLst>
          </p:cNvPr>
          <p:cNvSpPr txBox="1"/>
          <p:nvPr/>
        </p:nvSpPr>
        <p:spPr>
          <a:xfrm>
            <a:off x="4100304" y="4841223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Targets</a:t>
            </a:r>
          </a:p>
        </p:txBody>
      </p:sp>
    </p:spTree>
    <p:extLst>
      <p:ext uri="{BB962C8B-B14F-4D97-AF65-F5344CB8AC3E}">
        <p14:creationId xmlns:p14="http://schemas.microsoft.com/office/powerpoint/2010/main" val="104384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1F5A46-12C9-4544-80E0-CE563A4BE251}"/>
              </a:ext>
            </a:extLst>
          </p:cNvPr>
          <p:cNvSpPr/>
          <p:nvPr/>
        </p:nvSpPr>
        <p:spPr>
          <a:xfrm>
            <a:off x="1764835" y="133891"/>
            <a:ext cx="3102983" cy="13638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9AACA-749F-4F4D-AB18-7D89306ADBCA}"/>
              </a:ext>
            </a:extLst>
          </p:cNvPr>
          <p:cNvSpPr txBox="1"/>
          <p:nvPr/>
        </p:nvSpPr>
        <p:spPr>
          <a:xfrm>
            <a:off x="2868851" y="256223"/>
            <a:ext cx="1996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APT BPP</a:t>
            </a:r>
          </a:p>
          <a:p>
            <a:r>
              <a:rPr lang="en-US" sz="800" b="1" dirty="0"/>
              <a:t>Goals: </a:t>
            </a:r>
            <a:r>
              <a:rPr lang="en-US" sz="800" dirty="0"/>
              <a:t>Influence the </a:t>
            </a:r>
            <a:r>
              <a:rPr lang="en-US" sz="800" dirty="0" err="1"/>
              <a:t>Branistan</a:t>
            </a:r>
            <a:r>
              <a:rPr lang="en-US" sz="800" dirty="0"/>
              <a:t> election, </a:t>
            </a:r>
          </a:p>
          <a:p>
            <a:r>
              <a:rPr lang="en-US" sz="800" dirty="0"/>
              <a:t>Disrupt the BPP</a:t>
            </a:r>
            <a:endParaRPr lang="en-US" sz="800" b="1" dirty="0"/>
          </a:p>
          <a:p>
            <a:r>
              <a:rPr lang="en-US" sz="800" b="1" dirty="0"/>
              <a:t>Resource Level: </a:t>
            </a:r>
            <a:r>
              <a:rPr lang="en-US" sz="800" dirty="0"/>
              <a:t>Government</a:t>
            </a:r>
          </a:p>
          <a:p>
            <a:r>
              <a:rPr lang="en-US" sz="800" b="1" dirty="0"/>
              <a:t>Primary Motivation: </a:t>
            </a:r>
            <a:r>
              <a:rPr lang="en-US" sz="800" dirty="0"/>
              <a:t>Ideology</a:t>
            </a:r>
          </a:p>
          <a:p>
            <a:r>
              <a:rPr lang="en-US" sz="800" b="1" dirty="0"/>
              <a:t>Secondary Motivations:</a:t>
            </a:r>
            <a:r>
              <a:rPr lang="en-US" sz="800" dirty="0"/>
              <a:t> Dominance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244E9-40FC-444E-B9B8-D9C86ED33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02" y="353794"/>
            <a:ext cx="995749" cy="9957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2ED0FA-4DDB-C64C-8B61-A243413677F7}"/>
              </a:ext>
            </a:extLst>
          </p:cNvPr>
          <p:cNvSpPr/>
          <p:nvPr/>
        </p:nvSpPr>
        <p:spPr>
          <a:xfrm>
            <a:off x="1764835" y="2748090"/>
            <a:ext cx="3100388" cy="11731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7B0D4-5BE3-7A43-B878-CC5D7F90584A}"/>
              </a:ext>
            </a:extLst>
          </p:cNvPr>
          <p:cNvSpPr txBox="1"/>
          <p:nvPr/>
        </p:nvSpPr>
        <p:spPr>
          <a:xfrm>
            <a:off x="2868851" y="2870421"/>
            <a:ext cx="212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HTTP Flood</a:t>
            </a:r>
          </a:p>
          <a:p>
            <a:r>
              <a:rPr lang="en-US" sz="800" b="1" dirty="0"/>
              <a:t>External References:</a:t>
            </a:r>
            <a:r>
              <a:rPr lang="en-US" sz="800" dirty="0"/>
              <a:t> {</a:t>
            </a:r>
            <a:r>
              <a:rPr lang="en-US" sz="800" dirty="0" err="1"/>
              <a:t>capec</a:t>
            </a:r>
            <a:r>
              <a:rPr lang="en-US" sz="800" dirty="0"/>
              <a:t>: CAPEC-488}</a:t>
            </a:r>
            <a:endParaRPr lang="en-US" sz="800" b="1" dirty="0"/>
          </a:p>
          <a:p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C66273-A990-7946-81F8-5BF142990E32}"/>
              </a:ext>
            </a:extLst>
          </p:cNvPr>
          <p:cNvSpPr/>
          <p:nvPr/>
        </p:nvSpPr>
        <p:spPr>
          <a:xfrm>
            <a:off x="6834547" y="2748090"/>
            <a:ext cx="3100388" cy="11731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0E778-A397-5A40-B4F1-3000FEB7BEF2}"/>
              </a:ext>
            </a:extLst>
          </p:cNvPr>
          <p:cNvSpPr txBox="1"/>
          <p:nvPr/>
        </p:nvSpPr>
        <p:spPr>
          <a:xfrm>
            <a:off x="7922418" y="2870422"/>
            <a:ext cx="1994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Content Spoofing</a:t>
            </a:r>
          </a:p>
          <a:p>
            <a:r>
              <a:rPr lang="en-US" sz="800" b="1" dirty="0"/>
              <a:t>External References: </a:t>
            </a:r>
            <a:r>
              <a:rPr lang="en-US" sz="800" dirty="0"/>
              <a:t>{</a:t>
            </a:r>
            <a:r>
              <a:rPr lang="en-US" sz="800" dirty="0" err="1"/>
              <a:t>capec</a:t>
            </a:r>
            <a:r>
              <a:rPr lang="en-US" sz="800" dirty="0"/>
              <a:t>: CAPEC-148}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FE086B-136F-1845-B931-3B859C38E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245" y="2891783"/>
            <a:ext cx="963461" cy="963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B3724D-56BE-724E-A771-85893A638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14" y="2870422"/>
            <a:ext cx="963461" cy="9634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88B3030-28E8-5B41-8A66-3FAFF1F577B0}"/>
              </a:ext>
            </a:extLst>
          </p:cNvPr>
          <p:cNvSpPr/>
          <p:nvPr/>
        </p:nvSpPr>
        <p:spPr>
          <a:xfrm>
            <a:off x="6175132" y="4561481"/>
            <a:ext cx="3102983" cy="13638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BC404E-755A-514A-8EAD-E64E5A0CD4DC}"/>
              </a:ext>
            </a:extLst>
          </p:cNvPr>
          <p:cNvSpPr txBox="1"/>
          <p:nvPr/>
        </p:nvSpPr>
        <p:spPr>
          <a:xfrm>
            <a:off x="7490193" y="4683812"/>
            <a:ext cx="1996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Operation </a:t>
            </a:r>
            <a:r>
              <a:rPr lang="en-US" sz="800" b="1" dirty="0" err="1"/>
              <a:t>Rasin</a:t>
            </a:r>
            <a:r>
              <a:rPr lang="en-US" sz="800" b="1" dirty="0"/>
              <a:t> Bran</a:t>
            </a:r>
          </a:p>
          <a:p>
            <a:r>
              <a:rPr lang="en-US" sz="800" b="1" dirty="0"/>
              <a:t>Aliases: </a:t>
            </a:r>
            <a:r>
              <a:rPr lang="en-US" sz="800" dirty="0"/>
              <a:t>ORB</a:t>
            </a:r>
          </a:p>
          <a:p>
            <a:r>
              <a:rPr lang="en-US" sz="800" b="1" dirty="0"/>
              <a:t>First Seen: </a:t>
            </a:r>
            <a:r>
              <a:rPr lang="en-US" sz="800" dirty="0"/>
              <a:t>2016-02-07T19:45:32.126Z</a:t>
            </a:r>
            <a:endParaRPr lang="en-US" sz="800" b="1" dirty="0"/>
          </a:p>
          <a:p>
            <a:r>
              <a:rPr lang="en-US" sz="800" b="1" dirty="0"/>
              <a:t>Objective: </a:t>
            </a:r>
            <a:r>
              <a:rPr lang="en-US" sz="800" dirty="0"/>
              <a:t>Flood </a:t>
            </a:r>
            <a:r>
              <a:rPr lang="en-US" sz="800" dirty="0" err="1"/>
              <a:t>www.bpp.bn</a:t>
            </a:r>
            <a:endParaRPr lang="en-US" sz="800" b="1" dirty="0"/>
          </a:p>
          <a:p>
            <a:endParaRPr lang="en-US" sz="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D4A295-FFEE-1246-999E-16B5EA3F7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399" y="4726341"/>
            <a:ext cx="995749" cy="9957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8B13C54-C75E-684C-A8FF-07C5D6888987}"/>
              </a:ext>
            </a:extLst>
          </p:cNvPr>
          <p:cNvSpPr/>
          <p:nvPr/>
        </p:nvSpPr>
        <p:spPr>
          <a:xfrm>
            <a:off x="2150946" y="5386715"/>
            <a:ext cx="3102983" cy="13638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E0633-9565-954F-A1BD-D0D5545BF1B0}"/>
              </a:ext>
            </a:extLst>
          </p:cNvPr>
          <p:cNvSpPr txBox="1"/>
          <p:nvPr/>
        </p:nvSpPr>
        <p:spPr>
          <a:xfrm>
            <a:off x="3405965" y="5509048"/>
            <a:ext cx="1996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Operation Bran Flakes</a:t>
            </a:r>
          </a:p>
          <a:p>
            <a:r>
              <a:rPr lang="en-US" sz="800" b="1" dirty="0"/>
              <a:t>Aliases: </a:t>
            </a:r>
            <a:r>
              <a:rPr lang="en-US" sz="800" dirty="0"/>
              <a:t>OBF</a:t>
            </a:r>
          </a:p>
          <a:p>
            <a:r>
              <a:rPr lang="en-US" sz="800" b="1" dirty="0"/>
              <a:t>First Seen: </a:t>
            </a:r>
            <a:r>
              <a:rPr lang="en-US" sz="800" dirty="0"/>
              <a:t>2016-01-08T12:50:40:123Z</a:t>
            </a:r>
          </a:p>
          <a:p>
            <a:r>
              <a:rPr lang="en-US" sz="800" b="1" dirty="0"/>
              <a:t>Objective: </a:t>
            </a:r>
            <a:r>
              <a:rPr lang="en-US" sz="800" dirty="0"/>
              <a:t>Hack </a:t>
            </a:r>
            <a:r>
              <a:rPr lang="en-US" sz="800" dirty="0" err="1"/>
              <a:t>www.bpp.bn</a:t>
            </a:r>
            <a:endParaRPr lang="en-US" sz="800" dirty="0"/>
          </a:p>
          <a:p>
            <a:endParaRPr lang="en-US" sz="800" b="1" dirty="0"/>
          </a:p>
          <a:p>
            <a:endParaRPr lang="en-US" sz="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8834D0-14C2-5C45-82E1-9B84EADD7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443" y="5606618"/>
            <a:ext cx="995749" cy="9957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7BAABB6-4803-B04A-AA54-8E0D4F9FE68B}"/>
              </a:ext>
            </a:extLst>
          </p:cNvPr>
          <p:cNvSpPr/>
          <p:nvPr/>
        </p:nvSpPr>
        <p:spPr>
          <a:xfrm>
            <a:off x="6242607" y="891940"/>
            <a:ext cx="3102983" cy="13638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67207E-85A4-5247-95F0-D40A60328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874" y="1227373"/>
            <a:ext cx="995749" cy="9957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3F3A2F4-067C-E244-82CB-46E4A6EA3EAB}"/>
              </a:ext>
            </a:extLst>
          </p:cNvPr>
          <p:cNvSpPr txBox="1"/>
          <p:nvPr/>
        </p:nvSpPr>
        <p:spPr>
          <a:xfrm>
            <a:off x="7375532" y="1014272"/>
            <a:ext cx="1996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Fake BPP (</a:t>
            </a:r>
            <a:r>
              <a:rPr lang="en-US" sz="800" b="1" dirty="0" err="1"/>
              <a:t>Branistan</a:t>
            </a:r>
            <a:r>
              <a:rPr lang="en-US" sz="800" b="1" dirty="0"/>
              <a:t> Peoples Party</a:t>
            </a:r>
          </a:p>
          <a:p>
            <a:r>
              <a:rPr lang="en-US" sz="800" b="1" dirty="0"/>
              <a:t>Threat Actor Type: </a:t>
            </a:r>
            <a:r>
              <a:rPr lang="en-US" sz="800" dirty="0"/>
              <a:t>Nation State</a:t>
            </a:r>
          </a:p>
          <a:p>
            <a:r>
              <a:rPr lang="en-US" sz="800" b="1" dirty="0"/>
              <a:t>Roles: </a:t>
            </a:r>
            <a:r>
              <a:rPr lang="en-US" sz="800" dirty="0"/>
              <a:t>Director</a:t>
            </a:r>
          </a:p>
          <a:p>
            <a:r>
              <a:rPr lang="en-US" sz="800" b="1" dirty="0"/>
              <a:t>Goals: </a:t>
            </a:r>
            <a:r>
              <a:rPr lang="en-US" sz="800" dirty="0"/>
              <a:t>Influence the election in </a:t>
            </a:r>
            <a:r>
              <a:rPr lang="en-US" sz="800" dirty="0" err="1"/>
              <a:t>Branistan</a:t>
            </a:r>
            <a:endParaRPr lang="en-US" sz="800" dirty="0"/>
          </a:p>
          <a:p>
            <a:r>
              <a:rPr lang="en-US" sz="800" b="1" dirty="0"/>
              <a:t>Sophistication: </a:t>
            </a:r>
            <a:r>
              <a:rPr lang="en-US" sz="800" dirty="0"/>
              <a:t>Strategic</a:t>
            </a:r>
          </a:p>
          <a:p>
            <a:r>
              <a:rPr lang="en-US" sz="800" b="1" dirty="0"/>
              <a:t>Resource Level: </a:t>
            </a:r>
            <a:r>
              <a:rPr lang="en-US" sz="800" dirty="0"/>
              <a:t>Government</a:t>
            </a:r>
          </a:p>
          <a:p>
            <a:r>
              <a:rPr lang="en-US" sz="800" b="1" dirty="0"/>
              <a:t>Primary Motivation: </a:t>
            </a:r>
            <a:r>
              <a:rPr lang="en-US" sz="800" dirty="0"/>
              <a:t>Ideology</a:t>
            </a:r>
          </a:p>
          <a:p>
            <a:r>
              <a:rPr lang="en-US" sz="800" b="1" dirty="0"/>
              <a:t>Secondary Motivation: </a:t>
            </a:r>
            <a:r>
              <a:rPr lang="en-US" sz="800" dirty="0"/>
              <a:t>Dominance</a:t>
            </a:r>
            <a:endParaRPr lang="en-US" sz="800" b="1" dirty="0"/>
          </a:p>
          <a:p>
            <a:endParaRPr lang="en-US" sz="800" b="1" dirty="0"/>
          </a:p>
          <a:p>
            <a:endParaRPr lang="en-US" sz="8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5004883-19D8-9347-83ED-1847B64E3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9751" y="2410302"/>
            <a:ext cx="683460" cy="6834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7A0AB34-1AA5-B84F-9EBA-6DA53CCD90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9751" y="3715315"/>
            <a:ext cx="683460" cy="6834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68184B-A777-E54E-B234-AF1B1E426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2755" y="2992940"/>
            <a:ext cx="683460" cy="6834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DB9F005-8F94-4547-8FC0-87D1FB4A4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134" y="2990356"/>
            <a:ext cx="683460" cy="683460"/>
          </a:xfrm>
          <a:prstGeom prst="rect">
            <a:avLst/>
          </a:prstGeom>
        </p:spPr>
      </p:pic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891DEB39-1428-5D44-B542-7DAA07C9B534}"/>
              </a:ext>
            </a:extLst>
          </p:cNvPr>
          <p:cNvCxnSpPr>
            <a:cxnSpLocks/>
            <a:stCxn id="20" idx="1"/>
            <a:endCxn id="5" idx="3"/>
          </p:cNvCxnSpPr>
          <p:nvPr/>
        </p:nvCxnSpPr>
        <p:spPr>
          <a:xfrm rot="10800000" flipV="1">
            <a:off x="4865223" y="2752032"/>
            <a:ext cx="664528" cy="5826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150692C-D015-FE4C-B3C9-7BBA6DFF709A}"/>
              </a:ext>
            </a:extLst>
          </p:cNvPr>
          <p:cNvCxnSpPr>
            <a:cxnSpLocks/>
            <a:stCxn id="21" idx="1"/>
            <a:endCxn id="5" idx="3"/>
          </p:cNvCxnSpPr>
          <p:nvPr/>
        </p:nvCxnSpPr>
        <p:spPr>
          <a:xfrm rot="10800000">
            <a:off x="4865223" y="3334671"/>
            <a:ext cx="664528" cy="7223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FDFF7C9-609B-A244-A102-8DEA35666648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>
            <a:off x="6213211" y="2752032"/>
            <a:ext cx="621336" cy="5826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EFFBE6F-2ED2-D340-A2CD-1A48AC774C72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 flipV="1">
            <a:off x="6213211" y="3334670"/>
            <a:ext cx="621336" cy="7223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B294AF8-AF8B-C643-ACD9-4B0CEEA140FF}"/>
              </a:ext>
            </a:extLst>
          </p:cNvPr>
          <p:cNvCxnSpPr>
            <a:cxnSpLocks/>
            <a:stCxn id="23" idx="3"/>
            <a:endCxn id="5" idx="1"/>
          </p:cNvCxnSpPr>
          <p:nvPr/>
        </p:nvCxnSpPr>
        <p:spPr>
          <a:xfrm>
            <a:off x="1473594" y="3332086"/>
            <a:ext cx="291241" cy="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5CDBDF-82EC-DA4E-AF45-87B2FDB1906D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flipH="1">
            <a:off x="9934935" y="3334670"/>
            <a:ext cx="367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1E7F1D72-8766-8F45-9B82-DAEF498A0F3D}"/>
              </a:ext>
            </a:extLst>
          </p:cNvPr>
          <p:cNvCxnSpPr>
            <a:cxnSpLocks/>
            <a:stCxn id="3" idx="3"/>
            <a:endCxn id="22" idx="0"/>
          </p:cNvCxnSpPr>
          <p:nvPr/>
        </p:nvCxnSpPr>
        <p:spPr>
          <a:xfrm>
            <a:off x="4865223" y="671722"/>
            <a:ext cx="5779262" cy="2321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8C55D822-A52B-A24B-B402-0CA558A3B343}"/>
              </a:ext>
            </a:extLst>
          </p:cNvPr>
          <p:cNvCxnSpPr>
            <a:cxnSpLocks/>
            <a:endCxn id="23" idx="0"/>
          </p:cNvCxnSpPr>
          <p:nvPr/>
        </p:nvCxnSpPr>
        <p:spPr>
          <a:xfrm rot="5400000">
            <a:off x="287055" y="1531061"/>
            <a:ext cx="2304104" cy="614486"/>
          </a:xfrm>
          <a:prstGeom prst="bentConnector3">
            <a:avLst>
              <a:gd name="adj1" fmla="val -1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0F8616D1-2A1D-7443-8946-F5EA6D8E77D7}"/>
              </a:ext>
            </a:extLst>
          </p:cNvPr>
          <p:cNvCxnSpPr>
            <a:cxnSpLocks/>
            <a:stCxn id="17" idx="1"/>
            <a:endCxn id="20" idx="0"/>
          </p:cNvCxnSpPr>
          <p:nvPr/>
        </p:nvCxnSpPr>
        <p:spPr>
          <a:xfrm rot="10800000" flipV="1">
            <a:off x="5871481" y="1573840"/>
            <a:ext cx="371126" cy="8364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6057D8EF-97D1-2D47-B8E2-44E0F2C64E01}"/>
              </a:ext>
            </a:extLst>
          </p:cNvPr>
          <p:cNvCxnSpPr>
            <a:cxnSpLocks/>
            <a:stCxn id="11" idx="1"/>
            <a:endCxn id="21" idx="2"/>
          </p:cNvCxnSpPr>
          <p:nvPr/>
        </p:nvCxnSpPr>
        <p:spPr>
          <a:xfrm rot="10800000">
            <a:off x="5871482" y="4398776"/>
            <a:ext cx="303651" cy="844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77BA7A0C-8B4B-864E-B9F1-AD15500123BD}"/>
              </a:ext>
            </a:extLst>
          </p:cNvPr>
          <p:cNvCxnSpPr>
            <a:cxnSpLocks/>
            <a:stCxn id="14" idx="1"/>
            <a:endCxn id="23" idx="2"/>
          </p:cNvCxnSpPr>
          <p:nvPr/>
        </p:nvCxnSpPr>
        <p:spPr>
          <a:xfrm rot="10800000">
            <a:off x="1131864" y="3673816"/>
            <a:ext cx="1019082" cy="2394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A7D49390-AE9E-064F-AB8D-5CE3CB471E3C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249187" y="3676400"/>
            <a:ext cx="5395298" cy="2493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ED3DF77-6D71-9747-A5A3-5332C1B778FD}"/>
              </a:ext>
            </a:extLst>
          </p:cNvPr>
          <p:cNvSpPr txBox="1"/>
          <p:nvPr/>
        </p:nvSpPr>
        <p:spPr>
          <a:xfrm>
            <a:off x="-203132" y="3206811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Uses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5340747-4616-CB46-9AF1-AE59A593EC3A}"/>
              </a:ext>
            </a:extLst>
          </p:cNvPr>
          <p:cNvSpPr txBox="1"/>
          <p:nvPr/>
        </p:nvSpPr>
        <p:spPr>
          <a:xfrm>
            <a:off x="5034001" y="3067393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Uses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7EB201A-699C-A649-B17F-86ED4FEA0AF8}"/>
              </a:ext>
            </a:extLst>
          </p:cNvPr>
          <p:cNvSpPr txBox="1"/>
          <p:nvPr/>
        </p:nvSpPr>
        <p:spPr>
          <a:xfrm>
            <a:off x="5033281" y="3455771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Uses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BD48984-FBCE-4C48-BEB9-A7AA810E8B69}"/>
              </a:ext>
            </a:extLst>
          </p:cNvPr>
          <p:cNvSpPr txBox="1"/>
          <p:nvPr/>
        </p:nvSpPr>
        <p:spPr>
          <a:xfrm>
            <a:off x="10305094" y="3265791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135121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C920-7738-324F-9AC2-8FE80A0C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 for malicious </a:t>
            </a:r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2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1577</Words>
  <Application>Microsoft Macintosh PowerPoint</Application>
  <PresentationFormat>Widescreen</PresentationFormat>
  <Paragraphs>327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Defining Campaigns vs. Threat Actors vs. Intrusion Sets</vt:lpstr>
      <vt:lpstr>Defining Campaigns vs. Threat Actors vs. Intrusion Sets</vt:lpstr>
      <vt:lpstr>Defining Campaigns vs. Threat Actors vs. Intrusion Sets</vt:lpstr>
      <vt:lpstr>Defining Campaigns vs. Threat Actors vs. Intrusion Sets</vt:lpstr>
      <vt:lpstr>Defining campaigns vs. threat actors vs. intrusion sets</vt:lpstr>
      <vt:lpstr>PowerPoint Presentation</vt:lpstr>
      <vt:lpstr>PowerPoint Presentation</vt:lpstr>
      <vt:lpstr>PowerPoint Presentation</vt:lpstr>
      <vt:lpstr>Indicator for malicious url</vt:lpstr>
      <vt:lpstr>PowerPoint Presentation</vt:lpstr>
      <vt:lpstr>Malware indicator for file hash</vt:lpstr>
      <vt:lpstr>PowerPoint Presentation</vt:lpstr>
      <vt:lpstr>Sighting of an Indicator</vt:lpstr>
      <vt:lpstr>PowerPoint Presentation</vt:lpstr>
      <vt:lpstr>Sighting of Observed Data</vt:lpstr>
      <vt:lpstr>PowerPoint Presentation</vt:lpstr>
      <vt:lpstr>Threat Actor Leveraging Attack Patterns and Malware</vt:lpstr>
      <vt:lpstr>PowerPoint Presentation</vt:lpstr>
      <vt:lpstr>Using Marking Definitions</vt:lpstr>
      <vt:lpstr>PowerPoint Presentation</vt:lpstr>
      <vt:lpstr>Using Granular Markings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Haynes Jr., Dan</dc:creator>
  <cp:lastModifiedBy>Haynes Jr., Dan</cp:lastModifiedBy>
  <cp:revision>55</cp:revision>
  <dcterms:created xsi:type="dcterms:W3CDTF">2020-03-02T16:37:54Z</dcterms:created>
  <dcterms:modified xsi:type="dcterms:W3CDTF">2020-03-16T19:02:26Z</dcterms:modified>
</cp:coreProperties>
</file>