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7"/>
  </p:notesMasterIdLst>
  <p:handoutMasterIdLst>
    <p:handoutMasterId r:id="rId18"/>
  </p:handoutMasterIdLst>
  <p:sldIdLst>
    <p:sldId id="261" r:id="rId3"/>
    <p:sldId id="281" r:id="rId4"/>
    <p:sldId id="271" r:id="rId5"/>
    <p:sldId id="272" r:id="rId6"/>
    <p:sldId id="274" r:id="rId7"/>
    <p:sldId id="273" r:id="rId8"/>
    <p:sldId id="275" r:id="rId9"/>
    <p:sldId id="282" r:id="rId10"/>
    <p:sldId id="276" r:id="rId11"/>
    <p:sldId id="277" r:id="rId12"/>
    <p:sldId id="279" r:id="rId13"/>
    <p:sldId id="280" r:id="rId14"/>
    <p:sldId id="283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5/13/2016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5/13/2016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5/13/2016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onedrive.live.com/edit.aspx/Documents/DandE?cid=d62f2f6099fa0070&amp;id=documents&amp;wd=target%28Code.one%7C029B7711-8CB9-41AE-B60C-BB8C3228B09F%2FRefactoring%20Lynda%20Notes%7C6211BAE7-BB97-472F-8C4B-77A67A1E8D32%2F%29" TargetMode="External"/><Relationship Id="rId2" Type="http://schemas.openxmlformats.org/officeDocument/2006/relationships/hyperlink" Target="onenote:https://d.docs.live.net/d62f2f6099fa0070/Documents/DandE/Code.one#Refactoring%20Lynda%20Notes&amp;section-id={029B7711-8CB9-41AE-B60C-BB8C3228B09F}&amp;page-id={6211BAE7-BB97-472F-8C4B-77A67A1E8D32}&amp;end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5713" y="1445085"/>
            <a:ext cx="4093866" cy="2908523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/>
              <a:t>Refactoring towards testable code and happier developers</a:t>
            </a:r>
            <a:br>
              <a:rPr lang="en-US" sz="4400" dirty="0" smtClean="0"/>
            </a:br>
            <a:r>
              <a:rPr lang="en-US" sz="4400" dirty="0" smtClean="0">
                <a:sym typeface="Wingdings" panose="05000000000000000000" pitchFamily="2" charset="2"/>
              </a:rPr>
              <a:t>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500" y="5702295"/>
            <a:ext cx="2498837" cy="457200"/>
          </a:xfrm>
        </p:spPr>
        <p:txBody>
          <a:bodyPr>
            <a:norm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dave_mateer</a:t>
            </a:r>
            <a:endParaRPr lang="en-US" dirty="0" smtClean="0"/>
          </a:p>
        </p:txBody>
      </p:sp>
      <p:pic>
        <p:nvPicPr>
          <p:cNvPr id="1026" name="Picture 2" descr="WTFs/m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303" y="7347"/>
            <a:ext cx="7272454" cy="685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647" y="0"/>
            <a:ext cx="9239753" cy="674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25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3095" y="255001"/>
            <a:ext cx="9017000" cy="1142385"/>
          </a:xfrm>
        </p:spPr>
        <p:txBody>
          <a:bodyPr>
            <a:normAutofit/>
          </a:bodyPr>
          <a:lstStyle/>
          <a:p>
            <a:r>
              <a:rPr lang="en-GB" dirty="0" smtClean="0"/>
              <a:t>Favour Short local scope variable names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04" y="3276546"/>
            <a:ext cx="10998376" cy="11938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04" y="1695321"/>
            <a:ext cx="11868396" cy="94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47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3095" y="255001"/>
            <a:ext cx="4850305" cy="1142385"/>
          </a:xfrm>
        </p:spPr>
        <p:txBody>
          <a:bodyPr>
            <a:normAutofit/>
          </a:bodyPr>
          <a:lstStyle/>
          <a:p>
            <a:r>
              <a:rPr lang="en-GB" dirty="0" smtClean="0"/>
              <a:t>Avoid Comments (duck)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241" y="255001"/>
            <a:ext cx="5375975" cy="35803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14" y="3835400"/>
            <a:ext cx="10012172" cy="21815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3095" y="1752600"/>
            <a:ext cx="38216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Candidate to refactor into a Method called </a:t>
            </a:r>
            <a:r>
              <a:rPr lang="en-GB" sz="2000" dirty="0" err="1" smtClean="0"/>
              <a:t>AddAuthors</a:t>
            </a:r>
            <a:r>
              <a:rPr lang="en-GB" sz="2000" dirty="0" smtClean="0"/>
              <a:t>?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66634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3095" y="255001"/>
            <a:ext cx="4850305" cy="1142385"/>
          </a:xfrm>
        </p:spPr>
        <p:txBody>
          <a:bodyPr>
            <a:normAutofit/>
          </a:bodyPr>
          <a:lstStyle/>
          <a:p>
            <a:r>
              <a:rPr lang="en-GB" dirty="0" smtClean="0"/>
              <a:t>Complex Expressions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70187" y="1397386"/>
            <a:ext cx="6387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Try to encapsulate</a:t>
            </a:r>
          </a:p>
          <a:p>
            <a:r>
              <a:rPr lang="en-GB" sz="2000" dirty="0">
                <a:hlinkClick r:id="rId2"/>
              </a:rPr>
              <a:t>Refactoring Lynda Notes</a:t>
            </a:r>
            <a:r>
              <a:rPr lang="en-GB" sz="2000" dirty="0"/>
              <a:t>  (</a:t>
            </a:r>
            <a:r>
              <a:rPr lang="en-GB" sz="2000" dirty="0">
                <a:hlinkClick r:id="rId3"/>
              </a:rPr>
              <a:t>Web view</a:t>
            </a:r>
            <a:r>
              <a:rPr lang="en-GB" sz="2000" dirty="0"/>
              <a:t>)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78530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145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14364" y="140908"/>
            <a:ext cx="10515600" cy="79948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Quorum Network Resources</a:t>
            </a:r>
            <a:endParaRPr lang="en-GB" dirty="0"/>
          </a:p>
        </p:txBody>
      </p:sp>
      <p:pic>
        <p:nvPicPr>
          <p:cNvPr id="5" name="Picture 2" descr="http://www.logotypes101.com/logos/659/F7F9770609B3542CB3D6D7F7AC4708CA/RBS_Gro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325195"/>
            <a:ext cx="1872343" cy="187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File:Lloyds Bank official new 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670" y="1998846"/>
            <a:ext cx="3180139" cy="171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uk.virginmoney.com/virgin/Images/virgin-money-logo-white_tcm23-2606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305" y="2115602"/>
            <a:ext cx="2906486" cy="134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://offerclub.co.uk/wp-content/themes/shopperpress/thumbs/tesco-bank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992" y="3755890"/>
            <a:ext cx="1576972" cy="157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National Australia Bank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463" y="4511603"/>
            <a:ext cx="723900" cy="10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1213" y="4189862"/>
            <a:ext cx="1952625" cy="1143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3417" y="4619919"/>
            <a:ext cx="3038475" cy="8858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79044" y="2559932"/>
            <a:ext cx="1266825" cy="6572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19770" y="937113"/>
            <a:ext cx="4226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kind of clients we work with: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48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994" y="109694"/>
            <a:ext cx="9601200" cy="608270"/>
          </a:xfrm>
        </p:spPr>
        <p:txBody>
          <a:bodyPr/>
          <a:lstStyle/>
          <a:p>
            <a:r>
              <a:rPr lang="en-GB" dirty="0" smtClean="0"/>
              <a:t>Stand on the Shoulders of Giants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03411" y="1172350"/>
            <a:ext cx="3810000" cy="28575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10372" y="3967852"/>
            <a:ext cx="2425715" cy="18192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809" y="1101092"/>
            <a:ext cx="3249275" cy="20087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6054" y="3664638"/>
            <a:ext cx="4073831" cy="16240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3341" y="4051999"/>
            <a:ext cx="2043056" cy="15322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84393" y="1156162"/>
            <a:ext cx="2531546" cy="18986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90665" y="1048448"/>
            <a:ext cx="2818786" cy="211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3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2671119" cy="1142385"/>
          </a:xfrm>
        </p:spPr>
        <p:txBody>
          <a:bodyPr/>
          <a:lstStyle/>
          <a:p>
            <a:r>
              <a:rPr lang="en-GB" dirty="0" smtClean="0"/>
              <a:t>1. Naming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6223000" cy="3809999"/>
          </a:xfrm>
        </p:spPr>
        <p:txBody>
          <a:bodyPr/>
          <a:lstStyle/>
          <a:p>
            <a:r>
              <a:rPr lang="en-GB" dirty="0" smtClean="0"/>
              <a:t>Solutions, Projects, Namespaces,</a:t>
            </a:r>
          </a:p>
          <a:p>
            <a:r>
              <a:rPr lang="en-GB" dirty="0" smtClean="0"/>
              <a:t>Classes / Files, Methods, </a:t>
            </a:r>
          </a:p>
          <a:p>
            <a:r>
              <a:rPr lang="en-GB" dirty="0" smtClean="0"/>
              <a:t>Parameters, Properties, Variables</a:t>
            </a:r>
          </a:p>
          <a:p>
            <a:endParaRPr lang="en-GB" dirty="0"/>
          </a:p>
          <a:p>
            <a:r>
              <a:rPr lang="en-GB" dirty="0" smtClean="0"/>
              <a:t>Adding meaning to code is what readability is about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093338" y="824513"/>
            <a:ext cx="5676216" cy="425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01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76" y="2117613"/>
            <a:ext cx="10146452" cy="20819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8576" y="308918"/>
            <a:ext cx="107612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Palindrome tester:  words which are the same forwards as reversed </a:t>
            </a:r>
            <a:r>
              <a:rPr lang="en-GB" sz="2400" dirty="0" err="1" smtClean="0"/>
              <a:t>eg</a:t>
            </a:r>
            <a:r>
              <a:rPr lang="en-GB" sz="2400" dirty="0" smtClean="0"/>
              <a:t>:  noon</a:t>
            </a:r>
          </a:p>
          <a:p>
            <a:r>
              <a:rPr lang="en-GB" sz="2400" dirty="0" smtClean="0"/>
              <a:t>Also ignoring any whitespace </a:t>
            </a:r>
            <a:r>
              <a:rPr lang="en-GB" sz="2400" dirty="0" err="1" smtClean="0"/>
              <a:t>eg</a:t>
            </a:r>
            <a:r>
              <a:rPr lang="en-GB" sz="2400" dirty="0" smtClean="0"/>
              <a:t> no on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87583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01443" y="3208294"/>
            <a:ext cx="936642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 smtClean="0"/>
              <a:t>PascalCase</a:t>
            </a:r>
            <a:r>
              <a:rPr lang="en-GB" sz="2000" dirty="0" smtClean="0"/>
              <a:t> convention for method names (C#) - </a:t>
            </a:r>
            <a:r>
              <a:rPr lang="en-GB" sz="2000" b="1" dirty="0" smtClean="0"/>
              <a:t>good</a:t>
            </a:r>
          </a:p>
          <a:p>
            <a:endParaRPr lang="en-GB" sz="2000" dirty="0"/>
          </a:p>
          <a:p>
            <a:r>
              <a:rPr lang="en-GB" sz="2000" dirty="0" err="1"/>
              <a:t>camelCase</a:t>
            </a:r>
            <a:r>
              <a:rPr lang="en-GB" sz="2000" dirty="0"/>
              <a:t> </a:t>
            </a:r>
            <a:r>
              <a:rPr lang="en-GB" sz="2000" dirty="0" err="1"/>
              <a:t>eg</a:t>
            </a:r>
            <a:r>
              <a:rPr lang="en-GB" sz="2000" dirty="0"/>
              <a:t> </a:t>
            </a:r>
            <a:r>
              <a:rPr lang="en-GB" sz="2000" dirty="0" err="1" smtClean="0"/>
              <a:t>firstName</a:t>
            </a:r>
            <a:endParaRPr lang="en-GB" sz="2000" dirty="0" smtClean="0"/>
          </a:p>
          <a:p>
            <a:endParaRPr lang="en-GB" sz="2000" dirty="0"/>
          </a:p>
          <a:p>
            <a:r>
              <a:rPr lang="en-GB" sz="2000" dirty="0"/>
              <a:t>Hungarian Notation </a:t>
            </a:r>
            <a:r>
              <a:rPr lang="en-GB" sz="2000" dirty="0" err="1"/>
              <a:t>eg</a:t>
            </a:r>
            <a:r>
              <a:rPr lang="en-GB" sz="2000" dirty="0"/>
              <a:t> </a:t>
            </a:r>
            <a:r>
              <a:rPr lang="en-GB" sz="2000" dirty="0" err="1" smtClean="0"/>
              <a:t>strInput</a:t>
            </a:r>
            <a:r>
              <a:rPr lang="en-GB" sz="2000" dirty="0" smtClean="0"/>
              <a:t> – </a:t>
            </a:r>
            <a:r>
              <a:rPr lang="en-GB" sz="2000" b="1" dirty="0" smtClean="0"/>
              <a:t>bad</a:t>
            </a:r>
          </a:p>
          <a:p>
            <a:endParaRPr lang="en-GB" sz="2000" b="1" dirty="0"/>
          </a:p>
          <a:p>
            <a:r>
              <a:rPr lang="en-GB" sz="2000" dirty="0" err="1" smtClean="0"/>
              <a:t>strTrimmed</a:t>
            </a:r>
            <a:r>
              <a:rPr lang="en-GB" sz="2000" dirty="0" smtClean="0"/>
              <a:t> – trimmed generally means whitespace trim from beginning and end not middle – </a:t>
            </a:r>
            <a:r>
              <a:rPr lang="en-GB" sz="2000" b="1" dirty="0" smtClean="0"/>
              <a:t>bad</a:t>
            </a:r>
          </a:p>
          <a:p>
            <a:endParaRPr lang="en-GB" sz="2000" dirty="0"/>
          </a:p>
          <a:p>
            <a:r>
              <a:rPr lang="en-GB" sz="2000" dirty="0" smtClean="0"/>
              <a:t>Bug at the end – should be </a:t>
            </a:r>
            <a:r>
              <a:rPr lang="en-GB" sz="2000" dirty="0" err="1" smtClean="0"/>
              <a:t>strTrimmed.Equals</a:t>
            </a:r>
            <a:r>
              <a:rPr lang="en-GB" sz="2000" dirty="0" smtClean="0"/>
              <a:t>(</a:t>
            </a:r>
            <a:r>
              <a:rPr lang="en-GB" sz="2000" dirty="0" err="1" smtClean="0"/>
              <a:t>strReversed</a:t>
            </a:r>
            <a:r>
              <a:rPr lang="en-GB" sz="2000" dirty="0" smtClean="0"/>
              <a:t>) - </a:t>
            </a:r>
            <a:r>
              <a:rPr lang="en-GB" sz="2000" b="1" dirty="0" smtClean="0"/>
              <a:t>bad</a:t>
            </a:r>
            <a:endParaRPr lang="en-GB" sz="20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43" y="414098"/>
            <a:ext cx="10567995" cy="216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7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43" y="2968525"/>
            <a:ext cx="9424894" cy="2174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43" y="414098"/>
            <a:ext cx="10567995" cy="21684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1443" y="5321300"/>
            <a:ext cx="89076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 smtClean="0"/>
              <a:t>IsPalindrome</a:t>
            </a:r>
            <a:r>
              <a:rPr lang="en-GB" sz="2000" dirty="0" smtClean="0"/>
              <a:t> – descriptive - </a:t>
            </a:r>
            <a:r>
              <a:rPr lang="en-GB" sz="2000" b="1" dirty="0" smtClean="0"/>
              <a:t>good</a:t>
            </a:r>
          </a:p>
          <a:p>
            <a:r>
              <a:rPr lang="en-GB" sz="2000" dirty="0" smtClean="0"/>
              <a:t>Input – simple</a:t>
            </a:r>
            <a:r>
              <a:rPr lang="en-GB" sz="2000" b="1" dirty="0" smtClean="0"/>
              <a:t> </a:t>
            </a:r>
            <a:r>
              <a:rPr lang="en-GB" sz="2000" dirty="0" smtClean="0"/>
              <a:t>-</a:t>
            </a:r>
            <a:r>
              <a:rPr lang="en-GB" sz="2000" b="1" dirty="0" smtClean="0"/>
              <a:t> good</a:t>
            </a:r>
          </a:p>
          <a:p>
            <a:r>
              <a:rPr lang="en-GB" sz="2000" dirty="0" err="1" smtClean="0"/>
              <a:t>Var</a:t>
            </a:r>
            <a:r>
              <a:rPr lang="en-GB" sz="2000" dirty="0" smtClean="0"/>
              <a:t> keyword - </a:t>
            </a:r>
            <a:r>
              <a:rPr lang="en-GB" sz="2000" b="1" dirty="0" smtClean="0"/>
              <a:t>good</a:t>
            </a:r>
          </a:p>
          <a:p>
            <a:r>
              <a:rPr lang="en-GB" sz="2000" dirty="0" smtClean="0"/>
              <a:t>Symmetry of final line – conveys exactly what </a:t>
            </a:r>
            <a:r>
              <a:rPr lang="en-GB" sz="2000" dirty="0" err="1" smtClean="0"/>
              <a:t>IsPalindrome</a:t>
            </a:r>
            <a:r>
              <a:rPr lang="en-GB" sz="2000" dirty="0" smtClean="0"/>
              <a:t> does - </a:t>
            </a:r>
            <a:r>
              <a:rPr lang="en-GB" sz="2000" b="1" dirty="0" smtClean="0"/>
              <a:t>excellent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9894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74162" cy="685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84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503853"/>
            <a:ext cx="4025900" cy="1142385"/>
          </a:xfrm>
        </p:spPr>
        <p:txBody>
          <a:bodyPr/>
          <a:lstStyle/>
          <a:p>
            <a:r>
              <a:rPr lang="en-GB" dirty="0" smtClean="0"/>
              <a:t>2.The Simple Stuff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8810290" y="5720834"/>
            <a:ext cx="25651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/>
              <a:t>https://www.flickr.com/photos/dhollister/2596483147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3095" y="1646238"/>
            <a:ext cx="478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 smtClean="0"/>
          </a:p>
          <a:p>
            <a:r>
              <a:rPr lang="en-GB" dirty="0" smtClean="0"/>
              <a:t>Kill Zombie (nearly dead) code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95" y="3219330"/>
            <a:ext cx="10297860" cy="25015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435" y="224453"/>
            <a:ext cx="4920581" cy="328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50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188</Words>
  <Application>Microsoft Office PowerPoint</Application>
  <PresentationFormat>Widescreen</PresentationFormat>
  <Paragraphs>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Wingdings</vt:lpstr>
      <vt:lpstr>Diamond Grid 16x9</vt:lpstr>
      <vt:lpstr>Refactoring towards testable code and happier developers </vt:lpstr>
      <vt:lpstr>PowerPoint Presentation</vt:lpstr>
      <vt:lpstr>Stand on the Shoulders of Giants</vt:lpstr>
      <vt:lpstr>1. Naming</vt:lpstr>
      <vt:lpstr>PowerPoint Presentation</vt:lpstr>
      <vt:lpstr>PowerPoint Presentation</vt:lpstr>
      <vt:lpstr>PowerPoint Presentation</vt:lpstr>
      <vt:lpstr>PowerPoint Presentation</vt:lpstr>
      <vt:lpstr>2.The Simple Stuff</vt:lpstr>
      <vt:lpstr>PowerPoint Presentation</vt:lpstr>
      <vt:lpstr>Favour Short local scope variable names</vt:lpstr>
      <vt:lpstr>Avoid Comments (duck)</vt:lpstr>
      <vt:lpstr>Complex Expressions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2016-05-10T05:30:26Z</dcterms:created>
  <dcterms:modified xsi:type="dcterms:W3CDTF">2016-05-13T15:25:54Z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