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9"/>
  </p:notesMasterIdLst>
  <p:handoutMasterIdLst>
    <p:handoutMasterId r:id="rId40"/>
  </p:handoutMasterIdLst>
  <p:sldIdLst>
    <p:sldId id="261" r:id="rId3"/>
    <p:sldId id="303" r:id="rId4"/>
    <p:sldId id="304" r:id="rId5"/>
    <p:sldId id="305" r:id="rId6"/>
    <p:sldId id="284" r:id="rId7"/>
    <p:sldId id="271" r:id="rId8"/>
    <p:sldId id="272" r:id="rId9"/>
    <p:sldId id="274" r:id="rId10"/>
    <p:sldId id="273" r:id="rId11"/>
    <p:sldId id="275" r:id="rId12"/>
    <p:sldId id="282" r:id="rId13"/>
    <p:sldId id="276" r:id="rId14"/>
    <p:sldId id="277" r:id="rId15"/>
    <p:sldId id="280" r:id="rId16"/>
    <p:sldId id="279" r:id="rId17"/>
    <p:sldId id="283" r:id="rId18"/>
    <p:sldId id="278" r:id="rId19"/>
    <p:sldId id="285" r:id="rId20"/>
    <p:sldId id="286" r:id="rId21"/>
    <p:sldId id="289" r:id="rId22"/>
    <p:sldId id="290" r:id="rId23"/>
    <p:sldId id="291" r:id="rId24"/>
    <p:sldId id="292" r:id="rId25"/>
    <p:sldId id="293" r:id="rId26"/>
    <p:sldId id="307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294" r:id="rId35"/>
    <p:sldId id="302" r:id="rId36"/>
    <p:sldId id="306" r:id="rId37"/>
    <p:sldId id="28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8/19/2016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713" y="1445085"/>
            <a:ext cx="4093866" cy="2908523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Refactoring towards testable code and happier developers</a:t>
            </a:r>
            <a:br>
              <a:rPr lang="en-US" sz="4400" dirty="0" smtClean="0"/>
            </a:br>
            <a:r>
              <a:rPr lang="en-US" sz="4400" dirty="0" smtClean="0">
                <a:sym typeface="Wingdings" panose="05000000000000000000" pitchFamily="2" charset="2"/>
              </a:rPr>
              <a:t>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371" y="5861310"/>
            <a:ext cx="3104055" cy="422460"/>
          </a:xfrm>
        </p:spPr>
        <p:txBody>
          <a:bodyPr>
            <a:noAutofit/>
          </a:bodyPr>
          <a:lstStyle/>
          <a:p>
            <a:r>
              <a:rPr lang="en-US" sz="2800" dirty="0" smtClean="0"/>
              <a:t>@</a:t>
            </a:r>
            <a:r>
              <a:rPr lang="en-US" sz="2800" dirty="0" err="1" smtClean="0"/>
              <a:t>dave_mateer</a:t>
            </a:r>
            <a:endParaRPr lang="en-US" sz="2800" dirty="0" smtClean="0"/>
          </a:p>
        </p:txBody>
      </p:sp>
      <p:pic>
        <p:nvPicPr>
          <p:cNvPr id="1026" name="Picture 2" descr="WTFs/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03" y="7347"/>
            <a:ext cx="7272454" cy="685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4695567"/>
            <a:ext cx="4895303" cy="82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-1" y="38430"/>
            <a:ext cx="4895303" cy="82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3" y="2968525"/>
            <a:ext cx="9424894" cy="217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43" y="414098"/>
            <a:ext cx="10567995" cy="2168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443" y="5321300"/>
            <a:ext cx="8907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IsPalindrome</a:t>
            </a:r>
            <a:r>
              <a:rPr lang="en-GB" sz="2000" dirty="0" smtClean="0"/>
              <a:t> – descriptive - </a:t>
            </a:r>
            <a:r>
              <a:rPr lang="en-GB" sz="2000" b="1" dirty="0" smtClean="0"/>
              <a:t>good</a:t>
            </a:r>
          </a:p>
          <a:p>
            <a:r>
              <a:rPr lang="en-GB" sz="2000" dirty="0"/>
              <a:t>i</a:t>
            </a:r>
            <a:r>
              <a:rPr lang="en-GB" sz="2000" dirty="0" smtClean="0"/>
              <a:t>nput – simple</a:t>
            </a:r>
            <a:r>
              <a:rPr lang="en-GB" sz="2000" b="1" dirty="0" smtClean="0"/>
              <a:t> </a:t>
            </a:r>
            <a:r>
              <a:rPr lang="en-GB" sz="2000" dirty="0" smtClean="0"/>
              <a:t>-</a:t>
            </a:r>
            <a:r>
              <a:rPr lang="en-GB" sz="2000" b="1" dirty="0" smtClean="0"/>
              <a:t> good</a:t>
            </a:r>
          </a:p>
          <a:p>
            <a:r>
              <a:rPr lang="en-GB" sz="2000" dirty="0" err="1" smtClean="0"/>
              <a:t>var</a:t>
            </a:r>
            <a:r>
              <a:rPr lang="en-GB" sz="2000" dirty="0" smtClean="0"/>
              <a:t> keyword - </a:t>
            </a:r>
            <a:r>
              <a:rPr lang="en-GB" sz="2000" b="1" dirty="0" smtClean="0"/>
              <a:t>good</a:t>
            </a:r>
          </a:p>
          <a:p>
            <a:r>
              <a:rPr lang="en-GB" sz="2000" dirty="0" smtClean="0"/>
              <a:t>Symmetry of final line – conveys exactly what </a:t>
            </a:r>
            <a:r>
              <a:rPr lang="en-GB" sz="2000" dirty="0" err="1" smtClean="0"/>
              <a:t>IsPalindrome</a:t>
            </a:r>
            <a:r>
              <a:rPr lang="en-GB" sz="2000" dirty="0" smtClean="0"/>
              <a:t> does - </a:t>
            </a:r>
            <a:r>
              <a:rPr lang="en-GB" sz="2000" b="1" dirty="0" smtClean="0"/>
              <a:t>excellent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9894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74162" cy="685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4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503853"/>
            <a:ext cx="4025900" cy="1142385"/>
          </a:xfrm>
        </p:spPr>
        <p:txBody>
          <a:bodyPr/>
          <a:lstStyle/>
          <a:p>
            <a:r>
              <a:rPr lang="en-GB" dirty="0" smtClean="0"/>
              <a:t>2.Killing Zombies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810290" y="5720834"/>
            <a:ext cx="25651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https://www.flickr.com/photos/dhollister/2596483147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095" y="1646238"/>
            <a:ext cx="478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Kill Zombie (nearly dead) code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95" y="3219330"/>
            <a:ext cx="10297860" cy="2501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435" y="224453"/>
            <a:ext cx="4920581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0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47" y="0"/>
            <a:ext cx="9239753" cy="67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4850305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3.Minimise Comments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41" y="255001"/>
            <a:ext cx="5375975" cy="3580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4" y="3835400"/>
            <a:ext cx="10012172" cy="2181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095" y="1752600"/>
            <a:ext cx="3821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Candidate to refactor into a Method called </a:t>
            </a:r>
            <a:r>
              <a:rPr lang="en-GB" sz="2000" dirty="0" err="1" smtClean="0"/>
              <a:t>AddAuthors</a:t>
            </a:r>
            <a:r>
              <a:rPr lang="en-GB" sz="2000" dirty="0" smtClean="0"/>
              <a:t>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6634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9017000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4.Favour Short local scope names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04" y="3276546"/>
            <a:ext cx="10998376" cy="11938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04" y="1695321"/>
            <a:ext cx="11868396" cy="94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6819524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5. Encapsulate Complexity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16" y="1578860"/>
            <a:ext cx="10769175" cy="41663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85208" y="5621454"/>
            <a:ext cx="3094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Inspired by refactoring course on Lynda.com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777" y="0"/>
            <a:ext cx="3643223" cy="2419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85208" y="5744564"/>
            <a:ext cx="2915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 smtClean="0"/>
              <a:t>Bmalarky</a:t>
            </a:r>
            <a:r>
              <a:rPr lang="en-GB" sz="1000" dirty="0"/>
              <a:t> https://flic.kr/p/9XWL8g</a:t>
            </a:r>
          </a:p>
        </p:txBody>
      </p:sp>
    </p:spTree>
    <p:extLst>
      <p:ext uri="{BB962C8B-B14F-4D97-AF65-F5344CB8AC3E}">
        <p14:creationId xmlns:p14="http://schemas.microsoft.com/office/powerpoint/2010/main" val="378530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1" y="479498"/>
            <a:ext cx="11049452" cy="42564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925" y="5529532"/>
            <a:ext cx="3129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Ctrl R M – Extract Method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014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09" y="426874"/>
            <a:ext cx="11492590" cy="582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6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38" y="195659"/>
            <a:ext cx="6044271" cy="30910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57" y="3744559"/>
            <a:ext cx="5358382" cy="292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4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Animated gif from Doctor Who of Eleven saying &quot;I was not expecting this&quot;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6" y="89785"/>
            <a:ext cx="11455521" cy="645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17125" y="6545109"/>
            <a:ext cx="3786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http://persephonemagazine.com/2013/01/gif-it-to-me-baby-wtf/</a:t>
            </a:r>
          </a:p>
        </p:txBody>
      </p:sp>
    </p:spTree>
    <p:extLst>
      <p:ext uri="{BB962C8B-B14F-4D97-AF65-F5344CB8AC3E}">
        <p14:creationId xmlns:p14="http://schemas.microsoft.com/office/powerpoint/2010/main" val="239382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57" y="134170"/>
            <a:ext cx="5542663" cy="32873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58" y="5589944"/>
            <a:ext cx="10295818" cy="999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57" y="3590192"/>
            <a:ext cx="4965395" cy="1922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615" y="134169"/>
            <a:ext cx="4802420" cy="153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76" y="155501"/>
            <a:ext cx="10769175" cy="41663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76" y="4444206"/>
            <a:ext cx="5901360" cy="228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9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763095" y="255002"/>
            <a:ext cx="4850305" cy="7197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6.WebsiteTips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95" y="1064314"/>
            <a:ext cx="5837426" cy="42980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532" y="5745193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**move to website from here and talk through..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5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2"/>
            <a:ext cx="4850305" cy="633520"/>
          </a:xfrm>
        </p:spPr>
        <p:txBody>
          <a:bodyPr>
            <a:normAutofit/>
          </a:bodyPr>
          <a:lstStyle/>
          <a:p>
            <a:r>
              <a:rPr lang="en-GB" dirty="0" smtClean="0"/>
              <a:t>7.Automation / Tools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25072" y="1088366"/>
            <a:ext cx="1054613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Win10 – new shell can copy and paste</a:t>
            </a:r>
          </a:p>
          <a:p>
            <a:r>
              <a:rPr lang="en-GB" sz="2000" dirty="0" smtClean="0"/>
              <a:t>code . – for a fast easy editor **DEMO**</a:t>
            </a:r>
          </a:p>
          <a:p>
            <a:r>
              <a:rPr lang="en-GB" sz="2000" dirty="0" smtClean="0"/>
              <a:t>.\d trick  **DEMO**</a:t>
            </a:r>
          </a:p>
          <a:p>
            <a:r>
              <a:rPr lang="en-GB" sz="2000" dirty="0" err="1" smtClean="0"/>
              <a:t>Resharper</a:t>
            </a:r>
            <a:r>
              <a:rPr lang="en-GB" sz="2000" dirty="0" smtClean="0"/>
              <a:t> 10 (Personal license okay to use inside work if you buy yourself)</a:t>
            </a:r>
          </a:p>
          <a:p>
            <a:r>
              <a:rPr lang="en-GB" sz="2000" dirty="0" err="1" smtClean="0"/>
              <a:t>Github</a:t>
            </a:r>
            <a:r>
              <a:rPr lang="en-GB" sz="2000" dirty="0" smtClean="0"/>
              <a:t> Desktop (installs </a:t>
            </a:r>
            <a:r>
              <a:rPr lang="en-GB" sz="2000" dirty="0" err="1" smtClean="0"/>
              <a:t>PoshGit</a:t>
            </a:r>
            <a:r>
              <a:rPr lang="en-GB" sz="2000" dirty="0" smtClean="0"/>
              <a:t> – best command line client)  **DEMO**</a:t>
            </a:r>
          </a:p>
          <a:p>
            <a:r>
              <a:rPr lang="en-GB" sz="2000" dirty="0" err="1" smtClean="0"/>
              <a:t>Bitbucket</a:t>
            </a:r>
            <a:r>
              <a:rPr lang="en-GB" sz="2000" dirty="0" smtClean="0"/>
              <a:t> (free private git repos)</a:t>
            </a:r>
          </a:p>
          <a:p>
            <a:r>
              <a:rPr lang="en-GB" sz="2000" dirty="0" err="1" smtClean="0"/>
              <a:t>Github</a:t>
            </a:r>
            <a:r>
              <a:rPr lang="en-GB" sz="2000" dirty="0" smtClean="0"/>
              <a:t> (public repos)</a:t>
            </a:r>
          </a:p>
          <a:p>
            <a:r>
              <a:rPr lang="en-GB" sz="2000" dirty="0" err="1" smtClean="0"/>
              <a:t>Appveyor</a:t>
            </a:r>
            <a:r>
              <a:rPr lang="en-GB" sz="2000" dirty="0" smtClean="0"/>
              <a:t> (free build and test server)</a:t>
            </a:r>
          </a:p>
          <a:p>
            <a:r>
              <a:rPr lang="en-GB" sz="2000" dirty="0" err="1" smtClean="0"/>
              <a:t>Miniprofiler</a:t>
            </a:r>
            <a:r>
              <a:rPr lang="en-GB" sz="2000" dirty="0" smtClean="0"/>
              <a:t> – to see speed of SQL Queries</a:t>
            </a:r>
          </a:p>
          <a:p>
            <a:r>
              <a:rPr lang="en-GB" sz="2000" dirty="0" smtClean="0"/>
              <a:t>Source control database (DB Project in VS)</a:t>
            </a:r>
          </a:p>
          <a:p>
            <a:endParaRPr lang="en-GB" sz="2000" dirty="0" smtClean="0"/>
          </a:p>
          <a:p>
            <a:r>
              <a:rPr lang="en-GB" sz="2000" dirty="0" smtClean="0"/>
              <a:t>VS2012.5 (inside current corporation)</a:t>
            </a:r>
          </a:p>
          <a:p>
            <a:r>
              <a:rPr lang="en-GB" sz="2000" dirty="0" smtClean="0"/>
              <a:t>SSDT to talk to SQL2014</a:t>
            </a:r>
          </a:p>
          <a:p>
            <a:r>
              <a:rPr lang="en-GB" sz="2000" dirty="0" smtClean="0"/>
              <a:t>Web tools so can use MVC5</a:t>
            </a:r>
          </a:p>
          <a:p>
            <a:r>
              <a:rPr lang="en-GB" sz="2000" dirty="0"/>
              <a:t>Visio – for mock </a:t>
            </a:r>
            <a:r>
              <a:rPr lang="en-GB" sz="2000" dirty="0" smtClean="0"/>
              <a:t>ups!</a:t>
            </a:r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7998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4" y="276044"/>
            <a:ext cx="9601200" cy="766344"/>
          </a:xfrm>
        </p:spPr>
        <p:txBody>
          <a:bodyPr>
            <a:normAutofit/>
          </a:bodyPr>
          <a:lstStyle/>
          <a:p>
            <a:r>
              <a:rPr lang="en-GB" dirty="0" smtClean="0"/>
              <a:t>8.Refactoring towards Perf / Big Data / Simplicity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88034" y="1224951"/>
            <a:ext cx="54503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 smtClean="0"/>
              <a:t>Years of junior developers coming into project who need to get up to speed asap</a:t>
            </a:r>
          </a:p>
          <a:p>
            <a:endParaRPr lang="en-GB" dirty="0" smtClean="0"/>
          </a:p>
          <a:p>
            <a:r>
              <a:rPr lang="en-GB" b="1" dirty="0" smtClean="0"/>
              <a:t>Simple is paramount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29" y="1042387"/>
            <a:ext cx="5876133" cy="3305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33804" y="5626155"/>
            <a:ext cx="1958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 smtClean="0"/>
              <a:t>Sunny_mjx</a:t>
            </a:r>
            <a:r>
              <a:rPr lang="en-GB" sz="1000" dirty="0" smtClean="0"/>
              <a:t> https</a:t>
            </a:r>
            <a:r>
              <a:rPr lang="en-GB" sz="1000" dirty="0"/>
              <a:t>://flic.kr/p/qGtWFw</a:t>
            </a:r>
          </a:p>
        </p:txBody>
      </p:sp>
    </p:spTree>
    <p:extLst>
      <p:ext uri="{BB962C8B-B14F-4D97-AF65-F5344CB8AC3E}">
        <p14:creationId xmlns:p14="http://schemas.microsoft.com/office/powerpoint/2010/main" val="36036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601200" cy="717550"/>
          </a:xfrm>
        </p:spPr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16" y="358775"/>
            <a:ext cx="11085654" cy="640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5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81" y="94823"/>
            <a:ext cx="9601200" cy="1142385"/>
          </a:xfrm>
        </p:spPr>
        <p:txBody>
          <a:bodyPr/>
          <a:lstStyle/>
          <a:p>
            <a:r>
              <a:rPr lang="en-GB" dirty="0" smtClean="0"/>
              <a:t>Queries (CQS)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40" y="948884"/>
            <a:ext cx="10855042" cy="47840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181" y="6271404"/>
            <a:ext cx="100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Command DOES something (and returns void), a Query RETURNS something (no side effects)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2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67" y="253687"/>
            <a:ext cx="9601200" cy="1142385"/>
          </a:xfrm>
        </p:spPr>
        <p:txBody>
          <a:bodyPr/>
          <a:lstStyle/>
          <a:p>
            <a:r>
              <a:rPr lang="en-GB" dirty="0" smtClean="0"/>
              <a:t>Connection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70" y="1775259"/>
            <a:ext cx="9195395" cy="35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8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893" y="250166"/>
            <a:ext cx="9601200" cy="792223"/>
          </a:xfrm>
        </p:spPr>
        <p:txBody>
          <a:bodyPr/>
          <a:lstStyle/>
          <a:p>
            <a:r>
              <a:rPr lang="en-GB" dirty="0" smtClean="0"/>
              <a:t>Let the DB do the work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5" y="1203112"/>
            <a:ext cx="5277256" cy="3609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693" y="890393"/>
            <a:ext cx="5101112" cy="3741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588" y="1767008"/>
            <a:ext cx="6424217" cy="3010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526" y="2482680"/>
            <a:ext cx="5450599" cy="2838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3700" y="3119680"/>
            <a:ext cx="6172735" cy="3170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4785" y="5357004"/>
            <a:ext cx="7926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250000 Authors, and 500000 Books.  </a:t>
            </a:r>
          </a:p>
          <a:p>
            <a:r>
              <a:rPr lang="en-GB" dirty="0" smtClean="0"/>
              <a:t>Query executes in 1500ms (20DTU</a:t>
            </a:r>
            <a:r>
              <a:rPr lang="en-GB" dirty="0"/>
              <a:t>), 300ms (100DTU</a:t>
            </a:r>
            <a:r>
              <a:rPr lang="en-GB" dirty="0" smtClean="0"/>
              <a:t>), or 110ms (500DTU)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35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0383"/>
            <a:ext cx="12170092" cy="56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Animated gif from Doctor Who of Nine saying &quot;You have got to be kidding me.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91" y="204878"/>
            <a:ext cx="11412449" cy="65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4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1" y="0"/>
            <a:ext cx="12109229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6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58" y="79502"/>
            <a:ext cx="9601200" cy="766344"/>
          </a:xfrm>
        </p:spPr>
        <p:txBody>
          <a:bodyPr/>
          <a:lstStyle/>
          <a:p>
            <a:r>
              <a:rPr lang="en-GB" dirty="0" smtClean="0"/>
              <a:t>Use Exceptions for Errors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31" y="1533897"/>
            <a:ext cx="11171209" cy="50974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1988" y="1164566"/>
            <a:ext cx="106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Instead of status codes or Booleans </a:t>
            </a:r>
            <a:r>
              <a:rPr lang="en-GB" dirty="0" err="1" smtClean="0"/>
              <a:t>eg</a:t>
            </a:r>
            <a:r>
              <a:rPr lang="en-GB" dirty="0" smtClean="0"/>
              <a:t> here is a SQL Command failing.. Want it to throw an exception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1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148" y="0"/>
            <a:ext cx="6294665" cy="3909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456" y="711390"/>
            <a:ext cx="8474174" cy="3505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396" y="1577179"/>
            <a:ext cx="8855207" cy="37036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16267"/>
            <a:ext cx="8268417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0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45" y="215530"/>
            <a:ext cx="9601200" cy="641206"/>
          </a:xfrm>
        </p:spPr>
        <p:txBody>
          <a:bodyPr/>
          <a:lstStyle/>
          <a:p>
            <a:r>
              <a:rPr lang="en-GB" dirty="0" smtClean="0"/>
              <a:t>Test Repository against a DB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2" y="1089905"/>
            <a:ext cx="5273497" cy="3436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145" y="4759992"/>
            <a:ext cx="557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Have a ‘Minimal’ dataset of a few Authors and Books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58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45" y="119374"/>
            <a:ext cx="9601200" cy="700136"/>
          </a:xfrm>
        </p:spPr>
        <p:txBody>
          <a:bodyPr/>
          <a:lstStyle/>
          <a:p>
            <a:r>
              <a:rPr lang="en-GB" dirty="0" smtClean="0"/>
              <a:t>Command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45" y="819510"/>
            <a:ext cx="8405921" cy="3572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33" y="4264947"/>
            <a:ext cx="5651013" cy="249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8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2422"/>
            <a:ext cx="9601200" cy="567081"/>
          </a:xfrm>
        </p:spPr>
        <p:txBody>
          <a:bodyPr/>
          <a:lstStyle/>
          <a:p>
            <a:r>
              <a:rPr lang="en-GB" dirty="0" err="1" smtClean="0"/>
              <a:t>Elmah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52423"/>
            <a:ext cx="11177254" cy="31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9361566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Developer happiness</a:t>
            </a:r>
            <a:br>
              <a:rPr lang="en-GB" dirty="0" smtClean="0"/>
            </a:br>
            <a:r>
              <a:rPr lang="en-GB" dirty="0" smtClean="0"/>
              <a:t>and testability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63095" y="1725282"/>
            <a:ext cx="48503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1.Rename things</a:t>
            </a:r>
          </a:p>
          <a:p>
            <a:r>
              <a:rPr lang="en-GB" dirty="0" smtClean="0"/>
              <a:t>2.Kill zombies (nearly dead) </a:t>
            </a:r>
          </a:p>
          <a:p>
            <a:r>
              <a:rPr lang="en-GB" dirty="0" smtClean="0"/>
              <a:t>3.Favour short local names </a:t>
            </a:r>
          </a:p>
          <a:p>
            <a:r>
              <a:rPr lang="en-GB" dirty="0" smtClean="0"/>
              <a:t>4.Minimise comments</a:t>
            </a:r>
          </a:p>
          <a:p>
            <a:r>
              <a:rPr lang="en-GB" dirty="0" smtClean="0"/>
              <a:t>5.Encapsulate complexity</a:t>
            </a:r>
          </a:p>
          <a:p>
            <a:r>
              <a:rPr lang="en-GB" dirty="0" smtClean="0"/>
              <a:t>6.Automation / Tooling </a:t>
            </a:r>
            <a:endParaRPr lang="en-GB" dirty="0"/>
          </a:p>
          <a:p>
            <a:r>
              <a:rPr lang="en-GB" dirty="0" smtClean="0"/>
              <a:t>7.Exceptions bubble up</a:t>
            </a:r>
          </a:p>
          <a:p>
            <a:r>
              <a:rPr lang="en-GB" dirty="0" smtClean="0"/>
              <a:t>8.Performance measure</a:t>
            </a:r>
          </a:p>
          <a:p>
            <a:r>
              <a:rPr lang="en-GB" dirty="0" smtClean="0"/>
              <a:t>9.Rollback transaction integration tests</a:t>
            </a:r>
          </a:p>
          <a:p>
            <a:r>
              <a:rPr lang="en-GB" dirty="0" smtClean="0"/>
              <a:t>10.Log</a:t>
            </a:r>
          </a:p>
          <a:p>
            <a:r>
              <a:rPr lang="en-GB" dirty="0" smtClean="0"/>
              <a:t>11.Favour short methods and classes!</a:t>
            </a:r>
            <a:endParaRPr lang="en-GB" dirty="0"/>
          </a:p>
          <a:p>
            <a:endParaRPr lang="en-GB" dirty="0" smtClean="0"/>
          </a:p>
          <a:p>
            <a:r>
              <a:rPr lang="en-GB" sz="3600" dirty="0" smtClean="0">
                <a:solidFill>
                  <a:srgbClr val="0070C0"/>
                </a:solidFill>
              </a:rPr>
              <a:t>Questions</a:t>
            </a:r>
            <a:r>
              <a:rPr lang="en-GB" sz="3600" dirty="0" smtClean="0">
                <a:solidFill>
                  <a:srgbClr val="0070C0"/>
                </a:solidFill>
              </a:rPr>
              <a:t>? </a:t>
            </a:r>
            <a:endParaRPr lang="en-GB" sz="3600" dirty="0">
              <a:solidFill>
                <a:srgbClr val="0070C0"/>
              </a:solidFill>
            </a:endParaRPr>
          </a:p>
        </p:txBody>
      </p:sp>
      <p:pic>
        <p:nvPicPr>
          <p:cNvPr id="9" name="Picture 2" descr="WTFs/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193" y="30371"/>
            <a:ext cx="6341415" cy="597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3095" y="6241063"/>
            <a:ext cx="2295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dave_mateer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010880" y="6249597"/>
            <a:ext cx="4976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http://refactoring.azurewebsites.net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76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Animated gif from the Colbert Report of Stephen Colbert looking incredulous and saying, &quot;What?&quot;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222" y="656295"/>
            <a:ext cx="5286555" cy="536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58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759" y="198408"/>
            <a:ext cx="3483634" cy="5460520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>My practical </a:t>
            </a:r>
            <a:br>
              <a:rPr lang="en-GB" sz="4000" dirty="0" smtClean="0"/>
            </a:br>
            <a:r>
              <a:rPr lang="en-GB" sz="4000" dirty="0" smtClean="0"/>
              <a:t>guide (9 months)</a:t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http://</a:t>
            </a:r>
            <a:br>
              <a:rPr lang="en-GB" sz="4000" dirty="0" smtClean="0"/>
            </a:br>
            <a:r>
              <a:rPr lang="en-GB" sz="4000" dirty="0" smtClean="0"/>
              <a:t>refactoring</a:t>
            </a:r>
            <a:br>
              <a:rPr lang="en-GB" sz="4000" dirty="0" smtClean="0"/>
            </a:br>
            <a:r>
              <a:rPr lang="en-GB" sz="4000" dirty="0" smtClean="0"/>
              <a:t>.azurewebsites.net</a:t>
            </a:r>
            <a:br>
              <a:rPr lang="en-GB" sz="4000" dirty="0" smtClean="0"/>
            </a:b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 smtClean="0"/>
              <a:t>The good bits</a:t>
            </a:r>
            <a:endParaRPr lang="en-GB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835" y="73840"/>
            <a:ext cx="8046518" cy="67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9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94" y="109694"/>
            <a:ext cx="9601200" cy="608270"/>
          </a:xfrm>
        </p:spPr>
        <p:txBody>
          <a:bodyPr/>
          <a:lstStyle/>
          <a:p>
            <a:r>
              <a:rPr lang="en-GB" dirty="0" smtClean="0"/>
              <a:t>Stand on the Shoulders of Giants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3411" y="1172350"/>
            <a:ext cx="3810000" cy="2857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0372" y="3967852"/>
            <a:ext cx="2425715" cy="1819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809" y="1101092"/>
            <a:ext cx="3249275" cy="2008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054" y="3664638"/>
            <a:ext cx="4073831" cy="16240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3341" y="4051999"/>
            <a:ext cx="2043056" cy="1532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4393" y="1156162"/>
            <a:ext cx="2531546" cy="1898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90665" y="1048448"/>
            <a:ext cx="2818786" cy="211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3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2671119" cy="1142385"/>
          </a:xfrm>
        </p:spPr>
        <p:txBody>
          <a:bodyPr/>
          <a:lstStyle/>
          <a:p>
            <a:r>
              <a:rPr lang="en-GB" dirty="0" smtClean="0"/>
              <a:t>1. 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5346940" cy="3809999"/>
          </a:xfrm>
        </p:spPr>
        <p:txBody>
          <a:bodyPr/>
          <a:lstStyle/>
          <a:p>
            <a:r>
              <a:rPr lang="en-GB" dirty="0" smtClean="0"/>
              <a:t>Solutions, Projects, Namespaces,</a:t>
            </a:r>
          </a:p>
          <a:p>
            <a:r>
              <a:rPr lang="en-GB" dirty="0" smtClean="0"/>
              <a:t>Classes / Files, Methods, </a:t>
            </a:r>
          </a:p>
          <a:p>
            <a:r>
              <a:rPr lang="en-GB" dirty="0" smtClean="0"/>
              <a:t>Parameters, Properties, Variables</a:t>
            </a:r>
          </a:p>
          <a:p>
            <a:endParaRPr lang="en-GB" dirty="0"/>
          </a:p>
          <a:p>
            <a:r>
              <a:rPr lang="en-GB" dirty="0" smtClean="0"/>
              <a:t>Adds meaning to code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92279" y="866973"/>
            <a:ext cx="6844013" cy="51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75" y="2117613"/>
            <a:ext cx="11414910" cy="23422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576" y="308918"/>
            <a:ext cx="10761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Palindrome tester:  words which are the same forwards as reversed </a:t>
            </a:r>
            <a:r>
              <a:rPr lang="en-GB" sz="2400" dirty="0" err="1" smtClean="0"/>
              <a:t>eg</a:t>
            </a:r>
            <a:r>
              <a:rPr lang="en-GB" sz="2400" dirty="0" smtClean="0"/>
              <a:t>:  noon</a:t>
            </a:r>
          </a:p>
          <a:p>
            <a:r>
              <a:rPr lang="en-GB" sz="2400" dirty="0" smtClean="0"/>
              <a:t>Also ignoring any whitespace </a:t>
            </a:r>
            <a:r>
              <a:rPr lang="en-GB" sz="2400" dirty="0" err="1" smtClean="0"/>
              <a:t>eg</a:t>
            </a:r>
            <a:r>
              <a:rPr lang="en-GB" sz="2400" dirty="0" smtClean="0"/>
              <a:t> no on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57014" y="6488492"/>
            <a:ext cx="4906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**Example based on K Scott Allen, </a:t>
            </a:r>
            <a:r>
              <a:rPr lang="en-GB" sz="1200" dirty="0" err="1" smtClean="0"/>
              <a:t>Pluralsight</a:t>
            </a:r>
            <a:r>
              <a:rPr lang="en-GB" sz="1200" dirty="0" smtClean="0"/>
              <a:t>, C# Programming 2011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8758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1443" y="3208294"/>
            <a:ext cx="93664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PascalCase</a:t>
            </a:r>
            <a:r>
              <a:rPr lang="en-GB" sz="2000" dirty="0" smtClean="0"/>
              <a:t> convention for method names (C#) - </a:t>
            </a:r>
            <a:r>
              <a:rPr lang="en-GB" sz="2000" b="1" dirty="0" smtClean="0"/>
              <a:t>good</a:t>
            </a:r>
          </a:p>
          <a:p>
            <a:endParaRPr lang="en-GB" sz="2000" dirty="0"/>
          </a:p>
          <a:p>
            <a:r>
              <a:rPr lang="en-GB" sz="2000" dirty="0" smtClean="0"/>
              <a:t>Hungarian </a:t>
            </a:r>
            <a:r>
              <a:rPr lang="en-GB" sz="2000" dirty="0"/>
              <a:t>Notation </a:t>
            </a:r>
            <a:r>
              <a:rPr lang="en-GB" sz="2000" dirty="0" err="1"/>
              <a:t>eg</a:t>
            </a:r>
            <a:r>
              <a:rPr lang="en-GB" sz="2000" dirty="0"/>
              <a:t> </a:t>
            </a:r>
            <a:r>
              <a:rPr lang="en-GB" sz="2000" dirty="0" err="1" smtClean="0"/>
              <a:t>strInput</a:t>
            </a:r>
            <a:r>
              <a:rPr lang="en-GB" sz="2000" dirty="0" smtClean="0"/>
              <a:t> – </a:t>
            </a:r>
            <a:r>
              <a:rPr lang="en-GB" sz="2000" b="1" dirty="0" smtClean="0"/>
              <a:t>bad</a:t>
            </a:r>
          </a:p>
          <a:p>
            <a:endParaRPr lang="en-GB" sz="2000" b="1" dirty="0"/>
          </a:p>
          <a:p>
            <a:r>
              <a:rPr lang="en-GB" sz="2000" dirty="0" err="1" smtClean="0"/>
              <a:t>strTrimmed</a:t>
            </a:r>
            <a:r>
              <a:rPr lang="en-GB" sz="2000" dirty="0" smtClean="0"/>
              <a:t> – trimmed generally means whitespace trim from beginning and end not middle – </a:t>
            </a:r>
            <a:r>
              <a:rPr lang="en-GB" sz="2000" b="1" dirty="0" smtClean="0"/>
              <a:t>bad</a:t>
            </a:r>
          </a:p>
          <a:p>
            <a:endParaRPr lang="en-GB" sz="2000" dirty="0"/>
          </a:p>
          <a:p>
            <a:r>
              <a:rPr lang="en-GB" sz="2000" dirty="0" smtClean="0"/>
              <a:t>Bug at the end – should be </a:t>
            </a:r>
            <a:r>
              <a:rPr lang="en-GB" sz="2000" dirty="0" err="1" smtClean="0"/>
              <a:t>strTrimmed.Equals</a:t>
            </a:r>
            <a:r>
              <a:rPr lang="en-GB" sz="2000" dirty="0" smtClean="0"/>
              <a:t>(</a:t>
            </a:r>
            <a:r>
              <a:rPr lang="en-GB" sz="2000" dirty="0" err="1" smtClean="0"/>
              <a:t>strReversed</a:t>
            </a:r>
            <a:r>
              <a:rPr lang="en-GB" sz="2000" dirty="0" smtClean="0"/>
              <a:t>) - </a:t>
            </a:r>
            <a:r>
              <a:rPr lang="en-GB" sz="2000" b="1" dirty="0" smtClean="0"/>
              <a:t>bad</a:t>
            </a:r>
            <a:endParaRPr lang="en-GB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3" y="414098"/>
            <a:ext cx="10567995" cy="21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7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494</Words>
  <Application>Microsoft Office PowerPoint</Application>
  <PresentationFormat>Widescreen</PresentationFormat>
  <Paragraphs>89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Wingdings</vt:lpstr>
      <vt:lpstr>Diamond Grid 16x9</vt:lpstr>
      <vt:lpstr>Refactoring towards testable code and happier developers </vt:lpstr>
      <vt:lpstr>PowerPoint Presentation</vt:lpstr>
      <vt:lpstr>PowerPoint Presentation</vt:lpstr>
      <vt:lpstr>PowerPoint Presentation</vt:lpstr>
      <vt:lpstr>My practical  guide (9 months)  http:// refactoring .azurewebsites.net  The good bits</vt:lpstr>
      <vt:lpstr>Stand on the Shoulders of Giants</vt:lpstr>
      <vt:lpstr>1. Names</vt:lpstr>
      <vt:lpstr>PowerPoint Presentation</vt:lpstr>
      <vt:lpstr>PowerPoint Presentation</vt:lpstr>
      <vt:lpstr>PowerPoint Presentation</vt:lpstr>
      <vt:lpstr>PowerPoint Presentation</vt:lpstr>
      <vt:lpstr>2.Killing Zombies</vt:lpstr>
      <vt:lpstr>PowerPoint Presentation</vt:lpstr>
      <vt:lpstr>3.Minimise Comments</vt:lpstr>
      <vt:lpstr>4.Favour Short local scope names</vt:lpstr>
      <vt:lpstr>5. Encapsulate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7.Automation / Tools</vt:lpstr>
      <vt:lpstr>8.Refactoring towards Perf / Big Data / Simplicity</vt:lpstr>
      <vt:lpstr>Architecture</vt:lpstr>
      <vt:lpstr>Queries (CQS) </vt:lpstr>
      <vt:lpstr>Connection</vt:lpstr>
      <vt:lpstr>Let the DB do the work</vt:lpstr>
      <vt:lpstr>PowerPoint Presentation</vt:lpstr>
      <vt:lpstr>PowerPoint Presentation</vt:lpstr>
      <vt:lpstr>Use Exceptions for Errors</vt:lpstr>
      <vt:lpstr>PowerPoint Presentation</vt:lpstr>
      <vt:lpstr>Test Repository against a DB</vt:lpstr>
      <vt:lpstr>Command</vt:lpstr>
      <vt:lpstr>Elmah</vt:lpstr>
      <vt:lpstr>Developer happiness and testability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2016-05-10T05:30:26Z</dcterms:created>
  <dcterms:modified xsi:type="dcterms:W3CDTF">2016-08-19T15:38:44Z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