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5"/>
  </p:notesMasterIdLst>
  <p:handoutMasterIdLst>
    <p:handoutMasterId r:id="rId36"/>
  </p:handoutMasterIdLst>
  <p:sldIdLst>
    <p:sldId id="261" r:id="rId3"/>
    <p:sldId id="284" r:id="rId4"/>
    <p:sldId id="281" r:id="rId5"/>
    <p:sldId id="271" r:id="rId6"/>
    <p:sldId id="272" r:id="rId7"/>
    <p:sldId id="274" r:id="rId8"/>
    <p:sldId id="273" r:id="rId9"/>
    <p:sldId id="275" r:id="rId10"/>
    <p:sldId id="282" r:id="rId11"/>
    <p:sldId id="276" r:id="rId12"/>
    <p:sldId id="277" r:id="rId13"/>
    <p:sldId id="279" r:id="rId14"/>
    <p:sldId id="280" r:id="rId15"/>
    <p:sldId id="283" r:id="rId16"/>
    <p:sldId id="278" r:id="rId17"/>
    <p:sldId id="285" r:id="rId18"/>
    <p:sldId id="286" r:id="rId19"/>
    <p:sldId id="289" r:id="rId20"/>
    <p:sldId id="290" r:id="rId21"/>
    <p:sldId id="291" r:id="rId22"/>
    <p:sldId id="292" r:id="rId23"/>
    <p:sldId id="293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294" r:id="rId32"/>
    <p:sldId id="302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5/15/2016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13" y="1445085"/>
            <a:ext cx="4093866" cy="2908523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Refactoring towards testable code and happier developers</a:t>
            </a:r>
            <a:br>
              <a:rPr lang="en-US" sz="4400" dirty="0" smtClean="0"/>
            </a:br>
            <a:r>
              <a:rPr lang="en-US" sz="4400" dirty="0" smtClean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0" y="5702295"/>
            <a:ext cx="2498837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dave_mateer</a:t>
            </a:r>
            <a:endParaRPr lang="en-US" dirty="0" smtClean="0"/>
          </a:p>
        </p:txBody>
      </p:sp>
      <p:pic>
        <p:nvPicPr>
          <p:cNvPr id="1026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3" y="7347"/>
            <a:ext cx="7272454" cy="68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503853"/>
            <a:ext cx="4025900" cy="1142385"/>
          </a:xfrm>
        </p:spPr>
        <p:txBody>
          <a:bodyPr/>
          <a:lstStyle/>
          <a:p>
            <a:r>
              <a:rPr lang="en-GB" dirty="0" smtClean="0"/>
              <a:t>2.Killing Zombies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810290" y="5720834"/>
            <a:ext cx="25651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https://www.flickr.com/photos/dhollister/2596483147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095" y="1646238"/>
            <a:ext cx="478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Kill Zombie (nearly dead) code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3219330"/>
            <a:ext cx="10297860" cy="2501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35" y="224453"/>
            <a:ext cx="4920581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47" y="0"/>
            <a:ext cx="9239753" cy="67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017000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3. Favour </a:t>
            </a:r>
            <a:r>
              <a:rPr lang="en-GB" dirty="0" smtClean="0"/>
              <a:t>Short local scope </a:t>
            </a:r>
            <a:r>
              <a:rPr lang="en-GB" dirty="0" smtClean="0"/>
              <a:t>names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4" y="3276546"/>
            <a:ext cx="10998376" cy="1193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4" y="1695321"/>
            <a:ext cx="11868396" cy="9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4850305" cy="1142385"/>
          </a:xfrm>
        </p:spPr>
        <p:txBody>
          <a:bodyPr>
            <a:normAutofit/>
          </a:bodyPr>
          <a:lstStyle/>
          <a:p>
            <a:r>
              <a:rPr lang="en-GB" dirty="0"/>
              <a:t>4</a:t>
            </a:r>
            <a:r>
              <a:rPr lang="en-GB" dirty="0" smtClean="0"/>
              <a:t> Minimise Comments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41" y="255001"/>
            <a:ext cx="5375975" cy="358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" y="3835400"/>
            <a:ext cx="10012172" cy="2181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095" y="1752600"/>
            <a:ext cx="3821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Candidate to refactor into a Method called </a:t>
            </a:r>
            <a:r>
              <a:rPr lang="en-GB" sz="2000" dirty="0" err="1" smtClean="0"/>
              <a:t>AddAuthors</a:t>
            </a:r>
            <a:r>
              <a:rPr lang="en-GB" sz="2000" dirty="0" smtClean="0"/>
              <a:t>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663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6819524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5. Encapsulate </a:t>
            </a:r>
            <a:r>
              <a:rPr lang="en-GB" dirty="0" smtClean="0"/>
              <a:t>Complexity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6" y="1578860"/>
            <a:ext cx="10769175" cy="4166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5208" y="5621454"/>
            <a:ext cx="3094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**Inspired by refactoring course on Lynda.com</a:t>
            </a:r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378530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1" y="479498"/>
            <a:ext cx="11049452" cy="42564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925" y="5529532"/>
            <a:ext cx="3129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Ctrl R M – Extract Method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014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9" y="426874"/>
            <a:ext cx="11492590" cy="58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8" y="195659"/>
            <a:ext cx="6044271" cy="3091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7" y="3744559"/>
            <a:ext cx="5358382" cy="29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57" y="134170"/>
            <a:ext cx="5542663" cy="3287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8" y="5589944"/>
            <a:ext cx="10295818" cy="999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57" y="3590192"/>
            <a:ext cx="4965395" cy="1922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615" y="134169"/>
            <a:ext cx="4802420" cy="15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76" y="155501"/>
            <a:ext cx="10769175" cy="4166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76" y="4444206"/>
            <a:ext cx="5901360" cy="22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93" y="2725946"/>
            <a:ext cx="3483634" cy="3476446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My practical </a:t>
            </a:r>
            <a:br>
              <a:rPr lang="en-GB" sz="4000" dirty="0" smtClean="0"/>
            </a:br>
            <a:r>
              <a:rPr lang="en-GB" sz="4000" dirty="0" smtClean="0"/>
              <a:t>guide </a:t>
            </a:r>
            <a:r>
              <a:rPr lang="en-GB" sz="4000" dirty="0" smtClean="0"/>
              <a:t>(9 months)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http://</a:t>
            </a:r>
            <a:br>
              <a:rPr lang="en-GB" sz="4000" dirty="0" smtClean="0"/>
            </a:br>
            <a:r>
              <a:rPr lang="en-GB" sz="4000" dirty="0" smtClean="0"/>
              <a:t>refactoring</a:t>
            </a:r>
            <a:br>
              <a:rPr lang="en-GB" sz="4000" dirty="0" smtClean="0"/>
            </a:br>
            <a:r>
              <a:rPr lang="en-GB" sz="4000" dirty="0" smtClean="0"/>
              <a:t>.azurewebsites.net</a:t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>tonight.. The good bits</a:t>
            </a:r>
            <a:endParaRPr lang="en-GB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835" y="73840"/>
            <a:ext cx="8046518" cy="67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763095" y="255002"/>
            <a:ext cx="4850305" cy="7197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Tips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1064314"/>
            <a:ext cx="5837426" cy="42980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532" y="5745193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**move to website from here and talk through..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2"/>
            <a:ext cx="4850305" cy="633520"/>
          </a:xfrm>
        </p:spPr>
        <p:txBody>
          <a:bodyPr>
            <a:normAutofit/>
          </a:bodyPr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25072" y="1088366"/>
            <a:ext cx="105461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Win10 – new shell can copy and paste!</a:t>
            </a:r>
          </a:p>
          <a:p>
            <a:r>
              <a:rPr lang="en-GB" sz="2000" dirty="0" smtClean="0"/>
              <a:t>VS2015 </a:t>
            </a:r>
          </a:p>
          <a:p>
            <a:r>
              <a:rPr lang="en-GB" sz="2000" dirty="0" smtClean="0"/>
              <a:t>code . – for a fast easy editor **DEMO**</a:t>
            </a:r>
          </a:p>
          <a:p>
            <a:r>
              <a:rPr lang="en-GB" sz="2000" dirty="0" smtClean="0"/>
              <a:t>.\d trick  **DEMO**</a:t>
            </a:r>
          </a:p>
          <a:p>
            <a:r>
              <a:rPr lang="en-GB" sz="2000" dirty="0" err="1" smtClean="0"/>
              <a:t>Resharper</a:t>
            </a:r>
            <a:r>
              <a:rPr lang="en-GB" sz="2000" dirty="0" smtClean="0"/>
              <a:t> 10 (Personal license okay to use inside work if you buy yourself)</a:t>
            </a:r>
          </a:p>
          <a:p>
            <a:r>
              <a:rPr lang="en-GB" sz="2000" dirty="0" err="1" smtClean="0"/>
              <a:t>Github</a:t>
            </a:r>
            <a:r>
              <a:rPr lang="en-GB" sz="2000" dirty="0" smtClean="0"/>
              <a:t> Desktop (installs </a:t>
            </a:r>
            <a:r>
              <a:rPr lang="en-GB" sz="2000" dirty="0" err="1" smtClean="0"/>
              <a:t>PoshGit</a:t>
            </a:r>
            <a:r>
              <a:rPr lang="en-GB" sz="2000" dirty="0" smtClean="0"/>
              <a:t> – best command line client)  **DEMO**</a:t>
            </a:r>
          </a:p>
          <a:p>
            <a:r>
              <a:rPr lang="en-GB" sz="2000" dirty="0" err="1" smtClean="0"/>
              <a:t>Bitbucket</a:t>
            </a:r>
            <a:r>
              <a:rPr lang="en-GB" sz="2000" dirty="0" smtClean="0"/>
              <a:t> (private git repos)</a:t>
            </a:r>
          </a:p>
          <a:p>
            <a:r>
              <a:rPr lang="en-GB" sz="2000" dirty="0" err="1" smtClean="0"/>
              <a:t>Github</a:t>
            </a:r>
            <a:r>
              <a:rPr lang="en-GB" sz="2000" dirty="0" smtClean="0"/>
              <a:t> (public)</a:t>
            </a:r>
          </a:p>
          <a:p>
            <a:r>
              <a:rPr lang="en-GB" sz="2000" dirty="0" err="1" smtClean="0"/>
              <a:t>Appveyor</a:t>
            </a:r>
            <a:r>
              <a:rPr lang="en-GB" sz="2000" dirty="0" smtClean="0"/>
              <a:t> (free build and test server)</a:t>
            </a:r>
          </a:p>
          <a:p>
            <a:r>
              <a:rPr lang="en-GB" sz="2000" dirty="0" err="1" smtClean="0"/>
              <a:t>Miniprofiler</a:t>
            </a:r>
            <a:r>
              <a:rPr lang="en-GB" sz="2000" dirty="0" smtClean="0"/>
              <a:t> – to see speed of SQL Queries</a:t>
            </a:r>
          </a:p>
          <a:p>
            <a:r>
              <a:rPr lang="en-GB" sz="2000" dirty="0" smtClean="0"/>
              <a:t>Source control database (DB Project in VS)</a:t>
            </a:r>
          </a:p>
          <a:p>
            <a:endParaRPr lang="en-GB" sz="2000" dirty="0" smtClean="0"/>
          </a:p>
          <a:p>
            <a:r>
              <a:rPr lang="en-GB" sz="2000" dirty="0" smtClean="0"/>
              <a:t>VS2012.5 (inside current corporation)</a:t>
            </a:r>
          </a:p>
          <a:p>
            <a:r>
              <a:rPr lang="en-GB" sz="2000" dirty="0" smtClean="0"/>
              <a:t>SSDT to talk to SQL2014</a:t>
            </a:r>
          </a:p>
          <a:p>
            <a:r>
              <a:rPr lang="en-GB" sz="2000" dirty="0" smtClean="0"/>
              <a:t>Web tools so can use MVC5</a:t>
            </a:r>
          </a:p>
          <a:p>
            <a:r>
              <a:rPr lang="en-GB" sz="2000" dirty="0"/>
              <a:t>Visio – for mock </a:t>
            </a:r>
            <a:r>
              <a:rPr lang="en-GB" sz="2000" dirty="0" smtClean="0"/>
              <a:t>ups!</a:t>
            </a:r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799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4" y="276044"/>
            <a:ext cx="9601200" cy="766344"/>
          </a:xfrm>
        </p:spPr>
        <p:txBody>
          <a:bodyPr>
            <a:normAutofit/>
          </a:bodyPr>
          <a:lstStyle/>
          <a:p>
            <a:r>
              <a:rPr lang="en-GB" dirty="0" smtClean="0"/>
              <a:t>Refactoring towards Perf / Big Data / Simplicity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88034" y="1224951"/>
            <a:ext cx="838370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Visio diagram of nice DAL tool with inheritance</a:t>
            </a:r>
          </a:p>
          <a:p>
            <a:r>
              <a:rPr lang="en-GB" dirty="0" smtClean="0"/>
              <a:t>YAGNI – I don’t need all that mocking etc..</a:t>
            </a:r>
          </a:p>
          <a:p>
            <a:r>
              <a:rPr lang="en-GB" dirty="0" smtClean="0"/>
              <a:t>What I need is simplicity</a:t>
            </a:r>
          </a:p>
          <a:p>
            <a:r>
              <a:rPr lang="en-GB" dirty="0" smtClean="0"/>
              <a:t>So my ‘DAL’.. Can be called directly from a controller</a:t>
            </a:r>
          </a:p>
          <a:p>
            <a:r>
              <a:rPr lang="en-GB" dirty="0"/>
              <a:t> </a:t>
            </a:r>
            <a:r>
              <a:rPr lang="en-GB" dirty="0" smtClean="0"/>
              <a:t>  had a simple </a:t>
            </a:r>
            <a:r>
              <a:rPr lang="en-GB" dirty="0" err="1" smtClean="0"/>
              <a:t>util</a:t>
            </a:r>
            <a:r>
              <a:rPr lang="en-GB" dirty="0" smtClean="0"/>
              <a:t> method to feed in a connection</a:t>
            </a:r>
          </a:p>
          <a:p>
            <a:endParaRPr lang="en-GB" dirty="0"/>
          </a:p>
          <a:p>
            <a:r>
              <a:rPr lang="en-GB" dirty="0" smtClean="0"/>
              <a:t>Integration testing is done from an </a:t>
            </a:r>
            <a:r>
              <a:rPr lang="en-GB" dirty="0" err="1" smtClean="0"/>
              <a:t>app.config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Refactoring – let SQL Server do heavy lifting</a:t>
            </a:r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eg</a:t>
            </a:r>
            <a:r>
              <a:rPr lang="en-GB" dirty="0" smtClean="0"/>
              <a:t> Filter / Sort</a:t>
            </a:r>
            <a:endParaRPr lang="en-GB" dirty="0"/>
          </a:p>
          <a:p>
            <a:r>
              <a:rPr lang="en-GB" dirty="0" smtClean="0"/>
              <a:t>Return the lightest weight possible</a:t>
            </a:r>
          </a:p>
          <a:p>
            <a:r>
              <a:rPr lang="en-GB" dirty="0" err="1" smtClean="0"/>
              <a:t>Mulitple</a:t>
            </a:r>
            <a:r>
              <a:rPr lang="en-GB" dirty="0" smtClean="0"/>
              <a:t> returns in SQL Server</a:t>
            </a:r>
          </a:p>
          <a:p>
            <a:endParaRPr lang="en-GB" dirty="0"/>
          </a:p>
          <a:p>
            <a:r>
              <a:rPr lang="en-GB" dirty="0" smtClean="0"/>
              <a:t>Years of junior developers coming into project who need to get up to speed asap</a:t>
            </a:r>
          </a:p>
          <a:p>
            <a:r>
              <a:rPr lang="en-GB" dirty="0" smtClean="0"/>
              <a:t>Simple is paramount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6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81" y="94823"/>
            <a:ext cx="9601200" cy="1142385"/>
          </a:xfrm>
        </p:spPr>
        <p:txBody>
          <a:bodyPr/>
          <a:lstStyle/>
          <a:p>
            <a:r>
              <a:rPr lang="en-GB" dirty="0" smtClean="0"/>
              <a:t>Commands / Queries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1" y="1237208"/>
            <a:ext cx="10855042" cy="47840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181" y="6271404"/>
            <a:ext cx="100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Command DOES something (and returns void), a Query RETURNS something (no side effects)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2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67" y="253687"/>
            <a:ext cx="9601200" cy="1142385"/>
          </a:xfrm>
        </p:spPr>
        <p:txBody>
          <a:bodyPr/>
          <a:lstStyle/>
          <a:p>
            <a:r>
              <a:rPr lang="en-GB" dirty="0" smtClean="0"/>
              <a:t>Connection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70" y="1775259"/>
            <a:ext cx="9195395" cy="35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93" y="250166"/>
            <a:ext cx="9601200" cy="792223"/>
          </a:xfrm>
        </p:spPr>
        <p:txBody>
          <a:bodyPr/>
          <a:lstStyle/>
          <a:p>
            <a:r>
              <a:rPr lang="en-GB" dirty="0" smtClean="0"/>
              <a:t>Let the DB do the work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5" y="1203112"/>
            <a:ext cx="5277256" cy="3609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93" y="890393"/>
            <a:ext cx="5101112" cy="3741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588" y="1767008"/>
            <a:ext cx="6424217" cy="3010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526" y="2482680"/>
            <a:ext cx="5450599" cy="2838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700" y="3119680"/>
            <a:ext cx="6172735" cy="3170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785" y="5357004"/>
            <a:ext cx="8067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250000 Authors, and 500000 Books.  </a:t>
            </a:r>
          </a:p>
          <a:p>
            <a:r>
              <a:rPr lang="en-GB" dirty="0" smtClean="0"/>
              <a:t>Query executes in 300ms (100DTU) or 1500ms (20DTU) or 110ms (500DTU)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35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0383"/>
            <a:ext cx="12170092" cy="56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1" y="0"/>
            <a:ext cx="12109229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7802" y="365494"/>
            <a:ext cx="13427604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48" y="0"/>
            <a:ext cx="6294665" cy="3909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56" y="711390"/>
            <a:ext cx="8474174" cy="3505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396" y="1577179"/>
            <a:ext cx="8855207" cy="3703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6267"/>
            <a:ext cx="8268417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364" y="140908"/>
            <a:ext cx="10515600" cy="7994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Quorum Network Resources</a:t>
            </a:r>
            <a:endParaRPr lang="en-GB" dirty="0"/>
          </a:p>
        </p:txBody>
      </p:sp>
      <p:pic>
        <p:nvPicPr>
          <p:cNvPr id="5" name="Picture 2" descr="http://www.logotypes101.com/logos/659/F7F9770609B3542CB3D6D7F7AC4708CA/RBS_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25195"/>
            <a:ext cx="1872343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:Lloyds Bank official new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70" y="1998846"/>
            <a:ext cx="3180139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k.virginmoney.com/virgin/Images/virgin-money-logo-white_tcm23-260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05" y="2115602"/>
            <a:ext cx="2906486" cy="1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offerclub.co.uk/wp-content/themes/shopperpress/thumbs/tesco-ban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92" y="3755890"/>
            <a:ext cx="1576972" cy="157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National Australia Ba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463" y="4511603"/>
            <a:ext cx="7239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213" y="4189862"/>
            <a:ext cx="1952625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417" y="4619919"/>
            <a:ext cx="3038475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9044" y="2559932"/>
            <a:ext cx="1266825" cy="657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9770" y="937113"/>
            <a:ext cx="422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kind of clients we work with: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Repository against a DB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19" y="1831311"/>
            <a:ext cx="5273497" cy="343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0279" y="5727940"/>
            <a:ext cx="583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Have a ‘Minimum’ dataset of a few Authors and Books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5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45" y="119374"/>
            <a:ext cx="9601200" cy="700136"/>
          </a:xfrm>
        </p:spPr>
        <p:txBody>
          <a:bodyPr/>
          <a:lstStyle/>
          <a:p>
            <a:r>
              <a:rPr lang="en-GB" dirty="0" smtClean="0"/>
              <a:t>Command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5" y="819510"/>
            <a:ext cx="8405921" cy="3572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33" y="4264947"/>
            <a:ext cx="5651013" cy="24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361566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Developer happiness</a:t>
            </a:r>
            <a:br>
              <a:rPr lang="en-GB" dirty="0" smtClean="0"/>
            </a:br>
            <a:r>
              <a:rPr lang="en-GB" dirty="0" smtClean="0"/>
              <a:t>and testability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3095" y="1725282"/>
            <a:ext cx="4850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1.Rename things</a:t>
            </a:r>
          </a:p>
          <a:p>
            <a:r>
              <a:rPr lang="en-GB" dirty="0" smtClean="0"/>
              <a:t>2.Kill zombies (nearly dead) </a:t>
            </a:r>
          </a:p>
          <a:p>
            <a:r>
              <a:rPr lang="en-GB" dirty="0" smtClean="0"/>
              <a:t>3.Favour short local names </a:t>
            </a:r>
          </a:p>
          <a:p>
            <a:r>
              <a:rPr lang="en-GB" dirty="0" smtClean="0"/>
              <a:t>4.Minimise comments</a:t>
            </a:r>
          </a:p>
          <a:p>
            <a:r>
              <a:rPr lang="en-GB" dirty="0" smtClean="0"/>
              <a:t>5.Encapsulate complexity</a:t>
            </a:r>
          </a:p>
          <a:p>
            <a:r>
              <a:rPr lang="en-GB" dirty="0" smtClean="0"/>
              <a:t>6.Automation / Tooling </a:t>
            </a:r>
            <a:endParaRPr lang="en-GB" dirty="0"/>
          </a:p>
          <a:p>
            <a:r>
              <a:rPr lang="en-GB" dirty="0" smtClean="0"/>
              <a:t>7.Let exceptions bubble up</a:t>
            </a:r>
          </a:p>
          <a:p>
            <a:r>
              <a:rPr lang="en-GB" dirty="0" smtClean="0"/>
              <a:t>8.Performance measure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sz="3600" dirty="0" smtClean="0">
                <a:solidFill>
                  <a:srgbClr val="0070C0"/>
                </a:solidFill>
              </a:rPr>
              <a:t>Thank you for listening </a:t>
            </a:r>
            <a:endParaRPr lang="en-GB" sz="3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en-GB" sz="3600" dirty="0" smtClean="0">
              <a:solidFill>
                <a:srgbClr val="0070C0"/>
              </a:solidFill>
            </a:endParaRPr>
          </a:p>
          <a:p>
            <a:r>
              <a:rPr lang="en-GB" sz="3600" dirty="0" smtClean="0">
                <a:solidFill>
                  <a:srgbClr val="0070C0"/>
                </a:solidFill>
              </a:rPr>
              <a:t>Questions / Thoughts?</a:t>
            </a:r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9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193" y="30371"/>
            <a:ext cx="6341415" cy="59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94" y="109694"/>
            <a:ext cx="9601200" cy="608270"/>
          </a:xfrm>
        </p:spPr>
        <p:txBody>
          <a:bodyPr/>
          <a:lstStyle/>
          <a:p>
            <a:r>
              <a:rPr lang="en-GB" dirty="0" smtClean="0"/>
              <a:t>Stand on the Shoulders of Giants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411" y="1172350"/>
            <a:ext cx="38100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0372" y="3967852"/>
            <a:ext cx="2425715" cy="1819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809" y="1101092"/>
            <a:ext cx="3249275" cy="2008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054" y="3664638"/>
            <a:ext cx="4073831" cy="1624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3341" y="4051999"/>
            <a:ext cx="2043056" cy="1532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4393" y="1156162"/>
            <a:ext cx="2531546" cy="1898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0665" y="1048448"/>
            <a:ext cx="2818786" cy="21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671119" cy="1142385"/>
          </a:xfrm>
        </p:spPr>
        <p:txBody>
          <a:bodyPr/>
          <a:lstStyle/>
          <a:p>
            <a:r>
              <a:rPr lang="en-GB" dirty="0" smtClean="0"/>
              <a:t>1. </a:t>
            </a:r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346940" cy="3809999"/>
          </a:xfrm>
        </p:spPr>
        <p:txBody>
          <a:bodyPr/>
          <a:lstStyle/>
          <a:p>
            <a:r>
              <a:rPr lang="en-GB" dirty="0" smtClean="0"/>
              <a:t>Solutions, Projects, Namespaces,</a:t>
            </a:r>
          </a:p>
          <a:p>
            <a:r>
              <a:rPr lang="en-GB" dirty="0" smtClean="0"/>
              <a:t>Classes / Files, Methods, </a:t>
            </a:r>
          </a:p>
          <a:p>
            <a:r>
              <a:rPr lang="en-GB" dirty="0" smtClean="0"/>
              <a:t>Parameters, Properties, Variables</a:t>
            </a:r>
          </a:p>
          <a:p>
            <a:endParaRPr lang="en-GB" dirty="0"/>
          </a:p>
          <a:p>
            <a:r>
              <a:rPr lang="en-GB" dirty="0" smtClean="0"/>
              <a:t>Adding meaning to </a:t>
            </a:r>
            <a:r>
              <a:rPr lang="en-GB" dirty="0" smtClean="0"/>
              <a:t>code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62086" y="957549"/>
            <a:ext cx="6740504" cy="50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5" y="2117613"/>
            <a:ext cx="11414910" cy="2342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576" y="308918"/>
            <a:ext cx="10761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Palindrome tester:  words which are the same forwards as reversed </a:t>
            </a:r>
            <a:r>
              <a:rPr lang="en-GB" sz="2400" dirty="0" err="1" smtClean="0"/>
              <a:t>eg</a:t>
            </a:r>
            <a:r>
              <a:rPr lang="en-GB" sz="2400" dirty="0" smtClean="0"/>
              <a:t>:  noon</a:t>
            </a:r>
          </a:p>
          <a:p>
            <a:r>
              <a:rPr lang="en-GB" sz="2400" dirty="0" smtClean="0"/>
              <a:t>Also ignoring any whitespace </a:t>
            </a:r>
            <a:r>
              <a:rPr lang="en-GB" sz="2400" dirty="0" err="1" smtClean="0"/>
              <a:t>eg</a:t>
            </a:r>
            <a:r>
              <a:rPr lang="en-GB" sz="2400" dirty="0" smtClean="0"/>
              <a:t> no 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58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1443" y="3208294"/>
            <a:ext cx="93664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PascalCase</a:t>
            </a:r>
            <a:r>
              <a:rPr lang="en-GB" sz="2000" dirty="0" smtClean="0"/>
              <a:t> convention for method names (C#) - </a:t>
            </a:r>
            <a:r>
              <a:rPr lang="en-GB" sz="2000" b="1" dirty="0" smtClean="0"/>
              <a:t>good</a:t>
            </a:r>
          </a:p>
          <a:p>
            <a:endParaRPr lang="en-GB" sz="2000" dirty="0"/>
          </a:p>
          <a:p>
            <a:r>
              <a:rPr lang="en-GB" sz="2000" dirty="0" err="1"/>
              <a:t>camelCase</a:t>
            </a:r>
            <a:r>
              <a:rPr lang="en-GB" sz="2000" dirty="0"/>
              <a:t>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firstName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/>
              <a:t>Hungarian Notation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strInput</a:t>
            </a:r>
            <a:r>
              <a:rPr lang="en-GB" sz="2000" dirty="0" smtClean="0"/>
              <a:t> – </a:t>
            </a:r>
            <a:r>
              <a:rPr lang="en-GB" sz="2000" b="1" dirty="0" smtClean="0"/>
              <a:t>bad</a:t>
            </a:r>
          </a:p>
          <a:p>
            <a:endParaRPr lang="en-GB" sz="2000" b="1" dirty="0"/>
          </a:p>
          <a:p>
            <a:r>
              <a:rPr lang="en-GB" sz="2000" dirty="0" err="1" smtClean="0"/>
              <a:t>strTrimmed</a:t>
            </a:r>
            <a:r>
              <a:rPr lang="en-GB" sz="2000" dirty="0" smtClean="0"/>
              <a:t> – trimmed generally means whitespace trim from beginning and end not middle – </a:t>
            </a:r>
            <a:r>
              <a:rPr lang="en-GB" sz="2000" b="1" dirty="0" smtClean="0"/>
              <a:t>bad</a:t>
            </a:r>
          </a:p>
          <a:p>
            <a:endParaRPr lang="en-GB" sz="2000" dirty="0"/>
          </a:p>
          <a:p>
            <a:r>
              <a:rPr lang="en-GB" sz="2000" dirty="0" smtClean="0"/>
              <a:t>Bug at the end – should be </a:t>
            </a:r>
            <a:r>
              <a:rPr lang="en-GB" sz="2000" dirty="0" err="1" smtClean="0"/>
              <a:t>strTrimmed.Equals</a:t>
            </a:r>
            <a:r>
              <a:rPr lang="en-GB" sz="2000" dirty="0" smtClean="0"/>
              <a:t>(</a:t>
            </a:r>
            <a:r>
              <a:rPr lang="en-GB" sz="2000" dirty="0" err="1" smtClean="0"/>
              <a:t>strReversed</a:t>
            </a:r>
            <a:r>
              <a:rPr lang="en-GB" sz="2000" dirty="0" smtClean="0"/>
              <a:t>) - </a:t>
            </a:r>
            <a:r>
              <a:rPr lang="en-GB" sz="2000" b="1" dirty="0" smtClean="0"/>
              <a:t>bad</a:t>
            </a:r>
            <a:endParaRPr lang="en-GB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2968525"/>
            <a:ext cx="9424894" cy="217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43" y="5321300"/>
            <a:ext cx="8907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IsPalindrome</a:t>
            </a:r>
            <a:r>
              <a:rPr lang="en-GB" sz="2000" dirty="0" smtClean="0"/>
              <a:t> – descriptive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Input – simple</a:t>
            </a:r>
            <a:r>
              <a:rPr lang="en-GB" sz="2000" b="1" dirty="0" smtClean="0"/>
              <a:t> </a:t>
            </a:r>
            <a:r>
              <a:rPr lang="en-GB" sz="2000" dirty="0" smtClean="0"/>
              <a:t>-</a:t>
            </a:r>
            <a:r>
              <a:rPr lang="en-GB" sz="2000" b="1" dirty="0" smtClean="0"/>
              <a:t> good</a:t>
            </a:r>
          </a:p>
          <a:p>
            <a:r>
              <a:rPr lang="en-GB" sz="2000" dirty="0" err="1" smtClean="0"/>
              <a:t>Var</a:t>
            </a:r>
            <a:r>
              <a:rPr lang="en-GB" sz="2000" dirty="0" smtClean="0"/>
              <a:t> keyword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Symmetry of final line – conveys exactly what </a:t>
            </a:r>
            <a:r>
              <a:rPr lang="en-GB" sz="2000" dirty="0" err="1" smtClean="0"/>
              <a:t>IsPalindrome</a:t>
            </a:r>
            <a:r>
              <a:rPr lang="en-GB" sz="2000" dirty="0" smtClean="0"/>
              <a:t> does - </a:t>
            </a:r>
            <a:r>
              <a:rPr lang="en-GB" sz="2000" b="1" dirty="0" smtClean="0"/>
              <a:t>excellent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89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74162" cy="68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525</Words>
  <Application>Microsoft Office PowerPoint</Application>
  <PresentationFormat>Widescreen</PresentationFormat>
  <Paragraphs>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Wingdings</vt:lpstr>
      <vt:lpstr>Diamond Grid 16x9</vt:lpstr>
      <vt:lpstr>Refactoring towards testable code and happier developers </vt:lpstr>
      <vt:lpstr>My practical  guide (9 months)  http:// refactoring .azurewebsites.net  tonight.. The good bits</vt:lpstr>
      <vt:lpstr>PowerPoint Presentation</vt:lpstr>
      <vt:lpstr>Stand on the Shoulders of Giants</vt:lpstr>
      <vt:lpstr>1. Names</vt:lpstr>
      <vt:lpstr>PowerPoint Presentation</vt:lpstr>
      <vt:lpstr>PowerPoint Presentation</vt:lpstr>
      <vt:lpstr>PowerPoint Presentation</vt:lpstr>
      <vt:lpstr>PowerPoint Presentation</vt:lpstr>
      <vt:lpstr>2.Killing Zombies</vt:lpstr>
      <vt:lpstr>PowerPoint Presentation</vt:lpstr>
      <vt:lpstr>3. Favour Short local scope names</vt:lpstr>
      <vt:lpstr>4 Minimise Comments</vt:lpstr>
      <vt:lpstr>5. Encapsulate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</vt:lpstr>
      <vt:lpstr>Refactoring towards Perf / Big Data / Simplicity</vt:lpstr>
      <vt:lpstr>Commands / Queries </vt:lpstr>
      <vt:lpstr>Connection</vt:lpstr>
      <vt:lpstr>Let the DB do the work</vt:lpstr>
      <vt:lpstr>PowerPoint Presentation</vt:lpstr>
      <vt:lpstr>PowerPoint Presentation</vt:lpstr>
      <vt:lpstr>PowerPoint Presentation</vt:lpstr>
      <vt:lpstr>PowerPoint Presentation</vt:lpstr>
      <vt:lpstr>Test Repository against a DB</vt:lpstr>
      <vt:lpstr>Command</vt:lpstr>
      <vt:lpstr>Developer happiness and testability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2016-05-10T05:30:26Z</dcterms:created>
  <dcterms:modified xsi:type="dcterms:W3CDTF">2016-05-15T16:59:02Z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