
<file path=[Content_Types].xml><?xml version="1.0" encoding="utf-8"?>
<Types xmlns="http://schemas.openxmlformats.org/package/2006/content-types">
  <Default Extension="xml" ContentType="application/xml"/>
  <Default Extension="jpeg" ContentType="image/jpeg"/>
  <Default Extension="tiff" ContentType="image/tiff"/>
  <Default Extension="emf" ContentType="image/x-emf"/>
  <Default Extension="jpg" ContentType="image/jpeg"/>
  <Default Extension="rels" ContentType="application/vnd.openxmlformats-package.relationships+xml"/>
  <Default Extension="tif" ContentType="image/tiff"/>
  <Default Extension="bin" ContentType="application/vnd.openxmlformats-officedocument.presentationml.printerSetting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6" r:id="rId11"/>
    <p:sldId id="270" r:id="rId12"/>
    <p:sldId id="271" r:id="rId13"/>
    <p:sldId id="272" r:id="rId14"/>
    <p:sldId id="273" r:id="rId15"/>
    <p:sldId id="274" r:id="rId16"/>
    <p:sldId id="275" r:id="rId17"/>
    <p:sldId id="276" r:id="rId18"/>
    <p:sldId id="281" r:id="rId19"/>
    <p:sldId id="267" r:id="rId20"/>
    <p:sldId id="264" r:id="rId21"/>
    <p:sldId id="268" r:id="rId22"/>
    <p:sldId id="269" r:id="rId23"/>
    <p:sldId id="277" r:id="rId24"/>
    <p:sldId id="282" r:id="rId25"/>
    <p:sldId id="283" r:id="rId26"/>
    <p:sldId id="284" r:id="rId27"/>
    <p:sldId id="285" r:id="rId28"/>
    <p:sldId id="286" r:id="rId29"/>
    <p:sldId id="278" r:id="rId30"/>
    <p:sldId id="279" r:id="rId31"/>
    <p:sldId id="280" r:id="rId32"/>
    <p:sldId id="28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0" d="100"/>
          <a:sy n="90" d="100"/>
        </p:scale>
        <p:origin x="-163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54AB02A5-4FE5-49D9-9E24-09F23B90C450}" type="datetimeFigureOut">
              <a:rPr lang="en-US" smtClean="0"/>
              <a:t>5/4/13</a:t>
            </a:fld>
            <a:endParaRPr lang="en-US"/>
          </a:p>
        </p:txBody>
      </p:sp>
      <p:sp>
        <p:nvSpPr>
          <p:cNvPr id="20" name="Footer Placeholder 19"/>
          <p:cNvSpPr>
            <a:spLocks noGrp="1"/>
          </p:cNvSpPr>
          <p:nvPr>
            <p:ph type="ftr" sz="quarter" idx="11"/>
          </p:nvPr>
        </p:nvSpPr>
        <p:spPr/>
        <p:txBody>
          <a:bodyPr/>
          <a:lstStyle>
            <a:extLst/>
          </a:lstStyle>
          <a:p>
            <a:endParaRPr kumimoji="0" lang="en-US"/>
          </a:p>
        </p:txBody>
      </p:sp>
      <p:sp>
        <p:nvSpPr>
          <p:cNvPr id="10" name="Slide Number Placeholder 9"/>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AB02A5-4FE5-49D9-9E24-09F23B90C450}" type="datetimeFigureOut">
              <a:rPr lang="en-US" smtClean="0"/>
              <a:t>5/4/13</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AB02A5-4FE5-49D9-9E24-09F23B90C450}" type="datetimeFigureOut">
              <a:rPr lang="en-US" smtClean="0"/>
              <a:t>5/4/13</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AB02A5-4FE5-49D9-9E24-09F23B90C450}" type="datetimeFigureOut">
              <a:rPr lang="en-US" smtClean="0"/>
              <a:t>5/4/13</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4AB02A5-4FE5-49D9-9E24-09F23B90C450}" type="datetimeFigureOut">
              <a:rPr lang="en-US" smtClean="0"/>
              <a:t>5/4/13</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AB02A5-4FE5-49D9-9E24-09F23B90C450}" type="datetimeFigureOut">
              <a:rPr lang="en-US" smtClean="0"/>
              <a:t>5/4/13</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4AB02A5-4FE5-49D9-9E24-09F23B90C450}" type="datetimeFigureOut">
              <a:rPr lang="en-US" smtClean="0"/>
              <a:t>5/4/13</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4AB02A5-4FE5-49D9-9E24-09F23B90C450}" type="datetimeFigureOut">
              <a:rPr lang="en-US" smtClean="0"/>
              <a:t>5/4/13</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54AB02A5-4FE5-49D9-9E24-09F23B90C450}" type="datetimeFigureOut">
              <a:rPr lang="en-US" smtClean="0"/>
              <a:t>5/4/13</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AB02A5-4FE5-49D9-9E24-09F23B90C450}" type="datetimeFigureOut">
              <a:rPr lang="en-US" smtClean="0"/>
              <a:t>5/4/13</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54AB02A5-4FE5-49D9-9E24-09F23B90C450}" type="datetimeFigureOut">
              <a:rPr lang="en-US" smtClean="0"/>
              <a:t>5/4/13</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Drag picture to placeholder or click icon to add</a:t>
            </a:r>
            <a:endParaRPr kumimoji="0" lang="en-US" dirty="0"/>
          </a:p>
        </p:txBody>
      </p:sp>
      <p:sp>
        <p:nvSpPr>
          <p:cNvPr id="9" name="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lgn="r" eaLnBrk="1" latinLnBrk="0" hangingPunct="1"/>
            <a:fld id="{54AB02A5-4FE5-49D9-9E24-09F23B90C450}" type="datetimeFigureOut">
              <a:rPr lang="en-US" smtClean="0"/>
              <a:t>5/4/13</a:t>
            </a:fld>
            <a:endParaRPr lang="en-US" sz="1200">
              <a:solidFill>
                <a:schemeClr val="bg2">
                  <a:shade val="50000"/>
                </a:schemeClr>
              </a:solidFill>
            </a:endParaRPr>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kumimoji="0" lang="en-US" sz="1200">
              <a:solidFill>
                <a:schemeClr val="bg2">
                  <a:shade val="50000"/>
                </a:schemeClr>
              </a:solidFill>
              <a:effectLst/>
            </a:endParaRPr>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lgn="ctr" eaLnBrk="1" latinLnBrk="0" hangingPunct="1"/>
            <a:fld id="{6294C92D-0306-4E69-9CD3-20855E849650}" type="slidenum">
              <a:rPr kumimoji="0" lang="en-US" smtClean="0"/>
              <a:t>‹#›</a:t>
            </a:fld>
            <a:endParaRPr kumimoji="0" lang="en-US" sz="1200">
              <a:solidFill>
                <a:schemeClr val="bg2">
                  <a:shade val="50000"/>
                </a:schemeClr>
              </a:solidFill>
              <a:effectLst/>
            </a:endParaRP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tiff"/><Relationship Id="rId3" Type="http://schemas.openxmlformats.org/officeDocument/2006/relationships/image" Target="../media/image3.tif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23_ENREF_8"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altmetric.com/index.php" TargetMode="External"/><Relationship Id="rId4" Type="http://schemas.openxmlformats.org/officeDocument/2006/relationships/hyperlink" Target="http://impactstory.org/" TargetMode="External"/><Relationship Id="rId1" Type="http://schemas.openxmlformats.org/officeDocument/2006/relationships/slideLayout" Target="../slideLayouts/slideLayout2.xml"/><Relationship Id="rId2" Type="http://schemas.openxmlformats.org/officeDocument/2006/relationships/hyperlink" Target="http://www.plumanalytics.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tif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admin-apps.webofknowledge.com.libproxy.unh.edu/JCR/JCR?RQ=HOME"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eigenfactor.or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Comparing metrics of influence among ecology journals</a:t>
            </a:r>
            <a:endParaRPr lang="en-US" dirty="0"/>
          </a:p>
        </p:txBody>
      </p:sp>
      <p:sp>
        <p:nvSpPr>
          <p:cNvPr id="3" name="Subtitle 2"/>
          <p:cNvSpPr>
            <a:spLocks noGrp="1"/>
          </p:cNvSpPr>
          <p:nvPr>
            <p:ph type="subTitle" idx="1"/>
          </p:nvPr>
        </p:nvSpPr>
        <p:spPr/>
        <p:txBody>
          <a:bodyPr>
            <a:normAutofit lnSpcReduction="10000"/>
          </a:bodyPr>
          <a:lstStyle/>
          <a:p>
            <a:r>
              <a:rPr lang="en-US" dirty="0" smtClean="0"/>
              <a:t>or what’s the deal with all those metrics?</a:t>
            </a:r>
          </a:p>
          <a:p>
            <a:endParaRPr lang="en-US" dirty="0"/>
          </a:p>
          <a:p>
            <a:r>
              <a:rPr lang="en-US" dirty="0" smtClean="0"/>
              <a:t>Daniel J. Hocking</a:t>
            </a:r>
          </a:p>
          <a:p>
            <a:r>
              <a:rPr lang="en-US" i="1" dirty="0" smtClean="0"/>
              <a:t>University of New Hampshire</a:t>
            </a:r>
          </a:p>
        </p:txBody>
      </p:sp>
      <p:pic>
        <p:nvPicPr>
          <p:cNvPr id="5" name="Content Placeholder 3" descr="ScienceNetworkMap.tiff"/>
          <p:cNvPicPr>
            <a:picLocks noChangeAspect="1"/>
          </p:cNvPicPr>
          <p:nvPr/>
        </p:nvPicPr>
        <p:blipFill rotWithShape="1">
          <a:blip r:embed="rId2">
            <a:extLst>
              <a:ext uri="{28A0092B-C50C-407E-A947-70E740481C1C}">
                <a14:useLocalDpi xmlns:a14="http://schemas.microsoft.com/office/drawing/2010/main" val="0"/>
              </a:ext>
            </a:extLst>
          </a:blip>
          <a:srcRect t="1122" b="-1876"/>
          <a:stretch/>
        </p:blipFill>
        <p:spPr>
          <a:xfrm>
            <a:off x="2462534" y="3939351"/>
            <a:ext cx="3746354" cy="2918649"/>
          </a:xfrm>
          <a:prstGeom prst="rect">
            <a:avLst/>
          </a:prstGeom>
        </p:spPr>
      </p:pic>
      <p:pic>
        <p:nvPicPr>
          <p:cNvPr id="4" name="Picture 3" descr="RandomSurfer.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8610" y="2456039"/>
            <a:ext cx="3655390" cy="2597856"/>
          </a:xfrm>
          <a:prstGeom prst="rect">
            <a:avLst/>
          </a:prstGeom>
        </p:spPr>
      </p:pic>
    </p:spTree>
    <p:extLst>
      <p:ext uri="{BB962C8B-B14F-4D97-AF65-F5344CB8AC3E}">
        <p14:creationId xmlns:p14="http://schemas.microsoft.com/office/powerpoint/2010/main" val="1489761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H-index</a:t>
            </a:r>
            <a:endParaRPr lang="en-US" dirty="0"/>
          </a:p>
        </p:txBody>
      </p:sp>
      <p:sp>
        <p:nvSpPr>
          <p:cNvPr id="3" name="Content Placeholder 2"/>
          <p:cNvSpPr>
            <a:spLocks noGrp="1"/>
          </p:cNvSpPr>
          <p:nvPr>
            <p:ph idx="1"/>
          </p:nvPr>
        </p:nvSpPr>
        <p:spPr/>
        <p:txBody>
          <a:bodyPr/>
          <a:lstStyle/>
          <a:p>
            <a:r>
              <a:rPr lang="en-US" dirty="0"/>
              <a:t>N</a:t>
            </a:r>
            <a:r>
              <a:rPr lang="en-US" dirty="0" smtClean="0"/>
              <a:t>umber </a:t>
            </a:r>
            <a:r>
              <a:rPr lang="en-US" dirty="0"/>
              <a:t>of papers that have at least H citations (Hirsch ref). While originally intended as a metric of author influence, </a:t>
            </a:r>
            <a:r>
              <a:rPr lang="en-US" dirty="0" err="1"/>
              <a:t>Harzing</a:t>
            </a:r>
            <a:r>
              <a:rPr lang="en-US" dirty="0"/>
              <a:t> and van der </a:t>
            </a:r>
            <a:r>
              <a:rPr lang="en-US" dirty="0" err="1"/>
              <a:t>Wal</a:t>
            </a:r>
            <a:r>
              <a:rPr lang="en-US" dirty="0"/>
              <a:t> (REF: 2007) showed that it can be used as a metric for journal influence.</a:t>
            </a:r>
          </a:p>
          <a:p>
            <a:endParaRPr lang="en-US" dirty="0"/>
          </a:p>
        </p:txBody>
      </p:sp>
    </p:spTree>
    <p:extLst>
      <p:ext uri="{BB962C8B-B14F-4D97-AF65-F5344CB8AC3E}">
        <p14:creationId xmlns:p14="http://schemas.microsoft.com/office/powerpoint/2010/main" val="3282010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Hc</a:t>
            </a:r>
            <a:r>
              <a:rPr lang="en-US" dirty="0" smtClean="0"/>
              <a:t>-Index</a:t>
            </a:r>
            <a:endParaRPr lang="en-US" dirty="0"/>
          </a:p>
        </p:txBody>
      </p:sp>
      <p:sp>
        <p:nvSpPr>
          <p:cNvPr id="3" name="Content Placeholder 2"/>
          <p:cNvSpPr>
            <a:spLocks noGrp="1"/>
          </p:cNvSpPr>
          <p:nvPr>
            <p:ph idx="1"/>
          </p:nvPr>
        </p:nvSpPr>
        <p:spPr/>
        <p:txBody>
          <a:bodyPr>
            <a:normAutofit/>
          </a:bodyPr>
          <a:lstStyle/>
          <a:p>
            <a:pPr marL="82296" indent="0">
              <a:buNone/>
            </a:pPr>
            <a:r>
              <a:rPr lang="en-US" dirty="0"/>
              <a:t>T</a:t>
            </a:r>
            <a:r>
              <a:rPr lang="en-US" dirty="0" smtClean="0"/>
              <a:t>he </a:t>
            </a:r>
            <a:r>
              <a:rPr lang="en-US" dirty="0"/>
              <a:t>contemporary H-index is an age-adjusted version of the H-index. It is calculated using gamma=4 and delta=1 by Publish or Perish software </a:t>
            </a:r>
            <a:endParaRPr lang="en-US" dirty="0" smtClean="0"/>
          </a:p>
          <a:p>
            <a:endParaRPr lang="en-US" dirty="0"/>
          </a:p>
          <a:p>
            <a:endParaRPr lang="en-US" dirty="0" smtClean="0"/>
          </a:p>
          <a:p>
            <a:pPr marL="82296" indent="0">
              <a:buNone/>
            </a:pPr>
            <a:r>
              <a:rPr lang="en-US" sz="1800" dirty="0" smtClean="0"/>
              <a:t>(</a:t>
            </a:r>
            <a:r>
              <a:rPr lang="en-US" sz="1800" dirty="0" err="1"/>
              <a:t>Antonis</a:t>
            </a:r>
            <a:r>
              <a:rPr lang="en-US" sz="1800" dirty="0"/>
              <a:t> </a:t>
            </a:r>
            <a:r>
              <a:rPr lang="en-US" sz="1800" dirty="0" err="1"/>
              <a:t>Sidiropoulos</a:t>
            </a:r>
            <a:r>
              <a:rPr lang="en-US" sz="1800" dirty="0"/>
              <a:t>, </a:t>
            </a:r>
            <a:r>
              <a:rPr lang="en-US" sz="1800" dirty="0" err="1"/>
              <a:t>Dimitrios</a:t>
            </a:r>
            <a:r>
              <a:rPr lang="en-US" sz="1800" dirty="0"/>
              <a:t> </a:t>
            </a:r>
            <a:r>
              <a:rPr lang="en-US" sz="1800" dirty="0" err="1"/>
              <a:t>Katsaros</a:t>
            </a:r>
            <a:r>
              <a:rPr lang="en-US" sz="1800" dirty="0"/>
              <a:t>, and </a:t>
            </a:r>
            <a:r>
              <a:rPr lang="en-US" sz="1800" dirty="0" err="1"/>
              <a:t>Yannis</a:t>
            </a:r>
            <a:r>
              <a:rPr lang="en-US" sz="1800" dirty="0"/>
              <a:t> </a:t>
            </a:r>
            <a:r>
              <a:rPr lang="en-US" sz="1800" dirty="0" err="1"/>
              <a:t>Manolopoulos</a:t>
            </a:r>
            <a:r>
              <a:rPr lang="en-US" sz="1800" dirty="0"/>
              <a:t> in their paper </a:t>
            </a:r>
            <a:r>
              <a:rPr lang="en-US" sz="1800" b="1" dirty="0"/>
              <a:t>Generalized h-index for disclosing latent facts in citation networks</a:t>
            </a:r>
            <a:r>
              <a:rPr lang="en-US" sz="1800" dirty="0"/>
              <a:t>, </a:t>
            </a:r>
            <a:r>
              <a:rPr lang="en-US" sz="1800" i="1" u="sng" dirty="0" err="1"/>
              <a:t>arXiv:cs.DL</a:t>
            </a:r>
            <a:r>
              <a:rPr lang="en-US" sz="1800" i="1" u="sng" dirty="0"/>
              <a:t>/0607066</a:t>
            </a:r>
            <a:r>
              <a:rPr lang="en-US" sz="1800" i="1" dirty="0"/>
              <a:t> v1 13 Jul 2006</a:t>
            </a:r>
            <a:r>
              <a:rPr lang="en-US" sz="1800" dirty="0"/>
              <a:t>.)</a:t>
            </a:r>
            <a:r>
              <a:rPr lang="en-US" sz="1800" dirty="0"/>
              <a:t> </a:t>
            </a:r>
          </a:p>
        </p:txBody>
      </p:sp>
    </p:spTree>
    <p:extLst>
      <p:ext uri="{BB962C8B-B14F-4D97-AF65-F5344CB8AC3E}">
        <p14:creationId xmlns:p14="http://schemas.microsoft.com/office/powerpoint/2010/main" val="3974149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Hi-index</a:t>
            </a:r>
            <a:endParaRPr lang="en-US" dirty="0"/>
          </a:p>
        </p:txBody>
      </p:sp>
      <p:sp>
        <p:nvSpPr>
          <p:cNvPr id="3" name="Content Placeholder 2"/>
          <p:cNvSpPr>
            <a:spLocks noGrp="1"/>
          </p:cNvSpPr>
          <p:nvPr>
            <p:ph idx="1"/>
          </p:nvPr>
        </p:nvSpPr>
        <p:spPr/>
        <p:txBody>
          <a:bodyPr>
            <a:normAutofit fontScale="92500"/>
          </a:bodyPr>
          <a:lstStyle/>
          <a:p>
            <a:pPr marL="82296" indent="0">
              <a:buNone/>
            </a:pPr>
            <a:r>
              <a:rPr lang="en-US" dirty="0"/>
              <a:t>D</a:t>
            </a:r>
            <a:r>
              <a:rPr lang="en-US" dirty="0" smtClean="0"/>
              <a:t>ivides </a:t>
            </a:r>
            <a:r>
              <a:rPr lang="en-US" dirty="0"/>
              <a:t>the number of citations for the articles making up the H-index by the number of authors per article to provide an H-index corrected for individual author contribution. This metric is more appropriate for author-level metrics than for journal-level metrics. </a:t>
            </a:r>
            <a:endParaRPr lang="en-US" dirty="0" smtClean="0"/>
          </a:p>
          <a:p>
            <a:pPr marL="82296" indent="0">
              <a:buNone/>
            </a:pPr>
            <a:endParaRPr lang="en-US" dirty="0"/>
          </a:p>
          <a:p>
            <a:pPr marL="82296" indent="0">
              <a:buNone/>
            </a:pPr>
            <a:r>
              <a:rPr lang="en-US" sz="2100" dirty="0" smtClean="0"/>
              <a:t>Pablo </a:t>
            </a:r>
            <a:r>
              <a:rPr lang="en-US" sz="2100" dirty="0"/>
              <a:t>D. Batista, Monica G. </a:t>
            </a:r>
            <a:r>
              <a:rPr lang="en-US" sz="2100" dirty="0" err="1"/>
              <a:t>Campiteli</a:t>
            </a:r>
            <a:r>
              <a:rPr lang="en-US" sz="2100" dirty="0"/>
              <a:t>, </a:t>
            </a:r>
            <a:r>
              <a:rPr lang="en-US" sz="2100" dirty="0" err="1"/>
              <a:t>Osame</a:t>
            </a:r>
            <a:r>
              <a:rPr lang="en-US" sz="2100" dirty="0"/>
              <a:t> </a:t>
            </a:r>
            <a:r>
              <a:rPr lang="en-US" sz="2100" dirty="0" err="1"/>
              <a:t>Kinouchi</a:t>
            </a:r>
            <a:r>
              <a:rPr lang="en-US" sz="2100" dirty="0"/>
              <a:t>, and </a:t>
            </a:r>
            <a:r>
              <a:rPr lang="en-US" sz="2100" dirty="0" err="1"/>
              <a:t>Alexandre</a:t>
            </a:r>
            <a:r>
              <a:rPr lang="en-US" sz="2100" dirty="0"/>
              <a:t> S. Martinez in their paper </a:t>
            </a:r>
            <a:r>
              <a:rPr lang="en-US" sz="2100" b="1" dirty="0"/>
              <a:t>Is it possible to compare researchers with different scientific interests?</a:t>
            </a:r>
            <a:r>
              <a:rPr lang="en-US" sz="2100" dirty="0"/>
              <a:t>, </a:t>
            </a:r>
            <a:r>
              <a:rPr lang="en-US" sz="2100" i="1" dirty="0" err="1"/>
              <a:t>Scientometrics</a:t>
            </a:r>
            <a:r>
              <a:rPr lang="en-US" sz="2100" dirty="0"/>
              <a:t>, </a:t>
            </a:r>
            <a:r>
              <a:rPr lang="en-US" sz="2100" dirty="0" err="1"/>
              <a:t>Vol</a:t>
            </a:r>
            <a:r>
              <a:rPr lang="en-US" sz="2100" dirty="0"/>
              <a:t> 68, No. 1 (2006), pp. 179-</a:t>
            </a:r>
            <a:r>
              <a:rPr lang="en-US" sz="2100" dirty="0" smtClean="0"/>
              <a:t>189</a:t>
            </a:r>
            <a:endParaRPr lang="en-US" sz="2100" dirty="0"/>
          </a:p>
          <a:p>
            <a:pPr marL="82296" indent="0">
              <a:buNone/>
            </a:pPr>
            <a:endParaRPr lang="en-US" dirty="0"/>
          </a:p>
          <a:p>
            <a:endParaRPr lang="en-US" dirty="0"/>
          </a:p>
        </p:txBody>
      </p:sp>
    </p:spTree>
    <p:extLst>
      <p:ext uri="{BB962C8B-B14F-4D97-AF65-F5344CB8AC3E}">
        <p14:creationId xmlns:p14="http://schemas.microsoft.com/office/powerpoint/2010/main" val="505555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Hm</a:t>
            </a:r>
            <a:r>
              <a:rPr lang="en-US" dirty="0" smtClean="0"/>
              <a:t>-index</a:t>
            </a:r>
            <a:endParaRPr lang="en-US" dirty="0"/>
          </a:p>
        </p:txBody>
      </p:sp>
      <p:sp>
        <p:nvSpPr>
          <p:cNvPr id="3" name="Content Placeholder 2"/>
          <p:cNvSpPr>
            <a:spLocks noGrp="1"/>
          </p:cNvSpPr>
          <p:nvPr>
            <p:ph idx="1"/>
          </p:nvPr>
        </p:nvSpPr>
        <p:spPr/>
        <p:txBody>
          <a:bodyPr/>
          <a:lstStyle/>
          <a:p>
            <a:pPr marL="82296" indent="0">
              <a:buNone/>
            </a:pPr>
            <a:r>
              <a:rPr lang="en-US" dirty="0"/>
              <a:t>another correction to the H-index for multi-authored articles </a:t>
            </a:r>
            <a:endParaRPr lang="en-US" dirty="0" smtClean="0"/>
          </a:p>
          <a:p>
            <a:pPr marL="82296" indent="0">
              <a:buNone/>
            </a:pPr>
            <a:endParaRPr lang="en-US" dirty="0"/>
          </a:p>
          <a:p>
            <a:pPr marL="82296" indent="0">
              <a:buNone/>
            </a:pPr>
            <a:endParaRPr lang="en-US" sz="1800" dirty="0" smtClean="0"/>
          </a:p>
          <a:p>
            <a:pPr marL="82296" indent="0">
              <a:buNone/>
            </a:pPr>
            <a:endParaRPr lang="en-US" sz="1800" dirty="0"/>
          </a:p>
          <a:p>
            <a:pPr marL="82296" indent="0">
              <a:buNone/>
            </a:pPr>
            <a:endParaRPr lang="en-US" sz="1800" dirty="0" smtClean="0"/>
          </a:p>
          <a:p>
            <a:pPr marL="82296" indent="0">
              <a:buNone/>
            </a:pPr>
            <a:endParaRPr lang="en-US" sz="1800" dirty="0"/>
          </a:p>
          <a:p>
            <a:pPr marL="82296" indent="0">
              <a:buNone/>
            </a:pPr>
            <a:endParaRPr lang="en-US" sz="1800" dirty="0" smtClean="0"/>
          </a:p>
          <a:p>
            <a:pPr marL="82296" indent="0">
              <a:buNone/>
            </a:pPr>
            <a:endParaRPr lang="en-US" sz="1800" dirty="0"/>
          </a:p>
          <a:p>
            <a:pPr marL="82296" indent="0">
              <a:buNone/>
            </a:pPr>
            <a:r>
              <a:rPr lang="en-US" sz="1800" dirty="0" smtClean="0"/>
              <a:t>Michael </a:t>
            </a:r>
            <a:r>
              <a:rPr lang="en-US" sz="1800" dirty="0"/>
              <a:t>Schreiber and first described in his paper </a:t>
            </a:r>
            <a:r>
              <a:rPr lang="en-US" sz="1800" b="1" dirty="0"/>
              <a:t>To share the fame in a fair way, </a:t>
            </a:r>
            <a:r>
              <a:rPr lang="en-US" sz="1800" b="1" dirty="0" err="1"/>
              <a:t>h</a:t>
            </a:r>
            <a:r>
              <a:rPr lang="en-US" sz="1800" b="1" baseline="-25000" dirty="0" err="1"/>
              <a:t>m</a:t>
            </a:r>
            <a:r>
              <a:rPr lang="en-US" sz="1800" b="1" dirty="0"/>
              <a:t> modifies h for multi-authored manuscripts</a:t>
            </a:r>
            <a:r>
              <a:rPr lang="en-US" sz="1800" dirty="0"/>
              <a:t>, </a:t>
            </a:r>
            <a:r>
              <a:rPr lang="en-US" sz="1800" i="1" dirty="0"/>
              <a:t>New Journal of Physics</a:t>
            </a:r>
            <a:r>
              <a:rPr lang="en-US" sz="1800" dirty="0"/>
              <a:t>, </a:t>
            </a:r>
            <a:r>
              <a:rPr lang="en-US" sz="1800" dirty="0" err="1"/>
              <a:t>Vol</a:t>
            </a:r>
            <a:r>
              <a:rPr lang="en-US" sz="1800" dirty="0"/>
              <a:t> 10 (2008), 040201-1-8</a:t>
            </a:r>
            <a:r>
              <a:rPr lang="en-US" sz="1800" dirty="0" smtClean="0"/>
              <a:t>.</a:t>
            </a:r>
            <a:endParaRPr lang="en-US" sz="1800" dirty="0"/>
          </a:p>
        </p:txBody>
      </p:sp>
    </p:spTree>
    <p:extLst>
      <p:ext uri="{BB962C8B-B14F-4D97-AF65-F5344CB8AC3E}">
        <p14:creationId xmlns:p14="http://schemas.microsoft.com/office/powerpoint/2010/main" val="2646353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E-index</a:t>
            </a:r>
            <a:endParaRPr lang="en-US" dirty="0"/>
          </a:p>
        </p:txBody>
      </p:sp>
      <p:sp>
        <p:nvSpPr>
          <p:cNvPr id="3" name="Content Placeholder 2"/>
          <p:cNvSpPr>
            <a:spLocks noGrp="1"/>
          </p:cNvSpPr>
          <p:nvPr>
            <p:ph idx="1"/>
          </p:nvPr>
        </p:nvSpPr>
        <p:spPr/>
        <p:txBody>
          <a:bodyPr>
            <a:normAutofit/>
          </a:bodyPr>
          <a:lstStyle/>
          <a:p>
            <a:pPr marL="82296" indent="0">
              <a:buNone/>
            </a:pPr>
            <a:r>
              <a:rPr lang="en-US" dirty="0"/>
              <a:t>the square root of the number of citations above the H-index (or above h</a:t>
            </a:r>
            <a:r>
              <a:rPr lang="en-US" baseline="30000" dirty="0"/>
              <a:t>2</a:t>
            </a:r>
            <a:r>
              <a:rPr lang="en-US" dirty="0"/>
              <a:t>). It is intended to complement the H-index by differentiating between authors or journals with different citation patters but similar H-indices </a:t>
            </a:r>
            <a:endParaRPr lang="en-US" dirty="0" smtClean="0"/>
          </a:p>
          <a:p>
            <a:pPr marL="82296" indent="0">
              <a:buNone/>
            </a:pPr>
            <a:endParaRPr lang="en-US" dirty="0"/>
          </a:p>
          <a:p>
            <a:pPr marL="82296" indent="0">
              <a:buNone/>
            </a:pPr>
            <a:endParaRPr lang="en-US" dirty="0" smtClean="0"/>
          </a:p>
          <a:p>
            <a:pPr marL="82296" indent="0">
              <a:buNone/>
            </a:pPr>
            <a:r>
              <a:rPr lang="en-US" sz="1900" dirty="0" smtClean="0"/>
              <a:t>Chun</a:t>
            </a:r>
            <a:r>
              <a:rPr lang="en-US" sz="1900" dirty="0"/>
              <a:t>-Ting Zhang in his paper </a:t>
            </a:r>
            <a:r>
              <a:rPr lang="en-US" sz="1900" b="1" dirty="0"/>
              <a:t>The e-index, complementing the h-index for excess citations</a:t>
            </a:r>
            <a:r>
              <a:rPr lang="en-US" sz="1900" dirty="0"/>
              <a:t>, </a:t>
            </a:r>
            <a:r>
              <a:rPr lang="en-US" sz="1900" i="1" dirty="0" err="1"/>
              <a:t>PLoS</a:t>
            </a:r>
            <a:r>
              <a:rPr lang="en-US" sz="1900" i="1" dirty="0"/>
              <a:t> ONE</a:t>
            </a:r>
            <a:r>
              <a:rPr lang="en-US" sz="1900" dirty="0"/>
              <a:t>, </a:t>
            </a:r>
            <a:r>
              <a:rPr lang="en-US" sz="1900" dirty="0" err="1"/>
              <a:t>Vol</a:t>
            </a:r>
            <a:r>
              <a:rPr lang="en-US" sz="1900" dirty="0"/>
              <a:t> 5, Issue 5 (May 2009), e5429</a:t>
            </a:r>
            <a:r>
              <a:rPr lang="en-US" sz="1900" dirty="0" smtClean="0"/>
              <a:t>.</a:t>
            </a:r>
            <a:endParaRPr lang="en-US" sz="1900" dirty="0"/>
          </a:p>
          <a:p>
            <a:pPr marL="82296" indent="0">
              <a:buNone/>
            </a:pPr>
            <a:endParaRPr lang="en-US" dirty="0"/>
          </a:p>
        </p:txBody>
      </p:sp>
    </p:spTree>
    <p:extLst>
      <p:ext uri="{BB962C8B-B14F-4D97-AF65-F5344CB8AC3E}">
        <p14:creationId xmlns:p14="http://schemas.microsoft.com/office/powerpoint/2010/main" val="1953859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G-index</a:t>
            </a:r>
            <a:endParaRPr lang="en-US" dirty="0"/>
          </a:p>
        </p:txBody>
      </p:sp>
      <p:sp>
        <p:nvSpPr>
          <p:cNvPr id="3" name="Content Placeholder 2"/>
          <p:cNvSpPr>
            <a:spLocks noGrp="1"/>
          </p:cNvSpPr>
          <p:nvPr>
            <p:ph idx="1"/>
          </p:nvPr>
        </p:nvSpPr>
        <p:spPr/>
        <p:txBody>
          <a:bodyPr>
            <a:normAutofit lnSpcReduction="10000"/>
          </a:bodyPr>
          <a:lstStyle/>
          <a:p>
            <a:pPr marL="82296" indent="0">
              <a:buNone/>
            </a:pPr>
            <a:r>
              <a:rPr lang="en-US" dirty="0"/>
              <a:t>similar to the H-index but represents the number of papers such that g papers have at least g</a:t>
            </a:r>
            <a:r>
              <a:rPr lang="en-US" baseline="30000" dirty="0"/>
              <a:t>2</a:t>
            </a:r>
            <a:r>
              <a:rPr lang="en-US" dirty="0"/>
              <a:t> </a:t>
            </a:r>
            <a:r>
              <a:rPr lang="en-US" dirty="0" smtClean="0"/>
              <a:t>citations</a:t>
            </a:r>
          </a:p>
          <a:p>
            <a:pPr marL="82296" indent="0">
              <a:buNone/>
            </a:pPr>
            <a:endParaRPr lang="en-US" dirty="0"/>
          </a:p>
          <a:p>
            <a:pPr marL="82296" indent="0">
              <a:buNone/>
            </a:pPr>
            <a:endParaRPr lang="en-US" dirty="0" smtClean="0"/>
          </a:p>
          <a:p>
            <a:pPr marL="82296" indent="0">
              <a:buNone/>
            </a:pPr>
            <a:endParaRPr lang="en-US" dirty="0"/>
          </a:p>
          <a:p>
            <a:pPr marL="82296" indent="0">
              <a:buNone/>
            </a:pPr>
            <a:endParaRPr lang="en-US" dirty="0" smtClean="0"/>
          </a:p>
          <a:p>
            <a:pPr marL="82296" indent="0">
              <a:buNone/>
            </a:pPr>
            <a:endParaRPr lang="en-US" dirty="0" smtClean="0"/>
          </a:p>
          <a:p>
            <a:pPr marL="82296" indent="0">
              <a:buNone/>
            </a:pPr>
            <a:r>
              <a:rPr lang="en-US" sz="1800" dirty="0" smtClean="0"/>
              <a:t>Leo </a:t>
            </a:r>
            <a:r>
              <a:rPr lang="en-US" sz="1800" dirty="0" err="1"/>
              <a:t>Egghe</a:t>
            </a:r>
            <a:r>
              <a:rPr lang="en-US" sz="1800" dirty="0"/>
              <a:t> </a:t>
            </a:r>
            <a:r>
              <a:rPr lang="en-US" sz="1800" dirty="0" smtClean="0"/>
              <a:t>(2006) </a:t>
            </a:r>
            <a:r>
              <a:rPr lang="en-US" sz="1800" b="1" dirty="0" smtClean="0"/>
              <a:t>Theory </a:t>
            </a:r>
            <a:r>
              <a:rPr lang="en-US" sz="1800" b="1" dirty="0"/>
              <a:t>and practice of the g-index</a:t>
            </a:r>
            <a:r>
              <a:rPr lang="en-US" sz="1800" dirty="0"/>
              <a:t>, </a:t>
            </a:r>
            <a:r>
              <a:rPr lang="en-US" sz="1800" i="1" dirty="0" err="1"/>
              <a:t>Scientometrics</a:t>
            </a:r>
            <a:r>
              <a:rPr lang="en-US" sz="1800" i="1" dirty="0"/>
              <a:t>, Vol. 69, No 1 (2006), pp. 131-</a:t>
            </a:r>
            <a:r>
              <a:rPr lang="en-US" sz="1800" i="1" dirty="0" smtClean="0"/>
              <a:t>152</a:t>
            </a:r>
            <a:endParaRPr lang="en-US" sz="1800" dirty="0"/>
          </a:p>
        </p:txBody>
      </p:sp>
    </p:spTree>
    <p:extLst>
      <p:ext uri="{BB962C8B-B14F-4D97-AF65-F5344CB8AC3E}">
        <p14:creationId xmlns:p14="http://schemas.microsoft.com/office/powerpoint/2010/main" val="2608643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AR-index</a:t>
            </a:r>
            <a:endParaRPr lang="en-US" dirty="0"/>
          </a:p>
        </p:txBody>
      </p:sp>
      <p:sp>
        <p:nvSpPr>
          <p:cNvPr id="3" name="Content Placeholder 2"/>
          <p:cNvSpPr>
            <a:spLocks noGrp="1"/>
          </p:cNvSpPr>
          <p:nvPr>
            <p:ph idx="1"/>
          </p:nvPr>
        </p:nvSpPr>
        <p:spPr/>
        <p:txBody>
          <a:bodyPr>
            <a:normAutofit fontScale="70000" lnSpcReduction="20000"/>
          </a:bodyPr>
          <a:lstStyle/>
          <a:p>
            <a:r>
              <a:rPr lang="en-US" dirty="0"/>
              <a:t>The AR-index stands for the age-dependent index calculated using square-</a:t>
            </a:r>
            <a:r>
              <a:rPr lang="en-US" dirty="0" smtClean="0"/>
              <a:t>root.</a:t>
            </a:r>
          </a:p>
          <a:p>
            <a:endParaRPr lang="en-US" dirty="0"/>
          </a:p>
          <a:p>
            <a:r>
              <a:rPr lang="en-US" dirty="0" smtClean="0"/>
              <a:t>Square-root of the sum of citations divided by the age of each citation</a:t>
            </a:r>
            <a:endParaRPr lang="en-US" dirty="0"/>
          </a:p>
          <a:p>
            <a:pPr marL="82296" indent="0">
              <a:buNone/>
            </a:pPr>
            <a:endParaRPr lang="en-US" dirty="0" smtClean="0"/>
          </a:p>
          <a:p>
            <a:pPr marL="82296" indent="0">
              <a:buNone/>
            </a:pPr>
            <a:r>
              <a:rPr lang="en-US" dirty="0" smtClean="0"/>
              <a:t>The </a:t>
            </a:r>
            <a:r>
              <a:rPr lang="en-US" dirty="0"/>
              <a:t>AR-index is intended to adjust the H-index for age and allow the index to decrease over time, unlike the H-index which can only increase over time (</a:t>
            </a:r>
            <a:r>
              <a:rPr lang="en-US" dirty="0">
                <a:hlinkClick r:id="rId2" action="ppaction://hlinkfile" tooltip="Jin, 2007 #2834"/>
              </a:rPr>
              <a:t>Jin 2007</a:t>
            </a:r>
            <a:r>
              <a:rPr lang="en-US" dirty="0"/>
              <a:t>). However, for the purpose of understanding journal influence and importance, I calculated the AR-index including all publications found for each journal during 2007-2011. As it is age</a:t>
            </a:r>
            <a:r>
              <a:rPr lang="en-US" dirty="0" smtClean="0"/>
              <a:t>-adjusted, </a:t>
            </a:r>
            <a:r>
              <a:rPr lang="en-US" dirty="0"/>
              <a:t>this should more accurately reflect the total scientific influence of each journal, at least with respect to citations (see </a:t>
            </a:r>
            <a:r>
              <a:rPr lang="en-US" dirty="0" err="1"/>
              <a:t>Altmetrics</a:t>
            </a:r>
            <a:r>
              <a:rPr lang="en-US" dirty="0"/>
              <a:t> for limitations).</a:t>
            </a:r>
          </a:p>
          <a:p>
            <a:pPr marL="82296" indent="0">
              <a:buNone/>
            </a:pPr>
            <a:endParaRPr lang="en-US" dirty="0"/>
          </a:p>
        </p:txBody>
      </p:sp>
    </p:spTree>
    <p:extLst>
      <p:ext uri="{BB962C8B-B14F-4D97-AF65-F5344CB8AC3E}">
        <p14:creationId xmlns:p14="http://schemas.microsoft.com/office/powerpoint/2010/main" val="581020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Structure Index (QSI)</a:t>
            </a:r>
            <a:endParaRPr lang="en-US" dirty="0"/>
          </a:p>
        </p:txBody>
      </p:sp>
      <p:sp>
        <p:nvSpPr>
          <p:cNvPr id="3" name="Content Placeholder 2"/>
          <p:cNvSpPr>
            <a:spLocks noGrp="1"/>
          </p:cNvSpPr>
          <p:nvPr>
            <p:ph idx="1"/>
          </p:nvPr>
        </p:nvSpPr>
        <p:spPr/>
        <p:txBody>
          <a:bodyPr/>
          <a:lstStyle/>
          <a:p>
            <a:endParaRPr lang="en-US" dirty="0" smtClean="0"/>
          </a:p>
          <a:p>
            <a:r>
              <a:rPr lang="en-US" dirty="0" smtClean="0"/>
              <a:t>Based on path analysis of journal citation network</a:t>
            </a:r>
          </a:p>
          <a:p>
            <a:r>
              <a:rPr lang="en-US" dirty="0" smtClean="0"/>
              <a:t>I haven’t calculated this one</a:t>
            </a:r>
            <a:endParaRPr lang="en-US" dirty="0"/>
          </a:p>
          <a:p>
            <a:endParaRPr lang="en-US" dirty="0" smtClean="0"/>
          </a:p>
          <a:p>
            <a:endParaRPr lang="en-US" dirty="0"/>
          </a:p>
          <a:p>
            <a:endParaRPr lang="en-US" dirty="0" smtClean="0"/>
          </a:p>
          <a:p>
            <a:pPr marL="82296" indent="0">
              <a:buNone/>
            </a:pPr>
            <a:r>
              <a:rPr lang="en-US" sz="1800" dirty="0" smtClean="0"/>
              <a:t>Cheng </a:t>
            </a:r>
            <a:r>
              <a:rPr lang="en-US" sz="1800" dirty="0"/>
              <a:t>Zhang, </a:t>
            </a:r>
            <a:r>
              <a:rPr lang="en-US" sz="1800" dirty="0" err="1"/>
              <a:t>Xu</a:t>
            </a:r>
            <a:r>
              <a:rPr lang="en-US" sz="1800" dirty="0"/>
              <a:t> Liu, </a:t>
            </a:r>
            <a:r>
              <a:rPr lang="en-US" sz="1800" dirty="0" err="1"/>
              <a:t>Yunjie</a:t>
            </a:r>
            <a:r>
              <a:rPr lang="en-US" sz="1800" dirty="0"/>
              <a:t> (Calvin) </a:t>
            </a:r>
            <a:r>
              <a:rPr lang="en-US" sz="1800" dirty="0" err="1"/>
              <a:t>Xu</a:t>
            </a:r>
            <a:r>
              <a:rPr lang="en-US" sz="1800" dirty="0"/>
              <a:t>, and </a:t>
            </a:r>
            <a:r>
              <a:rPr lang="en-US" sz="1800" dirty="0" err="1"/>
              <a:t>Youwei</a:t>
            </a:r>
            <a:r>
              <a:rPr lang="en-US" sz="1800" dirty="0"/>
              <a:t> Wang 2011</a:t>
            </a:r>
          </a:p>
          <a:p>
            <a:endParaRPr lang="en-US" dirty="0"/>
          </a:p>
        </p:txBody>
      </p:sp>
    </p:spTree>
    <p:extLst>
      <p:ext uri="{BB962C8B-B14F-4D97-AF65-F5344CB8AC3E}">
        <p14:creationId xmlns:p14="http://schemas.microsoft.com/office/powerpoint/2010/main" val="779387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 Metrics</a:t>
            </a:r>
            <a:endParaRPr lang="en-US" dirty="0"/>
          </a:p>
        </p:txBody>
      </p:sp>
      <p:sp>
        <p:nvSpPr>
          <p:cNvPr id="3" name="Content Placeholder 2"/>
          <p:cNvSpPr>
            <a:spLocks noGrp="1"/>
          </p:cNvSpPr>
          <p:nvPr>
            <p:ph idx="1"/>
          </p:nvPr>
        </p:nvSpPr>
        <p:spPr/>
        <p:txBody>
          <a:bodyPr>
            <a:normAutofit fontScale="62500" lnSpcReduction="20000"/>
          </a:bodyPr>
          <a:lstStyle/>
          <a:p>
            <a:r>
              <a:rPr lang="en-US" dirty="0"/>
              <a:t>Although I did not analyze journal importance (influence) using </a:t>
            </a:r>
            <a:r>
              <a:rPr lang="en-US" dirty="0" err="1"/>
              <a:t>Altmetrics</a:t>
            </a:r>
            <a:r>
              <a:rPr lang="en-US" dirty="0"/>
              <a:t> (Alternative Metrics), there are a growing number of alternative metrics such as </a:t>
            </a:r>
            <a:r>
              <a:rPr lang="en-US" dirty="0" err="1"/>
              <a:t>PlumX</a:t>
            </a:r>
            <a:r>
              <a:rPr lang="en-US" dirty="0"/>
              <a:t>, </a:t>
            </a:r>
            <a:r>
              <a:rPr lang="en-US" dirty="0" err="1"/>
              <a:t>altmetric</a:t>
            </a:r>
            <a:r>
              <a:rPr lang="en-US" dirty="0"/>
              <a:t>, </a:t>
            </a:r>
            <a:r>
              <a:rPr lang="en-US" dirty="0" err="1"/>
              <a:t>impactstory</a:t>
            </a:r>
            <a:r>
              <a:rPr lang="en-US" dirty="0"/>
              <a:t>, </a:t>
            </a:r>
          </a:p>
          <a:p>
            <a:r>
              <a:rPr lang="en-US" dirty="0" err="1"/>
              <a:t>Altmetrics</a:t>
            </a:r>
            <a:r>
              <a:rPr lang="en-US" dirty="0"/>
              <a:t> (Alternative Metrics of Importance and Influence) – in addition to article citations, </a:t>
            </a:r>
            <a:r>
              <a:rPr lang="en-US" dirty="0" err="1"/>
              <a:t>Altmetrics</a:t>
            </a:r>
            <a:r>
              <a:rPr lang="en-US" dirty="0"/>
              <a:t> include usage, captures, mentions, and social media sharing. </a:t>
            </a:r>
          </a:p>
          <a:p>
            <a:r>
              <a:rPr lang="en-US" u="sng" dirty="0">
                <a:hlinkClick r:id="rId2"/>
              </a:rPr>
              <a:t>http://www.plumanalytics.com/</a:t>
            </a:r>
            <a:endParaRPr lang="en-US" dirty="0"/>
          </a:p>
          <a:p>
            <a:r>
              <a:rPr lang="en-US" u="sng" dirty="0">
                <a:hlinkClick r:id="rId3"/>
              </a:rPr>
              <a:t>http://www.altmetric.com/index.php</a:t>
            </a:r>
            <a:endParaRPr lang="en-US" dirty="0"/>
          </a:p>
          <a:p>
            <a:r>
              <a:rPr lang="en-US" u="sng" dirty="0">
                <a:hlinkClick r:id="rId4"/>
              </a:rPr>
              <a:t>http://impactstory.org/</a:t>
            </a:r>
            <a:endParaRPr lang="en-US" dirty="0"/>
          </a:p>
          <a:p>
            <a:r>
              <a:rPr lang="en-US" dirty="0"/>
              <a:t> </a:t>
            </a:r>
          </a:p>
          <a:p>
            <a:r>
              <a:rPr lang="en-US" dirty="0"/>
              <a:t>These alternative metrics are too new for comparison with traditional importance metrics. Additionally, </a:t>
            </a:r>
            <a:r>
              <a:rPr lang="en-US" dirty="0" err="1"/>
              <a:t>Altmetrics</a:t>
            </a:r>
            <a:r>
              <a:rPr lang="en-US" dirty="0"/>
              <a:t> include different sources of influence, such as social media links, and would favor recent publications, making direct comparison with citation-based metrics difficult.</a:t>
            </a:r>
          </a:p>
          <a:p>
            <a:pPr marL="82296" indent="0">
              <a:buNone/>
            </a:pPr>
            <a:endParaRPr lang="en-US" dirty="0"/>
          </a:p>
        </p:txBody>
      </p:sp>
    </p:spTree>
    <p:extLst>
      <p:ext uri="{BB962C8B-B14F-4D97-AF65-F5344CB8AC3E}">
        <p14:creationId xmlns:p14="http://schemas.microsoft.com/office/powerpoint/2010/main" val="3566692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Relationships among metrics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48121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Reasons for Metrics</a:t>
            </a:r>
            <a:endParaRPr lang="en-US" dirty="0"/>
          </a:p>
        </p:txBody>
      </p:sp>
      <p:sp>
        <p:nvSpPr>
          <p:cNvPr id="3" name="Content Placeholder 2"/>
          <p:cNvSpPr>
            <a:spLocks noGrp="1"/>
          </p:cNvSpPr>
          <p:nvPr>
            <p:ph idx="1"/>
          </p:nvPr>
        </p:nvSpPr>
        <p:spPr/>
        <p:txBody>
          <a:bodyPr/>
          <a:lstStyle/>
          <a:p>
            <a:r>
              <a:rPr lang="en-US" dirty="0" smtClean="0"/>
              <a:t>Librarians: subscription decisions</a:t>
            </a:r>
          </a:p>
          <a:p>
            <a:r>
              <a:rPr lang="en-US" dirty="0" smtClean="0"/>
              <a:t>Researchers: publication decisions</a:t>
            </a:r>
          </a:p>
          <a:p>
            <a:r>
              <a:rPr lang="en-US" dirty="0" smtClean="0"/>
              <a:t>Scholars: </a:t>
            </a:r>
            <a:r>
              <a:rPr lang="en-US" dirty="0"/>
              <a:t>r</a:t>
            </a:r>
            <a:r>
              <a:rPr lang="en-US" dirty="0" smtClean="0"/>
              <a:t>eading decisions</a:t>
            </a:r>
          </a:p>
          <a:p>
            <a:r>
              <a:rPr lang="en-US" dirty="0" smtClean="0"/>
              <a:t>Departments: tenure and promotion decisions</a:t>
            </a:r>
          </a:p>
          <a:p>
            <a:endParaRPr lang="en-US" dirty="0"/>
          </a:p>
          <a:p>
            <a:pPr marL="82296" indent="0">
              <a:buNone/>
            </a:pPr>
            <a:r>
              <a:rPr lang="en-US" dirty="0" smtClean="0"/>
              <a:t>** Of course, scientists love quantifying things</a:t>
            </a:r>
          </a:p>
          <a:p>
            <a:endParaRPr lang="en-US" dirty="0"/>
          </a:p>
        </p:txBody>
      </p:sp>
    </p:spTree>
    <p:extLst>
      <p:ext uri="{BB962C8B-B14F-4D97-AF65-F5344CB8AC3E}">
        <p14:creationId xmlns:p14="http://schemas.microsoft.com/office/powerpoint/2010/main" val="3822859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descr="journal.pone.0005429.g001.tif"/>
          <p:cNvPicPr>
            <a:picLocks noGrp="1" noChangeAspect="1"/>
          </p:cNvPicPr>
          <p:nvPr>
            <p:ph idx="1"/>
          </p:nvPr>
        </p:nvPicPr>
        <p:blipFill rotWithShape="1">
          <a:blip r:embed="rId2">
            <a:extLst>
              <a:ext uri="{28A0092B-C50C-407E-A947-70E740481C1C}">
                <a14:useLocalDpi xmlns:a14="http://schemas.microsoft.com/office/drawing/2010/main" val="0"/>
              </a:ext>
            </a:extLst>
          </a:blip>
          <a:srcRect t="6869" b="-5297"/>
          <a:stretch/>
        </p:blipFill>
        <p:spPr>
          <a:xfrm>
            <a:off x="1435608" y="0"/>
            <a:ext cx="7498080" cy="7248012"/>
          </a:xfrm>
        </p:spPr>
      </p:pic>
    </p:spTree>
    <p:extLst>
      <p:ext uri="{BB962C8B-B14F-4D97-AF65-F5344CB8AC3E}">
        <p14:creationId xmlns:p14="http://schemas.microsoft.com/office/powerpoint/2010/main" val="26242839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AIvJIF-Plot-Ecology.pdf"/>
          <p:cNvPicPr>
            <a:picLocks noGrp="1" noChangeAspect="1"/>
          </p:cNvPicPr>
          <p:nvPr>
            <p:ph idx="1"/>
          </p:nvPr>
        </p:nvPicPr>
        <p:blipFill rotWithShape="1">
          <a:blip r:embed="rId2">
            <a:extLst>
              <a:ext uri="{28A0092B-C50C-407E-A947-70E740481C1C}">
                <a14:useLocalDpi xmlns:a14="http://schemas.microsoft.com/office/drawing/2010/main" val="0"/>
              </a:ext>
            </a:extLst>
          </a:blip>
          <a:srcRect t="-452" b="-452"/>
          <a:stretch/>
        </p:blipFill>
        <p:spPr>
          <a:xfrm>
            <a:off x="4753445" y="-302710"/>
            <a:ext cx="4390555" cy="6972469"/>
          </a:xfrm>
        </p:spPr>
      </p:pic>
      <p:sp>
        <p:nvSpPr>
          <p:cNvPr id="5" name="TextBox 4"/>
          <p:cNvSpPr txBox="1"/>
          <p:nvPr/>
        </p:nvSpPr>
        <p:spPr>
          <a:xfrm>
            <a:off x="1173414" y="2195112"/>
            <a:ext cx="2940437" cy="1477328"/>
          </a:xfrm>
          <a:prstGeom prst="rect">
            <a:avLst/>
          </a:prstGeom>
          <a:noFill/>
        </p:spPr>
        <p:txBody>
          <a:bodyPr wrap="square" rtlCol="0">
            <a:spAutoFit/>
          </a:bodyPr>
          <a:lstStyle/>
          <a:p>
            <a:pPr marL="285750" indent="-285750">
              <a:buFont typeface="Arial"/>
              <a:buChar char="•"/>
            </a:pPr>
            <a:r>
              <a:rPr lang="en-US" dirty="0" smtClean="0"/>
              <a:t>Slope all Science = 2.044 (Chang et al 2013)</a:t>
            </a:r>
          </a:p>
          <a:p>
            <a:pPr marL="285750" indent="-285750">
              <a:buFont typeface="Arial"/>
              <a:buChar char="•"/>
            </a:pPr>
            <a:endParaRPr lang="en-US" dirty="0"/>
          </a:p>
          <a:p>
            <a:pPr marL="285750" indent="-285750">
              <a:buFont typeface="Arial"/>
              <a:buChar char="•"/>
            </a:pPr>
            <a:r>
              <a:rPr lang="en-US" dirty="0" smtClean="0"/>
              <a:t>Relationship varies considerably by field</a:t>
            </a:r>
            <a:endParaRPr lang="en-US" dirty="0"/>
          </a:p>
        </p:txBody>
      </p:sp>
    </p:spTree>
    <p:extLst>
      <p:ext uri="{BB962C8B-B14F-4D97-AF65-F5344CB8AC3E}">
        <p14:creationId xmlns:p14="http://schemas.microsoft.com/office/powerpoint/2010/main" val="7831036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AI-JIF_eigenfactororg.tiff"/>
          <p:cNvPicPr>
            <a:picLocks noGrp="1" noChangeAspect="1"/>
          </p:cNvPicPr>
          <p:nvPr>
            <p:ph idx="1"/>
          </p:nvPr>
        </p:nvPicPr>
        <p:blipFill rotWithShape="1">
          <a:blip r:embed="rId2">
            <a:extLst>
              <a:ext uri="{28A0092B-C50C-407E-A947-70E740481C1C}">
                <a14:useLocalDpi xmlns:a14="http://schemas.microsoft.com/office/drawing/2010/main" val="0"/>
              </a:ext>
            </a:extLst>
          </a:blip>
          <a:srcRect t="-2852" b="-2968"/>
          <a:stretch/>
        </p:blipFill>
        <p:spPr>
          <a:xfrm>
            <a:off x="1000592" y="-239051"/>
            <a:ext cx="8143408" cy="7317042"/>
          </a:xfrm>
        </p:spPr>
      </p:pic>
    </p:spTree>
    <p:extLst>
      <p:ext uri="{BB962C8B-B14F-4D97-AF65-F5344CB8AC3E}">
        <p14:creationId xmlns:p14="http://schemas.microsoft.com/office/powerpoint/2010/main" val="23750122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a:xfrm>
            <a:off x="1435608" y="1417638"/>
            <a:ext cx="7498080" cy="4830761"/>
          </a:xfrm>
        </p:spPr>
        <p:txBody>
          <a:bodyPr>
            <a:normAutofit fontScale="62500" lnSpcReduction="20000"/>
          </a:bodyPr>
          <a:lstStyle/>
          <a:p>
            <a:r>
              <a:rPr lang="en-US" dirty="0"/>
              <a:t>I identified 134 ecology-related journals based on the Web of Science (</a:t>
            </a:r>
            <a:r>
              <a:rPr lang="en-US" dirty="0" err="1"/>
              <a:t>WoS</a:t>
            </a:r>
            <a:r>
              <a:rPr lang="en-US" dirty="0"/>
              <a:t>) Journal Citation Reports (JCR) Ecology category. For these journals, I downloaded the 5-year journal impact factor, </a:t>
            </a:r>
            <a:r>
              <a:rPr lang="en-US" dirty="0" err="1"/>
              <a:t>Eigenfactor</a:t>
            </a:r>
            <a:r>
              <a:rPr lang="en-US" baseline="30000" dirty="0" err="1"/>
              <a:t>TM</a:t>
            </a:r>
            <a:r>
              <a:rPr lang="en-US" dirty="0"/>
              <a:t>, Article Importance, number of citations, immediacy, and citation half-life from </a:t>
            </a:r>
            <a:r>
              <a:rPr lang="en-US" dirty="0" err="1"/>
              <a:t>WoS</a:t>
            </a:r>
            <a:r>
              <a:rPr lang="en-US" dirty="0"/>
              <a:t> (retrieved 05 April 2013, </a:t>
            </a:r>
            <a:r>
              <a:rPr lang="en-US" u="sng" dirty="0">
                <a:hlinkClick r:id="rId2"/>
              </a:rPr>
              <a:t>http://admin-apps.webofknowledge.com.libproxy.unh.edu/JCR/JCR?RQ=HOME</a:t>
            </a:r>
            <a:r>
              <a:rPr lang="en-US" dirty="0"/>
              <a:t>). I used Publish or Perish software (ref) to search Google Scholar and calculate the H-index, G-index, </a:t>
            </a:r>
            <a:r>
              <a:rPr lang="en-US" dirty="0" err="1"/>
              <a:t>H</a:t>
            </a:r>
            <a:r>
              <a:rPr lang="en-US" baseline="-25000" dirty="0" err="1"/>
              <a:t>c</a:t>
            </a:r>
            <a:r>
              <a:rPr lang="en-US" dirty="0"/>
              <a:t>-index, H</a:t>
            </a:r>
            <a:r>
              <a:rPr lang="en-US" baseline="-25000" dirty="0"/>
              <a:t>i</a:t>
            </a:r>
            <a:r>
              <a:rPr lang="en-US" dirty="0"/>
              <a:t>-index, H</a:t>
            </a:r>
            <a:r>
              <a:rPr lang="en-US" baseline="-25000" dirty="0"/>
              <a:t>i</a:t>
            </a:r>
            <a:r>
              <a:rPr lang="en-US" dirty="0"/>
              <a:t>-norm, </a:t>
            </a:r>
            <a:r>
              <a:rPr lang="en-US" dirty="0" err="1"/>
              <a:t>H</a:t>
            </a:r>
            <a:r>
              <a:rPr lang="en-US" baseline="-25000" dirty="0" err="1"/>
              <a:t>m</a:t>
            </a:r>
            <a:r>
              <a:rPr lang="en-US" dirty="0"/>
              <a:t>-index, E-index, and AW-index. I removed all results where Google Scholar indicated the reference type was a citation and checked for articles with incorrectly identified journals and books with the same name as a journal. All metrics of importance were calculated for articles published in the 5-year interval from 2007 – 2011. The metrics derived from Google Scholar include citations from the date of publication until the date of the query (05 – XX April 2013).</a:t>
            </a:r>
          </a:p>
          <a:p>
            <a:endParaRPr lang="en-US" dirty="0"/>
          </a:p>
        </p:txBody>
      </p:sp>
    </p:spTree>
    <p:extLst>
      <p:ext uri="{BB962C8B-B14F-4D97-AF65-F5344CB8AC3E}">
        <p14:creationId xmlns:p14="http://schemas.microsoft.com/office/powerpoint/2010/main" val="37576680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pearman-Correlation-Matrix.pdf"/>
          <p:cNvPicPr>
            <a:picLocks noGrp="1" noChangeAspect="1"/>
          </p:cNvPicPr>
          <p:nvPr>
            <p:ph idx="1"/>
          </p:nvPr>
        </p:nvPicPr>
        <p:blipFill rotWithShape="1">
          <a:blip r:embed="rId2">
            <a:extLst>
              <a:ext uri="{28A0092B-C50C-407E-A947-70E740481C1C}">
                <a14:useLocalDpi xmlns:a14="http://schemas.microsoft.com/office/drawing/2010/main" val="0"/>
              </a:ext>
            </a:extLst>
          </a:blip>
          <a:srcRect t="510" b="-1941"/>
          <a:stretch/>
        </p:blipFill>
        <p:spPr>
          <a:xfrm>
            <a:off x="151854" y="-26136"/>
            <a:ext cx="8992146" cy="7049001"/>
          </a:xfrm>
        </p:spPr>
      </p:pic>
    </p:spTree>
    <p:extLst>
      <p:ext uri="{BB962C8B-B14F-4D97-AF65-F5344CB8AC3E}">
        <p14:creationId xmlns:p14="http://schemas.microsoft.com/office/powerpoint/2010/main" val="29300487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99470858"/>
              </p:ext>
            </p:extLst>
          </p:nvPr>
        </p:nvGraphicFramePr>
        <p:xfrm>
          <a:off x="0" y="53420"/>
          <a:ext cx="9144000" cy="6804578"/>
        </p:xfrm>
        <a:graphic>
          <a:graphicData uri="http://schemas.openxmlformats.org/drawingml/2006/table">
            <a:tbl>
              <a:tblPr firstRow="1" bandRow="1">
                <a:tableStyleId>{5C22544A-7EE6-4342-B048-85BDC9FD1C3A}</a:tableStyleId>
              </a:tblPr>
              <a:tblGrid>
                <a:gridCol w="4960655"/>
                <a:gridCol w="678381"/>
                <a:gridCol w="692513"/>
                <a:gridCol w="664247"/>
                <a:gridCol w="579450"/>
                <a:gridCol w="749045"/>
                <a:gridCol w="819709"/>
              </a:tblGrid>
              <a:tr h="309299">
                <a:tc>
                  <a:txBody>
                    <a:bodyPr/>
                    <a:lstStyle/>
                    <a:p>
                      <a:pPr algn="l" fontAlgn="b"/>
                      <a:r>
                        <a:rPr lang="en-US" sz="1200" b="0" i="0" u="none" strike="noStrike" dirty="0">
                          <a:solidFill>
                            <a:srgbClr val="000000"/>
                          </a:solidFill>
                          <a:effectLst/>
                          <a:latin typeface="Calibri"/>
                        </a:rPr>
                        <a:t>Title</a:t>
                      </a:r>
                    </a:p>
                  </a:txBody>
                  <a:tcPr marL="12700" marR="12700" marT="12700" marB="0" anchor="b"/>
                </a:tc>
                <a:tc>
                  <a:txBody>
                    <a:bodyPr/>
                    <a:lstStyle/>
                    <a:p>
                      <a:pPr algn="l" fontAlgn="b"/>
                      <a:r>
                        <a:rPr lang="en-US" sz="1200" b="0" i="0" u="none" strike="noStrike" dirty="0">
                          <a:solidFill>
                            <a:srgbClr val="000000"/>
                          </a:solidFill>
                          <a:effectLst/>
                          <a:latin typeface="Calibri"/>
                        </a:rPr>
                        <a:t>JIF5_Rank</a:t>
                      </a:r>
                    </a:p>
                  </a:txBody>
                  <a:tcPr marL="12700" marR="12700" marT="12700" marB="0" anchor="b"/>
                </a:tc>
                <a:tc>
                  <a:txBody>
                    <a:bodyPr/>
                    <a:lstStyle/>
                    <a:p>
                      <a:pPr algn="l" fontAlgn="b"/>
                      <a:r>
                        <a:rPr lang="en-US" sz="1200" b="0" i="0" u="none" strike="noStrike" dirty="0" err="1">
                          <a:solidFill>
                            <a:srgbClr val="000000"/>
                          </a:solidFill>
                          <a:effectLst/>
                          <a:latin typeface="Calibri"/>
                        </a:rPr>
                        <a:t>AI_Rank</a:t>
                      </a:r>
                      <a:endParaRPr lang="en-US" sz="1200" b="0" i="0" u="none" strike="noStrike" dirty="0">
                        <a:solidFill>
                          <a:srgbClr val="000000"/>
                        </a:solidFill>
                        <a:effectLst/>
                        <a:latin typeface="Calibri"/>
                      </a:endParaRPr>
                    </a:p>
                  </a:txBody>
                  <a:tcPr marL="12700" marR="12700" marT="12700" marB="0" anchor="b"/>
                </a:tc>
                <a:tc>
                  <a:txBody>
                    <a:bodyPr/>
                    <a:lstStyle/>
                    <a:p>
                      <a:pPr algn="l" fontAlgn="b"/>
                      <a:r>
                        <a:rPr lang="en-US" sz="1200" b="0" i="0" u="none" strike="noStrike">
                          <a:solidFill>
                            <a:srgbClr val="000000"/>
                          </a:solidFill>
                          <a:effectLst/>
                          <a:latin typeface="Calibri"/>
                        </a:rPr>
                        <a:t>EF_Rank</a:t>
                      </a:r>
                    </a:p>
                  </a:txBody>
                  <a:tcPr marL="12700" marR="12700" marT="12700" marB="0" anchor="b"/>
                </a:tc>
                <a:tc>
                  <a:txBody>
                    <a:bodyPr/>
                    <a:lstStyle/>
                    <a:p>
                      <a:pPr algn="l" fontAlgn="b"/>
                      <a:r>
                        <a:rPr lang="en-US" sz="1200" b="0" i="0" u="none" strike="noStrike">
                          <a:solidFill>
                            <a:srgbClr val="000000"/>
                          </a:solidFill>
                          <a:effectLst/>
                          <a:latin typeface="Calibri"/>
                        </a:rPr>
                        <a:t>H_Rank</a:t>
                      </a:r>
                    </a:p>
                  </a:txBody>
                  <a:tcPr marL="12700" marR="12700" marT="12700" marB="0" anchor="b"/>
                </a:tc>
                <a:tc>
                  <a:txBody>
                    <a:bodyPr/>
                    <a:lstStyle/>
                    <a:p>
                      <a:pPr algn="l" fontAlgn="b"/>
                      <a:r>
                        <a:rPr lang="en-US" sz="1200" b="0" i="0" u="none" strike="noStrike">
                          <a:solidFill>
                            <a:srgbClr val="000000"/>
                          </a:solidFill>
                          <a:effectLst/>
                          <a:latin typeface="Calibri"/>
                        </a:rPr>
                        <a:t>AW_Rank</a:t>
                      </a:r>
                    </a:p>
                  </a:txBody>
                  <a:tcPr marL="12700" marR="12700" marT="12700" marB="0" anchor="b"/>
                </a:tc>
                <a:tc>
                  <a:txBody>
                    <a:bodyPr/>
                    <a:lstStyle/>
                    <a:p>
                      <a:pPr algn="l" fontAlgn="b"/>
                      <a:r>
                        <a:rPr lang="en-US" sz="1200" b="0" i="0" u="none" strike="noStrike" dirty="0" err="1">
                          <a:solidFill>
                            <a:srgbClr val="000000"/>
                          </a:solidFill>
                          <a:effectLst/>
                          <a:latin typeface="Calibri"/>
                        </a:rPr>
                        <a:t>Rank_Mean</a:t>
                      </a:r>
                      <a:endParaRPr lang="en-US" sz="1200" b="0" i="0" u="none" strike="noStrike" dirty="0">
                        <a:solidFill>
                          <a:srgbClr val="000000"/>
                        </a:solidFill>
                        <a:effectLst/>
                        <a:latin typeface="Calibri"/>
                      </a:endParaRPr>
                    </a:p>
                  </a:txBody>
                  <a:tcPr marL="12700" marR="12700" marT="12700" marB="0" anchor="b"/>
                </a:tc>
              </a:tr>
              <a:tr h="309299">
                <a:tc>
                  <a:txBody>
                    <a:bodyPr/>
                    <a:lstStyle/>
                    <a:p>
                      <a:pPr algn="l" fontAlgn="b"/>
                      <a:r>
                        <a:rPr lang="en-US" sz="1200" b="0" i="0" u="none" strike="noStrike" dirty="0">
                          <a:solidFill>
                            <a:srgbClr val="000000"/>
                          </a:solidFill>
                          <a:effectLst/>
                          <a:latin typeface="Calibri"/>
                        </a:rPr>
                        <a:t>Annual Review of Ecology Evolution and Systematics </a:t>
                      </a:r>
                    </a:p>
                  </a:txBody>
                  <a:tcPr marL="12700" marR="12700" marT="12700" marB="0" anchor="b"/>
                </a:tc>
                <a:tc>
                  <a:txBody>
                    <a:bodyPr/>
                    <a:lstStyle/>
                    <a:p>
                      <a:pPr algn="r" fontAlgn="b"/>
                      <a:r>
                        <a:rPr lang="en-US" sz="1200" b="0" i="0" u="none" strike="noStrike">
                          <a:solidFill>
                            <a:srgbClr val="000000"/>
                          </a:solidFill>
                          <a:effectLst/>
                          <a:latin typeface="Calibri"/>
                        </a:rPr>
                        <a:t>1</a:t>
                      </a:r>
                    </a:p>
                  </a:txBody>
                  <a:tcPr marL="12700" marR="12700" marT="12700" marB="0" anchor="b"/>
                </a:tc>
                <a:tc>
                  <a:txBody>
                    <a:bodyPr/>
                    <a:lstStyle/>
                    <a:p>
                      <a:pPr algn="r" fontAlgn="b"/>
                      <a:r>
                        <a:rPr lang="en-US" sz="1200" b="0" i="0" u="none" strike="noStrike">
                          <a:solidFill>
                            <a:srgbClr val="000000"/>
                          </a:solidFill>
                          <a:effectLst/>
                          <a:latin typeface="Calibri"/>
                        </a:rPr>
                        <a:t>1</a:t>
                      </a:r>
                    </a:p>
                  </a:txBody>
                  <a:tcPr marL="12700" marR="12700" marT="12700" marB="0" anchor="b"/>
                </a:tc>
                <a:tc>
                  <a:txBody>
                    <a:bodyPr/>
                    <a:lstStyle/>
                    <a:p>
                      <a:pPr algn="r" fontAlgn="b"/>
                      <a:r>
                        <a:rPr lang="en-US" sz="1200" b="0" i="0" u="none" strike="noStrike" dirty="0">
                          <a:solidFill>
                            <a:srgbClr val="000000"/>
                          </a:solidFill>
                          <a:effectLst/>
                          <a:latin typeface="Calibri"/>
                        </a:rPr>
                        <a:t>27</a:t>
                      </a:r>
                    </a:p>
                  </a:txBody>
                  <a:tcPr marL="12700" marR="12700" marT="12700" marB="0" anchor="b"/>
                </a:tc>
                <a:tc>
                  <a:txBody>
                    <a:bodyPr/>
                    <a:lstStyle/>
                    <a:p>
                      <a:pPr algn="r" fontAlgn="b"/>
                      <a:r>
                        <a:rPr lang="en-US" sz="1200" b="0" i="0" u="none" strike="noStrike" dirty="0">
                          <a:solidFill>
                            <a:srgbClr val="000000"/>
                          </a:solidFill>
                          <a:effectLst/>
                          <a:latin typeface="Calibri"/>
                        </a:rPr>
                        <a:t>34</a:t>
                      </a:r>
                    </a:p>
                  </a:txBody>
                  <a:tcPr marL="12700" marR="12700" marT="12700" marB="0" anchor="b"/>
                </a:tc>
                <a:tc>
                  <a:txBody>
                    <a:bodyPr/>
                    <a:lstStyle/>
                    <a:p>
                      <a:pPr algn="r" fontAlgn="b"/>
                      <a:r>
                        <a:rPr lang="en-US" sz="1200" b="0" i="0" u="none" strike="noStrike">
                          <a:solidFill>
                            <a:srgbClr val="000000"/>
                          </a:solidFill>
                          <a:effectLst/>
                          <a:latin typeface="Calibri"/>
                        </a:rPr>
                        <a:t>52</a:t>
                      </a:r>
                    </a:p>
                  </a:txBody>
                  <a:tcPr marL="12700" marR="12700" marT="12700" marB="0" anchor="b"/>
                </a:tc>
                <a:tc>
                  <a:txBody>
                    <a:bodyPr/>
                    <a:lstStyle/>
                    <a:p>
                      <a:pPr algn="r" fontAlgn="b"/>
                      <a:r>
                        <a:rPr lang="en-US" sz="1200" b="0" i="0" u="none" strike="noStrike">
                          <a:solidFill>
                            <a:srgbClr val="000000"/>
                          </a:solidFill>
                          <a:effectLst/>
                          <a:latin typeface="Calibri"/>
                        </a:rPr>
                        <a:t>23.2</a:t>
                      </a:r>
                    </a:p>
                  </a:txBody>
                  <a:tcPr marL="12700" marR="12700" marT="12700" marB="0" anchor="b"/>
                </a:tc>
              </a:tr>
              <a:tr h="309299">
                <a:tc>
                  <a:txBody>
                    <a:bodyPr/>
                    <a:lstStyle/>
                    <a:p>
                      <a:pPr algn="l" fontAlgn="b"/>
                      <a:r>
                        <a:rPr lang="en-US" sz="1200" b="0" i="0" u="none" strike="noStrike" dirty="0">
                          <a:solidFill>
                            <a:srgbClr val="000000"/>
                          </a:solidFill>
                          <a:effectLst/>
                          <a:latin typeface="Calibri"/>
                        </a:rPr>
                        <a:t>Trends in Ecology and Evolution</a:t>
                      </a:r>
                    </a:p>
                  </a:txBody>
                  <a:tcPr marL="12700" marR="12700" marT="12700" marB="0" anchor="b"/>
                </a:tc>
                <a:tc>
                  <a:txBody>
                    <a:bodyPr/>
                    <a:lstStyle/>
                    <a:p>
                      <a:pPr algn="r" fontAlgn="b"/>
                      <a:r>
                        <a:rPr lang="en-US" sz="1200" b="0" i="0" u="none" strike="noStrike">
                          <a:solidFill>
                            <a:srgbClr val="000000"/>
                          </a:solidFill>
                          <a:effectLst/>
                          <a:latin typeface="Calibri"/>
                        </a:rPr>
                        <a:t>2</a:t>
                      </a:r>
                    </a:p>
                  </a:txBody>
                  <a:tcPr marL="12700" marR="12700" marT="12700" marB="0" anchor="b"/>
                </a:tc>
                <a:tc>
                  <a:txBody>
                    <a:bodyPr/>
                    <a:lstStyle/>
                    <a:p>
                      <a:pPr algn="r" fontAlgn="b"/>
                      <a:r>
                        <a:rPr lang="en-US" sz="1200" b="0" i="0" u="none" strike="noStrike">
                          <a:solidFill>
                            <a:srgbClr val="000000"/>
                          </a:solidFill>
                          <a:effectLst/>
                          <a:latin typeface="Calibri"/>
                        </a:rPr>
                        <a:t>2</a:t>
                      </a:r>
                    </a:p>
                  </a:txBody>
                  <a:tcPr marL="12700" marR="12700" marT="12700" marB="0" anchor="b"/>
                </a:tc>
                <a:tc>
                  <a:txBody>
                    <a:bodyPr/>
                    <a:lstStyle/>
                    <a:p>
                      <a:pPr algn="r" fontAlgn="b"/>
                      <a:r>
                        <a:rPr lang="en-US" sz="1200" b="0" i="0" u="none" strike="noStrike">
                          <a:solidFill>
                            <a:srgbClr val="000000"/>
                          </a:solidFill>
                          <a:effectLst/>
                          <a:latin typeface="Calibri"/>
                        </a:rPr>
                        <a:t>6</a:t>
                      </a:r>
                    </a:p>
                  </a:txBody>
                  <a:tcPr marL="12700" marR="12700" marT="12700" marB="0" anchor="b"/>
                </a:tc>
                <a:tc>
                  <a:txBody>
                    <a:bodyPr/>
                    <a:lstStyle/>
                    <a:p>
                      <a:pPr algn="r" fontAlgn="b"/>
                      <a:r>
                        <a:rPr lang="en-US" sz="1200" b="0" i="0" u="none" strike="noStrike">
                          <a:solidFill>
                            <a:srgbClr val="000000"/>
                          </a:solidFill>
                          <a:effectLst/>
                          <a:latin typeface="Calibri"/>
                        </a:rPr>
                        <a:t>1</a:t>
                      </a:r>
                    </a:p>
                  </a:txBody>
                  <a:tcPr marL="12700" marR="12700" marT="12700" marB="0" anchor="b"/>
                </a:tc>
                <a:tc>
                  <a:txBody>
                    <a:bodyPr/>
                    <a:lstStyle/>
                    <a:p>
                      <a:pPr algn="r" fontAlgn="b"/>
                      <a:r>
                        <a:rPr lang="en-US" sz="1200" b="0" i="0" u="none" strike="noStrike">
                          <a:solidFill>
                            <a:srgbClr val="000000"/>
                          </a:solidFill>
                          <a:effectLst/>
                          <a:latin typeface="Calibri"/>
                        </a:rPr>
                        <a:t>7</a:t>
                      </a:r>
                    </a:p>
                  </a:txBody>
                  <a:tcPr marL="12700" marR="12700" marT="12700" marB="0" anchor="b"/>
                </a:tc>
                <a:tc>
                  <a:txBody>
                    <a:bodyPr/>
                    <a:lstStyle/>
                    <a:p>
                      <a:pPr algn="r" fontAlgn="b"/>
                      <a:r>
                        <a:rPr lang="en-US" sz="1200" b="0" i="0" u="none" strike="noStrike">
                          <a:solidFill>
                            <a:srgbClr val="000000"/>
                          </a:solidFill>
                          <a:effectLst/>
                          <a:latin typeface="Calibri"/>
                        </a:rPr>
                        <a:t>3.4</a:t>
                      </a:r>
                    </a:p>
                  </a:txBody>
                  <a:tcPr marL="12700" marR="12700" marT="12700" marB="0" anchor="b"/>
                </a:tc>
              </a:tr>
              <a:tr h="309299">
                <a:tc>
                  <a:txBody>
                    <a:bodyPr/>
                    <a:lstStyle/>
                    <a:p>
                      <a:pPr algn="l" fontAlgn="b"/>
                      <a:r>
                        <a:rPr lang="en-US" sz="1200" b="0" i="0" u="none" strike="noStrike" dirty="0">
                          <a:solidFill>
                            <a:srgbClr val="000000"/>
                          </a:solidFill>
                          <a:effectLst/>
                          <a:latin typeface="Calibri"/>
                        </a:rPr>
                        <a:t>Ecology Letters </a:t>
                      </a:r>
                    </a:p>
                  </a:txBody>
                  <a:tcPr marL="12700" marR="12700" marT="12700" marB="0" anchor="b"/>
                </a:tc>
                <a:tc>
                  <a:txBody>
                    <a:bodyPr/>
                    <a:lstStyle/>
                    <a:p>
                      <a:pPr algn="r" fontAlgn="b"/>
                      <a:r>
                        <a:rPr lang="en-US" sz="1200" b="0" i="0" u="none" strike="noStrike">
                          <a:solidFill>
                            <a:srgbClr val="000000"/>
                          </a:solidFill>
                          <a:effectLst/>
                          <a:latin typeface="Calibri"/>
                        </a:rPr>
                        <a:t>3</a:t>
                      </a:r>
                    </a:p>
                  </a:txBody>
                  <a:tcPr marL="12700" marR="12700" marT="12700" marB="0" anchor="b"/>
                </a:tc>
                <a:tc>
                  <a:txBody>
                    <a:bodyPr/>
                    <a:lstStyle/>
                    <a:p>
                      <a:pPr algn="r" fontAlgn="b"/>
                      <a:r>
                        <a:rPr lang="en-US" sz="1200" b="0" i="0" u="none" strike="noStrike">
                          <a:solidFill>
                            <a:srgbClr val="000000"/>
                          </a:solidFill>
                          <a:effectLst/>
                          <a:latin typeface="Calibri"/>
                        </a:rPr>
                        <a:t>3</a:t>
                      </a:r>
                    </a:p>
                  </a:txBody>
                  <a:tcPr marL="12700" marR="12700" marT="12700" marB="0" anchor="b"/>
                </a:tc>
                <a:tc>
                  <a:txBody>
                    <a:bodyPr/>
                    <a:lstStyle/>
                    <a:p>
                      <a:pPr algn="r" fontAlgn="b"/>
                      <a:r>
                        <a:rPr lang="en-US" sz="1200" b="0" i="0" u="none" strike="noStrike">
                          <a:solidFill>
                            <a:srgbClr val="000000"/>
                          </a:solidFill>
                          <a:effectLst/>
                          <a:latin typeface="Calibri"/>
                        </a:rPr>
                        <a:t>4</a:t>
                      </a:r>
                    </a:p>
                  </a:txBody>
                  <a:tcPr marL="12700" marR="12700" marT="12700" marB="0" anchor="b"/>
                </a:tc>
                <a:tc>
                  <a:txBody>
                    <a:bodyPr/>
                    <a:lstStyle/>
                    <a:p>
                      <a:pPr algn="r" fontAlgn="b"/>
                      <a:r>
                        <a:rPr lang="en-US" sz="1200" b="0" i="0" u="none" strike="noStrike" dirty="0">
                          <a:solidFill>
                            <a:srgbClr val="000000"/>
                          </a:solidFill>
                          <a:effectLst/>
                          <a:latin typeface="Calibri"/>
                        </a:rPr>
                        <a:t>2</a:t>
                      </a:r>
                    </a:p>
                  </a:txBody>
                  <a:tcPr marL="12700" marR="12700" marT="12700" marB="0" anchor="b"/>
                </a:tc>
                <a:tc>
                  <a:txBody>
                    <a:bodyPr/>
                    <a:lstStyle/>
                    <a:p>
                      <a:pPr algn="r" fontAlgn="b"/>
                      <a:r>
                        <a:rPr lang="en-US" sz="1200" b="0" i="0" u="none" strike="noStrike">
                          <a:solidFill>
                            <a:srgbClr val="000000"/>
                          </a:solidFill>
                          <a:effectLst/>
                          <a:latin typeface="Calibri"/>
                        </a:rPr>
                        <a:t>5</a:t>
                      </a:r>
                    </a:p>
                  </a:txBody>
                  <a:tcPr marL="12700" marR="12700" marT="12700" marB="0" anchor="b"/>
                </a:tc>
                <a:tc>
                  <a:txBody>
                    <a:bodyPr/>
                    <a:lstStyle/>
                    <a:p>
                      <a:pPr algn="r" fontAlgn="b"/>
                      <a:r>
                        <a:rPr lang="en-US" sz="1200" b="0" i="0" u="none" strike="noStrike">
                          <a:solidFill>
                            <a:srgbClr val="000000"/>
                          </a:solidFill>
                          <a:effectLst/>
                          <a:latin typeface="Calibri"/>
                        </a:rPr>
                        <a:t>3.4</a:t>
                      </a:r>
                    </a:p>
                  </a:txBody>
                  <a:tcPr marL="12700" marR="12700" marT="12700" marB="0" anchor="b"/>
                </a:tc>
              </a:tr>
              <a:tr h="309299">
                <a:tc>
                  <a:txBody>
                    <a:bodyPr/>
                    <a:lstStyle/>
                    <a:p>
                      <a:pPr algn="l" fontAlgn="b"/>
                      <a:r>
                        <a:rPr lang="en-US" sz="1200" b="0" i="0" u="none" strike="noStrike">
                          <a:solidFill>
                            <a:srgbClr val="000000"/>
                          </a:solidFill>
                          <a:effectLst/>
                          <a:latin typeface="Calibri"/>
                        </a:rPr>
                        <a:t>Frontiers in Ecology and the Environment </a:t>
                      </a:r>
                    </a:p>
                  </a:txBody>
                  <a:tcPr marL="12700" marR="12700" marT="12700" marB="0" anchor="b"/>
                </a:tc>
                <a:tc>
                  <a:txBody>
                    <a:bodyPr/>
                    <a:lstStyle/>
                    <a:p>
                      <a:pPr algn="r" fontAlgn="b"/>
                      <a:r>
                        <a:rPr lang="en-US" sz="1200" b="0" i="0" u="none" strike="noStrike" dirty="0">
                          <a:solidFill>
                            <a:srgbClr val="000000"/>
                          </a:solidFill>
                          <a:effectLst/>
                          <a:latin typeface="Calibri"/>
                        </a:rPr>
                        <a:t>4</a:t>
                      </a:r>
                    </a:p>
                  </a:txBody>
                  <a:tcPr marL="12700" marR="12700" marT="12700" marB="0" anchor="b"/>
                </a:tc>
                <a:tc>
                  <a:txBody>
                    <a:bodyPr/>
                    <a:lstStyle/>
                    <a:p>
                      <a:pPr algn="r" fontAlgn="b"/>
                      <a:r>
                        <a:rPr lang="en-US" sz="1200" b="0" i="0" u="none" strike="noStrike">
                          <a:solidFill>
                            <a:srgbClr val="000000"/>
                          </a:solidFill>
                          <a:effectLst/>
                          <a:latin typeface="Calibri"/>
                        </a:rPr>
                        <a:t>4</a:t>
                      </a:r>
                    </a:p>
                  </a:txBody>
                  <a:tcPr marL="12700" marR="12700" marT="12700" marB="0" anchor="b"/>
                </a:tc>
                <a:tc>
                  <a:txBody>
                    <a:bodyPr/>
                    <a:lstStyle/>
                    <a:p>
                      <a:pPr algn="r" fontAlgn="b"/>
                      <a:r>
                        <a:rPr lang="en-US" sz="1200" b="0" i="0" u="none" strike="noStrike">
                          <a:solidFill>
                            <a:srgbClr val="000000"/>
                          </a:solidFill>
                          <a:effectLst/>
                          <a:latin typeface="Calibri"/>
                        </a:rPr>
                        <a:t>30</a:t>
                      </a:r>
                    </a:p>
                  </a:txBody>
                  <a:tcPr marL="12700" marR="12700" marT="12700" marB="0" anchor="b"/>
                </a:tc>
                <a:tc>
                  <a:txBody>
                    <a:bodyPr/>
                    <a:lstStyle/>
                    <a:p>
                      <a:pPr algn="r" fontAlgn="b"/>
                      <a:r>
                        <a:rPr lang="en-US" sz="1200" b="0" i="0" u="none" strike="noStrike">
                          <a:solidFill>
                            <a:srgbClr val="000000"/>
                          </a:solidFill>
                          <a:effectLst/>
                          <a:latin typeface="Calibri"/>
                        </a:rPr>
                        <a:t>14</a:t>
                      </a:r>
                    </a:p>
                  </a:txBody>
                  <a:tcPr marL="12700" marR="12700" marT="12700" marB="0" anchor="b"/>
                </a:tc>
                <a:tc>
                  <a:txBody>
                    <a:bodyPr/>
                    <a:lstStyle/>
                    <a:p>
                      <a:pPr algn="r" fontAlgn="b"/>
                      <a:r>
                        <a:rPr lang="en-US" sz="1200" b="0" i="0" u="none" strike="noStrike" dirty="0">
                          <a:solidFill>
                            <a:srgbClr val="000000"/>
                          </a:solidFill>
                          <a:effectLst/>
                          <a:latin typeface="Calibri"/>
                        </a:rPr>
                        <a:t>34</a:t>
                      </a:r>
                    </a:p>
                  </a:txBody>
                  <a:tcPr marL="12700" marR="12700" marT="12700" marB="0" anchor="b"/>
                </a:tc>
                <a:tc>
                  <a:txBody>
                    <a:bodyPr/>
                    <a:lstStyle/>
                    <a:p>
                      <a:pPr algn="r" fontAlgn="b"/>
                      <a:r>
                        <a:rPr lang="en-US" sz="1200" b="0" i="0" u="none" strike="noStrike">
                          <a:solidFill>
                            <a:srgbClr val="000000"/>
                          </a:solidFill>
                          <a:effectLst/>
                          <a:latin typeface="Calibri"/>
                        </a:rPr>
                        <a:t>19.6</a:t>
                      </a:r>
                    </a:p>
                  </a:txBody>
                  <a:tcPr marL="12700" marR="12700" marT="12700" marB="0" anchor="b"/>
                </a:tc>
              </a:tr>
              <a:tr h="309299">
                <a:tc>
                  <a:txBody>
                    <a:bodyPr/>
                    <a:lstStyle/>
                    <a:p>
                      <a:pPr algn="l" fontAlgn="b"/>
                      <a:r>
                        <a:rPr lang="en-US" sz="1200" b="0" i="0" u="none" strike="noStrike">
                          <a:solidFill>
                            <a:srgbClr val="000000"/>
                          </a:solidFill>
                          <a:effectLst/>
                          <a:latin typeface="Calibri"/>
                        </a:rPr>
                        <a:t>Global Change Biology </a:t>
                      </a:r>
                    </a:p>
                  </a:txBody>
                  <a:tcPr marL="12700" marR="12700" marT="12700" marB="0" anchor="b"/>
                </a:tc>
                <a:tc>
                  <a:txBody>
                    <a:bodyPr/>
                    <a:lstStyle/>
                    <a:p>
                      <a:pPr algn="r" fontAlgn="b"/>
                      <a:r>
                        <a:rPr lang="en-US" sz="1200" b="0" i="0" u="none" strike="noStrike">
                          <a:solidFill>
                            <a:srgbClr val="000000"/>
                          </a:solidFill>
                          <a:effectLst/>
                          <a:latin typeface="Calibri"/>
                        </a:rPr>
                        <a:t>5</a:t>
                      </a:r>
                    </a:p>
                  </a:txBody>
                  <a:tcPr marL="12700" marR="12700" marT="12700" marB="0" anchor="b"/>
                </a:tc>
                <a:tc>
                  <a:txBody>
                    <a:bodyPr/>
                    <a:lstStyle/>
                    <a:p>
                      <a:pPr algn="r" fontAlgn="b"/>
                      <a:r>
                        <a:rPr lang="en-US" sz="1200" b="0" i="0" u="none" strike="noStrike">
                          <a:solidFill>
                            <a:srgbClr val="000000"/>
                          </a:solidFill>
                          <a:effectLst/>
                          <a:latin typeface="Calibri"/>
                        </a:rPr>
                        <a:t>6</a:t>
                      </a:r>
                    </a:p>
                  </a:txBody>
                  <a:tcPr marL="12700" marR="12700" marT="12700" marB="0" anchor="b"/>
                </a:tc>
                <a:tc>
                  <a:txBody>
                    <a:bodyPr/>
                    <a:lstStyle/>
                    <a:p>
                      <a:pPr algn="r" fontAlgn="b"/>
                      <a:r>
                        <a:rPr lang="en-US" sz="1200" b="0" i="0" u="none" strike="noStrike">
                          <a:solidFill>
                            <a:srgbClr val="000000"/>
                          </a:solidFill>
                          <a:effectLst/>
                          <a:latin typeface="Calibri"/>
                        </a:rPr>
                        <a:t>5</a:t>
                      </a:r>
                    </a:p>
                  </a:txBody>
                  <a:tcPr marL="12700" marR="12700" marT="12700" marB="0" anchor="b"/>
                </a:tc>
                <a:tc>
                  <a:txBody>
                    <a:bodyPr/>
                    <a:lstStyle/>
                    <a:p>
                      <a:pPr algn="r" fontAlgn="b"/>
                      <a:r>
                        <a:rPr lang="en-US" sz="1200" b="0" i="0" u="none" strike="noStrike">
                          <a:solidFill>
                            <a:srgbClr val="000000"/>
                          </a:solidFill>
                          <a:effectLst/>
                          <a:latin typeface="Calibri"/>
                        </a:rPr>
                        <a:t>3</a:t>
                      </a:r>
                    </a:p>
                  </a:txBody>
                  <a:tcPr marL="12700" marR="12700" marT="12700" marB="0" anchor="b"/>
                </a:tc>
                <a:tc>
                  <a:txBody>
                    <a:bodyPr/>
                    <a:lstStyle/>
                    <a:p>
                      <a:pPr algn="r" fontAlgn="b"/>
                      <a:r>
                        <a:rPr lang="en-US" sz="1200" b="0" i="0" u="none" strike="noStrike" dirty="0">
                          <a:solidFill>
                            <a:srgbClr val="000000"/>
                          </a:solidFill>
                          <a:effectLst/>
                          <a:latin typeface="Calibri"/>
                        </a:rPr>
                        <a:t>2</a:t>
                      </a:r>
                    </a:p>
                  </a:txBody>
                  <a:tcPr marL="12700" marR="12700" marT="12700" marB="0" anchor="b"/>
                </a:tc>
                <a:tc>
                  <a:txBody>
                    <a:bodyPr/>
                    <a:lstStyle/>
                    <a:p>
                      <a:pPr algn="r" fontAlgn="b"/>
                      <a:r>
                        <a:rPr lang="en-US" sz="1200" b="0" i="0" u="none" strike="noStrike">
                          <a:solidFill>
                            <a:srgbClr val="000000"/>
                          </a:solidFill>
                          <a:effectLst/>
                          <a:latin typeface="Calibri"/>
                        </a:rPr>
                        <a:t>4</a:t>
                      </a:r>
                    </a:p>
                  </a:txBody>
                  <a:tcPr marL="12700" marR="12700" marT="12700" marB="0" anchor="b"/>
                </a:tc>
              </a:tr>
              <a:tr h="309299">
                <a:tc>
                  <a:txBody>
                    <a:bodyPr/>
                    <a:lstStyle/>
                    <a:p>
                      <a:pPr algn="l" fontAlgn="b"/>
                      <a:r>
                        <a:rPr lang="en-US" sz="1200" b="0" i="0" u="none" strike="noStrike" dirty="0">
                          <a:solidFill>
                            <a:srgbClr val="000000"/>
                          </a:solidFill>
                          <a:effectLst/>
                          <a:latin typeface="Calibri"/>
                        </a:rPr>
                        <a:t>ISME Journal </a:t>
                      </a:r>
                      <a:r>
                        <a:rPr lang="en-US" sz="1200" b="0" i="0" u="none" strike="noStrike" dirty="0" smtClean="0">
                          <a:solidFill>
                            <a:srgbClr val="000000"/>
                          </a:solidFill>
                          <a:effectLst/>
                          <a:latin typeface="Calibri"/>
                        </a:rPr>
                        <a:t> (microbial ecology)</a:t>
                      </a:r>
                      <a:endParaRPr lang="en-US" sz="1200" b="0" i="0" u="none" strike="noStrike" dirty="0">
                        <a:solidFill>
                          <a:srgbClr val="000000"/>
                        </a:solidFill>
                        <a:effectLst/>
                        <a:latin typeface="Calibri"/>
                      </a:endParaRPr>
                    </a:p>
                  </a:txBody>
                  <a:tcPr marL="12700" marR="12700" marT="12700" marB="0" anchor="b"/>
                </a:tc>
                <a:tc>
                  <a:txBody>
                    <a:bodyPr/>
                    <a:lstStyle/>
                    <a:p>
                      <a:pPr algn="r" fontAlgn="b"/>
                      <a:r>
                        <a:rPr lang="en-US" sz="1200" b="0" i="0" u="none" strike="noStrike">
                          <a:solidFill>
                            <a:srgbClr val="000000"/>
                          </a:solidFill>
                          <a:effectLst/>
                          <a:latin typeface="Calibri"/>
                        </a:rPr>
                        <a:t>6</a:t>
                      </a:r>
                    </a:p>
                  </a:txBody>
                  <a:tcPr marL="12700" marR="12700" marT="12700" marB="0" anchor="b"/>
                </a:tc>
                <a:tc>
                  <a:txBody>
                    <a:bodyPr/>
                    <a:lstStyle/>
                    <a:p>
                      <a:pPr algn="r" fontAlgn="b"/>
                      <a:r>
                        <a:rPr lang="en-US" sz="1200" b="0" i="0" u="none" strike="noStrike">
                          <a:solidFill>
                            <a:srgbClr val="000000"/>
                          </a:solidFill>
                          <a:effectLst/>
                          <a:latin typeface="Calibri"/>
                        </a:rPr>
                        <a:t>7</a:t>
                      </a:r>
                    </a:p>
                  </a:txBody>
                  <a:tcPr marL="12700" marR="12700" marT="12700" marB="0" anchor="b"/>
                </a:tc>
                <a:tc>
                  <a:txBody>
                    <a:bodyPr/>
                    <a:lstStyle/>
                    <a:p>
                      <a:pPr algn="r" fontAlgn="b"/>
                      <a:r>
                        <a:rPr lang="en-US" sz="1200" b="0" i="0" u="none" strike="noStrike">
                          <a:solidFill>
                            <a:srgbClr val="000000"/>
                          </a:solidFill>
                          <a:effectLst/>
                          <a:latin typeface="Calibri"/>
                        </a:rPr>
                        <a:t>26</a:t>
                      </a:r>
                    </a:p>
                  </a:txBody>
                  <a:tcPr marL="12700" marR="12700" marT="12700" marB="0" anchor="b"/>
                </a:tc>
                <a:tc>
                  <a:txBody>
                    <a:bodyPr/>
                    <a:lstStyle/>
                    <a:p>
                      <a:pPr algn="r" fontAlgn="b"/>
                      <a:r>
                        <a:rPr lang="en-US" sz="1200" b="0" i="0" u="none" strike="noStrike">
                          <a:solidFill>
                            <a:srgbClr val="000000"/>
                          </a:solidFill>
                          <a:effectLst/>
                          <a:latin typeface="Calibri"/>
                        </a:rPr>
                        <a:t>10</a:t>
                      </a:r>
                    </a:p>
                  </a:txBody>
                  <a:tcPr marL="12700" marR="12700" marT="12700" marB="0" anchor="b"/>
                </a:tc>
                <a:tc>
                  <a:txBody>
                    <a:bodyPr/>
                    <a:lstStyle/>
                    <a:p>
                      <a:pPr algn="r" fontAlgn="b"/>
                      <a:r>
                        <a:rPr lang="en-US" sz="1200" b="0" i="0" u="none" strike="noStrike" dirty="0">
                          <a:solidFill>
                            <a:srgbClr val="000000"/>
                          </a:solidFill>
                          <a:effectLst/>
                          <a:latin typeface="Calibri"/>
                        </a:rPr>
                        <a:t>10</a:t>
                      </a:r>
                    </a:p>
                  </a:txBody>
                  <a:tcPr marL="12700" marR="12700" marT="12700" marB="0" anchor="b"/>
                </a:tc>
                <a:tc>
                  <a:txBody>
                    <a:bodyPr/>
                    <a:lstStyle/>
                    <a:p>
                      <a:pPr algn="r" fontAlgn="b"/>
                      <a:r>
                        <a:rPr lang="en-US" sz="1200" b="0" i="0" u="none" strike="noStrike">
                          <a:solidFill>
                            <a:srgbClr val="000000"/>
                          </a:solidFill>
                          <a:effectLst/>
                          <a:latin typeface="Calibri"/>
                        </a:rPr>
                        <a:t>12.8</a:t>
                      </a:r>
                    </a:p>
                  </a:txBody>
                  <a:tcPr marL="12700" marR="12700" marT="12700" marB="0" anchor="b"/>
                </a:tc>
              </a:tr>
              <a:tr h="309299">
                <a:tc>
                  <a:txBody>
                    <a:bodyPr/>
                    <a:lstStyle/>
                    <a:p>
                      <a:pPr algn="l" fontAlgn="b"/>
                      <a:r>
                        <a:rPr lang="en-US" sz="1200" b="0" i="0" u="none" strike="noStrike">
                          <a:solidFill>
                            <a:srgbClr val="000000"/>
                          </a:solidFill>
                          <a:effectLst/>
                          <a:latin typeface="Calibri"/>
                        </a:rPr>
                        <a:t>Ecological Monographs </a:t>
                      </a:r>
                    </a:p>
                  </a:txBody>
                  <a:tcPr marL="12700" marR="12700" marT="12700" marB="0" anchor="b"/>
                </a:tc>
                <a:tc>
                  <a:txBody>
                    <a:bodyPr/>
                    <a:lstStyle/>
                    <a:p>
                      <a:pPr algn="r" fontAlgn="b"/>
                      <a:r>
                        <a:rPr lang="en-US" sz="1200" b="0" i="0" u="none" strike="noStrike">
                          <a:solidFill>
                            <a:srgbClr val="000000"/>
                          </a:solidFill>
                          <a:effectLst/>
                          <a:latin typeface="Calibri"/>
                        </a:rPr>
                        <a:t>7</a:t>
                      </a:r>
                    </a:p>
                  </a:txBody>
                  <a:tcPr marL="12700" marR="12700" marT="12700" marB="0" anchor="b"/>
                </a:tc>
                <a:tc>
                  <a:txBody>
                    <a:bodyPr/>
                    <a:lstStyle/>
                    <a:p>
                      <a:pPr algn="r" fontAlgn="b"/>
                      <a:r>
                        <a:rPr lang="en-US" sz="1200" b="0" i="0" u="none" strike="noStrike" dirty="0">
                          <a:solidFill>
                            <a:srgbClr val="000000"/>
                          </a:solidFill>
                          <a:effectLst/>
                          <a:latin typeface="Calibri"/>
                        </a:rPr>
                        <a:t>5</a:t>
                      </a:r>
                    </a:p>
                  </a:txBody>
                  <a:tcPr marL="12700" marR="12700" marT="12700" marB="0" anchor="b"/>
                </a:tc>
                <a:tc>
                  <a:txBody>
                    <a:bodyPr/>
                    <a:lstStyle/>
                    <a:p>
                      <a:pPr algn="r" fontAlgn="b"/>
                      <a:r>
                        <a:rPr lang="en-US" sz="1200" b="0" i="0" u="none" strike="noStrike">
                          <a:solidFill>
                            <a:srgbClr val="000000"/>
                          </a:solidFill>
                          <a:effectLst/>
                          <a:latin typeface="Calibri"/>
                        </a:rPr>
                        <a:t>45</a:t>
                      </a:r>
                    </a:p>
                  </a:txBody>
                  <a:tcPr marL="12700" marR="12700" marT="12700" marB="0" anchor="b"/>
                </a:tc>
                <a:tc>
                  <a:txBody>
                    <a:bodyPr/>
                    <a:lstStyle/>
                    <a:p>
                      <a:pPr algn="r" fontAlgn="b"/>
                      <a:r>
                        <a:rPr lang="en-US" sz="1200" b="0" i="0" u="none" strike="noStrike">
                          <a:solidFill>
                            <a:srgbClr val="000000"/>
                          </a:solidFill>
                          <a:effectLst/>
                          <a:latin typeface="Calibri"/>
                        </a:rPr>
                        <a:t>37</a:t>
                      </a:r>
                    </a:p>
                  </a:txBody>
                  <a:tcPr marL="12700" marR="12700" marT="12700" marB="0" anchor="b"/>
                </a:tc>
                <a:tc>
                  <a:txBody>
                    <a:bodyPr/>
                    <a:lstStyle/>
                    <a:p>
                      <a:pPr algn="r" fontAlgn="b"/>
                      <a:r>
                        <a:rPr lang="en-US" sz="1200" b="0" i="0" u="none" strike="noStrike" dirty="0">
                          <a:solidFill>
                            <a:srgbClr val="000000"/>
                          </a:solidFill>
                          <a:effectLst/>
                          <a:latin typeface="Calibri"/>
                        </a:rPr>
                        <a:t>53</a:t>
                      </a:r>
                    </a:p>
                  </a:txBody>
                  <a:tcPr marL="12700" marR="12700" marT="12700" marB="0" anchor="b"/>
                </a:tc>
                <a:tc>
                  <a:txBody>
                    <a:bodyPr/>
                    <a:lstStyle/>
                    <a:p>
                      <a:pPr algn="r" fontAlgn="b"/>
                      <a:r>
                        <a:rPr lang="en-US" sz="1200" b="0" i="0" u="none" strike="noStrike">
                          <a:solidFill>
                            <a:srgbClr val="000000"/>
                          </a:solidFill>
                          <a:effectLst/>
                          <a:latin typeface="Calibri"/>
                        </a:rPr>
                        <a:t>30</a:t>
                      </a:r>
                    </a:p>
                  </a:txBody>
                  <a:tcPr marL="12700" marR="12700" marT="12700" marB="0" anchor="b"/>
                </a:tc>
              </a:tr>
              <a:tr h="309299">
                <a:tc>
                  <a:txBody>
                    <a:bodyPr/>
                    <a:lstStyle/>
                    <a:p>
                      <a:pPr algn="l" fontAlgn="b"/>
                      <a:r>
                        <a:rPr lang="en-US" sz="1200" b="0" i="0" u="none" strike="noStrike">
                          <a:solidFill>
                            <a:srgbClr val="000000"/>
                          </a:solidFill>
                          <a:effectLst/>
                          <a:latin typeface="Calibri"/>
                        </a:rPr>
                        <a:t>Global Ecology and Biogeography </a:t>
                      </a:r>
                    </a:p>
                  </a:txBody>
                  <a:tcPr marL="12700" marR="12700" marT="12700" marB="0" anchor="b"/>
                </a:tc>
                <a:tc>
                  <a:txBody>
                    <a:bodyPr/>
                    <a:lstStyle/>
                    <a:p>
                      <a:pPr algn="r" fontAlgn="b"/>
                      <a:r>
                        <a:rPr lang="en-US" sz="1200" b="0" i="0" u="none" strike="noStrike">
                          <a:solidFill>
                            <a:srgbClr val="000000"/>
                          </a:solidFill>
                          <a:effectLst/>
                          <a:latin typeface="Calibri"/>
                        </a:rPr>
                        <a:t>8</a:t>
                      </a:r>
                    </a:p>
                  </a:txBody>
                  <a:tcPr marL="12700" marR="12700" marT="12700" marB="0" anchor="b"/>
                </a:tc>
                <a:tc>
                  <a:txBody>
                    <a:bodyPr/>
                    <a:lstStyle/>
                    <a:p>
                      <a:pPr algn="r" fontAlgn="b"/>
                      <a:r>
                        <a:rPr lang="en-US" sz="1200" b="0" i="0" u="none" strike="noStrike">
                          <a:solidFill>
                            <a:srgbClr val="000000"/>
                          </a:solidFill>
                          <a:effectLst/>
                          <a:latin typeface="Calibri"/>
                        </a:rPr>
                        <a:t>8</a:t>
                      </a:r>
                    </a:p>
                  </a:txBody>
                  <a:tcPr marL="12700" marR="12700" marT="12700" marB="0" anchor="b"/>
                </a:tc>
                <a:tc>
                  <a:txBody>
                    <a:bodyPr/>
                    <a:lstStyle/>
                    <a:p>
                      <a:pPr algn="r" fontAlgn="b"/>
                      <a:r>
                        <a:rPr lang="en-US" sz="1200" b="0" i="0" u="none" strike="noStrike">
                          <a:solidFill>
                            <a:srgbClr val="000000"/>
                          </a:solidFill>
                          <a:effectLst/>
                          <a:latin typeface="Calibri"/>
                        </a:rPr>
                        <a:t>36</a:t>
                      </a:r>
                    </a:p>
                  </a:txBody>
                  <a:tcPr marL="12700" marR="12700" marT="12700" marB="0" anchor="b"/>
                </a:tc>
                <a:tc>
                  <a:txBody>
                    <a:bodyPr/>
                    <a:lstStyle/>
                    <a:p>
                      <a:pPr algn="r" fontAlgn="b"/>
                      <a:r>
                        <a:rPr lang="en-US" sz="1200" b="0" i="0" u="none" strike="noStrike">
                          <a:solidFill>
                            <a:srgbClr val="000000"/>
                          </a:solidFill>
                          <a:effectLst/>
                          <a:latin typeface="Calibri"/>
                        </a:rPr>
                        <a:t>17</a:t>
                      </a:r>
                    </a:p>
                  </a:txBody>
                  <a:tcPr marL="12700" marR="12700" marT="12700" marB="0" anchor="b"/>
                </a:tc>
                <a:tc>
                  <a:txBody>
                    <a:bodyPr/>
                    <a:lstStyle/>
                    <a:p>
                      <a:pPr algn="r" fontAlgn="b"/>
                      <a:r>
                        <a:rPr lang="en-US" sz="1200" b="0" i="0" u="none" strike="noStrike">
                          <a:solidFill>
                            <a:srgbClr val="000000"/>
                          </a:solidFill>
                          <a:effectLst/>
                          <a:latin typeface="Calibri"/>
                        </a:rPr>
                        <a:t>37</a:t>
                      </a:r>
                    </a:p>
                  </a:txBody>
                  <a:tcPr marL="12700" marR="12700" marT="12700" marB="0" anchor="b"/>
                </a:tc>
                <a:tc>
                  <a:txBody>
                    <a:bodyPr/>
                    <a:lstStyle/>
                    <a:p>
                      <a:pPr algn="r" fontAlgn="b"/>
                      <a:r>
                        <a:rPr lang="en-US" sz="1200" b="0" i="0" u="none" strike="noStrike">
                          <a:solidFill>
                            <a:srgbClr val="000000"/>
                          </a:solidFill>
                          <a:effectLst/>
                          <a:latin typeface="Calibri"/>
                        </a:rPr>
                        <a:t>21.8</a:t>
                      </a:r>
                    </a:p>
                  </a:txBody>
                  <a:tcPr marL="12700" marR="12700" marT="12700" marB="0" anchor="b"/>
                </a:tc>
              </a:tr>
              <a:tr h="309299">
                <a:tc>
                  <a:txBody>
                    <a:bodyPr/>
                    <a:lstStyle/>
                    <a:p>
                      <a:pPr algn="l" fontAlgn="b"/>
                      <a:r>
                        <a:rPr lang="en-US" sz="1200" b="0" i="0" u="none" strike="noStrike">
                          <a:solidFill>
                            <a:srgbClr val="000000"/>
                          </a:solidFill>
                          <a:effectLst/>
                          <a:latin typeface="Calibri"/>
                        </a:rPr>
                        <a:t>Molecular Ecology </a:t>
                      </a:r>
                    </a:p>
                  </a:txBody>
                  <a:tcPr marL="12700" marR="12700" marT="12700" marB="0" anchor="b"/>
                </a:tc>
                <a:tc>
                  <a:txBody>
                    <a:bodyPr/>
                    <a:lstStyle/>
                    <a:p>
                      <a:pPr algn="r" fontAlgn="b"/>
                      <a:r>
                        <a:rPr lang="en-US" sz="1200" b="0" i="0" u="none" strike="noStrike">
                          <a:solidFill>
                            <a:srgbClr val="000000"/>
                          </a:solidFill>
                          <a:effectLst/>
                          <a:latin typeface="Calibri"/>
                        </a:rPr>
                        <a:t>9</a:t>
                      </a:r>
                    </a:p>
                  </a:txBody>
                  <a:tcPr marL="12700" marR="12700" marT="12700" marB="0" anchor="b"/>
                </a:tc>
                <a:tc>
                  <a:txBody>
                    <a:bodyPr/>
                    <a:lstStyle/>
                    <a:p>
                      <a:pPr algn="r" fontAlgn="b"/>
                      <a:r>
                        <a:rPr lang="en-US" sz="1200" b="0" i="0" u="none" strike="noStrike">
                          <a:solidFill>
                            <a:srgbClr val="000000"/>
                          </a:solidFill>
                          <a:effectLst/>
                          <a:latin typeface="Calibri"/>
                        </a:rPr>
                        <a:t>22</a:t>
                      </a:r>
                    </a:p>
                  </a:txBody>
                  <a:tcPr marL="12700" marR="12700" marT="12700" marB="0" anchor="b"/>
                </a:tc>
                <a:tc>
                  <a:txBody>
                    <a:bodyPr/>
                    <a:lstStyle/>
                    <a:p>
                      <a:pPr algn="r" fontAlgn="b"/>
                      <a:r>
                        <a:rPr lang="en-US" sz="1200" b="0" i="0" u="none" strike="noStrike" dirty="0">
                          <a:solidFill>
                            <a:srgbClr val="000000"/>
                          </a:solidFill>
                          <a:effectLst/>
                          <a:latin typeface="Calibri"/>
                        </a:rPr>
                        <a:t>3</a:t>
                      </a:r>
                    </a:p>
                  </a:txBody>
                  <a:tcPr marL="12700" marR="12700" marT="12700" marB="0" anchor="b"/>
                </a:tc>
                <a:tc>
                  <a:txBody>
                    <a:bodyPr/>
                    <a:lstStyle/>
                    <a:p>
                      <a:pPr algn="r" fontAlgn="b"/>
                      <a:r>
                        <a:rPr lang="en-US" sz="1200" b="0" i="0" u="none" strike="noStrike">
                          <a:solidFill>
                            <a:srgbClr val="000000"/>
                          </a:solidFill>
                          <a:effectLst/>
                          <a:latin typeface="Calibri"/>
                        </a:rPr>
                        <a:t>6</a:t>
                      </a:r>
                    </a:p>
                  </a:txBody>
                  <a:tcPr marL="12700" marR="12700" marT="12700" marB="0" anchor="b"/>
                </a:tc>
                <a:tc>
                  <a:txBody>
                    <a:bodyPr/>
                    <a:lstStyle/>
                    <a:p>
                      <a:pPr algn="r" fontAlgn="b"/>
                      <a:r>
                        <a:rPr lang="en-US" sz="1200" b="0" i="0" u="none" strike="noStrike">
                          <a:solidFill>
                            <a:srgbClr val="000000"/>
                          </a:solidFill>
                          <a:effectLst/>
                          <a:latin typeface="Calibri"/>
                        </a:rPr>
                        <a:t>1</a:t>
                      </a:r>
                    </a:p>
                  </a:txBody>
                  <a:tcPr marL="12700" marR="12700" marT="12700" marB="0" anchor="b"/>
                </a:tc>
                <a:tc>
                  <a:txBody>
                    <a:bodyPr/>
                    <a:lstStyle/>
                    <a:p>
                      <a:pPr algn="r" fontAlgn="b"/>
                      <a:r>
                        <a:rPr lang="en-US" sz="1200" b="0" i="0" u="none" strike="noStrike">
                          <a:solidFill>
                            <a:srgbClr val="000000"/>
                          </a:solidFill>
                          <a:effectLst/>
                          <a:latin typeface="Calibri"/>
                        </a:rPr>
                        <a:t>4.6</a:t>
                      </a:r>
                    </a:p>
                  </a:txBody>
                  <a:tcPr marL="12700" marR="12700" marT="12700" marB="0" anchor="b"/>
                </a:tc>
              </a:tr>
              <a:tr h="309299">
                <a:tc>
                  <a:txBody>
                    <a:bodyPr/>
                    <a:lstStyle/>
                    <a:p>
                      <a:pPr algn="l" fontAlgn="b"/>
                      <a:r>
                        <a:rPr lang="en-US" sz="1200" b="0" i="0" u="none" strike="noStrike" dirty="0">
                          <a:solidFill>
                            <a:srgbClr val="000000"/>
                          </a:solidFill>
                          <a:effectLst/>
                          <a:latin typeface="Calibri"/>
                        </a:rPr>
                        <a:t>Bulletin of the American Museum of Natural History </a:t>
                      </a:r>
                    </a:p>
                  </a:txBody>
                  <a:tcPr marL="12700" marR="12700" marT="12700" marB="0" anchor="b"/>
                </a:tc>
                <a:tc>
                  <a:txBody>
                    <a:bodyPr/>
                    <a:lstStyle/>
                    <a:p>
                      <a:pPr algn="r" fontAlgn="b"/>
                      <a:r>
                        <a:rPr lang="en-US" sz="1200" b="0" i="0" u="none" strike="noStrike">
                          <a:solidFill>
                            <a:srgbClr val="000000"/>
                          </a:solidFill>
                          <a:effectLst/>
                          <a:latin typeface="Calibri"/>
                        </a:rPr>
                        <a:t>10</a:t>
                      </a:r>
                    </a:p>
                  </a:txBody>
                  <a:tcPr marL="12700" marR="12700" marT="12700" marB="0" anchor="b"/>
                </a:tc>
                <a:tc>
                  <a:txBody>
                    <a:bodyPr/>
                    <a:lstStyle/>
                    <a:p>
                      <a:pPr algn="r" fontAlgn="b"/>
                      <a:r>
                        <a:rPr lang="en-US" sz="1200" b="0" i="0" u="none" strike="noStrike">
                          <a:solidFill>
                            <a:srgbClr val="000000"/>
                          </a:solidFill>
                          <a:effectLst/>
                          <a:latin typeface="Calibri"/>
                        </a:rPr>
                        <a:t>9</a:t>
                      </a:r>
                    </a:p>
                  </a:txBody>
                  <a:tcPr marL="12700" marR="12700" marT="12700" marB="0" anchor="b"/>
                </a:tc>
                <a:tc>
                  <a:txBody>
                    <a:bodyPr/>
                    <a:lstStyle/>
                    <a:p>
                      <a:pPr algn="r" fontAlgn="b"/>
                      <a:r>
                        <a:rPr lang="en-US" sz="1200" b="0" i="0" u="none" strike="noStrike">
                          <a:solidFill>
                            <a:srgbClr val="000000"/>
                          </a:solidFill>
                          <a:effectLst/>
                          <a:latin typeface="Calibri"/>
                        </a:rPr>
                        <a:t>77</a:t>
                      </a:r>
                    </a:p>
                  </a:txBody>
                  <a:tcPr marL="12700" marR="12700" marT="12700" marB="0" anchor="b"/>
                </a:tc>
                <a:tc>
                  <a:txBody>
                    <a:bodyPr/>
                    <a:lstStyle/>
                    <a:p>
                      <a:pPr algn="r" fontAlgn="b"/>
                      <a:r>
                        <a:rPr lang="en-US" sz="1200" b="0" i="0" u="none" strike="noStrike" dirty="0">
                          <a:solidFill>
                            <a:srgbClr val="000000"/>
                          </a:solidFill>
                          <a:effectLst/>
                          <a:latin typeface="Calibri"/>
                        </a:rPr>
                        <a:t>92</a:t>
                      </a:r>
                    </a:p>
                  </a:txBody>
                  <a:tcPr marL="12700" marR="12700" marT="12700" marB="0" anchor="b"/>
                </a:tc>
                <a:tc>
                  <a:txBody>
                    <a:bodyPr/>
                    <a:lstStyle/>
                    <a:p>
                      <a:pPr algn="r" fontAlgn="b"/>
                      <a:r>
                        <a:rPr lang="en-US" sz="1200" b="0" i="0" u="none" strike="noStrike" dirty="0">
                          <a:solidFill>
                            <a:srgbClr val="000000"/>
                          </a:solidFill>
                          <a:effectLst/>
                          <a:latin typeface="Calibri"/>
                        </a:rPr>
                        <a:t>102</a:t>
                      </a:r>
                    </a:p>
                  </a:txBody>
                  <a:tcPr marL="12700" marR="12700" marT="12700" marB="0" anchor="b"/>
                </a:tc>
                <a:tc>
                  <a:txBody>
                    <a:bodyPr/>
                    <a:lstStyle/>
                    <a:p>
                      <a:pPr algn="r" fontAlgn="b"/>
                      <a:r>
                        <a:rPr lang="en-US" sz="1200" b="0" i="0" u="none" strike="noStrike">
                          <a:solidFill>
                            <a:srgbClr val="000000"/>
                          </a:solidFill>
                          <a:effectLst/>
                          <a:latin typeface="Calibri"/>
                        </a:rPr>
                        <a:t>66.2</a:t>
                      </a:r>
                    </a:p>
                  </a:txBody>
                  <a:tcPr marL="12700" marR="12700" marT="12700" marB="0" anchor="b"/>
                </a:tc>
              </a:tr>
              <a:tr h="309299">
                <a:tc>
                  <a:txBody>
                    <a:bodyPr/>
                    <a:lstStyle/>
                    <a:p>
                      <a:pPr algn="l" fontAlgn="b"/>
                      <a:r>
                        <a:rPr lang="en-US" sz="1200" b="0" i="0" u="none" strike="noStrike" dirty="0">
                          <a:solidFill>
                            <a:srgbClr val="000000"/>
                          </a:solidFill>
                          <a:effectLst/>
                          <a:latin typeface="Calibri"/>
                        </a:rPr>
                        <a:t>journal of ecology </a:t>
                      </a:r>
                      <a:r>
                        <a:rPr lang="en-US" sz="1200" b="0" i="0" u="none" strike="noStrike" dirty="0" smtClean="0">
                          <a:solidFill>
                            <a:srgbClr val="000000"/>
                          </a:solidFill>
                          <a:effectLst/>
                          <a:latin typeface="Calibri"/>
                        </a:rPr>
                        <a:t> (Plant ecology)</a:t>
                      </a:r>
                      <a:endParaRPr lang="en-US" sz="1200" b="0" i="0" u="none" strike="noStrike" dirty="0">
                        <a:solidFill>
                          <a:srgbClr val="000000"/>
                        </a:solidFill>
                        <a:effectLst/>
                        <a:latin typeface="Calibri"/>
                      </a:endParaRPr>
                    </a:p>
                  </a:txBody>
                  <a:tcPr marL="12700" marR="12700" marT="12700" marB="0" anchor="b"/>
                </a:tc>
                <a:tc>
                  <a:txBody>
                    <a:bodyPr/>
                    <a:lstStyle/>
                    <a:p>
                      <a:pPr algn="r" fontAlgn="b"/>
                      <a:r>
                        <a:rPr lang="en-US" sz="1200" b="0" i="0" u="none" strike="noStrike">
                          <a:solidFill>
                            <a:srgbClr val="000000"/>
                          </a:solidFill>
                          <a:effectLst/>
                          <a:latin typeface="Calibri"/>
                        </a:rPr>
                        <a:t>11</a:t>
                      </a:r>
                    </a:p>
                  </a:txBody>
                  <a:tcPr marL="12700" marR="12700" marT="12700" marB="0" anchor="b"/>
                </a:tc>
                <a:tc>
                  <a:txBody>
                    <a:bodyPr/>
                    <a:lstStyle/>
                    <a:p>
                      <a:pPr algn="r" fontAlgn="b"/>
                      <a:r>
                        <a:rPr lang="en-US" sz="1200" b="0" i="0" u="none" strike="noStrike">
                          <a:solidFill>
                            <a:srgbClr val="000000"/>
                          </a:solidFill>
                          <a:effectLst/>
                          <a:latin typeface="Calibri"/>
                        </a:rPr>
                        <a:t>14</a:t>
                      </a:r>
                    </a:p>
                  </a:txBody>
                  <a:tcPr marL="12700" marR="12700" marT="12700" marB="0" anchor="b"/>
                </a:tc>
                <a:tc>
                  <a:txBody>
                    <a:bodyPr/>
                    <a:lstStyle/>
                    <a:p>
                      <a:pPr algn="r" fontAlgn="b"/>
                      <a:r>
                        <a:rPr lang="en-US" sz="1200" b="0" i="0" u="none" strike="noStrike">
                          <a:solidFill>
                            <a:srgbClr val="000000"/>
                          </a:solidFill>
                          <a:effectLst/>
                          <a:latin typeface="Calibri"/>
                        </a:rPr>
                        <a:t>19</a:t>
                      </a:r>
                    </a:p>
                  </a:txBody>
                  <a:tcPr marL="12700" marR="12700" marT="12700" marB="0" anchor="b"/>
                </a:tc>
                <a:tc>
                  <a:txBody>
                    <a:bodyPr/>
                    <a:lstStyle/>
                    <a:p>
                      <a:pPr algn="r" fontAlgn="b"/>
                      <a:r>
                        <a:rPr lang="en-US" sz="1200" b="0" i="0" u="none" strike="noStrike">
                          <a:solidFill>
                            <a:srgbClr val="000000"/>
                          </a:solidFill>
                          <a:effectLst/>
                          <a:latin typeface="Calibri"/>
                        </a:rPr>
                        <a:t>16</a:t>
                      </a:r>
                    </a:p>
                  </a:txBody>
                  <a:tcPr marL="12700" marR="12700" marT="12700" marB="0" anchor="b"/>
                </a:tc>
                <a:tc>
                  <a:txBody>
                    <a:bodyPr/>
                    <a:lstStyle/>
                    <a:p>
                      <a:pPr algn="r" fontAlgn="b"/>
                      <a:r>
                        <a:rPr lang="en-US" sz="1200" b="0" i="0" u="none" strike="noStrike">
                          <a:solidFill>
                            <a:srgbClr val="000000"/>
                          </a:solidFill>
                          <a:effectLst/>
                          <a:latin typeface="Calibri"/>
                        </a:rPr>
                        <a:t>21</a:t>
                      </a:r>
                    </a:p>
                  </a:txBody>
                  <a:tcPr marL="12700" marR="12700" marT="12700" marB="0" anchor="b"/>
                </a:tc>
                <a:tc>
                  <a:txBody>
                    <a:bodyPr/>
                    <a:lstStyle/>
                    <a:p>
                      <a:pPr algn="r" fontAlgn="b"/>
                      <a:r>
                        <a:rPr lang="en-US" sz="1200" b="0" i="0" u="none" strike="noStrike">
                          <a:solidFill>
                            <a:srgbClr val="000000"/>
                          </a:solidFill>
                          <a:effectLst/>
                          <a:latin typeface="Calibri"/>
                        </a:rPr>
                        <a:t>16.4</a:t>
                      </a:r>
                    </a:p>
                  </a:txBody>
                  <a:tcPr marL="12700" marR="12700" marT="12700" marB="0" anchor="b"/>
                </a:tc>
              </a:tr>
              <a:tr h="309299">
                <a:tc>
                  <a:txBody>
                    <a:bodyPr/>
                    <a:lstStyle/>
                    <a:p>
                      <a:pPr algn="l" fontAlgn="b"/>
                      <a:r>
                        <a:rPr lang="en-US" sz="1200" b="0" i="0" u="none" strike="noStrike">
                          <a:solidFill>
                            <a:srgbClr val="000000"/>
                          </a:solidFill>
                          <a:effectLst/>
                          <a:latin typeface="Calibri"/>
                        </a:rPr>
                        <a:t>Ecology </a:t>
                      </a:r>
                    </a:p>
                  </a:txBody>
                  <a:tcPr marL="12700" marR="12700" marT="12700" marB="0" anchor="b"/>
                </a:tc>
                <a:tc>
                  <a:txBody>
                    <a:bodyPr/>
                    <a:lstStyle/>
                    <a:p>
                      <a:pPr algn="r" fontAlgn="b"/>
                      <a:r>
                        <a:rPr lang="en-US" sz="1200" b="0" i="0" u="none" strike="noStrike">
                          <a:solidFill>
                            <a:srgbClr val="000000"/>
                          </a:solidFill>
                          <a:effectLst/>
                          <a:latin typeface="Calibri"/>
                        </a:rPr>
                        <a:t>12</a:t>
                      </a:r>
                    </a:p>
                  </a:txBody>
                  <a:tcPr marL="12700" marR="12700" marT="12700" marB="0" anchor="b"/>
                </a:tc>
                <a:tc>
                  <a:txBody>
                    <a:bodyPr/>
                    <a:lstStyle/>
                    <a:p>
                      <a:pPr algn="r" fontAlgn="b"/>
                      <a:r>
                        <a:rPr lang="en-US" sz="1200" b="0" i="0" u="none" strike="noStrike">
                          <a:solidFill>
                            <a:srgbClr val="000000"/>
                          </a:solidFill>
                          <a:effectLst/>
                          <a:latin typeface="Calibri"/>
                        </a:rPr>
                        <a:t>10</a:t>
                      </a:r>
                    </a:p>
                  </a:txBody>
                  <a:tcPr marL="12700" marR="12700" marT="12700" marB="0" anchor="b"/>
                </a:tc>
                <a:tc>
                  <a:txBody>
                    <a:bodyPr/>
                    <a:lstStyle/>
                    <a:p>
                      <a:pPr algn="r" fontAlgn="b"/>
                      <a:r>
                        <a:rPr lang="en-US" sz="1200" b="1" i="0" u="none" strike="noStrike" dirty="0">
                          <a:solidFill>
                            <a:srgbClr val="000000"/>
                          </a:solidFill>
                          <a:effectLst/>
                          <a:latin typeface="Calibri"/>
                        </a:rPr>
                        <a:t>2</a:t>
                      </a:r>
                    </a:p>
                  </a:txBody>
                  <a:tcPr marL="12700" marR="12700" marT="12700" marB="0" anchor="b"/>
                </a:tc>
                <a:tc>
                  <a:txBody>
                    <a:bodyPr/>
                    <a:lstStyle/>
                    <a:p>
                      <a:pPr algn="r" fontAlgn="b"/>
                      <a:r>
                        <a:rPr lang="en-US" sz="1200" b="0" i="0" u="none" strike="noStrike" dirty="0">
                          <a:solidFill>
                            <a:srgbClr val="000000"/>
                          </a:solidFill>
                          <a:effectLst/>
                          <a:latin typeface="Calibri"/>
                        </a:rPr>
                        <a:t>7</a:t>
                      </a:r>
                    </a:p>
                  </a:txBody>
                  <a:tcPr marL="12700" marR="12700" marT="12700" marB="0" anchor="b"/>
                </a:tc>
                <a:tc>
                  <a:txBody>
                    <a:bodyPr/>
                    <a:lstStyle/>
                    <a:p>
                      <a:pPr algn="r" fontAlgn="b"/>
                      <a:r>
                        <a:rPr lang="en-US" sz="1200" b="0" i="0" u="none" strike="noStrike">
                          <a:solidFill>
                            <a:srgbClr val="000000"/>
                          </a:solidFill>
                          <a:effectLst/>
                          <a:latin typeface="Calibri"/>
                        </a:rPr>
                        <a:t>4</a:t>
                      </a:r>
                    </a:p>
                  </a:txBody>
                  <a:tcPr marL="12700" marR="12700" marT="12700" marB="0" anchor="b"/>
                </a:tc>
                <a:tc>
                  <a:txBody>
                    <a:bodyPr/>
                    <a:lstStyle/>
                    <a:p>
                      <a:pPr algn="r" fontAlgn="b"/>
                      <a:r>
                        <a:rPr lang="en-US" sz="1200" b="0" i="0" u="none" strike="noStrike">
                          <a:solidFill>
                            <a:srgbClr val="000000"/>
                          </a:solidFill>
                          <a:effectLst/>
                          <a:latin typeface="Calibri"/>
                        </a:rPr>
                        <a:t>6.4</a:t>
                      </a:r>
                    </a:p>
                  </a:txBody>
                  <a:tcPr marL="12700" marR="12700" marT="12700" marB="0" anchor="b"/>
                </a:tc>
              </a:tr>
              <a:tr h="309299">
                <a:tc>
                  <a:txBody>
                    <a:bodyPr/>
                    <a:lstStyle/>
                    <a:p>
                      <a:pPr algn="l" fontAlgn="b"/>
                      <a:r>
                        <a:rPr lang="en-US" sz="1200" b="0" i="0" u="none" strike="noStrike">
                          <a:solidFill>
                            <a:srgbClr val="000000"/>
                          </a:solidFill>
                          <a:effectLst/>
                          <a:latin typeface="Calibri"/>
                        </a:rPr>
                        <a:t>Conservation Biology </a:t>
                      </a:r>
                    </a:p>
                  </a:txBody>
                  <a:tcPr marL="12700" marR="12700" marT="12700" marB="0" anchor="b"/>
                </a:tc>
                <a:tc>
                  <a:txBody>
                    <a:bodyPr/>
                    <a:lstStyle/>
                    <a:p>
                      <a:pPr algn="r" fontAlgn="b"/>
                      <a:r>
                        <a:rPr lang="en-US" sz="1200" b="0" i="0" u="none" strike="noStrike">
                          <a:solidFill>
                            <a:srgbClr val="000000"/>
                          </a:solidFill>
                          <a:effectLst/>
                          <a:latin typeface="Calibri"/>
                        </a:rPr>
                        <a:t>13</a:t>
                      </a:r>
                    </a:p>
                  </a:txBody>
                  <a:tcPr marL="12700" marR="12700" marT="12700" marB="0" anchor="b"/>
                </a:tc>
                <a:tc>
                  <a:txBody>
                    <a:bodyPr/>
                    <a:lstStyle/>
                    <a:p>
                      <a:pPr algn="r" fontAlgn="b"/>
                      <a:r>
                        <a:rPr lang="en-US" sz="1200" b="0" i="0" u="none" strike="noStrike">
                          <a:solidFill>
                            <a:srgbClr val="000000"/>
                          </a:solidFill>
                          <a:effectLst/>
                          <a:latin typeface="Calibri"/>
                        </a:rPr>
                        <a:t>15</a:t>
                      </a:r>
                    </a:p>
                  </a:txBody>
                  <a:tcPr marL="12700" marR="12700" marT="12700" marB="0" anchor="b"/>
                </a:tc>
                <a:tc>
                  <a:txBody>
                    <a:bodyPr/>
                    <a:lstStyle/>
                    <a:p>
                      <a:pPr algn="r" fontAlgn="b"/>
                      <a:r>
                        <a:rPr lang="en-US" sz="1200" b="0" i="0" u="none" strike="noStrike">
                          <a:solidFill>
                            <a:srgbClr val="000000"/>
                          </a:solidFill>
                          <a:effectLst/>
                          <a:latin typeface="Calibri"/>
                        </a:rPr>
                        <a:t>13</a:t>
                      </a:r>
                    </a:p>
                  </a:txBody>
                  <a:tcPr marL="12700" marR="12700" marT="12700" marB="0" anchor="b"/>
                </a:tc>
                <a:tc>
                  <a:txBody>
                    <a:bodyPr/>
                    <a:lstStyle/>
                    <a:p>
                      <a:pPr algn="r" fontAlgn="b"/>
                      <a:r>
                        <a:rPr lang="en-US" sz="1200" b="0" i="0" u="none" strike="noStrike">
                          <a:solidFill>
                            <a:srgbClr val="000000"/>
                          </a:solidFill>
                          <a:effectLst/>
                          <a:latin typeface="Calibri"/>
                        </a:rPr>
                        <a:t>8</a:t>
                      </a:r>
                    </a:p>
                  </a:txBody>
                  <a:tcPr marL="12700" marR="12700" marT="12700" marB="0" anchor="b"/>
                </a:tc>
                <a:tc>
                  <a:txBody>
                    <a:bodyPr/>
                    <a:lstStyle/>
                    <a:p>
                      <a:pPr algn="r" fontAlgn="b"/>
                      <a:r>
                        <a:rPr lang="en-US" sz="1200" b="0" i="0" u="none" strike="noStrike" dirty="0">
                          <a:solidFill>
                            <a:srgbClr val="000000"/>
                          </a:solidFill>
                          <a:effectLst/>
                          <a:latin typeface="Calibri"/>
                        </a:rPr>
                        <a:t>12</a:t>
                      </a:r>
                    </a:p>
                  </a:txBody>
                  <a:tcPr marL="12700" marR="12700" marT="12700" marB="0" anchor="b"/>
                </a:tc>
                <a:tc>
                  <a:txBody>
                    <a:bodyPr/>
                    <a:lstStyle/>
                    <a:p>
                      <a:pPr algn="r" fontAlgn="b"/>
                      <a:r>
                        <a:rPr lang="en-US" sz="1200" b="0" i="0" u="none" strike="noStrike">
                          <a:solidFill>
                            <a:srgbClr val="000000"/>
                          </a:solidFill>
                          <a:effectLst/>
                          <a:latin typeface="Calibri"/>
                        </a:rPr>
                        <a:t>12.8</a:t>
                      </a:r>
                    </a:p>
                  </a:txBody>
                  <a:tcPr marL="12700" marR="12700" marT="12700" marB="0" anchor="b"/>
                </a:tc>
              </a:tr>
              <a:tr h="309299">
                <a:tc>
                  <a:txBody>
                    <a:bodyPr/>
                    <a:lstStyle/>
                    <a:p>
                      <a:pPr algn="l" fontAlgn="b"/>
                      <a:r>
                        <a:rPr lang="en-US" sz="1200" b="0" i="0" u="none" strike="noStrike">
                          <a:solidFill>
                            <a:srgbClr val="000000"/>
                          </a:solidFill>
                          <a:effectLst/>
                          <a:latin typeface="Calibri"/>
                        </a:rPr>
                        <a:t>journal of applied ecology </a:t>
                      </a:r>
                    </a:p>
                  </a:txBody>
                  <a:tcPr marL="12700" marR="12700" marT="12700" marB="0" anchor="b"/>
                </a:tc>
                <a:tc>
                  <a:txBody>
                    <a:bodyPr/>
                    <a:lstStyle/>
                    <a:p>
                      <a:pPr algn="r" fontAlgn="b"/>
                      <a:r>
                        <a:rPr lang="en-US" sz="1200" b="0" i="0" u="none" strike="noStrike">
                          <a:solidFill>
                            <a:srgbClr val="000000"/>
                          </a:solidFill>
                          <a:effectLst/>
                          <a:latin typeface="Calibri"/>
                        </a:rPr>
                        <a:t>14</a:t>
                      </a:r>
                    </a:p>
                  </a:txBody>
                  <a:tcPr marL="12700" marR="12700" marT="12700" marB="0" anchor="b"/>
                </a:tc>
                <a:tc>
                  <a:txBody>
                    <a:bodyPr/>
                    <a:lstStyle/>
                    <a:p>
                      <a:pPr algn="r" fontAlgn="b"/>
                      <a:r>
                        <a:rPr lang="en-US" sz="1200" b="0" i="0" u="none" strike="noStrike">
                          <a:solidFill>
                            <a:srgbClr val="000000"/>
                          </a:solidFill>
                          <a:effectLst/>
                          <a:latin typeface="Calibri"/>
                        </a:rPr>
                        <a:t>19</a:t>
                      </a:r>
                    </a:p>
                  </a:txBody>
                  <a:tcPr marL="12700" marR="12700" marT="12700" marB="0" anchor="b"/>
                </a:tc>
                <a:tc>
                  <a:txBody>
                    <a:bodyPr/>
                    <a:lstStyle/>
                    <a:p>
                      <a:pPr algn="r" fontAlgn="b"/>
                      <a:r>
                        <a:rPr lang="en-US" sz="1200" b="0" i="0" u="none" strike="noStrike">
                          <a:solidFill>
                            <a:srgbClr val="000000"/>
                          </a:solidFill>
                          <a:effectLst/>
                          <a:latin typeface="Calibri"/>
                        </a:rPr>
                        <a:t>18</a:t>
                      </a:r>
                    </a:p>
                  </a:txBody>
                  <a:tcPr marL="12700" marR="12700" marT="12700" marB="0" anchor="b"/>
                </a:tc>
                <a:tc>
                  <a:txBody>
                    <a:bodyPr/>
                    <a:lstStyle/>
                    <a:p>
                      <a:pPr algn="r" fontAlgn="b"/>
                      <a:r>
                        <a:rPr lang="en-US" sz="1200" b="0" i="0" u="none" strike="noStrike">
                          <a:solidFill>
                            <a:srgbClr val="000000"/>
                          </a:solidFill>
                          <a:effectLst/>
                          <a:latin typeface="Calibri"/>
                        </a:rPr>
                        <a:t>12</a:t>
                      </a:r>
                    </a:p>
                  </a:txBody>
                  <a:tcPr marL="12700" marR="12700" marT="12700" marB="0" anchor="b"/>
                </a:tc>
                <a:tc>
                  <a:txBody>
                    <a:bodyPr/>
                    <a:lstStyle/>
                    <a:p>
                      <a:pPr algn="r" fontAlgn="b"/>
                      <a:r>
                        <a:rPr lang="en-US" sz="1200" b="0" i="0" u="none" strike="noStrike" dirty="0">
                          <a:solidFill>
                            <a:srgbClr val="000000"/>
                          </a:solidFill>
                          <a:effectLst/>
                          <a:latin typeface="Calibri"/>
                        </a:rPr>
                        <a:t>14</a:t>
                      </a:r>
                    </a:p>
                  </a:txBody>
                  <a:tcPr marL="12700" marR="12700" marT="12700" marB="0" anchor="b"/>
                </a:tc>
                <a:tc>
                  <a:txBody>
                    <a:bodyPr/>
                    <a:lstStyle/>
                    <a:p>
                      <a:pPr algn="r" fontAlgn="b"/>
                      <a:r>
                        <a:rPr lang="en-US" sz="1200" b="0" i="0" u="none" strike="noStrike">
                          <a:solidFill>
                            <a:srgbClr val="000000"/>
                          </a:solidFill>
                          <a:effectLst/>
                          <a:latin typeface="Calibri"/>
                        </a:rPr>
                        <a:t>14.4</a:t>
                      </a:r>
                    </a:p>
                  </a:txBody>
                  <a:tcPr marL="12700" marR="12700" marT="12700" marB="0" anchor="b"/>
                </a:tc>
              </a:tr>
              <a:tr h="309299">
                <a:tc>
                  <a:txBody>
                    <a:bodyPr/>
                    <a:lstStyle/>
                    <a:p>
                      <a:pPr algn="l" fontAlgn="b"/>
                      <a:r>
                        <a:rPr lang="en-US" sz="1200" b="0" i="0" u="none" strike="noStrike">
                          <a:solidFill>
                            <a:srgbClr val="000000"/>
                          </a:solidFill>
                          <a:effectLst/>
                          <a:latin typeface="Calibri"/>
                        </a:rPr>
                        <a:t>Proceedings of the Royal Society </a:t>
                      </a:r>
                    </a:p>
                  </a:txBody>
                  <a:tcPr marL="12700" marR="12700" marT="12700" marB="0" anchor="b"/>
                </a:tc>
                <a:tc>
                  <a:txBody>
                    <a:bodyPr/>
                    <a:lstStyle/>
                    <a:p>
                      <a:pPr algn="r" fontAlgn="b"/>
                      <a:r>
                        <a:rPr lang="en-US" sz="1200" b="0" i="0" u="none" strike="noStrike">
                          <a:solidFill>
                            <a:srgbClr val="000000"/>
                          </a:solidFill>
                          <a:effectLst/>
                          <a:latin typeface="Calibri"/>
                        </a:rPr>
                        <a:t>15</a:t>
                      </a:r>
                    </a:p>
                  </a:txBody>
                  <a:tcPr marL="12700" marR="12700" marT="12700" marB="0" anchor="b"/>
                </a:tc>
                <a:tc>
                  <a:txBody>
                    <a:bodyPr/>
                    <a:lstStyle/>
                    <a:p>
                      <a:pPr algn="r" fontAlgn="b"/>
                      <a:r>
                        <a:rPr lang="en-US" sz="1200" b="0" i="0" u="none" strike="noStrike">
                          <a:solidFill>
                            <a:srgbClr val="000000"/>
                          </a:solidFill>
                          <a:effectLst/>
                          <a:latin typeface="Calibri"/>
                        </a:rPr>
                        <a:t>12</a:t>
                      </a:r>
                    </a:p>
                  </a:txBody>
                  <a:tcPr marL="12700" marR="12700" marT="12700" marB="0" anchor="b"/>
                </a:tc>
                <a:tc>
                  <a:txBody>
                    <a:bodyPr/>
                    <a:lstStyle/>
                    <a:p>
                      <a:pPr algn="r" fontAlgn="b"/>
                      <a:r>
                        <a:rPr lang="en-US" sz="1200" b="1" i="0" u="none" strike="noStrike" dirty="0">
                          <a:solidFill>
                            <a:srgbClr val="000000"/>
                          </a:solidFill>
                          <a:effectLst/>
                          <a:latin typeface="Calibri"/>
                        </a:rPr>
                        <a:t>1</a:t>
                      </a:r>
                    </a:p>
                  </a:txBody>
                  <a:tcPr marL="12700" marR="12700" marT="12700" marB="0" anchor="b"/>
                </a:tc>
                <a:tc>
                  <a:txBody>
                    <a:bodyPr/>
                    <a:lstStyle/>
                    <a:p>
                      <a:pPr algn="r" fontAlgn="b"/>
                      <a:r>
                        <a:rPr lang="en-US" sz="1200" b="0" i="0" u="none" strike="noStrike">
                          <a:solidFill>
                            <a:srgbClr val="000000"/>
                          </a:solidFill>
                          <a:effectLst/>
                          <a:latin typeface="Calibri"/>
                        </a:rPr>
                        <a:t>5</a:t>
                      </a:r>
                    </a:p>
                  </a:txBody>
                  <a:tcPr marL="12700" marR="12700" marT="12700" marB="0" anchor="b"/>
                </a:tc>
                <a:tc>
                  <a:txBody>
                    <a:bodyPr/>
                    <a:lstStyle/>
                    <a:p>
                      <a:pPr algn="r" fontAlgn="b"/>
                      <a:r>
                        <a:rPr lang="en-US" sz="1200" b="0" i="0" u="none" strike="noStrike">
                          <a:solidFill>
                            <a:srgbClr val="000000"/>
                          </a:solidFill>
                          <a:effectLst/>
                          <a:latin typeface="Calibri"/>
                        </a:rPr>
                        <a:t>6</a:t>
                      </a:r>
                    </a:p>
                  </a:txBody>
                  <a:tcPr marL="12700" marR="12700" marT="12700" marB="0" anchor="b"/>
                </a:tc>
                <a:tc>
                  <a:txBody>
                    <a:bodyPr/>
                    <a:lstStyle/>
                    <a:p>
                      <a:pPr algn="r" fontAlgn="b"/>
                      <a:r>
                        <a:rPr lang="en-US" sz="1200" b="0" i="0" u="none" strike="noStrike" dirty="0">
                          <a:solidFill>
                            <a:srgbClr val="000000"/>
                          </a:solidFill>
                          <a:effectLst/>
                          <a:latin typeface="Calibri"/>
                        </a:rPr>
                        <a:t>7.2</a:t>
                      </a:r>
                    </a:p>
                  </a:txBody>
                  <a:tcPr marL="12700" marR="12700" marT="12700" marB="0" anchor="b"/>
                </a:tc>
              </a:tr>
              <a:tr h="309299">
                <a:tc>
                  <a:txBody>
                    <a:bodyPr/>
                    <a:lstStyle/>
                    <a:p>
                      <a:pPr algn="l" fontAlgn="b"/>
                      <a:r>
                        <a:rPr lang="en-US" sz="1200" b="0" i="0" u="none" strike="noStrike">
                          <a:solidFill>
                            <a:srgbClr val="000000"/>
                          </a:solidFill>
                          <a:effectLst/>
                          <a:latin typeface="Calibri"/>
                        </a:rPr>
                        <a:t>Evolution </a:t>
                      </a:r>
                    </a:p>
                  </a:txBody>
                  <a:tcPr marL="12700" marR="12700" marT="12700" marB="0" anchor="b"/>
                </a:tc>
                <a:tc>
                  <a:txBody>
                    <a:bodyPr/>
                    <a:lstStyle/>
                    <a:p>
                      <a:pPr algn="r" fontAlgn="b"/>
                      <a:r>
                        <a:rPr lang="en-US" sz="1200" b="0" i="0" u="none" strike="noStrike">
                          <a:solidFill>
                            <a:srgbClr val="000000"/>
                          </a:solidFill>
                          <a:effectLst/>
                          <a:latin typeface="Calibri"/>
                        </a:rPr>
                        <a:t>16</a:t>
                      </a:r>
                    </a:p>
                  </a:txBody>
                  <a:tcPr marL="12700" marR="12700" marT="12700" marB="0" anchor="b"/>
                </a:tc>
                <a:tc>
                  <a:txBody>
                    <a:bodyPr/>
                    <a:lstStyle/>
                    <a:p>
                      <a:pPr algn="r" fontAlgn="b"/>
                      <a:r>
                        <a:rPr lang="en-US" sz="1200" b="0" i="0" u="none" strike="noStrike">
                          <a:solidFill>
                            <a:srgbClr val="000000"/>
                          </a:solidFill>
                          <a:effectLst/>
                          <a:latin typeface="Calibri"/>
                        </a:rPr>
                        <a:t>13</a:t>
                      </a:r>
                    </a:p>
                  </a:txBody>
                  <a:tcPr marL="12700" marR="12700" marT="12700" marB="0" anchor="b"/>
                </a:tc>
                <a:tc>
                  <a:txBody>
                    <a:bodyPr/>
                    <a:lstStyle/>
                    <a:p>
                      <a:pPr algn="r" fontAlgn="b"/>
                      <a:r>
                        <a:rPr lang="en-US" sz="1200" b="0" i="0" u="none" strike="noStrike">
                          <a:solidFill>
                            <a:srgbClr val="000000"/>
                          </a:solidFill>
                          <a:effectLst/>
                          <a:latin typeface="Calibri"/>
                        </a:rPr>
                        <a:t>7</a:t>
                      </a:r>
                    </a:p>
                  </a:txBody>
                  <a:tcPr marL="12700" marR="12700" marT="12700" marB="0" anchor="b"/>
                </a:tc>
                <a:tc>
                  <a:txBody>
                    <a:bodyPr/>
                    <a:lstStyle/>
                    <a:p>
                      <a:pPr algn="r" fontAlgn="b"/>
                      <a:r>
                        <a:rPr lang="en-US" sz="1200" b="0" i="0" u="none" strike="noStrike">
                          <a:solidFill>
                            <a:srgbClr val="000000"/>
                          </a:solidFill>
                          <a:effectLst/>
                          <a:latin typeface="Calibri"/>
                        </a:rPr>
                        <a:t>11</a:t>
                      </a:r>
                    </a:p>
                  </a:txBody>
                  <a:tcPr marL="12700" marR="12700" marT="12700" marB="0" anchor="b"/>
                </a:tc>
                <a:tc>
                  <a:txBody>
                    <a:bodyPr/>
                    <a:lstStyle/>
                    <a:p>
                      <a:pPr algn="r" fontAlgn="b"/>
                      <a:r>
                        <a:rPr lang="en-US" sz="1200" b="0" i="0" u="none" strike="noStrike">
                          <a:solidFill>
                            <a:srgbClr val="000000"/>
                          </a:solidFill>
                          <a:effectLst/>
                          <a:latin typeface="Calibri"/>
                        </a:rPr>
                        <a:t>9</a:t>
                      </a:r>
                    </a:p>
                  </a:txBody>
                  <a:tcPr marL="12700" marR="12700" marT="12700" marB="0" anchor="b"/>
                </a:tc>
                <a:tc>
                  <a:txBody>
                    <a:bodyPr/>
                    <a:lstStyle/>
                    <a:p>
                      <a:pPr algn="r" fontAlgn="b"/>
                      <a:r>
                        <a:rPr lang="en-US" sz="1200" b="0" i="0" u="none" strike="noStrike">
                          <a:solidFill>
                            <a:srgbClr val="000000"/>
                          </a:solidFill>
                          <a:effectLst/>
                          <a:latin typeface="Calibri"/>
                        </a:rPr>
                        <a:t>11.2</a:t>
                      </a:r>
                    </a:p>
                  </a:txBody>
                  <a:tcPr marL="12700" marR="12700" marT="12700" marB="0" anchor="b"/>
                </a:tc>
              </a:tr>
              <a:tr h="309299">
                <a:tc>
                  <a:txBody>
                    <a:bodyPr/>
                    <a:lstStyle/>
                    <a:p>
                      <a:pPr algn="l" fontAlgn="b"/>
                      <a:r>
                        <a:rPr lang="en-US" sz="1200" b="0" i="0" u="none" strike="noStrike">
                          <a:solidFill>
                            <a:srgbClr val="000000"/>
                          </a:solidFill>
                          <a:effectLst/>
                          <a:latin typeface="Calibri"/>
                        </a:rPr>
                        <a:t>Ecography </a:t>
                      </a:r>
                    </a:p>
                  </a:txBody>
                  <a:tcPr marL="12700" marR="12700" marT="12700" marB="0" anchor="b"/>
                </a:tc>
                <a:tc>
                  <a:txBody>
                    <a:bodyPr/>
                    <a:lstStyle/>
                    <a:p>
                      <a:pPr algn="r" fontAlgn="b"/>
                      <a:r>
                        <a:rPr lang="en-US" sz="1200" b="0" i="0" u="none" strike="noStrike">
                          <a:solidFill>
                            <a:srgbClr val="000000"/>
                          </a:solidFill>
                          <a:effectLst/>
                          <a:latin typeface="Calibri"/>
                        </a:rPr>
                        <a:t>17</a:t>
                      </a:r>
                    </a:p>
                  </a:txBody>
                  <a:tcPr marL="12700" marR="12700" marT="12700" marB="0" anchor="b"/>
                </a:tc>
                <a:tc>
                  <a:txBody>
                    <a:bodyPr/>
                    <a:lstStyle/>
                    <a:p>
                      <a:pPr algn="r" fontAlgn="b"/>
                      <a:r>
                        <a:rPr lang="en-US" sz="1200" b="0" i="0" u="none" strike="noStrike">
                          <a:solidFill>
                            <a:srgbClr val="000000"/>
                          </a:solidFill>
                          <a:effectLst/>
                          <a:latin typeface="Calibri"/>
                        </a:rPr>
                        <a:t>20</a:t>
                      </a:r>
                    </a:p>
                  </a:txBody>
                  <a:tcPr marL="12700" marR="12700" marT="12700" marB="0" anchor="b"/>
                </a:tc>
                <a:tc>
                  <a:txBody>
                    <a:bodyPr/>
                    <a:lstStyle/>
                    <a:p>
                      <a:pPr algn="r" fontAlgn="b"/>
                      <a:r>
                        <a:rPr lang="en-US" sz="1200" b="0" i="0" u="none" strike="noStrike">
                          <a:solidFill>
                            <a:srgbClr val="000000"/>
                          </a:solidFill>
                          <a:effectLst/>
                          <a:latin typeface="Calibri"/>
                        </a:rPr>
                        <a:t>32</a:t>
                      </a:r>
                    </a:p>
                  </a:txBody>
                  <a:tcPr marL="12700" marR="12700" marT="12700" marB="0" anchor="b"/>
                </a:tc>
                <a:tc>
                  <a:txBody>
                    <a:bodyPr/>
                    <a:lstStyle/>
                    <a:p>
                      <a:pPr algn="r" fontAlgn="b"/>
                      <a:r>
                        <a:rPr lang="en-US" sz="1200" b="0" i="0" u="none" strike="noStrike">
                          <a:solidFill>
                            <a:srgbClr val="000000"/>
                          </a:solidFill>
                          <a:effectLst/>
                          <a:latin typeface="Calibri"/>
                        </a:rPr>
                        <a:t>40</a:t>
                      </a:r>
                    </a:p>
                  </a:txBody>
                  <a:tcPr marL="12700" marR="12700" marT="12700" marB="0" anchor="b"/>
                </a:tc>
                <a:tc>
                  <a:txBody>
                    <a:bodyPr/>
                    <a:lstStyle/>
                    <a:p>
                      <a:pPr algn="r" fontAlgn="b"/>
                      <a:r>
                        <a:rPr lang="en-US" sz="1200" b="0" i="0" u="none" strike="noStrike">
                          <a:solidFill>
                            <a:srgbClr val="000000"/>
                          </a:solidFill>
                          <a:effectLst/>
                          <a:latin typeface="Calibri"/>
                        </a:rPr>
                        <a:t>38</a:t>
                      </a:r>
                    </a:p>
                  </a:txBody>
                  <a:tcPr marL="12700" marR="12700" marT="12700" marB="0" anchor="b"/>
                </a:tc>
                <a:tc>
                  <a:txBody>
                    <a:bodyPr/>
                    <a:lstStyle/>
                    <a:p>
                      <a:pPr algn="r" fontAlgn="b"/>
                      <a:r>
                        <a:rPr lang="en-US" sz="1200" b="0" i="0" u="none" strike="noStrike" dirty="0">
                          <a:solidFill>
                            <a:srgbClr val="000000"/>
                          </a:solidFill>
                          <a:effectLst/>
                          <a:latin typeface="Calibri"/>
                        </a:rPr>
                        <a:t>30</a:t>
                      </a:r>
                    </a:p>
                  </a:txBody>
                  <a:tcPr marL="12700" marR="12700" marT="12700" marB="0" anchor="b"/>
                </a:tc>
              </a:tr>
              <a:tr h="309299">
                <a:tc>
                  <a:txBody>
                    <a:bodyPr/>
                    <a:lstStyle/>
                    <a:p>
                      <a:pPr algn="l" fontAlgn="b"/>
                      <a:r>
                        <a:rPr lang="en-US" sz="1200" b="0" i="0" u="none" strike="noStrike">
                          <a:solidFill>
                            <a:srgbClr val="000000"/>
                          </a:solidFill>
                          <a:effectLst/>
                          <a:latin typeface="Calibri"/>
                        </a:rPr>
                        <a:t>Ecological Applications</a:t>
                      </a:r>
                    </a:p>
                  </a:txBody>
                  <a:tcPr marL="12700" marR="12700" marT="12700" marB="0" anchor="b"/>
                </a:tc>
                <a:tc>
                  <a:txBody>
                    <a:bodyPr/>
                    <a:lstStyle/>
                    <a:p>
                      <a:pPr algn="r" fontAlgn="b"/>
                      <a:r>
                        <a:rPr lang="en-US" sz="1200" b="0" i="0" u="none" strike="noStrike">
                          <a:solidFill>
                            <a:srgbClr val="000000"/>
                          </a:solidFill>
                          <a:effectLst/>
                          <a:latin typeface="Calibri"/>
                        </a:rPr>
                        <a:t>18</a:t>
                      </a:r>
                    </a:p>
                  </a:txBody>
                  <a:tcPr marL="12700" marR="12700" marT="12700" marB="0" anchor="b"/>
                </a:tc>
                <a:tc>
                  <a:txBody>
                    <a:bodyPr/>
                    <a:lstStyle/>
                    <a:p>
                      <a:pPr algn="r" fontAlgn="b"/>
                      <a:r>
                        <a:rPr lang="en-US" sz="1200" b="0" i="0" u="none" strike="noStrike">
                          <a:solidFill>
                            <a:srgbClr val="000000"/>
                          </a:solidFill>
                          <a:effectLst/>
                          <a:latin typeface="Calibri"/>
                        </a:rPr>
                        <a:t>17</a:t>
                      </a:r>
                    </a:p>
                  </a:txBody>
                  <a:tcPr marL="12700" marR="12700" marT="12700" marB="0" anchor="b"/>
                </a:tc>
                <a:tc>
                  <a:txBody>
                    <a:bodyPr/>
                    <a:lstStyle/>
                    <a:p>
                      <a:pPr algn="r" fontAlgn="b"/>
                      <a:r>
                        <a:rPr lang="en-US" sz="1200" b="0" i="0" u="none" strike="noStrike">
                          <a:solidFill>
                            <a:srgbClr val="000000"/>
                          </a:solidFill>
                          <a:effectLst/>
                          <a:latin typeface="Calibri"/>
                        </a:rPr>
                        <a:t>12</a:t>
                      </a:r>
                    </a:p>
                  </a:txBody>
                  <a:tcPr marL="12700" marR="12700" marT="12700" marB="0" anchor="b"/>
                </a:tc>
                <a:tc>
                  <a:txBody>
                    <a:bodyPr/>
                    <a:lstStyle/>
                    <a:p>
                      <a:pPr algn="r" fontAlgn="b"/>
                      <a:r>
                        <a:rPr lang="en-US" sz="1200" b="0" i="0" u="none" strike="noStrike">
                          <a:solidFill>
                            <a:srgbClr val="000000"/>
                          </a:solidFill>
                          <a:effectLst/>
                          <a:latin typeface="Calibri"/>
                        </a:rPr>
                        <a:t>15</a:t>
                      </a:r>
                    </a:p>
                  </a:txBody>
                  <a:tcPr marL="12700" marR="12700" marT="12700" marB="0" anchor="b"/>
                </a:tc>
                <a:tc>
                  <a:txBody>
                    <a:bodyPr/>
                    <a:lstStyle/>
                    <a:p>
                      <a:pPr algn="r" fontAlgn="b"/>
                      <a:r>
                        <a:rPr lang="en-US" sz="1200" b="0" i="0" u="none" strike="noStrike">
                          <a:solidFill>
                            <a:srgbClr val="000000"/>
                          </a:solidFill>
                          <a:effectLst/>
                          <a:latin typeface="Calibri"/>
                        </a:rPr>
                        <a:t>11</a:t>
                      </a:r>
                    </a:p>
                  </a:txBody>
                  <a:tcPr marL="12700" marR="12700" marT="12700" marB="0" anchor="b"/>
                </a:tc>
                <a:tc>
                  <a:txBody>
                    <a:bodyPr/>
                    <a:lstStyle/>
                    <a:p>
                      <a:pPr algn="r" fontAlgn="b"/>
                      <a:r>
                        <a:rPr lang="en-US" sz="1200" b="0" i="0" u="none" strike="noStrike" dirty="0">
                          <a:solidFill>
                            <a:srgbClr val="000000"/>
                          </a:solidFill>
                          <a:effectLst/>
                          <a:latin typeface="Calibri"/>
                        </a:rPr>
                        <a:t>15.4</a:t>
                      </a:r>
                    </a:p>
                  </a:txBody>
                  <a:tcPr marL="12700" marR="12700" marT="12700" marB="0" anchor="b"/>
                </a:tc>
              </a:tr>
              <a:tr h="309299">
                <a:tc>
                  <a:txBody>
                    <a:bodyPr/>
                    <a:lstStyle/>
                    <a:p>
                      <a:pPr algn="l" fontAlgn="b"/>
                      <a:r>
                        <a:rPr lang="en-US" sz="1200" b="0" i="0" u="none" strike="noStrike">
                          <a:solidFill>
                            <a:srgbClr val="000000"/>
                          </a:solidFill>
                          <a:effectLst/>
                          <a:latin typeface="Calibri"/>
                        </a:rPr>
                        <a:t>American Naturalist </a:t>
                      </a:r>
                    </a:p>
                  </a:txBody>
                  <a:tcPr marL="12700" marR="12700" marT="12700" marB="0" anchor="b"/>
                </a:tc>
                <a:tc>
                  <a:txBody>
                    <a:bodyPr/>
                    <a:lstStyle/>
                    <a:p>
                      <a:pPr algn="r" fontAlgn="b"/>
                      <a:r>
                        <a:rPr lang="en-US" sz="1200" b="0" i="0" u="none" strike="noStrike">
                          <a:solidFill>
                            <a:srgbClr val="000000"/>
                          </a:solidFill>
                          <a:effectLst/>
                          <a:latin typeface="Calibri"/>
                        </a:rPr>
                        <a:t>19</a:t>
                      </a:r>
                    </a:p>
                  </a:txBody>
                  <a:tcPr marL="12700" marR="12700" marT="12700" marB="0" anchor="b"/>
                </a:tc>
                <a:tc>
                  <a:txBody>
                    <a:bodyPr/>
                    <a:lstStyle/>
                    <a:p>
                      <a:pPr algn="r" fontAlgn="b"/>
                      <a:r>
                        <a:rPr lang="en-US" sz="1200" b="0" i="0" u="none" strike="noStrike">
                          <a:solidFill>
                            <a:srgbClr val="000000"/>
                          </a:solidFill>
                          <a:effectLst/>
                          <a:latin typeface="Calibri"/>
                        </a:rPr>
                        <a:t>11</a:t>
                      </a:r>
                    </a:p>
                  </a:txBody>
                  <a:tcPr marL="12700" marR="12700" marT="12700" marB="0" anchor="b"/>
                </a:tc>
                <a:tc>
                  <a:txBody>
                    <a:bodyPr/>
                    <a:lstStyle/>
                    <a:p>
                      <a:pPr algn="r" fontAlgn="b"/>
                      <a:r>
                        <a:rPr lang="en-US" sz="1200" b="0" i="0" u="none" strike="noStrike">
                          <a:solidFill>
                            <a:srgbClr val="000000"/>
                          </a:solidFill>
                          <a:effectLst/>
                          <a:latin typeface="Calibri"/>
                        </a:rPr>
                        <a:t>10</a:t>
                      </a:r>
                    </a:p>
                  </a:txBody>
                  <a:tcPr marL="12700" marR="12700" marT="12700" marB="0" anchor="b"/>
                </a:tc>
                <a:tc>
                  <a:txBody>
                    <a:bodyPr/>
                    <a:lstStyle/>
                    <a:p>
                      <a:pPr algn="r" fontAlgn="b"/>
                      <a:r>
                        <a:rPr lang="en-US" sz="1200" b="0" i="0" u="none" strike="noStrike">
                          <a:solidFill>
                            <a:srgbClr val="000000"/>
                          </a:solidFill>
                          <a:effectLst/>
                          <a:latin typeface="Calibri"/>
                        </a:rPr>
                        <a:t>13</a:t>
                      </a:r>
                    </a:p>
                  </a:txBody>
                  <a:tcPr marL="12700" marR="12700" marT="12700" marB="0" anchor="b"/>
                </a:tc>
                <a:tc>
                  <a:txBody>
                    <a:bodyPr/>
                    <a:lstStyle/>
                    <a:p>
                      <a:pPr algn="r" fontAlgn="b"/>
                      <a:r>
                        <a:rPr lang="en-US" sz="1200" b="0" i="0" u="none" strike="noStrike">
                          <a:solidFill>
                            <a:srgbClr val="000000"/>
                          </a:solidFill>
                          <a:effectLst/>
                          <a:latin typeface="Calibri"/>
                        </a:rPr>
                        <a:t>16</a:t>
                      </a:r>
                    </a:p>
                  </a:txBody>
                  <a:tcPr marL="12700" marR="12700" marT="12700" marB="0" anchor="b"/>
                </a:tc>
                <a:tc>
                  <a:txBody>
                    <a:bodyPr/>
                    <a:lstStyle/>
                    <a:p>
                      <a:pPr algn="r" fontAlgn="b"/>
                      <a:r>
                        <a:rPr lang="en-US" sz="1200" b="0" i="0" u="none" strike="noStrike" dirty="0">
                          <a:solidFill>
                            <a:srgbClr val="000000"/>
                          </a:solidFill>
                          <a:effectLst/>
                          <a:latin typeface="Calibri"/>
                        </a:rPr>
                        <a:t>16.4</a:t>
                      </a:r>
                    </a:p>
                  </a:txBody>
                  <a:tcPr marL="12700" marR="12700" marT="12700" marB="0" anchor="b"/>
                </a:tc>
              </a:tr>
              <a:tr h="309299">
                <a:tc>
                  <a:txBody>
                    <a:bodyPr/>
                    <a:lstStyle/>
                    <a:p>
                      <a:pPr algn="l" fontAlgn="b"/>
                      <a:r>
                        <a:rPr lang="en-US" sz="1200" b="0" i="0" u="none" strike="noStrike">
                          <a:solidFill>
                            <a:srgbClr val="000000"/>
                          </a:solidFill>
                          <a:effectLst/>
                          <a:latin typeface="Calibri"/>
                        </a:rPr>
                        <a:t>Perspectives in Plant Ecology </a:t>
                      </a:r>
                    </a:p>
                  </a:txBody>
                  <a:tcPr marL="12700" marR="12700" marT="12700" marB="0" anchor="b"/>
                </a:tc>
                <a:tc>
                  <a:txBody>
                    <a:bodyPr/>
                    <a:lstStyle/>
                    <a:p>
                      <a:pPr algn="r" fontAlgn="b"/>
                      <a:r>
                        <a:rPr lang="en-US" sz="1200" b="0" i="0" u="none" strike="noStrike">
                          <a:solidFill>
                            <a:srgbClr val="000000"/>
                          </a:solidFill>
                          <a:effectLst/>
                          <a:latin typeface="Calibri"/>
                        </a:rPr>
                        <a:t>20</a:t>
                      </a:r>
                    </a:p>
                  </a:txBody>
                  <a:tcPr marL="12700" marR="12700" marT="12700" marB="0" anchor="b"/>
                </a:tc>
                <a:tc>
                  <a:txBody>
                    <a:bodyPr/>
                    <a:lstStyle/>
                    <a:p>
                      <a:pPr algn="r" fontAlgn="b"/>
                      <a:r>
                        <a:rPr lang="en-US" sz="1200" b="0" i="0" u="none" strike="noStrike">
                          <a:solidFill>
                            <a:srgbClr val="000000"/>
                          </a:solidFill>
                          <a:effectLst/>
                          <a:latin typeface="Calibri"/>
                        </a:rPr>
                        <a:t>21</a:t>
                      </a:r>
                    </a:p>
                  </a:txBody>
                  <a:tcPr marL="12700" marR="12700" marT="12700" marB="0" anchor="b"/>
                </a:tc>
                <a:tc>
                  <a:txBody>
                    <a:bodyPr/>
                    <a:lstStyle/>
                    <a:p>
                      <a:pPr algn="r" fontAlgn="b"/>
                      <a:r>
                        <a:rPr lang="en-US" sz="1200" b="0" i="0" u="none" strike="noStrike">
                          <a:solidFill>
                            <a:srgbClr val="000000"/>
                          </a:solidFill>
                          <a:effectLst/>
                          <a:latin typeface="Calibri"/>
                        </a:rPr>
                        <a:t>70</a:t>
                      </a:r>
                    </a:p>
                  </a:txBody>
                  <a:tcPr marL="12700" marR="12700" marT="12700" marB="0" anchor="b"/>
                </a:tc>
                <a:tc>
                  <a:txBody>
                    <a:bodyPr/>
                    <a:lstStyle/>
                    <a:p>
                      <a:pPr algn="r" fontAlgn="b"/>
                      <a:r>
                        <a:rPr lang="en-US" sz="1200" b="0" i="0" u="none" strike="noStrike">
                          <a:solidFill>
                            <a:srgbClr val="000000"/>
                          </a:solidFill>
                          <a:effectLst/>
                          <a:latin typeface="Calibri"/>
                        </a:rPr>
                        <a:t>57</a:t>
                      </a:r>
                    </a:p>
                  </a:txBody>
                  <a:tcPr marL="12700" marR="12700" marT="12700" marB="0" anchor="b"/>
                </a:tc>
                <a:tc>
                  <a:txBody>
                    <a:bodyPr/>
                    <a:lstStyle/>
                    <a:p>
                      <a:pPr algn="r" fontAlgn="b"/>
                      <a:r>
                        <a:rPr lang="en-US" sz="1200" b="0" i="0" u="none" strike="noStrike">
                          <a:solidFill>
                            <a:srgbClr val="000000"/>
                          </a:solidFill>
                          <a:effectLst/>
                          <a:latin typeface="Calibri"/>
                        </a:rPr>
                        <a:t>75</a:t>
                      </a:r>
                    </a:p>
                  </a:txBody>
                  <a:tcPr marL="12700" marR="12700" marT="12700" marB="0" anchor="b"/>
                </a:tc>
                <a:tc>
                  <a:txBody>
                    <a:bodyPr/>
                    <a:lstStyle/>
                    <a:p>
                      <a:pPr algn="r" fontAlgn="b"/>
                      <a:r>
                        <a:rPr lang="en-US" sz="1200" b="0" i="0" u="none" strike="noStrike" dirty="0">
                          <a:solidFill>
                            <a:srgbClr val="000000"/>
                          </a:solidFill>
                          <a:effectLst/>
                          <a:latin typeface="Calibri"/>
                        </a:rPr>
                        <a:t>48.4</a:t>
                      </a:r>
                    </a:p>
                  </a:txBody>
                  <a:tcPr marL="12700" marR="12700" marT="12700" marB="0" anchor="b"/>
                </a:tc>
              </a:tr>
              <a:tr h="309299">
                <a:tc>
                  <a:txBody>
                    <a:bodyPr/>
                    <a:lstStyle/>
                    <a:p>
                      <a:pPr algn="l" fontAlgn="b"/>
                      <a:r>
                        <a:rPr lang="en-US" sz="1200" b="0" i="0" u="none" strike="noStrike">
                          <a:solidFill>
                            <a:srgbClr val="000000"/>
                          </a:solidFill>
                          <a:effectLst/>
                          <a:latin typeface="Calibri"/>
                        </a:rPr>
                        <a:t>Diversity and Distributions </a:t>
                      </a:r>
                    </a:p>
                  </a:txBody>
                  <a:tcPr marL="12700" marR="12700" marT="12700" marB="0" anchor="b"/>
                </a:tc>
                <a:tc>
                  <a:txBody>
                    <a:bodyPr/>
                    <a:lstStyle/>
                    <a:p>
                      <a:pPr algn="r" fontAlgn="b"/>
                      <a:r>
                        <a:rPr lang="en-US" sz="1200" b="0" i="0" u="none" strike="noStrike">
                          <a:solidFill>
                            <a:srgbClr val="000000"/>
                          </a:solidFill>
                          <a:effectLst/>
                          <a:latin typeface="Calibri"/>
                        </a:rPr>
                        <a:t>21</a:t>
                      </a:r>
                    </a:p>
                  </a:txBody>
                  <a:tcPr marL="12700" marR="12700" marT="12700" marB="0" anchor="b"/>
                </a:tc>
                <a:tc>
                  <a:txBody>
                    <a:bodyPr/>
                    <a:lstStyle/>
                    <a:p>
                      <a:pPr algn="r" fontAlgn="b"/>
                      <a:r>
                        <a:rPr lang="en-US" sz="1200" b="0" i="0" u="none" strike="noStrike">
                          <a:solidFill>
                            <a:srgbClr val="000000"/>
                          </a:solidFill>
                          <a:effectLst/>
                          <a:latin typeface="Calibri"/>
                        </a:rPr>
                        <a:t>26</a:t>
                      </a:r>
                    </a:p>
                  </a:txBody>
                  <a:tcPr marL="12700" marR="12700" marT="12700" marB="0" anchor="b"/>
                </a:tc>
                <a:tc>
                  <a:txBody>
                    <a:bodyPr/>
                    <a:lstStyle/>
                    <a:p>
                      <a:pPr algn="r" fontAlgn="b"/>
                      <a:r>
                        <a:rPr lang="en-US" sz="1200" b="0" i="0" u="none" strike="noStrike">
                          <a:solidFill>
                            <a:srgbClr val="000000"/>
                          </a:solidFill>
                          <a:effectLst/>
                          <a:latin typeface="Calibri"/>
                        </a:rPr>
                        <a:t>38</a:t>
                      </a:r>
                    </a:p>
                  </a:txBody>
                  <a:tcPr marL="12700" marR="12700" marT="12700" marB="0" anchor="b"/>
                </a:tc>
                <a:tc>
                  <a:txBody>
                    <a:bodyPr/>
                    <a:lstStyle/>
                    <a:p>
                      <a:pPr algn="r" fontAlgn="b"/>
                      <a:r>
                        <a:rPr lang="en-US" sz="1200" b="0" i="0" u="none" strike="noStrike">
                          <a:solidFill>
                            <a:srgbClr val="000000"/>
                          </a:solidFill>
                          <a:effectLst/>
                          <a:latin typeface="Calibri"/>
                        </a:rPr>
                        <a:t>21</a:t>
                      </a:r>
                    </a:p>
                  </a:txBody>
                  <a:tcPr marL="12700" marR="12700" marT="12700" marB="0" anchor="b"/>
                </a:tc>
                <a:tc>
                  <a:txBody>
                    <a:bodyPr/>
                    <a:lstStyle/>
                    <a:p>
                      <a:pPr algn="r" fontAlgn="b"/>
                      <a:r>
                        <a:rPr lang="en-US" sz="1200" b="0" i="0" u="none" strike="noStrike">
                          <a:solidFill>
                            <a:srgbClr val="000000"/>
                          </a:solidFill>
                          <a:effectLst/>
                          <a:latin typeface="Calibri"/>
                        </a:rPr>
                        <a:t>32</a:t>
                      </a:r>
                    </a:p>
                  </a:txBody>
                  <a:tcPr marL="12700" marR="12700" marT="12700" marB="0" anchor="b"/>
                </a:tc>
                <a:tc>
                  <a:txBody>
                    <a:bodyPr/>
                    <a:lstStyle/>
                    <a:p>
                      <a:pPr algn="r" fontAlgn="b"/>
                      <a:r>
                        <a:rPr lang="en-US" sz="1200" b="0" i="0" u="none" strike="noStrike" dirty="0">
                          <a:solidFill>
                            <a:srgbClr val="000000"/>
                          </a:solidFill>
                          <a:effectLst/>
                          <a:latin typeface="Calibri"/>
                        </a:rPr>
                        <a:t>25.8</a:t>
                      </a:r>
                    </a:p>
                  </a:txBody>
                  <a:tcPr marL="12700" marR="12700" marT="12700" marB="0" anchor="b"/>
                </a:tc>
              </a:tr>
            </a:tbl>
          </a:graphicData>
        </a:graphic>
      </p:graphicFrame>
    </p:spTree>
    <p:extLst>
      <p:ext uri="{BB962C8B-B14F-4D97-AF65-F5344CB8AC3E}">
        <p14:creationId xmlns:p14="http://schemas.microsoft.com/office/powerpoint/2010/main" val="29542925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Power-Law-Fit-EF-JIF.pdf"/>
          <p:cNvPicPr>
            <a:picLocks noGrp="1" noChangeAspect="1"/>
          </p:cNvPicPr>
          <p:nvPr>
            <p:ph idx="1"/>
          </p:nvPr>
        </p:nvPicPr>
        <p:blipFill rotWithShape="1">
          <a:blip r:embed="rId2">
            <a:extLst>
              <a:ext uri="{28A0092B-C50C-407E-A947-70E740481C1C}">
                <a14:useLocalDpi xmlns:a14="http://schemas.microsoft.com/office/drawing/2010/main" val="0"/>
              </a:ext>
            </a:extLst>
          </a:blip>
          <a:srcRect t="-1158" b="-1940"/>
          <a:stretch/>
        </p:blipFill>
        <p:spPr>
          <a:xfrm>
            <a:off x="326707" y="1"/>
            <a:ext cx="8606981" cy="6858000"/>
          </a:xfrm>
        </p:spPr>
      </p:pic>
    </p:spTree>
    <p:extLst>
      <p:ext uri="{BB962C8B-B14F-4D97-AF65-F5344CB8AC3E}">
        <p14:creationId xmlns:p14="http://schemas.microsoft.com/office/powerpoint/2010/main" val="10148523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Uses</a:t>
            </a:r>
            <a:endParaRPr lang="en-US" dirty="0"/>
          </a:p>
        </p:txBody>
      </p:sp>
      <p:sp>
        <p:nvSpPr>
          <p:cNvPr id="3" name="Content Placeholder 2"/>
          <p:cNvSpPr>
            <a:spLocks noGrp="1"/>
          </p:cNvSpPr>
          <p:nvPr>
            <p:ph idx="1"/>
          </p:nvPr>
        </p:nvSpPr>
        <p:spPr/>
        <p:txBody>
          <a:bodyPr>
            <a:normAutofit lnSpcReduction="10000"/>
          </a:bodyPr>
          <a:lstStyle/>
          <a:p>
            <a:r>
              <a:rPr lang="en-US" dirty="0" smtClean="0"/>
              <a:t>Librarians/Subscribers</a:t>
            </a:r>
          </a:p>
          <a:p>
            <a:pPr lvl="1"/>
            <a:r>
              <a:rPr lang="en-US" dirty="0" err="1" smtClean="0"/>
              <a:t>Eigenfactor</a:t>
            </a:r>
            <a:endParaRPr lang="en-US" dirty="0" smtClean="0"/>
          </a:p>
          <a:p>
            <a:pPr lvl="1"/>
            <a:r>
              <a:rPr lang="en-US" dirty="0" smtClean="0"/>
              <a:t>H-index?</a:t>
            </a:r>
          </a:p>
          <a:p>
            <a:r>
              <a:rPr lang="en-US" dirty="0" smtClean="0"/>
              <a:t>Researchers (for article outlet)</a:t>
            </a:r>
          </a:p>
          <a:p>
            <a:pPr lvl="1"/>
            <a:r>
              <a:rPr lang="en-US" dirty="0" smtClean="0"/>
              <a:t>Article Influence</a:t>
            </a:r>
          </a:p>
          <a:p>
            <a:pPr lvl="1"/>
            <a:r>
              <a:rPr lang="en-US" dirty="0" smtClean="0"/>
              <a:t>5-yr Journal Impact Factor</a:t>
            </a:r>
          </a:p>
          <a:p>
            <a:r>
              <a:rPr lang="en-US" dirty="0" smtClean="0"/>
              <a:t>Author Influence</a:t>
            </a:r>
          </a:p>
          <a:p>
            <a:pPr lvl="1"/>
            <a:r>
              <a:rPr lang="en-US" dirty="0" smtClean="0"/>
              <a:t>H-index (or other h-based?)</a:t>
            </a:r>
          </a:p>
          <a:p>
            <a:pPr lvl="1"/>
            <a:r>
              <a:rPr lang="en-US" dirty="0" smtClean="0"/>
              <a:t>AW-index?</a:t>
            </a:r>
          </a:p>
          <a:p>
            <a:pPr lvl="1"/>
            <a:r>
              <a:rPr lang="en-US" dirty="0" smtClean="0"/>
              <a:t>Author-level </a:t>
            </a:r>
            <a:r>
              <a:rPr lang="en-US" dirty="0" err="1" smtClean="0"/>
              <a:t>Eigenfactor</a:t>
            </a:r>
            <a:r>
              <a:rPr lang="en-US" dirty="0" smtClean="0"/>
              <a:t> (available?)</a:t>
            </a:r>
            <a:endParaRPr lang="en-US" dirty="0"/>
          </a:p>
        </p:txBody>
      </p:sp>
    </p:spTree>
    <p:extLst>
      <p:ext uri="{BB962C8B-B14F-4D97-AF65-F5344CB8AC3E}">
        <p14:creationId xmlns:p14="http://schemas.microsoft.com/office/powerpoint/2010/main" val="40300063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Evaluate Perception of Ecologists</a:t>
            </a:r>
            <a:endParaRPr lang="en-US" dirty="0"/>
          </a:p>
        </p:txBody>
      </p:sp>
      <p:sp>
        <p:nvSpPr>
          <p:cNvPr id="3" name="Content Placeholder 2"/>
          <p:cNvSpPr>
            <a:spLocks noGrp="1"/>
          </p:cNvSpPr>
          <p:nvPr>
            <p:ph idx="1"/>
          </p:nvPr>
        </p:nvSpPr>
        <p:spPr/>
        <p:txBody>
          <a:bodyPr/>
          <a:lstStyle/>
          <a:p>
            <a:r>
              <a:rPr lang="en-US" dirty="0" smtClean="0"/>
              <a:t>Survey</a:t>
            </a:r>
          </a:p>
          <a:p>
            <a:pPr lvl="1"/>
            <a:r>
              <a:rPr lang="en-US" dirty="0" smtClean="0"/>
              <a:t>Online</a:t>
            </a:r>
          </a:p>
          <a:p>
            <a:pPr lvl="1"/>
            <a:r>
              <a:rPr lang="en-US" dirty="0" smtClean="0"/>
              <a:t>ESA</a:t>
            </a:r>
          </a:p>
          <a:p>
            <a:pPr lvl="1"/>
            <a:r>
              <a:rPr lang="en-US" dirty="0" err="1" smtClean="0"/>
              <a:t>Ecolog</a:t>
            </a:r>
            <a:endParaRPr lang="en-US" dirty="0"/>
          </a:p>
        </p:txBody>
      </p:sp>
    </p:spTree>
    <p:extLst>
      <p:ext uri="{BB962C8B-B14F-4D97-AF65-F5344CB8AC3E}">
        <p14:creationId xmlns:p14="http://schemas.microsoft.com/office/powerpoint/2010/main" val="23596609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Surveys</a:t>
            </a:r>
            <a:endParaRPr lang="en-US" dirty="0"/>
          </a:p>
        </p:txBody>
      </p:sp>
      <p:sp>
        <p:nvSpPr>
          <p:cNvPr id="3" name="Content Placeholder 2"/>
          <p:cNvSpPr>
            <a:spLocks noGrp="1"/>
          </p:cNvSpPr>
          <p:nvPr>
            <p:ph idx="1"/>
          </p:nvPr>
        </p:nvSpPr>
        <p:spPr/>
        <p:txBody>
          <a:bodyPr>
            <a:normAutofit fontScale="62500" lnSpcReduction="20000"/>
          </a:bodyPr>
          <a:lstStyle/>
          <a:p>
            <a:pPr marL="82296" indent="0">
              <a:buNone/>
            </a:pPr>
            <a:r>
              <a:rPr lang="en-US" dirty="0"/>
              <a:t>Rank the relative importance of each when deciding which journal to submit a manuscript to:</a:t>
            </a:r>
          </a:p>
          <a:p>
            <a:pPr lvl="0"/>
            <a:r>
              <a:rPr lang="en-US" dirty="0"/>
              <a:t>Overall “fit” including type of articles published, topics published, and intended audience</a:t>
            </a:r>
          </a:p>
          <a:p>
            <a:pPr lvl="0"/>
            <a:r>
              <a:rPr lang="en-US" dirty="0"/>
              <a:t>Journal Impact Factor</a:t>
            </a:r>
          </a:p>
          <a:p>
            <a:pPr lvl="0"/>
            <a:r>
              <a:rPr lang="en-US" dirty="0"/>
              <a:t>Reputation of journal among peers</a:t>
            </a:r>
          </a:p>
          <a:p>
            <a:pPr lvl="0"/>
            <a:r>
              <a:rPr lang="en-US" dirty="0"/>
              <a:t>Likelihood of article being read and cited in a particular journal</a:t>
            </a:r>
          </a:p>
          <a:p>
            <a:pPr lvl="0"/>
            <a:r>
              <a:rPr lang="en-US" dirty="0"/>
              <a:t>Open Access</a:t>
            </a:r>
          </a:p>
          <a:p>
            <a:pPr lvl="0"/>
            <a:r>
              <a:rPr lang="en-US" dirty="0"/>
              <a:t>Cost</a:t>
            </a:r>
          </a:p>
          <a:p>
            <a:pPr lvl="0"/>
            <a:r>
              <a:rPr lang="en-US" dirty="0" err="1"/>
              <a:t>Eigenfactor</a:t>
            </a:r>
            <a:endParaRPr lang="en-US" dirty="0"/>
          </a:p>
          <a:p>
            <a:pPr lvl="0"/>
            <a:r>
              <a:rPr lang="en-US" dirty="0"/>
              <a:t>H-index</a:t>
            </a:r>
          </a:p>
          <a:p>
            <a:pPr lvl="0"/>
            <a:r>
              <a:rPr lang="en-US" dirty="0"/>
              <a:t>Other Importance metrics</a:t>
            </a:r>
          </a:p>
          <a:p>
            <a:pPr lvl="0"/>
            <a:r>
              <a:rPr lang="en-US" dirty="0"/>
              <a:t>Speed of review and publishing process</a:t>
            </a:r>
          </a:p>
          <a:p>
            <a:pPr lvl="0"/>
            <a:r>
              <a:rPr lang="en-US" dirty="0"/>
              <a:t>Past experience (positive or negative) with a journal or editor</a:t>
            </a:r>
          </a:p>
          <a:p>
            <a:pPr marL="82296" indent="0">
              <a:buNone/>
            </a:pPr>
            <a:endParaRPr lang="en-US" dirty="0"/>
          </a:p>
        </p:txBody>
      </p:sp>
    </p:spTree>
    <p:extLst>
      <p:ext uri="{BB962C8B-B14F-4D97-AF65-F5344CB8AC3E}">
        <p14:creationId xmlns:p14="http://schemas.microsoft.com/office/powerpoint/2010/main" val="1293602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Journal Impact Factor</a:t>
            </a:r>
            <a:endParaRPr lang="en-US" dirty="0"/>
          </a:p>
        </p:txBody>
      </p:sp>
      <p:sp>
        <p:nvSpPr>
          <p:cNvPr id="3" name="Content Placeholder 2"/>
          <p:cNvSpPr>
            <a:spLocks noGrp="1"/>
          </p:cNvSpPr>
          <p:nvPr>
            <p:ph idx="1"/>
          </p:nvPr>
        </p:nvSpPr>
        <p:spPr/>
        <p:txBody>
          <a:bodyPr>
            <a:normAutofit lnSpcReduction="10000"/>
          </a:bodyPr>
          <a:lstStyle/>
          <a:p>
            <a:r>
              <a:rPr lang="en-US" dirty="0"/>
              <a:t>Number of citations to all articles in a journal published in the previous 2 years divided by the number of articles published by that journal in that time </a:t>
            </a:r>
            <a:r>
              <a:rPr lang="en-US" dirty="0" smtClean="0"/>
              <a:t>frame</a:t>
            </a:r>
          </a:p>
          <a:p>
            <a:r>
              <a:rPr lang="en-US" dirty="0" smtClean="0"/>
              <a:t>Calculated by Thompson Reuters and reported in ISI Web of Science Journal Citations Report (JCR)</a:t>
            </a:r>
            <a:endParaRPr lang="en-US" dirty="0"/>
          </a:p>
          <a:p>
            <a:endParaRPr lang="en-US" dirty="0" smtClean="0"/>
          </a:p>
          <a:p>
            <a:pPr marL="82296" indent="0" algn="ctr">
              <a:buNone/>
            </a:pPr>
            <a:r>
              <a:rPr lang="en-US" dirty="0" smtClean="0"/>
              <a:t>JIF = Cites/Articles</a:t>
            </a:r>
            <a:endParaRPr lang="en-US" dirty="0"/>
          </a:p>
        </p:txBody>
      </p:sp>
    </p:spTree>
    <p:extLst>
      <p:ext uri="{BB962C8B-B14F-4D97-AF65-F5344CB8AC3E}">
        <p14:creationId xmlns:p14="http://schemas.microsoft.com/office/powerpoint/2010/main" val="23338944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Q2</a:t>
            </a:r>
            <a:endParaRPr lang="en-US" dirty="0"/>
          </a:p>
        </p:txBody>
      </p:sp>
      <p:sp>
        <p:nvSpPr>
          <p:cNvPr id="3" name="Content Placeholder 2"/>
          <p:cNvSpPr>
            <a:spLocks noGrp="1"/>
          </p:cNvSpPr>
          <p:nvPr>
            <p:ph idx="1"/>
          </p:nvPr>
        </p:nvSpPr>
        <p:spPr/>
        <p:txBody>
          <a:bodyPr>
            <a:normAutofit fontScale="70000" lnSpcReduction="20000"/>
          </a:bodyPr>
          <a:lstStyle/>
          <a:p>
            <a:pPr marL="82296" indent="0">
              <a:buNone/>
            </a:pPr>
            <a:r>
              <a:rPr lang="en-US" dirty="0"/>
              <a:t>Rank the following on a scale of 0 to 5 based on familiarity with each metric with 5 being highly familiar and 0 indicating that you have never heard of the metric</a:t>
            </a:r>
          </a:p>
          <a:p>
            <a:r>
              <a:rPr lang="en-US" dirty="0"/>
              <a:t>Journal Impact Factor</a:t>
            </a:r>
          </a:p>
          <a:p>
            <a:r>
              <a:rPr lang="en-US" dirty="0" err="1"/>
              <a:t>Eigenfactor</a:t>
            </a:r>
            <a:endParaRPr lang="en-US" dirty="0"/>
          </a:p>
          <a:p>
            <a:r>
              <a:rPr lang="en-US" dirty="0"/>
              <a:t>Article Importance (AI)</a:t>
            </a:r>
          </a:p>
          <a:p>
            <a:r>
              <a:rPr lang="en-US" dirty="0"/>
              <a:t>H-index</a:t>
            </a:r>
          </a:p>
          <a:p>
            <a:r>
              <a:rPr lang="en-US" dirty="0" err="1"/>
              <a:t>Hc</a:t>
            </a:r>
            <a:r>
              <a:rPr lang="en-US" dirty="0"/>
              <a:t>-index</a:t>
            </a:r>
          </a:p>
          <a:p>
            <a:r>
              <a:rPr lang="en-US" dirty="0"/>
              <a:t>Hi-index</a:t>
            </a:r>
          </a:p>
          <a:p>
            <a:r>
              <a:rPr lang="en-US" dirty="0" err="1"/>
              <a:t>Hm</a:t>
            </a:r>
            <a:r>
              <a:rPr lang="en-US" dirty="0"/>
              <a:t>-index</a:t>
            </a:r>
          </a:p>
          <a:p>
            <a:r>
              <a:rPr lang="en-US" dirty="0"/>
              <a:t>g-index</a:t>
            </a:r>
          </a:p>
          <a:p>
            <a:r>
              <a:rPr lang="en-US" dirty="0"/>
              <a:t>e-index</a:t>
            </a:r>
          </a:p>
          <a:p>
            <a:r>
              <a:rPr lang="en-US" dirty="0"/>
              <a:t>AR-index</a:t>
            </a:r>
          </a:p>
          <a:p>
            <a:pPr marL="82296" indent="0">
              <a:buNone/>
            </a:pPr>
            <a:endParaRPr lang="en-US" dirty="0"/>
          </a:p>
        </p:txBody>
      </p:sp>
    </p:spTree>
    <p:extLst>
      <p:ext uri="{BB962C8B-B14F-4D97-AF65-F5344CB8AC3E}">
        <p14:creationId xmlns:p14="http://schemas.microsoft.com/office/powerpoint/2010/main" val="297759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Q3-4</a:t>
            </a:r>
            <a:endParaRPr lang="en-US" dirty="0"/>
          </a:p>
        </p:txBody>
      </p:sp>
      <p:sp>
        <p:nvSpPr>
          <p:cNvPr id="3" name="Content Placeholder 2"/>
          <p:cNvSpPr>
            <a:spLocks noGrp="1"/>
          </p:cNvSpPr>
          <p:nvPr>
            <p:ph idx="1"/>
          </p:nvPr>
        </p:nvSpPr>
        <p:spPr/>
        <p:txBody>
          <a:bodyPr/>
          <a:lstStyle/>
          <a:p>
            <a:r>
              <a:rPr lang="en-US" dirty="0"/>
              <a:t>Rate Each Journal on a scale of 1-10 based on the influence/importance the journal (on scholarly thought and activity)</a:t>
            </a:r>
          </a:p>
          <a:p>
            <a:r>
              <a:rPr lang="en-US" dirty="0"/>
              <a:t>Rank the following journals based on the influence on the field of ecology </a:t>
            </a:r>
            <a:r>
              <a:rPr lang="en-US" dirty="0" smtClean="0"/>
              <a:t>(use all journals that appear in the top 5/10 for any metric)</a:t>
            </a:r>
          </a:p>
          <a:p>
            <a:r>
              <a:rPr lang="en-US" dirty="0"/>
              <a:t> </a:t>
            </a:r>
          </a:p>
          <a:p>
            <a:endParaRPr lang="en-US" dirty="0"/>
          </a:p>
        </p:txBody>
      </p:sp>
    </p:spTree>
    <p:extLst>
      <p:ext uri="{BB962C8B-B14F-4D97-AF65-F5344CB8AC3E}">
        <p14:creationId xmlns:p14="http://schemas.microsoft.com/office/powerpoint/2010/main" val="32635731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Thoughts?</a:t>
            </a:r>
            <a:endParaRPr lang="en-US" dirty="0"/>
          </a:p>
        </p:txBody>
      </p:sp>
      <p:pic>
        <p:nvPicPr>
          <p:cNvPr id="4" name="Content Placeholder 3" descr="cgan1559l.jpg"/>
          <p:cNvPicPr>
            <a:picLocks noGrp="1" noChangeAspect="1"/>
          </p:cNvPicPr>
          <p:nvPr>
            <p:ph idx="1"/>
          </p:nvPr>
        </p:nvPicPr>
        <p:blipFill>
          <a:blip r:embed="rId2">
            <a:extLst>
              <a:ext uri="{28A0092B-C50C-407E-A947-70E740481C1C}">
                <a14:useLocalDpi xmlns:a14="http://schemas.microsoft.com/office/drawing/2010/main" val="0"/>
              </a:ext>
            </a:extLst>
          </a:blip>
          <a:srcRect t="17913" b="17913"/>
          <a:stretch>
            <a:fillRect/>
          </a:stretch>
        </p:blipFill>
        <p:spPr/>
      </p:pic>
    </p:spTree>
    <p:extLst>
      <p:ext uri="{BB962C8B-B14F-4D97-AF65-F5344CB8AC3E}">
        <p14:creationId xmlns:p14="http://schemas.microsoft.com/office/powerpoint/2010/main" val="417604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JIF Criticisms</a:t>
            </a:r>
            <a:endParaRPr lang="en-US" dirty="0"/>
          </a:p>
        </p:txBody>
      </p:sp>
      <p:sp>
        <p:nvSpPr>
          <p:cNvPr id="3" name="Content Placeholder 2"/>
          <p:cNvSpPr>
            <a:spLocks noGrp="1"/>
          </p:cNvSpPr>
          <p:nvPr>
            <p:ph idx="1"/>
          </p:nvPr>
        </p:nvSpPr>
        <p:spPr>
          <a:xfrm>
            <a:off x="1435608" y="1447800"/>
            <a:ext cx="7498080" cy="5082314"/>
          </a:xfrm>
        </p:spPr>
        <p:txBody>
          <a:bodyPr>
            <a:normAutofit fontScale="70000" lnSpcReduction="20000"/>
          </a:bodyPr>
          <a:lstStyle/>
          <a:p>
            <a:pPr lvl="0"/>
            <a:r>
              <a:rPr lang="en-US" b="1" dirty="0"/>
              <a:t>Citable Materials:</a:t>
            </a:r>
            <a:r>
              <a:rPr lang="en-US" dirty="0"/>
              <a:t> As calculated by the ISI and reported in the JCR, citations outside the ISI database are not included and many citations in books are not included (refs - </a:t>
            </a:r>
            <a:r>
              <a:rPr lang="en-US" dirty="0" err="1"/>
              <a:t>Harzing</a:t>
            </a:r>
            <a:r>
              <a:rPr lang="en-US" dirty="0"/>
              <a:t>). This is expected to be a large problem in the humanities because much of the scholarly work is in the form of books (REF: </a:t>
            </a:r>
            <a:r>
              <a:rPr lang="en-US" dirty="0" err="1"/>
              <a:t>Pendlebury</a:t>
            </a:r>
            <a:r>
              <a:rPr lang="en-US" dirty="0"/>
              <a:t> 2008)</a:t>
            </a:r>
          </a:p>
          <a:p>
            <a:pPr lvl="0"/>
            <a:r>
              <a:rPr lang="en-US" b="1" dirty="0"/>
              <a:t>Free Citations:</a:t>
            </a:r>
            <a:r>
              <a:rPr lang="en-US" dirty="0"/>
              <a:t> Letters and editorials do not count towards the number of papers published but the citations to these materials (i.e. increase numerator citations but not denominator publication number). Therefore, journals with lively discussion through letters and editorials have inflated JIFs (ref: (Cameron, 2005)</a:t>
            </a:r>
          </a:p>
          <a:p>
            <a:pPr lvl="0"/>
            <a:r>
              <a:rPr lang="en-US" b="1" dirty="0"/>
              <a:t>Insufficient Time Period:</a:t>
            </a:r>
            <a:r>
              <a:rPr lang="en-US" dirty="0"/>
              <a:t> For the standard 2-year JIF, the spread of information and rate of journal publication is often not sufficient to allow for citations from outside scholars; therefore, the 2-year JIF is overly influenced by self citations (Ref: </a:t>
            </a:r>
            <a:r>
              <a:rPr lang="en-US" dirty="0" err="1"/>
              <a:t>McGarty</a:t>
            </a:r>
            <a:r>
              <a:rPr lang="en-US" dirty="0"/>
              <a:t> (2000:14)</a:t>
            </a:r>
            <a:r>
              <a:rPr lang="en-US" dirty="0" smtClean="0"/>
              <a:t>)</a:t>
            </a:r>
            <a:endParaRPr lang="en-US" dirty="0"/>
          </a:p>
        </p:txBody>
      </p:sp>
    </p:spTree>
    <p:extLst>
      <p:ext uri="{BB962C8B-B14F-4D97-AF65-F5344CB8AC3E}">
        <p14:creationId xmlns:p14="http://schemas.microsoft.com/office/powerpoint/2010/main" val="3801238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JIF Criticisms</a:t>
            </a:r>
            <a:endParaRPr lang="en-US" dirty="0"/>
          </a:p>
        </p:txBody>
      </p:sp>
      <p:sp>
        <p:nvSpPr>
          <p:cNvPr id="3" name="Content Placeholder 2"/>
          <p:cNvSpPr>
            <a:spLocks noGrp="1"/>
          </p:cNvSpPr>
          <p:nvPr>
            <p:ph idx="1"/>
          </p:nvPr>
        </p:nvSpPr>
        <p:spPr/>
        <p:txBody>
          <a:bodyPr>
            <a:normAutofit fontScale="62500" lnSpcReduction="20000"/>
          </a:bodyPr>
          <a:lstStyle/>
          <a:p>
            <a:r>
              <a:rPr lang="en-US" b="1" dirty="0"/>
              <a:t>Distributional Representation:</a:t>
            </a:r>
            <a:r>
              <a:rPr lang="en-US" dirty="0"/>
              <a:t> The JIF is also calculated as using the mean citations per article but the distribution of citations among articles in generally highly skewed (REF: </a:t>
            </a:r>
            <a:r>
              <a:rPr lang="en-US" dirty="0" err="1"/>
              <a:t>Seglen</a:t>
            </a:r>
            <a:r>
              <a:rPr lang="en-US" dirty="0"/>
              <a:t> 1997), making the mean and inappropriate measure of the impact of a journal as a whole. The use of the arithmetic mean is also potentially sensitive to outliers.</a:t>
            </a:r>
          </a:p>
          <a:p>
            <a:pPr lvl="0"/>
            <a:r>
              <a:rPr lang="en-US" dirty="0" smtClean="0"/>
              <a:t>The </a:t>
            </a:r>
            <a:r>
              <a:rPr lang="en-US" dirty="0"/>
              <a:t>JIF is also influenced by the publication of </a:t>
            </a:r>
            <a:r>
              <a:rPr lang="en-US" b="1" dirty="0"/>
              <a:t>review articles</a:t>
            </a:r>
            <a:r>
              <a:rPr lang="en-US" dirty="0"/>
              <a:t>. Review articles tend to be highly read and cited, but potentially in disproportion to their influence compared with original research papers. </a:t>
            </a:r>
          </a:p>
          <a:p>
            <a:pPr lvl="0"/>
            <a:r>
              <a:rPr lang="en-US" b="1" dirty="0"/>
              <a:t>Inflation i</a:t>
            </a:r>
            <a:r>
              <a:rPr lang="en-US" dirty="0"/>
              <a:t>s significant in the JIF over time as more articles are published with more citations (although many journals are now limiting the number of citations to save print space). Therefore, journals that have increasing JIFs might appear to be increasing in quality, but if their JIF is increasing slower than the rate of inflation, these journals may be decreasing in influence compared with others in the field (REF: </a:t>
            </a:r>
            <a:r>
              <a:rPr lang="en-US" dirty="0" err="1"/>
              <a:t>Nef</a:t>
            </a:r>
            <a:r>
              <a:rPr lang="en-US" dirty="0"/>
              <a:t> and Olden)</a:t>
            </a:r>
            <a:r>
              <a:rPr lang="en-US" dirty="0" smtClean="0"/>
              <a:t>.</a:t>
            </a:r>
            <a:endParaRPr lang="en-US" dirty="0"/>
          </a:p>
        </p:txBody>
      </p:sp>
    </p:spTree>
    <p:extLst>
      <p:ext uri="{BB962C8B-B14F-4D97-AF65-F5344CB8AC3E}">
        <p14:creationId xmlns:p14="http://schemas.microsoft.com/office/powerpoint/2010/main" val="2254109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JIF Criticisms</a:t>
            </a:r>
            <a:endParaRPr lang="en-US" dirty="0"/>
          </a:p>
        </p:txBody>
      </p:sp>
      <p:sp>
        <p:nvSpPr>
          <p:cNvPr id="3" name="Content Placeholder 2"/>
          <p:cNvSpPr>
            <a:spLocks noGrp="1"/>
          </p:cNvSpPr>
          <p:nvPr>
            <p:ph idx="1"/>
          </p:nvPr>
        </p:nvSpPr>
        <p:spPr/>
        <p:txBody>
          <a:bodyPr>
            <a:normAutofit fontScale="77500" lnSpcReduction="20000"/>
          </a:bodyPr>
          <a:lstStyle/>
          <a:p>
            <a:pPr lvl="0"/>
            <a:r>
              <a:rPr lang="en-US" b="1" dirty="0"/>
              <a:t>It is overly simple</a:t>
            </a:r>
            <a:r>
              <a:rPr lang="en-US" dirty="0"/>
              <a:t>; therefore, does not sufficiently represent the full, </a:t>
            </a:r>
            <a:r>
              <a:rPr lang="en-US" dirty="0" err="1"/>
              <a:t>multidimentional</a:t>
            </a:r>
            <a:r>
              <a:rPr lang="en-US" dirty="0"/>
              <a:t> scope of a journal’s influence (REF: </a:t>
            </a:r>
            <a:r>
              <a:rPr lang="en-US" dirty="0" err="1"/>
              <a:t>Pendlebury</a:t>
            </a:r>
            <a:r>
              <a:rPr lang="en-US" dirty="0"/>
              <a:t> 2008)</a:t>
            </a:r>
          </a:p>
          <a:p>
            <a:pPr lvl="0"/>
            <a:r>
              <a:rPr lang="en-US" b="1" dirty="0"/>
              <a:t>Multidisciplinary journals: </a:t>
            </a:r>
            <a:r>
              <a:rPr lang="en-US" dirty="0"/>
              <a:t>Difficult to interpret which fields of study contribute to the journal influence (REF: </a:t>
            </a:r>
            <a:r>
              <a:rPr lang="en-US" dirty="0" err="1"/>
              <a:t>Pendlebury</a:t>
            </a:r>
            <a:r>
              <a:rPr lang="en-US" dirty="0"/>
              <a:t> 2008)</a:t>
            </a:r>
          </a:p>
          <a:p>
            <a:pPr lvl="0"/>
            <a:r>
              <a:rPr lang="en-US" b="1" dirty="0"/>
              <a:t>Journal Exclusion: </a:t>
            </a:r>
            <a:r>
              <a:rPr lang="en-US" dirty="0"/>
              <a:t>Not all journals are indexed by Thompson Reuters and there is bias in relation to nation and languages (REF: </a:t>
            </a:r>
            <a:r>
              <a:rPr lang="en-US" dirty="0" err="1"/>
              <a:t>Pendlebury</a:t>
            </a:r>
            <a:r>
              <a:rPr lang="en-US" dirty="0"/>
              <a:t> 2008)</a:t>
            </a:r>
          </a:p>
          <a:p>
            <a:pPr lvl="0"/>
            <a:r>
              <a:rPr lang="en-US" b="1" dirty="0"/>
              <a:t>Manipulation: </a:t>
            </a:r>
            <a:r>
              <a:rPr lang="en-US" dirty="0"/>
              <a:t>The JIF can be manipulated through publishing practices. Increasing the rate of publication, soliciting review articles, and encouraging self-citation can enhance a journal’s impact factor.</a:t>
            </a:r>
          </a:p>
          <a:p>
            <a:endParaRPr lang="en-US" dirty="0"/>
          </a:p>
        </p:txBody>
      </p:sp>
    </p:spTree>
    <p:extLst>
      <p:ext uri="{BB962C8B-B14F-4D97-AF65-F5344CB8AC3E}">
        <p14:creationId xmlns:p14="http://schemas.microsoft.com/office/powerpoint/2010/main" val="3156101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Citation-based Metrics</a:t>
            </a:r>
            <a:endParaRPr lang="en-US" dirty="0"/>
          </a:p>
        </p:txBody>
      </p:sp>
      <p:sp>
        <p:nvSpPr>
          <p:cNvPr id="3" name="Content Placeholder 2"/>
          <p:cNvSpPr>
            <a:spLocks noGrp="1"/>
          </p:cNvSpPr>
          <p:nvPr>
            <p:ph idx="1"/>
          </p:nvPr>
        </p:nvSpPr>
        <p:spPr/>
        <p:txBody>
          <a:bodyPr>
            <a:normAutofit fontScale="77500" lnSpcReduction="20000"/>
          </a:bodyPr>
          <a:lstStyle/>
          <a:p>
            <a:r>
              <a:rPr lang="en-US" dirty="0"/>
              <a:t>JIF5 – Same as the JIF but calculated over 5 years rather than the previous 2 years</a:t>
            </a:r>
          </a:p>
          <a:p>
            <a:r>
              <a:rPr lang="en-US" dirty="0"/>
              <a:t> </a:t>
            </a:r>
          </a:p>
          <a:p>
            <a:r>
              <a:rPr lang="en-US" dirty="0" err="1" smtClean="0"/>
              <a:t>Eigenfactor</a:t>
            </a:r>
            <a:endParaRPr lang="en-US" dirty="0"/>
          </a:p>
          <a:p>
            <a:pPr lvl="1"/>
            <a:r>
              <a:rPr lang="en-US" dirty="0" smtClean="0"/>
              <a:t>Citation Network - similar </a:t>
            </a:r>
            <a:r>
              <a:rPr lang="en-US" dirty="0"/>
              <a:t>to Google PageRank, to iteratively resample the network to determine the influence of journals in the </a:t>
            </a:r>
            <a:r>
              <a:rPr lang="en-US" dirty="0" smtClean="0"/>
              <a:t>network.</a:t>
            </a:r>
          </a:p>
          <a:p>
            <a:pPr lvl="1"/>
            <a:r>
              <a:rPr lang="en-US" dirty="0"/>
              <a:t>M</a:t>
            </a:r>
            <a:r>
              <a:rPr lang="en-US" dirty="0" smtClean="0"/>
              <a:t>odified </a:t>
            </a:r>
            <a:r>
              <a:rPr lang="en-US" dirty="0"/>
              <a:t>version of eigenvector centrality methods to overcome problems of dangling nodes at the edges of the network. </a:t>
            </a:r>
            <a:endParaRPr lang="en-US" dirty="0" smtClean="0"/>
          </a:p>
          <a:p>
            <a:pPr lvl="1"/>
            <a:r>
              <a:rPr lang="en-US" dirty="0" smtClean="0"/>
              <a:t>Details: </a:t>
            </a:r>
            <a:r>
              <a:rPr lang="en-US" u="sng" dirty="0" smtClean="0">
                <a:hlinkClick r:id="rId2"/>
              </a:rPr>
              <a:t>http</a:t>
            </a:r>
            <a:r>
              <a:rPr lang="en-US" u="sng" dirty="0">
                <a:hlinkClick r:id="rId2"/>
              </a:rPr>
              <a:t>://</a:t>
            </a:r>
            <a:r>
              <a:rPr lang="en-US" u="sng" dirty="0" smtClean="0">
                <a:hlinkClick r:id="rId2"/>
              </a:rPr>
              <a:t>www.eigenfactor.org</a:t>
            </a:r>
            <a:r>
              <a:rPr lang="en-US" dirty="0" smtClean="0"/>
              <a:t> </a:t>
            </a:r>
            <a:r>
              <a:rPr lang="en-US" dirty="0"/>
              <a:t>and the </a:t>
            </a:r>
            <a:r>
              <a:rPr lang="en-US" dirty="0" err="1"/>
              <a:t>Eigenfactor</a:t>
            </a:r>
            <a:r>
              <a:rPr lang="en-US" dirty="0"/>
              <a:t> is originally described in Bergstrom (REF 2007</a:t>
            </a:r>
            <a:r>
              <a:rPr lang="en-US" dirty="0" smtClean="0"/>
              <a:t>)</a:t>
            </a:r>
          </a:p>
          <a:p>
            <a:pPr lvl="1"/>
            <a:r>
              <a:rPr lang="en-US" dirty="0" smtClean="0"/>
              <a:t>Of </a:t>
            </a:r>
            <a:r>
              <a:rPr lang="en-US" dirty="0"/>
              <a:t>note, the </a:t>
            </a:r>
            <a:r>
              <a:rPr lang="en-US" dirty="0" err="1"/>
              <a:t>Eigenfactor</a:t>
            </a:r>
            <a:r>
              <a:rPr lang="en-US" dirty="0"/>
              <a:t> reported in the JCR does not include self citations.</a:t>
            </a:r>
          </a:p>
          <a:p>
            <a:endParaRPr lang="en-US" dirty="0"/>
          </a:p>
        </p:txBody>
      </p:sp>
    </p:spTree>
    <p:extLst>
      <p:ext uri="{BB962C8B-B14F-4D97-AF65-F5344CB8AC3E}">
        <p14:creationId xmlns:p14="http://schemas.microsoft.com/office/powerpoint/2010/main" val="442694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ienceNetworkMap.tiff"/>
          <p:cNvPicPr>
            <a:picLocks noGrp="1" noChangeAspect="1"/>
          </p:cNvPicPr>
          <p:nvPr>
            <p:ph idx="1"/>
          </p:nvPr>
        </p:nvPicPr>
        <p:blipFill rotWithShape="1">
          <a:blip r:embed="rId2">
            <a:extLst>
              <a:ext uri="{28A0092B-C50C-407E-A947-70E740481C1C}">
                <a14:useLocalDpi xmlns:a14="http://schemas.microsoft.com/office/drawing/2010/main" val="0"/>
              </a:ext>
            </a:extLst>
          </a:blip>
          <a:srcRect t="1122" b="-1876"/>
          <a:stretch/>
        </p:blipFill>
        <p:spPr>
          <a:xfrm>
            <a:off x="0" y="0"/>
            <a:ext cx="9144000" cy="7123760"/>
          </a:xfrm>
        </p:spPr>
      </p:pic>
    </p:spTree>
    <p:extLst>
      <p:ext uri="{BB962C8B-B14F-4D97-AF65-F5344CB8AC3E}">
        <p14:creationId xmlns:p14="http://schemas.microsoft.com/office/powerpoint/2010/main" val="670156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Article Influence (AI) </a:t>
            </a:r>
          </a:p>
        </p:txBody>
      </p:sp>
      <p:sp>
        <p:nvSpPr>
          <p:cNvPr id="3" name="Content Placeholder 2"/>
          <p:cNvSpPr>
            <a:spLocks noGrp="1"/>
          </p:cNvSpPr>
          <p:nvPr>
            <p:ph idx="1"/>
          </p:nvPr>
        </p:nvSpPr>
        <p:spPr/>
        <p:txBody>
          <a:bodyPr>
            <a:normAutofit fontScale="85000" lnSpcReduction="20000"/>
          </a:bodyPr>
          <a:lstStyle/>
          <a:p>
            <a:r>
              <a:rPr lang="en-US" dirty="0"/>
              <a:t>C</a:t>
            </a:r>
            <a:r>
              <a:rPr lang="en-US" dirty="0" smtClean="0"/>
              <a:t>itation </a:t>
            </a:r>
            <a:r>
              <a:rPr lang="en-US" dirty="0"/>
              <a:t>influence of a journal on a per citation basis. It is calculated as</a:t>
            </a:r>
          </a:p>
          <a:p>
            <a:pPr marL="82296" indent="0">
              <a:buNone/>
            </a:pPr>
            <a:r>
              <a:rPr lang="en-US" dirty="0"/>
              <a:t> </a:t>
            </a:r>
          </a:p>
          <a:p>
            <a:r>
              <a:rPr lang="en-US" i="1" dirty="0"/>
              <a:t>AI=</a:t>
            </a:r>
            <a:r>
              <a:rPr lang="en-US" i="1" dirty="0" smtClean="0"/>
              <a:t>0.01*EF/a</a:t>
            </a:r>
            <a:endParaRPr lang="en-US" dirty="0"/>
          </a:p>
          <a:p>
            <a:endParaRPr lang="en-US" dirty="0"/>
          </a:p>
          <a:p>
            <a:r>
              <a:rPr lang="en-US" dirty="0"/>
              <a:t>where EF is the </a:t>
            </a:r>
            <a:r>
              <a:rPr lang="en-US" dirty="0" err="1"/>
              <a:t>Eigenfactor</a:t>
            </a:r>
            <a:r>
              <a:rPr lang="en-US" dirty="0"/>
              <a:t> value and </a:t>
            </a:r>
            <a:r>
              <a:rPr lang="en-US" i="1" dirty="0"/>
              <a:t>a</a:t>
            </a:r>
            <a:r>
              <a:rPr lang="en-US" dirty="0"/>
              <a:t> is the number of articles over a 5 year time period. As with the </a:t>
            </a:r>
            <a:r>
              <a:rPr lang="en-US" dirty="0" err="1"/>
              <a:t>Eigenfactor</a:t>
            </a:r>
            <a:r>
              <a:rPr lang="en-US" dirty="0"/>
              <a:t>, the AI does not include self citations. The article influence score is intended to be </a:t>
            </a:r>
            <a:r>
              <a:rPr lang="en-US" dirty="0" smtClean="0"/>
              <a:t>comparable </a:t>
            </a:r>
            <a:r>
              <a:rPr lang="en-US" dirty="0"/>
              <a:t>to the JIF because the EF measures the entire influence of a journal whereas the JIF and AI calculate the influence on a per-article basis.</a:t>
            </a:r>
          </a:p>
          <a:p>
            <a:endParaRPr lang="en-US" dirty="0"/>
          </a:p>
        </p:txBody>
      </p:sp>
    </p:spTree>
    <p:extLst>
      <p:ext uri="{BB962C8B-B14F-4D97-AF65-F5344CB8AC3E}">
        <p14:creationId xmlns:p14="http://schemas.microsoft.com/office/powerpoint/2010/main" val="9289637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Solstice.thmx</Template>
  <TotalTime>1515</TotalTime>
  <Words>1988</Words>
  <Application>Microsoft Macintosh PowerPoint</Application>
  <PresentationFormat>On-screen Show (4:3)</PresentationFormat>
  <Paragraphs>306</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Solstice</vt:lpstr>
      <vt:lpstr>Comparing metrics of influence among ecology journals</vt:lpstr>
      <vt:lpstr>Reasons for Metrics</vt:lpstr>
      <vt:lpstr>Journal Impact Factor</vt:lpstr>
      <vt:lpstr>JIF Criticisms</vt:lpstr>
      <vt:lpstr>JIF Criticisms</vt:lpstr>
      <vt:lpstr>JIF Criticisms</vt:lpstr>
      <vt:lpstr>Other Citation-based Metrics</vt:lpstr>
      <vt:lpstr>PowerPoint Presentation</vt:lpstr>
      <vt:lpstr>Article Influence (AI) </vt:lpstr>
      <vt:lpstr>H-index</vt:lpstr>
      <vt:lpstr>Hc-Index</vt:lpstr>
      <vt:lpstr>Hi-index</vt:lpstr>
      <vt:lpstr>Hm-index</vt:lpstr>
      <vt:lpstr>E-index</vt:lpstr>
      <vt:lpstr>G-index</vt:lpstr>
      <vt:lpstr>AR-index</vt:lpstr>
      <vt:lpstr>Quality Structure Index (QSI)</vt:lpstr>
      <vt:lpstr>Alternative Metrics</vt:lpstr>
      <vt:lpstr>Relationships among metrics</vt:lpstr>
      <vt:lpstr>PowerPoint Presentation</vt:lpstr>
      <vt:lpstr>PowerPoint Presentation</vt:lpstr>
      <vt:lpstr>PowerPoint Presentation</vt:lpstr>
      <vt:lpstr>Methods</vt:lpstr>
      <vt:lpstr>PowerPoint Presentation</vt:lpstr>
      <vt:lpstr>PowerPoint Presentation</vt:lpstr>
      <vt:lpstr>PowerPoint Presentation</vt:lpstr>
      <vt:lpstr>Uses</vt:lpstr>
      <vt:lpstr>Evaluate Perception of Ecologists</vt:lpstr>
      <vt:lpstr>Potential Surveys</vt:lpstr>
      <vt:lpstr>Q2</vt:lpstr>
      <vt:lpstr>Q3-4</vt:lpstr>
      <vt:lpstr>Thoughts?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Comparing metrics of influence among ecology journals</dc:title>
  <dc:creator>Anon Anon</dc:creator>
  <cp:lastModifiedBy>Anon Anon</cp:lastModifiedBy>
  <cp:revision>14</cp:revision>
  <dcterms:created xsi:type="dcterms:W3CDTF">2013-05-05T03:45:28Z</dcterms:created>
  <dcterms:modified xsi:type="dcterms:W3CDTF">2013-05-06T05:00:52Z</dcterms:modified>
</cp:coreProperties>
</file>