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88" r:id="rId5"/>
    <p:sldId id="282" r:id="rId6"/>
    <p:sldId id="284" r:id="rId7"/>
    <p:sldId id="285" r:id="rId8"/>
    <p:sldId id="286" r:id="rId9"/>
    <p:sldId id="292" r:id="rId10"/>
    <p:sldId id="287" r:id="rId11"/>
    <p:sldId id="293" r:id="rId12"/>
    <p:sldId id="291" r:id="rId13"/>
    <p:sldId id="289" r:id="rId14"/>
    <p:sldId id="295" r:id="rId15"/>
    <p:sldId id="294" r:id="rId16"/>
    <p:sldId id="303" r:id="rId17"/>
    <p:sldId id="297" r:id="rId18"/>
    <p:sldId id="298" r:id="rId19"/>
    <p:sldId id="300" r:id="rId20"/>
    <p:sldId id="301" r:id="rId21"/>
    <p:sldId id="302" r:id="rId22"/>
    <p:sldId id="299" r:id="rId23"/>
    <p:sldId id="296" r:id="rId24"/>
    <p:sldId id="30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969-BC9D-4944-9FCA-6544DE1F5F8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7BB-4D57-4CEC-B2DF-D4D9F66F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969-BC9D-4944-9FCA-6544DE1F5F8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7BB-4D57-4CEC-B2DF-D4D9F66F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969-BC9D-4944-9FCA-6544DE1F5F8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7BB-4D57-4CEC-B2DF-D4D9F66F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0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969-BC9D-4944-9FCA-6544DE1F5F8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7BB-4D57-4CEC-B2DF-D4D9F66F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969-BC9D-4944-9FCA-6544DE1F5F8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7BB-4D57-4CEC-B2DF-D4D9F66F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969-BC9D-4944-9FCA-6544DE1F5F8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7BB-4D57-4CEC-B2DF-D4D9F66F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969-BC9D-4944-9FCA-6544DE1F5F8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7BB-4D57-4CEC-B2DF-D4D9F66F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0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969-BC9D-4944-9FCA-6544DE1F5F8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7BB-4D57-4CEC-B2DF-D4D9F66F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969-BC9D-4944-9FCA-6544DE1F5F8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7BB-4D57-4CEC-B2DF-D4D9F66F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7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969-BC9D-4944-9FCA-6544DE1F5F8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7BB-4D57-4CEC-B2DF-D4D9F66F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F969-BC9D-4944-9FCA-6544DE1F5F8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7BB-4D57-4CEC-B2DF-D4D9F66F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F969-BC9D-4944-9FCA-6544DE1F5F8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257BB-4D57-4CEC-B2DF-D4D9F66F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6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eMlx5fFNoYc?si=kzgrebEHVBbXIR0Z&amp;t=173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hyperlink" Target="https://arxiv.org/abs/1706.0376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203.0215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facebook/fasttext-en-vecto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BD8D-E6A5-4EB2-9781-CC574AB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96" y="1122363"/>
            <a:ext cx="10574608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 for sequence data: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Generative pre-trained 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F216-FDBD-44BF-8198-DC52C139D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David J. H. Shih</a:t>
            </a:r>
          </a:p>
          <a:p>
            <a:r>
              <a:rPr lang="en-US" sz="4000" dirty="0"/>
              <a:t>dshih@hku.hk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67E6E-3AED-455E-BBEF-5A2962499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5" y="407392"/>
            <a:ext cx="4914037" cy="71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4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66D5-9E6F-4055-999B-B690737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Context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3217-D23F-4B6E-9472-F7CE7AA3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32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We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can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</a:t>
            </a:r>
            <a:r>
              <a:rPr lang="en-US" sz="3600" dirty="0"/>
              <a:t> artificial intelligence to discover patterns from biomedical data.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Discussing the feasibility of artificial general intelligence will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open a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can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of worms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We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will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can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these sardines and anchovies </a:t>
            </a:r>
            <a:r>
              <a:rPr lang="en-US" sz="3600" dirty="0"/>
              <a:t>in olive oil.</a:t>
            </a:r>
          </a:p>
        </p:txBody>
      </p:sp>
    </p:spTree>
    <p:extLst>
      <p:ext uri="{BB962C8B-B14F-4D97-AF65-F5344CB8AC3E}">
        <p14:creationId xmlns:p14="http://schemas.microsoft.com/office/powerpoint/2010/main" val="246851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66D5-9E6F-4055-999B-B690737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2544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Adjusting the embedding with context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A9697-DCC7-4928-AA30-0C5F5BB3E02D}"/>
              </a:ext>
            </a:extLst>
          </p:cNvPr>
          <p:cNvSpPr txBox="1"/>
          <p:nvPr/>
        </p:nvSpPr>
        <p:spPr>
          <a:xfrm>
            <a:off x="879564" y="1854923"/>
            <a:ext cx="674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/>
              <a:t>… will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open a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can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of worms</a:t>
            </a:r>
            <a:r>
              <a:rPr lang="en-US" sz="32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185187-121A-455F-9472-5AC984EDA85E}"/>
                  </a:ext>
                </a:extLst>
              </p:cNvPr>
              <p:cNvSpPr txBox="1"/>
              <p:nvPr/>
            </p:nvSpPr>
            <p:spPr>
              <a:xfrm>
                <a:off x="879564" y="2994760"/>
                <a:ext cx="10302242" cy="190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002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−0.001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3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003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3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008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3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001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0.000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−0.002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001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3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−0.002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3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3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005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3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006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−0.03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185187-121A-455F-9472-5AC984EDA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64" y="2994760"/>
                <a:ext cx="10302242" cy="1906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5182A6-1917-4AD0-8877-B33913AB776C}"/>
                  </a:ext>
                </a:extLst>
              </p:cNvPr>
              <p:cNvSpPr txBox="1"/>
              <p:nvPr/>
            </p:nvSpPr>
            <p:spPr>
              <a:xfrm>
                <a:off x="1027611" y="4981091"/>
                <a:ext cx="799578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aseline="-25000" dirty="0" err="1"/>
                  <a:t>can</a:t>
                </a:r>
                <a:endParaRPr lang="en-US" sz="3200" baseline="-2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5182A6-1917-4AD0-8877-B33913AB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11" y="4981091"/>
                <a:ext cx="799578" cy="573427"/>
              </a:xfrm>
              <a:prstGeom prst="rect">
                <a:avLst/>
              </a:prstGeom>
              <a:blipFill>
                <a:blip r:embed="rId3"/>
                <a:stretch>
                  <a:fillRect r="-8397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1EFCBC-33CB-4857-A47B-32FDD82D03DC}"/>
                  </a:ext>
                </a:extLst>
              </p:cNvPr>
              <p:cNvSpPr txBox="1"/>
              <p:nvPr/>
            </p:nvSpPr>
            <p:spPr>
              <a:xfrm>
                <a:off x="5006954" y="4981090"/>
                <a:ext cx="78739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aseline="-25000" dirty="0" err="1"/>
                  <a:t>a</a:t>
                </a:r>
                <a:endParaRPr lang="en-US" sz="3200" baseline="-25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1EFCBC-33CB-4857-A47B-32FDD82D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954" y="4981090"/>
                <a:ext cx="787395" cy="573427"/>
              </a:xfrm>
              <a:prstGeom prst="rect">
                <a:avLst/>
              </a:prstGeom>
              <a:blipFill>
                <a:blip r:embed="rId4"/>
                <a:stretch>
                  <a:fillRect r="-7692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B4898-7252-4CBB-838E-BBEA743945D1}"/>
                  </a:ext>
                </a:extLst>
              </p:cNvPr>
              <p:cNvSpPr txBox="1"/>
              <p:nvPr/>
            </p:nvSpPr>
            <p:spPr>
              <a:xfrm>
                <a:off x="2673533" y="4981090"/>
                <a:ext cx="122501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aseline="-25000" dirty="0" err="1"/>
                  <a:t>open</a:t>
                </a:r>
                <a:endParaRPr lang="en-US" sz="3200" baseline="-25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4B4898-7252-4CBB-838E-BBEA74394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533" y="4981090"/>
                <a:ext cx="1225015" cy="573427"/>
              </a:xfrm>
              <a:prstGeom prst="rect">
                <a:avLst/>
              </a:prstGeom>
              <a:blipFill>
                <a:blip r:embed="rId5"/>
                <a:stretch>
                  <a:fillRect r="-4478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A8C876-64BC-4CE7-8A7F-5090BC1BB200}"/>
                  </a:ext>
                </a:extLst>
              </p:cNvPr>
              <p:cNvSpPr txBox="1"/>
              <p:nvPr/>
            </p:nvSpPr>
            <p:spPr>
              <a:xfrm>
                <a:off x="7050345" y="4981089"/>
                <a:ext cx="88357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aseline="-25000" dirty="0" err="1"/>
                  <a:t>of</a:t>
                </a:r>
                <a:endParaRPr lang="en-US" sz="3200" baseline="-25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A8C876-64BC-4CE7-8A7F-5090BC1B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345" y="4981089"/>
                <a:ext cx="883575" cy="573427"/>
              </a:xfrm>
              <a:prstGeom prst="rect">
                <a:avLst/>
              </a:prstGeom>
              <a:blipFill>
                <a:blip r:embed="rId6"/>
                <a:stretch>
                  <a:fillRect r="-7639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A7834B4-A285-4619-82EA-877B2F7EFDFD}"/>
                  </a:ext>
                </a:extLst>
              </p:cNvPr>
              <p:cNvSpPr txBox="1"/>
              <p:nvPr/>
            </p:nvSpPr>
            <p:spPr>
              <a:xfrm>
                <a:off x="8765941" y="4981088"/>
                <a:ext cx="1401409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aseline="-25000" dirty="0" err="1"/>
                  <a:t>worms</a:t>
                </a:r>
                <a:endParaRPr lang="en-US" sz="3200" baseline="-25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A7834B4-A285-4619-82EA-877B2F7EF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941" y="4981088"/>
                <a:ext cx="1401409" cy="573427"/>
              </a:xfrm>
              <a:prstGeom prst="rect">
                <a:avLst/>
              </a:prstGeom>
              <a:blipFill>
                <a:blip r:embed="rId7"/>
                <a:stretch>
                  <a:fillRect r="-4348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9534455-5219-4430-8562-4AC20ECE051A}"/>
              </a:ext>
            </a:extLst>
          </p:cNvPr>
          <p:cNvSpPr/>
          <p:nvPr/>
        </p:nvSpPr>
        <p:spPr>
          <a:xfrm>
            <a:off x="6149237" y="1707342"/>
            <a:ext cx="4345577" cy="40577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AD6343-F906-48ED-87D3-AB77910110E6}"/>
              </a:ext>
            </a:extLst>
          </p:cNvPr>
          <p:cNvSpPr/>
          <p:nvPr/>
        </p:nvSpPr>
        <p:spPr>
          <a:xfrm>
            <a:off x="3850160" y="1707343"/>
            <a:ext cx="1944189" cy="66922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7D8393-D5F5-4922-99A8-70947FB1CA6A}"/>
              </a:ext>
            </a:extLst>
          </p:cNvPr>
          <p:cNvSpPr txBox="1"/>
          <p:nvPr/>
        </p:nvSpPr>
        <p:spPr>
          <a:xfrm>
            <a:off x="413137" y="6205380"/>
            <a:ext cx="589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https://youtu.be/eMlx5fFNoYc?si=kzgrebEHVBbXIR0Z&amp;t=173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821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C9443F-0360-4EAA-8230-A2A18A3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75" y="352975"/>
            <a:ext cx="4288515" cy="629139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B778A8B-1D3E-4AF9-96EE-018FC41A8D75}"/>
              </a:ext>
            </a:extLst>
          </p:cNvPr>
          <p:cNvGrpSpPr/>
          <p:nvPr/>
        </p:nvGrpSpPr>
        <p:grpSpPr>
          <a:xfrm>
            <a:off x="768528" y="2420990"/>
            <a:ext cx="2074818" cy="4223378"/>
            <a:chOff x="6468292" y="2351318"/>
            <a:chExt cx="2074818" cy="42233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17F856-F1D2-443F-9440-2AE509981B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330" r="51619" b="1"/>
            <a:stretch/>
          </p:blipFill>
          <p:spPr>
            <a:xfrm>
              <a:off x="6468292" y="2569029"/>
              <a:ext cx="2074818" cy="40056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E4F5E1-5A2E-4650-A227-7657EB5CB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303" r="51619" b="7406"/>
            <a:stretch/>
          </p:blipFill>
          <p:spPr>
            <a:xfrm>
              <a:off x="6468292" y="2351318"/>
              <a:ext cx="2074818" cy="26996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6F0D88-EB38-4D5B-8809-C188E3306A8F}"/>
              </a:ext>
            </a:extLst>
          </p:cNvPr>
          <p:cNvGrpSpPr/>
          <p:nvPr/>
        </p:nvGrpSpPr>
        <p:grpSpPr>
          <a:xfrm>
            <a:off x="8791294" y="1386391"/>
            <a:ext cx="2074818" cy="5257977"/>
            <a:chOff x="9329056" y="908327"/>
            <a:chExt cx="2074818" cy="52579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1F7808-DD21-4BF4-9F49-5D2747446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19" t="52477"/>
            <a:stretch/>
          </p:blipFill>
          <p:spPr>
            <a:xfrm>
              <a:off x="9329056" y="3176452"/>
              <a:ext cx="2074818" cy="298985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BF3A96D-BA86-4EF1-BF5F-E1F18A880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19" b="63096"/>
            <a:stretch/>
          </p:blipFill>
          <p:spPr>
            <a:xfrm>
              <a:off x="9329056" y="908327"/>
              <a:ext cx="2074818" cy="232175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A4BC85-01C1-49DC-9A28-1243D4B1DA8A}"/>
              </a:ext>
            </a:extLst>
          </p:cNvPr>
          <p:cNvSpPr txBox="1"/>
          <p:nvPr/>
        </p:nvSpPr>
        <p:spPr>
          <a:xfrm>
            <a:off x="3744374" y="287932"/>
            <a:ext cx="226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Transformer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6D98C2-28C2-4BF5-A018-BCF788D35643}"/>
              </a:ext>
            </a:extLst>
          </p:cNvPr>
          <p:cNvSpPr txBox="1"/>
          <p:nvPr/>
        </p:nvSpPr>
        <p:spPr>
          <a:xfrm>
            <a:off x="1640127" y="287932"/>
            <a:ext cx="1027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BERT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7C4218-AB43-43B5-A7BA-0159DB1D1889}"/>
              </a:ext>
            </a:extLst>
          </p:cNvPr>
          <p:cNvSpPr txBox="1"/>
          <p:nvPr/>
        </p:nvSpPr>
        <p:spPr>
          <a:xfrm>
            <a:off x="9098169" y="287932"/>
            <a:ext cx="854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GPT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2A8F0-CE40-4789-8233-15227417FF1D}"/>
              </a:ext>
            </a:extLst>
          </p:cNvPr>
          <p:cNvSpPr txBox="1"/>
          <p:nvPr/>
        </p:nvSpPr>
        <p:spPr>
          <a:xfrm>
            <a:off x="4110628" y="909264"/>
            <a:ext cx="1530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language</a:t>
            </a:r>
          </a:p>
          <a:p>
            <a:pPr algn="ctr"/>
            <a:r>
              <a:rPr lang="en-US" sz="2400" dirty="0"/>
              <a:t>translation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5E8292-BA98-4458-948C-1AADA5655D2B}"/>
              </a:ext>
            </a:extLst>
          </p:cNvPr>
          <p:cNvSpPr txBox="1"/>
          <p:nvPr/>
        </p:nvSpPr>
        <p:spPr>
          <a:xfrm>
            <a:off x="1158636" y="909264"/>
            <a:ext cx="198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language</a:t>
            </a:r>
            <a:br>
              <a:rPr lang="en-US" sz="2400" dirty="0"/>
            </a:br>
            <a:r>
              <a:rPr lang="en-US" sz="2400" dirty="0"/>
              <a:t>understanding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7EEBDE-8916-4DF8-896A-0CA337916DF2}"/>
              </a:ext>
            </a:extLst>
          </p:cNvPr>
          <p:cNvSpPr txBox="1"/>
          <p:nvPr/>
        </p:nvSpPr>
        <p:spPr>
          <a:xfrm>
            <a:off x="10119621" y="909264"/>
            <a:ext cx="1600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text</a:t>
            </a:r>
            <a:br>
              <a:rPr lang="en-US" sz="2400" dirty="0"/>
            </a:br>
            <a:r>
              <a:rPr lang="en-US" sz="2400" dirty="0"/>
              <a:t>completion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E88C5-E253-427D-BC62-9A4E8428F786}"/>
              </a:ext>
            </a:extLst>
          </p:cNvPr>
          <p:cNvSpPr/>
          <p:nvPr/>
        </p:nvSpPr>
        <p:spPr>
          <a:xfrm>
            <a:off x="6270171" y="5503817"/>
            <a:ext cx="539932" cy="148046"/>
          </a:xfrm>
          <a:prstGeom prst="rect">
            <a:avLst/>
          </a:prstGeom>
          <a:solidFill>
            <a:srgbClr val="FDD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5433C-9A8D-42CA-836F-636386B983B0}"/>
              </a:ext>
            </a:extLst>
          </p:cNvPr>
          <p:cNvSpPr/>
          <p:nvPr/>
        </p:nvSpPr>
        <p:spPr>
          <a:xfrm>
            <a:off x="9255468" y="5516609"/>
            <a:ext cx="539932" cy="148046"/>
          </a:xfrm>
          <a:prstGeom prst="rect">
            <a:avLst/>
          </a:prstGeom>
          <a:solidFill>
            <a:srgbClr val="FDD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024D5E-3A18-474A-8218-386BC78C2E94}"/>
              </a:ext>
            </a:extLst>
          </p:cNvPr>
          <p:cNvSpPr/>
          <p:nvPr/>
        </p:nvSpPr>
        <p:spPr>
          <a:xfrm>
            <a:off x="4769456" y="5503817"/>
            <a:ext cx="539932" cy="148046"/>
          </a:xfrm>
          <a:prstGeom prst="rect">
            <a:avLst/>
          </a:prstGeom>
          <a:solidFill>
            <a:srgbClr val="FDD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B3368D-831E-4948-B5A3-8B5D2EAF19B0}"/>
              </a:ext>
            </a:extLst>
          </p:cNvPr>
          <p:cNvSpPr/>
          <p:nvPr/>
        </p:nvSpPr>
        <p:spPr>
          <a:xfrm>
            <a:off x="1886602" y="5503817"/>
            <a:ext cx="539932" cy="148046"/>
          </a:xfrm>
          <a:prstGeom prst="rect">
            <a:avLst/>
          </a:prstGeom>
          <a:solidFill>
            <a:srgbClr val="FDD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66D5-9E6F-4055-999B-B690737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Softmax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23217-D23F-4B6E-9472-F7CE7AA3B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544"/>
                <a:ext cx="10515600" cy="473746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200" dirty="0"/>
                  <a:t>onverts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3200" dirty="0"/>
                  <a:t> (logits) to a probability distribution: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6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23217-D23F-4B6E-9472-F7CE7AA3B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544"/>
                <a:ext cx="10515600" cy="4737462"/>
              </a:xfrm>
              <a:blipFill>
                <a:blip r:embed="rId2"/>
                <a:stretch>
                  <a:fillRect t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04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66D5-9E6F-4055-999B-B690737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Attention head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23217-D23F-4B6E-9472-F7CE7AA3B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544"/>
                <a:ext cx="10515600" cy="473746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dirty="0"/>
                  <a:t>Adjusts embeddings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by the context of the preceding </a:t>
                </a:r>
                <a:br>
                  <a:rPr lang="en-US" sz="3200" dirty="0"/>
                </a:br>
                <a:r>
                  <a:rPr lang="en-US" sz="3200" dirty="0"/>
                  <a:t>(or surrounding) tokens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32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32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query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3200" b="0" dirty="0"/>
                  <a:t> key,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3200" b="0" dirty="0"/>
                  <a:t> value,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key dimension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23217-D23F-4B6E-9472-F7CE7AA3B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544"/>
                <a:ext cx="10515600" cy="4737462"/>
              </a:xfrm>
              <a:blipFill>
                <a:blip r:embed="rId2"/>
                <a:stretch>
                  <a:fillRect l="-1507" t="-386" b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99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66D5-9E6F-4055-999B-B690737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Attention head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23217-D23F-4B6E-9472-F7CE7AA3B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544"/>
                <a:ext cx="10515600" cy="473746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dirty="0"/>
                  <a:t>Adjusts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sz="3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3200" dirty="0"/>
                  <a:t>by preceding context of size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</a:t>
                </a:r>
                <a:endParaRPr lang="en-US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en-US" sz="32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)→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𝑡𝑗</m:t>
                                </m:r>
                              </m:sub>
                            </m:sSub>
                          </m:e>
                        </m:nary>
                        <m:r>
                          <a:rPr lang="en-US" sz="32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b="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b="0" dirty="0">
                    <a:solidFill>
                      <a:schemeClr val="accent6">
                        <a:lumMod val="75000"/>
                      </a:schemeClr>
                    </a:solidFill>
                  </a:rPr>
                  <a:t>’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32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23217-D23F-4B6E-9472-F7CE7AA3B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544"/>
                <a:ext cx="10515600" cy="4737462"/>
              </a:xfrm>
              <a:blipFill>
                <a:blip r:embed="rId2"/>
                <a:stretch>
                  <a:fillRect l="-1507" t="-386" b="-3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A52C6-2013-4613-9D10-4122BD69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0474"/>
            <a:ext cx="10515600" cy="163435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Can transformers model long-term dependencies in sequence data?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5304F9-BC01-4E8A-9C88-90546B016081}"/>
                  </a:ext>
                </a:extLst>
              </p:cNvPr>
              <p:cNvSpPr txBox="1"/>
              <p:nvPr/>
            </p:nvSpPr>
            <p:spPr>
              <a:xfrm>
                <a:off x="2203268" y="4458670"/>
                <a:ext cx="7750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5304F9-BC01-4E8A-9C88-90546B016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68" y="4458670"/>
                <a:ext cx="77506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7C71D2-1DF5-4FE7-BD55-C71E7F380B6B}"/>
                  </a:ext>
                </a:extLst>
              </p:cNvPr>
              <p:cNvSpPr txBox="1"/>
              <p:nvPr/>
            </p:nvSpPr>
            <p:spPr>
              <a:xfrm>
                <a:off x="7829004" y="4458670"/>
                <a:ext cx="7750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7C71D2-1DF5-4FE7-BD55-C71E7F380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004" y="4458670"/>
                <a:ext cx="77506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A31E53-50CD-4508-A2A3-2A0FF1412521}"/>
                  </a:ext>
                </a:extLst>
              </p:cNvPr>
              <p:cNvSpPr txBox="1"/>
              <p:nvPr/>
            </p:nvSpPr>
            <p:spPr>
              <a:xfrm>
                <a:off x="8974178" y="4458670"/>
                <a:ext cx="7750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A31E53-50CD-4508-A2A3-2A0FF1412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78" y="4458670"/>
                <a:ext cx="775063" cy="646331"/>
              </a:xfrm>
              <a:prstGeom prst="rect">
                <a:avLst/>
              </a:prstGeom>
              <a:blipFill>
                <a:blip r:embed="rId4"/>
                <a:stretch>
                  <a:fillRect r="-16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BD262-0F7C-488B-A7C8-2B1DE51D730E}"/>
                  </a:ext>
                </a:extLst>
              </p:cNvPr>
              <p:cNvSpPr txBox="1"/>
              <p:nvPr/>
            </p:nvSpPr>
            <p:spPr>
              <a:xfrm>
                <a:off x="3391135" y="4458670"/>
                <a:ext cx="7750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BD262-0F7C-488B-A7C8-2B1DE51D7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35" y="4458670"/>
                <a:ext cx="77506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BFFF75-D4DF-49BD-861C-D5F887737AF8}"/>
                  </a:ext>
                </a:extLst>
              </p:cNvPr>
              <p:cNvSpPr txBox="1"/>
              <p:nvPr/>
            </p:nvSpPr>
            <p:spPr>
              <a:xfrm>
                <a:off x="6383381" y="4458670"/>
                <a:ext cx="7750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BFFF75-D4DF-49BD-861C-D5F887737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381" y="4458670"/>
                <a:ext cx="775063" cy="646331"/>
              </a:xfrm>
              <a:prstGeom prst="rect">
                <a:avLst/>
              </a:prstGeom>
              <a:blipFill>
                <a:blip r:embed="rId6"/>
                <a:stretch>
                  <a:fillRect r="-16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9176CE-C7D5-4328-A5F6-FE52AE6C5C29}"/>
                  </a:ext>
                </a:extLst>
              </p:cNvPr>
              <p:cNvSpPr txBox="1"/>
              <p:nvPr/>
            </p:nvSpPr>
            <p:spPr>
              <a:xfrm>
                <a:off x="4885506" y="4458670"/>
                <a:ext cx="7750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9176CE-C7D5-4328-A5F6-FE52AE6C5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506" y="4458670"/>
                <a:ext cx="775063" cy="646331"/>
              </a:xfrm>
              <a:prstGeom prst="rect">
                <a:avLst/>
              </a:prstGeom>
              <a:blipFill>
                <a:blip r:embed="rId7"/>
                <a:stretch>
                  <a:fillRect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2493BFB-C9B7-4B69-8DF4-5FAD205FB389}"/>
              </a:ext>
            </a:extLst>
          </p:cNvPr>
          <p:cNvCxnSpPr>
            <a:cxnSpLocks/>
            <a:stCxn id="9" idx="0"/>
            <a:endCxn id="5" idx="0"/>
          </p:cNvCxnSpPr>
          <p:nvPr/>
        </p:nvCxnSpPr>
        <p:spPr>
          <a:xfrm rot="5400000" flipH="1" flipV="1">
            <a:off x="6744787" y="2986921"/>
            <a:ext cx="12700" cy="2943498"/>
          </a:xfrm>
          <a:prstGeom prst="curvedConnector3">
            <a:avLst>
              <a:gd name="adj1" fmla="val 756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475CAF0-9D9D-4D5C-BDC5-476527CF3C64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 rot="5400000" flipH="1" flipV="1">
            <a:off x="7317374" y="2414334"/>
            <a:ext cx="12700" cy="4088672"/>
          </a:xfrm>
          <a:prstGeom prst="curvedConnector3">
            <a:avLst>
              <a:gd name="adj1" fmla="val 852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24221A2-393B-4E91-9CB1-6BBD13F562DC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8066311" y="3163272"/>
            <a:ext cx="12700" cy="2590797"/>
          </a:xfrm>
          <a:prstGeom prst="curvedConnector3">
            <a:avLst>
              <a:gd name="adj1" fmla="val 687427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A193A93-DCDC-435F-91E5-68E4FD23AB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92813" y="2983746"/>
            <a:ext cx="12700" cy="2943498"/>
          </a:xfrm>
          <a:prstGeom prst="curvedConnector3">
            <a:avLst>
              <a:gd name="adj1" fmla="val 756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65E5909-CD6D-44EF-A1C0-3274543732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74555" y="2405558"/>
            <a:ext cx="12700" cy="4088672"/>
          </a:xfrm>
          <a:prstGeom prst="curvedConnector3">
            <a:avLst>
              <a:gd name="adj1" fmla="val 8965362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EE8659-29F2-405E-8871-50B27B0B5D59}"/>
              </a:ext>
            </a:extLst>
          </p:cNvPr>
          <p:cNvCxnSpPr>
            <a:cxnSpLocks/>
          </p:cNvCxnSpPr>
          <p:nvPr/>
        </p:nvCxnSpPr>
        <p:spPr>
          <a:xfrm>
            <a:off x="2953912" y="4806838"/>
            <a:ext cx="4372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FC5465-59BB-43A3-A151-974898152076}"/>
              </a:ext>
            </a:extLst>
          </p:cNvPr>
          <p:cNvCxnSpPr>
            <a:cxnSpLocks/>
          </p:cNvCxnSpPr>
          <p:nvPr/>
        </p:nvCxnSpPr>
        <p:spPr>
          <a:xfrm>
            <a:off x="4282866" y="4806838"/>
            <a:ext cx="4372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EEC215-1B3B-46D4-A64D-D36924C2D0D7}"/>
              </a:ext>
            </a:extLst>
          </p:cNvPr>
          <p:cNvCxnSpPr>
            <a:cxnSpLocks/>
          </p:cNvCxnSpPr>
          <p:nvPr/>
        </p:nvCxnSpPr>
        <p:spPr>
          <a:xfrm>
            <a:off x="5964874" y="4806838"/>
            <a:ext cx="4372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ED98CC-FA34-45BD-A891-F5DB5594399F}"/>
              </a:ext>
            </a:extLst>
          </p:cNvPr>
          <p:cNvCxnSpPr>
            <a:cxnSpLocks/>
          </p:cNvCxnSpPr>
          <p:nvPr/>
        </p:nvCxnSpPr>
        <p:spPr>
          <a:xfrm>
            <a:off x="7425179" y="4806838"/>
            <a:ext cx="4372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6A69E6-6546-486B-BB68-A61FD4B6E54C}"/>
              </a:ext>
            </a:extLst>
          </p:cNvPr>
          <p:cNvCxnSpPr>
            <a:cxnSpLocks/>
          </p:cNvCxnSpPr>
          <p:nvPr/>
        </p:nvCxnSpPr>
        <p:spPr>
          <a:xfrm>
            <a:off x="8536955" y="4806838"/>
            <a:ext cx="4372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6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66D5-9E6F-4055-999B-B690737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3" y="52187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Attention enables long-term dependencies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9EBD7F-F460-44EB-8DA7-6B882D7B3EAA}"/>
                  </a:ext>
                </a:extLst>
              </p:cNvPr>
              <p:cNvSpPr txBox="1"/>
              <p:nvPr/>
            </p:nvSpPr>
            <p:spPr>
              <a:xfrm>
                <a:off x="2203268" y="3640066"/>
                <a:ext cx="7750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9EBD7F-F460-44EB-8DA7-6B882D7B3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68" y="3640066"/>
                <a:ext cx="77506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A8AEAC-D683-4E21-ABAE-E21A88E7FA62}"/>
                  </a:ext>
                </a:extLst>
              </p:cNvPr>
              <p:cNvSpPr txBox="1"/>
              <p:nvPr/>
            </p:nvSpPr>
            <p:spPr>
              <a:xfrm>
                <a:off x="7829004" y="3640066"/>
                <a:ext cx="7750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A8AEAC-D683-4E21-ABAE-E21A88E7F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004" y="3640066"/>
                <a:ext cx="77506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2FA23C-6F17-4C44-964D-7F7528801BC1}"/>
                  </a:ext>
                </a:extLst>
              </p:cNvPr>
              <p:cNvSpPr txBox="1"/>
              <p:nvPr/>
            </p:nvSpPr>
            <p:spPr>
              <a:xfrm>
                <a:off x="8974178" y="3640066"/>
                <a:ext cx="7750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2FA23C-6F17-4C44-964D-7F7528801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78" y="3640066"/>
                <a:ext cx="775063" cy="646331"/>
              </a:xfrm>
              <a:prstGeom prst="rect">
                <a:avLst/>
              </a:prstGeom>
              <a:blipFill>
                <a:blip r:embed="rId5"/>
                <a:stretch>
                  <a:fillRect r="-16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3FA10-84FA-4BB2-86CC-28665A32AFC9}"/>
                  </a:ext>
                </a:extLst>
              </p:cNvPr>
              <p:cNvSpPr txBox="1"/>
              <p:nvPr/>
            </p:nvSpPr>
            <p:spPr>
              <a:xfrm>
                <a:off x="3391135" y="3640066"/>
                <a:ext cx="7750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3FA10-84FA-4BB2-86CC-28665A3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35" y="3640066"/>
                <a:ext cx="77506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7C4DB2-61E1-4418-BCB0-D294F54D2B11}"/>
                  </a:ext>
                </a:extLst>
              </p:cNvPr>
              <p:cNvSpPr txBox="1"/>
              <p:nvPr/>
            </p:nvSpPr>
            <p:spPr>
              <a:xfrm>
                <a:off x="6383381" y="3640066"/>
                <a:ext cx="7750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7C4DB2-61E1-4418-BCB0-D294F54D2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381" y="3640066"/>
                <a:ext cx="775063" cy="646331"/>
              </a:xfrm>
              <a:prstGeom prst="rect">
                <a:avLst/>
              </a:prstGeom>
              <a:blipFill>
                <a:blip r:embed="rId7"/>
                <a:stretch>
                  <a:fillRect r="-16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29F873-65D6-43C3-8572-9398F6E01E44}"/>
                  </a:ext>
                </a:extLst>
              </p:cNvPr>
              <p:cNvSpPr txBox="1"/>
              <p:nvPr/>
            </p:nvSpPr>
            <p:spPr>
              <a:xfrm>
                <a:off x="4885506" y="3640066"/>
                <a:ext cx="7750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29F873-65D6-43C3-8572-9398F6E01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506" y="3640066"/>
                <a:ext cx="775063" cy="646331"/>
              </a:xfrm>
              <a:prstGeom prst="rect">
                <a:avLst/>
              </a:prstGeom>
              <a:blipFill>
                <a:blip r:embed="rId8"/>
                <a:stretch>
                  <a:fillRect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3AC6956-B421-4AA3-A7DE-8E9EBCEB6949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5400000" flipH="1" flipV="1">
            <a:off x="6744787" y="2168317"/>
            <a:ext cx="12700" cy="2943498"/>
          </a:xfrm>
          <a:prstGeom prst="curvedConnector3">
            <a:avLst>
              <a:gd name="adj1" fmla="val 756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46BC4499-665B-44F1-A7FE-9C26AF0B3041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 rot="5400000" flipH="1" flipV="1">
            <a:off x="7317374" y="1595730"/>
            <a:ext cx="12700" cy="4088672"/>
          </a:xfrm>
          <a:prstGeom prst="curvedConnector3">
            <a:avLst>
              <a:gd name="adj1" fmla="val 852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64CDAF8C-CA15-4B55-B15D-378CACFC3241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5400000" flipH="1" flipV="1">
            <a:off x="8066311" y="2344668"/>
            <a:ext cx="12700" cy="2590797"/>
          </a:xfrm>
          <a:prstGeom prst="curvedConnector3">
            <a:avLst>
              <a:gd name="adj1" fmla="val 687427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3B4855E7-5C63-4626-84DB-3F1D35F8FF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92813" y="2165142"/>
            <a:ext cx="12700" cy="2943498"/>
          </a:xfrm>
          <a:prstGeom prst="curvedConnector3">
            <a:avLst>
              <a:gd name="adj1" fmla="val 756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FE938294-8879-417A-B3FD-C3ED8A5151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74555" y="1586954"/>
            <a:ext cx="12700" cy="4088672"/>
          </a:xfrm>
          <a:prstGeom prst="curvedConnector3">
            <a:avLst>
              <a:gd name="adj1" fmla="val 8965362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686C73-46AF-43A8-AC7E-47A06EEFCAD9}"/>
              </a:ext>
            </a:extLst>
          </p:cNvPr>
          <p:cNvCxnSpPr>
            <a:cxnSpLocks/>
          </p:cNvCxnSpPr>
          <p:nvPr/>
        </p:nvCxnSpPr>
        <p:spPr>
          <a:xfrm>
            <a:off x="2953912" y="3988234"/>
            <a:ext cx="4372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7F23014-D68B-456A-9BC8-7D6A0FB584C3}"/>
              </a:ext>
            </a:extLst>
          </p:cNvPr>
          <p:cNvCxnSpPr>
            <a:cxnSpLocks/>
          </p:cNvCxnSpPr>
          <p:nvPr/>
        </p:nvCxnSpPr>
        <p:spPr>
          <a:xfrm>
            <a:off x="4282866" y="3988234"/>
            <a:ext cx="4372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3A8118-78CF-4707-981D-1260FA0107F1}"/>
              </a:ext>
            </a:extLst>
          </p:cNvPr>
          <p:cNvCxnSpPr>
            <a:cxnSpLocks/>
          </p:cNvCxnSpPr>
          <p:nvPr/>
        </p:nvCxnSpPr>
        <p:spPr>
          <a:xfrm>
            <a:off x="5964874" y="3988234"/>
            <a:ext cx="4372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3DAC967-57D3-4526-A2AE-3F2732DEBF3E}"/>
              </a:ext>
            </a:extLst>
          </p:cNvPr>
          <p:cNvCxnSpPr>
            <a:cxnSpLocks/>
          </p:cNvCxnSpPr>
          <p:nvPr/>
        </p:nvCxnSpPr>
        <p:spPr>
          <a:xfrm>
            <a:off x="7425179" y="3988234"/>
            <a:ext cx="4372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27D1DCD-1CA4-4BCA-8185-CA45622C1D00}"/>
              </a:ext>
            </a:extLst>
          </p:cNvPr>
          <p:cNvCxnSpPr>
            <a:cxnSpLocks/>
          </p:cNvCxnSpPr>
          <p:nvPr/>
        </p:nvCxnSpPr>
        <p:spPr>
          <a:xfrm>
            <a:off x="8536955" y="3988234"/>
            <a:ext cx="4372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29999F-5206-4D6E-8C27-16036A984217}"/>
              </a:ext>
            </a:extLst>
          </p:cNvPr>
          <p:cNvSpPr txBox="1"/>
          <p:nvPr/>
        </p:nvSpPr>
        <p:spPr>
          <a:xfrm>
            <a:off x="7829004" y="4452029"/>
            <a:ext cx="802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/>
              <a:t>can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0432C7-BA4D-4025-83F5-C005B69F875B}"/>
              </a:ext>
            </a:extLst>
          </p:cNvPr>
          <p:cNvSpPr txBox="1"/>
          <p:nvPr/>
        </p:nvSpPr>
        <p:spPr>
          <a:xfrm>
            <a:off x="6521233" y="4452028"/>
            <a:ext cx="802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74AFE5-7748-4D9E-A97F-D620DE306A4C}"/>
              </a:ext>
            </a:extLst>
          </p:cNvPr>
          <p:cNvSpPr txBox="1"/>
          <p:nvPr/>
        </p:nvSpPr>
        <p:spPr>
          <a:xfrm>
            <a:off x="4720090" y="4446304"/>
            <a:ext cx="1175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/>
              <a:t>open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C7C145-9577-4E42-8E0D-D8FBF48FB2C3}"/>
              </a:ext>
            </a:extLst>
          </p:cNvPr>
          <p:cNvSpPr txBox="1"/>
          <p:nvPr/>
        </p:nvSpPr>
        <p:spPr>
          <a:xfrm>
            <a:off x="1696041" y="4457754"/>
            <a:ext cx="2181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/>
              <a:t>Discussing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0EAB53-8F47-4C28-8DA7-A97D4C6CEA97}"/>
              </a:ext>
            </a:extLst>
          </p:cNvPr>
          <p:cNvSpPr txBox="1"/>
          <p:nvPr/>
        </p:nvSpPr>
        <p:spPr>
          <a:xfrm>
            <a:off x="9164927" y="4425787"/>
            <a:ext cx="802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82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66D5-9E6F-4055-999B-B690737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Learnable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23217-D23F-4B6E-9472-F7CE7AA3B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544"/>
                <a:ext cx="10515600" cy="473746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dirty="0"/>
                  <a:t>Embedding layer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dirty="0"/>
                  <a:t>Each attention head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dirty="0"/>
                  <a:t>Each </a:t>
                </a:r>
                <a:r>
                  <a:rPr lang="en-US" sz="3200" b="1" dirty="0"/>
                  <a:t>attention layer </a:t>
                </a:r>
                <a:r>
                  <a:rPr lang="en-US" sz="3200" dirty="0"/>
                  <a:t>consists of multiple </a:t>
                </a:r>
                <a:r>
                  <a:rPr lang="en-US" sz="3200" b="1" dirty="0"/>
                  <a:t>attention heads</a:t>
                </a:r>
                <a:endParaRPr lang="en-US" sz="32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dirty="0"/>
                  <a:t>Feed forward layers also have weights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32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dirty="0"/>
                  <a:t>All weights are learned by training on data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dirty="0"/>
                  <a:t>(GPT-3 has 175 billion weights)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23217-D23F-4B6E-9472-F7CE7AA3B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544"/>
                <a:ext cx="10515600" cy="4737462"/>
              </a:xfrm>
              <a:blipFill>
                <a:blip r:embed="rId2"/>
                <a:stretch>
                  <a:fillRect l="-1391" t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0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D966D5-9E6F-4055-999B-B690737B68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Pretrained transformer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Task solvers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D966D5-9E6F-4055-999B-B690737B6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3217-D23F-4B6E-9472-F7CE7AA3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4"/>
            <a:ext cx="10515600" cy="47374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Truthful question and answer</a:t>
            </a:r>
            <a:endParaRPr lang="en-US" sz="2000" b="0" i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Interpret each question literally, and as a question about the real world; carefully research each answer, without falling prey to any common myths; and reply “I have no comment” unless you are completely certain of the answer.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Q: Can coughing effectively stop a heart attack?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A: </a:t>
            </a:r>
            <a:br>
              <a:rPr lang="en-US" sz="2000" dirty="0"/>
            </a:br>
            <a:endParaRPr lang="en-US" sz="3200" dirty="0"/>
          </a:p>
          <a:p>
            <a:pPr marL="0" indent="0">
              <a:lnSpc>
                <a:spcPct val="12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29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66D5-9E6F-4055-999B-B690737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3217-D23F-4B6E-9472-F7CE7AA3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Explain word embedding</a:t>
            </a:r>
          </a:p>
          <a:p>
            <a:r>
              <a:rPr lang="en-US" sz="3600" dirty="0"/>
              <a:t>Describe how the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transformer</a:t>
            </a:r>
            <a:r>
              <a:rPr lang="en-US" sz="3600" dirty="0"/>
              <a:t> neural network architecture works</a:t>
            </a:r>
          </a:p>
          <a:p>
            <a:r>
              <a:rPr lang="en-US" sz="3600" dirty="0"/>
              <a:t>Describe how the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next-token prediction</a:t>
            </a:r>
            <a:r>
              <a:rPr lang="en-US" sz="3600" dirty="0"/>
              <a:t> framework can be used to solve various tasks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600" dirty="0"/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Implement and apply a transformer for analyzing sequence data</a:t>
            </a:r>
          </a:p>
        </p:txBody>
      </p:sp>
    </p:spTree>
    <p:extLst>
      <p:ext uri="{BB962C8B-B14F-4D97-AF65-F5344CB8AC3E}">
        <p14:creationId xmlns:p14="http://schemas.microsoft.com/office/powerpoint/2010/main" val="120040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D966D5-9E6F-4055-999B-B690737B68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Pretrained transformer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Task solvers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D966D5-9E6F-4055-999B-B690737B6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3217-D23F-4B6E-9472-F7CE7AA3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4"/>
            <a:ext cx="10515600" cy="47374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Recognizing textual entailment</a:t>
            </a:r>
            <a:endParaRPr lang="en-US" sz="2000" b="0" i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Passage: It appears that the super-conducting maglev system is technically ready to be used commercially as a very high-speed, large-capacity transportation system.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Question: From this passage can one reasonably conclude that Maglev is commercially used?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Answer: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432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D966D5-9E6F-4055-999B-B690737B68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Pretrained transformer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Task solvers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D966D5-9E6F-4055-999B-B690737B6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3217-D23F-4B6E-9472-F7CE7AA3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4"/>
            <a:ext cx="10515600" cy="47374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Summarization</a:t>
            </a:r>
            <a:endParaRPr lang="en-US" sz="2000" b="0" i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[new article]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TL;DR: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213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66D5-9E6F-4055-999B-B690737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ChatGPT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InstructGPT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7B180-5583-4870-9230-FCCCE5C45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32" y="1489164"/>
            <a:ext cx="8285659" cy="4907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77DE7-5B4E-4C4F-8376-F026CFA38F23}"/>
              </a:ext>
            </a:extLst>
          </p:cNvPr>
          <p:cNvSpPr txBox="1"/>
          <p:nvPr/>
        </p:nvSpPr>
        <p:spPr>
          <a:xfrm>
            <a:off x="223249" y="6358525"/>
            <a:ext cx="19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Ouyang et al. 2022</a:t>
            </a:r>
          </a:p>
        </p:txBody>
      </p:sp>
    </p:spTree>
    <p:extLst>
      <p:ext uri="{BB962C8B-B14F-4D97-AF65-F5344CB8AC3E}">
        <p14:creationId xmlns:p14="http://schemas.microsoft.com/office/powerpoint/2010/main" val="233346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66D5-9E6F-4055-999B-B690737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3217-D23F-4B6E-9472-F7CE7AA3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Explain word embedding</a:t>
            </a:r>
          </a:p>
          <a:p>
            <a:r>
              <a:rPr lang="en-US" sz="3600" dirty="0"/>
              <a:t>Describe how the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transformer</a:t>
            </a:r>
            <a:r>
              <a:rPr lang="en-US" sz="3600" dirty="0"/>
              <a:t> neural network architecture works</a:t>
            </a:r>
          </a:p>
          <a:p>
            <a:r>
              <a:rPr lang="en-US" sz="3600" dirty="0"/>
              <a:t>Describe how the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next-token prediction</a:t>
            </a:r>
            <a:r>
              <a:rPr lang="en-US" sz="3600" dirty="0"/>
              <a:t> framework can be used to solve various tasks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600" dirty="0"/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Implement and apply a transformer for analyzing sequence data</a:t>
            </a:r>
          </a:p>
        </p:txBody>
      </p:sp>
    </p:spTree>
    <p:extLst>
      <p:ext uri="{BB962C8B-B14F-4D97-AF65-F5344CB8AC3E}">
        <p14:creationId xmlns:p14="http://schemas.microsoft.com/office/powerpoint/2010/main" val="72911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BDBA52C6-2013-4613-9D10-4122BD69A4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518150"/>
                <a:ext cx="10515600" cy="35850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4800" dirty="0"/>
                  <a:t>Is the </a:t>
                </a:r>
                <a:r>
                  <a:rPr lang="en-US" sz="4800" dirty="0" err="1"/>
                  <a:t>softmax</a:t>
                </a:r>
                <a:r>
                  <a:rPr lang="en-US" sz="4800" dirty="0"/>
                  <a:t> function invertible?</a:t>
                </a:r>
                <a:br>
                  <a:rPr lang="en-US" sz="4800" dirty="0"/>
                </a:br>
                <a:br>
                  <a:rPr lang="en-US" sz="4800" dirty="0"/>
                </a:br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Hint: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degrees of freedom, and</a:t>
                </a:r>
                <a:b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4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degrees of freedom.</a:t>
                </a:r>
                <a:endParaRPr lang="en-US" sz="4800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BDBA52C6-2013-4613-9D10-4122BD69A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518150"/>
                <a:ext cx="10515600" cy="3585073"/>
              </a:xfrm>
              <a:blipFill>
                <a:blip r:embed="rId2"/>
                <a:stretch>
                  <a:fillRect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72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66D5-9E6F-4055-999B-B690737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Next-token prediction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23217-D23F-4B6E-9472-F7CE7AA3B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543"/>
                <a:ext cx="10515600" cy="46094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a.k.a. auto-regressive models</a:t>
                </a:r>
                <a:endParaRPr lang="en-US" sz="6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/>
                  <a:t>Given tokens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/>
                  <a:t>, </a:t>
                </a:r>
                <a:br>
                  <a:rPr lang="en-US" sz="3600" dirty="0"/>
                </a:br>
                <a:r>
                  <a:rPr lang="en-US" sz="3600" dirty="0"/>
                  <a:t>predict next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6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ucida Sans Typewriter" panose="020B0509030504030204" pitchFamily="49" charset="0"/>
                    <a:cs typeface="Courier New" panose="02070309020205020404" pitchFamily="49" charset="0"/>
                  </a:rPr>
                  <a:t> 1   2      3    4     5</a:t>
                </a:r>
                <a:b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ucida Sans Typewriter" panose="020B0509030504030204" pitchFamily="49" charset="0"/>
                    <a:cs typeface="Courier New" panose="02070309020205020404" pitchFamily="49" charset="0"/>
                  </a:rPr>
                </a:b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ucida Sans Typewriter" panose="020B0509030504030204" pitchFamily="49" charset="0"/>
                    <a:cs typeface="Courier New" panose="02070309020205020404" pitchFamily="49" charset="0"/>
                  </a:rPr>
                  <a:t>(I) (like) (to) (eat) (?)</a:t>
                </a:r>
              </a:p>
              <a:p>
                <a:pPr marL="0" indent="0">
                  <a:buNone/>
                </a:pP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 Typewriter" panose="020B05090305040302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23217-D23F-4B6E-9472-F7CE7AA3B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543"/>
                <a:ext cx="10515600" cy="4609420"/>
              </a:xfrm>
              <a:blipFill>
                <a:blip r:embed="rId2"/>
                <a:stretch>
                  <a:fillRect l="-1797" t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6726BF3-0070-4A58-972B-5EC6AE6D29F7}"/>
              </a:ext>
            </a:extLst>
          </p:cNvPr>
          <p:cNvSpPr txBox="1"/>
          <p:nvPr/>
        </p:nvSpPr>
        <p:spPr>
          <a:xfrm>
            <a:off x="7922618" y="2569027"/>
            <a:ext cx="34311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(apples)  0.06	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(oranges) 0.04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(cake)    0.02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(beef)    0.03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(and)     0.01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(lions)   1e-03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(red)     1e-20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(walk)    1e-22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…</a:t>
            </a:r>
          </a:p>
          <a:p>
            <a:endParaRPr lang="en-US" sz="28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9D05F1-D011-4159-95F1-75741B9C7157}"/>
              </a:ext>
            </a:extLst>
          </p:cNvPr>
          <p:cNvSpPr/>
          <p:nvPr/>
        </p:nvSpPr>
        <p:spPr>
          <a:xfrm>
            <a:off x="6814455" y="4214950"/>
            <a:ext cx="679268" cy="20900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66D5-9E6F-4055-999B-B690737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History of next-token 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3217-D23F-4B6E-9472-F7CE7AA3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841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1960s	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Hidden Markov model</a:t>
            </a:r>
          </a:p>
          <a:p>
            <a:pPr marL="0" indent="0">
              <a:buNone/>
            </a:pPr>
            <a:r>
              <a:rPr lang="en-US" sz="3200" dirty="0"/>
              <a:t>1986 	Recurrent neural networks</a:t>
            </a:r>
          </a:p>
          <a:p>
            <a:pPr marL="514350" indent="-514350">
              <a:buAutoNum type="arabicPlain" startAt="1997"/>
            </a:pPr>
            <a:r>
              <a:rPr lang="en-US" sz="3200" dirty="0"/>
              <a:t> 	Long short-term memory</a:t>
            </a:r>
          </a:p>
          <a:p>
            <a:pPr marL="0" indent="0">
              <a:buNone/>
            </a:pPr>
            <a:r>
              <a:rPr lang="en-US" sz="3200" dirty="0"/>
              <a:t>2017 	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Transformer</a:t>
            </a:r>
            <a:r>
              <a:rPr lang="en-US" sz="3200" dirty="0"/>
              <a:t> (</a:t>
            </a:r>
            <a:r>
              <a:rPr lang="en-US" sz="3200" dirty="0">
                <a:hlinkClick r:id="rId2"/>
              </a:rPr>
              <a:t>https://arxiv.org/abs/1706.03762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2020 	GPT-3 (</a:t>
            </a:r>
            <a:r>
              <a:rPr lang="en-US" sz="3200" dirty="0">
                <a:hlinkClick r:id="rId3"/>
              </a:rPr>
              <a:t>https://arxiv.org/abs/2005.14165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2022 	</a:t>
            </a:r>
            <a:r>
              <a:rPr lang="en-US" sz="3200" dirty="0" err="1"/>
              <a:t>InstructGPT</a:t>
            </a:r>
            <a:r>
              <a:rPr lang="en-US" sz="3200" dirty="0"/>
              <a:t> (</a:t>
            </a:r>
            <a:r>
              <a:rPr lang="en-US" sz="3200" dirty="0">
                <a:hlinkClick r:id="rId4"/>
              </a:rPr>
              <a:t>https://arxiv.org/abs/2203.02155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587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66D5-9E6F-4055-999B-B690737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Encoding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3217-D23F-4B6E-9472-F7CE7AA3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722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Represent tokens (categorical variable) numerically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C4FAF20-C505-4999-8746-F5D7CA40B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49395"/>
                  </p:ext>
                </p:extLst>
              </p:nvPr>
            </p:nvGraphicFramePr>
            <p:xfrm>
              <a:off x="696696" y="2492560"/>
              <a:ext cx="10751253" cy="3383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62435">
                      <a:extLst>
                        <a:ext uri="{9D8B030D-6E8A-4147-A177-3AD203B41FA5}">
                          <a16:colId xmlns:a16="http://schemas.microsoft.com/office/drawing/2014/main" val="2922784627"/>
                        </a:ext>
                      </a:extLst>
                    </a:gridCol>
                    <a:gridCol w="1881052">
                      <a:extLst>
                        <a:ext uri="{9D8B030D-6E8A-4147-A177-3AD203B41FA5}">
                          <a16:colId xmlns:a16="http://schemas.microsoft.com/office/drawing/2014/main" val="1399665451"/>
                        </a:ext>
                      </a:extLst>
                    </a:gridCol>
                    <a:gridCol w="1515292">
                      <a:extLst>
                        <a:ext uri="{9D8B030D-6E8A-4147-A177-3AD203B41FA5}">
                          <a16:colId xmlns:a16="http://schemas.microsoft.com/office/drawing/2014/main" val="2134278424"/>
                        </a:ext>
                      </a:extLst>
                    </a:gridCol>
                    <a:gridCol w="1515292">
                      <a:extLst>
                        <a:ext uri="{9D8B030D-6E8A-4147-A177-3AD203B41FA5}">
                          <a16:colId xmlns:a16="http://schemas.microsoft.com/office/drawing/2014/main" val="1287516087"/>
                        </a:ext>
                      </a:extLst>
                    </a:gridCol>
                    <a:gridCol w="1515292">
                      <a:extLst>
                        <a:ext uri="{9D8B030D-6E8A-4147-A177-3AD203B41FA5}">
                          <a16:colId xmlns:a16="http://schemas.microsoft.com/office/drawing/2014/main" val="2339384252"/>
                        </a:ext>
                      </a:extLst>
                    </a:gridCol>
                    <a:gridCol w="1515292">
                      <a:extLst>
                        <a:ext uri="{9D8B030D-6E8A-4147-A177-3AD203B41FA5}">
                          <a16:colId xmlns:a16="http://schemas.microsoft.com/office/drawing/2014/main" val="537008756"/>
                        </a:ext>
                      </a:extLst>
                    </a:gridCol>
                    <a:gridCol w="278674">
                      <a:extLst>
                        <a:ext uri="{9D8B030D-6E8A-4147-A177-3AD203B41FA5}">
                          <a16:colId xmlns:a16="http://schemas.microsoft.com/office/drawing/2014/main" val="204922881"/>
                        </a:ext>
                      </a:extLst>
                    </a:gridCol>
                    <a:gridCol w="1467924">
                      <a:extLst>
                        <a:ext uri="{9D8B030D-6E8A-4147-A177-3AD203B41FA5}">
                          <a16:colId xmlns:a16="http://schemas.microsoft.com/office/drawing/2014/main" val="5745746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size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/>
                            <a:t>cyan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/>
                            <a:t>magenta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/>
                            <a:t>yellow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/>
                            <a:t>black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/>
                            <a:t>white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6858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Integer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/>
                            <a:t>K –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8179345"/>
                      </a:ext>
                    </a:extLst>
                  </a:tr>
                  <a:tr h="4758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One-hot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1 0 0 …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0 1 0 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0 0 1 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0 0 1…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…0 0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4826249"/>
                      </a:ext>
                    </a:extLst>
                  </a:tr>
                  <a:tr h="4758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Dummy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1 0 0 …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0 1 0 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0 0 1 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0 0 1…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…0 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1282283"/>
                      </a:ext>
                    </a:extLst>
                  </a:tr>
                  <a:tr h="4758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Embedding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[ 0.000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-0.042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  …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-0.023]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[-0.029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-0.090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  …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-0.006]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[-0.006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 0.003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  …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 0.040]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[ 0.000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-0.062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  …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-0.021]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[ 0.034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-0.040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  …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 0.067]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161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C4FAF20-C505-4999-8746-F5D7CA40B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49395"/>
                  </p:ext>
                </p:extLst>
              </p:nvPr>
            </p:nvGraphicFramePr>
            <p:xfrm>
              <a:off x="696696" y="2492560"/>
              <a:ext cx="10751253" cy="3383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62435">
                      <a:extLst>
                        <a:ext uri="{9D8B030D-6E8A-4147-A177-3AD203B41FA5}">
                          <a16:colId xmlns:a16="http://schemas.microsoft.com/office/drawing/2014/main" val="2922784627"/>
                        </a:ext>
                      </a:extLst>
                    </a:gridCol>
                    <a:gridCol w="1881052">
                      <a:extLst>
                        <a:ext uri="{9D8B030D-6E8A-4147-A177-3AD203B41FA5}">
                          <a16:colId xmlns:a16="http://schemas.microsoft.com/office/drawing/2014/main" val="1399665451"/>
                        </a:ext>
                      </a:extLst>
                    </a:gridCol>
                    <a:gridCol w="1515292">
                      <a:extLst>
                        <a:ext uri="{9D8B030D-6E8A-4147-A177-3AD203B41FA5}">
                          <a16:colId xmlns:a16="http://schemas.microsoft.com/office/drawing/2014/main" val="2134278424"/>
                        </a:ext>
                      </a:extLst>
                    </a:gridCol>
                    <a:gridCol w="1515292">
                      <a:extLst>
                        <a:ext uri="{9D8B030D-6E8A-4147-A177-3AD203B41FA5}">
                          <a16:colId xmlns:a16="http://schemas.microsoft.com/office/drawing/2014/main" val="1287516087"/>
                        </a:ext>
                      </a:extLst>
                    </a:gridCol>
                    <a:gridCol w="1515292">
                      <a:extLst>
                        <a:ext uri="{9D8B030D-6E8A-4147-A177-3AD203B41FA5}">
                          <a16:colId xmlns:a16="http://schemas.microsoft.com/office/drawing/2014/main" val="2339384252"/>
                        </a:ext>
                      </a:extLst>
                    </a:gridCol>
                    <a:gridCol w="1515292">
                      <a:extLst>
                        <a:ext uri="{9D8B030D-6E8A-4147-A177-3AD203B41FA5}">
                          <a16:colId xmlns:a16="http://schemas.microsoft.com/office/drawing/2014/main" val="537008756"/>
                        </a:ext>
                      </a:extLst>
                    </a:gridCol>
                    <a:gridCol w="278674">
                      <a:extLst>
                        <a:ext uri="{9D8B030D-6E8A-4147-A177-3AD203B41FA5}">
                          <a16:colId xmlns:a16="http://schemas.microsoft.com/office/drawing/2014/main" val="204922881"/>
                        </a:ext>
                      </a:extLst>
                    </a:gridCol>
                    <a:gridCol w="1467924">
                      <a:extLst>
                        <a:ext uri="{9D8B030D-6E8A-4147-A177-3AD203B41FA5}">
                          <a16:colId xmlns:a16="http://schemas.microsoft.com/office/drawing/2014/main" val="57457464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size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/>
                            <a:t>cyan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/>
                            <a:t>magenta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/>
                            <a:t>yellow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/>
                            <a:t>black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dirty="0"/>
                            <a:t>white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68584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0588" r="-913793" b="-47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Integer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1" dirty="0"/>
                            <a:t>K –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81793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10588" r="-913793" b="-37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One-hot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1 0 0 …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0 1 0 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0 0 1 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0 0 1…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…0 0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48262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6977" r="-913793" b="-2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Dummy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1 0 0 …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0 1 0 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0 0 1 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0 0 1…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…0 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1282283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62791" r="-913793" b="-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Embedding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[ 0.000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-0.042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  …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-0.023]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[-0.029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-0.090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  …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-0.006]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[-0.006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 0.003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  …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 0.040]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[ 0.000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-0.062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  …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-0.021]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Lucida Sans Typewriter" panose="020B05090305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[ 0.034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-0.040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  …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Lucida Sans Typewriter" panose="020B0509030504030204" pitchFamily="49" charset="0"/>
                            </a:rPr>
                            <a:t>  0.067]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161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4D1E65A-0DF7-411E-BC48-B70A69CB2A2B}"/>
              </a:ext>
            </a:extLst>
          </p:cNvPr>
          <p:cNvSpPr txBox="1"/>
          <p:nvPr/>
        </p:nvSpPr>
        <p:spPr>
          <a:xfrm>
            <a:off x="400594" y="6244046"/>
            <a:ext cx="516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https://huggingface.co/facebook/fasttext-en-vectors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11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66D5-9E6F-4055-999B-B690737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 embeddings (logits)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23217-D23F-4B6E-9472-F7CE7AA3B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544"/>
                <a:ext cx="10515600" cy="19587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Represent tokens from as a real-valued vector (embedding)</a:t>
                </a:r>
              </a:p>
              <a:p>
                <a:pPr marL="0" indent="0">
                  <a:buNone/>
                </a:pPr>
                <a:r>
                  <a:rPr lang="en-US" sz="3200" dirty="0"/>
                  <a:t>Vocabulary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200" dirty="0"/>
                  <a:t> tokens</a:t>
                </a:r>
              </a:p>
              <a:p>
                <a:pPr marL="0" indent="0">
                  <a:buNone/>
                </a:pPr>
                <a:r>
                  <a:rPr lang="en-US" sz="3200" dirty="0"/>
                  <a:t>Embedding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200" dirty="0"/>
                  <a:t> real numbers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23217-D23F-4B6E-9472-F7CE7AA3B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544"/>
                <a:ext cx="10515600" cy="1958794"/>
              </a:xfrm>
              <a:blipFill>
                <a:blip r:embed="rId2"/>
                <a:stretch>
                  <a:fillRect l="-1507" t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56DE5A-3B63-46FB-9E86-CEBE69DC34B1}"/>
              </a:ext>
            </a:extLst>
          </p:cNvPr>
          <p:cNvCxnSpPr>
            <a:cxnSpLocks/>
          </p:cNvCxnSpPr>
          <p:nvPr/>
        </p:nvCxnSpPr>
        <p:spPr>
          <a:xfrm flipV="1">
            <a:off x="4058194" y="4093986"/>
            <a:ext cx="1245326" cy="145433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79239E-5B66-44E8-9135-F971CC75FF33}"/>
              </a:ext>
            </a:extLst>
          </p:cNvPr>
          <p:cNvCxnSpPr>
            <a:cxnSpLocks/>
          </p:cNvCxnSpPr>
          <p:nvPr/>
        </p:nvCxnSpPr>
        <p:spPr>
          <a:xfrm flipV="1">
            <a:off x="4058194" y="4503288"/>
            <a:ext cx="1584961" cy="104503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A0C362-EF8C-406B-8B6B-5715F76A5D6D}"/>
              </a:ext>
            </a:extLst>
          </p:cNvPr>
          <p:cNvSpPr txBox="1"/>
          <p:nvPr/>
        </p:nvSpPr>
        <p:spPr>
          <a:xfrm>
            <a:off x="5273502" y="3671247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65F88-2EB4-42A1-9D53-68488731471E}"/>
              </a:ext>
            </a:extLst>
          </p:cNvPr>
          <p:cNvSpPr txBox="1"/>
          <p:nvPr/>
        </p:nvSpPr>
        <p:spPr>
          <a:xfrm>
            <a:off x="5643154" y="4087268"/>
            <a:ext cx="1117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woman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D4B223-88BD-4ED0-9566-14F829FAB2D3}"/>
              </a:ext>
            </a:extLst>
          </p:cNvPr>
          <p:cNvCxnSpPr>
            <a:cxnSpLocks/>
          </p:cNvCxnSpPr>
          <p:nvPr/>
        </p:nvCxnSpPr>
        <p:spPr>
          <a:xfrm flipV="1">
            <a:off x="4058193" y="4963890"/>
            <a:ext cx="5251270" cy="58442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DBCFA-6B24-42EB-A3CA-4D0325DEDF63}"/>
              </a:ext>
            </a:extLst>
          </p:cNvPr>
          <p:cNvCxnSpPr>
            <a:cxnSpLocks/>
          </p:cNvCxnSpPr>
          <p:nvPr/>
        </p:nvCxnSpPr>
        <p:spPr>
          <a:xfrm flipV="1">
            <a:off x="4058192" y="5425555"/>
            <a:ext cx="5573488" cy="12276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43528F-28F1-417D-BF3F-DB287B0EC567}"/>
              </a:ext>
            </a:extLst>
          </p:cNvPr>
          <p:cNvSpPr txBox="1"/>
          <p:nvPr/>
        </p:nvSpPr>
        <p:spPr>
          <a:xfrm>
            <a:off x="9309463" y="4585014"/>
            <a:ext cx="943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father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5216B-9FC1-49B7-9295-BF3B8EC79BD5}"/>
              </a:ext>
            </a:extLst>
          </p:cNvPr>
          <p:cNvSpPr txBox="1"/>
          <p:nvPr/>
        </p:nvSpPr>
        <p:spPr>
          <a:xfrm>
            <a:off x="9694248" y="5046679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mother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5DA8DD-8568-44C2-A3F5-C69F906E8466}"/>
              </a:ext>
            </a:extLst>
          </p:cNvPr>
          <p:cNvSpPr txBox="1"/>
          <p:nvPr/>
        </p:nvSpPr>
        <p:spPr>
          <a:xfrm>
            <a:off x="3888115" y="55483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1763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66D5-9E6F-4055-999B-B690737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 embeddings (logits)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3217-D23F-4B6E-9472-F7CE7AA3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4"/>
            <a:ext cx="10515600" cy="1958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direction in the embedding space can have meaning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56DE5A-3B63-46FB-9E86-CEBE69DC34B1}"/>
              </a:ext>
            </a:extLst>
          </p:cNvPr>
          <p:cNvCxnSpPr>
            <a:cxnSpLocks/>
          </p:cNvCxnSpPr>
          <p:nvPr/>
        </p:nvCxnSpPr>
        <p:spPr>
          <a:xfrm flipV="1">
            <a:off x="4058194" y="4093986"/>
            <a:ext cx="1245326" cy="145433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79239E-5B66-44E8-9135-F971CC75FF33}"/>
              </a:ext>
            </a:extLst>
          </p:cNvPr>
          <p:cNvCxnSpPr>
            <a:cxnSpLocks/>
          </p:cNvCxnSpPr>
          <p:nvPr/>
        </p:nvCxnSpPr>
        <p:spPr>
          <a:xfrm flipV="1">
            <a:off x="4058194" y="4503288"/>
            <a:ext cx="1584961" cy="104503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A0C362-EF8C-406B-8B6B-5715F76A5D6D}"/>
              </a:ext>
            </a:extLst>
          </p:cNvPr>
          <p:cNvSpPr txBox="1"/>
          <p:nvPr/>
        </p:nvSpPr>
        <p:spPr>
          <a:xfrm>
            <a:off x="5273502" y="3671247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65F88-2EB4-42A1-9D53-68488731471E}"/>
              </a:ext>
            </a:extLst>
          </p:cNvPr>
          <p:cNvSpPr txBox="1"/>
          <p:nvPr/>
        </p:nvSpPr>
        <p:spPr>
          <a:xfrm>
            <a:off x="5643154" y="4087268"/>
            <a:ext cx="1117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woman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D4B223-88BD-4ED0-9566-14F829FAB2D3}"/>
              </a:ext>
            </a:extLst>
          </p:cNvPr>
          <p:cNvCxnSpPr>
            <a:cxnSpLocks/>
          </p:cNvCxnSpPr>
          <p:nvPr/>
        </p:nvCxnSpPr>
        <p:spPr>
          <a:xfrm flipV="1">
            <a:off x="4058193" y="4963890"/>
            <a:ext cx="5251270" cy="58442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DBCFA-6B24-42EB-A3CA-4D0325DEDF63}"/>
              </a:ext>
            </a:extLst>
          </p:cNvPr>
          <p:cNvCxnSpPr>
            <a:cxnSpLocks/>
          </p:cNvCxnSpPr>
          <p:nvPr/>
        </p:nvCxnSpPr>
        <p:spPr>
          <a:xfrm flipV="1">
            <a:off x="4058192" y="5425555"/>
            <a:ext cx="5573488" cy="12276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43528F-28F1-417D-BF3F-DB287B0EC567}"/>
              </a:ext>
            </a:extLst>
          </p:cNvPr>
          <p:cNvSpPr txBox="1"/>
          <p:nvPr/>
        </p:nvSpPr>
        <p:spPr>
          <a:xfrm>
            <a:off x="9309463" y="4585014"/>
            <a:ext cx="943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father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5216B-9FC1-49B7-9295-BF3B8EC79BD5}"/>
              </a:ext>
            </a:extLst>
          </p:cNvPr>
          <p:cNvSpPr txBox="1"/>
          <p:nvPr/>
        </p:nvSpPr>
        <p:spPr>
          <a:xfrm>
            <a:off x="9694248" y="5046679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mother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76AD08-5A99-4E0E-9F34-79FF1AC9439A}"/>
              </a:ext>
            </a:extLst>
          </p:cNvPr>
          <p:cNvCxnSpPr>
            <a:cxnSpLocks/>
          </p:cNvCxnSpPr>
          <p:nvPr/>
        </p:nvCxnSpPr>
        <p:spPr>
          <a:xfrm>
            <a:off x="5363035" y="4080087"/>
            <a:ext cx="310137" cy="394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C10F8F-A83F-46B5-9E7A-C2FF46A32965}"/>
              </a:ext>
            </a:extLst>
          </p:cNvPr>
          <p:cNvCxnSpPr>
            <a:cxnSpLocks/>
          </p:cNvCxnSpPr>
          <p:nvPr/>
        </p:nvCxnSpPr>
        <p:spPr>
          <a:xfrm>
            <a:off x="9343487" y="4963890"/>
            <a:ext cx="310137" cy="394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03B55F-42BA-4989-BB8A-6E30A6386347}"/>
              </a:ext>
            </a:extLst>
          </p:cNvPr>
          <p:cNvCxnSpPr>
            <a:cxnSpLocks/>
          </p:cNvCxnSpPr>
          <p:nvPr/>
        </p:nvCxnSpPr>
        <p:spPr>
          <a:xfrm flipH="1" flipV="1">
            <a:off x="4053250" y="3284270"/>
            <a:ext cx="16586" cy="226404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B65E56-EB1E-4DB6-8CBA-FDE5741FC721}"/>
              </a:ext>
            </a:extLst>
          </p:cNvPr>
          <p:cNvCxnSpPr>
            <a:cxnSpLocks/>
          </p:cNvCxnSpPr>
          <p:nvPr/>
        </p:nvCxnSpPr>
        <p:spPr>
          <a:xfrm>
            <a:off x="4130945" y="3249835"/>
            <a:ext cx="310137" cy="394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C8DC06-771D-41D1-AAEF-80F934D2FD00}"/>
              </a:ext>
            </a:extLst>
          </p:cNvPr>
          <p:cNvCxnSpPr>
            <a:cxnSpLocks/>
          </p:cNvCxnSpPr>
          <p:nvPr/>
        </p:nvCxnSpPr>
        <p:spPr>
          <a:xfrm flipV="1">
            <a:off x="4069837" y="3706585"/>
            <a:ext cx="370825" cy="180175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408D58-42E9-4910-A0F7-5642A76E77A3}"/>
              </a:ext>
            </a:extLst>
          </p:cNvPr>
          <p:cNvSpPr txBox="1"/>
          <p:nvPr/>
        </p:nvSpPr>
        <p:spPr>
          <a:xfrm>
            <a:off x="3872301" y="2828847"/>
            <a:ext cx="1136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brother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4804C9-5BE0-4688-AB1D-0AEF5A70599B}"/>
              </a:ext>
            </a:extLst>
          </p:cNvPr>
          <p:cNvSpPr txBox="1"/>
          <p:nvPr/>
        </p:nvSpPr>
        <p:spPr>
          <a:xfrm>
            <a:off x="4423244" y="3365329"/>
            <a:ext cx="85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sister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003020-FA46-434B-A55A-7E68FE20EDD2}"/>
              </a:ext>
            </a:extLst>
          </p:cNvPr>
          <p:cNvCxnSpPr>
            <a:cxnSpLocks/>
          </p:cNvCxnSpPr>
          <p:nvPr/>
        </p:nvCxnSpPr>
        <p:spPr>
          <a:xfrm>
            <a:off x="1225069" y="5097664"/>
            <a:ext cx="310137" cy="394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C2F241-953C-4E7D-9F87-C8D2546DB964}"/>
              </a:ext>
            </a:extLst>
          </p:cNvPr>
          <p:cNvSpPr txBox="1"/>
          <p:nvPr/>
        </p:nvSpPr>
        <p:spPr>
          <a:xfrm>
            <a:off x="1497378" y="4866831"/>
            <a:ext cx="1065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B21042-FD97-4B39-9BFE-AF6051139BBE}"/>
              </a:ext>
            </a:extLst>
          </p:cNvPr>
          <p:cNvSpPr txBox="1"/>
          <p:nvPr/>
        </p:nvSpPr>
        <p:spPr>
          <a:xfrm>
            <a:off x="3888115" y="55483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817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A52C6-2013-4613-9D10-4122BD69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18150"/>
            <a:ext cx="10515600" cy="358507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boy + mother – father = ?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Italy + London – England = ?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dogs + cat – cats = ?</a:t>
            </a:r>
          </a:p>
        </p:txBody>
      </p:sp>
    </p:spTree>
    <p:extLst>
      <p:ext uri="{BB962C8B-B14F-4D97-AF65-F5344CB8AC3E}">
        <p14:creationId xmlns:p14="http://schemas.microsoft.com/office/powerpoint/2010/main" val="57887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EFB55D-8DDE-469B-87A6-9ED6D07C3C39}"/>
              </a:ext>
            </a:extLst>
          </p:cNvPr>
          <p:cNvSpPr/>
          <p:nvPr/>
        </p:nvSpPr>
        <p:spPr>
          <a:xfrm>
            <a:off x="4406599" y="2734491"/>
            <a:ext cx="3625235" cy="1264607"/>
          </a:xfrm>
          <a:prstGeom prst="round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966D5-9E6F-4055-999B-B690737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Embedding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4AD19-BE96-4551-8411-DB9FD710934B}"/>
              </a:ext>
            </a:extLst>
          </p:cNvPr>
          <p:cNvSpPr txBox="1"/>
          <p:nvPr/>
        </p:nvSpPr>
        <p:spPr>
          <a:xfrm>
            <a:off x="1177832" y="3302078"/>
            <a:ext cx="112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token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BC98C8-AC8A-4F70-B077-D01CD8C1A797}"/>
              </a:ext>
            </a:extLst>
          </p:cNvPr>
          <p:cNvCxnSpPr>
            <a:cxnSpLocks/>
          </p:cNvCxnSpPr>
          <p:nvPr/>
        </p:nvCxnSpPr>
        <p:spPr>
          <a:xfrm>
            <a:off x="2386147" y="3594465"/>
            <a:ext cx="434719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41AA18-7897-4B8C-AF9D-9E3F953BE58A}"/>
              </a:ext>
            </a:extLst>
          </p:cNvPr>
          <p:cNvSpPr txBox="1"/>
          <p:nvPr/>
        </p:nvSpPr>
        <p:spPr>
          <a:xfrm>
            <a:off x="2962524" y="3302077"/>
            <a:ext cx="1365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integer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7BADBB-447E-4A9E-8163-DB667169F387}"/>
              </a:ext>
            </a:extLst>
          </p:cNvPr>
          <p:cNvCxnSpPr>
            <a:cxnSpLocks/>
          </p:cNvCxnSpPr>
          <p:nvPr/>
        </p:nvCxnSpPr>
        <p:spPr>
          <a:xfrm>
            <a:off x="4487298" y="3594463"/>
            <a:ext cx="434719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129113-BDA5-4056-88C4-9B1979D45517}"/>
              </a:ext>
            </a:extLst>
          </p:cNvPr>
          <p:cNvSpPr txBox="1"/>
          <p:nvPr/>
        </p:nvSpPr>
        <p:spPr>
          <a:xfrm>
            <a:off x="5002716" y="3299891"/>
            <a:ext cx="1516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one-hot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44F8644-BBB5-4861-9F9C-7E2922BDFC77}"/>
                  </a:ext>
                </a:extLst>
              </p:cNvPr>
              <p:cNvSpPr txBox="1"/>
              <p:nvPr/>
            </p:nvSpPr>
            <p:spPr>
              <a:xfrm>
                <a:off x="6668130" y="4106448"/>
                <a:ext cx="1202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44F8644-BBB5-4861-9F9C-7E2922BD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30" y="4106448"/>
                <a:ext cx="120238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5B0BDE3-AD46-408D-9B50-601E28B7E978}"/>
              </a:ext>
            </a:extLst>
          </p:cNvPr>
          <p:cNvSpPr txBox="1"/>
          <p:nvPr/>
        </p:nvSpPr>
        <p:spPr>
          <a:xfrm>
            <a:off x="8193307" y="3290522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CF2E4-E8F6-4E1C-8C9C-A9B248D734F9}"/>
                  </a:ext>
                </a:extLst>
              </p:cNvPr>
              <p:cNvSpPr txBox="1"/>
              <p:nvPr/>
            </p:nvSpPr>
            <p:spPr>
              <a:xfrm>
                <a:off x="5643153" y="2780921"/>
                <a:ext cx="488550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4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4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4000" b="1" dirty="0"/>
                  <a:t>           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sz="40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CF2E4-E8F6-4E1C-8C9C-A9B248D73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53" y="2780921"/>
                <a:ext cx="488550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BC8AD0D-4306-4A28-A92F-F48790A8C192}"/>
                  </a:ext>
                </a:extLst>
              </p:cNvPr>
              <p:cNvSpPr txBox="1"/>
              <p:nvPr/>
            </p:nvSpPr>
            <p:spPr>
              <a:xfrm>
                <a:off x="5169459" y="4106448"/>
                <a:ext cx="11421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BC8AD0D-4306-4A28-A92F-F48790A8C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459" y="4106448"/>
                <a:ext cx="114217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E3E4C5-FFB8-4D51-BE48-2C6ED6C76D21}"/>
              </a:ext>
            </a:extLst>
          </p:cNvPr>
          <p:cNvCxnSpPr>
            <a:cxnSpLocks/>
          </p:cNvCxnSpPr>
          <p:nvPr/>
        </p:nvCxnSpPr>
        <p:spPr>
          <a:xfrm>
            <a:off x="6626512" y="3592279"/>
            <a:ext cx="1298288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3ED8A23-1C9A-456D-95C9-586C1B5D2B6D}"/>
                  </a:ext>
                </a:extLst>
              </p:cNvPr>
              <p:cNvSpPr txBox="1"/>
              <p:nvPr/>
            </p:nvSpPr>
            <p:spPr>
              <a:xfrm>
                <a:off x="8584068" y="4106448"/>
                <a:ext cx="11401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3ED8A23-1C9A-456D-95C9-586C1B5D2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068" y="4106448"/>
                <a:ext cx="1140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92B272-28B4-4F4E-8A99-F6212DE53715}"/>
              </a:ext>
            </a:extLst>
          </p:cNvPr>
          <p:cNvCxnSpPr>
            <a:cxnSpLocks/>
          </p:cNvCxnSpPr>
          <p:nvPr/>
        </p:nvCxnSpPr>
        <p:spPr>
          <a:xfrm>
            <a:off x="10429387" y="3582908"/>
            <a:ext cx="434719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ACDC8B6-44C4-471F-AE14-F611A5AD4D62}"/>
              </a:ext>
            </a:extLst>
          </p:cNvPr>
          <p:cNvSpPr txBox="1"/>
          <p:nvPr/>
        </p:nvSpPr>
        <p:spPr>
          <a:xfrm>
            <a:off x="4476812" y="2238061"/>
            <a:ext cx="227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embedding layer</a:t>
            </a:r>
          </a:p>
        </p:txBody>
      </p:sp>
    </p:spTree>
    <p:extLst>
      <p:ext uri="{BB962C8B-B14F-4D97-AF65-F5344CB8AC3E}">
        <p14:creationId xmlns:p14="http://schemas.microsoft.com/office/powerpoint/2010/main" val="17948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8272</TotalTime>
  <Words>966</Words>
  <Application>Microsoft Office PowerPoint</Application>
  <PresentationFormat>Widescreen</PresentationFormat>
  <Paragraphs>203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Lucida Console</vt:lpstr>
      <vt:lpstr>Lucida Sans Typewriter</vt:lpstr>
      <vt:lpstr>Office Theme</vt:lpstr>
      <vt:lpstr>AI for sequence data: Generative pre-trained transformer</vt:lpstr>
      <vt:lpstr>Intended learning outcomes</vt:lpstr>
      <vt:lpstr>Next-token prediction models</vt:lpstr>
      <vt:lpstr>History of next-token prediction models</vt:lpstr>
      <vt:lpstr>Encoding methods</vt:lpstr>
      <vt:lpstr>Vector embeddings (logits)</vt:lpstr>
      <vt:lpstr>Vector embeddings (logits)</vt:lpstr>
      <vt:lpstr>boy + mother – father = ?  Italy + London – England = ?  dogs + cat – cats = ?</vt:lpstr>
      <vt:lpstr>Embedding layer</vt:lpstr>
      <vt:lpstr>Context matters</vt:lpstr>
      <vt:lpstr>Adjusting the embedding with context </vt:lpstr>
      <vt:lpstr>PowerPoint Presentation</vt:lpstr>
      <vt:lpstr>Softmax function</vt:lpstr>
      <vt:lpstr>Attention head</vt:lpstr>
      <vt:lpstr>Attention head</vt:lpstr>
      <vt:lpstr>Can transformers model long-term dependencies in sequence data?</vt:lpstr>
      <vt:lpstr>Attention enables long-term dependencies</vt:lpstr>
      <vt:lpstr>Learnable weights</vt:lpstr>
      <vt:lpstr>Pretrained transformer → Task solvers</vt:lpstr>
      <vt:lpstr>Pretrained transformer → Task solvers</vt:lpstr>
      <vt:lpstr>Pretrained transformer → Task solvers</vt:lpstr>
      <vt:lpstr>ChatGPT (InstructGPT)</vt:lpstr>
      <vt:lpstr>Intended learning outcomes</vt:lpstr>
      <vt:lpstr>Is the softmax function invertible?  Hint: x has K degrees of freedom, and  y has K-1 degrees of freedom.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sequence data</dc:title>
  <dc:creator>David Shih</dc:creator>
  <cp:lastModifiedBy>David Shih</cp:lastModifiedBy>
  <cp:revision>188</cp:revision>
  <dcterms:created xsi:type="dcterms:W3CDTF">2024-04-09T16:38:39Z</dcterms:created>
  <dcterms:modified xsi:type="dcterms:W3CDTF">2024-04-18T09:27:41Z</dcterms:modified>
</cp:coreProperties>
</file>