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4E2A67-F2AE-4A99-9196-FC66CBA0414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8325977-EAAD-416C-983B-A75AC493C2FC}">
      <dgm:prSet/>
      <dgm:spPr/>
      <dgm:t>
        <a:bodyPr/>
        <a:lstStyle/>
        <a:p>
          <a:pPr>
            <a:lnSpc>
              <a:spcPct val="100000"/>
            </a:lnSpc>
          </a:pPr>
          <a:r>
            <a:rPr lang="en-US" dirty="0"/>
            <a:t>ABC Motor Corp, needs an automated competitive analysis system to help their sales teams quickly identify and position their products against competitors. Traditionally, gathering competitor insights required extensive manual research, making it inefficient and prone to outdated information.</a:t>
          </a:r>
        </a:p>
      </dgm:t>
    </dgm:pt>
    <dgm:pt modelId="{9F8FEE09-A17F-4928-BC27-0EFCB5D1FB72}" type="parTrans" cxnId="{E92F188C-371A-486E-9E99-0A6DF538564F}">
      <dgm:prSet/>
      <dgm:spPr/>
      <dgm:t>
        <a:bodyPr/>
        <a:lstStyle/>
        <a:p>
          <a:endParaRPr lang="en-US"/>
        </a:p>
      </dgm:t>
    </dgm:pt>
    <dgm:pt modelId="{0D4648DB-13A1-419D-8BA9-3CBEAB26F1AB}" type="sibTrans" cxnId="{E92F188C-371A-486E-9E99-0A6DF538564F}">
      <dgm:prSet/>
      <dgm:spPr/>
      <dgm:t>
        <a:bodyPr/>
        <a:lstStyle/>
        <a:p>
          <a:endParaRPr lang="en-US"/>
        </a:p>
      </dgm:t>
    </dgm:pt>
    <dgm:pt modelId="{C145EBA5-9670-4D32-B9D1-882B5EFE8E57}">
      <dgm:prSet/>
      <dgm:spPr/>
      <dgm:t>
        <a:bodyPr/>
        <a:lstStyle/>
        <a:p>
          <a:pPr>
            <a:lnSpc>
              <a:spcPct val="100000"/>
            </a:lnSpc>
          </a:pPr>
          <a:r>
            <a:rPr lang="en-US" dirty="0"/>
            <a:t>Therefore, the goal of this use case is to create an AI enabled system that support the ABC Motor Corp’s competitive analysis and market research.</a:t>
          </a:r>
        </a:p>
      </dgm:t>
    </dgm:pt>
    <dgm:pt modelId="{22443E94-8956-4E45-A890-D12614CF2C50}" type="parTrans" cxnId="{76B0BAC8-7DBA-4893-84F4-3FCA63E9BB58}">
      <dgm:prSet/>
      <dgm:spPr/>
      <dgm:t>
        <a:bodyPr/>
        <a:lstStyle/>
        <a:p>
          <a:endParaRPr lang="en-US"/>
        </a:p>
      </dgm:t>
    </dgm:pt>
    <dgm:pt modelId="{597DCDC3-8709-4838-99D6-E10DA2F5599D}" type="sibTrans" cxnId="{76B0BAC8-7DBA-4893-84F4-3FCA63E9BB58}">
      <dgm:prSet/>
      <dgm:spPr/>
      <dgm:t>
        <a:bodyPr/>
        <a:lstStyle/>
        <a:p>
          <a:endParaRPr lang="en-US"/>
        </a:p>
      </dgm:t>
    </dgm:pt>
    <dgm:pt modelId="{532B2000-9E5B-5B43-83B9-D90F289BC8FB}">
      <dgm:prSet/>
      <dgm:spPr/>
      <dgm:t>
        <a:bodyPr/>
        <a:lstStyle/>
        <a:p>
          <a:pPr>
            <a:lnSpc>
              <a:spcPct val="100000"/>
            </a:lnSpc>
          </a:pPr>
          <a:r>
            <a:rPr lang="en-US" dirty="0"/>
            <a:t>The sales department of ABC Motor Corp, an automotive large player, when preparing sales proposals, they were spending a lot of time understanding the features of competing products and comparing them with their own products.</a:t>
          </a:r>
        </a:p>
      </dgm:t>
    </dgm:pt>
    <dgm:pt modelId="{8472623D-CEAB-6B4F-A5F6-F6CD38E5CB9C}" type="parTrans" cxnId="{72C1B4C3-A546-9642-B1CE-9933B4E3476D}">
      <dgm:prSet/>
      <dgm:spPr/>
      <dgm:t>
        <a:bodyPr/>
        <a:lstStyle/>
        <a:p>
          <a:endParaRPr lang="en-GB"/>
        </a:p>
      </dgm:t>
    </dgm:pt>
    <dgm:pt modelId="{59430EFD-28EA-D743-8E86-3C21A3B58F1C}" type="sibTrans" cxnId="{72C1B4C3-A546-9642-B1CE-9933B4E3476D}">
      <dgm:prSet/>
      <dgm:spPr/>
      <dgm:t>
        <a:bodyPr/>
        <a:lstStyle/>
        <a:p>
          <a:endParaRPr lang="en-GB"/>
        </a:p>
      </dgm:t>
    </dgm:pt>
    <dgm:pt modelId="{5392BA78-CFC7-47BE-BB0C-A9096BB7B069}" type="pres">
      <dgm:prSet presAssocID="{734E2A67-F2AE-4A99-9196-FC66CBA0414B}" presName="root" presStyleCnt="0">
        <dgm:presLayoutVars>
          <dgm:dir/>
          <dgm:resizeHandles val="exact"/>
        </dgm:presLayoutVars>
      </dgm:prSet>
      <dgm:spPr/>
    </dgm:pt>
    <dgm:pt modelId="{9FA7A565-C7E9-E744-B38D-9164445A92A3}" type="pres">
      <dgm:prSet presAssocID="{532B2000-9E5B-5B43-83B9-D90F289BC8FB}" presName="compNode" presStyleCnt="0"/>
      <dgm:spPr/>
    </dgm:pt>
    <dgm:pt modelId="{CFF5DB6F-5DAA-754C-87D8-96DA714E4187}" type="pres">
      <dgm:prSet presAssocID="{532B2000-9E5B-5B43-83B9-D90F289BC8FB}" presName="bgRect" presStyleLbl="bgShp" presStyleIdx="0" presStyleCnt="3"/>
      <dgm:spPr/>
    </dgm:pt>
    <dgm:pt modelId="{5037EA5B-D558-C240-BDAB-E26E215DEFEB}" type="pres">
      <dgm:prSet presAssocID="{532B2000-9E5B-5B43-83B9-D90F289BC8FB}" presName="iconRect" presStyleLbl="node1" presStyleIdx="0" presStyleCnt="3" custFlipVert="1" custScaleX="26455" custScaleY="6678"/>
      <dgm:spPr/>
    </dgm:pt>
    <dgm:pt modelId="{B7EB4EED-EB56-8E41-A570-225508DE14F0}" type="pres">
      <dgm:prSet presAssocID="{532B2000-9E5B-5B43-83B9-D90F289BC8FB}" presName="spaceRect" presStyleCnt="0"/>
      <dgm:spPr/>
    </dgm:pt>
    <dgm:pt modelId="{6EB00369-C685-1949-9A76-87073FBBF172}" type="pres">
      <dgm:prSet presAssocID="{532B2000-9E5B-5B43-83B9-D90F289BC8FB}" presName="parTx" presStyleLbl="revTx" presStyleIdx="0" presStyleCnt="3">
        <dgm:presLayoutVars>
          <dgm:chMax val="0"/>
          <dgm:chPref val="0"/>
        </dgm:presLayoutVars>
      </dgm:prSet>
      <dgm:spPr/>
    </dgm:pt>
    <dgm:pt modelId="{5992BD1C-50BF-3C4C-A50D-C505F1855308}" type="pres">
      <dgm:prSet presAssocID="{59430EFD-28EA-D743-8E86-3C21A3B58F1C}" presName="sibTrans" presStyleCnt="0"/>
      <dgm:spPr/>
    </dgm:pt>
    <dgm:pt modelId="{1460E610-B24B-476D-8694-8D8690776979}" type="pres">
      <dgm:prSet presAssocID="{98325977-EAAD-416C-983B-A75AC493C2FC}" presName="compNode" presStyleCnt="0"/>
      <dgm:spPr/>
    </dgm:pt>
    <dgm:pt modelId="{C80F869F-DD8C-4A02-B652-44730B6C09B0}" type="pres">
      <dgm:prSet presAssocID="{98325977-EAAD-416C-983B-A75AC493C2FC}" presName="bgRect" presStyleLbl="bgShp" presStyleIdx="1" presStyleCnt="3"/>
      <dgm:spPr/>
    </dgm:pt>
    <dgm:pt modelId="{2D2A0DC1-89F6-4BA0-A678-1E8F9194D92E}" type="pres">
      <dgm:prSet presAssocID="{98325977-EAAD-416C-983B-A75AC493C2FC}"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38B22D86-9C8F-4D64-ACB9-C953DE3D52DA}" type="pres">
      <dgm:prSet presAssocID="{98325977-EAAD-416C-983B-A75AC493C2FC}" presName="spaceRect" presStyleCnt="0"/>
      <dgm:spPr/>
    </dgm:pt>
    <dgm:pt modelId="{3E358404-43C4-4BAF-9E46-C11FA4D7F8F7}" type="pres">
      <dgm:prSet presAssocID="{98325977-EAAD-416C-983B-A75AC493C2FC}" presName="parTx" presStyleLbl="revTx" presStyleIdx="1" presStyleCnt="3">
        <dgm:presLayoutVars>
          <dgm:chMax val="0"/>
          <dgm:chPref val="0"/>
        </dgm:presLayoutVars>
      </dgm:prSet>
      <dgm:spPr/>
    </dgm:pt>
    <dgm:pt modelId="{FAC115D5-14A6-4CFF-B24D-6FDB77CBF301}" type="pres">
      <dgm:prSet presAssocID="{0D4648DB-13A1-419D-8BA9-3CBEAB26F1AB}" presName="sibTrans" presStyleCnt="0"/>
      <dgm:spPr/>
    </dgm:pt>
    <dgm:pt modelId="{1C95F66C-80CE-4558-9337-AF4329560ED7}" type="pres">
      <dgm:prSet presAssocID="{C145EBA5-9670-4D32-B9D1-882B5EFE8E57}" presName="compNode" presStyleCnt="0"/>
      <dgm:spPr/>
    </dgm:pt>
    <dgm:pt modelId="{DD0EBDBC-E57A-43F3-AE05-6F15A880FF4D}" type="pres">
      <dgm:prSet presAssocID="{C145EBA5-9670-4D32-B9D1-882B5EFE8E57}" presName="bgRect" presStyleLbl="bgShp" presStyleIdx="2" presStyleCnt="3"/>
      <dgm:spPr/>
    </dgm:pt>
    <dgm:pt modelId="{1641E41B-9814-4BD7-B314-90E44D8660EF}" type="pres">
      <dgm:prSet presAssocID="{C145EBA5-9670-4D32-B9D1-882B5EFE8E57}"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747317FF-2FE2-45A5-B704-A86272CCED62}" type="pres">
      <dgm:prSet presAssocID="{C145EBA5-9670-4D32-B9D1-882B5EFE8E57}" presName="spaceRect" presStyleCnt="0"/>
      <dgm:spPr/>
    </dgm:pt>
    <dgm:pt modelId="{6CBE8981-CE5D-4F4B-B178-D6BBC25E8C55}" type="pres">
      <dgm:prSet presAssocID="{C145EBA5-9670-4D32-B9D1-882B5EFE8E57}" presName="parTx" presStyleLbl="revTx" presStyleIdx="2" presStyleCnt="3">
        <dgm:presLayoutVars>
          <dgm:chMax val="0"/>
          <dgm:chPref val="0"/>
        </dgm:presLayoutVars>
      </dgm:prSet>
      <dgm:spPr/>
    </dgm:pt>
  </dgm:ptLst>
  <dgm:cxnLst>
    <dgm:cxn modelId="{C26CBD03-EBD0-4A62-A8FD-08EAA60C7F67}" type="presOf" srcId="{98325977-EAAD-416C-983B-A75AC493C2FC}" destId="{3E358404-43C4-4BAF-9E46-C11FA4D7F8F7}" srcOrd="0" destOrd="0" presId="urn:microsoft.com/office/officeart/2018/2/layout/IconVerticalSolidList"/>
    <dgm:cxn modelId="{6674D622-2FD5-8C49-B921-A2A61817AA7E}" type="presOf" srcId="{532B2000-9E5B-5B43-83B9-D90F289BC8FB}" destId="{6EB00369-C685-1949-9A76-87073FBBF172}" srcOrd="0" destOrd="0" presId="urn:microsoft.com/office/officeart/2018/2/layout/IconVerticalSolidList"/>
    <dgm:cxn modelId="{CB54C17F-7E07-49C1-9B70-8D7AA85A1FA7}" type="presOf" srcId="{C145EBA5-9670-4D32-B9D1-882B5EFE8E57}" destId="{6CBE8981-CE5D-4F4B-B178-D6BBC25E8C55}" srcOrd="0" destOrd="0" presId="urn:microsoft.com/office/officeart/2018/2/layout/IconVerticalSolidList"/>
    <dgm:cxn modelId="{E92F188C-371A-486E-9E99-0A6DF538564F}" srcId="{734E2A67-F2AE-4A99-9196-FC66CBA0414B}" destId="{98325977-EAAD-416C-983B-A75AC493C2FC}" srcOrd="1" destOrd="0" parTransId="{9F8FEE09-A17F-4928-BC27-0EFCB5D1FB72}" sibTransId="{0D4648DB-13A1-419D-8BA9-3CBEAB26F1AB}"/>
    <dgm:cxn modelId="{72C1B4C3-A546-9642-B1CE-9933B4E3476D}" srcId="{734E2A67-F2AE-4A99-9196-FC66CBA0414B}" destId="{532B2000-9E5B-5B43-83B9-D90F289BC8FB}" srcOrd="0" destOrd="0" parTransId="{8472623D-CEAB-6B4F-A5F6-F6CD38E5CB9C}" sibTransId="{59430EFD-28EA-D743-8E86-3C21A3B58F1C}"/>
    <dgm:cxn modelId="{76B0BAC8-7DBA-4893-84F4-3FCA63E9BB58}" srcId="{734E2A67-F2AE-4A99-9196-FC66CBA0414B}" destId="{C145EBA5-9670-4D32-B9D1-882B5EFE8E57}" srcOrd="2" destOrd="0" parTransId="{22443E94-8956-4E45-A890-D12614CF2C50}" sibTransId="{597DCDC3-8709-4838-99D6-E10DA2F5599D}"/>
    <dgm:cxn modelId="{598E27D9-9652-4E6D-81BC-837353177111}" type="presOf" srcId="{734E2A67-F2AE-4A99-9196-FC66CBA0414B}" destId="{5392BA78-CFC7-47BE-BB0C-A9096BB7B069}" srcOrd="0" destOrd="0" presId="urn:microsoft.com/office/officeart/2018/2/layout/IconVerticalSolidList"/>
    <dgm:cxn modelId="{11EAC611-FB3F-3545-9A98-074AC8919B43}" type="presParOf" srcId="{5392BA78-CFC7-47BE-BB0C-A9096BB7B069}" destId="{9FA7A565-C7E9-E744-B38D-9164445A92A3}" srcOrd="0" destOrd="0" presId="urn:microsoft.com/office/officeart/2018/2/layout/IconVerticalSolidList"/>
    <dgm:cxn modelId="{9F3A840F-68A8-0642-AE7F-0DB86ABC9101}" type="presParOf" srcId="{9FA7A565-C7E9-E744-B38D-9164445A92A3}" destId="{CFF5DB6F-5DAA-754C-87D8-96DA714E4187}" srcOrd="0" destOrd="0" presId="urn:microsoft.com/office/officeart/2018/2/layout/IconVerticalSolidList"/>
    <dgm:cxn modelId="{E8154BEC-1DB1-9846-8D87-E69A8D4022BD}" type="presParOf" srcId="{9FA7A565-C7E9-E744-B38D-9164445A92A3}" destId="{5037EA5B-D558-C240-BDAB-E26E215DEFEB}" srcOrd="1" destOrd="0" presId="urn:microsoft.com/office/officeart/2018/2/layout/IconVerticalSolidList"/>
    <dgm:cxn modelId="{1B299C53-B8E7-4B41-8936-9093B5156BEC}" type="presParOf" srcId="{9FA7A565-C7E9-E744-B38D-9164445A92A3}" destId="{B7EB4EED-EB56-8E41-A570-225508DE14F0}" srcOrd="2" destOrd="0" presId="urn:microsoft.com/office/officeart/2018/2/layout/IconVerticalSolidList"/>
    <dgm:cxn modelId="{83D91F2B-AC2D-2B4B-A5CE-25D4DBBF5859}" type="presParOf" srcId="{9FA7A565-C7E9-E744-B38D-9164445A92A3}" destId="{6EB00369-C685-1949-9A76-87073FBBF172}" srcOrd="3" destOrd="0" presId="urn:microsoft.com/office/officeart/2018/2/layout/IconVerticalSolidList"/>
    <dgm:cxn modelId="{D4AF8C9E-97CE-C444-97FB-38A002EAA952}" type="presParOf" srcId="{5392BA78-CFC7-47BE-BB0C-A9096BB7B069}" destId="{5992BD1C-50BF-3C4C-A50D-C505F1855308}" srcOrd="1" destOrd="0" presId="urn:microsoft.com/office/officeart/2018/2/layout/IconVerticalSolidList"/>
    <dgm:cxn modelId="{46B0298A-D5CB-4FF2-B175-DE486ED61ADF}" type="presParOf" srcId="{5392BA78-CFC7-47BE-BB0C-A9096BB7B069}" destId="{1460E610-B24B-476D-8694-8D8690776979}" srcOrd="2" destOrd="0" presId="urn:microsoft.com/office/officeart/2018/2/layout/IconVerticalSolidList"/>
    <dgm:cxn modelId="{F37F4DE6-46F8-457F-8492-02B13588B7C1}" type="presParOf" srcId="{1460E610-B24B-476D-8694-8D8690776979}" destId="{C80F869F-DD8C-4A02-B652-44730B6C09B0}" srcOrd="0" destOrd="0" presId="urn:microsoft.com/office/officeart/2018/2/layout/IconVerticalSolidList"/>
    <dgm:cxn modelId="{3345C943-2AA3-4A59-9029-42B97936C452}" type="presParOf" srcId="{1460E610-B24B-476D-8694-8D8690776979}" destId="{2D2A0DC1-89F6-4BA0-A678-1E8F9194D92E}" srcOrd="1" destOrd="0" presId="urn:microsoft.com/office/officeart/2018/2/layout/IconVerticalSolidList"/>
    <dgm:cxn modelId="{D538E83E-9FFA-45BA-B390-34FA72897E19}" type="presParOf" srcId="{1460E610-B24B-476D-8694-8D8690776979}" destId="{38B22D86-9C8F-4D64-ACB9-C953DE3D52DA}" srcOrd="2" destOrd="0" presId="urn:microsoft.com/office/officeart/2018/2/layout/IconVerticalSolidList"/>
    <dgm:cxn modelId="{B708D97F-1F60-4FA8-B140-66C03449C1CC}" type="presParOf" srcId="{1460E610-B24B-476D-8694-8D8690776979}" destId="{3E358404-43C4-4BAF-9E46-C11FA4D7F8F7}" srcOrd="3" destOrd="0" presId="urn:microsoft.com/office/officeart/2018/2/layout/IconVerticalSolidList"/>
    <dgm:cxn modelId="{243FFDAC-B332-475D-873B-90167C5753ED}" type="presParOf" srcId="{5392BA78-CFC7-47BE-BB0C-A9096BB7B069}" destId="{FAC115D5-14A6-4CFF-B24D-6FDB77CBF301}" srcOrd="3" destOrd="0" presId="urn:microsoft.com/office/officeart/2018/2/layout/IconVerticalSolidList"/>
    <dgm:cxn modelId="{93464FF4-C70A-4A2B-9663-8F7AFCD787ED}" type="presParOf" srcId="{5392BA78-CFC7-47BE-BB0C-A9096BB7B069}" destId="{1C95F66C-80CE-4558-9337-AF4329560ED7}" srcOrd="4" destOrd="0" presId="urn:microsoft.com/office/officeart/2018/2/layout/IconVerticalSolidList"/>
    <dgm:cxn modelId="{802F5F84-0EB1-48D2-BA4B-860EA07ADD56}" type="presParOf" srcId="{1C95F66C-80CE-4558-9337-AF4329560ED7}" destId="{DD0EBDBC-E57A-43F3-AE05-6F15A880FF4D}" srcOrd="0" destOrd="0" presId="urn:microsoft.com/office/officeart/2018/2/layout/IconVerticalSolidList"/>
    <dgm:cxn modelId="{22E278FE-0F82-4832-8F90-FA930530379D}" type="presParOf" srcId="{1C95F66C-80CE-4558-9337-AF4329560ED7}" destId="{1641E41B-9814-4BD7-B314-90E44D8660EF}" srcOrd="1" destOrd="0" presId="urn:microsoft.com/office/officeart/2018/2/layout/IconVerticalSolidList"/>
    <dgm:cxn modelId="{6D7B039B-5975-4EA3-8273-7DFCAFA5D1EC}" type="presParOf" srcId="{1C95F66C-80CE-4558-9337-AF4329560ED7}" destId="{747317FF-2FE2-45A5-B704-A86272CCED62}" srcOrd="2" destOrd="0" presId="urn:microsoft.com/office/officeart/2018/2/layout/IconVerticalSolidList"/>
    <dgm:cxn modelId="{E8E9EB4D-B3CF-4D6B-9431-836BD8787F68}" type="presParOf" srcId="{1C95F66C-80CE-4558-9337-AF4329560ED7}" destId="{6CBE8981-CE5D-4F4B-B178-D6BBC25E8C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9F2393-261A-4450-8AEB-BBCA1044D73D}"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40FEA533-C38D-4EF7-8AA5-E8502E7FCF41}">
      <dgm:prSet custT="1"/>
      <dgm:spPr/>
      <dgm:t>
        <a:bodyPr/>
        <a:lstStyle/>
        <a:p>
          <a:pPr>
            <a:lnSpc>
              <a:spcPct val="100000"/>
            </a:lnSpc>
            <a:defRPr cap="all"/>
          </a:pPr>
          <a:r>
            <a:rPr lang="en-US" sz="1400" b="1" cap="none" dirty="0"/>
            <a:t>Time-consuming competitive research</a:t>
          </a:r>
          <a:r>
            <a:rPr lang="en-US" sz="1400" cap="none" dirty="0"/>
            <a:t> – </a:t>
          </a:r>
        </a:p>
        <a:p>
          <a:pPr>
            <a:lnSpc>
              <a:spcPct val="100000"/>
            </a:lnSpc>
            <a:defRPr cap="all"/>
          </a:pPr>
          <a:r>
            <a:rPr lang="en-US" sz="1400" cap="none" dirty="0"/>
            <a:t>Sales teams spend excessive time manually gathering competitor insights, delaying decision-making and reducing productivity.</a:t>
          </a:r>
        </a:p>
      </dgm:t>
    </dgm:pt>
    <dgm:pt modelId="{3AB6B453-21DD-441E-8E16-747AA86D44D3}" type="parTrans" cxnId="{35611ED9-D9FD-413C-ABD7-4553F703EADB}">
      <dgm:prSet/>
      <dgm:spPr/>
      <dgm:t>
        <a:bodyPr/>
        <a:lstStyle/>
        <a:p>
          <a:endParaRPr lang="en-US"/>
        </a:p>
      </dgm:t>
    </dgm:pt>
    <dgm:pt modelId="{BC0F0C1C-4786-4935-B634-BFC056FC66C4}" type="sibTrans" cxnId="{35611ED9-D9FD-413C-ABD7-4553F703EADB}">
      <dgm:prSet/>
      <dgm:spPr/>
      <dgm:t>
        <a:bodyPr/>
        <a:lstStyle/>
        <a:p>
          <a:endParaRPr lang="en-US"/>
        </a:p>
      </dgm:t>
    </dgm:pt>
    <dgm:pt modelId="{A76E2DEC-07F1-42CF-9AC2-33FDB824E0FA}">
      <dgm:prSet custT="1"/>
      <dgm:spPr/>
      <dgm:t>
        <a:bodyPr/>
        <a:lstStyle/>
        <a:p>
          <a:pPr>
            <a:lnSpc>
              <a:spcPct val="100000"/>
            </a:lnSpc>
            <a:defRPr cap="all"/>
          </a:pPr>
          <a:r>
            <a:rPr lang="en-US" sz="1400" b="1" cap="none" dirty="0"/>
            <a:t>Inefficient product positioning </a:t>
          </a:r>
        </a:p>
        <a:p>
          <a:pPr>
            <a:lnSpc>
              <a:spcPct val="100000"/>
            </a:lnSpc>
            <a:defRPr cap="all"/>
          </a:pPr>
          <a:r>
            <a:rPr lang="en-US" sz="1400" cap="none" dirty="0"/>
            <a:t>– </a:t>
          </a:r>
        </a:p>
        <a:p>
          <a:pPr>
            <a:lnSpc>
              <a:spcPct val="100000"/>
            </a:lnSpc>
            <a:defRPr cap="all"/>
          </a:pPr>
          <a:r>
            <a:rPr lang="en-US" sz="1400" cap="none" dirty="0"/>
            <a:t>Lack of structured competitor comparison leads to weak sales pitches, making it harder to highlight unique selling points effectively.</a:t>
          </a:r>
        </a:p>
      </dgm:t>
    </dgm:pt>
    <dgm:pt modelId="{1046F885-486D-4D3B-9308-858475BE6B4D}" type="parTrans" cxnId="{952D192E-77AD-46AF-9C90-B9C9375077C2}">
      <dgm:prSet/>
      <dgm:spPr/>
      <dgm:t>
        <a:bodyPr/>
        <a:lstStyle/>
        <a:p>
          <a:endParaRPr lang="en-US"/>
        </a:p>
      </dgm:t>
    </dgm:pt>
    <dgm:pt modelId="{6182D137-FC5F-4A04-9B28-2F31F4EC8B3B}" type="sibTrans" cxnId="{952D192E-77AD-46AF-9C90-B9C9375077C2}">
      <dgm:prSet/>
      <dgm:spPr/>
      <dgm:t>
        <a:bodyPr/>
        <a:lstStyle/>
        <a:p>
          <a:endParaRPr lang="en-US"/>
        </a:p>
      </dgm:t>
    </dgm:pt>
    <dgm:pt modelId="{6C77D7E3-13BB-42D6-B7AE-BEE2645F5A38}">
      <dgm:prSet custT="1"/>
      <dgm:spPr/>
      <dgm:t>
        <a:bodyPr/>
        <a:lstStyle/>
        <a:p>
          <a:pPr>
            <a:lnSpc>
              <a:spcPct val="100000"/>
            </a:lnSpc>
            <a:defRPr cap="all"/>
          </a:pPr>
          <a:r>
            <a:rPr lang="en-US" sz="1400" b="1" cap="none" dirty="0"/>
            <a:t>Data overload &amp; irrelevant information </a:t>
          </a:r>
        </a:p>
        <a:p>
          <a:pPr>
            <a:lnSpc>
              <a:spcPct val="100000"/>
            </a:lnSpc>
            <a:defRPr cap="all"/>
          </a:pPr>
          <a:r>
            <a:rPr lang="en-US" sz="1400" cap="none" dirty="0"/>
            <a:t>– </a:t>
          </a:r>
        </a:p>
        <a:p>
          <a:pPr>
            <a:lnSpc>
              <a:spcPct val="100000"/>
            </a:lnSpc>
            <a:defRPr cap="all"/>
          </a:pPr>
          <a:r>
            <a:rPr lang="en-US" sz="1400" cap="none" dirty="0"/>
            <a:t>Traditional search methods yield excessive or low-quality data, making it difficult to extract meaningful competitor insights.</a:t>
          </a:r>
        </a:p>
      </dgm:t>
    </dgm:pt>
    <dgm:pt modelId="{2F7A28D8-4F52-484A-93FF-D73149DBB9E2}" type="parTrans" cxnId="{F0BC091C-C430-4C43-B848-937847A7EB99}">
      <dgm:prSet/>
      <dgm:spPr/>
      <dgm:t>
        <a:bodyPr/>
        <a:lstStyle/>
        <a:p>
          <a:endParaRPr lang="en-US"/>
        </a:p>
      </dgm:t>
    </dgm:pt>
    <dgm:pt modelId="{C7AAAC4A-E721-4094-B6B0-4D43D275B6A4}" type="sibTrans" cxnId="{F0BC091C-C430-4C43-B848-937847A7EB99}">
      <dgm:prSet/>
      <dgm:spPr/>
      <dgm:t>
        <a:bodyPr/>
        <a:lstStyle/>
        <a:p>
          <a:endParaRPr lang="en-US"/>
        </a:p>
      </dgm:t>
    </dgm:pt>
    <dgm:pt modelId="{1C386D76-1E19-4521-9DCE-AD6723DC5976}">
      <dgm:prSet custT="1"/>
      <dgm:spPr/>
      <dgm:t>
        <a:bodyPr/>
        <a:lstStyle/>
        <a:p>
          <a:pPr>
            <a:lnSpc>
              <a:spcPct val="100000"/>
            </a:lnSpc>
            <a:defRPr cap="all"/>
          </a:pPr>
          <a:r>
            <a:rPr lang="en-US" sz="1400" b="1" cap="none" dirty="0"/>
            <a:t>Delayed response to market changes </a:t>
          </a:r>
        </a:p>
        <a:p>
          <a:pPr>
            <a:lnSpc>
              <a:spcPct val="100000"/>
            </a:lnSpc>
            <a:defRPr cap="all"/>
          </a:pPr>
          <a:r>
            <a:rPr lang="en-US" sz="1400" cap="none" dirty="0"/>
            <a:t>– </a:t>
          </a:r>
        </a:p>
        <a:p>
          <a:pPr>
            <a:lnSpc>
              <a:spcPct val="100000"/>
            </a:lnSpc>
            <a:defRPr cap="all"/>
          </a:pPr>
          <a:r>
            <a:rPr lang="en-US" sz="1400" cap="none" dirty="0"/>
            <a:t>Without real-time competitive intelligence, businesses struggle to adapt pricing, features, and strategies based on evolving market trends.</a:t>
          </a:r>
        </a:p>
      </dgm:t>
    </dgm:pt>
    <dgm:pt modelId="{BD7D34BE-874C-4A46-A7A2-BC886688DF2D}" type="parTrans" cxnId="{CF475DD4-E127-4733-8EFE-88BBEB65D853}">
      <dgm:prSet/>
      <dgm:spPr/>
      <dgm:t>
        <a:bodyPr/>
        <a:lstStyle/>
        <a:p>
          <a:endParaRPr lang="en-US"/>
        </a:p>
      </dgm:t>
    </dgm:pt>
    <dgm:pt modelId="{CDDC20FB-9C09-41AC-A610-09C46F2D5815}" type="sibTrans" cxnId="{CF475DD4-E127-4733-8EFE-88BBEB65D853}">
      <dgm:prSet/>
      <dgm:spPr/>
      <dgm:t>
        <a:bodyPr/>
        <a:lstStyle/>
        <a:p>
          <a:endParaRPr lang="en-US"/>
        </a:p>
      </dgm:t>
    </dgm:pt>
    <dgm:pt modelId="{FA9F3269-CFB2-4A26-BC8B-15A7A72C0E67}">
      <dgm:prSet custT="1"/>
      <dgm:spPr/>
      <dgm:t>
        <a:bodyPr/>
        <a:lstStyle/>
        <a:p>
          <a:pPr>
            <a:lnSpc>
              <a:spcPct val="100000"/>
            </a:lnSpc>
            <a:defRPr cap="all"/>
          </a:pPr>
          <a:r>
            <a:rPr lang="en-US" sz="1400" b="1" cap="none" dirty="0"/>
            <a:t>Lack of automation in sales intelligence </a:t>
          </a:r>
        </a:p>
        <a:p>
          <a:pPr>
            <a:lnSpc>
              <a:spcPct val="100000"/>
            </a:lnSpc>
            <a:defRPr cap="all"/>
          </a:pPr>
          <a:r>
            <a:rPr lang="en-US" sz="1400" cap="none" dirty="0"/>
            <a:t>– </a:t>
          </a:r>
        </a:p>
        <a:p>
          <a:pPr>
            <a:lnSpc>
              <a:spcPct val="100000"/>
            </a:lnSpc>
            <a:defRPr cap="all"/>
          </a:pPr>
          <a:r>
            <a:rPr lang="en-US" sz="1400" cap="none" dirty="0"/>
            <a:t>Manual processes for feature extraction, web search, and competitor analysis lead to inconsistent data and missed sales opportunities.</a:t>
          </a:r>
        </a:p>
      </dgm:t>
    </dgm:pt>
    <dgm:pt modelId="{167CF501-85F2-40E0-B8CA-7A9A156A5E6F}" type="parTrans" cxnId="{CA33B8C3-EE11-4921-AF8C-02CC46C084B0}">
      <dgm:prSet/>
      <dgm:spPr/>
      <dgm:t>
        <a:bodyPr/>
        <a:lstStyle/>
        <a:p>
          <a:endParaRPr lang="en-US"/>
        </a:p>
      </dgm:t>
    </dgm:pt>
    <dgm:pt modelId="{C1E061FD-7870-43BB-B494-C78807F8EC9E}" type="sibTrans" cxnId="{CA33B8C3-EE11-4921-AF8C-02CC46C084B0}">
      <dgm:prSet/>
      <dgm:spPr/>
      <dgm:t>
        <a:bodyPr/>
        <a:lstStyle/>
        <a:p>
          <a:endParaRPr lang="en-US"/>
        </a:p>
      </dgm:t>
    </dgm:pt>
    <dgm:pt modelId="{FD7109BB-D1F4-4B90-AB7F-12BA417466C7}" type="pres">
      <dgm:prSet presAssocID="{479F2393-261A-4450-8AEB-BBCA1044D73D}" presName="root" presStyleCnt="0">
        <dgm:presLayoutVars>
          <dgm:dir/>
          <dgm:resizeHandles val="exact"/>
        </dgm:presLayoutVars>
      </dgm:prSet>
      <dgm:spPr/>
    </dgm:pt>
    <dgm:pt modelId="{E4F8F9B9-3B96-4607-AA0B-993414073486}" type="pres">
      <dgm:prSet presAssocID="{40FEA533-C38D-4EF7-8AA5-E8502E7FCF41}" presName="compNode" presStyleCnt="0"/>
      <dgm:spPr/>
    </dgm:pt>
    <dgm:pt modelId="{BF75DFEA-C946-432C-B586-880395405033}" type="pres">
      <dgm:prSet presAssocID="{40FEA533-C38D-4EF7-8AA5-E8502E7FCF41}" presName="iconBgRect" presStyleLbl="bgShp" presStyleIdx="0" presStyleCnt="5"/>
      <dgm:spPr/>
    </dgm:pt>
    <dgm:pt modelId="{1A60526F-F7B3-4035-8D09-94540CFFD6C3}" type="pres">
      <dgm:prSet presAssocID="{40FEA533-C38D-4EF7-8AA5-E8502E7FCF4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urglass Finished"/>
        </a:ext>
      </dgm:extLst>
    </dgm:pt>
    <dgm:pt modelId="{FAF2533A-6834-473D-9AF7-F84CB47EBC03}" type="pres">
      <dgm:prSet presAssocID="{40FEA533-C38D-4EF7-8AA5-E8502E7FCF41}" presName="spaceRect" presStyleCnt="0"/>
      <dgm:spPr/>
    </dgm:pt>
    <dgm:pt modelId="{335DA916-0208-44DA-805D-BC1215663770}" type="pres">
      <dgm:prSet presAssocID="{40FEA533-C38D-4EF7-8AA5-E8502E7FCF41}" presName="textRect" presStyleLbl="revTx" presStyleIdx="0" presStyleCnt="5">
        <dgm:presLayoutVars>
          <dgm:chMax val="1"/>
          <dgm:chPref val="1"/>
        </dgm:presLayoutVars>
      </dgm:prSet>
      <dgm:spPr/>
    </dgm:pt>
    <dgm:pt modelId="{DD7CDF5D-76A0-4900-A388-58CA617DA7E0}" type="pres">
      <dgm:prSet presAssocID="{BC0F0C1C-4786-4935-B634-BFC056FC66C4}" presName="sibTrans" presStyleCnt="0"/>
      <dgm:spPr/>
    </dgm:pt>
    <dgm:pt modelId="{635ABF90-4292-472C-8E12-CD375618D642}" type="pres">
      <dgm:prSet presAssocID="{A76E2DEC-07F1-42CF-9AC2-33FDB824E0FA}" presName="compNode" presStyleCnt="0"/>
      <dgm:spPr/>
    </dgm:pt>
    <dgm:pt modelId="{B026274C-09E9-4907-A421-B3320C952EA1}" type="pres">
      <dgm:prSet presAssocID="{A76E2DEC-07F1-42CF-9AC2-33FDB824E0FA}" presName="iconBgRect" presStyleLbl="bgShp" presStyleIdx="1" presStyleCnt="5"/>
      <dgm:spPr/>
    </dgm:pt>
    <dgm:pt modelId="{A8DE90A6-9689-4D0E-A7E7-F9901A9946C8}" type="pres">
      <dgm:prSet presAssocID="{A76E2DEC-07F1-42CF-9AC2-33FDB824E0F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umbbell"/>
        </a:ext>
      </dgm:extLst>
    </dgm:pt>
    <dgm:pt modelId="{D7D89CD9-25A0-455A-B817-EEDF342B30D0}" type="pres">
      <dgm:prSet presAssocID="{A76E2DEC-07F1-42CF-9AC2-33FDB824E0FA}" presName="spaceRect" presStyleCnt="0"/>
      <dgm:spPr/>
    </dgm:pt>
    <dgm:pt modelId="{7595D22F-3026-4F36-869A-43DA982F7642}" type="pres">
      <dgm:prSet presAssocID="{A76E2DEC-07F1-42CF-9AC2-33FDB824E0FA}" presName="textRect" presStyleLbl="revTx" presStyleIdx="1" presStyleCnt="5">
        <dgm:presLayoutVars>
          <dgm:chMax val="1"/>
          <dgm:chPref val="1"/>
        </dgm:presLayoutVars>
      </dgm:prSet>
      <dgm:spPr/>
    </dgm:pt>
    <dgm:pt modelId="{15750ED8-E71F-4D17-8FAD-3DA6206C4BAA}" type="pres">
      <dgm:prSet presAssocID="{6182D137-FC5F-4A04-9B28-2F31F4EC8B3B}" presName="sibTrans" presStyleCnt="0"/>
      <dgm:spPr/>
    </dgm:pt>
    <dgm:pt modelId="{361A93BC-DCE7-4593-9D8D-A1A936AD0BBF}" type="pres">
      <dgm:prSet presAssocID="{6C77D7E3-13BB-42D6-B7AE-BEE2645F5A38}" presName="compNode" presStyleCnt="0"/>
      <dgm:spPr/>
    </dgm:pt>
    <dgm:pt modelId="{B6B74467-75E1-4516-BCB3-2BF926D0DBFB}" type="pres">
      <dgm:prSet presAssocID="{6C77D7E3-13BB-42D6-B7AE-BEE2645F5A38}" presName="iconBgRect" presStyleLbl="bgShp" presStyleIdx="2" presStyleCnt="5"/>
      <dgm:spPr/>
    </dgm:pt>
    <dgm:pt modelId="{F3FC90D7-F9EF-45CF-9A99-1643A830C590}" type="pres">
      <dgm:prSet presAssocID="{6C77D7E3-13BB-42D6-B7AE-BEE2645F5A3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4F3DD0E9-3184-4367-BE8E-D2F3B825B789}" type="pres">
      <dgm:prSet presAssocID="{6C77D7E3-13BB-42D6-B7AE-BEE2645F5A38}" presName="spaceRect" presStyleCnt="0"/>
      <dgm:spPr/>
    </dgm:pt>
    <dgm:pt modelId="{0FDA8586-6EAC-490F-A2EE-14B23D202E18}" type="pres">
      <dgm:prSet presAssocID="{6C77D7E3-13BB-42D6-B7AE-BEE2645F5A38}" presName="textRect" presStyleLbl="revTx" presStyleIdx="2" presStyleCnt="5">
        <dgm:presLayoutVars>
          <dgm:chMax val="1"/>
          <dgm:chPref val="1"/>
        </dgm:presLayoutVars>
      </dgm:prSet>
      <dgm:spPr/>
    </dgm:pt>
    <dgm:pt modelId="{129165C4-D40F-4EE0-9B18-7C509AFA9C0D}" type="pres">
      <dgm:prSet presAssocID="{C7AAAC4A-E721-4094-B6B0-4D43D275B6A4}" presName="sibTrans" presStyleCnt="0"/>
      <dgm:spPr/>
    </dgm:pt>
    <dgm:pt modelId="{5A18DA04-E5CB-4163-89C6-941160550AD3}" type="pres">
      <dgm:prSet presAssocID="{1C386D76-1E19-4521-9DCE-AD6723DC5976}" presName="compNode" presStyleCnt="0"/>
      <dgm:spPr/>
    </dgm:pt>
    <dgm:pt modelId="{9767BBF7-74F9-4FA8-80F1-2B22F36853F5}" type="pres">
      <dgm:prSet presAssocID="{1C386D76-1E19-4521-9DCE-AD6723DC5976}" presName="iconBgRect" presStyleLbl="bgShp" presStyleIdx="3" presStyleCnt="5"/>
      <dgm:spPr/>
    </dgm:pt>
    <dgm:pt modelId="{54A04642-4504-4E71-9985-7622617F01C3}" type="pres">
      <dgm:prSet presAssocID="{1C386D76-1E19-4521-9DCE-AD6723DC597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ce"/>
        </a:ext>
      </dgm:extLst>
    </dgm:pt>
    <dgm:pt modelId="{4BD3C763-F654-497A-BC19-74B9CB62D781}" type="pres">
      <dgm:prSet presAssocID="{1C386D76-1E19-4521-9DCE-AD6723DC5976}" presName="spaceRect" presStyleCnt="0"/>
      <dgm:spPr/>
    </dgm:pt>
    <dgm:pt modelId="{933DB4F4-8E25-4862-AED5-E93B969E4A76}" type="pres">
      <dgm:prSet presAssocID="{1C386D76-1E19-4521-9DCE-AD6723DC5976}" presName="textRect" presStyleLbl="revTx" presStyleIdx="3" presStyleCnt="5">
        <dgm:presLayoutVars>
          <dgm:chMax val="1"/>
          <dgm:chPref val="1"/>
        </dgm:presLayoutVars>
      </dgm:prSet>
      <dgm:spPr/>
    </dgm:pt>
    <dgm:pt modelId="{19A8759B-1D2F-4ADC-B6ED-95FDBC2A22EA}" type="pres">
      <dgm:prSet presAssocID="{CDDC20FB-9C09-41AC-A610-09C46F2D5815}" presName="sibTrans" presStyleCnt="0"/>
      <dgm:spPr/>
    </dgm:pt>
    <dgm:pt modelId="{74CE22AB-A0E7-4C20-965C-A65B2CC51486}" type="pres">
      <dgm:prSet presAssocID="{FA9F3269-CFB2-4A26-BC8B-15A7A72C0E67}" presName="compNode" presStyleCnt="0"/>
      <dgm:spPr/>
    </dgm:pt>
    <dgm:pt modelId="{C808193D-39C2-4B8B-AF14-7CDF99E878B3}" type="pres">
      <dgm:prSet presAssocID="{FA9F3269-CFB2-4A26-BC8B-15A7A72C0E67}" presName="iconBgRect" presStyleLbl="bgShp" presStyleIdx="4" presStyleCnt="5"/>
      <dgm:spPr/>
    </dgm:pt>
    <dgm:pt modelId="{7B7208E5-8081-40C1-B12B-993EDFE79DF6}" type="pres">
      <dgm:prSet presAssocID="{FA9F3269-CFB2-4A26-BC8B-15A7A72C0E6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lter"/>
        </a:ext>
      </dgm:extLst>
    </dgm:pt>
    <dgm:pt modelId="{CD6DE75C-B294-4B09-8738-344431D6F00D}" type="pres">
      <dgm:prSet presAssocID="{FA9F3269-CFB2-4A26-BC8B-15A7A72C0E67}" presName="spaceRect" presStyleCnt="0"/>
      <dgm:spPr/>
    </dgm:pt>
    <dgm:pt modelId="{09E4A27E-5F50-424A-B513-57D0F60778FB}" type="pres">
      <dgm:prSet presAssocID="{FA9F3269-CFB2-4A26-BC8B-15A7A72C0E67}" presName="textRect" presStyleLbl="revTx" presStyleIdx="4" presStyleCnt="5">
        <dgm:presLayoutVars>
          <dgm:chMax val="1"/>
          <dgm:chPref val="1"/>
        </dgm:presLayoutVars>
      </dgm:prSet>
      <dgm:spPr/>
    </dgm:pt>
  </dgm:ptLst>
  <dgm:cxnLst>
    <dgm:cxn modelId="{0AAFE41B-A4C9-4062-B6D2-323CDD4EA372}" type="presOf" srcId="{FA9F3269-CFB2-4A26-BC8B-15A7A72C0E67}" destId="{09E4A27E-5F50-424A-B513-57D0F60778FB}" srcOrd="0" destOrd="0" presId="urn:microsoft.com/office/officeart/2018/5/layout/IconCircleLabelList"/>
    <dgm:cxn modelId="{F0BC091C-C430-4C43-B848-937847A7EB99}" srcId="{479F2393-261A-4450-8AEB-BBCA1044D73D}" destId="{6C77D7E3-13BB-42D6-B7AE-BEE2645F5A38}" srcOrd="2" destOrd="0" parTransId="{2F7A28D8-4F52-484A-93FF-D73149DBB9E2}" sibTransId="{C7AAAC4A-E721-4094-B6B0-4D43D275B6A4}"/>
    <dgm:cxn modelId="{9548872D-2BA7-41CF-BD5E-FF4550F4833E}" type="presOf" srcId="{A76E2DEC-07F1-42CF-9AC2-33FDB824E0FA}" destId="{7595D22F-3026-4F36-869A-43DA982F7642}" srcOrd="0" destOrd="0" presId="urn:microsoft.com/office/officeart/2018/5/layout/IconCircleLabelList"/>
    <dgm:cxn modelId="{952D192E-77AD-46AF-9C90-B9C9375077C2}" srcId="{479F2393-261A-4450-8AEB-BBCA1044D73D}" destId="{A76E2DEC-07F1-42CF-9AC2-33FDB824E0FA}" srcOrd="1" destOrd="0" parTransId="{1046F885-486D-4D3B-9308-858475BE6B4D}" sibTransId="{6182D137-FC5F-4A04-9B28-2F31F4EC8B3B}"/>
    <dgm:cxn modelId="{16B1867B-6F1E-4FAE-BF8C-F856C4678BF4}" type="presOf" srcId="{479F2393-261A-4450-8AEB-BBCA1044D73D}" destId="{FD7109BB-D1F4-4B90-AB7F-12BA417466C7}" srcOrd="0" destOrd="0" presId="urn:microsoft.com/office/officeart/2018/5/layout/IconCircleLabelList"/>
    <dgm:cxn modelId="{42B44C8F-4C04-41FD-8625-C49584988008}" type="presOf" srcId="{40FEA533-C38D-4EF7-8AA5-E8502E7FCF41}" destId="{335DA916-0208-44DA-805D-BC1215663770}" srcOrd="0" destOrd="0" presId="urn:microsoft.com/office/officeart/2018/5/layout/IconCircleLabelList"/>
    <dgm:cxn modelId="{DE90B2C2-C690-4E38-AD36-1ED3B720268F}" type="presOf" srcId="{6C77D7E3-13BB-42D6-B7AE-BEE2645F5A38}" destId="{0FDA8586-6EAC-490F-A2EE-14B23D202E18}" srcOrd="0" destOrd="0" presId="urn:microsoft.com/office/officeart/2018/5/layout/IconCircleLabelList"/>
    <dgm:cxn modelId="{CA33B8C3-EE11-4921-AF8C-02CC46C084B0}" srcId="{479F2393-261A-4450-8AEB-BBCA1044D73D}" destId="{FA9F3269-CFB2-4A26-BC8B-15A7A72C0E67}" srcOrd="4" destOrd="0" parTransId="{167CF501-85F2-40E0-B8CA-7A9A156A5E6F}" sibTransId="{C1E061FD-7870-43BB-B494-C78807F8EC9E}"/>
    <dgm:cxn modelId="{CF475DD4-E127-4733-8EFE-88BBEB65D853}" srcId="{479F2393-261A-4450-8AEB-BBCA1044D73D}" destId="{1C386D76-1E19-4521-9DCE-AD6723DC5976}" srcOrd="3" destOrd="0" parTransId="{BD7D34BE-874C-4A46-A7A2-BC886688DF2D}" sibTransId="{CDDC20FB-9C09-41AC-A610-09C46F2D5815}"/>
    <dgm:cxn modelId="{3413BAD8-CE45-4F04-A358-9D7A4726605C}" type="presOf" srcId="{1C386D76-1E19-4521-9DCE-AD6723DC5976}" destId="{933DB4F4-8E25-4862-AED5-E93B969E4A76}" srcOrd="0" destOrd="0" presId="urn:microsoft.com/office/officeart/2018/5/layout/IconCircleLabelList"/>
    <dgm:cxn modelId="{35611ED9-D9FD-413C-ABD7-4553F703EADB}" srcId="{479F2393-261A-4450-8AEB-BBCA1044D73D}" destId="{40FEA533-C38D-4EF7-8AA5-E8502E7FCF41}" srcOrd="0" destOrd="0" parTransId="{3AB6B453-21DD-441E-8E16-747AA86D44D3}" sibTransId="{BC0F0C1C-4786-4935-B634-BFC056FC66C4}"/>
    <dgm:cxn modelId="{997EBE51-3D0B-4E8C-83A4-1734A217E7E5}" type="presParOf" srcId="{FD7109BB-D1F4-4B90-AB7F-12BA417466C7}" destId="{E4F8F9B9-3B96-4607-AA0B-993414073486}" srcOrd="0" destOrd="0" presId="urn:microsoft.com/office/officeart/2018/5/layout/IconCircleLabelList"/>
    <dgm:cxn modelId="{128C5F22-11C0-48FE-BD56-93476B398452}" type="presParOf" srcId="{E4F8F9B9-3B96-4607-AA0B-993414073486}" destId="{BF75DFEA-C946-432C-B586-880395405033}" srcOrd="0" destOrd="0" presId="urn:microsoft.com/office/officeart/2018/5/layout/IconCircleLabelList"/>
    <dgm:cxn modelId="{64C6764C-51DB-42DB-8939-7A8CBD5AC950}" type="presParOf" srcId="{E4F8F9B9-3B96-4607-AA0B-993414073486}" destId="{1A60526F-F7B3-4035-8D09-94540CFFD6C3}" srcOrd="1" destOrd="0" presId="urn:microsoft.com/office/officeart/2018/5/layout/IconCircleLabelList"/>
    <dgm:cxn modelId="{8DEE52D0-6606-4957-8E0D-607BCCA44691}" type="presParOf" srcId="{E4F8F9B9-3B96-4607-AA0B-993414073486}" destId="{FAF2533A-6834-473D-9AF7-F84CB47EBC03}" srcOrd="2" destOrd="0" presId="urn:microsoft.com/office/officeart/2018/5/layout/IconCircleLabelList"/>
    <dgm:cxn modelId="{6D3AA973-9942-4270-A2E6-3298E3701C06}" type="presParOf" srcId="{E4F8F9B9-3B96-4607-AA0B-993414073486}" destId="{335DA916-0208-44DA-805D-BC1215663770}" srcOrd="3" destOrd="0" presId="urn:microsoft.com/office/officeart/2018/5/layout/IconCircleLabelList"/>
    <dgm:cxn modelId="{D5A9D160-AD45-454C-8161-C1894DCA383F}" type="presParOf" srcId="{FD7109BB-D1F4-4B90-AB7F-12BA417466C7}" destId="{DD7CDF5D-76A0-4900-A388-58CA617DA7E0}" srcOrd="1" destOrd="0" presId="urn:microsoft.com/office/officeart/2018/5/layout/IconCircleLabelList"/>
    <dgm:cxn modelId="{A5660583-0B33-455B-AA88-FA83AEF8D011}" type="presParOf" srcId="{FD7109BB-D1F4-4B90-AB7F-12BA417466C7}" destId="{635ABF90-4292-472C-8E12-CD375618D642}" srcOrd="2" destOrd="0" presId="urn:microsoft.com/office/officeart/2018/5/layout/IconCircleLabelList"/>
    <dgm:cxn modelId="{11AD3F72-8C62-4936-81B6-C58669A3B543}" type="presParOf" srcId="{635ABF90-4292-472C-8E12-CD375618D642}" destId="{B026274C-09E9-4907-A421-B3320C952EA1}" srcOrd="0" destOrd="0" presId="urn:microsoft.com/office/officeart/2018/5/layout/IconCircleLabelList"/>
    <dgm:cxn modelId="{5F787380-A321-432B-A72B-EDADFA25D226}" type="presParOf" srcId="{635ABF90-4292-472C-8E12-CD375618D642}" destId="{A8DE90A6-9689-4D0E-A7E7-F9901A9946C8}" srcOrd="1" destOrd="0" presId="urn:microsoft.com/office/officeart/2018/5/layout/IconCircleLabelList"/>
    <dgm:cxn modelId="{1DB9A6C8-CEF2-4F61-8F92-7F498EA6EC08}" type="presParOf" srcId="{635ABF90-4292-472C-8E12-CD375618D642}" destId="{D7D89CD9-25A0-455A-B817-EEDF342B30D0}" srcOrd="2" destOrd="0" presId="urn:microsoft.com/office/officeart/2018/5/layout/IconCircleLabelList"/>
    <dgm:cxn modelId="{F990D9B1-0F84-42BB-AFB2-0D7B69CFE728}" type="presParOf" srcId="{635ABF90-4292-472C-8E12-CD375618D642}" destId="{7595D22F-3026-4F36-869A-43DA982F7642}" srcOrd="3" destOrd="0" presId="urn:microsoft.com/office/officeart/2018/5/layout/IconCircleLabelList"/>
    <dgm:cxn modelId="{FC56D2F8-782A-440F-8B18-8E6E1FFE60EC}" type="presParOf" srcId="{FD7109BB-D1F4-4B90-AB7F-12BA417466C7}" destId="{15750ED8-E71F-4D17-8FAD-3DA6206C4BAA}" srcOrd="3" destOrd="0" presId="urn:microsoft.com/office/officeart/2018/5/layout/IconCircleLabelList"/>
    <dgm:cxn modelId="{D5C6CA13-378E-4490-89D0-9E4BC351E797}" type="presParOf" srcId="{FD7109BB-D1F4-4B90-AB7F-12BA417466C7}" destId="{361A93BC-DCE7-4593-9D8D-A1A936AD0BBF}" srcOrd="4" destOrd="0" presId="urn:microsoft.com/office/officeart/2018/5/layout/IconCircleLabelList"/>
    <dgm:cxn modelId="{A8C5354F-C942-4D90-A987-99073569ACE9}" type="presParOf" srcId="{361A93BC-DCE7-4593-9D8D-A1A936AD0BBF}" destId="{B6B74467-75E1-4516-BCB3-2BF926D0DBFB}" srcOrd="0" destOrd="0" presId="urn:microsoft.com/office/officeart/2018/5/layout/IconCircleLabelList"/>
    <dgm:cxn modelId="{1B2DE1A8-2BAC-4E61-B041-6255A5CA1636}" type="presParOf" srcId="{361A93BC-DCE7-4593-9D8D-A1A936AD0BBF}" destId="{F3FC90D7-F9EF-45CF-9A99-1643A830C590}" srcOrd="1" destOrd="0" presId="urn:microsoft.com/office/officeart/2018/5/layout/IconCircleLabelList"/>
    <dgm:cxn modelId="{7C1A7F66-A0E8-43C5-BD01-835DE7E64361}" type="presParOf" srcId="{361A93BC-DCE7-4593-9D8D-A1A936AD0BBF}" destId="{4F3DD0E9-3184-4367-BE8E-D2F3B825B789}" srcOrd="2" destOrd="0" presId="urn:microsoft.com/office/officeart/2018/5/layout/IconCircleLabelList"/>
    <dgm:cxn modelId="{B3182EEE-9967-4743-B8D4-376F6FADE4E0}" type="presParOf" srcId="{361A93BC-DCE7-4593-9D8D-A1A936AD0BBF}" destId="{0FDA8586-6EAC-490F-A2EE-14B23D202E18}" srcOrd="3" destOrd="0" presId="urn:microsoft.com/office/officeart/2018/5/layout/IconCircleLabelList"/>
    <dgm:cxn modelId="{01669E4D-D627-4617-84C9-16053FB2F6AD}" type="presParOf" srcId="{FD7109BB-D1F4-4B90-AB7F-12BA417466C7}" destId="{129165C4-D40F-4EE0-9B18-7C509AFA9C0D}" srcOrd="5" destOrd="0" presId="urn:microsoft.com/office/officeart/2018/5/layout/IconCircleLabelList"/>
    <dgm:cxn modelId="{85EFE223-6495-4BA2-B535-D03D122E4C2F}" type="presParOf" srcId="{FD7109BB-D1F4-4B90-AB7F-12BA417466C7}" destId="{5A18DA04-E5CB-4163-89C6-941160550AD3}" srcOrd="6" destOrd="0" presId="urn:microsoft.com/office/officeart/2018/5/layout/IconCircleLabelList"/>
    <dgm:cxn modelId="{5D0E834D-073E-4950-99E8-4E3CB865D3DC}" type="presParOf" srcId="{5A18DA04-E5CB-4163-89C6-941160550AD3}" destId="{9767BBF7-74F9-4FA8-80F1-2B22F36853F5}" srcOrd="0" destOrd="0" presId="urn:microsoft.com/office/officeart/2018/5/layout/IconCircleLabelList"/>
    <dgm:cxn modelId="{A674AE2A-EC36-4047-8C0F-66DFE33FA628}" type="presParOf" srcId="{5A18DA04-E5CB-4163-89C6-941160550AD3}" destId="{54A04642-4504-4E71-9985-7622617F01C3}" srcOrd="1" destOrd="0" presId="urn:microsoft.com/office/officeart/2018/5/layout/IconCircleLabelList"/>
    <dgm:cxn modelId="{3421E231-9B08-4E22-8843-2D2209F3222C}" type="presParOf" srcId="{5A18DA04-E5CB-4163-89C6-941160550AD3}" destId="{4BD3C763-F654-497A-BC19-74B9CB62D781}" srcOrd="2" destOrd="0" presId="urn:microsoft.com/office/officeart/2018/5/layout/IconCircleLabelList"/>
    <dgm:cxn modelId="{2BD205D6-9F9C-404F-8CDD-CF4F69A84CF4}" type="presParOf" srcId="{5A18DA04-E5CB-4163-89C6-941160550AD3}" destId="{933DB4F4-8E25-4862-AED5-E93B969E4A76}" srcOrd="3" destOrd="0" presId="urn:microsoft.com/office/officeart/2018/5/layout/IconCircleLabelList"/>
    <dgm:cxn modelId="{7FF9E6AB-CF49-4797-B7B6-A7A5EC9CC377}" type="presParOf" srcId="{FD7109BB-D1F4-4B90-AB7F-12BA417466C7}" destId="{19A8759B-1D2F-4ADC-B6ED-95FDBC2A22EA}" srcOrd="7" destOrd="0" presId="urn:microsoft.com/office/officeart/2018/5/layout/IconCircleLabelList"/>
    <dgm:cxn modelId="{AA72AA6A-608C-4C2C-BB58-CD4BBD170094}" type="presParOf" srcId="{FD7109BB-D1F4-4B90-AB7F-12BA417466C7}" destId="{74CE22AB-A0E7-4C20-965C-A65B2CC51486}" srcOrd="8" destOrd="0" presId="urn:microsoft.com/office/officeart/2018/5/layout/IconCircleLabelList"/>
    <dgm:cxn modelId="{63F8BF41-3D51-4D97-93CF-AF68FCC68E9C}" type="presParOf" srcId="{74CE22AB-A0E7-4C20-965C-A65B2CC51486}" destId="{C808193D-39C2-4B8B-AF14-7CDF99E878B3}" srcOrd="0" destOrd="0" presId="urn:microsoft.com/office/officeart/2018/5/layout/IconCircleLabelList"/>
    <dgm:cxn modelId="{D23499E8-4D7E-4AE6-BD6C-19FD53B07E96}" type="presParOf" srcId="{74CE22AB-A0E7-4C20-965C-A65B2CC51486}" destId="{7B7208E5-8081-40C1-B12B-993EDFE79DF6}" srcOrd="1" destOrd="0" presId="urn:microsoft.com/office/officeart/2018/5/layout/IconCircleLabelList"/>
    <dgm:cxn modelId="{0E41EFB9-0651-423C-85D0-E3EF74DC50AE}" type="presParOf" srcId="{74CE22AB-A0E7-4C20-965C-A65B2CC51486}" destId="{CD6DE75C-B294-4B09-8738-344431D6F00D}" srcOrd="2" destOrd="0" presId="urn:microsoft.com/office/officeart/2018/5/layout/IconCircleLabelList"/>
    <dgm:cxn modelId="{B098A595-ADE6-4681-A23A-C5B59543465D}" type="presParOf" srcId="{74CE22AB-A0E7-4C20-965C-A65B2CC51486}" destId="{09E4A27E-5F50-424A-B513-57D0F60778F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5DB6F-5DAA-754C-87D8-96DA714E4187}">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37EA5B-D558-C240-BDAB-E26E215DEFEB}">
      <dsp:nvSpPr>
        <dsp:cNvPr id="0" name=""/>
        <dsp:cNvSpPr/>
      </dsp:nvSpPr>
      <dsp:spPr>
        <a:xfrm flipV="1">
          <a:off x="628262" y="600025"/>
          <a:ext cx="181107" cy="45716"/>
        </a:xfrm>
        <a:prstGeom prst="rect">
          <a:avLst/>
        </a:prstGeom>
        <a:solidFill>
          <a:schemeClr val="bg1">
            <a:hueOff val="0"/>
            <a:satOff val="0"/>
            <a:lumOff val="0"/>
            <a:alphaOff val="0"/>
          </a:schemeClr>
        </a:solid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B00369-C685-1949-9A76-87073FBBF172}">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11200">
            <a:lnSpc>
              <a:spcPct val="100000"/>
            </a:lnSpc>
            <a:spcBef>
              <a:spcPct val="0"/>
            </a:spcBef>
            <a:spcAft>
              <a:spcPct val="35000"/>
            </a:spcAft>
            <a:buNone/>
          </a:pPr>
          <a:r>
            <a:rPr lang="en-US" sz="1600" kern="1200" dirty="0"/>
            <a:t>The sales department of ABC Motor Corp, an automotive large player, when preparing sales proposals, they were spending a lot of time understanding the features of competing products and comparing them with their own products.</a:t>
          </a:r>
        </a:p>
      </dsp:txBody>
      <dsp:txXfrm>
        <a:off x="1437631" y="531"/>
        <a:ext cx="9077968" cy="1244702"/>
      </dsp:txXfrm>
    </dsp:sp>
    <dsp:sp modelId="{C80F869F-DD8C-4A02-B652-44730B6C09B0}">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2A0DC1-89F6-4BA0-A678-1E8F9194D92E}">
      <dsp:nvSpPr>
        <dsp:cNvPr id="0" name=""/>
        <dsp:cNvSpPr/>
      </dsp:nvSpPr>
      <dsp:spPr>
        <a:xfrm>
          <a:off x="376522" y="1836468"/>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358404-43C4-4BAF-9E46-C11FA4D7F8F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11200">
            <a:lnSpc>
              <a:spcPct val="100000"/>
            </a:lnSpc>
            <a:spcBef>
              <a:spcPct val="0"/>
            </a:spcBef>
            <a:spcAft>
              <a:spcPct val="35000"/>
            </a:spcAft>
            <a:buNone/>
          </a:pPr>
          <a:r>
            <a:rPr lang="en-US" sz="1600" kern="1200" dirty="0"/>
            <a:t>ABC Motor Corp, needs an automated competitive analysis system to help their sales teams quickly identify and position their products against competitors. Traditionally, gathering competitor insights required extensive manual research, making it inefficient and prone to outdated information.</a:t>
          </a:r>
        </a:p>
      </dsp:txBody>
      <dsp:txXfrm>
        <a:off x="1437631" y="1556410"/>
        <a:ext cx="9077968" cy="1244702"/>
      </dsp:txXfrm>
    </dsp:sp>
    <dsp:sp modelId="{DD0EBDBC-E57A-43F3-AE05-6F15A880FF4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41E41B-9814-4BD7-B314-90E44D8660EF}">
      <dsp:nvSpPr>
        <dsp:cNvPr id="0" name=""/>
        <dsp:cNvSpPr/>
      </dsp:nvSpPr>
      <dsp:spPr>
        <a:xfrm>
          <a:off x="376522" y="3392347"/>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BE8981-CE5D-4F4B-B178-D6BBC25E8C55}">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11200">
            <a:lnSpc>
              <a:spcPct val="100000"/>
            </a:lnSpc>
            <a:spcBef>
              <a:spcPct val="0"/>
            </a:spcBef>
            <a:spcAft>
              <a:spcPct val="35000"/>
            </a:spcAft>
            <a:buNone/>
          </a:pPr>
          <a:r>
            <a:rPr lang="en-US" sz="1600" kern="1200" dirty="0"/>
            <a:t>Therefore, the goal of this use case is to create an AI enabled system that support the ABC Motor Corp’s competitive analysis and market research.</a:t>
          </a:r>
        </a:p>
      </dsp:txBody>
      <dsp:txXfrm>
        <a:off x="1437631" y="3112289"/>
        <a:ext cx="9077968" cy="1244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5DFEA-C946-432C-B586-880395405033}">
      <dsp:nvSpPr>
        <dsp:cNvPr id="0" name=""/>
        <dsp:cNvSpPr/>
      </dsp:nvSpPr>
      <dsp:spPr>
        <a:xfrm>
          <a:off x="478800" y="185866"/>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60526F-F7B3-4035-8D09-94540CFFD6C3}">
      <dsp:nvSpPr>
        <dsp:cNvPr id="0" name=""/>
        <dsp:cNvSpPr/>
      </dsp:nvSpPr>
      <dsp:spPr>
        <a:xfrm>
          <a:off x="712800" y="419866"/>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5DA916-0208-44DA-805D-BC1215663770}">
      <dsp:nvSpPr>
        <dsp:cNvPr id="0" name=""/>
        <dsp:cNvSpPr/>
      </dsp:nvSpPr>
      <dsp:spPr>
        <a:xfrm>
          <a:off x="127800" y="1625866"/>
          <a:ext cx="1800000" cy="2539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cap="none" dirty="0"/>
            <a:t>Time-consuming competitive research</a:t>
          </a:r>
          <a:r>
            <a:rPr lang="en-US" sz="1400" kern="1200" cap="none" dirty="0"/>
            <a:t> – </a:t>
          </a:r>
        </a:p>
        <a:p>
          <a:pPr marL="0" lvl="0" indent="0" algn="ctr" defTabSz="622300">
            <a:lnSpc>
              <a:spcPct val="100000"/>
            </a:lnSpc>
            <a:spcBef>
              <a:spcPct val="0"/>
            </a:spcBef>
            <a:spcAft>
              <a:spcPct val="35000"/>
            </a:spcAft>
            <a:buNone/>
            <a:defRPr cap="all"/>
          </a:pPr>
          <a:r>
            <a:rPr lang="en-US" sz="1400" kern="1200" cap="none" dirty="0"/>
            <a:t>Sales teams spend excessive time manually gathering competitor insights, delaying decision-making and reducing productivity.</a:t>
          </a:r>
        </a:p>
      </dsp:txBody>
      <dsp:txXfrm>
        <a:off x="127800" y="1625866"/>
        <a:ext cx="1800000" cy="2539605"/>
      </dsp:txXfrm>
    </dsp:sp>
    <dsp:sp modelId="{B026274C-09E9-4907-A421-B3320C952EA1}">
      <dsp:nvSpPr>
        <dsp:cNvPr id="0" name=""/>
        <dsp:cNvSpPr/>
      </dsp:nvSpPr>
      <dsp:spPr>
        <a:xfrm>
          <a:off x="2593800" y="185866"/>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DE90A6-9689-4D0E-A7E7-F9901A9946C8}">
      <dsp:nvSpPr>
        <dsp:cNvPr id="0" name=""/>
        <dsp:cNvSpPr/>
      </dsp:nvSpPr>
      <dsp:spPr>
        <a:xfrm>
          <a:off x="2827800" y="419866"/>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95D22F-3026-4F36-869A-43DA982F7642}">
      <dsp:nvSpPr>
        <dsp:cNvPr id="0" name=""/>
        <dsp:cNvSpPr/>
      </dsp:nvSpPr>
      <dsp:spPr>
        <a:xfrm>
          <a:off x="2242800" y="1625866"/>
          <a:ext cx="1800000" cy="2539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cap="none" dirty="0"/>
            <a:t>Inefficient product positioning </a:t>
          </a:r>
        </a:p>
        <a:p>
          <a:pPr marL="0" lvl="0" indent="0" algn="ctr" defTabSz="622300">
            <a:lnSpc>
              <a:spcPct val="100000"/>
            </a:lnSpc>
            <a:spcBef>
              <a:spcPct val="0"/>
            </a:spcBef>
            <a:spcAft>
              <a:spcPct val="35000"/>
            </a:spcAft>
            <a:buNone/>
            <a:defRPr cap="all"/>
          </a:pPr>
          <a:r>
            <a:rPr lang="en-US" sz="1400" kern="1200" cap="none" dirty="0"/>
            <a:t>– </a:t>
          </a:r>
        </a:p>
        <a:p>
          <a:pPr marL="0" lvl="0" indent="0" algn="ctr" defTabSz="622300">
            <a:lnSpc>
              <a:spcPct val="100000"/>
            </a:lnSpc>
            <a:spcBef>
              <a:spcPct val="0"/>
            </a:spcBef>
            <a:spcAft>
              <a:spcPct val="35000"/>
            </a:spcAft>
            <a:buNone/>
            <a:defRPr cap="all"/>
          </a:pPr>
          <a:r>
            <a:rPr lang="en-US" sz="1400" kern="1200" cap="none" dirty="0"/>
            <a:t>Lack of structured competitor comparison leads to weak sales pitches, making it harder to highlight unique selling points effectively.</a:t>
          </a:r>
        </a:p>
      </dsp:txBody>
      <dsp:txXfrm>
        <a:off x="2242800" y="1625866"/>
        <a:ext cx="1800000" cy="2539605"/>
      </dsp:txXfrm>
    </dsp:sp>
    <dsp:sp modelId="{B6B74467-75E1-4516-BCB3-2BF926D0DBFB}">
      <dsp:nvSpPr>
        <dsp:cNvPr id="0" name=""/>
        <dsp:cNvSpPr/>
      </dsp:nvSpPr>
      <dsp:spPr>
        <a:xfrm>
          <a:off x="4708800" y="185866"/>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FC90D7-F9EF-45CF-9A99-1643A830C590}">
      <dsp:nvSpPr>
        <dsp:cNvPr id="0" name=""/>
        <dsp:cNvSpPr/>
      </dsp:nvSpPr>
      <dsp:spPr>
        <a:xfrm>
          <a:off x="4942800" y="419866"/>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DA8586-6EAC-490F-A2EE-14B23D202E18}">
      <dsp:nvSpPr>
        <dsp:cNvPr id="0" name=""/>
        <dsp:cNvSpPr/>
      </dsp:nvSpPr>
      <dsp:spPr>
        <a:xfrm>
          <a:off x="4357800" y="1625866"/>
          <a:ext cx="1800000" cy="2539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cap="none" dirty="0"/>
            <a:t>Data overload &amp; irrelevant information </a:t>
          </a:r>
        </a:p>
        <a:p>
          <a:pPr marL="0" lvl="0" indent="0" algn="ctr" defTabSz="622300">
            <a:lnSpc>
              <a:spcPct val="100000"/>
            </a:lnSpc>
            <a:spcBef>
              <a:spcPct val="0"/>
            </a:spcBef>
            <a:spcAft>
              <a:spcPct val="35000"/>
            </a:spcAft>
            <a:buNone/>
            <a:defRPr cap="all"/>
          </a:pPr>
          <a:r>
            <a:rPr lang="en-US" sz="1400" kern="1200" cap="none" dirty="0"/>
            <a:t>– </a:t>
          </a:r>
        </a:p>
        <a:p>
          <a:pPr marL="0" lvl="0" indent="0" algn="ctr" defTabSz="622300">
            <a:lnSpc>
              <a:spcPct val="100000"/>
            </a:lnSpc>
            <a:spcBef>
              <a:spcPct val="0"/>
            </a:spcBef>
            <a:spcAft>
              <a:spcPct val="35000"/>
            </a:spcAft>
            <a:buNone/>
            <a:defRPr cap="all"/>
          </a:pPr>
          <a:r>
            <a:rPr lang="en-US" sz="1400" kern="1200" cap="none" dirty="0"/>
            <a:t>Traditional search methods yield excessive or low-quality data, making it difficult to extract meaningful competitor insights.</a:t>
          </a:r>
        </a:p>
      </dsp:txBody>
      <dsp:txXfrm>
        <a:off x="4357800" y="1625866"/>
        <a:ext cx="1800000" cy="2539605"/>
      </dsp:txXfrm>
    </dsp:sp>
    <dsp:sp modelId="{9767BBF7-74F9-4FA8-80F1-2B22F36853F5}">
      <dsp:nvSpPr>
        <dsp:cNvPr id="0" name=""/>
        <dsp:cNvSpPr/>
      </dsp:nvSpPr>
      <dsp:spPr>
        <a:xfrm>
          <a:off x="6823800" y="185866"/>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A04642-4504-4E71-9985-7622617F01C3}">
      <dsp:nvSpPr>
        <dsp:cNvPr id="0" name=""/>
        <dsp:cNvSpPr/>
      </dsp:nvSpPr>
      <dsp:spPr>
        <a:xfrm>
          <a:off x="7057800" y="419866"/>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3DB4F4-8E25-4862-AED5-E93B969E4A76}">
      <dsp:nvSpPr>
        <dsp:cNvPr id="0" name=""/>
        <dsp:cNvSpPr/>
      </dsp:nvSpPr>
      <dsp:spPr>
        <a:xfrm>
          <a:off x="6472800" y="1625866"/>
          <a:ext cx="1800000" cy="2539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cap="none" dirty="0"/>
            <a:t>Delayed response to market changes </a:t>
          </a:r>
        </a:p>
        <a:p>
          <a:pPr marL="0" lvl="0" indent="0" algn="ctr" defTabSz="622300">
            <a:lnSpc>
              <a:spcPct val="100000"/>
            </a:lnSpc>
            <a:spcBef>
              <a:spcPct val="0"/>
            </a:spcBef>
            <a:spcAft>
              <a:spcPct val="35000"/>
            </a:spcAft>
            <a:buNone/>
            <a:defRPr cap="all"/>
          </a:pPr>
          <a:r>
            <a:rPr lang="en-US" sz="1400" kern="1200" cap="none" dirty="0"/>
            <a:t>– </a:t>
          </a:r>
        </a:p>
        <a:p>
          <a:pPr marL="0" lvl="0" indent="0" algn="ctr" defTabSz="622300">
            <a:lnSpc>
              <a:spcPct val="100000"/>
            </a:lnSpc>
            <a:spcBef>
              <a:spcPct val="0"/>
            </a:spcBef>
            <a:spcAft>
              <a:spcPct val="35000"/>
            </a:spcAft>
            <a:buNone/>
            <a:defRPr cap="all"/>
          </a:pPr>
          <a:r>
            <a:rPr lang="en-US" sz="1400" kern="1200" cap="none" dirty="0"/>
            <a:t>Without real-time competitive intelligence, businesses struggle to adapt pricing, features, and strategies based on evolving market trends.</a:t>
          </a:r>
        </a:p>
      </dsp:txBody>
      <dsp:txXfrm>
        <a:off x="6472800" y="1625866"/>
        <a:ext cx="1800000" cy="2539605"/>
      </dsp:txXfrm>
    </dsp:sp>
    <dsp:sp modelId="{C808193D-39C2-4B8B-AF14-7CDF99E878B3}">
      <dsp:nvSpPr>
        <dsp:cNvPr id="0" name=""/>
        <dsp:cNvSpPr/>
      </dsp:nvSpPr>
      <dsp:spPr>
        <a:xfrm>
          <a:off x="8938800" y="185866"/>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208E5-8081-40C1-B12B-993EDFE79DF6}">
      <dsp:nvSpPr>
        <dsp:cNvPr id="0" name=""/>
        <dsp:cNvSpPr/>
      </dsp:nvSpPr>
      <dsp:spPr>
        <a:xfrm>
          <a:off x="9172800" y="419866"/>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E4A27E-5F50-424A-B513-57D0F60778FB}">
      <dsp:nvSpPr>
        <dsp:cNvPr id="0" name=""/>
        <dsp:cNvSpPr/>
      </dsp:nvSpPr>
      <dsp:spPr>
        <a:xfrm>
          <a:off x="8587800" y="1625866"/>
          <a:ext cx="1800000" cy="2539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cap="none" dirty="0"/>
            <a:t>Lack of automation in sales intelligence </a:t>
          </a:r>
        </a:p>
        <a:p>
          <a:pPr marL="0" lvl="0" indent="0" algn="ctr" defTabSz="622300">
            <a:lnSpc>
              <a:spcPct val="100000"/>
            </a:lnSpc>
            <a:spcBef>
              <a:spcPct val="0"/>
            </a:spcBef>
            <a:spcAft>
              <a:spcPct val="35000"/>
            </a:spcAft>
            <a:buNone/>
            <a:defRPr cap="all"/>
          </a:pPr>
          <a:r>
            <a:rPr lang="en-US" sz="1400" kern="1200" cap="none" dirty="0"/>
            <a:t>– </a:t>
          </a:r>
        </a:p>
        <a:p>
          <a:pPr marL="0" lvl="0" indent="0" algn="ctr" defTabSz="622300">
            <a:lnSpc>
              <a:spcPct val="100000"/>
            </a:lnSpc>
            <a:spcBef>
              <a:spcPct val="0"/>
            </a:spcBef>
            <a:spcAft>
              <a:spcPct val="35000"/>
            </a:spcAft>
            <a:buNone/>
            <a:defRPr cap="all"/>
          </a:pPr>
          <a:r>
            <a:rPr lang="en-US" sz="1400" kern="1200" cap="none" dirty="0"/>
            <a:t>Manual processes for feature extraction, web search, and competitor analysis lead to inconsistent data and missed sales opportunities.</a:t>
          </a:r>
        </a:p>
      </dsp:txBody>
      <dsp:txXfrm>
        <a:off x="8587800" y="1625866"/>
        <a:ext cx="1800000" cy="253960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8E86-BF3F-088E-0215-481AFC26D36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A0AE22C-E40D-AA61-E810-B686B90E80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E8B4197-BE00-CB68-F8BD-8D778D7967AB}"/>
              </a:ext>
            </a:extLst>
          </p:cNvPr>
          <p:cNvSpPr>
            <a:spLocks noGrp="1"/>
          </p:cNvSpPr>
          <p:nvPr>
            <p:ph type="dt" sz="half" idx="10"/>
          </p:nvPr>
        </p:nvSpPr>
        <p:spPr/>
        <p:txBody>
          <a:bodyPr/>
          <a:lstStyle/>
          <a:p>
            <a:fld id="{77FB3055-49EE-F449-A66A-212A52EC3C5F}" type="datetimeFigureOut">
              <a:rPr lang="en-US" smtClean="0"/>
              <a:t>3/11/25</a:t>
            </a:fld>
            <a:endParaRPr lang="en-US"/>
          </a:p>
        </p:txBody>
      </p:sp>
      <p:sp>
        <p:nvSpPr>
          <p:cNvPr id="5" name="Footer Placeholder 4">
            <a:extLst>
              <a:ext uri="{FF2B5EF4-FFF2-40B4-BE49-F238E27FC236}">
                <a16:creationId xmlns:a16="http://schemas.microsoft.com/office/drawing/2014/main" id="{4B4BBD2F-5B6F-9E6A-75C6-666D545D2B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8BA970-68A9-7435-73AE-D40350FCF42B}"/>
              </a:ext>
            </a:extLst>
          </p:cNvPr>
          <p:cNvSpPr>
            <a:spLocks noGrp="1"/>
          </p:cNvSpPr>
          <p:nvPr>
            <p:ph type="sldNum" sz="quarter" idx="12"/>
          </p:nvPr>
        </p:nvSpPr>
        <p:spPr/>
        <p:txBody>
          <a:bodyPr/>
          <a:lstStyle/>
          <a:p>
            <a:fld id="{EC7F9C79-3F48-AD4B-B83B-53E9F79CB4EB}" type="slidenum">
              <a:rPr lang="en-US" smtClean="0"/>
              <a:t>‹#›</a:t>
            </a:fld>
            <a:endParaRPr lang="en-US"/>
          </a:p>
        </p:txBody>
      </p:sp>
    </p:spTree>
    <p:extLst>
      <p:ext uri="{BB962C8B-B14F-4D97-AF65-F5344CB8AC3E}">
        <p14:creationId xmlns:p14="http://schemas.microsoft.com/office/powerpoint/2010/main" val="3700683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2F77-87E8-4698-D61B-110AA9F1936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5602D99-DCB2-0C23-B052-5F831E382C1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6383C7-0120-BC71-9019-EA6B22EF270D}"/>
              </a:ext>
            </a:extLst>
          </p:cNvPr>
          <p:cNvSpPr>
            <a:spLocks noGrp="1"/>
          </p:cNvSpPr>
          <p:nvPr>
            <p:ph type="dt" sz="half" idx="10"/>
          </p:nvPr>
        </p:nvSpPr>
        <p:spPr/>
        <p:txBody>
          <a:bodyPr/>
          <a:lstStyle/>
          <a:p>
            <a:fld id="{77FB3055-49EE-F449-A66A-212A52EC3C5F}" type="datetimeFigureOut">
              <a:rPr lang="en-US" smtClean="0"/>
              <a:t>3/11/25</a:t>
            </a:fld>
            <a:endParaRPr lang="en-US"/>
          </a:p>
        </p:txBody>
      </p:sp>
      <p:sp>
        <p:nvSpPr>
          <p:cNvPr id="5" name="Footer Placeholder 4">
            <a:extLst>
              <a:ext uri="{FF2B5EF4-FFF2-40B4-BE49-F238E27FC236}">
                <a16:creationId xmlns:a16="http://schemas.microsoft.com/office/drawing/2014/main" id="{76F15F20-7978-C1D9-467E-0D5DFC807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C93F38-7EA0-564F-5620-3588161FDBD4}"/>
              </a:ext>
            </a:extLst>
          </p:cNvPr>
          <p:cNvSpPr>
            <a:spLocks noGrp="1"/>
          </p:cNvSpPr>
          <p:nvPr>
            <p:ph type="sldNum" sz="quarter" idx="12"/>
          </p:nvPr>
        </p:nvSpPr>
        <p:spPr/>
        <p:txBody>
          <a:bodyPr/>
          <a:lstStyle/>
          <a:p>
            <a:fld id="{EC7F9C79-3F48-AD4B-B83B-53E9F79CB4EB}" type="slidenum">
              <a:rPr lang="en-US" smtClean="0"/>
              <a:t>‹#›</a:t>
            </a:fld>
            <a:endParaRPr lang="en-US"/>
          </a:p>
        </p:txBody>
      </p:sp>
    </p:spTree>
    <p:extLst>
      <p:ext uri="{BB962C8B-B14F-4D97-AF65-F5344CB8AC3E}">
        <p14:creationId xmlns:p14="http://schemas.microsoft.com/office/powerpoint/2010/main" val="350756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9F413F-5982-CC81-36B2-73EE40FBE5A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D471640-D427-B804-47DC-10D0D6FE467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D09C1F4-3027-D3FC-619C-4F3F6E0EE23A}"/>
              </a:ext>
            </a:extLst>
          </p:cNvPr>
          <p:cNvSpPr>
            <a:spLocks noGrp="1"/>
          </p:cNvSpPr>
          <p:nvPr>
            <p:ph type="dt" sz="half" idx="10"/>
          </p:nvPr>
        </p:nvSpPr>
        <p:spPr/>
        <p:txBody>
          <a:bodyPr/>
          <a:lstStyle/>
          <a:p>
            <a:fld id="{77FB3055-49EE-F449-A66A-212A52EC3C5F}" type="datetimeFigureOut">
              <a:rPr lang="en-US" smtClean="0"/>
              <a:t>3/11/25</a:t>
            </a:fld>
            <a:endParaRPr lang="en-US"/>
          </a:p>
        </p:txBody>
      </p:sp>
      <p:sp>
        <p:nvSpPr>
          <p:cNvPr id="5" name="Footer Placeholder 4">
            <a:extLst>
              <a:ext uri="{FF2B5EF4-FFF2-40B4-BE49-F238E27FC236}">
                <a16:creationId xmlns:a16="http://schemas.microsoft.com/office/drawing/2014/main" id="{29A264EE-21FD-9037-60CB-07C8047D6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4ED6C-812C-8CCE-F909-EBB0BF7EA588}"/>
              </a:ext>
            </a:extLst>
          </p:cNvPr>
          <p:cNvSpPr>
            <a:spLocks noGrp="1"/>
          </p:cNvSpPr>
          <p:nvPr>
            <p:ph type="sldNum" sz="quarter" idx="12"/>
          </p:nvPr>
        </p:nvSpPr>
        <p:spPr/>
        <p:txBody>
          <a:bodyPr/>
          <a:lstStyle/>
          <a:p>
            <a:fld id="{EC7F9C79-3F48-AD4B-B83B-53E9F79CB4EB}" type="slidenum">
              <a:rPr lang="en-US" smtClean="0"/>
              <a:t>‹#›</a:t>
            </a:fld>
            <a:endParaRPr lang="en-US"/>
          </a:p>
        </p:txBody>
      </p:sp>
    </p:spTree>
    <p:extLst>
      <p:ext uri="{BB962C8B-B14F-4D97-AF65-F5344CB8AC3E}">
        <p14:creationId xmlns:p14="http://schemas.microsoft.com/office/powerpoint/2010/main" val="2644321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C99F8-59F1-1EA5-6DED-AF8691C7D8B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CCF546-57F7-02E9-7093-ED1236E7226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CB0EB4-798B-DE32-4F94-B3CBDC254F76}"/>
              </a:ext>
            </a:extLst>
          </p:cNvPr>
          <p:cNvSpPr>
            <a:spLocks noGrp="1"/>
          </p:cNvSpPr>
          <p:nvPr>
            <p:ph type="dt" sz="half" idx="10"/>
          </p:nvPr>
        </p:nvSpPr>
        <p:spPr/>
        <p:txBody>
          <a:bodyPr/>
          <a:lstStyle/>
          <a:p>
            <a:fld id="{77FB3055-49EE-F449-A66A-212A52EC3C5F}" type="datetimeFigureOut">
              <a:rPr lang="en-US" smtClean="0"/>
              <a:t>3/11/25</a:t>
            </a:fld>
            <a:endParaRPr lang="en-US"/>
          </a:p>
        </p:txBody>
      </p:sp>
      <p:sp>
        <p:nvSpPr>
          <p:cNvPr id="5" name="Footer Placeholder 4">
            <a:extLst>
              <a:ext uri="{FF2B5EF4-FFF2-40B4-BE49-F238E27FC236}">
                <a16:creationId xmlns:a16="http://schemas.microsoft.com/office/drawing/2014/main" id="{9DF0BF8C-A4BB-ABEF-19AB-C0813D294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E57C7-2A11-BFC5-9CA0-1BFB54821FE5}"/>
              </a:ext>
            </a:extLst>
          </p:cNvPr>
          <p:cNvSpPr>
            <a:spLocks noGrp="1"/>
          </p:cNvSpPr>
          <p:nvPr>
            <p:ph type="sldNum" sz="quarter" idx="12"/>
          </p:nvPr>
        </p:nvSpPr>
        <p:spPr/>
        <p:txBody>
          <a:bodyPr/>
          <a:lstStyle/>
          <a:p>
            <a:fld id="{EC7F9C79-3F48-AD4B-B83B-53E9F79CB4EB}" type="slidenum">
              <a:rPr lang="en-US" smtClean="0"/>
              <a:t>‹#›</a:t>
            </a:fld>
            <a:endParaRPr lang="en-US"/>
          </a:p>
        </p:txBody>
      </p:sp>
    </p:spTree>
    <p:extLst>
      <p:ext uri="{BB962C8B-B14F-4D97-AF65-F5344CB8AC3E}">
        <p14:creationId xmlns:p14="http://schemas.microsoft.com/office/powerpoint/2010/main" val="333533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9A87-A7D3-5C29-093B-2523E754A23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9A33B33-FFE6-9F7B-BB2F-A57E923C6D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5D96A21-E935-E2FD-B37F-0C382C55B15A}"/>
              </a:ext>
            </a:extLst>
          </p:cNvPr>
          <p:cNvSpPr>
            <a:spLocks noGrp="1"/>
          </p:cNvSpPr>
          <p:nvPr>
            <p:ph type="dt" sz="half" idx="10"/>
          </p:nvPr>
        </p:nvSpPr>
        <p:spPr/>
        <p:txBody>
          <a:bodyPr/>
          <a:lstStyle/>
          <a:p>
            <a:fld id="{77FB3055-49EE-F449-A66A-212A52EC3C5F}" type="datetimeFigureOut">
              <a:rPr lang="en-US" smtClean="0"/>
              <a:t>3/11/25</a:t>
            </a:fld>
            <a:endParaRPr lang="en-US"/>
          </a:p>
        </p:txBody>
      </p:sp>
      <p:sp>
        <p:nvSpPr>
          <p:cNvPr id="5" name="Footer Placeholder 4">
            <a:extLst>
              <a:ext uri="{FF2B5EF4-FFF2-40B4-BE49-F238E27FC236}">
                <a16:creationId xmlns:a16="http://schemas.microsoft.com/office/drawing/2014/main" id="{B79800FB-DF51-62D4-66C4-0D1473E64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5921A-6F0F-00DA-C9FB-8BE6C7BEAD6B}"/>
              </a:ext>
            </a:extLst>
          </p:cNvPr>
          <p:cNvSpPr>
            <a:spLocks noGrp="1"/>
          </p:cNvSpPr>
          <p:nvPr>
            <p:ph type="sldNum" sz="quarter" idx="12"/>
          </p:nvPr>
        </p:nvSpPr>
        <p:spPr/>
        <p:txBody>
          <a:bodyPr/>
          <a:lstStyle/>
          <a:p>
            <a:fld id="{EC7F9C79-3F48-AD4B-B83B-53E9F79CB4EB}" type="slidenum">
              <a:rPr lang="en-US" smtClean="0"/>
              <a:t>‹#›</a:t>
            </a:fld>
            <a:endParaRPr lang="en-US"/>
          </a:p>
        </p:txBody>
      </p:sp>
    </p:spTree>
    <p:extLst>
      <p:ext uri="{BB962C8B-B14F-4D97-AF65-F5344CB8AC3E}">
        <p14:creationId xmlns:p14="http://schemas.microsoft.com/office/powerpoint/2010/main" val="1751335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2314-55FC-CF24-527E-13830E16C71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90966BD-6666-E466-DCE5-617AB1ED34F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17AE3CE-5234-9FF2-849D-2E54F97E081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2E01F77-CF8F-9ADB-2EA0-A5F5CC99FC1C}"/>
              </a:ext>
            </a:extLst>
          </p:cNvPr>
          <p:cNvSpPr>
            <a:spLocks noGrp="1"/>
          </p:cNvSpPr>
          <p:nvPr>
            <p:ph type="dt" sz="half" idx="10"/>
          </p:nvPr>
        </p:nvSpPr>
        <p:spPr/>
        <p:txBody>
          <a:bodyPr/>
          <a:lstStyle/>
          <a:p>
            <a:fld id="{77FB3055-49EE-F449-A66A-212A52EC3C5F}" type="datetimeFigureOut">
              <a:rPr lang="en-US" smtClean="0"/>
              <a:t>3/11/25</a:t>
            </a:fld>
            <a:endParaRPr lang="en-US"/>
          </a:p>
        </p:txBody>
      </p:sp>
      <p:sp>
        <p:nvSpPr>
          <p:cNvPr id="6" name="Footer Placeholder 5">
            <a:extLst>
              <a:ext uri="{FF2B5EF4-FFF2-40B4-BE49-F238E27FC236}">
                <a16:creationId xmlns:a16="http://schemas.microsoft.com/office/drawing/2014/main" id="{68B8E1FB-F577-2481-03E0-B365DF1C55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67BC67-28FD-4E03-81B7-799BF095A77C}"/>
              </a:ext>
            </a:extLst>
          </p:cNvPr>
          <p:cNvSpPr>
            <a:spLocks noGrp="1"/>
          </p:cNvSpPr>
          <p:nvPr>
            <p:ph type="sldNum" sz="quarter" idx="12"/>
          </p:nvPr>
        </p:nvSpPr>
        <p:spPr/>
        <p:txBody>
          <a:bodyPr/>
          <a:lstStyle/>
          <a:p>
            <a:fld id="{EC7F9C79-3F48-AD4B-B83B-53E9F79CB4EB}" type="slidenum">
              <a:rPr lang="en-US" smtClean="0"/>
              <a:t>‹#›</a:t>
            </a:fld>
            <a:endParaRPr lang="en-US"/>
          </a:p>
        </p:txBody>
      </p:sp>
    </p:spTree>
    <p:extLst>
      <p:ext uri="{BB962C8B-B14F-4D97-AF65-F5344CB8AC3E}">
        <p14:creationId xmlns:p14="http://schemas.microsoft.com/office/powerpoint/2010/main" val="2947894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ABD6-3CD0-6785-3372-5C022C22FF7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A89A59A-1CC3-3530-D529-E8BC4A1B2F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509E66B-1316-2D15-6E22-7E76C1A4E97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BB6AB19-335A-F056-92E2-4841A1F73F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DA7614F-811A-43C5-0FAF-DE4D0B00196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60187F9-AAF6-EB6D-56F3-7ED3B0B09D95}"/>
              </a:ext>
            </a:extLst>
          </p:cNvPr>
          <p:cNvSpPr>
            <a:spLocks noGrp="1"/>
          </p:cNvSpPr>
          <p:nvPr>
            <p:ph type="dt" sz="half" idx="10"/>
          </p:nvPr>
        </p:nvSpPr>
        <p:spPr/>
        <p:txBody>
          <a:bodyPr/>
          <a:lstStyle/>
          <a:p>
            <a:fld id="{77FB3055-49EE-F449-A66A-212A52EC3C5F}" type="datetimeFigureOut">
              <a:rPr lang="en-US" smtClean="0"/>
              <a:t>3/11/25</a:t>
            </a:fld>
            <a:endParaRPr lang="en-US"/>
          </a:p>
        </p:txBody>
      </p:sp>
      <p:sp>
        <p:nvSpPr>
          <p:cNvPr id="8" name="Footer Placeholder 7">
            <a:extLst>
              <a:ext uri="{FF2B5EF4-FFF2-40B4-BE49-F238E27FC236}">
                <a16:creationId xmlns:a16="http://schemas.microsoft.com/office/drawing/2014/main" id="{FDBFA6AC-346D-3FE4-FD95-3C9E765808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B5A1BF-1877-6C03-4037-F6E5185FD032}"/>
              </a:ext>
            </a:extLst>
          </p:cNvPr>
          <p:cNvSpPr>
            <a:spLocks noGrp="1"/>
          </p:cNvSpPr>
          <p:nvPr>
            <p:ph type="sldNum" sz="quarter" idx="12"/>
          </p:nvPr>
        </p:nvSpPr>
        <p:spPr/>
        <p:txBody>
          <a:bodyPr/>
          <a:lstStyle/>
          <a:p>
            <a:fld id="{EC7F9C79-3F48-AD4B-B83B-53E9F79CB4EB}" type="slidenum">
              <a:rPr lang="en-US" smtClean="0"/>
              <a:t>‹#›</a:t>
            </a:fld>
            <a:endParaRPr lang="en-US"/>
          </a:p>
        </p:txBody>
      </p:sp>
    </p:spTree>
    <p:extLst>
      <p:ext uri="{BB962C8B-B14F-4D97-AF65-F5344CB8AC3E}">
        <p14:creationId xmlns:p14="http://schemas.microsoft.com/office/powerpoint/2010/main" val="371585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F11F0-F868-FEA2-B54F-B7312573A88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0EACB68-7355-3711-6EF7-B38E6F865716}"/>
              </a:ext>
            </a:extLst>
          </p:cNvPr>
          <p:cNvSpPr>
            <a:spLocks noGrp="1"/>
          </p:cNvSpPr>
          <p:nvPr>
            <p:ph type="dt" sz="half" idx="10"/>
          </p:nvPr>
        </p:nvSpPr>
        <p:spPr/>
        <p:txBody>
          <a:bodyPr/>
          <a:lstStyle/>
          <a:p>
            <a:fld id="{77FB3055-49EE-F449-A66A-212A52EC3C5F}" type="datetimeFigureOut">
              <a:rPr lang="en-US" smtClean="0"/>
              <a:t>3/11/25</a:t>
            </a:fld>
            <a:endParaRPr lang="en-US"/>
          </a:p>
        </p:txBody>
      </p:sp>
      <p:sp>
        <p:nvSpPr>
          <p:cNvPr id="4" name="Footer Placeholder 3">
            <a:extLst>
              <a:ext uri="{FF2B5EF4-FFF2-40B4-BE49-F238E27FC236}">
                <a16:creationId xmlns:a16="http://schemas.microsoft.com/office/drawing/2014/main" id="{11E1B775-2474-CAB5-B0CD-DE1421C015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CC3BD3-6589-6A25-F818-116FD67ABDA1}"/>
              </a:ext>
            </a:extLst>
          </p:cNvPr>
          <p:cNvSpPr>
            <a:spLocks noGrp="1"/>
          </p:cNvSpPr>
          <p:nvPr>
            <p:ph type="sldNum" sz="quarter" idx="12"/>
          </p:nvPr>
        </p:nvSpPr>
        <p:spPr/>
        <p:txBody>
          <a:bodyPr/>
          <a:lstStyle/>
          <a:p>
            <a:fld id="{EC7F9C79-3F48-AD4B-B83B-53E9F79CB4EB}" type="slidenum">
              <a:rPr lang="en-US" smtClean="0"/>
              <a:t>‹#›</a:t>
            </a:fld>
            <a:endParaRPr lang="en-US"/>
          </a:p>
        </p:txBody>
      </p:sp>
    </p:spTree>
    <p:extLst>
      <p:ext uri="{BB962C8B-B14F-4D97-AF65-F5344CB8AC3E}">
        <p14:creationId xmlns:p14="http://schemas.microsoft.com/office/powerpoint/2010/main" val="46726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3CC063-17B3-8208-36A2-1F03664423C7}"/>
              </a:ext>
            </a:extLst>
          </p:cNvPr>
          <p:cNvSpPr>
            <a:spLocks noGrp="1"/>
          </p:cNvSpPr>
          <p:nvPr>
            <p:ph type="dt" sz="half" idx="10"/>
          </p:nvPr>
        </p:nvSpPr>
        <p:spPr/>
        <p:txBody>
          <a:bodyPr/>
          <a:lstStyle/>
          <a:p>
            <a:fld id="{77FB3055-49EE-F449-A66A-212A52EC3C5F}" type="datetimeFigureOut">
              <a:rPr lang="en-US" smtClean="0"/>
              <a:t>3/11/25</a:t>
            </a:fld>
            <a:endParaRPr lang="en-US"/>
          </a:p>
        </p:txBody>
      </p:sp>
      <p:sp>
        <p:nvSpPr>
          <p:cNvPr id="3" name="Footer Placeholder 2">
            <a:extLst>
              <a:ext uri="{FF2B5EF4-FFF2-40B4-BE49-F238E27FC236}">
                <a16:creationId xmlns:a16="http://schemas.microsoft.com/office/drawing/2014/main" id="{C799B19A-5D86-CEBB-1B91-A6FB430601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31AAB2-E5C8-5604-96C4-DE6DDBF6A51E}"/>
              </a:ext>
            </a:extLst>
          </p:cNvPr>
          <p:cNvSpPr>
            <a:spLocks noGrp="1"/>
          </p:cNvSpPr>
          <p:nvPr>
            <p:ph type="sldNum" sz="quarter" idx="12"/>
          </p:nvPr>
        </p:nvSpPr>
        <p:spPr/>
        <p:txBody>
          <a:bodyPr/>
          <a:lstStyle/>
          <a:p>
            <a:fld id="{EC7F9C79-3F48-AD4B-B83B-53E9F79CB4EB}" type="slidenum">
              <a:rPr lang="en-US" smtClean="0"/>
              <a:t>‹#›</a:t>
            </a:fld>
            <a:endParaRPr lang="en-US"/>
          </a:p>
        </p:txBody>
      </p:sp>
    </p:spTree>
    <p:extLst>
      <p:ext uri="{BB962C8B-B14F-4D97-AF65-F5344CB8AC3E}">
        <p14:creationId xmlns:p14="http://schemas.microsoft.com/office/powerpoint/2010/main" val="3932046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9FF4-1BCC-A658-158E-55A5466265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1938ED8-983E-996A-84E2-B504E90E95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8279336-CCC4-A881-185B-45D89751EA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986A557-4EDA-2BBE-363F-2275428E22D6}"/>
              </a:ext>
            </a:extLst>
          </p:cNvPr>
          <p:cNvSpPr>
            <a:spLocks noGrp="1"/>
          </p:cNvSpPr>
          <p:nvPr>
            <p:ph type="dt" sz="half" idx="10"/>
          </p:nvPr>
        </p:nvSpPr>
        <p:spPr/>
        <p:txBody>
          <a:bodyPr/>
          <a:lstStyle/>
          <a:p>
            <a:fld id="{77FB3055-49EE-F449-A66A-212A52EC3C5F}" type="datetimeFigureOut">
              <a:rPr lang="en-US" smtClean="0"/>
              <a:t>3/11/25</a:t>
            </a:fld>
            <a:endParaRPr lang="en-US"/>
          </a:p>
        </p:txBody>
      </p:sp>
      <p:sp>
        <p:nvSpPr>
          <p:cNvPr id="6" name="Footer Placeholder 5">
            <a:extLst>
              <a:ext uri="{FF2B5EF4-FFF2-40B4-BE49-F238E27FC236}">
                <a16:creationId xmlns:a16="http://schemas.microsoft.com/office/drawing/2014/main" id="{AEA41773-FD7D-1821-0C89-83D942936B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0B2ED-3368-2F9E-CBD7-A2094D35CF43}"/>
              </a:ext>
            </a:extLst>
          </p:cNvPr>
          <p:cNvSpPr>
            <a:spLocks noGrp="1"/>
          </p:cNvSpPr>
          <p:nvPr>
            <p:ph type="sldNum" sz="quarter" idx="12"/>
          </p:nvPr>
        </p:nvSpPr>
        <p:spPr/>
        <p:txBody>
          <a:bodyPr/>
          <a:lstStyle/>
          <a:p>
            <a:fld id="{EC7F9C79-3F48-AD4B-B83B-53E9F79CB4EB}" type="slidenum">
              <a:rPr lang="en-US" smtClean="0"/>
              <a:t>‹#›</a:t>
            </a:fld>
            <a:endParaRPr lang="en-US"/>
          </a:p>
        </p:txBody>
      </p:sp>
    </p:spTree>
    <p:extLst>
      <p:ext uri="{BB962C8B-B14F-4D97-AF65-F5344CB8AC3E}">
        <p14:creationId xmlns:p14="http://schemas.microsoft.com/office/powerpoint/2010/main" val="387182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29986-B415-D406-2159-C3B7F9A5FE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72EADAD-2611-111C-2DE6-23E18BDB7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591ABE-09E7-5EF8-BE0F-19E5C4835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1F94DA2-166B-1B60-EBFC-90FA0C098C69}"/>
              </a:ext>
            </a:extLst>
          </p:cNvPr>
          <p:cNvSpPr>
            <a:spLocks noGrp="1"/>
          </p:cNvSpPr>
          <p:nvPr>
            <p:ph type="dt" sz="half" idx="10"/>
          </p:nvPr>
        </p:nvSpPr>
        <p:spPr/>
        <p:txBody>
          <a:bodyPr/>
          <a:lstStyle/>
          <a:p>
            <a:fld id="{77FB3055-49EE-F449-A66A-212A52EC3C5F}" type="datetimeFigureOut">
              <a:rPr lang="en-US" smtClean="0"/>
              <a:t>3/11/25</a:t>
            </a:fld>
            <a:endParaRPr lang="en-US"/>
          </a:p>
        </p:txBody>
      </p:sp>
      <p:sp>
        <p:nvSpPr>
          <p:cNvPr id="6" name="Footer Placeholder 5">
            <a:extLst>
              <a:ext uri="{FF2B5EF4-FFF2-40B4-BE49-F238E27FC236}">
                <a16:creationId xmlns:a16="http://schemas.microsoft.com/office/drawing/2014/main" id="{48710F4B-DAC6-C8B4-114E-0B20C2B09E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949549-5A63-4768-0BA3-B77BB456F335}"/>
              </a:ext>
            </a:extLst>
          </p:cNvPr>
          <p:cNvSpPr>
            <a:spLocks noGrp="1"/>
          </p:cNvSpPr>
          <p:nvPr>
            <p:ph type="sldNum" sz="quarter" idx="12"/>
          </p:nvPr>
        </p:nvSpPr>
        <p:spPr/>
        <p:txBody>
          <a:bodyPr/>
          <a:lstStyle/>
          <a:p>
            <a:fld id="{EC7F9C79-3F48-AD4B-B83B-53E9F79CB4EB}" type="slidenum">
              <a:rPr lang="en-US" smtClean="0"/>
              <a:t>‹#›</a:t>
            </a:fld>
            <a:endParaRPr lang="en-US"/>
          </a:p>
        </p:txBody>
      </p:sp>
    </p:spTree>
    <p:extLst>
      <p:ext uri="{BB962C8B-B14F-4D97-AF65-F5344CB8AC3E}">
        <p14:creationId xmlns:p14="http://schemas.microsoft.com/office/powerpoint/2010/main" val="171570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11CB44-EC19-B33C-919A-318BD9AFF7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55C2DDC-598D-4E6D-4356-E918572A8C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4873222-9B2F-2AD3-BFA1-221B3C225A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FB3055-49EE-F449-A66A-212A52EC3C5F}" type="datetimeFigureOut">
              <a:rPr lang="en-US" smtClean="0"/>
              <a:t>3/11/25</a:t>
            </a:fld>
            <a:endParaRPr lang="en-US"/>
          </a:p>
        </p:txBody>
      </p:sp>
      <p:sp>
        <p:nvSpPr>
          <p:cNvPr id="5" name="Footer Placeholder 4">
            <a:extLst>
              <a:ext uri="{FF2B5EF4-FFF2-40B4-BE49-F238E27FC236}">
                <a16:creationId xmlns:a16="http://schemas.microsoft.com/office/drawing/2014/main" id="{B69AFA62-9E9F-5FBB-B380-1E2A137478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F107920-43C5-0764-A13C-14AB4DFA1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7F9C79-3F48-AD4B-B83B-53E9F79CB4EB}" type="slidenum">
              <a:rPr lang="en-US" smtClean="0"/>
              <a:t>‹#›</a:t>
            </a:fld>
            <a:endParaRPr lang="en-US"/>
          </a:p>
        </p:txBody>
      </p:sp>
    </p:spTree>
    <p:extLst>
      <p:ext uri="{BB962C8B-B14F-4D97-AF65-F5344CB8AC3E}">
        <p14:creationId xmlns:p14="http://schemas.microsoft.com/office/powerpoint/2010/main" val="4049635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05E5D9-E03D-302A-96B3-AFD784521D28}"/>
              </a:ext>
            </a:extLst>
          </p:cNvPr>
          <p:cNvSpPr>
            <a:spLocks noGrp="1"/>
          </p:cNvSpPr>
          <p:nvPr>
            <p:ph type="ctrTitle"/>
          </p:nvPr>
        </p:nvSpPr>
        <p:spPr>
          <a:xfrm>
            <a:off x="1386865" y="818984"/>
            <a:ext cx="6596245" cy="3268520"/>
          </a:xfrm>
        </p:spPr>
        <p:txBody>
          <a:bodyPr>
            <a:normAutofit/>
          </a:bodyPr>
          <a:lstStyle/>
          <a:p>
            <a:pPr algn="r"/>
            <a:r>
              <a:rPr lang="en-US" sz="4800">
                <a:solidFill>
                  <a:srgbClr val="FFFFFF"/>
                </a:solidFill>
              </a:rPr>
              <a:t>Business Automation using IBM’s Agentic Framework</a:t>
            </a: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759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D59A5A-A518-A91A-FD71-439F2CA318B3}"/>
              </a:ext>
            </a:extLst>
          </p:cNvPr>
          <p:cNvSpPr>
            <a:spLocks noGrp="1"/>
          </p:cNvSpPr>
          <p:nvPr>
            <p:ph type="title"/>
          </p:nvPr>
        </p:nvSpPr>
        <p:spPr>
          <a:xfrm>
            <a:off x="841248" y="256032"/>
            <a:ext cx="10506456" cy="1014984"/>
          </a:xfrm>
        </p:spPr>
        <p:txBody>
          <a:bodyPr anchor="b">
            <a:normAutofit/>
          </a:bodyPr>
          <a:lstStyle/>
          <a:p>
            <a:r>
              <a:rPr lang="en-US" dirty="0"/>
              <a:t>Business Story</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61936AE-16F1-E1C6-52E0-5702638BF5A4}"/>
              </a:ext>
            </a:extLst>
          </p:cNvPr>
          <p:cNvGraphicFramePr>
            <a:graphicFrameLocks noGrp="1"/>
          </p:cNvGraphicFramePr>
          <p:nvPr>
            <p:ph idx="1"/>
            <p:extLst>
              <p:ext uri="{D42A27DB-BD31-4B8C-83A1-F6EECF244321}">
                <p14:modId xmlns:p14="http://schemas.microsoft.com/office/powerpoint/2010/main" val="43720624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Graphic 7" descr="Building with solid fill">
            <a:extLst>
              <a:ext uri="{FF2B5EF4-FFF2-40B4-BE49-F238E27FC236}">
                <a16:creationId xmlns:a16="http://schemas.microsoft.com/office/drawing/2014/main" id="{140CCA85-51BA-6E4E-4430-0D0F5ECB69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514" y="2073261"/>
            <a:ext cx="914400" cy="914400"/>
          </a:xfrm>
          <a:prstGeom prst="rect">
            <a:avLst/>
          </a:prstGeom>
        </p:spPr>
      </p:pic>
    </p:spTree>
    <p:extLst>
      <p:ext uri="{BB962C8B-B14F-4D97-AF65-F5344CB8AC3E}">
        <p14:creationId xmlns:p14="http://schemas.microsoft.com/office/powerpoint/2010/main" val="153507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31CA-74EB-A7A7-DCF5-71472DE4BF5F}"/>
              </a:ext>
            </a:extLst>
          </p:cNvPr>
          <p:cNvSpPr>
            <a:spLocks noGrp="1"/>
          </p:cNvSpPr>
          <p:nvPr>
            <p:ph type="title"/>
          </p:nvPr>
        </p:nvSpPr>
        <p:spPr/>
        <p:txBody>
          <a:bodyPr/>
          <a:lstStyle/>
          <a:p>
            <a:r>
              <a:rPr lang="en-US"/>
              <a:t>Business Challenge</a:t>
            </a:r>
            <a:endParaRPr lang="en-US" dirty="0"/>
          </a:p>
        </p:txBody>
      </p:sp>
      <p:graphicFrame>
        <p:nvGraphicFramePr>
          <p:cNvPr id="7" name="Content Placeholder 2">
            <a:extLst>
              <a:ext uri="{FF2B5EF4-FFF2-40B4-BE49-F238E27FC236}">
                <a16:creationId xmlns:a16="http://schemas.microsoft.com/office/drawing/2014/main" id="{6F4B542F-FF39-881E-3DD6-77A6B83FAF2E}"/>
              </a:ext>
            </a:extLst>
          </p:cNvPr>
          <p:cNvGraphicFramePr>
            <a:graphicFrameLocks noGrp="1"/>
          </p:cNvGraphicFramePr>
          <p:nvPr>
            <p:ph idx="1"/>
            <p:extLst>
              <p:ext uri="{D42A27DB-BD31-4B8C-83A1-F6EECF244321}">
                <p14:modId xmlns:p14="http://schemas.microsoft.com/office/powerpoint/2010/main" val="33551295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2990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93F95B-D1A6-6D87-11E8-0CBCF86C4B48}"/>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4AEB3A-8764-799B-399E-21ECE4957810}"/>
              </a:ext>
            </a:extLst>
          </p:cNvPr>
          <p:cNvSpPr>
            <a:spLocks noGrp="1"/>
          </p:cNvSpPr>
          <p:nvPr>
            <p:ph type="title"/>
          </p:nvPr>
        </p:nvSpPr>
        <p:spPr>
          <a:xfrm>
            <a:off x="793662" y="386930"/>
            <a:ext cx="10066122" cy="1298448"/>
          </a:xfrm>
        </p:spPr>
        <p:txBody>
          <a:bodyPr anchor="b">
            <a:normAutofit/>
          </a:bodyPr>
          <a:lstStyle/>
          <a:p>
            <a:r>
              <a:rPr lang="en-US" sz="4800" dirty="0"/>
              <a:t>The Solution - Architecture</a:t>
            </a:r>
          </a:p>
        </p:txBody>
      </p:sp>
      <p:sp>
        <p:nvSpPr>
          <p:cNvPr id="19" name="Rectangle 1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0A2B258-2C3A-09EB-DB37-BE4E16EA0D66}"/>
              </a:ext>
            </a:extLst>
          </p:cNvPr>
          <p:cNvSpPr>
            <a:spLocks noGrp="1"/>
          </p:cNvSpPr>
          <p:nvPr>
            <p:ph idx="1"/>
          </p:nvPr>
        </p:nvSpPr>
        <p:spPr>
          <a:xfrm>
            <a:off x="835433" y="2284199"/>
            <a:ext cx="9783723" cy="3639450"/>
          </a:xfrm>
        </p:spPr>
        <p:txBody>
          <a:bodyPr anchor="ctr">
            <a:normAutofit/>
          </a:bodyPr>
          <a:lstStyle/>
          <a:p>
            <a:r>
              <a:rPr lang="en-US" sz="1900" dirty="0"/>
              <a:t>To streamline this process, a Multi-Agent AI Automation System is designed :</a:t>
            </a:r>
          </a:p>
          <a:p>
            <a:pPr lvl="1"/>
            <a:r>
              <a:rPr lang="en-US" sz="1500" dirty="0"/>
              <a:t>To extracts products from the product catalog</a:t>
            </a:r>
          </a:p>
          <a:p>
            <a:pPr lvl="1"/>
            <a:r>
              <a:rPr lang="en-US" sz="1500" dirty="0"/>
              <a:t>Extract features of the product from the product catalog, </a:t>
            </a:r>
          </a:p>
          <a:p>
            <a:pPr lvl="1"/>
            <a:r>
              <a:rPr lang="en-US" sz="1500" dirty="0"/>
              <a:t>Searches for competitor products</a:t>
            </a:r>
          </a:p>
          <a:p>
            <a:pPr lvl="1"/>
            <a:r>
              <a:rPr lang="en-US" sz="1500" dirty="0"/>
              <a:t>Generates a structured competitive comparison table </a:t>
            </a:r>
          </a:p>
          <a:p>
            <a:pPr lvl="1"/>
            <a:r>
              <a:rPr lang="en-US" sz="1500" dirty="0"/>
              <a:t>Strength Weakness Opportunity &amp; Threat (SWOT) Analysis</a:t>
            </a:r>
          </a:p>
          <a:p>
            <a:r>
              <a:rPr lang="en-US" sz="1900" dirty="0"/>
              <a:t>This system leverages 2 AI agents and an Orchestrate agent that collaborate seamlessly to automate competitive research, enhance sales pitch effectiveness, and reduce manual effort.</a:t>
            </a:r>
          </a:p>
        </p:txBody>
      </p:sp>
      <p:sp>
        <p:nvSpPr>
          <p:cNvPr id="23" name="Rectangle 2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8719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DEA3C4-AA3C-2992-B4EA-2C36C0D106E6}"/>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6FA949B-2D3F-EE4B-F763-D6478ECED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6A8FD7-0B2C-B795-DBA1-018C1A7EA9AE}"/>
              </a:ext>
            </a:extLst>
          </p:cNvPr>
          <p:cNvSpPr>
            <a:spLocks noGrp="1"/>
          </p:cNvSpPr>
          <p:nvPr>
            <p:ph type="title"/>
          </p:nvPr>
        </p:nvSpPr>
        <p:spPr>
          <a:xfrm>
            <a:off x="793662" y="386930"/>
            <a:ext cx="10066122" cy="1298448"/>
          </a:xfrm>
        </p:spPr>
        <p:txBody>
          <a:bodyPr anchor="b">
            <a:normAutofit/>
          </a:bodyPr>
          <a:lstStyle/>
          <a:p>
            <a:r>
              <a:rPr lang="en-US" sz="4800" dirty="0"/>
              <a:t>The Solution - Architecture</a:t>
            </a:r>
          </a:p>
        </p:txBody>
      </p:sp>
      <p:sp>
        <p:nvSpPr>
          <p:cNvPr id="19" name="Rectangle 18">
            <a:extLst>
              <a:ext uri="{FF2B5EF4-FFF2-40B4-BE49-F238E27FC236}">
                <a16:creationId xmlns:a16="http://schemas.microsoft.com/office/drawing/2014/main" id="{E3449B28-FCA1-8037-42C4-E6C3CEA4F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113AC01-3B9B-524D-C17C-3C0255BC2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9CAACD3-CFA0-2E1B-3544-A2C61BC6A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C009F69-C1E9-614E-4D05-92845243D1A6}"/>
              </a:ext>
            </a:extLst>
          </p:cNvPr>
          <p:cNvSpPr/>
          <p:nvPr/>
        </p:nvSpPr>
        <p:spPr>
          <a:xfrm>
            <a:off x="2410296" y="2694412"/>
            <a:ext cx="1774565" cy="734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Product Feature Extraction Skill</a:t>
            </a:r>
          </a:p>
        </p:txBody>
      </p:sp>
      <p:sp>
        <p:nvSpPr>
          <p:cNvPr id="8" name="Rectangle 7">
            <a:extLst>
              <a:ext uri="{FF2B5EF4-FFF2-40B4-BE49-F238E27FC236}">
                <a16:creationId xmlns:a16="http://schemas.microsoft.com/office/drawing/2014/main" id="{1F1F992F-6E9B-AC44-66A5-A7DF4E5D302E}"/>
              </a:ext>
            </a:extLst>
          </p:cNvPr>
          <p:cNvSpPr/>
          <p:nvPr/>
        </p:nvSpPr>
        <p:spPr>
          <a:xfrm>
            <a:off x="5127220" y="2699886"/>
            <a:ext cx="1774565" cy="734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wxO Chat Interface</a:t>
            </a:r>
          </a:p>
        </p:txBody>
      </p:sp>
      <p:sp>
        <p:nvSpPr>
          <p:cNvPr id="10" name="Rectangle 9">
            <a:extLst>
              <a:ext uri="{FF2B5EF4-FFF2-40B4-BE49-F238E27FC236}">
                <a16:creationId xmlns:a16="http://schemas.microsoft.com/office/drawing/2014/main" id="{6AE2D6B4-0E82-E91A-361E-EBA4A5AB95AB}"/>
              </a:ext>
            </a:extLst>
          </p:cNvPr>
          <p:cNvSpPr/>
          <p:nvPr/>
        </p:nvSpPr>
        <p:spPr>
          <a:xfrm>
            <a:off x="8123244" y="2723157"/>
            <a:ext cx="1774565" cy="734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Product Link Search Agent</a:t>
            </a:r>
          </a:p>
        </p:txBody>
      </p:sp>
      <p:sp>
        <p:nvSpPr>
          <p:cNvPr id="11" name="Rectangle 10">
            <a:extLst>
              <a:ext uri="{FF2B5EF4-FFF2-40B4-BE49-F238E27FC236}">
                <a16:creationId xmlns:a16="http://schemas.microsoft.com/office/drawing/2014/main" id="{6A8B4D20-CE12-583F-C730-B8DEBF4481BF}"/>
              </a:ext>
            </a:extLst>
          </p:cNvPr>
          <p:cNvSpPr/>
          <p:nvPr/>
        </p:nvSpPr>
        <p:spPr>
          <a:xfrm>
            <a:off x="8123245" y="4283822"/>
            <a:ext cx="1774565" cy="734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Comparison Agent</a:t>
            </a:r>
          </a:p>
        </p:txBody>
      </p:sp>
      <p:cxnSp>
        <p:nvCxnSpPr>
          <p:cNvPr id="13" name="Straight Arrow Connector 12">
            <a:extLst>
              <a:ext uri="{FF2B5EF4-FFF2-40B4-BE49-F238E27FC236}">
                <a16:creationId xmlns:a16="http://schemas.microsoft.com/office/drawing/2014/main" id="{9BE637AE-1672-EBB8-BD24-7DE6969604EE}"/>
              </a:ext>
            </a:extLst>
          </p:cNvPr>
          <p:cNvCxnSpPr>
            <a:stCxn id="7" idx="3"/>
            <a:endCxn id="8" idx="1"/>
          </p:cNvCxnSpPr>
          <p:nvPr/>
        </p:nvCxnSpPr>
        <p:spPr>
          <a:xfrm>
            <a:off x="4184861" y="3061706"/>
            <a:ext cx="942359" cy="54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90F605FA-2035-5103-C59D-E6727F5FCD2B}"/>
              </a:ext>
            </a:extLst>
          </p:cNvPr>
          <p:cNvSpPr txBox="1"/>
          <p:nvPr/>
        </p:nvSpPr>
        <p:spPr>
          <a:xfrm>
            <a:off x="4273781" y="2607042"/>
            <a:ext cx="733980" cy="415498"/>
          </a:xfrm>
          <a:prstGeom prst="rect">
            <a:avLst/>
          </a:prstGeom>
          <a:solidFill>
            <a:schemeClr val="bg1">
              <a:lumMod val="95000"/>
            </a:schemeClr>
          </a:solidFill>
        </p:spPr>
        <p:txBody>
          <a:bodyPr wrap="square" rtlCol="0">
            <a:spAutoFit/>
          </a:bodyPr>
          <a:lstStyle/>
          <a:p>
            <a:pPr algn="ctr"/>
            <a:r>
              <a:rPr lang="en-US" sz="700" b="1" dirty="0"/>
              <a:t>Get product features and details </a:t>
            </a:r>
          </a:p>
        </p:txBody>
      </p:sp>
      <p:sp>
        <p:nvSpPr>
          <p:cNvPr id="18" name="TextBox 17">
            <a:extLst>
              <a:ext uri="{FF2B5EF4-FFF2-40B4-BE49-F238E27FC236}">
                <a16:creationId xmlns:a16="http://schemas.microsoft.com/office/drawing/2014/main" id="{E4D357BA-EB31-1FC1-4489-8A98CE7CE613}"/>
              </a:ext>
            </a:extLst>
          </p:cNvPr>
          <p:cNvSpPr txBox="1"/>
          <p:nvPr/>
        </p:nvSpPr>
        <p:spPr>
          <a:xfrm>
            <a:off x="7188139" y="2404904"/>
            <a:ext cx="630079" cy="461665"/>
          </a:xfrm>
          <a:prstGeom prst="rect">
            <a:avLst/>
          </a:prstGeom>
          <a:solidFill>
            <a:schemeClr val="bg1">
              <a:lumMod val="95000"/>
            </a:schemeClr>
          </a:solidFill>
        </p:spPr>
        <p:txBody>
          <a:bodyPr wrap="square" rtlCol="0">
            <a:spAutoFit/>
          </a:bodyPr>
          <a:lstStyle/>
          <a:p>
            <a:pPr algn="ctr"/>
            <a:r>
              <a:rPr lang="en-US" sz="600" b="1" dirty="0"/>
              <a:t>Get list of similar/ competitor products </a:t>
            </a:r>
          </a:p>
        </p:txBody>
      </p:sp>
      <p:sp>
        <p:nvSpPr>
          <p:cNvPr id="27" name="TextBox 26">
            <a:extLst>
              <a:ext uri="{FF2B5EF4-FFF2-40B4-BE49-F238E27FC236}">
                <a16:creationId xmlns:a16="http://schemas.microsoft.com/office/drawing/2014/main" id="{862B523A-DA98-FB11-C815-21C2C2DF1A3C}"/>
              </a:ext>
            </a:extLst>
          </p:cNvPr>
          <p:cNvSpPr txBox="1"/>
          <p:nvPr/>
        </p:nvSpPr>
        <p:spPr>
          <a:xfrm>
            <a:off x="7142511" y="3284723"/>
            <a:ext cx="754161" cy="523220"/>
          </a:xfrm>
          <a:prstGeom prst="rect">
            <a:avLst/>
          </a:prstGeom>
          <a:solidFill>
            <a:schemeClr val="bg1">
              <a:lumMod val="95000"/>
            </a:schemeClr>
          </a:solidFill>
        </p:spPr>
        <p:txBody>
          <a:bodyPr wrap="square" rtlCol="0">
            <a:spAutoFit/>
          </a:bodyPr>
          <a:lstStyle/>
          <a:p>
            <a:pPr algn="ctr"/>
            <a:r>
              <a:rPr lang="en-US" sz="700" b="1" dirty="0"/>
              <a:t>Return the links to the wxO chat assistant</a:t>
            </a:r>
          </a:p>
        </p:txBody>
      </p:sp>
      <p:cxnSp>
        <p:nvCxnSpPr>
          <p:cNvPr id="29" name="Straight Arrow Connector 28">
            <a:extLst>
              <a:ext uri="{FF2B5EF4-FFF2-40B4-BE49-F238E27FC236}">
                <a16:creationId xmlns:a16="http://schemas.microsoft.com/office/drawing/2014/main" id="{BC101877-908E-2390-EC8D-414C49D5BEDA}"/>
              </a:ext>
            </a:extLst>
          </p:cNvPr>
          <p:cNvCxnSpPr>
            <a:stCxn id="10" idx="2"/>
            <a:endCxn id="11" idx="0"/>
          </p:cNvCxnSpPr>
          <p:nvPr/>
        </p:nvCxnSpPr>
        <p:spPr>
          <a:xfrm>
            <a:off x="9010527" y="3457745"/>
            <a:ext cx="1" cy="826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Elbow Connector 30">
            <a:extLst>
              <a:ext uri="{FF2B5EF4-FFF2-40B4-BE49-F238E27FC236}">
                <a16:creationId xmlns:a16="http://schemas.microsoft.com/office/drawing/2014/main" id="{7A2CA932-4346-B3F0-64AD-1C1D2C4C3245}"/>
              </a:ext>
            </a:extLst>
          </p:cNvPr>
          <p:cNvCxnSpPr>
            <a:stCxn id="11" idx="1"/>
            <a:endCxn id="8" idx="2"/>
          </p:cNvCxnSpPr>
          <p:nvPr/>
        </p:nvCxnSpPr>
        <p:spPr>
          <a:xfrm rot="10800000">
            <a:off x="6014503" y="3434474"/>
            <a:ext cx="2108742" cy="121664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D0D64D33-EB38-DBD0-DB9E-33F352B935D0}"/>
              </a:ext>
            </a:extLst>
          </p:cNvPr>
          <p:cNvSpPr/>
          <p:nvPr/>
        </p:nvSpPr>
        <p:spPr>
          <a:xfrm>
            <a:off x="2139697" y="2375385"/>
            <a:ext cx="4895675" cy="3471775"/>
          </a:xfrm>
          <a:prstGeom prst="rect">
            <a:avLst/>
          </a:prstGeom>
          <a:noFill/>
          <a:ln w="158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endParaRPr lang="en-US" dirty="0">
              <a:solidFill>
                <a:schemeClr val="tx1">
                  <a:lumMod val="95000"/>
                  <a:lumOff val="5000"/>
                </a:schemeClr>
              </a:solidFill>
            </a:endParaRPr>
          </a:p>
          <a:p>
            <a:r>
              <a:rPr lang="en-US" sz="1400" dirty="0">
                <a:solidFill>
                  <a:schemeClr val="tx1">
                    <a:lumMod val="95000"/>
                    <a:lumOff val="5000"/>
                  </a:schemeClr>
                </a:solidFill>
              </a:rPr>
              <a:t>watsonx Orchestrate</a:t>
            </a:r>
          </a:p>
        </p:txBody>
      </p:sp>
      <p:sp>
        <p:nvSpPr>
          <p:cNvPr id="35" name="Rectangle 34">
            <a:extLst>
              <a:ext uri="{FF2B5EF4-FFF2-40B4-BE49-F238E27FC236}">
                <a16:creationId xmlns:a16="http://schemas.microsoft.com/office/drawing/2014/main" id="{85228797-3C2A-AD80-4A6D-88FE41D0FB44}"/>
              </a:ext>
            </a:extLst>
          </p:cNvPr>
          <p:cNvSpPr/>
          <p:nvPr/>
        </p:nvSpPr>
        <p:spPr>
          <a:xfrm>
            <a:off x="8036713" y="2379979"/>
            <a:ext cx="2824580" cy="3467181"/>
          </a:xfrm>
          <a:prstGeom prst="rect">
            <a:avLst/>
          </a:prstGeom>
          <a:noFill/>
          <a:ln w="158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endParaRPr lang="en-US" dirty="0">
              <a:solidFill>
                <a:schemeClr val="tx1">
                  <a:lumMod val="95000"/>
                  <a:lumOff val="5000"/>
                </a:schemeClr>
              </a:solidFill>
            </a:endParaRPr>
          </a:p>
          <a:p>
            <a:r>
              <a:rPr lang="en-US" sz="1400" dirty="0">
                <a:solidFill>
                  <a:schemeClr val="tx1">
                    <a:lumMod val="95000"/>
                    <a:lumOff val="5000"/>
                  </a:schemeClr>
                </a:solidFill>
              </a:rPr>
              <a:t>watsonx Agent Lab</a:t>
            </a:r>
          </a:p>
        </p:txBody>
      </p:sp>
      <p:sp>
        <p:nvSpPr>
          <p:cNvPr id="32" name="TextBox 31">
            <a:extLst>
              <a:ext uri="{FF2B5EF4-FFF2-40B4-BE49-F238E27FC236}">
                <a16:creationId xmlns:a16="http://schemas.microsoft.com/office/drawing/2014/main" id="{97962612-6BCD-473A-F11E-FFF16EFC902E}"/>
              </a:ext>
            </a:extLst>
          </p:cNvPr>
          <p:cNvSpPr txBox="1"/>
          <p:nvPr/>
        </p:nvSpPr>
        <p:spPr>
          <a:xfrm>
            <a:off x="6126290" y="4256475"/>
            <a:ext cx="754161" cy="738664"/>
          </a:xfrm>
          <a:prstGeom prst="rect">
            <a:avLst/>
          </a:prstGeom>
          <a:solidFill>
            <a:schemeClr val="bg1">
              <a:lumMod val="95000"/>
            </a:schemeClr>
          </a:solidFill>
        </p:spPr>
        <p:txBody>
          <a:bodyPr wrap="square" rtlCol="0">
            <a:spAutoFit/>
          </a:bodyPr>
          <a:lstStyle/>
          <a:p>
            <a:pPr algn="ctr"/>
            <a:r>
              <a:rPr lang="en-US" sz="700" b="1" dirty="0"/>
              <a:t>Return the Comparison and SWOT analysis to the wxO chat Assistant</a:t>
            </a:r>
          </a:p>
        </p:txBody>
      </p:sp>
      <p:sp>
        <p:nvSpPr>
          <p:cNvPr id="33" name="TextBox 32">
            <a:extLst>
              <a:ext uri="{FF2B5EF4-FFF2-40B4-BE49-F238E27FC236}">
                <a16:creationId xmlns:a16="http://schemas.microsoft.com/office/drawing/2014/main" id="{0BDE002F-3EEE-E1D7-6AF8-5CBAB433A1F3}"/>
              </a:ext>
            </a:extLst>
          </p:cNvPr>
          <p:cNvSpPr txBox="1"/>
          <p:nvPr/>
        </p:nvSpPr>
        <p:spPr>
          <a:xfrm>
            <a:off x="9269902" y="3620878"/>
            <a:ext cx="1390478" cy="415498"/>
          </a:xfrm>
          <a:prstGeom prst="rect">
            <a:avLst/>
          </a:prstGeom>
          <a:solidFill>
            <a:schemeClr val="bg1">
              <a:lumMod val="95000"/>
            </a:schemeClr>
          </a:solidFill>
        </p:spPr>
        <p:txBody>
          <a:bodyPr wrap="square" rtlCol="0">
            <a:spAutoFit/>
          </a:bodyPr>
          <a:lstStyle/>
          <a:p>
            <a:pPr algn="ctr"/>
            <a:r>
              <a:rPr lang="en-US" sz="700" b="1" dirty="0"/>
              <a:t>Scrap the links and get the details of comparison and SWOT analysis</a:t>
            </a:r>
          </a:p>
        </p:txBody>
      </p:sp>
      <p:sp>
        <p:nvSpPr>
          <p:cNvPr id="36" name="Rectangle 35">
            <a:extLst>
              <a:ext uri="{FF2B5EF4-FFF2-40B4-BE49-F238E27FC236}">
                <a16:creationId xmlns:a16="http://schemas.microsoft.com/office/drawing/2014/main" id="{55A34437-C749-A53B-08D4-FB95644FE727}"/>
              </a:ext>
            </a:extLst>
          </p:cNvPr>
          <p:cNvSpPr/>
          <p:nvPr/>
        </p:nvSpPr>
        <p:spPr>
          <a:xfrm>
            <a:off x="2398041" y="3633234"/>
            <a:ext cx="1774565" cy="734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Product Name Skill</a:t>
            </a:r>
          </a:p>
        </p:txBody>
      </p:sp>
      <p:sp>
        <p:nvSpPr>
          <p:cNvPr id="41" name="Rectangle 40">
            <a:extLst>
              <a:ext uri="{FF2B5EF4-FFF2-40B4-BE49-F238E27FC236}">
                <a16:creationId xmlns:a16="http://schemas.microsoft.com/office/drawing/2014/main" id="{99A29DB7-4966-32A5-71DB-763D74DFD6DB}"/>
              </a:ext>
            </a:extLst>
          </p:cNvPr>
          <p:cNvSpPr/>
          <p:nvPr/>
        </p:nvSpPr>
        <p:spPr>
          <a:xfrm>
            <a:off x="782116" y="3053595"/>
            <a:ext cx="1246380" cy="73458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Internal Product Catalog service</a:t>
            </a:r>
          </a:p>
        </p:txBody>
      </p:sp>
      <p:cxnSp>
        <p:nvCxnSpPr>
          <p:cNvPr id="49" name="Straight Arrow Connector 48">
            <a:extLst>
              <a:ext uri="{FF2B5EF4-FFF2-40B4-BE49-F238E27FC236}">
                <a16:creationId xmlns:a16="http://schemas.microsoft.com/office/drawing/2014/main" id="{B4DAE976-6438-9495-B622-C7B6AD9C544D}"/>
              </a:ext>
            </a:extLst>
          </p:cNvPr>
          <p:cNvCxnSpPr/>
          <p:nvPr/>
        </p:nvCxnSpPr>
        <p:spPr>
          <a:xfrm flipH="1">
            <a:off x="6901785" y="2921876"/>
            <a:ext cx="122145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2A2D4BBB-663A-225B-06E6-55046CF3BCBC}"/>
              </a:ext>
            </a:extLst>
          </p:cNvPr>
          <p:cNvCxnSpPr/>
          <p:nvPr/>
        </p:nvCxnSpPr>
        <p:spPr>
          <a:xfrm>
            <a:off x="6901785" y="3205655"/>
            <a:ext cx="122145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Elbow Connector 53">
            <a:extLst>
              <a:ext uri="{FF2B5EF4-FFF2-40B4-BE49-F238E27FC236}">
                <a16:creationId xmlns:a16="http://schemas.microsoft.com/office/drawing/2014/main" id="{490FEA16-D8EA-9EB4-997F-B3AB09090F62}"/>
              </a:ext>
            </a:extLst>
          </p:cNvPr>
          <p:cNvCxnSpPr>
            <a:stCxn id="41" idx="3"/>
            <a:endCxn id="7" idx="1"/>
          </p:cNvCxnSpPr>
          <p:nvPr/>
        </p:nvCxnSpPr>
        <p:spPr>
          <a:xfrm flipV="1">
            <a:off x="2028496" y="3061706"/>
            <a:ext cx="381800" cy="35918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Elbow Connector 55">
            <a:extLst>
              <a:ext uri="{FF2B5EF4-FFF2-40B4-BE49-F238E27FC236}">
                <a16:creationId xmlns:a16="http://schemas.microsoft.com/office/drawing/2014/main" id="{F616BB43-AD40-079C-3619-D46D41949CAE}"/>
              </a:ext>
            </a:extLst>
          </p:cNvPr>
          <p:cNvCxnSpPr>
            <a:stCxn id="41" idx="3"/>
            <a:endCxn id="36" idx="1"/>
          </p:cNvCxnSpPr>
          <p:nvPr/>
        </p:nvCxnSpPr>
        <p:spPr>
          <a:xfrm>
            <a:off x="2028496" y="3420889"/>
            <a:ext cx="369545" cy="57963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Elbow Connector 57">
            <a:extLst>
              <a:ext uri="{FF2B5EF4-FFF2-40B4-BE49-F238E27FC236}">
                <a16:creationId xmlns:a16="http://schemas.microsoft.com/office/drawing/2014/main" id="{DCB0A4D7-BB2C-74A7-2C0E-687506C87BE7}"/>
              </a:ext>
            </a:extLst>
          </p:cNvPr>
          <p:cNvCxnSpPr>
            <a:stCxn id="36" idx="3"/>
            <a:endCxn id="8" idx="2"/>
          </p:cNvCxnSpPr>
          <p:nvPr/>
        </p:nvCxnSpPr>
        <p:spPr>
          <a:xfrm flipV="1">
            <a:off x="4172606" y="3434474"/>
            <a:ext cx="1841897" cy="56605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242606F1-467A-4EED-9A11-5C37F68659F7}"/>
              </a:ext>
            </a:extLst>
          </p:cNvPr>
          <p:cNvSpPr txBox="1"/>
          <p:nvPr/>
        </p:nvSpPr>
        <p:spPr>
          <a:xfrm>
            <a:off x="4553328" y="4076073"/>
            <a:ext cx="942771" cy="415498"/>
          </a:xfrm>
          <a:prstGeom prst="rect">
            <a:avLst/>
          </a:prstGeom>
          <a:solidFill>
            <a:schemeClr val="bg1">
              <a:lumMod val="95000"/>
            </a:schemeClr>
          </a:solidFill>
        </p:spPr>
        <p:txBody>
          <a:bodyPr wrap="square" rtlCol="0">
            <a:spAutoFit/>
          </a:bodyPr>
          <a:lstStyle/>
          <a:p>
            <a:pPr algn="ctr"/>
            <a:r>
              <a:rPr lang="en-US" sz="700" b="1" dirty="0"/>
              <a:t>Get single product name, features and details </a:t>
            </a:r>
          </a:p>
        </p:txBody>
      </p:sp>
      <p:sp>
        <p:nvSpPr>
          <p:cNvPr id="60" name="Rectangle 59">
            <a:extLst>
              <a:ext uri="{FF2B5EF4-FFF2-40B4-BE49-F238E27FC236}">
                <a16:creationId xmlns:a16="http://schemas.microsoft.com/office/drawing/2014/main" id="{26BFF35A-05C5-5A49-028F-6CA9397FDA03}"/>
              </a:ext>
            </a:extLst>
          </p:cNvPr>
          <p:cNvSpPr/>
          <p:nvPr/>
        </p:nvSpPr>
        <p:spPr>
          <a:xfrm>
            <a:off x="734023" y="2368808"/>
            <a:ext cx="1334769" cy="3471775"/>
          </a:xfrm>
          <a:prstGeom prst="rect">
            <a:avLst/>
          </a:prstGeom>
          <a:noFill/>
          <a:ln w="158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pPr algn="ctr"/>
            <a:endParaRPr lang="en-US" dirty="0">
              <a:solidFill>
                <a:schemeClr val="tx1">
                  <a:lumMod val="95000"/>
                  <a:lumOff val="5000"/>
                </a:schemeClr>
              </a:solidFill>
            </a:endParaRPr>
          </a:p>
          <a:p>
            <a:endParaRPr lang="en-US" dirty="0">
              <a:solidFill>
                <a:schemeClr val="tx1">
                  <a:lumMod val="95000"/>
                  <a:lumOff val="5000"/>
                </a:schemeClr>
              </a:solidFill>
            </a:endParaRPr>
          </a:p>
          <a:p>
            <a:r>
              <a:rPr lang="en-US" sz="1400" dirty="0">
                <a:solidFill>
                  <a:schemeClr val="tx1">
                    <a:lumMod val="95000"/>
                    <a:lumOff val="5000"/>
                  </a:schemeClr>
                </a:solidFill>
              </a:rPr>
              <a:t>Code Engine Product App</a:t>
            </a:r>
          </a:p>
        </p:txBody>
      </p:sp>
    </p:spTree>
    <p:extLst>
      <p:ext uri="{BB962C8B-B14F-4D97-AF65-F5344CB8AC3E}">
        <p14:creationId xmlns:p14="http://schemas.microsoft.com/office/powerpoint/2010/main" val="3720190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D975C9-89B3-2757-5B5E-CD90633045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7B5DA2-90DA-4CA0-0FA0-5DC811AE033F}"/>
              </a:ext>
            </a:extLst>
          </p:cNvPr>
          <p:cNvSpPr>
            <a:spLocks noGrp="1"/>
          </p:cNvSpPr>
          <p:nvPr>
            <p:ph type="title"/>
          </p:nvPr>
        </p:nvSpPr>
        <p:spPr>
          <a:xfrm>
            <a:off x="762000" y="1138036"/>
            <a:ext cx="9058195" cy="1048901"/>
          </a:xfrm>
        </p:spPr>
        <p:txBody>
          <a:bodyPr anchor="t">
            <a:normAutofit/>
          </a:bodyPr>
          <a:lstStyle/>
          <a:p>
            <a:r>
              <a:rPr lang="en-US" sz="3200"/>
              <a:t>The Solution - Methodology</a:t>
            </a:r>
          </a:p>
        </p:txBody>
      </p:sp>
      <p:cxnSp>
        <p:nvCxnSpPr>
          <p:cNvPr id="28" name="Straight Connector 27">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DF9F6A6-6D0D-0C5B-2C66-766DE2436231}"/>
              </a:ext>
            </a:extLst>
          </p:cNvPr>
          <p:cNvSpPr>
            <a:spLocks noGrp="1"/>
          </p:cNvSpPr>
          <p:nvPr>
            <p:ph idx="1"/>
          </p:nvPr>
        </p:nvSpPr>
        <p:spPr>
          <a:xfrm>
            <a:off x="1233609" y="1879647"/>
            <a:ext cx="10390832" cy="4536005"/>
          </a:xfrm>
        </p:spPr>
        <p:txBody>
          <a:bodyPr>
            <a:normAutofit/>
          </a:bodyPr>
          <a:lstStyle/>
          <a:p>
            <a:r>
              <a:rPr lang="en-IN" sz="1800" dirty="0">
                <a:effectLst/>
                <a:latin typeface=""/>
              </a:rPr>
              <a:t>The use case leverages wxO skills to get product specific data (name, features) from the product catalogue followed by two specialized agents developed within the </a:t>
            </a:r>
            <a:r>
              <a:rPr lang="en-IN" sz="1800" dirty="0">
                <a:latin typeface=""/>
              </a:rPr>
              <a:t>w</a:t>
            </a:r>
            <a:r>
              <a:rPr lang="en-IN" sz="1800" dirty="0">
                <a:effectLst/>
                <a:latin typeface=""/>
              </a:rPr>
              <a:t>atsonx.ai's Agent Lab, all of which are integrated into </a:t>
            </a:r>
            <a:r>
              <a:rPr lang="en-IN" sz="1800" dirty="0">
                <a:latin typeface=""/>
              </a:rPr>
              <a:t>w</a:t>
            </a:r>
            <a:r>
              <a:rPr lang="en-IN" sz="1800" dirty="0">
                <a:effectLst/>
                <a:latin typeface=""/>
              </a:rPr>
              <a:t>atsonx Orchestrate. Through the </a:t>
            </a:r>
            <a:r>
              <a:rPr lang="en-IN" sz="1800" dirty="0">
                <a:latin typeface=""/>
              </a:rPr>
              <a:t>w</a:t>
            </a:r>
            <a:r>
              <a:rPr lang="en-IN" sz="1800" dirty="0">
                <a:effectLst/>
                <a:latin typeface=""/>
              </a:rPr>
              <a:t>atsonx Orchestrate chat assistant, these agents &amp; skills communicate seamlessly to provide comprehensive insights and facilitate informed decision-making. </a:t>
            </a:r>
          </a:p>
          <a:p>
            <a:r>
              <a:rPr lang="en-IN" sz="1800" b="1" dirty="0">
                <a:latin typeface=""/>
              </a:rPr>
              <a:t>Product Search wxO skills </a:t>
            </a:r>
            <a:r>
              <a:rPr lang="en-IN" sz="1800" dirty="0">
                <a:latin typeface=""/>
              </a:rPr>
              <a:t>: These skills are designed to search for a specified product and retrieve its details and features in a structured format from the product </a:t>
            </a:r>
            <a:r>
              <a:rPr lang="en-IN" sz="1800" dirty="0" err="1">
                <a:latin typeface=""/>
              </a:rPr>
              <a:t>catalog</a:t>
            </a:r>
            <a:r>
              <a:rPr lang="en-IN" sz="1800" dirty="0">
                <a:latin typeface=""/>
              </a:rPr>
              <a:t>. It ensures clarity and organization by presenting key product information systematically, making it easy to understand and use.</a:t>
            </a:r>
            <a:br>
              <a:rPr lang="en-IN" sz="1800" dirty="0">
                <a:latin typeface=""/>
              </a:rPr>
            </a:br>
            <a:endParaRPr lang="en-IN" sz="1800" dirty="0">
              <a:latin typeface=""/>
            </a:endParaRPr>
          </a:p>
          <a:p>
            <a:r>
              <a:rPr lang="en-IN" sz="1800" b="1" dirty="0">
                <a:latin typeface=""/>
              </a:rPr>
              <a:t>Link Search Agent : </a:t>
            </a:r>
            <a:r>
              <a:rPr lang="en-IN" sz="1800" dirty="0">
                <a:latin typeface=""/>
              </a:rPr>
              <a:t>This agent is expert in finding URLs or links for similar products that share matching features, ensuring users can explore alternatives efficiently.</a:t>
            </a:r>
            <a:br>
              <a:rPr lang="en-IN" sz="1800" dirty="0">
                <a:latin typeface=""/>
              </a:rPr>
            </a:br>
            <a:endParaRPr lang="en-IN" sz="1800" dirty="0">
              <a:latin typeface=""/>
            </a:endParaRPr>
          </a:p>
          <a:p>
            <a:r>
              <a:rPr lang="en-IN" sz="1800" b="1" dirty="0">
                <a:latin typeface=""/>
              </a:rPr>
              <a:t>Comparison Agent : </a:t>
            </a:r>
            <a:r>
              <a:rPr lang="en-IN" sz="1800" dirty="0">
                <a:latin typeface=""/>
              </a:rPr>
              <a:t>This agent is designed to compare the given data with additional information gathered from Google search results. Its task is to carefully analyse the input data, extract key insights, and identify both differences and similarities. The findings should be presented in a well-structured table format, making it easy to understand and compare the information briefly.</a:t>
            </a:r>
          </a:p>
        </p:txBody>
      </p:sp>
    </p:spTree>
    <p:extLst>
      <p:ext uri="{BB962C8B-B14F-4D97-AF65-F5344CB8AC3E}">
        <p14:creationId xmlns:p14="http://schemas.microsoft.com/office/powerpoint/2010/main" val="3035364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3355</TotalTime>
  <Words>621</Words>
  <Application>Microsoft Macintosh PowerPoint</Application>
  <PresentationFormat>Widescreen</PresentationFormat>
  <Paragraphs>82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vt:lpstr>
      <vt:lpstr>Aptos</vt:lpstr>
      <vt:lpstr>Aptos Display</vt:lpstr>
      <vt:lpstr>Arial</vt:lpstr>
      <vt:lpstr>Calibri</vt:lpstr>
      <vt:lpstr>Office Theme</vt:lpstr>
      <vt:lpstr>Business Automation using IBM’s Agentic Framework</vt:lpstr>
      <vt:lpstr>Business Story</vt:lpstr>
      <vt:lpstr>Business Challenge</vt:lpstr>
      <vt:lpstr>The Solution - Architecture</vt:lpstr>
      <vt:lpstr>The Solution - Architecture</vt:lpstr>
      <vt:lpstr>The Solution -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Chesta Sofat</dc:creator>
  <cp:lastModifiedBy>Chesta Sofat</cp:lastModifiedBy>
  <cp:revision>11</cp:revision>
  <dcterms:created xsi:type="dcterms:W3CDTF">2025-03-07T04:45:10Z</dcterms:created>
  <dcterms:modified xsi:type="dcterms:W3CDTF">2025-03-13T13:35:18Z</dcterms:modified>
</cp:coreProperties>
</file>