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27" r:id="rId3"/>
    <p:sldId id="328" r:id="rId4"/>
    <p:sldId id="329" r:id="rId5"/>
    <p:sldId id="330" r:id="rId6"/>
    <p:sldId id="331" r:id="rId7"/>
    <p:sldId id="332" r:id="rId8"/>
    <p:sldId id="333" r:id="rId9"/>
    <p:sldId id="334" r:id="rId10"/>
    <p:sldId id="335" r:id="rId11"/>
    <p:sldId id="336" r:id="rId12"/>
    <p:sldId id="365" r:id="rId13"/>
    <p:sldId id="366" r:id="rId14"/>
    <p:sldId id="367" r:id="rId15"/>
    <p:sldId id="368" r:id="rId16"/>
    <p:sldId id="369" r:id="rId17"/>
    <p:sldId id="370" r:id="rId18"/>
    <p:sldId id="371" r:id="rId19"/>
    <p:sldId id="372" r:id="rId20"/>
    <p:sldId id="373" r:id="rId21"/>
    <p:sldId id="374" r:id="rId22"/>
    <p:sldId id="342" r:id="rId23"/>
    <p:sldId id="345" r:id="rId24"/>
    <p:sldId id="347" r:id="rId25"/>
    <p:sldId id="349" r:id="rId26"/>
    <p:sldId id="350" r:id="rId27"/>
    <p:sldId id="351" r:id="rId28"/>
    <p:sldId id="352" r:id="rId29"/>
    <p:sldId id="353" r:id="rId30"/>
    <p:sldId id="380" r:id="rId31"/>
    <p:sldId id="355" r:id="rId32"/>
    <p:sldId id="356" r:id="rId33"/>
    <p:sldId id="357" r:id="rId34"/>
    <p:sldId id="358" r:id="rId35"/>
    <p:sldId id="359" r:id="rId36"/>
    <p:sldId id="381" r:id="rId37"/>
    <p:sldId id="383" r:id="rId38"/>
    <p:sldId id="384" r:id="rId39"/>
    <p:sldId id="385" r:id="rId40"/>
    <p:sldId id="364" r:id="rId41"/>
    <p:sldId id="375" r:id="rId42"/>
    <p:sldId id="376" r:id="rId43"/>
    <p:sldId id="377" r:id="rId44"/>
    <p:sldId id="378" r:id="rId45"/>
    <p:sldId id="269" r:id="rId46"/>
    <p:sldId id="379" r:id="rId47"/>
    <p:sldId id="273" r:id="rId4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86429" autoAdjust="0"/>
  </p:normalViewPr>
  <p:slideViewPr>
    <p:cSldViewPr>
      <p:cViewPr varScale="1">
        <p:scale>
          <a:sx n="87" d="100"/>
          <a:sy n="87" d="100"/>
        </p:scale>
        <p:origin x="129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6566BB5-7FCF-453A-8993-EAFF325C8827}" type="datetimeFigureOut">
              <a:rPr lang="ru-RU"/>
              <a:pPr>
                <a:defRPr/>
              </a:pPr>
              <a:t>23.08.2018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71130BC-90AF-4376-A634-81CDAAC37B95}" type="slidenum">
              <a:rPr lang="ru-RU"/>
              <a:pPr>
                <a:defRPr/>
              </a:pPr>
              <a:t>‹#›</a:t>
            </a:fld>
            <a:endParaRPr lang="ru-RU"/>
          </a:p>
        </p:txBody>
      </p:sp>
    </p:spTree>
    <p:extLst>
      <p:ext uri="{BB962C8B-B14F-4D97-AF65-F5344CB8AC3E}">
        <p14:creationId xmlns:p14="http://schemas.microsoft.com/office/powerpoint/2010/main" val="161548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Заголовок 28"/>
          <p:cNvSpPr>
            <a:spLocks noGrp="1"/>
          </p:cNvSpPr>
          <p:nvPr>
            <p:ph type="ctrTitle"/>
          </p:nvPr>
        </p:nvSpPr>
        <p:spPr>
          <a:xfrm>
            <a:off x="381000" y="4853411"/>
            <a:ext cx="8458200" cy="1222375"/>
          </a:xfrm>
        </p:spPr>
        <p:txBody>
          <a:bodyPr anchor="t"/>
          <a:lstStyle/>
          <a:p>
            <a:r>
              <a:rPr lang="ru-RU" smtClean="0"/>
              <a:t>Образец заголовка</a:t>
            </a:r>
            <a:endParaRPr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5" name="Дата 15"/>
          <p:cNvSpPr>
            <a:spLocks noGrp="1"/>
          </p:cNvSpPr>
          <p:nvPr>
            <p:ph type="dt" sz="half" idx="10"/>
          </p:nvPr>
        </p:nvSpPr>
        <p:spPr/>
        <p:txBody>
          <a:bodyPr/>
          <a:lstStyle>
            <a:lvl1pPr>
              <a:defRPr/>
            </a:lvl1pPr>
          </a:lstStyle>
          <a:p>
            <a:pPr>
              <a:defRPr/>
            </a:pPr>
            <a:fld id="{E6B63FEC-DA06-4C80-AE78-B3B281ED2415}" type="datetimeFigureOut">
              <a:rPr lang="ru-RU"/>
              <a:pPr>
                <a:defRPr/>
              </a:pPr>
              <a:t>23.08.2018</a:t>
            </a:fld>
            <a:endParaRPr lang="ru-RU"/>
          </a:p>
        </p:txBody>
      </p:sp>
      <p:sp>
        <p:nvSpPr>
          <p:cNvPr id="6" name="Нижний колонтитул 1"/>
          <p:cNvSpPr>
            <a:spLocks noGrp="1"/>
          </p:cNvSpPr>
          <p:nvPr>
            <p:ph type="ftr" sz="quarter" idx="11"/>
          </p:nvPr>
        </p:nvSpPr>
        <p:spPr/>
        <p:txBody>
          <a:bodyPr/>
          <a:lstStyle>
            <a:lvl1pPr>
              <a:defRPr/>
            </a:lvl1pPr>
          </a:lstStyle>
          <a:p>
            <a:pPr>
              <a:defRPr/>
            </a:pPr>
            <a:endParaRPr lang="ru-RU"/>
          </a:p>
        </p:txBody>
      </p:sp>
      <p:sp>
        <p:nvSpPr>
          <p:cNvPr id="7" name="Номер слайда 14"/>
          <p:cNvSpPr>
            <a:spLocks noGrp="1"/>
          </p:cNvSpPr>
          <p:nvPr>
            <p:ph type="sldNum" sz="quarter" idx="12"/>
          </p:nvPr>
        </p:nvSpPr>
        <p:spPr>
          <a:xfrm>
            <a:off x="8229600" y="6473825"/>
            <a:ext cx="758825" cy="247650"/>
          </a:xfrm>
        </p:spPr>
        <p:txBody>
          <a:bodyPr/>
          <a:lstStyle>
            <a:lvl1pPr>
              <a:defRPr/>
            </a:lvl1pPr>
          </a:lstStyle>
          <a:p>
            <a:pPr>
              <a:defRPr/>
            </a:pPr>
            <a:fld id="{8510EFEB-69F1-4534-A773-1A0634AD1B01}" type="slidenum">
              <a:rPr lang="ru-RU"/>
              <a:pPr>
                <a:defRPr/>
              </a:pPr>
              <a:t>‹#›</a:t>
            </a:fld>
            <a:endParaRPr lang="ru-RU"/>
          </a:p>
        </p:txBody>
      </p:sp>
    </p:spTree>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0"/>
          <p:cNvSpPr>
            <a:spLocks noGrp="1"/>
          </p:cNvSpPr>
          <p:nvPr>
            <p:ph type="dt" sz="half" idx="10"/>
          </p:nvPr>
        </p:nvSpPr>
        <p:spPr/>
        <p:txBody>
          <a:bodyPr/>
          <a:lstStyle>
            <a:lvl1pPr>
              <a:defRPr/>
            </a:lvl1pPr>
          </a:lstStyle>
          <a:p>
            <a:pPr>
              <a:defRPr/>
            </a:pPr>
            <a:fld id="{FD169E64-A065-4C5D-A8EA-936299734CD0}" type="datetimeFigureOut">
              <a:rPr lang="ru-RU"/>
              <a:pPr>
                <a:defRPr/>
              </a:pPr>
              <a:t>23.08.2018</a:t>
            </a:fld>
            <a:endParaRPr lang="ru-RU"/>
          </a:p>
        </p:txBody>
      </p:sp>
      <p:sp>
        <p:nvSpPr>
          <p:cNvPr id="5" name="Нижний колонтитул 27"/>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pPr>
              <a:defRPr/>
            </a:pPr>
            <a:fld id="{51B6B563-B2B1-4DC6-BC29-81C027012067}" type="slidenum">
              <a:rPr lang="ru-RU"/>
              <a:pPr>
                <a:defRPr/>
              </a:pPr>
              <a:t>‹#›</a:t>
            </a:fld>
            <a:endParaRPr lang="ru-RU"/>
          </a:p>
        </p:txBody>
      </p:sp>
    </p:spTree>
  </p:cSld>
  <p:clrMapOvr>
    <a:masterClrMapping/>
  </p:clrMapOvr>
  <p:transition spd="med">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0"/>
          <p:cNvSpPr>
            <a:spLocks noGrp="1"/>
          </p:cNvSpPr>
          <p:nvPr>
            <p:ph type="dt" sz="half" idx="10"/>
          </p:nvPr>
        </p:nvSpPr>
        <p:spPr/>
        <p:txBody>
          <a:bodyPr/>
          <a:lstStyle>
            <a:lvl1pPr>
              <a:defRPr/>
            </a:lvl1pPr>
          </a:lstStyle>
          <a:p>
            <a:pPr>
              <a:defRPr/>
            </a:pPr>
            <a:fld id="{74DF78BA-2AC3-44AF-84D1-484BB63F43E3}" type="datetimeFigureOut">
              <a:rPr lang="ru-RU"/>
              <a:pPr>
                <a:defRPr/>
              </a:pPr>
              <a:t>23.08.2018</a:t>
            </a:fld>
            <a:endParaRPr lang="ru-RU"/>
          </a:p>
        </p:txBody>
      </p:sp>
      <p:sp>
        <p:nvSpPr>
          <p:cNvPr id="5" name="Нижний колонтитул 27"/>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pPr>
              <a:defRPr/>
            </a:pPr>
            <a:fld id="{4B77478B-429F-4D72-A4A0-51FFC8D2BAA9}" type="slidenum">
              <a:rPr lang="ru-RU"/>
              <a:pPr>
                <a:defRPr/>
              </a:pPr>
              <a:t>‹#›</a:t>
            </a:fld>
            <a:endParaRPr lang="ru-RU"/>
          </a:p>
        </p:txBody>
      </p:sp>
    </p:spTree>
  </p:cSld>
  <p:clrMapOvr>
    <a:masterClrMapping/>
  </p:clrMapOvr>
  <p:transition spd="med">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8382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304800" y="1554163"/>
            <a:ext cx="8686800" cy="4525962"/>
          </a:xfrm>
        </p:spPr>
        <p:txBody>
          <a:bodyPr/>
          <a:lstStyle/>
          <a:p>
            <a:endParaRPr lang="ru-RU"/>
          </a:p>
        </p:txBody>
      </p:sp>
      <p:sp>
        <p:nvSpPr>
          <p:cNvPr id="4" name="Дата 3"/>
          <p:cNvSpPr>
            <a:spLocks noGrp="1"/>
          </p:cNvSpPr>
          <p:nvPr>
            <p:ph type="dt" sz="half" idx="10"/>
          </p:nvPr>
        </p:nvSpPr>
        <p:spPr>
          <a:xfrm>
            <a:off x="6477000" y="76200"/>
            <a:ext cx="2514600" cy="288925"/>
          </a:xfrm>
        </p:spPr>
        <p:txBody>
          <a:bodyPr/>
          <a:lstStyle>
            <a:lvl1pPr>
              <a:defRPr smtClean="0"/>
            </a:lvl1pPr>
          </a:lstStyle>
          <a:p>
            <a:pPr>
              <a:defRPr/>
            </a:pPr>
            <a:fld id="{181B4FF2-C3B9-4787-B085-36F13A9A3E38}" type="datetimeFigureOut">
              <a:rPr lang="ru-RU"/>
              <a:pPr>
                <a:defRPr/>
              </a:pPr>
              <a:t>23.08.2018</a:t>
            </a:fld>
            <a:endParaRPr lang="ru-RU"/>
          </a:p>
        </p:txBody>
      </p:sp>
      <p:sp>
        <p:nvSpPr>
          <p:cNvPr id="5" name="Нижний колонтитул 4"/>
          <p:cNvSpPr>
            <a:spLocks noGrp="1"/>
          </p:cNvSpPr>
          <p:nvPr>
            <p:ph type="ftr" sz="quarter" idx="11"/>
          </p:nvPr>
        </p:nvSpPr>
        <p:spPr>
          <a:xfrm>
            <a:off x="3124200" y="76200"/>
            <a:ext cx="3352800" cy="288925"/>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8229600" y="6477000"/>
            <a:ext cx="762000" cy="244475"/>
          </a:xfrm>
        </p:spPr>
        <p:txBody>
          <a:bodyPr/>
          <a:lstStyle>
            <a:lvl1pPr>
              <a:defRPr smtClean="0"/>
            </a:lvl1pPr>
          </a:lstStyle>
          <a:p>
            <a:pPr>
              <a:defRPr/>
            </a:pPr>
            <a:fld id="{4C264427-9D7B-444C-8367-358F03106303}" type="slidenum">
              <a:rPr lang="ru-RU"/>
              <a:pPr>
                <a:defRPr/>
              </a:pPr>
              <a:t>‹#›</a:t>
            </a:fld>
            <a:endParaRPr lang="ru-RU"/>
          </a:p>
        </p:txBody>
      </p:sp>
    </p:spTree>
  </p:cSld>
  <p:clrMapOvr>
    <a:masterClrMapping/>
  </p:clrMapOvr>
  <p:transition spd="med">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251575"/>
            <a:ext cx="2133600" cy="476250"/>
          </a:xfrm>
        </p:spPr>
        <p:txBody>
          <a:bodyPr/>
          <a:lstStyle>
            <a:lvl1pPr>
              <a:defRPr/>
            </a:lvl1pPr>
          </a:lstStyle>
          <a:p>
            <a:pPr>
              <a:defRPr/>
            </a:pPr>
            <a:endParaRPr lang="ru-RU"/>
          </a:p>
        </p:txBody>
      </p:sp>
      <p:sp>
        <p:nvSpPr>
          <p:cNvPr id="6" name="Номер слайда 5"/>
          <p:cNvSpPr>
            <a:spLocks noGrp="1"/>
          </p:cNvSpPr>
          <p:nvPr>
            <p:ph type="sldNum" sz="quarter" idx="11"/>
          </p:nvPr>
        </p:nvSpPr>
        <p:spPr>
          <a:xfrm>
            <a:off x="6553200" y="6248400"/>
            <a:ext cx="2133600" cy="476250"/>
          </a:xfrm>
        </p:spPr>
        <p:txBody>
          <a:bodyPr/>
          <a:lstStyle>
            <a:lvl1pPr>
              <a:defRPr/>
            </a:lvl1pPr>
          </a:lstStyle>
          <a:p>
            <a:pPr>
              <a:defRPr/>
            </a:pPr>
            <a:fld id="{A12AB5ED-050B-4CC9-992B-CA382A247CD8}" type="slidenum">
              <a:rPr lang="ru-RU"/>
              <a:pPr>
                <a:defRPr/>
              </a:pPr>
              <a:t>‹#›</a:t>
            </a:fld>
            <a:endParaRPr lang="ru-RU"/>
          </a:p>
        </p:txBody>
      </p:sp>
      <p:sp>
        <p:nvSpPr>
          <p:cNvPr id="7" name="Нижний колонтитул 6"/>
          <p:cNvSpPr>
            <a:spLocks noGrp="1"/>
          </p:cNvSpPr>
          <p:nvPr>
            <p:ph type="ftr" sz="quarter" idx="12"/>
          </p:nvPr>
        </p:nvSpPr>
        <p:spPr>
          <a:xfrm>
            <a:off x="3124200" y="6248400"/>
            <a:ext cx="2895600" cy="476250"/>
          </a:xfrm>
        </p:spPr>
        <p:txBody>
          <a:bodyPr/>
          <a:lstStyle>
            <a:lvl1pPr>
              <a:defRPr/>
            </a:lvl1pPr>
          </a:lstStyle>
          <a:p>
            <a:pPr>
              <a:defRPr/>
            </a:pPr>
            <a:endParaRPr lang="ru-RU"/>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4648200" y="1600200"/>
            <a:ext cx="40386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648200" y="3938588"/>
            <a:ext cx="40386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Дата 5"/>
          <p:cNvSpPr>
            <a:spLocks noGrp="1"/>
          </p:cNvSpPr>
          <p:nvPr>
            <p:ph type="dt" sz="half" idx="10"/>
          </p:nvPr>
        </p:nvSpPr>
        <p:spPr>
          <a:xfrm>
            <a:off x="457200" y="6251575"/>
            <a:ext cx="2133600" cy="476250"/>
          </a:xfrm>
        </p:spPr>
        <p:txBody>
          <a:bodyPr/>
          <a:lstStyle>
            <a:lvl1pPr>
              <a:defRPr/>
            </a:lvl1pPr>
          </a:lstStyle>
          <a:p>
            <a:pPr>
              <a:defRPr/>
            </a:pPr>
            <a:endParaRPr lang="ru-RU"/>
          </a:p>
        </p:txBody>
      </p:sp>
      <p:sp>
        <p:nvSpPr>
          <p:cNvPr id="7" name="Номер слайда 6"/>
          <p:cNvSpPr>
            <a:spLocks noGrp="1"/>
          </p:cNvSpPr>
          <p:nvPr>
            <p:ph type="sldNum" sz="quarter" idx="11"/>
          </p:nvPr>
        </p:nvSpPr>
        <p:spPr>
          <a:xfrm>
            <a:off x="6553200" y="6248400"/>
            <a:ext cx="2133600" cy="476250"/>
          </a:xfrm>
        </p:spPr>
        <p:txBody>
          <a:bodyPr/>
          <a:lstStyle>
            <a:lvl1pPr>
              <a:defRPr/>
            </a:lvl1pPr>
          </a:lstStyle>
          <a:p>
            <a:pPr>
              <a:defRPr/>
            </a:pPr>
            <a:fld id="{393C8969-D716-4F96-BA7C-E394C7417C49}" type="slidenum">
              <a:rPr lang="ru-RU"/>
              <a:pPr>
                <a:defRPr/>
              </a:pPr>
              <a:t>‹#›</a:t>
            </a:fld>
            <a:endParaRPr lang="ru-RU"/>
          </a:p>
        </p:txBody>
      </p:sp>
      <p:sp>
        <p:nvSpPr>
          <p:cNvPr id="8" name="Нижний колонтитул 7"/>
          <p:cNvSpPr>
            <a:spLocks noGrp="1"/>
          </p:cNvSpPr>
          <p:nvPr>
            <p:ph type="ftr" sz="quarter" idx="12"/>
          </p:nvPr>
        </p:nvSpPr>
        <p:spPr>
          <a:xfrm>
            <a:off x="3124200" y="6248400"/>
            <a:ext cx="2895600" cy="476250"/>
          </a:xfrm>
        </p:spPr>
        <p:txBody>
          <a:bodyPr/>
          <a:lstStyle>
            <a:lvl1pPr>
              <a:defRPr/>
            </a:lvl1pPr>
          </a:lstStyle>
          <a:p>
            <a:pPr>
              <a:defRPr/>
            </a:pPr>
            <a:endParaRPr lang="ru-RU"/>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lang="ru-RU" smtClean="0"/>
              <a:t>Образец заголовка</a:t>
            </a:r>
            <a:endParaRPr lang="en-US"/>
          </a:p>
        </p:txBody>
      </p:sp>
      <p:sp>
        <p:nvSpPr>
          <p:cNvPr id="27" name="Содержимое 26"/>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24"/>
          <p:cNvSpPr>
            <a:spLocks noGrp="1"/>
          </p:cNvSpPr>
          <p:nvPr>
            <p:ph type="dt" sz="half" idx="10"/>
          </p:nvPr>
        </p:nvSpPr>
        <p:spPr/>
        <p:txBody>
          <a:bodyPr/>
          <a:lstStyle>
            <a:lvl1pPr>
              <a:defRPr/>
            </a:lvl1pPr>
          </a:lstStyle>
          <a:p>
            <a:pPr>
              <a:defRPr/>
            </a:pPr>
            <a:fld id="{BF8E86E8-D135-404E-BCFC-B7B71B2BD798}" type="datetimeFigureOut">
              <a:rPr lang="ru-RU"/>
              <a:pPr>
                <a:defRPr/>
              </a:pPr>
              <a:t>23.08.2018</a:t>
            </a:fld>
            <a:endParaRPr lang="ru-RU"/>
          </a:p>
        </p:txBody>
      </p:sp>
      <p:sp>
        <p:nvSpPr>
          <p:cNvPr id="5" name="Нижний колонтитул 18"/>
          <p:cNvSpPr>
            <a:spLocks noGrp="1"/>
          </p:cNvSpPr>
          <p:nvPr>
            <p:ph type="ftr" sz="quarter" idx="11"/>
          </p:nvPr>
        </p:nvSpPr>
        <p:spPr>
          <a:xfrm>
            <a:off x="3581400" y="76200"/>
            <a:ext cx="2895600" cy="288925"/>
          </a:xfrm>
        </p:spPr>
        <p:txBody>
          <a:bodyPr/>
          <a:lstStyle>
            <a:lvl1pPr>
              <a:defRPr/>
            </a:lvl1pPr>
          </a:lstStyle>
          <a:p>
            <a:pPr>
              <a:defRPr/>
            </a:pPr>
            <a:endParaRPr lang="ru-RU"/>
          </a:p>
        </p:txBody>
      </p:sp>
      <p:sp>
        <p:nvSpPr>
          <p:cNvPr id="6" name="Номер слайда 15"/>
          <p:cNvSpPr>
            <a:spLocks noGrp="1"/>
          </p:cNvSpPr>
          <p:nvPr>
            <p:ph type="sldNum" sz="quarter" idx="12"/>
          </p:nvPr>
        </p:nvSpPr>
        <p:spPr>
          <a:xfrm>
            <a:off x="8229600" y="6473825"/>
            <a:ext cx="758825" cy="247650"/>
          </a:xfrm>
        </p:spPr>
        <p:txBody>
          <a:bodyPr/>
          <a:lstStyle>
            <a:lvl1pPr>
              <a:defRPr/>
            </a:lvl1pPr>
          </a:lstStyle>
          <a:p>
            <a:pPr>
              <a:defRPr/>
            </a:pPr>
            <a:fld id="{C3AFF4BC-21CA-4D15-87F1-64B7C95BD131}" type="slidenum">
              <a:rPr lang="ru-RU"/>
              <a:pPr>
                <a:defRPr/>
              </a:pPr>
              <a:t>‹#›</a:t>
            </a:fld>
            <a:endParaRPr lang="ru-RU"/>
          </a:p>
        </p:txBody>
      </p:sp>
    </p:spTree>
  </p:cSld>
  <p:clrMapOvr>
    <a:masterClrMapping/>
  </p:clrMapOvr>
  <p:transition spd="med">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lang="ru-RU" smtClean="0"/>
              <a:t>Образец заголовка</a:t>
            </a:r>
            <a:endParaRPr lang="en-US"/>
          </a:p>
        </p:txBody>
      </p:sp>
      <p:sp>
        <p:nvSpPr>
          <p:cNvPr id="5" name="Дата 18"/>
          <p:cNvSpPr>
            <a:spLocks noGrp="1"/>
          </p:cNvSpPr>
          <p:nvPr>
            <p:ph type="dt" sz="half" idx="10"/>
          </p:nvPr>
        </p:nvSpPr>
        <p:spPr/>
        <p:txBody>
          <a:bodyPr/>
          <a:lstStyle>
            <a:lvl1pPr>
              <a:defRPr/>
            </a:lvl1pPr>
          </a:lstStyle>
          <a:p>
            <a:pPr>
              <a:defRPr/>
            </a:pPr>
            <a:fld id="{91440554-E7FA-411D-8DA0-1B69ADD12736}" type="datetimeFigureOut">
              <a:rPr lang="ru-RU"/>
              <a:pPr>
                <a:defRPr/>
              </a:pPr>
              <a:t>23.08.2018</a:t>
            </a:fld>
            <a:endParaRPr lang="ru-RU"/>
          </a:p>
        </p:txBody>
      </p:sp>
      <p:sp>
        <p:nvSpPr>
          <p:cNvPr id="7" name="Нижний колонтитул 10"/>
          <p:cNvSpPr>
            <a:spLocks noGrp="1"/>
          </p:cNvSpPr>
          <p:nvPr>
            <p:ph type="ftr" sz="quarter" idx="11"/>
          </p:nvPr>
        </p:nvSpPr>
        <p:spPr/>
        <p:txBody>
          <a:bodyPr/>
          <a:lstStyle>
            <a:lvl1pPr>
              <a:defRPr/>
            </a:lvl1pPr>
          </a:lstStyle>
          <a:p>
            <a:pPr>
              <a:defRPr/>
            </a:pPr>
            <a:endParaRPr lang="ru-RU"/>
          </a:p>
        </p:txBody>
      </p:sp>
      <p:sp>
        <p:nvSpPr>
          <p:cNvPr id="9" name="Номер слайда 15"/>
          <p:cNvSpPr>
            <a:spLocks noGrp="1"/>
          </p:cNvSpPr>
          <p:nvPr>
            <p:ph type="sldNum" sz="quarter" idx="12"/>
          </p:nvPr>
        </p:nvSpPr>
        <p:spPr/>
        <p:txBody>
          <a:bodyPr/>
          <a:lstStyle>
            <a:lvl1pPr>
              <a:defRPr/>
            </a:lvl1pPr>
          </a:lstStyle>
          <a:p>
            <a:pPr>
              <a:defRPr/>
            </a:pPr>
            <a:fld id="{A9FEC7B3-D844-4B9C-821E-1735F859FDFF}" type="slidenum">
              <a:rPr lang="ru-RU"/>
              <a:pPr>
                <a:defRPr/>
              </a:pPr>
              <a:t>‹#›</a:t>
            </a:fld>
            <a:endParaRPr lang="ru-RU"/>
          </a:p>
        </p:txBody>
      </p:sp>
    </p:spTree>
  </p:cSld>
  <p:clrMapOvr>
    <a:overrideClrMapping bg1="dk1" tx1="lt1" bg2="dk2" tx2="lt2" accent1="accent1" accent2="accent2" accent3="accent3" accent4="accent4" accent5="accent5" accent6="accent6" hlink="hlink" folHlink="folHlink"/>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0"/>
          <p:cNvSpPr>
            <a:spLocks noGrp="1"/>
          </p:cNvSpPr>
          <p:nvPr>
            <p:ph type="dt" sz="half" idx="10"/>
          </p:nvPr>
        </p:nvSpPr>
        <p:spPr/>
        <p:txBody>
          <a:bodyPr/>
          <a:lstStyle>
            <a:lvl1pPr>
              <a:defRPr/>
            </a:lvl1pPr>
          </a:lstStyle>
          <a:p>
            <a:pPr>
              <a:defRPr/>
            </a:pPr>
            <a:fld id="{E0A5F7AA-C4AC-43FC-BAAD-163813B272E4}" type="datetimeFigureOut">
              <a:rPr lang="ru-RU"/>
              <a:pPr>
                <a:defRPr/>
              </a:pPr>
              <a:t>23.08.2018</a:t>
            </a:fld>
            <a:endParaRPr lang="ru-RU"/>
          </a:p>
        </p:txBody>
      </p:sp>
      <p:sp>
        <p:nvSpPr>
          <p:cNvPr id="6" name="Нижний колонтитул 27"/>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pPr>
              <a:defRPr/>
            </a:pPr>
            <a:fld id="{4C2F6F79-A407-408B-BC53-AA22A1466BEC}" type="slidenum">
              <a:rPr lang="ru-RU"/>
              <a:pPr>
                <a:defRPr/>
              </a:pPr>
              <a:t>‹#›</a:t>
            </a:fld>
            <a:endParaRPr lang="ru-RU"/>
          </a:p>
        </p:txBody>
      </p:sp>
    </p:spTree>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7"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Заголовок 28"/>
          <p:cNvSpPr>
            <a:spLocks noGrp="1"/>
          </p:cNvSpPr>
          <p:nvPr>
            <p:ph type="title"/>
          </p:nvPr>
        </p:nvSpPr>
        <p:spPr>
          <a:xfrm>
            <a:off x="304800" y="5410200"/>
            <a:ext cx="8610600" cy="882650"/>
          </a:xfrm>
        </p:spPr>
        <p:txBody>
          <a:bodyPr/>
          <a:lstStyle>
            <a:lvl1pPr>
              <a:defRPr/>
            </a:lvl1pPr>
          </a:lstStyle>
          <a:p>
            <a:r>
              <a:rPr lang="ru-RU" smtClean="0"/>
              <a:t>Образец заголовка</a:t>
            </a:r>
            <a:endParaRPr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8" name="Дата 9"/>
          <p:cNvSpPr>
            <a:spLocks noGrp="1"/>
          </p:cNvSpPr>
          <p:nvPr>
            <p:ph type="dt" sz="half" idx="10"/>
          </p:nvPr>
        </p:nvSpPr>
        <p:spPr/>
        <p:txBody>
          <a:bodyPr/>
          <a:lstStyle>
            <a:lvl1pPr>
              <a:defRPr/>
            </a:lvl1pPr>
          </a:lstStyle>
          <a:p>
            <a:pPr>
              <a:defRPr/>
            </a:pPr>
            <a:fld id="{8D5BC7E7-D81C-4A45-925A-10316BBA2524}" type="datetimeFigureOut">
              <a:rPr lang="ru-RU"/>
              <a:pPr>
                <a:defRPr/>
              </a:pPr>
              <a:t>23.08.2018</a:t>
            </a:fld>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a:xfrm>
            <a:off x="8229600" y="6477000"/>
            <a:ext cx="762000" cy="247650"/>
          </a:xfrm>
        </p:spPr>
        <p:txBody>
          <a:bodyPr/>
          <a:lstStyle>
            <a:lvl1pPr>
              <a:defRPr/>
            </a:lvl1pPr>
          </a:lstStyle>
          <a:p>
            <a:pPr>
              <a:defRPr/>
            </a:pPr>
            <a:fld id="{883FFFAF-3B9B-4ABE-B3D7-6B839D25DCCD}" type="slidenum">
              <a:rPr lang="ru-RU"/>
              <a:pPr>
                <a:defRPr/>
              </a:pPr>
              <a:t>‹#›</a:t>
            </a:fld>
            <a:endParaRPr lang="ru-RU"/>
          </a:p>
        </p:txBody>
      </p:sp>
    </p:spTree>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3" name="Дата 10"/>
          <p:cNvSpPr>
            <a:spLocks noGrp="1"/>
          </p:cNvSpPr>
          <p:nvPr>
            <p:ph type="dt" sz="half" idx="10"/>
          </p:nvPr>
        </p:nvSpPr>
        <p:spPr/>
        <p:txBody>
          <a:bodyPr/>
          <a:lstStyle>
            <a:lvl1pPr>
              <a:defRPr/>
            </a:lvl1pPr>
          </a:lstStyle>
          <a:p>
            <a:pPr>
              <a:defRPr/>
            </a:pPr>
            <a:fld id="{C98B85AC-106E-4709-99EC-01E940CF32AA}" type="datetimeFigureOut">
              <a:rPr lang="ru-RU"/>
              <a:pPr>
                <a:defRPr/>
              </a:pPr>
              <a:t>23.08.2018</a:t>
            </a:fld>
            <a:endParaRPr lang="ru-RU"/>
          </a:p>
        </p:txBody>
      </p:sp>
      <p:sp>
        <p:nvSpPr>
          <p:cNvPr id="4" name="Нижний колонтитул 27"/>
          <p:cNvSpPr>
            <a:spLocks noGrp="1"/>
          </p:cNvSpPr>
          <p:nvPr>
            <p:ph type="ftr" sz="quarter" idx="11"/>
          </p:nvPr>
        </p:nvSpPr>
        <p:spPr/>
        <p:txBody>
          <a:bodyPr/>
          <a:lstStyle>
            <a:lvl1pPr>
              <a:defRPr/>
            </a:lvl1pPr>
          </a:lstStyle>
          <a:p>
            <a:pPr>
              <a:defRPr/>
            </a:pPr>
            <a:endParaRPr lang="ru-RU"/>
          </a:p>
        </p:txBody>
      </p:sp>
      <p:sp>
        <p:nvSpPr>
          <p:cNvPr id="5" name="Номер слайда 4"/>
          <p:cNvSpPr>
            <a:spLocks noGrp="1"/>
          </p:cNvSpPr>
          <p:nvPr>
            <p:ph type="sldNum" sz="quarter" idx="12"/>
          </p:nvPr>
        </p:nvSpPr>
        <p:spPr/>
        <p:txBody>
          <a:bodyPr/>
          <a:lstStyle>
            <a:lvl1pPr>
              <a:defRPr/>
            </a:lvl1pPr>
          </a:lstStyle>
          <a:p>
            <a:pPr>
              <a:defRPr/>
            </a:pPr>
            <a:fld id="{FB49CF22-9B56-44D0-AEDF-F7C7A318A984}" type="slidenum">
              <a:rPr lang="ru-RU"/>
              <a:pPr>
                <a:defRPr/>
              </a:pPr>
              <a:t>‹#›</a:t>
            </a:fld>
            <a:endParaRPr lang="ru-RU"/>
          </a:p>
        </p:txBody>
      </p:sp>
    </p:spTree>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0"/>
          <p:cNvSpPr>
            <a:spLocks noGrp="1"/>
          </p:cNvSpPr>
          <p:nvPr>
            <p:ph type="dt" sz="half" idx="10"/>
          </p:nvPr>
        </p:nvSpPr>
        <p:spPr/>
        <p:txBody>
          <a:bodyPr/>
          <a:lstStyle>
            <a:lvl1pPr>
              <a:defRPr/>
            </a:lvl1pPr>
          </a:lstStyle>
          <a:p>
            <a:pPr>
              <a:defRPr/>
            </a:pPr>
            <a:fld id="{9678CEC6-2847-47A9-908B-B4A342677973}" type="datetimeFigureOut">
              <a:rPr lang="ru-RU"/>
              <a:pPr>
                <a:defRPr/>
              </a:pPr>
              <a:t>23.08.2018</a:t>
            </a:fld>
            <a:endParaRPr lang="ru-RU"/>
          </a:p>
        </p:txBody>
      </p:sp>
      <p:sp>
        <p:nvSpPr>
          <p:cNvPr id="3" name="Нижний колонтитул 27"/>
          <p:cNvSpPr>
            <a:spLocks noGrp="1"/>
          </p:cNvSpPr>
          <p:nvPr>
            <p:ph type="ftr" sz="quarter" idx="11"/>
          </p:nvPr>
        </p:nvSpPr>
        <p:spPr/>
        <p:txBody>
          <a:bodyPr/>
          <a:lstStyle>
            <a:lvl1pPr>
              <a:defRPr/>
            </a:lvl1pPr>
          </a:lstStyle>
          <a:p>
            <a:pPr>
              <a:defRPr/>
            </a:pPr>
            <a:endParaRPr lang="ru-RU"/>
          </a:p>
        </p:txBody>
      </p:sp>
      <p:sp>
        <p:nvSpPr>
          <p:cNvPr id="4" name="Номер слайда 4"/>
          <p:cNvSpPr>
            <a:spLocks noGrp="1"/>
          </p:cNvSpPr>
          <p:nvPr>
            <p:ph type="sldNum" sz="quarter" idx="12"/>
          </p:nvPr>
        </p:nvSpPr>
        <p:spPr/>
        <p:txBody>
          <a:bodyPr/>
          <a:lstStyle>
            <a:lvl1pPr>
              <a:defRPr/>
            </a:lvl1pPr>
          </a:lstStyle>
          <a:p>
            <a:pPr>
              <a:defRPr/>
            </a:pPr>
            <a:fld id="{4B3C595C-0EF8-4121-903B-9B3C425E207B}" type="slidenum">
              <a:rPr lang="ru-RU"/>
              <a:pPr>
                <a:defRPr/>
              </a:pPr>
              <a:t>‹#›</a:t>
            </a:fld>
            <a:endParaRPr lang="ru-RU"/>
          </a:p>
        </p:txBody>
      </p:sp>
    </p:spTree>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Заголовок 11"/>
          <p:cNvSpPr>
            <a:spLocks noGrp="1"/>
          </p:cNvSpPr>
          <p:nvPr>
            <p:ph type="title"/>
          </p:nvPr>
        </p:nvSpPr>
        <p:spPr>
          <a:xfrm>
            <a:off x="457200" y="5486400"/>
            <a:ext cx="8458200" cy="520700"/>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Дата 24"/>
          <p:cNvSpPr>
            <a:spLocks noGrp="1"/>
          </p:cNvSpPr>
          <p:nvPr>
            <p:ph type="dt" sz="half" idx="10"/>
          </p:nvPr>
        </p:nvSpPr>
        <p:spPr/>
        <p:txBody>
          <a:bodyPr/>
          <a:lstStyle>
            <a:lvl1pPr>
              <a:defRPr/>
            </a:lvl1pPr>
          </a:lstStyle>
          <a:p>
            <a:pPr>
              <a:defRPr/>
            </a:pPr>
            <a:fld id="{1AF6453F-C490-4D30-AA98-99C97369A0A2}" type="datetimeFigureOut">
              <a:rPr lang="ru-RU"/>
              <a:pPr>
                <a:defRPr/>
              </a:pPr>
              <a:t>23.08.2018</a:t>
            </a:fld>
            <a:endParaRPr lang="ru-RU"/>
          </a:p>
        </p:txBody>
      </p:sp>
      <p:sp>
        <p:nvSpPr>
          <p:cNvPr id="7" name="Нижний колонтитул 28"/>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pPr>
              <a:defRPr/>
            </a:pPr>
            <a:fld id="{D5AFC1B3-38E2-4EE9-A33D-E86E83139C77}" type="slidenum">
              <a:rPr lang="ru-RU"/>
              <a:pPr>
                <a:defRPr/>
              </a:pPr>
              <a:t>‹#›</a:t>
            </a:fld>
            <a:endParaRPr lang="ru-RU"/>
          </a:p>
        </p:txBody>
      </p:sp>
    </p:spTree>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17" name="Заголовок 16"/>
          <p:cNvSpPr>
            <a:spLocks noGrp="1"/>
          </p:cNvSpPr>
          <p:nvPr>
            <p:ph type="title"/>
          </p:nvPr>
        </p:nvSpPr>
        <p:spPr>
          <a:xfrm>
            <a:off x="381000" y="4993760"/>
            <a:ext cx="5867400" cy="522288"/>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ru-RU" smtClean="0"/>
              <a:t>Образец текста</a:t>
            </a:r>
          </a:p>
        </p:txBody>
      </p:sp>
      <p:sp>
        <p:nvSpPr>
          <p:cNvPr id="5" name="Дата 10"/>
          <p:cNvSpPr>
            <a:spLocks noGrp="1"/>
          </p:cNvSpPr>
          <p:nvPr>
            <p:ph type="dt" sz="half" idx="10"/>
          </p:nvPr>
        </p:nvSpPr>
        <p:spPr/>
        <p:txBody>
          <a:bodyPr/>
          <a:lstStyle>
            <a:lvl1pPr>
              <a:defRPr/>
            </a:lvl1pPr>
          </a:lstStyle>
          <a:p>
            <a:pPr>
              <a:defRPr/>
            </a:pPr>
            <a:fld id="{6775BF54-E7E8-4F53-8295-A035FA3B4091}" type="datetimeFigureOut">
              <a:rPr lang="ru-RU"/>
              <a:pPr>
                <a:defRPr/>
              </a:pPr>
              <a:t>23.08.2018</a:t>
            </a:fld>
            <a:endParaRPr lang="ru-RU"/>
          </a:p>
        </p:txBody>
      </p:sp>
      <p:sp>
        <p:nvSpPr>
          <p:cNvPr id="6" name="Нижний колонтитул 27"/>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pPr>
              <a:defRPr/>
            </a:pPr>
            <a:fld id="{FE98BA68-ECF9-442A-80CE-90B527F82229}" type="slidenum">
              <a:rPr lang="ru-RU"/>
              <a:pPr>
                <a:defRPr/>
              </a:pPr>
              <a:t>‹#›</a:t>
            </a:fld>
            <a:endParaRPr lang="ru-RU"/>
          </a:p>
        </p:txBody>
      </p:sp>
    </p:spTree>
  </p:cSld>
  <p:clrMapOvr>
    <a:masterClrMapping/>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45" name="Текст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defRPr>
            </a:lvl1pPr>
          </a:lstStyle>
          <a:p>
            <a:pPr>
              <a:defRPr/>
            </a:pPr>
            <a:fld id="{AD341108-8F75-427D-92DE-522C7533A823}" type="datetimeFigureOut">
              <a:rPr lang="ru-RU"/>
              <a:pPr>
                <a:defRPr/>
              </a:pPr>
              <a:t>23.08.2018</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defRPr>
            </a:lvl1pPr>
          </a:lstStyle>
          <a:p>
            <a:pPr>
              <a:defRPr/>
            </a:pPr>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defRPr>
            </a:lvl1pPr>
          </a:lstStyle>
          <a:p>
            <a:pPr>
              <a:defRPr/>
            </a:pPr>
            <a:fld id="{9BB932CD-9227-4DC3-9E3D-BB02D788C9B5}" type="slidenum">
              <a:rPr lang="ru-RU"/>
              <a:pPr>
                <a:defRPr/>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lang="ru-RU" smtClean="0"/>
              <a:t>Образец заголовка</a:t>
            </a:r>
            <a:endParaRPr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3" r:id="rId4"/>
    <p:sldLayoutId id="2147483708" r:id="rId5"/>
    <p:sldLayoutId id="2147483702" r:id="rId6"/>
    <p:sldLayoutId id="2147483701" r:id="rId7"/>
    <p:sldLayoutId id="2147483709" r:id="rId8"/>
    <p:sldLayoutId id="2147483700" r:id="rId9"/>
    <p:sldLayoutId id="2147483699" r:id="rId10"/>
    <p:sldLayoutId id="2147483698" r:id="rId11"/>
    <p:sldLayoutId id="2147483704" r:id="rId12"/>
    <p:sldLayoutId id="2147483710" r:id="rId13"/>
    <p:sldLayoutId id="2147483711" r:id="rId14"/>
  </p:sldLayoutIdLst>
  <p:transition spd="med">
    <p:circle/>
  </p:transition>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Подзаголовок 2"/>
          <p:cNvSpPr>
            <a:spLocks noGrp="1"/>
          </p:cNvSpPr>
          <p:nvPr>
            <p:ph type="subTitle" idx="1"/>
          </p:nvPr>
        </p:nvSpPr>
        <p:spPr>
          <a:xfrm>
            <a:off x="468313" y="1268413"/>
            <a:ext cx="8458200" cy="720725"/>
          </a:xfrm>
        </p:spPr>
        <p:txBody>
          <a:bodyPr/>
          <a:lstStyle/>
          <a:p>
            <a:pPr algn="ctr" eaLnBrk="1" hangingPunct="1"/>
            <a:r>
              <a:rPr lang="en-US" sz="3200" dirty="0" smtClean="0">
                <a:solidFill>
                  <a:srgbClr val="443329"/>
                </a:solidFill>
              </a:rPr>
              <a:t> TOURISM SURVEYS IN BELARUS </a:t>
            </a:r>
            <a:endParaRPr lang="ru-RU" sz="3200" dirty="0" smtClean="0">
              <a:solidFill>
                <a:srgbClr val="443329"/>
              </a:solidFill>
            </a:endParaRPr>
          </a:p>
        </p:txBody>
      </p:sp>
      <p:sp>
        <p:nvSpPr>
          <p:cNvPr id="16387" name="Подзаголовок 2"/>
          <p:cNvSpPr>
            <a:spLocks/>
          </p:cNvSpPr>
          <p:nvPr/>
        </p:nvSpPr>
        <p:spPr bwMode="auto">
          <a:xfrm>
            <a:off x="573088" y="4292600"/>
            <a:ext cx="8458200" cy="1008063"/>
          </a:xfrm>
          <a:prstGeom prst="rect">
            <a:avLst/>
          </a:prstGeom>
          <a:noFill/>
          <a:ln w="9525">
            <a:noFill/>
            <a:miter lim="800000"/>
            <a:headEnd/>
            <a:tailEnd/>
          </a:ln>
        </p:spPr>
        <p:txBody>
          <a:bodyPr anchor="b"/>
          <a:lstStyle/>
          <a:p>
            <a:pPr algn="r">
              <a:spcBef>
                <a:spcPct val="20000"/>
              </a:spcBef>
              <a:buClr>
                <a:schemeClr val="accent1"/>
              </a:buClr>
              <a:buSzPct val="70000"/>
              <a:buFont typeface="Wingdings 2" pitchFamily="18" charset="2"/>
              <a:buNone/>
            </a:pPr>
            <a:r>
              <a:rPr lang="en-GB" sz="2400" err="1">
                <a:solidFill>
                  <a:srgbClr val="443329"/>
                </a:solidFill>
                <a:latin typeface="Franklin Gothic Book" pitchFamily="34" charset="0"/>
              </a:rPr>
              <a:t>Natallia</a:t>
            </a:r>
            <a:r>
              <a:rPr lang="en-GB" sz="2400">
                <a:solidFill>
                  <a:srgbClr val="443329"/>
                </a:solidFill>
                <a:latin typeface="Franklin Gothic Book" pitchFamily="34" charset="0"/>
              </a:rPr>
              <a:t> </a:t>
            </a:r>
            <a:r>
              <a:rPr lang="en-GB" sz="2400" smtClean="0">
                <a:solidFill>
                  <a:srgbClr val="443329"/>
                </a:solidFill>
                <a:latin typeface="Franklin Gothic Book" pitchFamily="34" charset="0"/>
              </a:rPr>
              <a:t>Bokun,</a:t>
            </a:r>
            <a:endParaRPr lang="en-GB" sz="2400" dirty="0">
              <a:solidFill>
                <a:srgbClr val="443329"/>
              </a:solidFill>
              <a:latin typeface="Franklin Gothic Book" pitchFamily="34" charset="0"/>
            </a:endParaRPr>
          </a:p>
          <a:p>
            <a:pPr algn="r">
              <a:spcBef>
                <a:spcPct val="20000"/>
              </a:spcBef>
              <a:buClr>
                <a:schemeClr val="accent1"/>
              </a:buClr>
              <a:buSzPct val="70000"/>
              <a:buFont typeface="Wingdings 2" pitchFamily="18" charset="2"/>
              <a:buNone/>
            </a:pPr>
            <a:r>
              <a:rPr lang="en-US" sz="2400" smtClean="0">
                <a:solidFill>
                  <a:srgbClr val="443329"/>
                </a:solidFill>
                <a:latin typeface="Franklin Gothic Book" pitchFamily="34" charset="0"/>
              </a:rPr>
              <a:t>Jelgava</a:t>
            </a:r>
            <a:r>
              <a:rPr lang="en-GB" sz="2400" smtClean="0">
                <a:solidFill>
                  <a:srgbClr val="443329"/>
                </a:solidFill>
                <a:latin typeface="Franklin Gothic Book" pitchFamily="34" charset="0"/>
              </a:rPr>
              <a:t>, </a:t>
            </a:r>
            <a:r>
              <a:rPr lang="en-GB" sz="2400" dirty="0" smtClean="0">
                <a:solidFill>
                  <a:srgbClr val="443329"/>
                </a:solidFill>
                <a:latin typeface="Franklin Gothic Book" pitchFamily="34" charset="0"/>
              </a:rPr>
              <a:t>201</a:t>
            </a:r>
            <a:r>
              <a:rPr lang="en-US" sz="2400" dirty="0" smtClean="0">
                <a:solidFill>
                  <a:srgbClr val="443329"/>
                </a:solidFill>
                <a:latin typeface="Franklin Gothic Book" pitchFamily="34" charset="0"/>
              </a:rPr>
              <a:t>8</a:t>
            </a:r>
            <a:endParaRPr lang="ru-RU" sz="2400" dirty="0">
              <a:solidFill>
                <a:srgbClr val="443329"/>
              </a:solidFill>
              <a:latin typeface="Franklin Gothic Book" pitchFamily="34" charset="0"/>
            </a:endParaRPr>
          </a:p>
        </p:txBody>
      </p:sp>
    </p:spTree>
  </p:cSld>
  <p:clrMapOvr>
    <a:masterClrMapping/>
  </p:clrMapOvr>
  <p:transition spd="med">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Tourism in </a:t>
            </a:r>
            <a:r>
              <a:rPr lang="en-US" sz="2600" dirty="0" err="1" smtClean="0"/>
              <a:t>belarus</a:t>
            </a:r>
            <a:r>
              <a:rPr lang="en-US" sz="2600" dirty="0" smtClean="0"/>
              <a:t>:</a:t>
            </a:r>
            <a:r>
              <a:rPr lang="ru-RU" sz="2600" dirty="0" smtClean="0"/>
              <a:t> </a:t>
            </a:r>
            <a:r>
              <a:rPr lang="en-US" sz="2600" dirty="0" smtClean="0"/>
              <a:t>main indicators and trends</a:t>
            </a:r>
            <a:endParaRPr lang="ru-RU" sz="2600" dirty="0"/>
          </a:p>
        </p:txBody>
      </p:sp>
      <p:sp>
        <p:nvSpPr>
          <p:cNvPr id="3" name="Содержимое 2"/>
          <p:cNvSpPr>
            <a:spLocks noGrp="1"/>
          </p:cNvSpPr>
          <p:nvPr>
            <p:ph idx="1"/>
          </p:nvPr>
        </p:nvSpPr>
        <p:spPr>
          <a:xfrm>
            <a:off x="285750" y="1428750"/>
            <a:ext cx="8686800" cy="5214938"/>
          </a:xfrm>
        </p:spPr>
        <p:txBody>
          <a:bodyPr>
            <a:normAutofit lnSpcReduction="10000"/>
          </a:bodyPr>
          <a:lstStyle/>
          <a:p>
            <a:pPr marL="0" indent="0" algn="just" eaLnBrk="1" hangingPunct="1">
              <a:lnSpc>
                <a:spcPct val="80000"/>
              </a:lnSpc>
              <a:spcAft>
                <a:spcPts val="600"/>
              </a:spcAft>
            </a:pPr>
            <a:r>
              <a:rPr lang="en-US" sz="2700" dirty="0" smtClean="0"/>
              <a:t>the tourism industry has been growing consistently;</a:t>
            </a:r>
          </a:p>
          <a:p>
            <a:pPr marL="0" indent="0" algn="just" eaLnBrk="1" hangingPunct="1">
              <a:lnSpc>
                <a:spcPct val="80000"/>
              </a:lnSpc>
              <a:spcAft>
                <a:spcPts val="600"/>
              </a:spcAft>
            </a:pPr>
            <a:r>
              <a:rPr lang="en-US" sz="2700" dirty="0" smtClean="0"/>
              <a:t>international tourist arrivals in 2017 grew  by 30 % to reach  a total of 282.7 thousand; it was the eight consecutive year of above-average growth in international tourism following the 2009 global economic crisis;</a:t>
            </a:r>
          </a:p>
          <a:p>
            <a:pPr marL="0" indent="0" algn="just" eaLnBrk="1" hangingPunct="1">
              <a:lnSpc>
                <a:spcPct val="80000"/>
              </a:lnSpc>
              <a:spcAft>
                <a:spcPts val="600"/>
              </a:spcAft>
            </a:pPr>
            <a:r>
              <a:rPr lang="en-US" sz="2700" dirty="0" smtClean="0"/>
              <a:t>travel </a:t>
            </a:r>
            <a:r>
              <a:rPr lang="en-US" sz="2700" smtClean="0"/>
              <a:t>for holidays, </a:t>
            </a:r>
            <a:r>
              <a:rPr lang="en-US" sz="2700" dirty="0" smtClean="0"/>
              <a:t>recreation and other forms of leisure accounted for just over half of all international tourist arrivals and departures; some 10 % of all international tourist reported travelling for business and professional purposes;</a:t>
            </a:r>
          </a:p>
          <a:p>
            <a:pPr marL="0" indent="0" algn="just" eaLnBrk="1" hangingPunct="1">
              <a:lnSpc>
                <a:spcPct val="80000"/>
              </a:lnSpc>
              <a:spcAft>
                <a:spcPts val="600"/>
              </a:spcAft>
            </a:pPr>
            <a:r>
              <a:rPr lang="en-US" sz="2700" dirty="0" smtClean="0"/>
              <a:t>one of the major tourism spheres is supporting </a:t>
            </a:r>
            <a:r>
              <a:rPr lang="en-US" sz="2700" smtClean="0"/>
              <a:t>international conferences, </a:t>
            </a:r>
            <a:r>
              <a:rPr lang="en-US" sz="2700" dirty="0" smtClean="0"/>
              <a:t>cultural and </a:t>
            </a:r>
            <a:r>
              <a:rPr lang="en-US" sz="2700" smtClean="0"/>
              <a:t>sport events, </a:t>
            </a:r>
            <a:r>
              <a:rPr lang="en-US" sz="2700" dirty="0" smtClean="0"/>
              <a:t>in order to increase the number of overnight visits by foreign tourists;</a:t>
            </a:r>
          </a:p>
          <a:p>
            <a:pPr marL="0" indent="0" algn="just" eaLnBrk="1" hangingPunct="1">
              <a:lnSpc>
                <a:spcPct val="80000"/>
              </a:lnSpc>
              <a:spcAft>
                <a:spcPts val="600"/>
              </a:spcAft>
            </a:pPr>
            <a:endParaRPr lang="en-US" sz="2700" dirty="0" smtClean="0"/>
          </a:p>
          <a:p>
            <a:pPr marL="0" indent="0" algn="just" eaLnBrk="1" hangingPunct="1">
              <a:lnSpc>
                <a:spcPct val="80000"/>
              </a:lnSpc>
              <a:spcAft>
                <a:spcPts val="600"/>
              </a:spcAft>
            </a:pPr>
            <a:endParaRPr lang="en-US" sz="2700" dirty="0" smtClean="0"/>
          </a:p>
          <a:p>
            <a:pPr marL="0" indent="0" algn="just" eaLnBrk="1" hangingPunct="1">
              <a:lnSpc>
                <a:spcPct val="80000"/>
              </a:lnSpc>
              <a:spcAft>
                <a:spcPts val="600"/>
              </a:spcAft>
            </a:pPr>
            <a:endParaRPr lang="ru-RU" sz="2600" dirty="0" smtClean="0"/>
          </a:p>
        </p:txBody>
      </p:sp>
    </p:spTree>
  </p:cSld>
  <p:clrMapOvr>
    <a:masterClrMapping/>
  </p:clrMapOvr>
  <p:transition spd="med">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Tourism in </a:t>
            </a:r>
            <a:r>
              <a:rPr lang="en-US" sz="2600" dirty="0" err="1" smtClean="0"/>
              <a:t>belarus</a:t>
            </a:r>
            <a:r>
              <a:rPr lang="en-US" sz="2600" dirty="0" smtClean="0"/>
              <a:t>:</a:t>
            </a:r>
            <a:r>
              <a:rPr lang="ru-RU" sz="2600" dirty="0" smtClean="0"/>
              <a:t> </a:t>
            </a:r>
            <a:r>
              <a:rPr lang="en-US" sz="2600" dirty="0" smtClean="0"/>
              <a:t>main indicators and trends</a:t>
            </a:r>
            <a:endParaRPr lang="ru-RU" sz="2600" dirty="0"/>
          </a:p>
        </p:txBody>
      </p:sp>
      <p:sp>
        <p:nvSpPr>
          <p:cNvPr id="3" name="Содержимое 2"/>
          <p:cNvSpPr>
            <a:spLocks noGrp="1"/>
          </p:cNvSpPr>
          <p:nvPr>
            <p:ph idx="1"/>
          </p:nvPr>
        </p:nvSpPr>
        <p:spPr>
          <a:xfrm>
            <a:off x="304800" y="1554163"/>
            <a:ext cx="8686800" cy="4754562"/>
          </a:xfrm>
        </p:spPr>
        <p:txBody>
          <a:bodyPr>
            <a:normAutofit/>
          </a:bodyPr>
          <a:lstStyle/>
          <a:p>
            <a:pPr marL="0" indent="0" algn="just" eaLnBrk="1" hangingPunct="1">
              <a:lnSpc>
                <a:spcPct val="80000"/>
              </a:lnSpc>
              <a:spcAft>
                <a:spcPts val="600"/>
              </a:spcAft>
            </a:pPr>
            <a:r>
              <a:rPr lang="en-US" sz="2700" dirty="0" smtClean="0"/>
              <a:t>in 2016 redirection of tourism flows was observed;</a:t>
            </a:r>
          </a:p>
          <a:p>
            <a:pPr marL="0" indent="0" algn="just" eaLnBrk="1" hangingPunct="1">
              <a:lnSpc>
                <a:spcPct val="80000"/>
              </a:lnSpc>
              <a:spcAft>
                <a:spcPts val="600"/>
              </a:spcAft>
            </a:pPr>
            <a:r>
              <a:rPr lang="en-US" sz="2700" dirty="0" smtClean="0"/>
              <a:t>in 2010-2017 the negative export-import balance by “trips” was observed; values of import exceed those of  export;</a:t>
            </a:r>
          </a:p>
          <a:p>
            <a:pPr marL="0" indent="0" algn="just" eaLnBrk="1" hangingPunct="1">
              <a:lnSpc>
                <a:spcPct val="80000"/>
              </a:lnSpc>
              <a:spcAft>
                <a:spcPts val="600"/>
              </a:spcAft>
            </a:pPr>
            <a:r>
              <a:rPr lang="en-US" sz="2700" dirty="0" smtClean="0"/>
              <a:t>low level </a:t>
            </a:r>
            <a:r>
              <a:rPr lang="en-US" sz="2700" smtClean="0"/>
              <a:t>of service, </a:t>
            </a:r>
            <a:r>
              <a:rPr lang="en-US" sz="2700" dirty="0" smtClean="0"/>
              <a:t>low quality of tourism industries; low development rates of alternative kinds </a:t>
            </a:r>
            <a:r>
              <a:rPr lang="en-US" sz="2700" smtClean="0"/>
              <a:t>of tourism, </a:t>
            </a:r>
            <a:r>
              <a:rPr lang="en-US" sz="2700" dirty="0" smtClean="0"/>
              <a:t>low tourism efficiency;</a:t>
            </a:r>
          </a:p>
          <a:p>
            <a:pPr marL="0" indent="0" algn="just" eaLnBrk="1" hangingPunct="1">
              <a:lnSpc>
                <a:spcPct val="80000"/>
              </a:lnSpc>
              <a:spcAft>
                <a:spcPts val="600"/>
              </a:spcAft>
            </a:pPr>
            <a:r>
              <a:rPr lang="en-US" sz="2700" smtClean="0"/>
              <a:t>careless, </a:t>
            </a:r>
            <a:r>
              <a:rPr lang="en-US" sz="2700" dirty="0" smtClean="0"/>
              <a:t>partial and discordant set </a:t>
            </a:r>
            <a:r>
              <a:rPr lang="en-US" sz="2700" smtClean="0"/>
              <a:t>of information, </a:t>
            </a:r>
            <a:r>
              <a:rPr lang="en-US" sz="2700" dirty="0" smtClean="0"/>
              <a:t>connected with different aspects of tourism;</a:t>
            </a:r>
          </a:p>
          <a:p>
            <a:pPr marL="0" indent="0" algn="just" eaLnBrk="1" hangingPunct="1">
              <a:lnSpc>
                <a:spcPct val="80000"/>
              </a:lnSpc>
              <a:spcAft>
                <a:spcPts val="600"/>
              </a:spcAft>
            </a:pPr>
            <a:r>
              <a:rPr lang="en-US" sz="2700" dirty="0" smtClean="0"/>
              <a:t>important direction of the tourism estimation is development of tourism satellite account</a:t>
            </a:r>
          </a:p>
          <a:p>
            <a:pPr marL="0" indent="0" algn="just" eaLnBrk="1" hangingPunct="1">
              <a:lnSpc>
                <a:spcPct val="80000"/>
              </a:lnSpc>
              <a:spcAft>
                <a:spcPts val="600"/>
              </a:spcAft>
            </a:pPr>
            <a:endParaRPr lang="en-US" sz="2700" dirty="0" smtClean="0"/>
          </a:p>
          <a:p>
            <a:pPr marL="0" indent="0" algn="just" eaLnBrk="1" hangingPunct="1">
              <a:lnSpc>
                <a:spcPct val="80000"/>
              </a:lnSpc>
              <a:spcAft>
                <a:spcPts val="600"/>
              </a:spcAft>
            </a:pPr>
            <a:endParaRPr lang="ru-RU" sz="2600" dirty="0" smtClean="0"/>
          </a:p>
        </p:txBody>
      </p:sp>
    </p:spTree>
  </p:cSld>
  <p:clrMapOvr>
    <a:masterClrMapping/>
  </p:clrMapOvr>
  <p:transition spd="med">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Tourism satellite account and possible information sources</a:t>
            </a:r>
            <a:endParaRPr lang="ru-RU" sz="2600" dirty="0"/>
          </a:p>
        </p:txBody>
      </p:sp>
      <p:sp>
        <p:nvSpPr>
          <p:cNvPr id="26626" name="Содержимое 2"/>
          <p:cNvSpPr>
            <a:spLocks noGrp="1"/>
          </p:cNvSpPr>
          <p:nvPr>
            <p:ph idx="1"/>
          </p:nvPr>
        </p:nvSpPr>
        <p:spPr>
          <a:xfrm>
            <a:off x="304800" y="1554163"/>
            <a:ext cx="8686800" cy="4754562"/>
          </a:xfrm>
        </p:spPr>
        <p:txBody>
          <a:bodyPr/>
          <a:lstStyle/>
          <a:p>
            <a:pPr marL="0" indent="0" algn="just" eaLnBrk="1" hangingPunct="1">
              <a:spcAft>
                <a:spcPts val="600"/>
              </a:spcAft>
            </a:pPr>
            <a:r>
              <a:rPr lang="en-US" sz="2800" smtClean="0"/>
              <a:t>The multiplicity of stakeholders involved in the tourism system (international organizations, national, regional, local administrations) implies different needs in terms of typologies of information: from tourism demand to the economic role and impacts of tourism; from statistical data to quantitative analyses.</a:t>
            </a:r>
          </a:p>
          <a:p>
            <a:pPr marL="0" indent="0" algn="just" eaLnBrk="1" hangingPunct="1">
              <a:spcAft>
                <a:spcPts val="600"/>
              </a:spcAft>
            </a:pPr>
            <a:r>
              <a:rPr lang="en-US" sz="2800" smtClean="0"/>
              <a:t> The final result is an enormous and growing request for information which requires different methodologies. That is why it is necessary to increase efforts to harmonize methodologies, develop tourism satellite account.</a:t>
            </a:r>
          </a:p>
          <a:p>
            <a:pPr marL="0" indent="0" algn="just" eaLnBrk="1" hangingPunct="1">
              <a:spcAft>
                <a:spcPts val="600"/>
              </a:spcAft>
            </a:pPr>
            <a:r>
              <a:rPr lang="en-US" sz="2800" smtClean="0"/>
              <a:t> </a:t>
            </a:r>
            <a:endParaRPr lang="ru-RU" sz="2800" smtClean="0"/>
          </a:p>
        </p:txBody>
      </p:sp>
    </p:spTree>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Tourism satellite account and possible information sources</a:t>
            </a:r>
            <a:endParaRPr lang="ru-RU" sz="2600" dirty="0"/>
          </a:p>
        </p:txBody>
      </p:sp>
      <p:sp>
        <p:nvSpPr>
          <p:cNvPr id="27650" name="Содержимое 2"/>
          <p:cNvSpPr>
            <a:spLocks noGrp="1"/>
          </p:cNvSpPr>
          <p:nvPr>
            <p:ph idx="1"/>
          </p:nvPr>
        </p:nvSpPr>
        <p:spPr>
          <a:xfrm>
            <a:off x="304800" y="1554163"/>
            <a:ext cx="8686800" cy="4754562"/>
          </a:xfrm>
        </p:spPr>
        <p:txBody>
          <a:bodyPr/>
          <a:lstStyle/>
          <a:p>
            <a:pPr marL="0" indent="0" algn="just" eaLnBrk="1" hangingPunct="1">
              <a:spcAft>
                <a:spcPts val="600"/>
              </a:spcAft>
            </a:pPr>
            <a:r>
              <a:rPr lang="en-US" sz="2800" dirty="0" smtClean="0"/>
              <a:t>Nowadays the National Statistical Committee of the Republic of Belarus does preparatory work on development of tourism satellite account.</a:t>
            </a:r>
          </a:p>
          <a:p>
            <a:pPr marL="0" indent="0" algn="just" eaLnBrk="1" hangingPunct="1">
              <a:spcAft>
                <a:spcPts val="600"/>
              </a:spcAft>
            </a:pPr>
            <a:r>
              <a:rPr lang="en-US" sz="2800" dirty="0" smtClean="0"/>
              <a:t> In 2016 Methodological Recommendations for construction of Tourism satellite account were adopted.</a:t>
            </a:r>
          </a:p>
          <a:p>
            <a:pPr marL="0" indent="0" algn="just" eaLnBrk="1" hangingPunct="1">
              <a:spcAft>
                <a:spcPts val="600"/>
              </a:spcAft>
            </a:pPr>
            <a:r>
              <a:rPr lang="en-US" sz="2800" dirty="0" smtClean="0"/>
              <a:t> Since 2016-2018, the first tables of this account are calculated.</a:t>
            </a:r>
            <a:endParaRPr lang="ru-RU" sz="2800" dirty="0" smtClean="0"/>
          </a:p>
        </p:txBody>
      </p:sp>
    </p:spTree>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Tourism satellite account (TSA): </a:t>
            </a:r>
            <a:br>
              <a:rPr lang="en-US" sz="2600" dirty="0" smtClean="0"/>
            </a:br>
            <a:endParaRPr lang="ru-RU" sz="2600" dirty="0"/>
          </a:p>
        </p:txBody>
      </p:sp>
      <p:sp>
        <p:nvSpPr>
          <p:cNvPr id="3" name="Содержимое 2"/>
          <p:cNvSpPr>
            <a:spLocks noGrp="1"/>
          </p:cNvSpPr>
          <p:nvPr>
            <p:ph idx="1"/>
          </p:nvPr>
        </p:nvSpPr>
        <p:spPr>
          <a:xfrm>
            <a:off x="214313" y="1285875"/>
            <a:ext cx="8686800" cy="4754563"/>
          </a:xfrm>
        </p:spPr>
        <p:txBody>
          <a:bodyPr>
            <a:normAutofit/>
          </a:bodyPr>
          <a:lstStyle/>
          <a:p>
            <a:pPr marL="0" indent="0" algn="just" eaLnBrk="1" hangingPunct="1">
              <a:lnSpc>
                <a:spcPct val="90000"/>
              </a:lnSpc>
              <a:spcAft>
                <a:spcPts val="600"/>
              </a:spcAft>
              <a:buFont typeface="Wingdings 2" pitchFamily="18" charset="2"/>
              <a:buNone/>
            </a:pPr>
            <a:r>
              <a:rPr lang="en-US" sz="2600" dirty="0" smtClean="0"/>
              <a:t>The main aims are:</a:t>
            </a:r>
          </a:p>
          <a:p>
            <a:pPr marL="0" indent="0" algn="just" eaLnBrk="1" hangingPunct="1">
              <a:lnSpc>
                <a:spcPct val="90000"/>
              </a:lnSpc>
              <a:spcAft>
                <a:spcPts val="600"/>
              </a:spcAft>
            </a:pPr>
            <a:r>
              <a:rPr lang="en-US" sz="2600" dirty="0" smtClean="0"/>
              <a:t>to identify and measure</a:t>
            </a:r>
            <a:r>
              <a:rPr lang="ru-RU" sz="2600" dirty="0" smtClean="0"/>
              <a:t> </a:t>
            </a:r>
            <a:r>
              <a:rPr lang="en-US" sz="2600" dirty="0" smtClean="0"/>
              <a:t>the contribution of tourism to the national economy, in line with the National Accounts framework, and thus allowing comparisons with other economic domains </a:t>
            </a:r>
            <a:r>
              <a:rPr lang="ru-RU" sz="2600" dirty="0" smtClean="0"/>
              <a:t>(</a:t>
            </a:r>
            <a:r>
              <a:rPr lang="en-US" sz="2600" smtClean="0"/>
              <a:t>output </a:t>
            </a:r>
            <a:r>
              <a:rPr lang="en-US" sz="2600" dirty="0" smtClean="0"/>
              <a:t>and </a:t>
            </a:r>
            <a:r>
              <a:rPr lang="en-US" sz="2600" smtClean="0"/>
              <a:t>value </a:t>
            </a:r>
            <a:r>
              <a:rPr lang="en-US" sz="2600" smtClean="0"/>
              <a:t>added </a:t>
            </a:r>
            <a:r>
              <a:rPr lang="en-US" sz="2600" dirty="0" smtClean="0"/>
              <a:t>by tourism industry, employment, consumption of tourist commodities, demand for commodities)</a:t>
            </a:r>
          </a:p>
          <a:p>
            <a:pPr marL="0" indent="0" algn="just" eaLnBrk="1" hangingPunct="1">
              <a:lnSpc>
                <a:spcPct val="90000"/>
              </a:lnSpc>
              <a:spcAft>
                <a:spcPts val="600"/>
              </a:spcAft>
            </a:pPr>
            <a:r>
              <a:rPr lang="en-US" sz="2600" dirty="0" smtClean="0"/>
              <a:t>to achieve total coverage in terms of visitors, their expenditures, and the industries serving visitors, as well as  reasoned reconciliation of different statistical sources involved, in order to ensure consistency among the data derived from them </a:t>
            </a:r>
            <a:endParaRPr lang="ru-RU" sz="2600" dirty="0" smtClean="0"/>
          </a:p>
        </p:txBody>
      </p:sp>
    </p:spTree>
  </p:cSld>
  <p:clrMapOvr>
    <a:masterClrMapping/>
  </p:clrMapOvr>
  <p:transition spd="med">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Tourism satellite account (TSA): </a:t>
            </a:r>
            <a:br>
              <a:rPr lang="en-US" sz="2600" dirty="0" smtClean="0"/>
            </a:br>
            <a:endParaRPr lang="ru-RU" sz="2600" dirty="0"/>
          </a:p>
        </p:txBody>
      </p:sp>
      <p:sp>
        <p:nvSpPr>
          <p:cNvPr id="29698" name="Содержимое 2"/>
          <p:cNvSpPr>
            <a:spLocks noGrp="1"/>
          </p:cNvSpPr>
          <p:nvPr>
            <p:ph idx="1"/>
          </p:nvPr>
        </p:nvSpPr>
        <p:spPr>
          <a:xfrm>
            <a:off x="214313" y="1285875"/>
            <a:ext cx="8686800" cy="4754563"/>
          </a:xfrm>
        </p:spPr>
        <p:txBody>
          <a:bodyPr/>
          <a:lstStyle/>
          <a:p>
            <a:pPr marL="0" indent="0" algn="just" eaLnBrk="1" hangingPunct="1">
              <a:spcAft>
                <a:spcPts val="600"/>
              </a:spcAft>
            </a:pPr>
            <a:r>
              <a:rPr lang="en-US" sz="2900" smtClean="0"/>
              <a:t>to become part of the system of information  in which individual sources are interconnected (for instance annual data are consistent with monthly or quarterly data; demand data match information on supply)</a:t>
            </a:r>
          </a:p>
          <a:p>
            <a:pPr marL="0" indent="0" algn="just" eaLnBrk="1" hangingPunct="1">
              <a:spcAft>
                <a:spcPts val="600"/>
              </a:spcAft>
            </a:pPr>
            <a:r>
              <a:rPr lang="en-US" sz="2900" smtClean="0"/>
              <a:t>to develop structural relationships with other macroeconomic frameworks, particularly Balance of Payments, National Accounts.</a:t>
            </a:r>
          </a:p>
        </p:txBody>
      </p:sp>
    </p:spTree>
  </p:cSld>
  <p:clrMapOvr>
    <a:masterClrMapping/>
  </p:clrMapOvr>
  <p:transition spd="med">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Main principles: </a:t>
            </a:r>
            <a:br>
              <a:rPr lang="en-US" sz="2600" dirty="0" smtClean="0"/>
            </a:br>
            <a:endParaRPr lang="ru-RU" sz="2600" dirty="0"/>
          </a:p>
        </p:txBody>
      </p:sp>
      <p:sp>
        <p:nvSpPr>
          <p:cNvPr id="3" name="Содержимое 2"/>
          <p:cNvSpPr>
            <a:spLocks noGrp="1"/>
          </p:cNvSpPr>
          <p:nvPr>
            <p:ph idx="1"/>
          </p:nvPr>
        </p:nvSpPr>
        <p:spPr>
          <a:xfrm>
            <a:off x="214313" y="1285875"/>
            <a:ext cx="8686800" cy="4754563"/>
          </a:xfrm>
        </p:spPr>
        <p:txBody>
          <a:bodyPr>
            <a:normAutofit/>
          </a:bodyPr>
          <a:lstStyle/>
          <a:p>
            <a:pPr marL="0" indent="0" algn="just" eaLnBrk="1" hangingPunct="1">
              <a:spcAft>
                <a:spcPts val="600"/>
              </a:spcAft>
            </a:pPr>
            <a:r>
              <a:rPr lang="en-US" sz="2900" smtClean="0"/>
              <a:t>two aspects of tourism are measured:</a:t>
            </a:r>
          </a:p>
          <a:p>
            <a:pPr marL="0" indent="0" algn="just" eaLnBrk="1" hangingPunct="1">
              <a:spcAft>
                <a:spcPts val="600"/>
              </a:spcAft>
              <a:buFont typeface="Wingdings 2" pitchFamily="18" charset="2"/>
              <a:buAutoNum type="alphaLcParenR"/>
            </a:pPr>
            <a:r>
              <a:rPr lang="en-US" sz="2900" smtClean="0"/>
              <a:t>consumption of commodities and services by visitors (demand);</a:t>
            </a:r>
          </a:p>
          <a:p>
            <a:pPr marL="0" indent="0" algn="just" eaLnBrk="1" hangingPunct="1">
              <a:spcAft>
                <a:spcPts val="600"/>
              </a:spcAft>
              <a:buFont typeface="Wingdings 2" pitchFamily="18" charset="2"/>
              <a:buAutoNum type="alphaLcParenR"/>
            </a:pPr>
            <a:r>
              <a:rPr lang="en-US" sz="2900" smtClean="0"/>
              <a:t>production of tourist commodities and services by industries (supply)</a:t>
            </a:r>
          </a:p>
          <a:p>
            <a:pPr marL="0" indent="0" algn="just" eaLnBrk="1" hangingPunct="1">
              <a:spcAft>
                <a:spcPts val="600"/>
              </a:spcAft>
            </a:pPr>
            <a:r>
              <a:rPr lang="en-US" sz="2900" smtClean="0"/>
              <a:t>tourism expenditures are accounted by kinds of activity (accommodation of visitors, services of public catering entities, transports, tourism industry entities, sporting and others)</a:t>
            </a:r>
          </a:p>
          <a:p>
            <a:pPr marL="0" indent="0" algn="just" eaLnBrk="1" hangingPunct="1">
              <a:spcAft>
                <a:spcPts val="600"/>
              </a:spcAft>
              <a:buFont typeface="Wingdings 2" pitchFamily="18" charset="2"/>
              <a:buAutoNum type="alphaLcParenR"/>
            </a:pPr>
            <a:endParaRPr lang="en-US" sz="2900" smtClean="0"/>
          </a:p>
        </p:txBody>
      </p:sp>
    </p:spTree>
  </p:cSld>
  <p:clrMapOvr>
    <a:masterClrMapping/>
  </p:clrMapOvr>
  <p:transition spd="med">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Main principles: </a:t>
            </a:r>
            <a:br>
              <a:rPr lang="en-US" sz="2600" dirty="0" smtClean="0"/>
            </a:br>
            <a:endParaRPr lang="ru-RU" sz="2600" dirty="0"/>
          </a:p>
        </p:txBody>
      </p:sp>
      <p:sp>
        <p:nvSpPr>
          <p:cNvPr id="3" name="Содержимое 2"/>
          <p:cNvSpPr>
            <a:spLocks noGrp="1"/>
          </p:cNvSpPr>
          <p:nvPr>
            <p:ph idx="1"/>
          </p:nvPr>
        </p:nvSpPr>
        <p:spPr>
          <a:xfrm>
            <a:off x="214313" y="1285875"/>
            <a:ext cx="8686800" cy="5143500"/>
          </a:xfrm>
        </p:spPr>
        <p:txBody>
          <a:bodyPr>
            <a:normAutofit fontScale="92500" lnSpcReduction="20000"/>
          </a:bodyPr>
          <a:lstStyle/>
          <a:p>
            <a:pPr marL="0" indent="0" algn="just" eaLnBrk="1" fontAlgn="auto" hangingPunct="1">
              <a:spcAft>
                <a:spcPts val="600"/>
              </a:spcAft>
              <a:defRPr/>
            </a:pPr>
            <a:r>
              <a:rPr lang="en-US" sz="2900" dirty="0" smtClean="0"/>
              <a:t>supply indicators are indicators tourist product by kinds of activity, observed unit is institution (entity)</a:t>
            </a:r>
          </a:p>
          <a:p>
            <a:pPr marL="0" indent="0" algn="just" eaLnBrk="1" fontAlgn="auto" hangingPunct="1">
              <a:spcAft>
                <a:spcPts val="600"/>
              </a:spcAft>
              <a:defRPr/>
            </a:pPr>
            <a:r>
              <a:rPr lang="en-US" sz="2900" dirty="0" smtClean="0"/>
              <a:t>domestic, inbound, outbound kinds of tourism are considered</a:t>
            </a:r>
          </a:p>
          <a:p>
            <a:pPr marL="0" indent="0" algn="just" eaLnBrk="1" fontAlgn="auto" hangingPunct="1">
              <a:spcAft>
                <a:spcPts val="600"/>
              </a:spcAft>
              <a:defRPr/>
            </a:pPr>
            <a:r>
              <a:rPr lang="en-US" sz="2900" dirty="0" smtClean="0"/>
              <a:t>consumption indicators include visitors consumption, gross fixed capital formation related to tourism and consumption of collective non marked services (education, museums, public health)</a:t>
            </a:r>
          </a:p>
          <a:p>
            <a:pPr marL="0" indent="0" algn="just" eaLnBrk="1" fontAlgn="auto" hangingPunct="1">
              <a:spcAft>
                <a:spcPts val="600"/>
              </a:spcAft>
              <a:defRPr/>
            </a:pPr>
            <a:r>
              <a:rPr lang="en-US" sz="2900" dirty="0" smtClean="0"/>
              <a:t>TSA structure:</a:t>
            </a:r>
          </a:p>
          <a:p>
            <a:pPr marL="534988" indent="0" algn="just" eaLnBrk="1" fontAlgn="auto" hangingPunct="1">
              <a:spcAft>
                <a:spcPts val="600"/>
              </a:spcAft>
              <a:buFontTx/>
              <a:buChar char="-"/>
              <a:defRPr/>
            </a:pPr>
            <a:r>
              <a:rPr lang="en-US" sz="2900" dirty="0" smtClean="0"/>
              <a:t>domestic, inbound, outbound, national tourism indicators (tables 1-4);</a:t>
            </a:r>
          </a:p>
          <a:p>
            <a:pPr marL="534988" indent="0" algn="just" eaLnBrk="1" fontAlgn="auto" hangingPunct="1">
              <a:spcAft>
                <a:spcPts val="600"/>
              </a:spcAft>
              <a:buFontTx/>
              <a:buChar char="-"/>
              <a:defRPr/>
            </a:pPr>
            <a:r>
              <a:rPr lang="en-US" sz="2900" dirty="0" smtClean="0"/>
              <a:t>production account by tourism industries (table 5);</a:t>
            </a:r>
          </a:p>
        </p:txBody>
      </p:sp>
    </p:spTree>
  </p:cSld>
  <p:clrMapOvr>
    <a:masterClrMapping/>
  </p:clrMapOvr>
  <p:transition spd="med">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Main principles: </a:t>
            </a:r>
            <a:br>
              <a:rPr lang="en-US" sz="2600" dirty="0" smtClean="0"/>
            </a:br>
            <a:endParaRPr lang="ru-RU" sz="2600" dirty="0"/>
          </a:p>
        </p:txBody>
      </p:sp>
      <p:sp>
        <p:nvSpPr>
          <p:cNvPr id="3" name="Содержимое 2"/>
          <p:cNvSpPr>
            <a:spLocks noGrp="1"/>
          </p:cNvSpPr>
          <p:nvPr>
            <p:ph idx="1"/>
          </p:nvPr>
        </p:nvSpPr>
        <p:spPr>
          <a:xfrm>
            <a:off x="214313" y="1285875"/>
            <a:ext cx="8686800" cy="5143500"/>
          </a:xfrm>
        </p:spPr>
        <p:txBody>
          <a:bodyPr>
            <a:normAutofit/>
          </a:bodyPr>
          <a:lstStyle/>
          <a:p>
            <a:pPr marL="534988" indent="0" algn="just" eaLnBrk="1" fontAlgn="auto" hangingPunct="1">
              <a:spcAft>
                <a:spcPts val="600"/>
              </a:spcAft>
              <a:buFontTx/>
              <a:buChar char="-"/>
              <a:defRPr/>
            </a:pPr>
            <a:r>
              <a:rPr lang="en-US" sz="2900" dirty="0" smtClean="0"/>
              <a:t>total domestic demand and supply (table 6);</a:t>
            </a:r>
          </a:p>
          <a:p>
            <a:pPr marL="534988" indent="0" algn="just" eaLnBrk="1" fontAlgn="auto" hangingPunct="1">
              <a:spcAft>
                <a:spcPts val="600"/>
              </a:spcAft>
              <a:buFontTx/>
              <a:buChar char="-"/>
              <a:defRPr/>
            </a:pPr>
            <a:r>
              <a:rPr lang="en-US" sz="2900" dirty="0" smtClean="0"/>
              <a:t>employment (table 7);</a:t>
            </a:r>
          </a:p>
          <a:p>
            <a:pPr marL="534988" indent="0" algn="just" eaLnBrk="1" fontAlgn="auto" hangingPunct="1">
              <a:spcAft>
                <a:spcPts val="600"/>
              </a:spcAft>
              <a:buFontTx/>
              <a:buChar char="-"/>
              <a:defRPr/>
            </a:pPr>
            <a:r>
              <a:rPr lang="en-US" sz="2900" dirty="0" smtClean="0"/>
              <a:t>gross fixed capital formations related to tourism (table 8);</a:t>
            </a:r>
          </a:p>
          <a:p>
            <a:pPr marL="534988" indent="0" algn="just" eaLnBrk="1" fontAlgn="auto" hangingPunct="1">
              <a:spcAft>
                <a:spcPts val="600"/>
              </a:spcAft>
              <a:buFontTx/>
              <a:buChar char="-"/>
              <a:defRPr/>
            </a:pPr>
            <a:r>
              <a:rPr lang="en-US" sz="2900" dirty="0" smtClean="0"/>
              <a:t>collective non marked services (table 9);</a:t>
            </a:r>
          </a:p>
          <a:p>
            <a:pPr marL="534988" indent="0" algn="just" eaLnBrk="1" fontAlgn="auto" hangingPunct="1">
              <a:spcAft>
                <a:spcPts val="600"/>
              </a:spcAft>
              <a:buFontTx/>
              <a:buChar char="-"/>
              <a:defRPr/>
            </a:pPr>
            <a:r>
              <a:rPr lang="en-US" sz="2900" dirty="0" smtClean="0"/>
              <a:t>non-monetary indicators (number of hotels, accommodation capacity, arrivals, departures and others)</a:t>
            </a:r>
          </a:p>
          <a:p>
            <a:pPr marL="0" indent="0" algn="just" eaLnBrk="1" fontAlgn="auto" hangingPunct="1">
              <a:spcAft>
                <a:spcPts val="600"/>
              </a:spcAft>
              <a:defRPr/>
            </a:pPr>
            <a:r>
              <a:rPr lang="en-US" sz="2900" dirty="0" smtClean="0"/>
              <a:t>TSA is formed once a two years (since 2016)</a:t>
            </a:r>
          </a:p>
        </p:txBody>
      </p:sp>
    </p:spTree>
  </p:cSld>
  <p:clrMapOvr>
    <a:masterClrMapping/>
  </p:clrMapOvr>
  <p:transition spd="med">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900098"/>
          </a:xfrm>
        </p:spPr>
        <p:txBody>
          <a:bodyPr/>
          <a:lstStyle/>
          <a:p>
            <a:pPr eaLnBrk="1" fontAlgn="auto" hangingPunct="1">
              <a:spcAft>
                <a:spcPts val="0"/>
              </a:spcAft>
              <a:defRPr/>
            </a:pPr>
            <a:r>
              <a:rPr lang="en-US" sz="2600" dirty="0" smtClean="0"/>
              <a:t>Existing standards: </a:t>
            </a:r>
            <a:br>
              <a:rPr lang="en-US" sz="2600" dirty="0" smtClean="0"/>
            </a:br>
            <a:endParaRPr lang="ru-RU" sz="2600" dirty="0"/>
          </a:p>
        </p:txBody>
      </p:sp>
      <p:sp>
        <p:nvSpPr>
          <p:cNvPr id="33794" name="Содержимое 2"/>
          <p:cNvSpPr>
            <a:spLocks noGrp="1"/>
          </p:cNvSpPr>
          <p:nvPr>
            <p:ph idx="1"/>
          </p:nvPr>
        </p:nvSpPr>
        <p:spPr>
          <a:xfrm>
            <a:off x="214313" y="1285875"/>
            <a:ext cx="8686800" cy="5143500"/>
          </a:xfrm>
        </p:spPr>
        <p:txBody>
          <a:bodyPr/>
          <a:lstStyle/>
          <a:p>
            <a:pPr marL="0" indent="0" algn="just" eaLnBrk="1" hangingPunct="1">
              <a:spcAft>
                <a:spcPts val="600"/>
              </a:spcAft>
            </a:pPr>
            <a:r>
              <a:rPr lang="en-US" sz="2900" smtClean="0"/>
              <a:t>Recommended Methodological Frameworks (RMF)</a:t>
            </a:r>
          </a:p>
          <a:p>
            <a:pPr marL="0" indent="0" algn="just" eaLnBrk="1" hangingPunct="1">
              <a:spcAft>
                <a:spcPts val="600"/>
              </a:spcAft>
            </a:pPr>
            <a:r>
              <a:rPr lang="en-US" sz="2900" smtClean="0"/>
              <a:t>International Recommendations for Tourism Statistics 2008 (UN, UNWTO, 2010)</a:t>
            </a:r>
          </a:p>
          <a:p>
            <a:pPr marL="0" indent="0" algn="just" eaLnBrk="1" hangingPunct="1">
              <a:spcAft>
                <a:spcPts val="600"/>
              </a:spcAft>
            </a:pPr>
            <a:r>
              <a:rPr lang="en-US" sz="2900" smtClean="0"/>
              <a:t>WTO technical manuals on TSA</a:t>
            </a:r>
          </a:p>
          <a:p>
            <a:pPr marL="0" indent="0" algn="just" eaLnBrk="1" hangingPunct="1">
              <a:spcAft>
                <a:spcPts val="600"/>
              </a:spcAft>
            </a:pPr>
            <a:r>
              <a:rPr lang="en-US" sz="2900" smtClean="0"/>
              <a:t>National methodological recommendations on TSA</a:t>
            </a:r>
          </a:p>
          <a:p>
            <a:pPr marL="0" indent="0" algn="just" eaLnBrk="1" hangingPunct="1">
              <a:spcAft>
                <a:spcPts val="600"/>
              </a:spcAft>
            </a:pPr>
            <a:r>
              <a:rPr lang="en-US" sz="2900" smtClean="0"/>
              <a:t>Legislation: Lows of Republic of Belarus are “ About state statistics”, “ About tourism”</a:t>
            </a:r>
          </a:p>
        </p:txBody>
      </p:sp>
    </p:spTree>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dirty="0" smtClean="0"/>
              <a:t>Content</a:t>
            </a:r>
            <a:endParaRPr lang="ru-RU" dirty="0"/>
          </a:p>
        </p:txBody>
      </p:sp>
      <p:sp>
        <p:nvSpPr>
          <p:cNvPr id="16386" name="Содержимое 2"/>
          <p:cNvSpPr>
            <a:spLocks noGrp="1"/>
          </p:cNvSpPr>
          <p:nvPr>
            <p:ph idx="1"/>
          </p:nvPr>
        </p:nvSpPr>
        <p:spPr>
          <a:xfrm>
            <a:off x="214313" y="1357313"/>
            <a:ext cx="8686800" cy="4857750"/>
          </a:xfrm>
        </p:spPr>
        <p:txBody>
          <a:bodyPr/>
          <a:lstStyle/>
          <a:p>
            <a:pPr marL="742950" indent="-742950" eaLnBrk="1" hangingPunct="1">
              <a:buFont typeface="Wingdings 2" pitchFamily="18" charset="2"/>
              <a:buNone/>
            </a:pPr>
            <a:r>
              <a:rPr lang="en-US" sz="3600" dirty="0" smtClean="0"/>
              <a:t>1) tourism in Belarus: main indicators and trends;</a:t>
            </a:r>
          </a:p>
          <a:p>
            <a:pPr marL="742950" indent="-742950" eaLnBrk="1" hangingPunct="1">
              <a:buFont typeface="Wingdings 2" pitchFamily="18" charset="2"/>
              <a:buNone/>
            </a:pPr>
            <a:r>
              <a:rPr lang="en-US" sz="3600" dirty="0" smtClean="0"/>
              <a:t>2) tourism satellite account and possible information sources; </a:t>
            </a:r>
          </a:p>
          <a:p>
            <a:pPr marL="742950" indent="-742950" eaLnBrk="1" hangingPunct="1">
              <a:buFont typeface="Wingdings 2" pitchFamily="18" charset="2"/>
              <a:buNone/>
            </a:pPr>
            <a:r>
              <a:rPr lang="en-US" sz="3600" dirty="0" smtClean="0"/>
              <a:t>3) tourism households surveys;</a:t>
            </a:r>
          </a:p>
          <a:p>
            <a:pPr marL="742950" indent="-742950" eaLnBrk="1" hangingPunct="1">
              <a:buFont typeface="Wingdings 2" pitchFamily="18" charset="2"/>
              <a:buNone/>
            </a:pPr>
            <a:r>
              <a:rPr lang="en-US" sz="3600" dirty="0" smtClean="0"/>
              <a:t>4) tourism establishment surveys; </a:t>
            </a:r>
          </a:p>
          <a:p>
            <a:pPr marL="742950" indent="-742950" eaLnBrk="1" hangingPunct="1">
              <a:buFont typeface="Wingdings 2" pitchFamily="18" charset="2"/>
              <a:buNone/>
            </a:pPr>
            <a:r>
              <a:rPr lang="en-US" sz="3600" dirty="0" smtClean="0"/>
              <a:t>5) accommodation surveys;</a:t>
            </a:r>
          </a:p>
          <a:p>
            <a:pPr marL="742950" indent="-742950" eaLnBrk="1" hangingPunct="1">
              <a:buFont typeface="Wingdings 2" pitchFamily="18" charset="2"/>
              <a:buNone/>
            </a:pPr>
            <a:r>
              <a:rPr lang="en-US" sz="3600" dirty="0" smtClean="0"/>
              <a:t>6) Border surveys. </a:t>
            </a:r>
            <a:endParaRPr lang="ru-RU" sz="3600" dirty="0" smtClean="0"/>
          </a:p>
        </p:txBody>
      </p:sp>
    </p:spTree>
  </p:cSld>
  <p:clrMapOvr>
    <a:masterClrMapping/>
  </p:clrMapOvr>
  <p:transition spd="med">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457200"/>
            <a:ext cx="8777318" cy="900098"/>
          </a:xfrm>
        </p:spPr>
        <p:txBody>
          <a:bodyPr>
            <a:normAutofit fontScale="90000"/>
          </a:bodyPr>
          <a:lstStyle/>
          <a:p>
            <a:pPr eaLnBrk="1" fontAlgn="auto" hangingPunct="1">
              <a:spcAft>
                <a:spcPts val="0"/>
              </a:spcAft>
              <a:defRPr/>
            </a:pPr>
            <a:r>
              <a:rPr lang="en-US" sz="2800" dirty="0" smtClean="0"/>
              <a:t>The main sources and instruments for formation TSA: </a:t>
            </a:r>
            <a:br>
              <a:rPr lang="en-US" sz="2800" dirty="0" smtClean="0"/>
            </a:br>
            <a:endParaRPr lang="ru-RU" sz="2800" dirty="0"/>
          </a:p>
        </p:txBody>
      </p:sp>
      <p:sp>
        <p:nvSpPr>
          <p:cNvPr id="3" name="Содержимое 2"/>
          <p:cNvSpPr>
            <a:spLocks noGrp="1"/>
          </p:cNvSpPr>
          <p:nvPr>
            <p:ph idx="1"/>
          </p:nvPr>
        </p:nvSpPr>
        <p:spPr>
          <a:xfrm>
            <a:off x="571500" y="1285875"/>
            <a:ext cx="7858125" cy="5143500"/>
          </a:xfrm>
        </p:spPr>
        <p:txBody>
          <a:bodyPr>
            <a:normAutofit/>
          </a:bodyPr>
          <a:lstStyle/>
          <a:p>
            <a:pPr>
              <a:defRPr/>
            </a:pPr>
            <a:r>
              <a:rPr lang="en-US" sz="3000" dirty="0" smtClean="0"/>
              <a:t>tourism industry enterprises reports (tourism supply indicators)</a:t>
            </a:r>
          </a:p>
          <a:p>
            <a:pPr>
              <a:buFont typeface="Wingdings 2" pitchFamily="18" charset="2"/>
              <a:buNone/>
              <a:defRPr/>
            </a:pPr>
            <a:endParaRPr lang="ru-RU" sz="3000" dirty="0" smtClean="0"/>
          </a:p>
          <a:p>
            <a:pPr>
              <a:defRPr/>
            </a:pPr>
            <a:r>
              <a:rPr lang="en-US" sz="3000" dirty="0" smtClean="0"/>
              <a:t>system of different surveys, which include establishment samples, households samples (tourism demand indicators)</a:t>
            </a:r>
            <a:endParaRPr lang="ru-RU" sz="3000" dirty="0" smtClean="0"/>
          </a:p>
          <a:p>
            <a:pPr marL="0" indent="0" algn="just" eaLnBrk="1" fontAlgn="auto" hangingPunct="1">
              <a:spcAft>
                <a:spcPts val="600"/>
              </a:spcAft>
              <a:defRPr/>
            </a:pPr>
            <a:endParaRPr lang="en-US" sz="2900" dirty="0" smtClean="0"/>
          </a:p>
        </p:txBody>
      </p:sp>
    </p:spTree>
  </p:cSld>
  <p:clrMapOvr>
    <a:masterClrMapping/>
  </p:clrMapOvr>
  <p:transition spd="med">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285728"/>
            <a:ext cx="8286808" cy="1071570"/>
          </a:xfrm>
        </p:spPr>
        <p:txBody>
          <a:bodyPr/>
          <a:lstStyle/>
          <a:p>
            <a:pPr eaLnBrk="1" fontAlgn="auto" hangingPunct="1">
              <a:spcAft>
                <a:spcPts val="0"/>
              </a:spcAft>
              <a:defRPr/>
            </a:pPr>
            <a:r>
              <a:rPr lang="en-US" sz="2700" dirty="0" smtClean="0"/>
              <a:t>Tourism households surveys </a:t>
            </a:r>
            <a:r>
              <a:rPr lang="en-US" sz="2800" dirty="0" smtClean="0"/>
              <a:t/>
            </a:r>
            <a:br>
              <a:rPr lang="en-US" sz="2800" dirty="0" smtClean="0"/>
            </a:br>
            <a:endParaRPr lang="ru-RU" sz="2800" dirty="0"/>
          </a:p>
        </p:txBody>
      </p:sp>
      <p:sp>
        <p:nvSpPr>
          <p:cNvPr id="3" name="Содержимое 2"/>
          <p:cNvSpPr>
            <a:spLocks noGrp="1"/>
          </p:cNvSpPr>
          <p:nvPr>
            <p:ph idx="1"/>
          </p:nvPr>
        </p:nvSpPr>
        <p:spPr>
          <a:xfrm>
            <a:off x="428625" y="1143000"/>
            <a:ext cx="8501063" cy="5500688"/>
          </a:xfrm>
        </p:spPr>
        <p:txBody>
          <a:bodyPr>
            <a:normAutofit/>
          </a:bodyPr>
          <a:lstStyle/>
          <a:p>
            <a:pPr marL="0" indent="0">
              <a:lnSpc>
                <a:spcPct val="80000"/>
              </a:lnSpc>
              <a:buFont typeface="Wingdings 2" pitchFamily="18" charset="2"/>
              <a:buNone/>
            </a:pPr>
            <a:r>
              <a:rPr lang="en-US" sz="2600" dirty="0" smtClean="0"/>
              <a:t>The main aim is asking residents in their usual environment (usually at their home) about tourism expenditures, trips they have taken, after reference period, e.g. the past month.</a:t>
            </a:r>
            <a:endParaRPr lang="ru-RU" sz="2600" dirty="0" smtClean="0"/>
          </a:p>
          <a:p>
            <a:pPr marL="0" indent="0">
              <a:lnSpc>
                <a:spcPct val="80000"/>
              </a:lnSpc>
              <a:buFont typeface="Wingdings 2" pitchFamily="18" charset="2"/>
              <a:buNone/>
            </a:pPr>
            <a:r>
              <a:rPr lang="en-US" sz="2600" dirty="0" smtClean="0"/>
              <a:t>The following procedures to measure domestic tourism can be used:</a:t>
            </a:r>
            <a:endParaRPr lang="ru-RU" sz="2600" dirty="0" smtClean="0"/>
          </a:p>
          <a:p>
            <a:pPr marL="0" indent="0">
              <a:lnSpc>
                <a:spcPct val="80000"/>
              </a:lnSpc>
            </a:pPr>
            <a:r>
              <a:rPr lang="en-US" sz="2600" dirty="0" smtClean="0"/>
              <a:t>Specifically designed surveys to estimate tourism activity of the resident population through comprehensive questionnaires or light telephone surveys (CATI); questions in the latter case need to be simpler and direct </a:t>
            </a:r>
            <a:endParaRPr lang="ru-RU" sz="2600" dirty="0" smtClean="0"/>
          </a:p>
          <a:p>
            <a:pPr marL="0" indent="0">
              <a:lnSpc>
                <a:spcPct val="80000"/>
              </a:lnSpc>
            </a:pPr>
            <a:r>
              <a:rPr lang="en-US" sz="2600" dirty="0" smtClean="0"/>
              <a:t>The inclusion of a “tourism module” – a set of interconnected questions to learn more about certain characteristics of visitor behavior – as part of multipurpose surveys. </a:t>
            </a:r>
          </a:p>
          <a:p>
            <a:pPr marL="0" indent="0">
              <a:lnSpc>
                <a:spcPct val="80000"/>
              </a:lnSpc>
              <a:buFont typeface="Wingdings 2" pitchFamily="18" charset="2"/>
              <a:buNone/>
            </a:pPr>
            <a:r>
              <a:rPr lang="en-US" sz="2600" dirty="0" smtClean="0"/>
              <a:t>In Belarus the second procedure is used.</a:t>
            </a:r>
            <a:endParaRPr lang="en-US" sz="2500" dirty="0" smtClean="0"/>
          </a:p>
        </p:txBody>
      </p:sp>
    </p:spTree>
  </p:cSld>
  <p:clrMapOvr>
    <a:masterClrMapping/>
  </p:clrMapOvr>
  <p:transition spd="med">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285728"/>
            <a:ext cx="8286808" cy="1071570"/>
          </a:xfrm>
        </p:spPr>
        <p:txBody>
          <a:bodyPr>
            <a:normAutofit/>
          </a:bodyPr>
          <a:lstStyle/>
          <a:p>
            <a:pPr eaLnBrk="1" fontAlgn="auto" hangingPunct="1">
              <a:spcAft>
                <a:spcPts val="0"/>
              </a:spcAft>
              <a:defRPr/>
            </a:pPr>
            <a:r>
              <a:rPr lang="en-US" sz="2800" dirty="0" smtClean="0">
                <a:sym typeface="Symbol" pitchFamily="18" charset="2"/>
              </a:rPr>
              <a:t>Sample survey of households</a:t>
            </a:r>
            <a:r>
              <a:rPr lang="ru-RU" sz="2800" dirty="0" smtClean="0">
                <a:sym typeface="Symbol" pitchFamily="18" charset="2"/>
              </a:rPr>
              <a:t> </a:t>
            </a:r>
            <a:r>
              <a:rPr lang="en-US" sz="2800" dirty="0" smtClean="0">
                <a:sym typeface="Symbol" pitchFamily="18" charset="2"/>
              </a:rPr>
              <a:t>(since 1995) </a:t>
            </a:r>
            <a:r>
              <a:rPr lang="en-US" sz="2800" dirty="0" smtClean="0"/>
              <a:t/>
            </a:r>
            <a:br>
              <a:rPr lang="en-US" sz="2800" dirty="0" smtClean="0"/>
            </a:br>
            <a:endParaRPr lang="ru-RU" sz="2800" dirty="0"/>
          </a:p>
        </p:txBody>
      </p:sp>
      <p:sp>
        <p:nvSpPr>
          <p:cNvPr id="3" name="Содержимое 2"/>
          <p:cNvSpPr>
            <a:spLocks noGrp="1"/>
          </p:cNvSpPr>
          <p:nvPr>
            <p:ph idx="1"/>
          </p:nvPr>
        </p:nvSpPr>
        <p:spPr>
          <a:xfrm>
            <a:off x="428596" y="1142984"/>
            <a:ext cx="8501122" cy="5500726"/>
          </a:xfrm>
        </p:spPr>
        <p:txBody>
          <a:bodyPr>
            <a:normAutofit/>
          </a:bodyPr>
          <a:lstStyle/>
          <a:p>
            <a:pPr marL="533400" indent="-533400" fontAlgn="auto">
              <a:spcBef>
                <a:spcPts val="580"/>
              </a:spcBef>
              <a:spcAft>
                <a:spcPts val="0"/>
              </a:spcAft>
              <a:buSzTx/>
              <a:buFont typeface="Wingdings" pitchFamily="2" charset="2"/>
              <a:buChar char="q"/>
              <a:defRPr/>
            </a:pPr>
            <a:r>
              <a:rPr lang="en-US" sz="2400" dirty="0" smtClean="0">
                <a:cs typeface="Times New Roman" pitchFamily="18" charset="0"/>
                <a:sym typeface="Symbol" pitchFamily="18" charset="2"/>
              </a:rPr>
              <a:t>Survey object is household. Survey is carried out at all country regions and separately in Minsk. It’s annually is covered 0,2 % or 6000 HH.</a:t>
            </a:r>
          </a:p>
          <a:p>
            <a:pPr marL="533400" indent="-533400" fontAlgn="auto">
              <a:spcBef>
                <a:spcPts val="580"/>
              </a:spcBef>
              <a:spcAft>
                <a:spcPts val="0"/>
              </a:spcAft>
              <a:buSzTx/>
              <a:buFont typeface="Wingdings 2"/>
              <a:buNone/>
              <a:defRPr/>
            </a:pPr>
            <a:endParaRPr lang="en-US" sz="2400" dirty="0" smtClean="0">
              <a:cs typeface="Times New Roman" pitchFamily="18" charset="0"/>
              <a:sym typeface="Symbol" pitchFamily="18" charset="2"/>
            </a:endParaRPr>
          </a:p>
          <a:p>
            <a:pPr marL="533400" indent="-533400" fontAlgn="auto">
              <a:spcBef>
                <a:spcPts val="580"/>
              </a:spcBef>
              <a:spcAft>
                <a:spcPts val="0"/>
              </a:spcAft>
              <a:buSzTx/>
              <a:buFont typeface="Wingdings" pitchFamily="2" charset="2"/>
              <a:buChar char="q"/>
              <a:defRPr/>
            </a:pPr>
            <a:r>
              <a:rPr lang="en-US" sz="2400" dirty="0" smtClean="0">
                <a:cs typeface="Times New Roman" pitchFamily="18" charset="0"/>
                <a:sym typeface="Symbol" pitchFamily="18" charset="2"/>
              </a:rPr>
              <a:t>In this kind of sampling is used territorial probabilistic three-stage sample:</a:t>
            </a:r>
          </a:p>
          <a:p>
            <a:pPr marL="914400" lvl="1" indent="-457200" fontAlgn="auto">
              <a:lnSpc>
                <a:spcPct val="90000"/>
              </a:lnSpc>
              <a:spcBef>
                <a:spcPts val="370"/>
              </a:spcBef>
              <a:spcAft>
                <a:spcPts val="0"/>
              </a:spcAft>
              <a:buSzTx/>
              <a:buFont typeface="Wingdings" pitchFamily="2" charset="2"/>
              <a:buAutoNum type="arabicParenR"/>
              <a:defRPr/>
            </a:pPr>
            <a:r>
              <a:rPr lang="en-US" sz="2200" dirty="0" smtClean="0">
                <a:cs typeface="Times New Roman" pitchFamily="18" charset="0"/>
                <a:sym typeface="Symbol" pitchFamily="18" charset="2"/>
              </a:rPr>
              <a:t>at the first step sampling units are cities and rural soviets;</a:t>
            </a:r>
          </a:p>
          <a:p>
            <a:pPr marL="914400" lvl="1" indent="-457200" fontAlgn="auto">
              <a:lnSpc>
                <a:spcPct val="90000"/>
              </a:lnSpc>
              <a:spcBef>
                <a:spcPts val="370"/>
              </a:spcBef>
              <a:spcAft>
                <a:spcPts val="0"/>
              </a:spcAft>
              <a:buSzTx/>
              <a:buFont typeface="Wingdings" pitchFamily="2" charset="2"/>
              <a:buAutoNum type="arabicParenR"/>
              <a:defRPr/>
            </a:pPr>
            <a:r>
              <a:rPr lang="en-US" sz="2200" dirty="0" smtClean="0">
                <a:cs typeface="Times New Roman" pitchFamily="18" charset="0"/>
                <a:sym typeface="Symbol" pitchFamily="18" charset="2"/>
              </a:rPr>
              <a:t>on the second step – local-polling districts in city and data of the soviet account in rural soviets,</a:t>
            </a:r>
          </a:p>
          <a:p>
            <a:pPr marL="914400" lvl="1" indent="-457200" fontAlgn="auto">
              <a:lnSpc>
                <a:spcPct val="90000"/>
              </a:lnSpc>
              <a:spcBef>
                <a:spcPts val="370"/>
              </a:spcBef>
              <a:spcAft>
                <a:spcPts val="0"/>
              </a:spcAft>
              <a:buSzTx/>
              <a:buFont typeface="Wingdings" pitchFamily="2" charset="2"/>
              <a:buAutoNum type="arabicParenR"/>
              <a:defRPr/>
            </a:pPr>
            <a:r>
              <a:rPr lang="en-US" sz="2200" dirty="0" smtClean="0">
                <a:cs typeface="Times New Roman" pitchFamily="18" charset="0"/>
                <a:sym typeface="Symbol" pitchFamily="18" charset="2"/>
              </a:rPr>
              <a:t>on the third – HH. </a:t>
            </a:r>
          </a:p>
          <a:p>
            <a:pPr marL="533400" indent="-533400" algn="just" fontAlgn="auto">
              <a:lnSpc>
                <a:spcPct val="80000"/>
              </a:lnSpc>
              <a:spcBef>
                <a:spcPts val="580"/>
              </a:spcBef>
              <a:spcAft>
                <a:spcPts val="0"/>
              </a:spcAft>
              <a:buSzPct val="80000"/>
              <a:buFont typeface="Wingdings" pitchFamily="2" charset="2"/>
              <a:buNone/>
              <a:defRPr/>
            </a:pPr>
            <a:r>
              <a:rPr lang="en-US" sz="2400" dirty="0" smtClean="0">
                <a:cs typeface="Times New Roman" pitchFamily="18" charset="0"/>
                <a:sym typeface="Symbol" pitchFamily="18" charset="2"/>
              </a:rPr>
              <a:t>		Procedure of selection of administrative and territorial units repeats once a 10 years. Selection of polling districts and HH carries out annually.</a:t>
            </a:r>
          </a:p>
          <a:p>
            <a:pPr marL="0" indent="0">
              <a:buNone/>
            </a:pPr>
            <a:endParaRPr lang="en-US" sz="2900" dirty="0" smtClean="0"/>
          </a:p>
        </p:txBody>
      </p:sp>
    </p:spTree>
  </p:cSld>
  <p:clrMapOvr>
    <a:masterClrMapping/>
  </p:clrMapOvr>
  <p:transition spd="med">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a:xfrm>
            <a:off x="457200" y="0"/>
            <a:ext cx="8229600" cy="1462088"/>
          </a:xfrm>
        </p:spPr>
        <p:txBody>
          <a:bodyPr>
            <a:normAutofit/>
          </a:bodyPr>
          <a:lstStyle/>
          <a:p>
            <a:pPr algn="ctr"/>
            <a:r>
              <a:rPr lang="en-US" sz="2800" dirty="0" smtClean="0">
                <a:sym typeface="Symbol" pitchFamily="18" charset="2"/>
              </a:rPr>
              <a:t>Sample survey of households</a:t>
            </a:r>
            <a:br>
              <a:rPr lang="en-US" sz="2800" dirty="0" smtClean="0">
                <a:sym typeface="Symbol" pitchFamily="18" charset="2"/>
              </a:rPr>
            </a:br>
            <a:r>
              <a:rPr lang="en-US" sz="2800" dirty="0" smtClean="0">
                <a:sym typeface="Symbol" pitchFamily="18" charset="2"/>
              </a:rPr>
              <a:t>(since 1995)</a:t>
            </a:r>
            <a:r>
              <a:rPr lang="ru-RU" sz="2800" dirty="0" smtClean="0">
                <a:sym typeface="Symbol" pitchFamily="18" charset="2"/>
              </a:rPr>
              <a:t> </a:t>
            </a:r>
          </a:p>
        </p:txBody>
      </p:sp>
      <p:sp>
        <p:nvSpPr>
          <p:cNvPr id="6" name="Номер слайда 4"/>
          <p:cNvSpPr>
            <a:spLocks noGrp="1"/>
          </p:cNvSpPr>
          <p:nvPr>
            <p:ph type="sldNum" sz="quarter" idx="12"/>
          </p:nvPr>
        </p:nvSpPr>
        <p:spPr/>
        <p:txBody>
          <a:bodyPr/>
          <a:lstStyle/>
          <a:p>
            <a:pPr>
              <a:defRPr/>
            </a:pPr>
            <a:fld id="{ACF0CDDC-343F-4211-8E73-B55DAF7028AE}" type="slidenum">
              <a:rPr lang="ru-RU"/>
              <a:pPr>
                <a:defRPr/>
              </a:pPr>
              <a:t>23</a:t>
            </a:fld>
            <a:endParaRPr lang="ru-RU"/>
          </a:p>
        </p:txBody>
      </p:sp>
      <p:sp>
        <p:nvSpPr>
          <p:cNvPr id="199683" name="Rectangle 3"/>
          <p:cNvSpPr>
            <a:spLocks noGrp="1" noChangeArrowheads="1"/>
          </p:cNvSpPr>
          <p:nvPr>
            <p:ph sz="quarter" idx="1"/>
          </p:nvPr>
        </p:nvSpPr>
        <p:spPr>
          <a:xfrm>
            <a:off x="457200" y="1371600"/>
            <a:ext cx="8229600" cy="5334000"/>
          </a:xfrm>
        </p:spPr>
        <p:txBody>
          <a:bodyPr>
            <a:normAutofit lnSpcReduction="10000"/>
          </a:bodyPr>
          <a:lstStyle/>
          <a:p>
            <a:pPr marL="274320" indent="-274320" fontAlgn="auto">
              <a:lnSpc>
                <a:spcPct val="80000"/>
              </a:lnSpc>
              <a:spcBef>
                <a:spcPts val="580"/>
              </a:spcBef>
              <a:spcAft>
                <a:spcPts val="0"/>
              </a:spcAft>
              <a:buSzTx/>
              <a:buFont typeface="Wingdings" pitchFamily="2" charset="2"/>
              <a:buNone/>
              <a:defRPr/>
            </a:pPr>
            <a:endParaRPr lang="en-US" sz="1200" b="1" u="sng" dirty="0">
              <a:latin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r>
              <a:rPr lang="en-US" sz="2800" b="1" dirty="0">
                <a:latin typeface="Times New Roman" pitchFamily="18" charset="0"/>
                <a:cs typeface="Times New Roman" pitchFamily="18" charset="0"/>
                <a:sym typeface="Symbol" pitchFamily="18" charset="2"/>
              </a:rPr>
              <a:t>	</a:t>
            </a:r>
            <a:r>
              <a:rPr lang="en-US" sz="2800" dirty="0">
                <a:cs typeface="Times New Roman" pitchFamily="18" charset="0"/>
                <a:sym typeface="Symbol" pitchFamily="18" charset="2"/>
              </a:rPr>
              <a:t>The methodology of weighing and raising of the selective data on a general population is based on assignment of each finite unit (HH) the corresponding weight (</a:t>
            </a:r>
            <a:r>
              <a:rPr lang="ru-RU" sz="2800" i="1" dirty="0">
                <a:cs typeface="Times New Roman" pitchFamily="18" charset="0"/>
                <a:sym typeface="Symbol" pitchFamily="18" charset="2"/>
              </a:rPr>
              <a:t>В</a:t>
            </a:r>
            <a:r>
              <a:rPr lang="en-US" sz="2800" i="1" baseline="-30000" dirty="0" err="1">
                <a:cs typeface="Times New Roman" pitchFamily="18" charset="0"/>
                <a:sym typeface="Symbol" pitchFamily="18" charset="2"/>
              </a:rPr>
              <a:t>i</a:t>
            </a:r>
            <a:r>
              <a:rPr lang="en-US" sz="2800" dirty="0">
                <a:cs typeface="Times New Roman" pitchFamily="18" charset="0"/>
                <a:sym typeface="Symbol" pitchFamily="18" charset="2"/>
              </a:rPr>
              <a:t>):</a:t>
            </a:r>
            <a:endParaRPr lang="ru-RU" sz="28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endParaRPr lang="en-US" sz="2200" dirty="0">
              <a:cs typeface="Times New Roman" pitchFamily="18" charset="0"/>
              <a:sym typeface="Symbol" pitchFamily="18" charset="2"/>
            </a:endParaRPr>
          </a:p>
          <a:p>
            <a:pPr marL="274320" indent="-274320" algn="r" fontAlgn="auto">
              <a:lnSpc>
                <a:spcPct val="80000"/>
              </a:lnSpc>
              <a:spcBef>
                <a:spcPts val="580"/>
              </a:spcBef>
              <a:spcAft>
                <a:spcPts val="0"/>
              </a:spcAft>
              <a:buSzPct val="80000"/>
              <a:buFont typeface="Wingdings" pitchFamily="2" charset="2"/>
              <a:buNone/>
              <a:defRPr/>
            </a:pPr>
            <a:r>
              <a:rPr lang="en-US" sz="2200" dirty="0">
                <a:cs typeface="Times New Roman" pitchFamily="18" charset="0"/>
                <a:sym typeface="Symbol" pitchFamily="18" charset="2"/>
              </a:rPr>
              <a:t>(1</a:t>
            </a:r>
            <a:r>
              <a:rPr lang="en-US" sz="2200" dirty="0" smtClean="0">
                <a:cs typeface="Times New Roman" pitchFamily="18" charset="0"/>
                <a:sym typeface="Symbol" pitchFamily="18" charset="2"/>
              </a:rPr>
              <a:t>)</a:t>
            </a:r>
          </a:p>
          <a:p>
            <a:pPr marL="274320" indent="-274320" algn="r" fontAlgn="auto">
              <a:lnSpc>
                <a:spcPct val="80000"/>
              </a:lnSpc>
              <a:spcBef>
                <a:spcPts val="580"/>
              </a:spcBef>
              <a:spcAft>
                <a:spcPts val="0"/>
              </a:spcAft>
              <a:buSzPct val="80000"/>
              <a:buFont typeface="Wingdings" pitchFamily="2" charset="2"/>
              <a:buNone/>
              <a:defRPr/>
            </a:pPr>
            <a:endParaRPr lang="en-US" sz="22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endParaRPr lang="ru-RU" sz="22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endParaRPr lang="en-US" sz="22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r>
              <a:rPr lang="en-US" sz="2200" dirty="0">
                <a:cs typeface="Times New Roman" pitchFamily="18" charset="0"/>
                <a:sym typeface="Symbol" pitchFamily="18" charset="2"/>
              </a:rPr>
              <a:t>where  </a:t>
            </a:r>
            <a:r>
              <a:rPr lang="en-US" i="1" dirty="0" smtClean="0">
                <a:cs typeface="Times New Roman" pitchFamily="18" charset="0"/>
                <a:sym typeface="Symbol" pitchFamily="18" charset="2"/>
              </a:rPr>
              <a:t>p</a:t>
            </a:r>
            <a:r>
              <a:rPr lang="en-US" baseline="-25000" dirty="0" smtClean="0">
                <a:cs typeface="Times New Roman" pitchFamily="18" charset="0"/>
                <a:sym typeface="Symbol" pitchFamily="18" charset="2"/>
              </a:rPr>
              <a:t>1</a:t>
            </a:r>
            <a:r>
              <a:rPr lang="en-US" sz="2200" dirty="0" smtClean="0">
                <a:cs typeface="Times New Roman" pitchFamily="18" charset="0"/>
                <a:sym typeface="Symbol" pitchFamily="18" charset="2"/>
              </a:rPr>
              <a:t> </a:t>
            </a:r>
            <a:r>
              <a:rPr lang="en-US" sz="2200" dirty="0">
                <a:cs typeface="Times New Roman" pitchFamily="18" charset="0"/>
                <a:sym typeface="Symbol" pitchFamily="18" charset="2"/>
              </a:rPr>
              <a:t>– probability of selection of each city and rural soviet; </a:t>
            </a:r>
            <a:endParaRPr lang="en-US" sz="2200" dirty="0" smtClean="0">
              <a:cs typeface="Times New Roman" pitchFamily="18" charset="0"/>
              <a:sym typeface="Symbol" pitchFamily="18" charset="2"/>
            </a:endParaRPr>
          </a:p>
          <a:p>
            <a:pPr marL="1520825" indent="-719138" algn="just" fontAlgn="auto">
              <a:lnSpc>
                <a:spcPct val="80000"/>
              </a:lnSpc>
              <a:spcBef>
                <a:spcPts val="580"/>
              </a:spcBef>
              <a:spcAft>
                <a:spcPts val="0"/>
              </a:spcAft>
              <a:buSzPct val="80000"/>
              <a:buFont typeface="Wingdings" pitchFamily="2" charset="2"/>
              <a:buNone/>
              <a:defRPr/>
            </a:pPr>
            <a:r>
              <a:rPr lang="en-US" sz="2200" dirty="0" smtClean="0">
                <a:cs typeface="Times New Roman" pitchFamily="18" charset="0"/>
                <a:sym typeface="Symbol" pitchFamily="18" charset="2"/>
              </a:rPr>
              <a:t> </a:t>
            </a:r>
            <a:r>
              <a:rPr lang="en-US" i="1" dirty="0" smtClean="0">
                <a:cs typeface="Times New Roman" pitchFamily="18" charset="0"/>
                <a:sym typeface="Symbol" pitchFamily="18" charset="2"/>
              </a:rPr>
              <a:t>p</a:t>
            </a:r>
            <a:r>
              <a:rPr lang="en-US" baseline="-25000" dirty="0" smtClean="0">
                <a:cs typeface="Times New Roman" pitchFamily="18" charset="0"/>
                <a:sym typeface="Symbol" pitchFamily="18" charset="2"/>
              </a:rPr>
              <a:t>2</a:t>
            </a:r>
            <a:r>
              <a:rPr lang="en-US" sz="2200" dirty="0" smtClean="0">
                <a:cs typeface="Times New Roman" pitchFamily="18" charset="0"/>
                <a:sym typeface="Symbol" pitchFamily="18" charset="2"/>
              </a:rPr>
              <a:t> </a:t>
            </a:r>
            <a:r>
              <a:rPr lang="en-US" sz="2200" dirty="0">
                <a:cs typeface="Times New Roman" pitchFamily="18" charset="0"/>
                <a:sym typeface="Symbol" pitchFamily="18" charset="2"/>
              </a:rPr>
              <a:t>– probability of selection of each polling district in </a:t>
            </a:r>
            <a:r>
              <a:rPr lang="en-US" sz="2200" dirty="0" smtClean="0">
                <a:cs typeface="Times New Roman" pitchFamily="18" charset="0"/>
                <a:sym typeface="Symbol" pitchFamily="18" charset="2"/>
              </a:rPr>
              <a:t>cities,  </a:t>
            </a:r>
            <a:r>
              <a:rPr lang="en-US" sz="2200" dirty="0">
                <a:cs typeface="Times New Roman" pitchFamily="18" charset="0"/>
                <a:sym typeface="Symbol" pitchFamily="18" charset="2"/>
              </a:rPr>
              <a:t>zones in rural soviet</a:t>
            </a:r>
            <a:r>
              <a:rPr lang="en-US" sz="2200" dirty="0" smtClean="0">
                <a:cs typeface="Times New Roman" pitchFamily="18" charset="0"/>
                <a:sym typeface="Symbol" pitchFamily="18" charset="2"/>
              </a:rPr>
              <a:t>;</a:t>
            </a:r>
          </a:p>
          <a:p>
            <a:pPr marL="274320" indent="-274320" algn="just" fontAlgn="auto">
              <a:lnSpc>
                <a:spcPct val="80000"/>
              </a:lnSpc>
              <a:spcBef>
                <a:spcPts val="580"/>
              </a:spcBef>
              <a:spcAft>
                <a:spcPts val="0"/>
              </a:spcAft>
              <a:buSzPct val="80000"/>
              <a:buFont typeface="Wingdings" pitchFamily="2" charset="2"/>
              <a:buNone/>
              <a:defRPr/>
            </a:pPr>
            <a:r>
              <a:rPr lang="en-US" sz="2200" dirty="0">
                <a:cs typeface="Times New Roman" pitchFamily="18" charset="0"/>
                <a:sym typeface="Symbol" pitchFamily="18" charset="2"/>
              </a:rPr>
              <a:t>		</a:t>
            </a:r>
            <a:r>
              <a:rPr lang="en-US" i="1" dirty="0">
                <a:cs typeface="Times New Roman" pitchFamily="18" charset="0"/>
                <a:sym typeface="Symbol" pitchFamily="18" charset="2"/>
              </a:rPr>
              <a:t>p</a:t>
            </a:r>
            <a:r>
              <a:rPr lang="en-US" baseline="-25000" dirty="0">
                <a:cs typeface="Times New Roman" pitchFamily="18" charset="0"/>
                <a:sym typeface="Symbol" pitchFamily="18" charset="2"/>
              </a:rPr>
              <a:t>3</a:t>
            </a:r>
            <a:r>
              <a:rPr lang="en-US" sz="2200" dirty="0">
                <a:cs typeface="Times New Roman" pitchFamily="18" charset="0"/>
                <a:sym typeface="Symbol" pitchFamily="18" charset="2"/>
              </a:rPr>
              <a:t> – probability of selection of everyone HH within polling</a:t>
            </a:r>
          </a:p>
          <a:p>
            <a:pPr marL="1612900" indent="-1612900" algn="just" fontAlgn="auto">
              <a:lnSpc>
                <a:spcPct val="80000"/>
              </a:lnSpc>
              <a:spcBef>
                <a:spcPts val="580"/>
              </a:spcBef>
              <a:spcAft>
                <a:spcPts val="0"/>
              </a:spcAft>
              <a:buSzPct val="80000"/>
              <a:buFont typeface="Wingdings" pitchFamily="2" charset="2"/>
              <a:buNone/>
              <a:defRPr/>
            </a:pPr>
            <a:r>
              <a:rPr lang="en-US" sz="2200" dirty="0" smtClean="0">
                <a:cs typeface="Times New Roman" pitchFamily="18" charset="0"/>
                <a:sym typeface="Symbol" pitchFamily="18" charset="2"/>
              </a:rPr>
              <a:t>	district </a:t>
            </a:r>
            <a:r>
              <a:rPr lang="en-US" sz="2200" dirty="0">
                <a:cs typeface="Times New Roman" pitchFamily="18" charset="0"/>
                <a:sym typeface="Symbol" pitchFamily="18" charset="2"/>
              </a:rPr>
              <a:t>or a zone.</a:t>
            </a:r>
            <a:endParaRPr lang="ru-RU" sz="2200" dirty="0">
              <a:cs typeface="Times New Roman" pitchFamily="18" charset="0"/>
              <a:sym typeface="Symbol" pitchFamily="18" charset="2"/>
            </a:endParaRPr>
          </a:p>
        </p:txBody>
      </p:sp>
      <p:graphicFrame>
        <p:nvGraphicFramePr>
          <p:cNvPr id="1026" name="Object 4"/>
          <p:cNvGraphicFramePr>
            <a:graphicFrameLocks noChangeAspect="1"/>
          </p:cNvGraphicFramePr>
          <p:nvPr/>
        </p:nvGraphicFramePr>
        <p:xfrm>
          <a:off x="3636963" y="3090863"/>
          <a:ext cx="2325687" cy="995362"/>
        </p:xfrm>
        <a:graphic>
          <a:graphicData uri="http://schemas.openxmlformats.org/presentationml/2006/ole">
            <mc:AlternateContent xmlns:mc="http://schemas.openxmlformats.org/markup-compatibility/2006">
              <mc:Choice xmlns:v="urn:schemas-microsoft-com:vml" Requires="v">
                <p:oleObj spid="_x0000_s2051" name="Equation" r:id="rId3" imgW="1002960" imgH="431640" progId="">
                  <p:embed/>
                </p:oleObj>
              </mc:Choice>
              <mc:Fallback>
                <p:oleObj name="Equation" r:id="rId3" imgW="1002960" imgH="4316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6963" y="3090863"/>
                        <a:ext cx="2325687"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457200" y="0"/>
            <a:ext cx="8229600" cy="1462088"/>
          </a:xfrm>
        </p:spPr>
        <p:txBody>
          <a:bodyPr>
            <a:normAutofit/>
          </a:bodyPr>
          <a:lstStyle/>
          <a:p>
            <a:pPr algn="ctr"/>
            <a:r>
              <a:rPr lang="en-US" sz="2800" dirty="0" smtClean="0">
                <a:sym typeface="Symbol" pitchFamily="18" charset="2"/>
              </a:rPr>
              <a:t>Sample survey of households</a:t>
            </a:r>
            <a:br>
              <a:rPr lang="en-US" sz="2800" dirty="0" smtClean="0">
                <a:sym typeface="Symbol" pitchFamily="18" charset="2"/>
              </a:rPr>
            </a:br>
            <a:r>
              <a:rPr lang="en-US" sz="2800" dirty="0" smtClean="0">
                <a:sym typeface="Symbol" pitchFamily="18" charset="2"/>
              </a:rPr>
              <a:t>(since 1995)</a:t>
            </a:r>
            <a:r>
              <a:rPr lang="ru-RU" sz="2800" dirty="0" smtClean="0">
                <a:sym typeface="Symbol" pitchFamily="18" charset="2"/>
              </a:rPr>
              <a:t> </a:t>
            </a:r>
          </a:p>
        </p:txBody>
      </p:sp>
      <p:sp>
        <p:nvSpPr>
          <p:cNvPr id="5" name="Номер слайда 4"/>
          <p:cNvSpPr>
            <a:spLocks noGrp="1"/>
          </p:cNvSpPr>
          <p:nvPr>
            <p:ph type="sldNum" sz="quarter" idx="12"/>
          </p:nvPr>
        </p:nvSpPr>
        <p:spPr/>
        <p:txBody>
          <a:bodyPr/>
          <a:lstStyle/>
          <a:p>
            <a:pPr>
              <a:defRPr/>
            </a:pPr>
            <a:fld id="{2310E952-CE90-477B-8B36-4AC1811DC8F6}" type="slidenum">
              <a:rPr lang="ru-RU"/>
              <a:pPr>
                <a:defRPr/>
              </a:pPr>
              <a:t>24</a:t>
            </a:fld>
            <a:endParaRPr lang="ru-RU"/>
          </a:p>
        </p:txBody>
      </p:sp>
      <p:sp>
        <p:nvSpPr>
          <p:cNvPr id="22532" name="Rectangle 3"/>
          <p:cNvSpPr>
            <a:spLocks noGrp="1" noChangeArrowheads="1"/>
          </p:cNvSpPr>
          <p:nvPr>
            <p:ph sz="quarter" idx="1"/>
          </p:nvPr>
        </p:nvSpPr>
        <p:spPr>
          <a:xfrm>
            <a:off x="431800" y="1341438"/>
            <a:ext cx="8229600" cy="4895850"/>
          </a:xfrm>
        </p:spPr>
        <p:txBody>
          <a:bodyPr/>
          <a:lstStyle/>
          <a:p>
            <a:pPr>
              <a:lnSpc>
                <a:spcPct val="80000"/>
              </a:lnSpc>
              <a:buSzTx/>
              <a:buFont typeface="Wingdings" pitchFamily="2" charset="2"/>
              <a:buChar char="q"/>
            </a:pPr>
            <a:endParaRPr lang="en-US" sz="1200" b="1" u="sng" dirty="0" smtClean="0">
              <a:latin typeface="Times New Roman" pitchFamily="18" charset="0"/>
              <a:sym typeface="Symbol" pitchFamily="18" charset="2"/>
            </a:endParaRPr>
          </a:p>
          <a:p>
            <a:pPr marL="0" indent="0" algn="just">
              <a:lnSpc>
                <a:spcPct val="80000"/>
              </a:lnSpc>
              <a:buSzPct val="80000"/>
              <a:buNone/>
            </a:pPr>
            <a:r>
              <a:rPr lang="en-US" sz="2800" dirty="0" smtClean="0">
                <a:sym typeface="Symbol" pitchFamily="18" charset="2"/>
              </a:rPr>
              <a:t>Base HH weights are corrected on uninhabited apartments and non-responses by using mathematics methods.</a:t>
            </a:r>
          </a:p>
          <a:p>
            <a:pPr marL="0" indent="0" algn="just">
              <a:lnSpc>
                <a:spcPct val="80000"/>
              </a:lnSpc>
              <a:spcBef>
                <a:spcPct val="90000"/>
              </a:spcBef>
              <a:buSzPct val="80000"/>
              <a:buNone/>
            </a:pPr>
            <a:r>
              <a:rPr lang="en-US" sz="2800" dirty="0" smtClean="0">
                <a:sym typeface="Symbol" pitchFamily="18" charset="2"/>
              </a:rPr>
              <a:t>The sample program assumes filling of some questionnaires (</a:t>
            </a:r>
            <a:r>
              <a:rPr lang="en-US" sz="2800" smtClean="0">
                <a:sym typeface="Symbol" pitchFamily="18" charset="2"/>
              </a:rPr>
              <a:t>living conditions, </a:t>
            </a:r>
            <a:r>
              <a:rPr lang="en-US" sz="2800" dirty="0" smtClean="0">
                <a:sym typeface="Symbol" pitchFamily="18" charset="2"/>
              </a:rPr>
              <a:t>personal </a:t>
            </a:r>
            <a:r>
              <a:rPr lang="en-US" sz="2800" smtClean="0">
                <a:sym typeface="Symbol" pitchFamily="18" charset="2"/>
              </a:rPr>
              <a:t>subsidiary plots, education, health, </a:t>
            </a:r>
            <a:r>
              <a:rPr lang="en-US" sz="2800" dirty="0" smtClean="0">
                <a:sym typeface="Symbol" pitchFamily="18" charset="2"/>
              </a:rPr>
              <a:t>employment) and additional tourism module </a:t>
            </a:r>
            <a:r>
              <a:rPr lang="en-US" sz="2800" smtClean="0">
                <a:sym typeface="Symbol" pitchFamily="18" charset="2"/>
              </a:rPr>
              <a:t>(trips, duration, </a:t>
            </a:r>
            <a:r>
              <a:rPr lang="en-US" sz="2800" dirty="0" smtClean="0">
                <a:sym typeface="Symbol" pitchFamily="18" charset="2"/>
              </a:rPr>
              <a:t>tourism expenditures).</a:t>
            </a:r>
          </a:p>
          <a:p>
            <a:pPr marL="0" indent="0" algn="just">
              <a:lnSpc>
                <a:spcPct val="80000"/>
              </a:lnSpc>
              <a:spcBef>
                <a:spcPct val="90000"/>
              </a:spcBef>
              <a:buSzPct val="80000"/>
              <a:buNone/>
            </a:pPr>
            <a:r>
              <a:rPr lang="en-US" sz="2800" dirty="0" smtClean="0">
                <a:sym typeface="Symbol" pitchFamily="18" charset="2"/>
              </a:rPr>
              <a:t>Daily and quarterly questionnaires: expenses on food </a:t>
            </a:r>
            <a:r>
              <a:rPr lang="en-US" sz="2800" smtClean="0">
                <a:sym typeface="Symbol" pitchFamily="18" charset="2"/>
              </a:rPr>
              <a:t>and unfood, </a:t>
            </a:r>
            <a:r>
              <a:rPr lang="en-US" sz="2800" dirty="0" smtClean="0">
                <a:sym typeface="Symbol" pitchFamily="18" charset="2"/>
              </a:rPr>
              <a:t>payment of services etc.</a:t>
            </a:r>
            <a:endParaRPr lang="ru-RU" sz="2800" dirty="0" smtClean="0">
              <a:sym typeface="Symbol" pitchFamily="18" charset="2"/>
            </a:endParaRPr>
          </a:p>
          <a:p>
            <a:pPr algn="just">
              <a:lnSpc>
                <a:spcPct val="80000"/>
              </a:lnSpc>
              <a:buSzPct val="80000"/>
              <a:buFont typeface="Wingdings" pitchFamily="2" charset="2"/>
              <a:buNone/>
            </a:pPr>
            <a:endParaRPr lang="en-US" sz="2200" b="1" dirty="0" smtClean="0">
              <a:cs typeface="Times New Roman" pitchFamily="18" charset="0"/>
              <a:sym typeface="Symbol" pitchFamily="18" charset="2"/>
            </a:endParaRPr>
          </a:p>
          <a:p>
            <a:pPr algn="just">
              <a:lnSpc>
                <a:spcPct val="80000"/>
              </a:lnSpc>
              <a:buSzPct val="80000"/>
              <a:buFont typeface="Wingdings" pitchFamily="2" charset="2"/>
              <a:buNone/>
            </a:pPr>
            <a:endParaRPr lang="en-US" sz="2200" b="1" dirty="0" smtClean="0">
              <a:latin typeface="Times New Roman" pitchFamily="18" charset="0"/>
              <a:cs typeface="Times New Roman" pitchFamily="18" charset="0"/>
              <a:sym typeface="Symbol" pitchFamily="18" charset="2"/>
            </a:endParaRPr>
          </a:p>
        </p:txBody>
      </p:sp>
    </p:spTree>
  </p:cSld>
  <p:clrMapOvr>
    <a:masterClrMapping/>
  </p:clrMapOvr>
  <p:transition spd="med">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457200" y="0"/>
            <a:ext cx="8229600" cy="1295400"/>
          </a:xfrm>
        </p:spPr>
        <p:txBody>
          <a:bodyPr>
            <a:normAutofit/>
          </a:bodyPr>
          <a:lstStyle/>
          <a:p>
            <a:r>
              <a:rPr lang="en-US" sz="2800" dirty="0" err="1" smtClean="0">
                <a:solidFill>
                  <a:schemeClr val="tx1"/>
                </a:solidFill>
              </a:rPr>
              <a:t>Labour</a:t>
            </a:r>
            <a:r>
              <a:rPr lang="en-US" sz="2800" dirty="0" smtClean="0">
                <a:solidFill>
                  <a:schemeClr val="tx1"/>
                </a:solidFill>
              </a:rPr>
              <a:t> Force Survey (since 2012)</a:t>
            </a:r>
            <a:endParaRPr lang="ru-RU" sz="2800" dirty="0" smtClean="0">
              <a:solidFill>
                <a:schemeClr val="tx1"/>
              </a:solidFill>
            </a:endParaRPr>
          </a:p>
        </p:txBody>
      </p:sp>
      <p:sp>
        <p:nvSpPr>
          <p:cNvPr id="5" name="Номер слайда 4"/>
          <p:cNvSpPr>
            <a:spLocks noGrp="1"/>
          </p:cNvSpPr>
          <p:nvPr>
            <p:ph type="sldNum" sz="quarter" idx="12"/>
          </p:nvPr>
        </p:nvSpPr>
        <p:spPr/>
        <p:txBody>
          <a:bodyPr/>
          <a:lstStyle/>
          <a:p>
            <a:pPr>
              <a:defRPr/>
            </a:pPr>
            <a:fld id="{E2034E84-086B-438B-A51E-8D4BFCE01D47}" type="slidenum">
              <a:rPr lang="ru-RU"/>
              <a:pPr>
                <a:defRPr/>
              </a:pPr>
              <a:t>25</a:t>
            </a:fld>
            <a:endParaRPr lang="ru-RU"/>
          </a:p>
        </p:txBody>
      </p:sp>
      <p:sp>
        <p:nvSpPr>
          <p:cNvPr id="201731" name="Rectangle 3"/>
          <p:cNvSpPr>
            <a:spLocks noGrp="1" noChangeArrowheads="1"/>
          </p:cNvSpPr>
          <p:nvPr>
            <p:ph sz="quarter" idx="1"/>
          </p:nvPr>
        </p:nvSpPr>
        <p:spPr>
          <a:xfrm>
            <a:off x="323850" y="1376363"/>
            <a:ext cx="8610600" cy="5257800"/>
          </a:xfrm>
        </p:spPr>
        <p:txBody>
          <a:bodyPr>
            <a:normAutofit/>
          </a:bodyPr>
          <a:lstStyle/>
          <a:p>
            <a:pPr marL="274320" indent="-274320" fontAlgn="auto">
              <a:spcBef>
                <a:spcPts val="580"/>
              </a:spcBef>
              <a:spcAft>
                <a:spcPts val="0"/>
              </a:spcAft>
              <a:buFont typeface="Wingdings" pitchFamily="2" charset="2"/>
              <a:buNone/>
              <a:defRPr/>
            </a:pPr>
            <a:r>
              <a:rPr lang="en-US" b="1" dirty="0"/>
              <a:t>	</a:t>
            </a:r>
            <a:r>
              <a:rPr lang="en-US" dirty="0"/>
              <a:t>Purposes are:</a:t>
            </a:r>
          </a:p>
          <a:p>
            <a:pPr marL="274320" indent="-274320" fontAlgn="auto">
              <a:spcBef>
                <a:spcPct val="40000"/>
              </a:spcBef>
              <a:spcAft>
                <a:spcPts val="0"/>
              </a:spcAft>
              <a:buFont typeface="Wingdings 2"/>
              <a:buChar char=""/>
              <a:defRPr/>
            </a:pPr>
            <a:r>
              <a:rPr lang="en-US" sz="2800" dirty="0"/>
              <a:t>to obtain empirical statistics on the </a:t>
            </a:r>
            <a:r>
              <a:rPr lang="en-US" sz="2800" err="1"/>
              <a:t>labour</a:t>
            </a:r>
            <a:r>
              <a:rPr lang="en-US" sz="2800"/>
              <a:t> </a:t>
            </a:r>
            <a:r>
              <a:rPr lang="en-US" sz="2800" smtClean="0"/>
              <a:t>force, </a:t>
            </a:r>
            <a:r>
              <a:rPr lang="en-US" sz="2800" dirty="0" smtClean="0"/>
              <a:t>employed by kinds </a:t>
            </a:r>
            <a:r>
              <a:rPr lang="en-US" sz="2800" smtClean="0"/>
              <a:t>of activity, </a:t>
            </a:r>
            <a:r>
              <a:rPr lang="en-US" sz="2800" dirty="0" smtClean="0"/>
              <a:t>including tourism;</a:t>
            </a:r>
            <a:endParaRPr lang="en-US" sz="2800" dirty="0"/>
          </a:p>
          <a:p>
            <a:pPr marL="274320" indent="-274320" fontAlgn="auto">
              <a:spcBef>
                <a:spcPct val="40000"/>
              </a:spcBef>
              <a:spcAft>
                <a:spcPts val="0"/>
              </a:spcAft>
              <a:buFont typeface="Wingdings 2"/>
              <a:buChar char=""/>
              <a:defRPr/>
            </a:pPr>
            <a:r>
              <a:rPr lang="en-US" sz="2800" dirty="0" smtClean="0"/>
              <a:t>employed and </a:t>
            </a:r>
            <a:r>
              <a:rPr lang="en-US" sz="2800" dirty="0"/>
              <a:t>unemployed </a:t>
            </a:r>
            <a:r>
              <a:rPr lang="en-US" sz="2800"/>
              <a:t>by </a:t>
            </a:r>
            <a:r>
              <a:rPr lang="en-US" sz="2800" smtClean="0"/>
              <a:t>sex, regions, rural, </a:t>
            </a:r>
            <a:r>
              <a:rPr lang="en-US" sz="2800" dirty="0"/>
              <a:t>urban;</a:t>
            </a:r>
          </a:p>
          <a:p>
            <a:pPr marL="274320" indent="-274320" fontAlgn="auto">
              <a:spcBef>
                <a:spcPct val="40000"/>
              </a:spcBef>
              <a:spcAft>
                <a:spcPts val="0"/>
              </a:spcAft>
              <a:buFont typeface="Wingdings 2"/>
              <a:buChar char=""/>
              <a:defRPr/>
            </a:pPr>
            <a:r>
              <a:rPr lang="en-US" sz="2800" dirty="0"/>
              <a:t>to determine real </a:t>
            </a:r>
            <a:r>
              <a:rPr lang="en-US" sz="2800" dirty="0" err="1"/>
              <a:t>labour</a:t>
            </a:r>
            <a:r>
              <a:rPr lang="en-US" sz="2800" dirty="0"/>
              <a:t> force demand and supply.</a:t>
            </a:r>
          </a:p>
          <a:p>
            <a:pPr marL="274320" indent="-274320" fontAlgn="auto">
              <a:spcBef>
                <a:spcPct val="70000"/>
              </a:spcBef>
              <a:spcAft>
                <a:spcPts val="0"/>
              </a:spcAft>
              <a:buFont typeface="Wingdings" pitchFamily="2" charset="2"/>
              <a:buNone/>
              <a:defRPr/>
            </a:pPr>
            <a:r>
              <a:rPr lang="en-US" sz="2800" dirty="0"/>
              <a:t>	Frequency of the results: quarterly and annual</a:t>
            </a:r>
          </a:p>
          <a:p>
            <a:pPr marL="274320" indent="-274320" fontAlgn="auto">
              <a:spcBef>
                <a:spcPct val="70000"/>
              </a:spcBef>
              <a:spcAft>
                <a:spcPts val="0"/>
              </a:spcAft>
              <a:buFont typeface="Wingdings" pitchFamily="2" charset="2"/>
              <a:buNone/>
              <a:defRPr/>
            </a:pPr>
            <a:r>
              <a:rPr lang="en-US" sz="2800" dirty="0"/>
              <a:t>	Forecast response rate – 80 %.</a:t>
            </a:r>
          </a:p>
        </p:txBody>
      </p:sp>
    </p:spTree>
  </p:cSld>
  <p:clrMapOvr>
    <a:masterClrMapping/>
  </p:clrMapOvr>
  <p:transition spd="med">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457200" y="0"/>
            <a:ext cx="8229600" cy="1295400"/>
          </a:xfrm>
        </p:spPr>
        <p:txBody>
          <a:bodyPr/>
          <a:lstStyle/>
          <a:p>
            <a:r>
              <a:rPr lang="en-US" sz="2800" dirty="0" smtClean="0">
                <a:solidFill>
                  <a:schemeClr val="tx1"/>
                </a:solidFill>
              </a:rPr>
              <a:t>Sampling Frame </a:t>
            </a:r>
            <a:br>
              <a:rPr lang="en-US" sz="2800" dirty="0" smtClean="0">
                <a:solidFill>
                  <a:schemeClr val="tx1"/>
                </a:solidFill>
              </a:rPr>
            </a:br>
            <a:r>
              <a:rPr lang="en-US" sz="2800" dirty="0" smtClean="0">
                <a:solidFill>
                  <a:schemeClr val="tx1"/>
                </a:solidFill>
              </a:rPr>
              <a:t>is based on the 2009 Census and included:</a:t>
            </a:r>
            <a:endParaRPr lang="ru-RU" sz="2800" dirty="0" smtClean="0">
              <a:solidFill>
                <a:schemeClr val="tx1"/>
              </a:solidFill>
            </a:endParaRPr>
          </a:p>
        </p:txBody>
      </p:sp>
      <p:sp>
        <p:nvSpPr>
          <p:cNvPr id="5" name="Номер слайда 4"/>
          <p:cNvSpPr>
            <a:spLocks noGrp="1"/>
          </p:cNvSpPr>
          <p:nvPr>
            <p:ph type="sldNum" sz="quarter" idx="12"/>
          </p:nvPr>
        </p:nvSpPr>
        <p:spPr/>
        <p:txBody>
          <a:bodyPr/>
          <a:lstStyle/>
          <a:p>
            <a:pPr>
              <a:defRPr/>
            </a:pPr>
            <a:fld id="{966CFA5C-841E-4657-AC09-5D0B0A067E1B}" type="slidenum">
              <a:rPr lang="ru-RU"/>
              <a:pPr>
                <a:defRPr/>
              </a:pPr>
              <a:t>26</a:t>
            </a:fld>
            <a:endParaRPr lang="ru-RU"/>
          </a:p>
        </p:txBody>
      </p:sp>
      <p:sp>
        <p:nvSpPr>
          <p:cNvPr id="30724" name="Rectangle 3"/>
          <p:cNvSpPr>
            <a:spLocks noGrp="1" noChangeArrowheads="1"/>
          </p:cNvSpPr>
          <p:nvPr>
            <p:ph sz="quarter" idx="1"/>
          </p:nvPr>
        </p:nvSpPr>
        <p:spPr>
          <a:xfrm>
            <a:off x="323850" y="1376363"/>
            <a:ext cx="8610600" cy="5257800"/>
          </a:xfrm>
        </p:spPr>
        <p:txBody>
          <a:bodyPr/>
          <a:lstStyle/>
          <a:p>
            <a:pPr>
              <a:buFont typeface="Wingdings" pitchFamily="2" charset="2"/>
              <a:buNone/>
            </a:pPr>
            <a:endParaRPr lang="en-US" sz="800" b="1" dirty="0" smtClean="0"/>
          </a:p>
          <a:p>
            <a:pPr>
              <a:spcBef>
                <a:spcPct val="40000"/>
              </a:spcBef>
            </a:pPr>
            <a:r>
              <a:rPr lang="en-US" dirty="0" smtClean="0"/>
              <a:t>set of cities in each region</a:t>
            </a:r>
          </a:p>
          <a:p>
            <a:pPr>
              <a:spcBef>
                <a:spcPct val="40000"/>
              </a:spcBef>
            </a:pPr>
            <a:r>
              <a:rPr lang="en-US" dirty="0" smtClean="0"/>
              <a:t>set of village councils in each region</a:t>
            </a:r>
          </a:p>
          <a:p>
            <a:pPr>
              <a:spcBef>
                <a:spcPct val="40000"/>
              </a:spcBef>
            </a:pPr>
            <a:r>
              <a:rPr lang="en-US" dirty="0" smtClean="0"/>
              <a:t>census enumeration districts in each selected city</a:t>
            </a:r>
          </a:p>
          <a:p>
            <a:pPr>
              <a:spcBef>
                <a:spcPct val="40000"/>
              </a:spcBef>
            </a:pPr>
            <a:r>
              <a:rPr lang="en-US" dirty="0" smtClean="0"/>
              <a:t>villages in each selected village council</a:t>
            </a:r>
          </a:p>
          <a:p>
            <a:pPr>
              <a:spcBef>
                <a:spcPct val="40000"/>
              </a:spcBef>
            </a:pPr>
            <a:r>
              <a:rPr lang="en-US" dirty="0" smtClean="0"/>
              <a:t>the household totality in each census enumeration district and village</a:t>
            </a:r>
          </a:p>
        </p:txBody>
      </p:sp>
    </p:spTree>
  </p:cSld>
  <p:clrMapOvr>
    <a:masterClrMapping/>
  </p:clrMapOvr>
  <p:transition spd="med">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457200" y="0"/>
            <a:ext cx="8229600" cy="1295400"/>
          </a:xfrm>
        </p:spPr>
        <p:txBody>
          <a:bodyPr>
            <a:normAutofit/>
          </a:bodyPr>
          <a:lstStyle/>
          <a:p>
            <a:r>
              <a:rPr lang="en-US" sz="2800" dirty="0" smtClean="0">
                <a:solidFill>
                  <a:schemeClr val="tx1"/>
                </a:solidFill>
              </a:rPr>
              <a:t>Sampling Design:</a:t>
            </a:r>
            <a:endParaRPr lang="ru-RU" sz="2800" dirty="0" smtClean="0">
              <a:solidFill>
                <a:schemeClr val="tx1"/>
              </a:solidFill>
            </a:endParaRPr>
          </a:p>
        </p:txBody>
      </p:sp>
      <p:sp>
        <p:nvSpPr>
          <p:cNvPr id="5" name="Номер слайда 4"/>
          <p:cNvSpPr>
            <a:spLocks noGrp="1"/>
          </p:cNvSpPr>
          <p:nvPr>
            <p:ph type="sldNum" sz="quarter" idx="12"/>
          </p:nvPr>
        </p:nvSpPr>
        <p:spPr/>
        <p:txBody>
          <a:bodyPr/>
          <a:lstStyle/>
          <a:p>
            <a:pPr>
              <a:defRPr/>
            </a:pPr>
            <a:fld id="{8DAF6FC0-8DC3-4989-AB74-DA6EC159604F}" type="slidenum">
              <a:rPr lang="ru-RU"/>
              <a:pPr>
                <a:defRPr/>
              </a:pPr>
              <a:t>27</a:t>
            </a:fld>
            <a:endParaRPr lang="ru-RU"/>
          </a:p>
        </p:txBody>
      </p:sp>
      <p:sp>
        <p:nvSpPr>
          <p:cNvPr id="203779" name="Rectangle 3"/>
          <p:cNvSpPr>
            <a:spLocks noGrp="1" noChangeArrowheads="1"/>
          </p:cNvSpPr>
          <p:nvPr>
            <p:ph sz="quarter" idx="1"/>
          </p:nvPr>
        </p:nvSpPr>
        <p:spPr>
          <a:xfrm>
            <a:off x="323850" y="1196975"/>
            <a:ext cx="8610600" cy="5508625"/>
          </a:xfrm>
        </p:spPr>
        <p:txBody>
          <a:bodyPr>
            <a:normAutofit/>
          </a:bodyPr>
          <a:lstStyle/>
          <a:p>
            <a:pPr marL="274320" indent="-274320" fontAlgn="auto">
              <a:lnSpc>
                <a:spcPct val="90000"/>
              </a:lnSpc>
              <a:spcBef>
                <a:spcPct val="40000"/>
              </a:spcBef>
              <a:spcAft>
                <a:spcPts val="0"/>
              </a:spcAft>
              <a:buFont typeface="Wingdings 2"/>
              <a:buChar char=""/>
              <a:defRPr/>
            </a:pPr>
            <a:r>
              <a:rPr lang="en-US" sz="2400" dirty="0"/>
              <a:t>survey object is the private households in urban and rural areas for </a:t>
            </a:r>
            <a:r>
              <a:rPr lang="en-US" sz="2400"/>
              <a:t>each </a:t>
            </a:r>
            <a:r>
              <a:rPr lang="en-US" sz="2400" smtClean="0"/>
              <a:t>region, </a:t>
            </a:r>
            <a:r>
              <a:rPr lang="en-US" sz="2400" dirty="0"/>
              <a:t>resident persons aged 15-74 years</a:t>
            </a:r>
          </a:p>
          <a:p>
            <a:pPr marL="274320" indent="-274320" fontAlgn="auto">
              <a:lnSpc>
                <a:spcPct val="90000"/>
              </a:lnSpc>
              <a:spcBef>
                <a:spcPct val="40000"/>
              </a:spcBef>
              <a:spcAft>
                <a:spcPts val="0"/>
              </a:spcAft>
              <a:buFont typeface="Wingdings 2"/>
              <a:buChar char=""/>
              <a:defRPr/>
            </a:pPr>
            <a:r>
              <a:rPr lang="en-US" sz="2400" dirty="0" smtClean="0"/>
              <a:t>observed units:</a:t>
            </a:r>
            <a:endParaRPr lang="en-US" sz="2400" dirty="0"/>
          </a:p>
          <a:p>
            <a:pPr marL="548640" lvl="1" fontAlgn="auto">
              <a:lnSpc>
                <a:spcPct val="90000"/>
              </a:lnSpc>
              <a:spcBef>
                <a:spcPct val="40000"/>
              </a:spcBef>
              <a:spcAft>
                <a:spcPts val="0"/>
              </a:spcAft>
              <a:buFont typeface="Wingdings 2"/>
              <a:buChar char=""/>
              <a:defRPr/>
            </a:pPr>
            <a:r>
              <a:rPr lang="en-US" sz="2200" dirty="0"/>
              <a:t>primary unit – city or village council</a:t>
            </a:r>
          </a:p>
          <a:p>
            <a:pPr marL="548640" lvl="1" fontAlgn="auto">
              <a:lnSpc>
                <a:spcPct val="90000"/>
              </a:lnSpc>
              <a:spcBef>
                <a:spcPct val="40000"/>
              </a:spcBef>
              <a:spcAft>
                <a:spcPts val="0"/>
              </a:spcAft>
              <a:buFont typeface="Wingdings 2"/>
              <a:buChar char=""/>
              <a:defRPr/>
            </a:pPr>
            <a:r>
              <a:rPr lang="en-US" sz="2200" dirty="0"/>
              <a:t>secondary unit – census enumeration district or village (zone)</a:t>
            </a:r>
          </a:p>
          <a:p>
            <a:pPr marL="548640" lvl="1" fontAlgn="auto">
              <a:lnSpc>
                <a:spcPct val="90000"/>
              </a:lnSpc>
              <a:spcBef>
                <a:spcPct val="40000"/>
              </a:spcBef>
              <a:spcAft>
                <a:spcPts val="0"/>
              </a:spcAft>
              <a:buFont typeface="Wingdings 2"/>
              <a:buChar char=""/>
              <a:defRPr/>
            </a:pPr>
            <a:r>
              <a:rPr lang="en-US" sz="2200" dirty="0"/>
              <a:t>final sampling unit – household</a:t>
            </a:r>
          </a:p>
          <a:p>
            <a:pPr marL="274320" indent="-274320" fontAlgn="auto">
              <a:lnSpc>
                <a:spcPct val="90000"/>
              </a:lnSpc>
              <a:spcBef>
                <a:spcPct val="40000"/>
              </a:spcBef>
              <a:spcAft>
                <a:spcPts val="0"/>
              </a:spcAft>
              <a:buFont typeface="Wingdings 2"/>
              <a:buChar char=""/>
              <a:defRPr/>
            </a:pPr>
            <a:r>
              <a:rPr lang="en-US" sz="2400" dirty="0"/>
              <a:t>at each stage units are selected with systematic selection </a:t>
            </a:r>
            <a:r>
              <a:rPr lang="en-US" sz="2400"/>
              <a:t>with </a:t>
            </a:r>
            <a:r>
              <a:rPr lang="en-US" sz="2400" smtClean="0"/>
              <a:t>probability, </a:t>
            </a:r>
            <a:r>
              <a:rPr lang="en-US" sz="2400" dirty="0"/>
              <a:t>that proportional population number or household number</a:t>
            </a:r>
          </a:p>
          <a:p>
            <a:pPr marL="274320" indent="-274320" fontAlgn="auto">
              <a:lnSpc>
                <a:spcPct val="90000"/>
              </a:lnSpc>
              <a:spcBef>
                <a:spcPct val="40000"/>
              </a:spcBef>
              <a:spcAft>
                <a:spcPts val="0"/>
              </a:spcAft>
              <a:buFont typeface="Wingdings 2"/>
              <a:buChar char=""/>
              <a:defRPr/>
            </a:pPr>
            <a:r>
              <a:rPr lang="en-US" sz="2400" dirty="0"/>
              <a:t>variables used for the stratification:</a:t>
            </a:r>
          </a:p>
          <a:p>
            <a:pPr marL="548640" lvl="1" fontAlgn="auto">
              <a:lnSpc>
                <a:spcPct val="90000"/>
              </a:lnSpc>
              <a:spcBef>
                <a:spcPct val="40000"/>
              </a:spcBef>
              <a:spcAft>
                <a:spcPts val="0"/>
              </a:spcAft>
              <a:buFont typeface="Wingdings 2"/>
              <a:buChar char=""/>
              <a:defRPr/>
            </a:pPr>
            <a:r>
              <a:rPr lang="en-US" sz="2200" dirty="0"/>
              <a:t>administrative districts</a:t>
            </a:r>
          </a:p>
          <a:p>
            <a:pPr marL="548640" lvl="1" fontAlgn="auto">
              <a:lnSpc>
                <a:spcPct val="90000"/>
              </a:lnSpc>
              <a:spcBef>
                <a:spcPct val="40000"/>
              </a:spcBef>
              <a:spcAft>
                <a:spcPts val="0"/>
              </a:spcAft>
              <a:buFont typeface="Wingdings 2"/>
              <a:buChar char=""/>
              <a:defRPr/>
            </a:pPr>
            <a:r>
              <a:rPr lang="en-US" sz="2200" dirty="0"/>
              <a:t>urban/rural</a:t>
            </a:r>
          </a:p>
        </p:txBody>
      </p:sp>
    </p:spTree>
  </p:cSld>
  <p:clrMapOvr>
    <a:masterClrMapping/>
  </p:clrMapOvr>
  <p:transition spd="med">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Rot="1" noChangeArrowheads="1"/>
          </p:cNvSpPr>
          <p:nvPr>
            <p:ph type="title"/>
          </p:nvPr>
        </p:nvSpPr>
        <p:spPr>
          <a:xfrm>
            <a:off x="468313" y="0"/>
            <a:ext cx="8229600" cy="1143000"/>
          </a:xfrm>
        </p:spPr>
        <p:txBody>
          <a:bodyPr>
            <a:normAutofit/>
          </a:bodyPr>
          <a:lstStyle/>
          <a:p>
            <a:r>
              <a:rPr lang="en-US" sz="2800" dirty="0" smtClean="0">
                <a:solidFill>
                  <a:schemeClr val="tx1"/>
                </a:solidFill>
              </a:rPr>
              <a:t>Weighting procedure:</a:t>
            </a:r>
            <a:endParaRPr lang="ru-RU" sz="2800" dirty="0" smtClean="0">
              <a:solidFill>
                <a:schemeClr val="tx1"/>
              </a:solidFill>
            </a:endParaRPr>
          </a:p>
        </p:txBody>
      </p:sp>
      <p:sp>
        <p:nvSpPr>
          <p:cNvPr id="204803" name="Rectangle 3"/>
          <p:cNvSpPr>
            <a:spLocks noGrp="1" noChangeArrowheads="1"/>
          </p:cNvSpPr>
          <p:nvPr>
            <p:ph type="body" sz="half" idx="1"/>
          </p:nvPr>
        </p:nvSpPr>
        <p:spPr>
          <a:xfrm>
            <a:off x="446088" y="1420813"/>
            <a:ext cx="8291512" cy="4895850"/>
          </a:xfrm>
        </p:spPr>
        <p:txBody>
          <a:bodyPr>
            <a:normAutofit/>
          </a:bodyPr>
          <a:lstStyle/>
          <a:p>
            <a:pPr marL="274320" indent="-274320" fontAlgn="auto">
              <a:lnSpc>
                <a:spcPct val="80000"/>
              </a:lnSpc>
              <a:spcBef>
                <a:spcPct val="40000"/>
              </a:spcBef>
              <a:spcAft>
                <a:spcPts val="0"/>
              </a:spcAft>
              <a:buFont typeface="Wingdings" pitchFamily="2" charset="2"/>
              <a:buNone/>
              <a:defRPr/>
            </a:pPr>
            <a:r>
              <a:rPr lang="en-US" sz="2400" u="sng" dirty="0"/>
              <a:t>Household weight</a:t>
            </a:r>
          </a:p>
          <a:p>
            <a:pPr marL="274320" indent="-274320" fontAlgn="auto">
              <a:lnSpc>
                <a:spcPct val="80000"/>
              </a:lnSpc>
              <a:spcBef>
                <a:spcPct val="40000"/>
              </a:spcBef>
              <a:spcAft>
                <a:spcPts val="0"/>
              </a:spcAft>
              <a:buFont typeface="Wingdings" pitchFamily="2" charset="2"/>
              <a:buNone/>
              <a:defRPr/>
            </a:pPr>
            <a:r>
              <a:rPr lang="en-US" sz="2400" dirty="0"/>
              <a:t>1. Design weights are calculated as inverse of overall sampling probabilities:</a:t>
            </a:r>
          </a:p>
          <a:p>
            <a:pPr marL="274320" indent="-274320" algn="r" fontAlgn="auto">
              <a:lnSpc>
                <a:spcPct val="80000"/>
              </a:lnSpc>
              <a:spcBef>
                <a:spcPct val="40000"/>
              </a:spcBef>
              <a:spcAft>
                <a:spcPts val="0"/>
              </a:spcAft>
              <a:buFont typeface="Wingdings" pitchFamily="2" charset="2"/>
              <a:buNone/>
              <a:defRPr/>
            </a:pPr>
            <a:r>
              <a:rPr lang="en-US" sz="2400" dirty="0"/>
              <a:t>									</a:t>
            </a:r>
            <a:r>
              <a:rPr lang="en-US" sz="2400" dirty="0" smtClean="0"/>
              <a:t>(2</a:t>
            </a:r>
            <a:r>
              <a:rPr lang="en-US" sz="2400" dirty="0"/>
              <a:t>)</a:t>
            </a:r>
          </a:p>
          <a:p>
            <a:pPr marL="274320" indent="-274320" fontAlgn="auto">
              <a:lnSpc>
                <a:spcPct val="80000"/>
              </a:lnSpc>
              <a:spcBef>
                <a:spcPct val="40000"/>
              </a:spcBef>
              <a:spcAft>
                <a:spcPts val="0"/>
              </a:spcAft>
              <a:buFont typeface="Wingdings 2"/>
              <a:buChar char=""/>
              <a:defRPr/>
            </a:pPr>
            <a:endParaRPr lang="en-US" sz="2400" dirty="0"/>
          </a:p>
          <a:p>
            <a:pPr marL="274320" indent="-274320" algn="just" fontAlgn="auto">
              <a:lnSpc>
                <a:spcPct val="80000"/>
              </a:lnSpc>
              <a:spcBef>
                <a:spcPts val="580"/>
              </a:spcBef>
              <a:spcAft>
                <a:spcPts val="0"/>
              </a:spcAft>
              <a:buSzPct val="80000"/>
              <a:buFont typeface="Wingdings" pitchFamily="2" charset="2"/>
              <a:buNone/>
              <a:defRPr/>
            </a:pPr>
            <a:endParaRPr lang="en-US" sz="2000" dirty="0" smtClean="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r>
              <a:rPr lang="en-US" sz="2000" dirty="0" smtClean="0">
                <a:cs typeface="Times New Roman" pitchFamily="18" charset="0"/>
                <a:sym typeface="Symbol" pitchFamily="18" charset="2"/>
              </a:rPr>
              <a:t>where   </a:t>
            </a:r>
            <a:r>
              <a:rPr lang="en-US" sz="2000" i="1" dirty="0">
                <a:cs typeface="Times New Roman" pitchFamily="18" charset="0"/>
                <a:sym typeface="Symbol" pitchFamily="18" charset="2"/>
              </a:rPr>
              <a:t>p</a:t>
            </a:r>
            <a:r>
              <a:rPr lang="en-US" sz="2000" baseline="-25000" dirty="0">
                <a:cs typeface="Times New Roman" pitchFamily="18" charset="0"/>
                <a:sym typeface="Symbol" pitchFamily="18" charset="2"/>
              </a:rPr>
              <a:t>1</a:t>
            </a:r>
            <a:r>
              <a:rPr lang="en-US" sz="2000" dirty="0">
                <a:cs typeface="Times New Roman" pitchFamily="18" charset="0"/>
                <a:sym typeface="Symbol" pitchFamily="18" charset="2"/>
              </a:rPr>
              <a:t> – probability of selection of each city and village council; </a:t>
            </a:r>
            <a:endParaRPr lang="ru-RU" sz="2000" dirty="0">
              <a:cs typeface="Times New Roman" pitchFamily="18" charset="0"/>
              <a:sym typeface="Symbol" pitchFamily="18" charset="2"/>
            </a:endParaRPr>
          </a:p>
          <a:p>
            <a:pPr marL="1346200" indent="-544513" algn="just" fontAlgn="auto">
              <a:lnSpc>
                <a:spcPct val="80000"/>
              </a:lnSpc>
              <a:spcBef>
                <a:spcPts val="580"/>
              </a:spcBef>
              <a:spcAft>
                <a:spcPts val="0"/>
              </a:spcAft>
              <a:buSzPct val="80000"/>
              <a:buFont typeface="Wingdings" pitchFamily="2" charset="2"/>
              <a:buNone/>
              <a:defRPr/>
            </a:pPr>
            <a:r>
              <a:rPr lang="en-US" sz="2000" dirty="0">
                <a:cs typeface="Times New Roman" pitchFamily="18" charset="0"/>
                <a:sym typeface="Symbol" pitchFamily="18" charset="2"/>
              </a:rPr>
              <a:t> </a:t>
            </a:r>
            <a:r>
              <a:rPr lang="en-US" sz="2000" i="1" dirty="0" smtClean="0">
                <a:cs typeface="Times New Roman" pitchFamily="18" charset="0"/>
                <a:sym typeface="Symbol" pitchFamily="18" charset="2"/>
              </a:rPr>
              <a:t>p</a:t>
            </a:r>
            <a:r>
              <a:rPr lang="en-US" sz="2000" baseline="-25000" dirty="0" smtClean="0">
                <a:cs typeface="Times New Roman" pitchFamily="18" charset="0"/>
                <a:sym typeface="Symbol" pitchFamily="18" charset="2"/>
              </a:rPr>
              <a:t>2</a:t>
            </a:r>
            <a:r>
              <a:rPr lang="en-US" sz="2000" dirty="0" smtClean="0">
                <a:cs typeface="Times New Roman" pitchFamily="18" charset="0"/>
                <a:sym typeface="Symbol" pitchFamily="18" charset="2"/>
              </a:rPr>
              <a:t> </a:t>
            </a:r>
            <a:r>
              <a:rPr lang="en-US" sz="2000" dirty="0">
                <a:cs typeface="Times New Roman" pitchFamily="18" charset="0"/>
                <a:sym typeface="Symbol" pitchFamily="18" charset="2"/>
              </a:rPr>
              <a:t>– probability of selection of each census enumeration 	         district </a:t>
            </a:r>
            <a:r>
              <a:rPr lang="en-US" sz="2000">
                <a:cs typeface="Times New Roman" pitchFamily="18" charset="0"/>
                <a:sym typeface="Symbol" pitchFamily="18" charset="2"/>
              </a:rPr>
              <a:t>in </a:t>
            </a:r>
            <a:r>
              <a:rPr lang="en-US" sz="2000" smtClean="0">
                <a:cs typeface="Times New Roman" pitchFamily="18" charset="0"/>
                <a:sym typeface="Symbol" pitchFamily="18" charset="2"/>
              </a:rPr>
              <a:t>cities, </a:t>
            </a:r>
            <a:r>
              <a:rPr lang="en-US" sz="2000" dirty="0">
                <a:cs typeface="Times New Roman" pitchFamily="18" charset="0"/>
                <a:sym typeface="Symbol" pitchFamily="18" charset="2"/>
              </a:rPr>
              <a:t>zones in rural soviet;</a:t>
            </a:r>
            <a:endParaRPr lang="ru-RU" sz="2000" dirty="0">
              <a:cs typeface="Times New Roman" pitchFamily="18" charset="0"/>
              <a:sym typeface="Symbol" pitchFamily="18" charset="2"/>
            </a:endParaRPr>
          </a:p>
          <a:p>
            <a:pPr marL="1346200" indent="-544513" algn="just" fontAlgn="auto">
              <a:lnSpc>
                <a:spcPct val="80000"/>
              </a:lnSpc>
              <a:spcBef>
                <a:spcPts val="580"/>
              </a:spcBef>
              <a:spcAft>
                <a:spcPts val="0"/>
              </a:spcAft>
              <a:buSzPct val="80000"/>
              <a:buFont typeface="Wingdings" pitchFamily="2" charset="2"/>
              <a:buNone/>
              <a:defRPr/>
            </a:pPr>
            <a:r>
              <a:rPr lang="en-US" sz="2000" i="1" dirty="0" smtClean="0">
                <a:cs typeface="Times New Roman" pitchFamily="18" charset="0"/>
                <a:sym typeface="Symbol" pitchFamily="18" charset="2"/>
              </a:rPr>
              <a:t>p</a:t>
            </a:r>
            <a:r>
              <a:rPr lang="en-US" sz="2000" baseline="-25000" dirty="0" smtClean="0">
                <a:cs typeface="Times New Roman" pitchFamily="18" charset="0"/>
                <a:sym typeface="Symbol" pitchFamily="18" charset="2"/>
              </a:rPr>
              <a:t>3</a:t>
            </a:r>
            <a:r>
              <a:rPr lang="en-US" sz="2000" dirty="0" smtClean="0">
                <a:cs typeface="Times New Roman" pitchFamily="18" charset="0"/>
                <a:sym typeface="Symbol" pitchFamily="18" charset="2"/>
              </a:rPr>
              <a:t> </a:t>
            </a:r>
            <a:r>
              <a:rPr lang="en-US" sz="2000" dirty="0">
                <a:cs typeface="Times New Roman" pitchFamily="18" charset="0"/>
                <a:sym typeface="Symbol" pitchFamily="18" charset="2"/>
              </a:rPr>
              <a:t>– probability of selection of everyone HH within or a </a:t>
            </a:r>
            <a:r>
              <a:rPr lang="en-US" sz="2000" dirty="0" smtClean="0">
                <a:cs typeface="Times New Roman" pitchFamily="18" charset="0"/>
                <a:sym typeface="Symbol" pitchFamily="18" charset="2"/>
              </a:rPr>
              <a:t>zone.</a:t>
            </a:r>
          </a:p>
          <a:p>
            <a:pPr marL="274320" indent="-274320" algn="just" fontAlgn="auto">
              <a:lnSpc>
                <a:spcPct val="80000"/>
              </a:lnSpc>
              <a:spcBef>
                <a:spcPts val="580"/>
              </a:spcBef>
              <a:spcAft>
                <a:spcPts val="0"/>
              </a:spcAft>
              <a:buSzPct val="80000"/>
              <a:buFont typeface="Wingdings" pitchFamily="2" charset="2"/>
              <a:buNone/>
              <a:defRPr/>
            </a:pPr>
            <a:endParaRPr lang="en-US" sz="20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r>
              <a:rPr lang="en-US" sz="2400" dirty="0">
                <a:cs typeface="Times New Roman" pitchFamily="18" charset="0"/>
                <a:sym typeface="Symbol" pitchFamily="18" charset="2"/>
              </a:rPr>
              <a:t>2. Non-response </a:t>
            </a:r>
            <a:r>
              <a:rPr lang="en-US" sz="2400" dirty="0"/>
              <a:t>weights are calculated using the weighting </a:t>
            </a:r>
            <a:r>
              <a:rPr lang="en-US" sz="2400" dirty="0" smtClean="0"/>
              <a:t>classic </a:t>
            </a:r>
            <a:r>
              <a:rPr lang="en-US" sz="2400" dirty="0"/>
              <a:t>method. There are 25 </a:t>
            </a:r>
            <a:r>
              <a:rPr lang="en-US" sz="2400" dirty="0">
                <a:cs typeface="Times New Roman" pitchFamily="18" charset="0"/>
                <a:sym typeface="Symbol" pitchFamily="18" charset="2"/>
              </a:rPr>
              <a:t>census enumeration districts in cities and 16 village councils (zones)</a:t>
            </a:r>
            <a:endParaRPr lang="ru-RU" sz="2400" dirty="0">
              <a:cs typeface="Times New Roman" pitchFamily="18" charset="0"/>
              <a:sym typeface="Symbol" pitchFamily="18" charset="2"/>
            </a:endParaRPr>
          </a:p>
          <a:p>
            <a:pPr marL="274320" indent="-274320" algn="just" fontAlgn="auto">
              <a:lnSpc>
                <a:spcPct val="80000"/>
              </a:lnSpc>
              <a:spcBef>
                <a:spcPts val="580"/>
              </a:spcBef>
              <a:spcAft>
                <a:spcPts val="0"/>
              </a:spcAft>
              <a:buSzPct val="80000"/>
              <a:buFont typeface="Wingdings" pitchFamily="2" charset="2"/>
              <a:buNone/>
              <a:defRPr/>
            </a:pPr>
            <a:endParaRPr lang="en-US" sz="2400" b="1" dirty="0"/>
          </a:p>
        </p:txBody>
      </p:sp>
      <p:graphicFrame>
        <p:nvGraphicFramePr>
          <p:cNvPr id="8194" name="Object 4"/>
          <p:cNvGraphicFramePr>
            <a:graphicFrameLocks noGrp="1" noChangeAspect="1"/>
          </p:cNvGraphicFramePr>
          <p:nvPr>
            <p:ph sz="half" idx="2"/>
          </p:nvPr>
        </p:nvGraphicFramePr>
        <p:xfrm>
          <a:off x="3549650" y="2333625"/>
          <a:ext cx="2171700" cy="984250"/>
        </p:xfrm>
        <a:graphic>
          <a:graphicData uri="http://schemas.openxmlformats.org/presentationml/2006/ole">
            <mc:AlternateContent xmlns:mc="http://schemas.openxmlformats.org/markup-compatibility/2006">
              <mc:Choice xmlns:v="urn:schemas-microsoft-com:vml" Requires="v">
                <p:oleObj spid="_x0000_s4099" name="Equation" r:id="rId3" imgW="952200" imgH="431640" progId="">
                  <p:embed/>
                </p:oleObj>
              </mc:Choice>
              <mc:Fallback>
                <p:oleObj name="Equation" r:id="rId3" imgW="952200" imgH="4316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2333625"/>
                        <a:ext cx="21717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Номер слайда 5"/>
          <p:cNvSpPr>
            <a:spLocks noGrp="1"/>
          </p:cNvSpPr>
          <p:nvPr>
            <p:ph type="sldNum" sz="quarter" idx="11"/>
          </p:nvPr>
        </p:nvSpPr>
        <p:spPr/>
        <p:txBody>
          <a:bodyPr/>
          <a:lstStyle/>
          <a:p>
            <a:pPr>
              <a:defRPr/>
            </a:pPr>
            <a:fld id="{981ACF5E-4D21-4779-AFC8-41147BD03CF8}" type="slidenum">
              <a:rPr lang="ru-RU"/>
              <a:pPr>
                <a:defRPr/>
              </a:pPr>
              <a:t>28</a:t>
            </a:fld>
            <a:endParaRPr lang="ru-RU"/>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rrowheads="1"/>
          </p:cNvSpPr>
          <p:nvPr>
            <p:ph type="title"/>
          </p:nvPr>
        </p:nvSpPr>
        <p:spPr>
          <a:xfrm>
            <a:off x="457200" y="274638"/>
            <a:ext cx="8229600" cy="598487"/>
          </a:xfrm>
        </p:spPr>
        <p:txBody>
          <a:bodyPr>
            <a:normAutofit/>
          </a:bodyPr>
          <a:lstStyle/>
          <a:p>
            <a:pPr fontAlgn="auto">
              <a:spcAft>
                <a:spcPts val="0"/>
              </a:spcAft>
              <a:defRPr/>
            </a:pPr>
            <a:r>
              <a:rPr lang="en-US" sz="2800" dirty="0">
                <a:solidFill>
                  <a:schemeClr val="tx1"/>
                </a:solidFill>
              </a:rPr>
              <a:t>Weighting procedure:</a:t>
            </a:r>
            <a:endParaRPr lang="ru-RU" sz="2800" dirty="0">
              <a:solidFill>
                <a:schemeClr val="tx1"/>
              </a:solidFill>
            </a:endParaRPr>
          </a:p>
        </p:txBody>
      </p:sp>
      <p:sp>
        <p:nvSpPr>
          <p:cNvPr id="206851" name="Rectangle 3"/>
          <p:cNvSpPr>
            <a:spLocks noGrp="1" noChangeArrowheads="1"/>
          </p:cNvSpPr>
          <p:nvPr>
            <p:ph type="body" sz="half" idx="1"/>
          </p:nvPr>
        </p:nvSpPr>
        <p:spPr>
          <a:xfrm>
            <a:off x="215900" y="981075"/>
            <a:ext cx="8928100" cy="5327650"/>
          </a:xfrm>
        </p:spPr>
        <p:txBody>
          <a:bodyPr>
            <a:normAutofit/>
          </a:bodyPr>
          <a:lstStyle/>
          <a:p>
            <a:pPr marL="274320" indent="-274320" fontAlgn="auto">
              <a:spcBef>
                <a:spcPct val="40000"/>
              </a:spcBef>
              <a:spcAft>
                <a:spcPts val="0"/>
              </a:spcAft>
              <a:buFont typeface="Wingdings" pitchFamily="2" charset="2"/>
              <a:buNone/>
              <a:defRPr/>
            </a:pPr>
            <a:r>
              <a:rPr lang="en-US" sz="2800" b="1" dirty="0"/>
              <a:t>    </a:t>
            </a:r>
            <a:r>
              <a:rPr lang="en-US" sz="2200" u="sng" dirty="0"/>
              <a:t>Individual survey person weights is based on iterative weighting: </a:t>
            </a:r>
          </a:p>
          <a:p>
            <a:pPr marL="274320" indent="-274320" fontAlgn="auto">
              <a:spcBef>
                <a:spcPct val="40000"/>
              </a:spcBef>
              <a:spcAft>
                <a:spcPts val="0"/>
              </a:spcAft>
              <a:buFont typeface="Wingdings" pitchFamily="2" charset="2"/>
              <a:buNone/>
              <a:defRPr/>
            </a:pPr>
            <a:r>
              <a:rPr lang="en-US" sz="2200" u="sng" dirty="0"/>
              <a:t>Iteration I</a:t>
            </a:r>
          </a:p>
          <a:p>
            <a:pPr marL="274320" indent="-274320" fontAlgn="auto">
              <a:spcBef>
                <a:spcPct val="40000"/>
              </a:spcBef>
              <a:spcAft>
                <a:spcPts val="0"/>
              </a:spcAft>
              <a:buFont typeface="Wingdings" pitchFamily="2" charset="2"/>
              <a:buNone/>
              <a:defRPr/>
            </a:pPr>
            <a:r>
              <a:rPr lang="en-US" sz="2200" dirty="0"/>
              <a:t>	a) weights are calculated </a:t>
            </a:r>
            <a:r>
              <a:rPr lang="en-US" sz="2200"/>
              <a:t>by </a:t>
            </a:r>
            <a:r>
              <a:rPr lang="en-US" sz="2200" smtClean="0"/>
              <a:t>sex, </a:t>
            </a:r>
            <a:r>
              <a:rPr lang="en-US" sz="2200" dirty="0"/>
              <a:t>five-years group design</a:t>
            </a:r>
          </a:p>
          <a:p>
            <a:pPr marL="274320" indent="-274320" fontAlgn="auto">
              <a:spcBef>
                <a:spcPct val="40000"/>
              </a:spcBef>
              <a:spcAft>
                <a:spcPts val="0"/>
              </a:spcAft>
              <a:buFont typeface="Wingdings" pitchFamily="2" charset="2"/>
              <a:buNone/>
              <a:defRPr/>
            </a:pPr>
            <a:r>
              <a:rPr lang="en-US" sz="2200" dirty="0"/>
              <a:t>	b) the first correct coefficient (</a:t>
            </a:r>
            <a:r>
              <a:rPr lang="en-US" sz="2200" i="1" dirty="0"/>
              <a:t>k</a:t>
            </a:r>
            <a:r>
              <a:rPr lang="en-US" sz="2200" baseline="-25000" dirty="0"/>
              <a:t>1</a:t>
            </a:r>
            <a:r>
              <a:rPr lang="en-US" sz="2200" dirty="0"/>
              <a:t>) is calculated; variables of weighting </a:t>
            </a:r>
            <a:r>
              <a:rPr lang="en-US" sz="2200"/>
              <a:t>are </a:t>
            </a:r>
            <a:r>
              <a:rPr lang="en-US" sz="2200" smtClean="0"/>
              <a:t>region, sex, </a:t>
            </a:r>
            <a:r>
              <a:rPr lang="en-US" sz="2200" dirty="0"/>
              <a:t>rural/urban</a:t>
            </a:r>
          </a:p>
          <a:p>
            <a:pPr marL="274320" indent="-274320" fontAlgn="auto">
              <a:spcBef>
                <a:spcPct val="40000"/>
              </a:spcBef>
              <a:spcAft>
                <a:spcPts val="0"/>
              </a:spcAft>
              <a:buFont typeface="Wingdings" pitchFamily="2" charset="2"/>
              <a:buNone/>
              <a:defRPr/>
            </a:pPr>
            <a:r>
              <a:rPr lang="en-US" sz="2200" dirty="0"/>
              <a:t>	c) the second correct coefficient (</a:t>
            </a:r>
            <a:r>
              <a:rPr lang="en-US" sz="2200" i="1" dirty="0"/>
              <a:t>k</a:t>
            </a:r>
            <a:r>
              <a:rPr lang="en-US" sz="2200" baseline="-25000" dirty="0"/>
              <a:t>2</a:t>
            </a:r>
            <a:r>
              <a:rPr lang="en-US" sz="2200" dirty="0"/>
              <a:t>) is calculated; variables </a:t>
            </a:r>
            <a:r>
              <a:rPr lang="en-US" sz="2200"/>
              <a:t>are </a:t>
            </a:r>
            <a:r>
              <a:rPr lang="en-US" sz="2200" smtClean="0"/>
              <a:t>region, sex, </a:t>
            </a:r>
            <a:r>
              <a:rPr lang="en-US" sz="2200" dirty="0"/>
              <a:t>11 five-years groups.</a:t>
            </a:r>
          </a:p>
          <a:p>
            <a:pPr marL="274320" indent="-274320" fontAlgn="auto">
              <a:spcBef>
                <a:spcPct val="40000"/>
              </a:spcBef>
              <a:spcAft>
                <a:spcPts val="0"/>
              </a:spcAft>
              <a:buFont typeface="Wingdings" pitchFamily="2" charset="2"/>
              <a:buNone/>
              <a:defRPr/>
            </a:pPr>
            <a:r>
              <a:rPr lang="en-US" sz="2200" dirty="0"/>
              <a:t>Weight is equal within </a:t>
            </a:r>
            <a:r>
              <a:rPr lang="en-US" sz="2200"/>
              <a:t>each </a:t>
            </a:r>
            <a:r>
              <a:rPr lang="en-US" sz="2200" smtClean="0"/>
              <a:t>region, </a:t>
            </a:r>
            <a:r>
              <a:rPr lang="en-US" sz="2200" dirty="0"/>
              <a:t>five-years group in urban or rural area</a:t>
            </a:r>
          </a:p>
          <a:p>
            <a:pPr marL="274320" indent="-274320" fontAlgn="auto">
              <a:spcBef>
                <a:spcPct val="40000"/>
              </a:spcBef>
              <a:spcAft>
                <a:spcPts val="0"/>
              </a:spcAft>
              <a:buFont typeface="Wingdings" pitchFamily="2" charset="2"/>
              <a:buNone/>
              <a:defRPr/>
            </a:pPr>
            <a:r>
              <a:rPr lang="en-US" sz="2200" u="sng" dirty="0"/>
              <a:t>Iteration II:</a:t>
            </a:r>
            <a:r>
              <a:rPr lang="en-US" sz="2200" dirty="0"/>
              <a:t> follow adjustment of weights</a:t>
            </a:r>
          </a:p>
          <a:p>
            <a:pPr marL="274320" indent="-274320" fontAlgn="auto">
              <a:spcBef>
                <a:spcPct val="40000"/>
              </a:spcBef>
              <a:spcAft>
                <a:spcPts val="0"/>
              </a:spcAft>
              <a:buFont typeface="Wingdings" pitchFamily="2" charset="2"/>
              <a:buNone/>
              <a:defRPr/>
            </a:pPr>
            <a:r>
              <a:rPr lang="en-US" sz="2200" dirty="0"/>
              <a:t>	Final individual weight for each five-years group:</a:t>
            </a:r>
          </a:p>
          <a:p>
            <a:pPr marL="274320" indent="-274320" algn="r" fontAlgn="auto">
              <a:spcBef>
                <a:spcPct val="40000"/>
              </a:spcBef>
              <a:spcAft>
                <a:spcPts val="0"/>
              </a:spcAft>
              <a:buFont typeface="Wingdings" pitchFamily="2" charset="2"/>
              <a:buNone/>
              <a:defRPr/>
            </a:pPr>
            <a:r>
              <a:rPr lang="en-US" sz="2200" dirty="0" smtClean="0"/>
              <a:t>(3</a:t>
            </a:r>
            <a:r>
              <a:rPr lang="en-US" sz="2200" dirty="0"/>
              <a:t>)</a:t>
            </a:r>
          </a:p>
          <a:p>
            <a:pPr marL="274320" indent="-274320" fontAlgn="auto">
              <a:spcBef>
                <a:spcPct val="40000"/>
              </a:spcBef>
              <a:spcAft>
                <a:spcPts val="0"/>
              </a:spcAft>
              <a:buFont typeface="Wingdings" pitchFamily="2" charset="2"/>
              <a:buNone/>
              <a:defRPr/>
            </a:pPr>
            <a:endParaRPr lang="en-US" sz="2200" b="1" dirty="0"/>
          </a:p>
          <a:p>
            <a:pPr marL="274320" indent="-274320" fontAlgn="auto">
              <a:spcBef>
                <a:spcPct val="40000"/>
              </a:spcBef>
              <a:spcAft>
                <a:spcPts val="0"/>
              </a:spcAft>
              <a:buFont typeface="Wingdings" pitchFamily="2" charset="2"/>
              <a:buNone/>
              <a:defRPr/>
            </a:pPr>
            <a:endParaRPr lang="en-US" sz="2200" b="1" dirty="0"/>
          </a:p>
          <a:p>
            <a:pPr marL="274320" indent="-274320" fontAlgn="auto">
              <a:spcBef>
                <a:spcPct val="40000"/>
              </a:spcBef>
              <a:spcAft>
                <a:spcPts val="0"/>
              </a:spcAft>
              <a:buFont typeface="Wingdings 2"/>
              <a:buChar char=""/>
              <a:defRPr/>
            </a:pPr>
            <a:endParaRPr lang="en-US" sz="2800" b="1" dirty="0"/>
          </a:p>
          <a:p>
            <a:pPr marL="274320" indent="-274320" algn="just" fontAlgn="auto">
              <a:spcBef>
                <a:spcPts val="580"/>
              </a:spcBef>
              <a:spcAft>
                <a:spcPts val="0"/>
              </a:spcAft>
              <a:buSzPct val="80000"/>
              <a:buFont typeface="Wingdings" pitchFamily="2" charset="2"/>
              <a:buNone/>
              <a:defRPr/>
            </a:pPr>
            <a:endParaRPr lang="ru-RU" b="1" dirty="0">
              <a:latin typeface="Times New Roman" pitchFamily="18" charset="0"/>
              <a:cs typeface="Times New Roman" pitchFamily="18" charset="0"/>
              <a:sym typeface="Symbol" pitchFamily="18" charset="2"/>
            </a:endParaRPr>
          </a:p>
          <a:p>
            <a:pPr marL="274320" indent="-274320" algn="just" fontAlgn="auto">
              <a:spcBef>
                <a:spcPts val="580"/>
              </a:spcBef>
              <a:spcAft>
                <a:spcPts val="0"/>
              </a:spcAft>
              <a:buSzPct val="80000"/>
              <a:buFont typeface="Wingdings" pitchFamily="2" charset="2"/>
              <a:buNone/>
              <a:defRPr/>
            </a:pPr>
            <a:endParaRPr lang="en-US" sz="2800" b="1" dirty="0"/>
          </a:p>
        </p:txBody>
      </p:sp>
      <p:graphicFrame>
        <p:nvGraphicFramePr>
          <p:cNvPr id="9218" name="Object 6"/>
          <p:cNvGraphicFramePr>
            <a:graphicFrameLocks noGrp="1" noChangeAspect="1"/>
          </p:cNvGraphicFramePr>
          <p:nvPr>
            <p:ph sz="quarter" idx="2"/>
          </p:nvPr>
        </p:nvGraphicFramePr>
        <p:xfrm>
          <a:off x="3059113" y="5373688"/>
          <a:ext cx="2376487" cy="522287"/>
        </p:xfrm>
        <a:graphic>
          <a:graphicData uri="http://schemas.openxmlformats.org/presentationml/2006/ole">
            <mc:AlternateContent xmlns:mc="http://schemas.openxmlformats.org/markup-compatibility/2006">
              <mc:Choice xmlns:v="urn:schemas-microsoft-com:vml" Requires="v">
                <p:oleObj spid="_x0000_s5124" name="Equation" r:id="rId3" imgW="1041120" imgH="228600" progId="">
                  <p:embed/>
                </p:oleObj>
              </mc:Choice>
              <mc:Fallback>
                <p:oleObj name="Equation" r:id="rId3" imgW="1041120" imgH="228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373688"/>
                        <a:ext cx="2376487"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14"/>
          <p:cNvGraphicFramePr>
            <a:graphicFrameLocks noGrp="1" noChangeAspect="1"/>
          </p:cNvGraphicFramePr>
          <p:nvPr>
            <p:ph sz="quarter" idx="3"/>
          </p:nvPr>
        </p:nvGraphicFramePr>
        <p:xfrm>
          <a:off x="1798638" y="5848350"/>
          <a:ext cx="5002212" cy="784225"/>
        </p:xfrm>
        <a:graphic>
          <a:graphicData uri="http://schemas.openxmlformats.org/presentationml/2006/ole">
            <mc:AlternateContent xmlns:mc="http://schemas.openxmlformats.org/markup-compatibility/2006">
              <mc:Choice xmlns:v="urn:schemas-microsoft-com:vml" Requires="v">
                <p:oleObj spid="_x0000_s5125" name="Equation" r:id="rId5" imgW="2997000" imgH="469800" progId="">
                  <p:embed/>
                </p:oleObj>
              </mc:Choice>
              <mc:Fallback>
                <p:oleObj name="Equation" r:id="rId5" imgW="2997000" imgH="4698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5848350"/>
                        <a:ext cx="50022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Номер слайда 6"/>
          <p:cNvSpPr>
            <a:spLocks noGrp="1"/>
          </p:cNvSpPr>
          <p:nvPr>
            <p:ph type="sldNum" sz="quarter" idx="11"/>
          </p:nvPr>
        </p:nvSpPr>
        <p:spPr/>
        <p:txBody>
          <a:bodyPr/>
          <a:lstStyle/>
          <a:p>
            <a:pPr>
              <a:defRPr/>
            </a:pPr>
            <a:fld id="{DBB677D5-B8DF-479A-971B-392155F12856}" type="slidenum">
              <a:rPr lang="ru-RU"/>
              <a:pPr>
                <a:defRPr/>
              </a:pPr>
              <a:t>29</a:t>
            </a:fld>
            <a:endParaRPr lang="ru-RU"/>
          </a:p>
        </p:txBody>
      </p:sp>
      <p:sp>
        <p:nvSpPr>
          <p:cNvPr id="206855" name="Rectangle 7"/>
          <p:cNvSpPr>
            <a:spLocks noChangeArrowheads="1"/>
          </p:cNvSpPr>
          <p:nvPr/>
        </p:nvSpPr>
        <p:spPr bwMode="auto">
          <a:xfrm>
            <a:off x="611188" y="5913438"/>
            <a:ext cx="1044575" cy="468312"/>
          </a:xfrm>
          <a:prstGeom prst="rect">
            <a:avLst/>
          </a:prstGeom>
          <a:noFill/>
          <a:ln w="9525">
            <a:noFill/>
            <a:miter lim="800000"/>
            <a:headEnd/>
            <a:tailEnd/>
          </a:ln>
          <a:effectLst/>
        </p:spPr>
        <p:txBody>
          <a:bodyPr/>
          <a:lstStyle/>
          <a:p>
            <a:pPr marL="342900" indent="-342900">
              <a:spcBef>
                <a:spcPct val="40000"/>
              </a:spcBef>
              <a:buClr>
                <a:schemeClr val="hlink"/>
              </a:buClr>
              <a:buSzPct val="70000"/>
              <a:buFont typeface="Wingdings" pitchFamily="2" charset="2"/>
              <a:buNone/>
              <a:defRPr/>
            </a:pPr>
            <a:r>
              <a:rPr lang="en-US" sz="2000" dirty="0"/>
              <a:t>where</a:t>
            </a:r>
            <a:r>
              <a:rPr lang="en-US" sz="2000" b="1" dirty="0"/>
              <a: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dirty="0" err="1" smtClean="0"/>
              <a:t>ReFERENCES</a:t>
            </a:r>
            <a:endParaRPr lang="ru-RU" dirty="0"/>
          </a:p>
        </p:txBody>
      </p:sp>
      <p:sp>
        <p:nvSpPr>
          <p:cNvPr id="17410" name="Содержимое 5"/>
          <p:cNvSpPr>
            <a:spLocks noGrp="1"/>
          </p:cNvSpPr>
          <p:nvPr>
            <p:ph idx="1"/>
          </p:nvPr>
        </p:nvSpPr>
        <p:spPr>
          <a:xfrm>
            <a:off x="285750" y="1214438"/>
            <a:ext cx="8686800" cy="4525962"/>
          </a:xfrm>
        </p:spPr>
        <p:txBody>
          <a:bodyPr/>
          <a:lstStyle/>
          <a:p>
            <a:r>
              <a:rPr lang="en-US" sz="2000" smtClean="0"/>
              <a:t>Bokun, </a:t>
            </a:r>
            <a:r>
              <a:rPr lang="en-US" sz="2000" dirty="0" smtClean="0"/>
              <a:t>N. (2013). Sample survey of households in Belarus: state and perspectives. Statistics </a:t>
            </a:r>
            <a:r>
              <a:rPr lang="en-US" sz="2000" smtClean="0"/>
              <a:t>in transition, Warsaw, </a:t>
            </a:r>
            <a:r>
              <a:rPr lang="en-US" sz="2000" dirty="0" smtClean="0"/>
              <a:t>110-121.</a:t>
            </a:r>
          </a:p>
          <a:p>
            <a:r>
              <a:rPr lang="en-US" sz="2000" smtClean="0"/>
              <a:t> Bokun, </a:t>
            </a:r>
            <a:r>
              <a:rPr lang="en-US" sz="2000" dirty="0" smtClean="0"/>
              <a:t>N. (2016). Micro-entities and small enterprises survey in Belarus. In Proc. of the XI Intern. Conf. “Compute Data and </a:t>
            </a:r>
            <a:r>
              <a:rPr lang="en-US" sz="2000" smtClean="0"/>
              <a:t>Modeling”, Minsk, </a:t>
            </a:r>
            <a:r>
              <a:rPr lang="en-US" sz="2000" dirty="0" smtClean="0"/>
              <a:t>Sept</a:t>
            </a:r>
            <a:r>
              <a:rPr lang="en-US" sz="2000" smtClean="0"/>
              <a:t>. 6-10, </a:t>
            </a:r>
            <a:r>
              <a:rPr lang="en-US" sz="2000" dirty="0" smtClean="0"/>
              <a:t>2016. – P. 240- 245.</a:t>
            </a:r>
          </a:p>
          <a:p>
            <a:r>
              <a:rPr lang="en-US" sz="2000" dirty="0" smtClean="0"/>
              <a:t>International Recommendation for Tourism Statistics 2008. Complication Guide (2010).</a:t>
            </a:r>
          </a:p>
          <a:p>
            <a:r>
              <a:rPr lang="en-US" sz="2000" dirty="0" smtClean="0"/>
              <a:t>European Implementation Manual on TSA (2014). UN WTO. </a:t>
            </a:r>
            <a:r>
              <a:rPr lang="en-US" sz="2000" smtClean="0"/>
              <a:t>Tourism Highlights, </a:t>
            </a:r>
            <a:r>
              <a:rPr lang="en-US" sz="2000" dirty="0" smtClean="0"/>
              <a:t>2017 Edition (2017).</a:t>
            </a:r>
          </a:p>
          <a:p>
            <a:r>
              <a:rPr lang="en-US" sz="2000" dirty="0" err="1" smtClean="0"/>
              <a:t>Metodologicheskie</a:t>
            </a:r>
            <a:r>
              <a:rPr lang="en-US" sz="2000" dirty="0" smtClean="0"/>
              <a:t> </a:t>
            </a:r>
            <a:r>
              <a:rPr lang="en-US" sz="2000" dirty="0" err="1" smtClean="0"/>
              <a:t>polozheniya</a:t>
            </a:r>
            <a:r>
              <a:rPr lang="en-US" sz="2000" dirty="0" smtClean="0"/>
              <a:t> </a:t>
            </a:r>
            <a:r>
              <a:rPr lang="en-US" sz="2000" dirty="0" err="1" smtClean="0"/>
              <a:t>po</a:t>
            </a:r>
            <a:r>
              <a:rPr lang="en-US" sz="2000" dirty="0" smtClean="0"/>
              <a:t> </a:t>
            </a:r>
            <a:r>
              <a:rPr lang="en-US" sz="2000" dirty="0" err="1" smtClean="0"/>
              <a:t>postroeniyu</a:t>
            </a:r>
            <a:r>
              <a:rPr lang="en-US" sz="2000" dirty="0" smtClean="0"/>
              <a:t> </a:t>
            </a:r>
            <a:r>
              <a:rPr lang="en-US" sz="2000" dirty="0" err="1" smtClean="0"/>
              <a:t>vspomogatelnogo</a:t>
            </a:r>
            <a:r>
              <a:rPr lang="en-US" sz="2000" dirty="0" smtClean="0"/>
              <a:t> </a:t>
            </a:r>
            <a:r>
              <a:rPr lang="en-US" sz="2000" dirty="0" err="1" smtClean="0"/>
              <a:t>scheta</a:t>
            </a:r>
            <a:r>
              <a:rPr lang="en-US" sz="2000" dirty="0" smtClean="0"/>
              <a:t> </a:t>
            </a:r>
            <a:r>
              <a:rPr lang="en-US" sz="2000" dirty="0" err="1" smtClean="0"/>
              <a:t>turizma</a:t>
            </a:r>
            <a:r>
              <a:rPr lang="en-US" sz="2000" dirty="0" smtClean="0"/>
              <a:t> </a:t>
            </a:r>
            <a:r>
              <a:rPr lang="en-US" sz="2000" dirty="0" err="1" smtClean="0"/>
              <a:t>Respubliki</a:t>
            </a:r>
            <a:r>
              <a:rPr lang="en-US" sz="2000" dirty="0" smtClean="0"/>
              <a:t> Belarus (2017</a:t>
            </a:r>
            <a:r>
              <a:rPr lang="en-US" sz="2000" smtClean="0"/>
              <a:t>). Minsk, </a:t>
            </a:r>
            <a:r>
              <a:rPr lang="en-US" sz="2000" dirty="0" err="1" smtClean="0"/>
              <a:t>Belstat</a:t>
            </a:r>
            <a:r>
              <a:rPr lang="en-US" sz="2000" dirty="0" smtClean="0"/>
              <a:t>. </a:t>
            </a:r>
          </a:p>
          <a:p>
            <a:r>
              <a:rPr lang="en-US" sz="2000" dirty="0" err="1" smtClean="0"/>
              <a:t>Metodika</a:t>
            </a:r>
            <a:r>
              <a:rPr lang="en-US" sz="2000" dirty="0" smtClean="0"/>
              <a:t> </a:t>
            </a:r>
            <a:r>
              <a:rPr lang="en-US" sz="2000" dirty="0" err="1" smtClean="0"/>
              <a:t>po</a:t>
            </a:r>
            <a:r>
              <a:rPr lang="en-US" sz="2000" dirty="0" smtClean="0"/>
              <a:t> </a:t>
            </a:r>
            <a:r>
              <a:rPr lang="en-US" sz="2000" dirty="0" err="1" smtClean="0"/>
              <a:t>raschetu</a:t>
            </a:r>
            <a:r>
              <a:rPr lang="en-US" sz="2000" dirty="0" smtClean="0"/>
              <a:t> </a:t>
            </a:r>
            <a:r>
              <a:rPr lang="en-US" sz="2000" dirty="0" err="1" smtClean="0"/>
              <a:t>vjezdnogo</a:t>
            </a:r>
            <a:r>
              <a:rPr lang="en-US" sz="2000" dirty="0" smtClean="0"/>
              <a:t> </a:t>
            </a:r>
            <a:r>
              <a:rPr lang="en-US" sz="2000" dirty="0" err="1" smtClean="0"/>
              <a:t>turisticheskogo</a:t>
            </a:r>
            <a:r>
              <a:rPr lang="en-US" sz="2000" dirty="0" smtClean="0"/>
              <a:t> </a:t>
            </a:r>
            <a:r>
              <a:rPr lang="en-US" sz="2000" dirty="0" err="1" smtClean="0"/>
              <a:t>potoka</a:t>
            </a:r>
            <a:r>
              <a:rPr lang="en-US" sz="2000" dirty="0" smtClean="0"/>
              <a:t> (2018</a:t>
            </a:r>
            <a:r>
              <a:rPr lang="en-US" sz="2000" smtClean="0"/>
              <a:t>). Minsk, </a:t>
            </a:r>
            <a:r>
              <a:rPr lang="en-US" sz="2000" dirty="0" err="1" smtClean="0"/>
              <a:t>Belstat</a:t>
            </a:r>
            <a:r>
              <a:rPr lang="en-US" sz="2000" dirty="0" smtClean="0"/>
              <a:t>. </a:t>
            </a:r>
            <a:r>
              <a:rPr lang="en-US" sz="2000" dirty="0" err="1" smtClean="0"/>
              <a:t>Metodika</a:t>
            </a:r>
            <a:r>
              <a:rPr lang="en-US" sz="2000" dirty="0" smtClean="0"/>
              <a:t> </a:t>
            </a:r>
            <a:r>
              <a:rPr lang="en-US" sz="2000" dirty="0" err="1" smtClean="0"/>
              <a:t>po</a:t>
            </a:r>
            <a:r>
              <a:rPr lang="en-US" sz="2000" dirty="0" smtClean="0"/>
              <a:t> </a:t>
            </a:r>
            <a:r>
              <a:rPr lang="en-US" sz="2000" dirty="0" err="1" smtClean="0"/>
              <a:t>raschetu</a:t>
            </a:r>
            <a:r>
              <a:rPr lang="en-US" sz="2000" dirty="0" smtClean="0"/>
              <a:t> </a:t>
            </a:r>
            <a:r>
              <a:rPr lang="en-US" sz="2000" dirty="0" err="1" smtClean="0"/>
              <a:t>obschego</a:t>
            </a:r>
            <a:r>
              <a:rPr lang="en-US" sz="2000" dirty="0" smtClean="0"/>
              <a:t> </a:t>
            </a:r>
            <a:r>
              <a:rPr lang="en-US" sz="2000" dirty="0" err="1" smtClean="0"/>
              <a:t>objema</a:t>
            </a:r>
            <a:r>
              <a:rPr lang="en-US" sz="2000" dirty="0" smtClean="0"/>
              <a:t> </a:t>
            </a:r>
            <a:r>
              <a:rPr lang="en-US" sz="2000" dirty="0" err="1" smtClean="0"/>
              <a:t>vvoza</a:t>
            </a:r>
            <a:r>
              <a:rPr lang="en-US" sz="2000" dirty="0" smtClean="0"/>
              <a:t> </a:t>
            </a:r>
            <a:r>
              <a:rPr lang="en-US" sz="2000" dirty="0" err="1" smtClean="0"/>
              <a:t>i</a:t>
            </a:r>
            <a:r>
              <a:rPr lang="en-US" sz="2000" dirty="0" smtClean="0"/>
              <a:t> </a:t>
            </a:r>
            <a:r>
              <a:rPr lang="en-US" sz="2000" dirty="0" err="1" smtClean="0"/>
              <a:t>vyvoza</a:t>
            </a:r>
            <a:r>
              <a:rPr lang="en-US" sz="2000" dirty="0" smtClean="0"/>
              <a:t> </a:t>
            </a:r>
            <a:r>
              <a:rPr lang="en-US" sz="2000" err="1" smtClean="0"/>
              <a:t>fizicheskimi</a:t>
            </a:r>
            <a:r>
              <a:rPr lang="en-US" sz="2000" smtClean="0"/>
              <a:t> litsami, </a:t>
            </a:r>
            <a:r>
              <a:rPr lang="en-US" sz="2000" dirty="0" err="1" smtClean="0"/>
              <a:t>peresekauschimi</a:t>
            </a:r>
            <a:r>
              <a:rPr lang="en-US" sz="2000" dirty="0" smtClean="0"/>
              <a:t> </a:t>
            </a:r>
            <a:r>
              <a:rPr lang="en-US" sz="2000" dirty="0" err="1" smtClean="0"/>
              <a:t>Gosudarstvennuyu</a:t>
            </a:r>
            <a:r>
              <a:rPr lang="en-US" sz="2000" dirty="0" smtClean="0"/>
              <a:t> </a:t>
            </a:r>
            <a:r>
              <a:rPr lang="en-US" sz="2000" dirty="0" err="1" smtClean="0"/>
              <a:t>granitsu</a:t>
            </a:r>
            <a:r>
              <a:rPr lang="en-US" sz="2000" dirty="0" smtClean="0"/>
              <a:t> </a:t>
            </a:r>
            <a:r>
              <a:rPr lang="en-US" sz="2000" dirty="0" err="1" smtClean="0"/>
              <a:t>Respubliki</a:t>
            </a:r>
            <a:r>
              <a:rPr lang="en-US" sz="2000" dirty="0" smtClean="0"/>
              <a:t> </a:t>
            </a:r>
            <a:r>
              <a:rPr lang="en-US" sz="2000" smtClean="0"/>
              <a:t>Belarus tovarov, </a:t>
            </a:r>
            <a:r>
              <a:rPr lang="en-US" sz="2000" dirty="0" smtClean="0"/>
              <a:t>ne </a:t>
            </a:r>
            <a:r>
              <a:rPr lang="en-US" sz="2000" dirty="0" err="1" smtClean="0"/>
              <a:t>uchityvaemyh</a:t>
            </a:r>
            <a:r>
              <a:rPr lang="en-US" sz="2000" dirty="0" smtClean="0"/>
              <a:t> </a:t>
            </a:r>
            <a:r>
              <a:rPr lang="en-US" sz="2000" dirty="0" err="1" smtClean="0"/>
              <a:t>tamozhennoy</a:t>
            </a:r>
            <a:r>
              <a:rPr lang="en-US" sz="2000" dirty="0" smtClean="0"/>
              <a:t> </a:t>
            </a:r>
            <a:r>
              <a:rPr lang="en-US" sz="2000" dirty="0" err="1" smtClean="0"/>
              <a:t>statistikoy</a:t>
            </a:r>
            <a:r>
              <a:rPr lang="en-US" sz="2000" dirty="0" smtClean="0"/>
              <a:t> (2015</a:t>
            </a:r>
            <a:r>
              <a:rPr lang="en-US" sz="2000" smtClean="0"/>
              <a:t>). Minsk, </a:t>
            </a:r>
            <a:r>
              <a:rPr lang="en-US" sz="2000" dirty="0" err="1" smtClean="0"/>
              <a:t>Belstat</a:t>
            </a:r>
            <a:r>
              <a:rPr lang="en-US" sz="2000" dirty="0" smtClean="0"/>
              <a:t>. </a:t>
            </a:r>
            <a:endParaRPr lang="ru-RU" sz="2000" dirty="0" smtClean="0"/>
          </a:p>
        </p:txBody>
      </p:sp>
    </p:spTree>
  </p:cSld>
  <p:clrMapOvr>
    <a:masterClrMapping/>
  </p:clrMapOvr>
  <p:transition spd="med">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rrowheads="1"/>
          </p:cNvSpPr>
          <p:nvPr>
            <p:ph type="title"/>
          </p:nvPr>
        </p:nvSpPr>
        <p:spPr>
          <a:xfrm>
            <a:off x="457200" y="274638"/>
            <a:ext cx="8229600" cy="598487"/>
          </a:xfrm>
        </p:spPr>
        <p:txBody>
          <a:bodyPr/>
          <a:lstStyle/>
          <a:p>
            <a:pPr fontAlgn="auto">
              <a:spcAft>
                <a:spcPts val="0"/>
              </a:spcAft>
              <a:defRPr/>
            </a:pPr>
            <a:r>
              <a:rPr lang="en-US" sz="2800" dirty="0" smtClean="0">
                <a:solidFill>
                  <a:schemeClr val="tx1"/>
                </a:solidFill>
              </a:rPr>
              <a:t>Tourism establishment sample surveys</a:t>
            </a:r>
            <a:endParaRPr lang="ru-RU" sz="2800" dirty="0">
              <a:solidFill>
                <a:schemeClr val="tx1"/>
              </a:solidFill>
            </a:endParaRPr>
          </a:p>
        </p:txBody>
      </p:sp>
      <p:sp>
        <p:nvSpPr>
          <p:cNvPr id="50178" name="Rectangle 3"/>
          <p:cNvSpPr>
            <a:spLocks noGrp="1" noChangeArrowheads="1"/>
          </p:cNvSpPr>
          <p:nvPr>
            <p:ph type="body" sz="half" idx="1"/>
          </p:nvPr>
        </p:nvSpPr>
        <p:spPr>
          <a:xfrm>
            <a:off x="215900" y="981075"/>
            <a:ext cx="8928100" cy="5327650"/>
          </a:xfrm>
        </p:spPr>
        <p:txBody>
          <a:bodyPr/>
          <a:lstStyle/>
          <a:p>
            <a:pPr marL="273050" indent="-273050">
              <a:spcBef>
                <a:spcPct val="40000"/>
              </a:spcBef>
              <a:buFont typeface="Wingdings" pitchFamily="2" charset="2"/>
              <a:buNone/>
            </a:pPr>
            <a:r>
              <a:rPr lang="en-US" sz="2800" b="1" smtClean="0"/>
              <a:t>    </a:t>
            </a:r>
            <a:endParaRPr lang="en-US" sz="2200" b="1" smtClean="0"/>
          </a:p>
          <a:p>
            <a:pPr marL="273050" indent="-273050">
              <a:spcBef>
                <a:spcPct val="40000"/>
              </a:spcBef>
              <a:buFont typeface="Wingdings" pitchFamily="2" charset="2"/>
              <a:buNone/>
            </a:pPr>
            <a:endParaRPr lang="en-US" sz="2200" b="1" smtClean="0"/>
          </a:p>
          <a:p>
            <a:pPr marL="273050" indent="-273050">
              <a:spcBef>
                <a:spcPct val="40000"/>
              </a:spcBef>
              <a:buFont typeface="Wingdings 2" pitchFamily="18" charset="2"/>
              <a:buChar char=""/>
            </a:pPr>
            <a:endParaRPr lang="en-US" sz="2800" b="1" smtClean="0"/>
          </a:p>
          <a:p>
            <a:pPr marL="273050" indent="-273050" algn="just">
              <a:spcBef>
                <a:spcPts val="575"/>
              </a:spcBef>
              <a:buSzPct val="80000"/>
              <a:buFont typeface="Wingdings" pitchFamily="2" charset="2"/>
              <a:buNone/>
            </a:pPr>
            <a:endParaRPr lang="ru-RU" b="1" smtClean="0">
              <a:latin typeface="Times New Roman" pitchFamily="18" charset="0"/>
              <a:cs typeface="Times New Roman" pitchFamily="18" charset="0"/>
              <a:sym typeface="Symbol" pitchFamily="18" charset="2"/>
            </a:endParaRPr>
          </a:p>
          <a:p>
            <a:pPr marL="273050" indent="-273050" algn="just">
              <a:spcBef>
                <a:spcPts val="575"/>
              </a:spcBef>
              <a:buSzPct val="80000"/>
              <a:buFont typeface="Wingdings" pitchFamily="2" charset="2"/>
              <a:buNone/>
            </a:pPr>
            <a:endParaRPr lang="en-US" sz="2800" b="1" smtClean="0"/>
          </a:p>
        </p:txBody>
      </p:sp>
      <p:sp>
        <p:nvSpPr>
          <p:cNvPr id="8" name="Номер слайда 6"/>
          <p:cNvSpPr>
            <a:spLocks noGrp="1"/>
          </p:cNvSpPr>
          <p:nvPr>
            <p:ph type="sldNum" sz="quarter" idx="11"/>
          </p:nvPr>
        </p:nvSpPr>
        <p:spPr/>
        <p:txBody>
          <a:bodyPr/>
          <a:lstStyle/>
          <a:p>
            <a:pPr>
              <a:defRPr/>
            </a:pPr>
            <a:fld id="{D077A1B1-15D2-435D-BA93-EBCF2DC5AD5C}" type="slidenum">
              <a:rPr lang="ru-RU"/>
              <a:pPr>
                <a:defRPr/>
              </a:pPr>
              <a:t>30</a:t>
            </a:fld>
            <a:endParaRPr lang="ru-RU"/>
          </a:p>
        </p:txBody>
      </p:sp>
      <p:sp>
        <p:nvSpPr>
          <p:cNvPr id="50180" name="Содержимое 8"/>
          <p:cNvSpPr>
            <a:spLocks noGrp="1"/>
          </p:cNvSpPr>
          <p:nvPr>
            <p:ph sz="quarter" idx="2"/>
          </p:nvPr>
        </p:nvSpPr>
        <p:spPr>
          <a:xfrm>
            <a:off x="642938" y="1600200"/>
            <a:ext cx="8043862" cy="4400550"/>
          </a:xfrm>
        </p:spPr>
        <p:txBody>
          <a:bodyPr/>
          <a:lstStyle/>
          <a:p>
            <a:pPr>
              <a:buFont typeface="Wingdings 2" pitchFamily="18" charset="2"/>
              <a:buNone/>
            </a:pPr>
            <a:r>
              <a:rPr lang="en-US" sz="2800" smtClean="0"/>
              <a:t>Purposes are:</a:t>
            </a:r>
          </a:p>
          <a:p>
            <a:r>
              <a:rPr lang="en-US" sz="2800" smtClean="0"/>
              <a:t>to obtain detailed information on the tourism, production, employment in the informal sector</a:t>
            </a:r>
          </a:p>
          <a:p>
            <a:r>
              <a:rPr lang="en-US" sz="2800" smtClean="0"/>
              <a:t>to obtain information on the structure of tourism industries, employment</a:t>
            </a:r>
          </a:p>
          <a:p>
            <a:pPr>
              <a:buFont typeface="Wingdings 2" pitchFamily="18" charset="2"/>
              <a:buNone/>
            </a:pPr>
            <a:endParaRPr lang="en-US" sz="2800" smtClean="0"/>
          </a:p>
          <a:p>
            <a:pPr>
              <a:buFont typeface="Wingdings 2" pitchFamily="18" charset="2"/>
              <a:buNone/>
            </a:pPr>
            <a:r>
              <a:rPr lang="en-US" sz="2800" smtClean="0"/>
              <a:t>Multipurpose survey is micro-entities sample survey which provides information on the tourism micro-entities</a:t>
            </a:r>
          </a:p>
          <a:p>
            <a:endParaRPr lang="ru-RU"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MICRO-ENTITIES SAMPLE SURVEY</a:t>
            </a:r>
            <a:endParaRPr lang="ru-RU" sz="2800" dirty="0"/>
          </a:p>
        </p:txBody>
      </p:sp>
      <p:sp>
        <p:nvSpPr>
          <p:cNvPr id="3" name="Содержимое 2"/>
          <p:cNvSpPr>
            <a:spLocks noGrp="1"/>
          </p:cNvSpPr>
          <p:nvPr>
            <p:ph idx="1"/>
          </p:nvPr>
        </p:nvSpPr>
        <p:spPr/>
        <p:txBody>
          <a:bodyPr>
            <a:normAutofit fontScale="92500" lnSpcReduction="10000"/>
          </a:bodyPr>
          <a:lstStyle/>
          <a:p>
            <a:pPr algn="just"/>
            <a:r>
              <a:rPr lang="en-US" dirty="0" smtClean="0"/>
              <a:t>Sampling frames are:</a:t>
            </a:r>
          </a:p>
          <a:p>
            <a:pPr marL="514350" indent="-514350" algn="just">
              <a:buAutoNum type="arabicParenR"/>
            </a:pPr>
            <a:r>
              <a:rPr lang="en-GB" smtClean="0"/>
              <a:t>micro-entities, </a:t>
            </a:r>
            <a:r>
              <a:rPr lang="en-GB" dirty="0" smtClean="0"/>
              <a:t>represented the state statistical reports on the financial results for basic years (report 1-MP (micro)); </a:t>
            </a:r>
          </a:p>
          <a:p>
            <a:pPr marL="514350" indent="-514350" algn="just">
              <a:buAutoNum type="arabicParenR"/>
            </a:pPr>
            <a:r>
              <a:rPr lang="en-GB" dirty="0" smtClean="0"/>
              <a:t>set of the private farms. The first file is 80 </a:t>
            </a:r>
            <a:r>
              <a:rPr lang="en-GB" smtClean="0"/>
              <a:t>thousands units, </a:t>
            </a:r>
            <a:r>
              <a:rPr lang="en-GB" dirty="0" smtClean="0"/>
              <a:t>sample fraction depends on a character of the </a:t>
            </a:r>
            <a:r>
              <a:rPr lang="en-GB" smtClean="0"/>
              <a:t>initial information, </a:t>
            </a:r>
            <a:r>
              <a:rPr lang="en-GB" dirty="0" smtClean="0"/>
              <a:t>namely: the size of </a:t>
            </a:r>
            <a:r>
              <a:rPr lang="en-GB" smtClean="0"/>
              <a:t>total population, </a:t>
            </a:r>
            <a:r>
              <a:rPr lang="en-GB" dirty="0" smtClean="0"/>
              <a:t>kind of </a:t>
            </a:r>
            <a:r>
              <a:rPr lang="en-GB" smtClean="0"/>
              <a:t>economic activity, </a:t>
            </a:r>
            <a:r>
              <a:rPr lang="en-GB" dirty="0" smtClean="0"/>
              <a:t>region. The second array includes more than 2 thousands farms; it is observed completely</a:t>
            </a:r>
            <a:endParaRPr lang="ru-RU" dirty="0"/>
          </a:p>
        </p:txBody>
      </p:sp>
    </p:spTree>
  </p:cSld>
  <p:clrMapOvr>
    <a:masterClrMapping/>
  </p:clrMapOvr>
  <p:transition spd="med">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Sample design</a:t>
            </a:r>
            <a:endParaRPr lang="ru-RU" sz="2800" dirty="0"/>
          </a:p>
        </p:txBody>
      </p:sp>
      <p:sp>
        <p:nvSpPr>
          <p:cNvPr id="3" name="Содержимое 2"/>
          <p:cNvSpPr>
            <a:spLocks noGrp="1"/>
          </p:cNvSpPr>
          <p:nvPr>
            <p:ph idx="1"/>
          </p:nvPr>
        </p:nvSpPr>
        <p:spPr>
          <a:xfrm>
            <a:off x="304800" y="1285860"/>
            <a:ext cx="8686800" cy="5572140"/>
          </a:xfrm>
        </p:spPr>
        <p:txBody>
          <a:bodyPr>
            <a:normAutofit fontScale="62500" lnSpcReduction="20000"/>
          </a:bodyPr>
          <a:lstStyle/>
          <a:p>
            <a:pPr algn="just"/>
            <a:r>
              <a:rPr lang="en-GB" dirty="0" smtClean="0"/>
              <a:t>The combination of </a:t>
            </a:r>
            <a:r>
              <a:rPr lang="en-GB" dirty="0" err="1" smtClean="0"/>
              <a:t>univariate</a:t>
            </a:r>
            <a:r>
              <a:rPr lang="en-GB" dirty="0" smtClean="0"/>
              <a:t> and multivariate (multidimensional) sample is used.</a:t>
            </a:r>
          </a:p>
          <a:p>
            <a:pPr marL="0" indent="0" algn="just">
              <a:buNone/>
            </a:pPr>
            <a:r>
              <a:rPr lang="en-US" dirty="0" smtClean="0"/>
              <a:t> </a:t>
            </a:r>
            <a:endParaRPr lang="ru-RU" dirty="0" smtClean="0"/>
          </a:p>
          <a:p>
            <a:pPr algn="just"/>
            <a:r>
              <a:rPr lang="en-GB" dirty="0" smtClean="0"/>
              <a:t>To receive optimal sample size for </a:t>
            </a:r>
            <a:r>
              <a:rPr lang="en-GB" i="1" dirty="0" err="1" smtClean="0"/>
              <a:t>i</a:t>
            </a:r>
            <a:r>
              <a:rPr lang="en-GB" dirty="0" err="1" smtClean="0"/>
              <a:t>-th</a:t>
            </a:r>
            <a:r>
              <a:rPr lang="en-GB" dirty="0" smtClean="0"/>
              <a:t> kind of activity and </a:t>
            </a:r>
            <a:r>
              <a:rPr lang="en-GB" i="1" dirty="0" smtClean="0"/>
              <a:t>j</a:t>
            </a:r>
            <a:r>
              <a:rPr lang="en-GB" dirty="0" smtClean="0"/>
              <a:t>-</a:t>
            </a:r>
            <a:r>
              <a:rPr lang="en-GB" dirty="0" err="1" smtClean="0"/>
              <a:t>th</a:t>
            </a:r>
            <a:r>
              <a:rPr lang="en-GB" dirty="0" smtClean="0"/>
              <a:t> region the next algorithm is used:</a:t>
            </a:r>
            <a:endParaRPr lang="ru-RU" dirty="0" smtClean="0"/>
          </a:p>
          <a:p>
            <a:pPr algn="just">
              <a:buNone/>
            </a:pPr>
            <a:r>
              <a:rPr lang="en-GB" dirty="0" smtClean="0"/>
              <a:t>1. The set of observed variables is allocated (</a:t>
            </a:r>
            <a:r>
              <a:rPr lang="en-GB" smtClean="0"/>
              <a:t>for example, </a:t>
            </a:r>
            <a:r>
              <a:rPr lang="en-GB" dirty="0" smtClean="0"/>
              <a:t>the </a:t>
            </a:r>
            <a:r>
              <a:rPr lang="en-GB" smtClean="0"/>
              <a:t>wages fund, </a:t>
            </a:r>
            <a:r>
              <a:rPr lang="en-GB" dirty="0" smtClean="0"/>
              <a:t>average number </a:t>
            </a:r>
            <a:r>
              <a:rPr lang="en-GB" smtClean="0"/>
              <a:t>of employees, </a:t>
            </a:r>
            <a:r>
              <a:rPr lang="en-GB" dirty="0" smtClean="0"/>
              <a:t>volume </a:t>
            </a:r>
            <a:r>
              <a:rPr lang="en-GB" smtClean="0"/>
              <a:t>of production, revenues, </a:t>
            </a:r>
            <a:r>
              <a:rPr lang="en-GB" dirty="0" smtClean="0"/>
              <a:t>profitability</a:t>
            </a:r>
            <a:r>
              <a:rPr lang="en-GB" smtClean="0"/>
              <a:t>). Average, total values, </a:t>
            </a:r>
            <a:r>
              <a:rPr lang="en-GB" dirty="0" smtClean="0"/>
              <a:t>variability of indicators are calculated.</a:t>
            </a:r>
            <a:endParaRPr lang="ru-RU" dirty="0" smtClean="0"/>
          </a:p>
          <a:p>
            <a:pPr algn="just">
              <a:buNone/>
            </a:pPr>
            <a:r>
              <a:rPr lang="en-GB" dirty="0" smtClean="0"/>
              <a:t>2. Statistician chooses sampling method: </a:t>
            </a:r>
            <a:r>
              <a:rPr lang="en-GB" dirty="0" err="1" smtClean="0"/>
              <a:t>univariate</a:t>
            </a:r>
            <a:r>
              <a:rPr lang="en-GB" dirty="0" smtClean="0"/>
              <a:t> or multivariate. </a:t>
            </a:r>
            <a:r>
              <a:rPr lang="en-GB" dirty="0" err="1" smtClean="0"/>
              <a:t>Univariate</a:t>
            </a:r>
            <a:r>
              <a:rPr lang="en-GB" dirty="0" smtClean="0"/>
              <a:t> stratified samples </a:t>
            </a:r>
            <a:r>
              <a:rPr lang="en-GB" smtClean="0"/>
              <a:t>with simple, </a:t>
            </a:r>
            <a:r>
              <a:rPr lang="en-GB" dirty="0" smtClean="0"/>
              <a:t>proportional and optimal allocation are most often used.</a:t>
            </a:r>
            <a:endParaRPr lang="ru-RU" dirty="0" smtClean="0"/>
          </a:p>
          <a:p>
            <a:pPr algn="just">
              <a:buNone/>
            </a:pPr>
            <a:r>
              <a:rPr lang="en-GB" dirty="0" smtClean="0"/>
              <a:t>3. It should be executed one o</a:t>
            </a:r>
            <a:r>
              <a:rPr lang="en-US" dirty="0" smtClean="0"/>
              <a:t>f three conditions for applying </a:t>
            </a:r>
            <a:r>
              <a:rPr lang="en-GB" dirty="0" smtClean="0"/>
              <a:t>multidimensional sampling: </a:t>
            </a:r>
            <a:endParaRPr lang="ru-RU" dirty="0" smtClean="0"/>
          </a:p>
          <a:p>
            <a:pPr algn="just">
              <a:buNone/>
            </a:pPr>
            <a:r>
              <a:rPr lang="en-GB" dirty="0" smtClean="0"/>
              <a:t>- variation coefficient is more than 100 %;</a:t>
            </a:r>
            <a:endParaRPr lang="ru-RU" dirty="0" smtClean="0"/>
          </a:p>
          <a:p>
            <a:pPr algn="just">
              <a:buNone/>
            </a:pPr>
            <a:r>
              <a:rPr lang="en-GB" dirty="0" smtClean="0"/>
              <a:t>- survey objects are non-uniform on many variables;</a:t>
            </a:r>
            <a:endParaRPr lang="ru-RU" dirty="0" smtClean="0"/>
          </a:p>
          <a:p>
            <a:pPr algn="just">
              <a:buNone/>
            </a:pPr>
            <a:r>
              <a:rPr lang="en-GB" dirty="0" smtClean="0"/>
              <a:t>- the small size of total population (top limit – 30 – 40 units).</a:t>
            </a:r>
          </a:p>
          <a:p>
            <a:pPr algn="just">
              <a:buFontTx/>
              <a:buChar char="-"/>
            </a:pPr>
            <a:endParaRPr lang="ru-RU" dirty="0" smtClean="0"/>
          </a:p>
          <a:p>
            <a:pPr algn="just">
              <a:buNone/>
            </a:pPr>
            <a:r>
              <a:rPr lang="en-GB" dirty="0" smtClean="0"/>
              <a:t>Otherwise </a:t>
            </a:r>
            <a:r>
              <a:rPr lang="en-GB" dirty="0" err="1" smtClean="0"/>
              <a:t>univariate</a:t>
            </a:r>
            <a:r>
              <a:rPr lang="en-GB" dirty="0" smtClean="0"/>
              <a:t> sampling should be used: random selection </a:t>
            </a:r>
            <a:r>
              <a:rPr lang="en-GB" smtClean="0"/>
              <a:t>without allocation, </a:t>
            </a:r>
            <a:r>
              <a:rPr lang="en-GB" dirty="0" smtClean="0"/>
              <a:t>simple </a:t>
            </a:r>
            <a:r>
              <a:rPr lang="en-GB" smtClean="0"/>
              <a:t>random sample, </a:t>
            </a:r>
            <a:r>
              <a:rPr lang="en-GB" dirty="0" smtClean="0"/>
              <a:t>proportional and optimal allocation.</a:t>
            </a:r>
            <a:endParaRPr lang="ru-RU" dirty="0" smtClean="0"/>
          </a:p>
          <a:p>
            <a:endParaRPr lang="ru-RU" dirty="0"/>
          </a:p>
        </p:txBody>
      </p:sp>
    </p:spTree>
  </p:cSld>
  <p:clrMapOvr>
    <a:masterClrMapping/>
  </p:clrMapOvr>
  <p:transition spd="med">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Sample design</a:t>
            </a:r>
            <a:endParaRPr lang="ru-RU" sz="2800" dirty="0"/>
          </a:p>
        </p:txBody>
      </p:sp>
      <p:sp>
        <p:nvSpPr>
          <p:cNvPr id="3" name="Содержимое 2"/>
          <p:cNvSpPr>
            <a:spLocks noGrp="1"/>
          </p:cNvSpPr>
          <p:nvPr>
            <p:ph idx="1"/>
          </p:nvPr>
        </p:nvSpPr>
        <p:spPr>
          <a:xfrm>
            <a:off x="304800" y="1844824"/>
            <a:ext cx="8686800" cy="4680520"/>
          </a:xfrm>
        </p:spPr>
        <p:txBody>
          <a:bodyPr>
            <a:noAutofit/>
          </a:bodyPr>
          <a:lstStyle/>
          <a:p>
            <a:pPr algn="just">
              <a:buNone/>
            </a:pPr>
            <a:r>
              <a:rPr lang="en-GB" sz="2000" dirty="0" smtClean="0"/>
              <a:t>4. It is expediently to use </a:t>
            </a:r>
            <a:r>
              <a:rPr lang="en-GB" sz="2000" dirty="0" err="1" smtClean="0"/>
              <a:t>univariate</a:t>
            </a:r>
            <a:r>
              <a:rPr lang="en-GB" sz="2000" dirty="0" smtClean="0"/>
              <a:t> </a:t>
            </a:r>
            <a:r>
              <a:rPr lang="en-GB" sz="2000" smtClean="0"/>
              <a:t>stratified sample, </a:t>
            </a:r>
            <a:r>
              <a:rPr lang="en-GB" sz="2000" dirty="0" smtClean="0"/>
              <a:t>total population is divided by rather homogenous groups. Then different variants of the sample size are executed (minimal </a:t>
            </a:r>
            <a:r>
              <a:rPr lang="en-GB" sz="2000" smtClean="0"/>
              <a:t>is 0.05N, </a:t>
            </a:r>
            <a:r>
              <a:rPr lang="en-GB" sz="2000" dirty="0" smtClean="0"/>
              <a:t>maximal is 0.8N). Minimal error is a main criteria of the determination of sample size.</a:t>
            </a:r>
          </a:p>
          <a:p>
            <a:pPr algn="just">
              <a:buNone/>
            </a:pPr>
            <a:endParaRPr lang="en-GB" sz="2000" dirty="0" smtClean="0"/>
          </a:p>
          <a:p>
            <a:pPr algn="just">
              <a:buNone/>
            </a:pPr>
            <a:r>
              <a:rPr lang="en-GB" sz="2000" dirty="0" smtClean="0"/>
              <a:t>	The choice of an optimum way of selection for carrying out of particular survey depends on a survey object and character of the </a:t>
            </a:r>
            <a:r>
              <a:rPr lang="en-GB" sz="2000" smtClean="0"/>
              <a:t>auxiliary information, </a:t>
            </a:r>
            <a:r>
              <a:rPr lang="en-GB" sz="2000" dirty="0" smtClean="0"/>
              <a:t>namely: degrees </a:t>
            </a:r>
            <a:r>
              <a:rPr lang="en-GB" sz="2000" smtClean="0"/>
              <a:t>of uniformity, </a:t>
            </a:r>
            <a:r>
              <a:rPr lang="en-GB" sz="2000" dirty="0" smtClean="0"/>
              <a:t>the </a:t>
            </a:r>
            <a:r>
              <a:rPr lang="en-GB" sz="2000" smtClean="0"/>
              <a:t>sample size, </a:t>
            </a:r>
            <a:r>
              <a:rPr lang="en-GB" sz="2000" dirty="0" smtClean="0"/>
              <a:t>presence of the natural </a:t>
            </a:r>
            <a:r>
              <a:rPr lang="en-GB" sz="2000" smtClean="0"/>
              <a:t>isolated groups, </a:t>
            </a:r>
            <a:r>
              <a:rPr lang="en-GB" sz="2000" dirty="0" smtClean="0"/>
              <a:t>availability of the correlated auxiliary information. It is expedient to approve several sampling designs for the same survey and to choose that from them which gives more precise and unbiased and unbiased estimates.</a:t>
            </a:r>
            <a:endParaRPr lang="ru-RU" sz="2000" dirty="0" smtClean="0"/>
          </a:p>
          <a:p>
            <a:pPr algn="just">
              <a:buNone/>
            </a:pPr>
            <a:endParaRPr lang="en-GB" sz="1800" dirty="0" smtClean="0"/>
          </a:p>
        </p:txBody>
      </p:sp>
    </p:spTree>
  </p:cSld>
  <p:clrMapOvr>
    <a:masterClrMapping/>
  </p:clrMapOvr>
  <p:transition spd="med">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Sample design</a:t>
            </a:r>
            <a:endParaRPr lang="ru-RU" sz="2800" dirty="0"/>
          </a:p>
        </p:txBody>
      </p:sp>
      <p:sp>
        <p:nvSpPr>
          <p:cNvPr id="3" name="Объект 2"/>
          <p:cNvSpPr>
            <a:spLocks noGrp="1"/>
          </p:cNvSpPr>
          <p:nvPr>
            <p:ph idx="1"/>
          </p:nvPr>
        </p:nvSpPr>
        <p:spPr>
          <a:xfrm>
            <a:off x="304800" y="1700808"/>
            <a:ext cx="8686800" cy="4536504"/>
          </a:xfrm>
        </p:spPr>
        <p:txBody>
          <a:bodyPr>
            <a:normAutofit fontScale="62500" lnSpcReduction="20000"/>
          </a:bodyPr>
          <a:lstStyle/>
          <a:p>
            <a:pPr algn="just">
              <a:buNone/>
            </a:pPr>
            <a:r>
              <a:rPr lang="en-GB" dirty="0"/>
              <a:t>5. It is expediently to use </a:t>
            </a:r>
            <a:r>
              <a:rPr lang="en-GB"/>
              <a:t>multidimensional </a:t>
            </a:r>
            <a:r>
              <a:rPr lang="en-GB" smtClean="0"/>
              <a:t>sample, </a:t>
            </a:r>
            <a:r>
              <a:rPr lang="en-GB" dirty="0"/>
              <a:t>selection is carried out by cluster analysis:</a:t>
            </a:r>
            <a:endParaRPr lang="ru-RU" dirty="0"/>
          </a:p>
          <a:p>
            <a:pPr algn="just">
              <a:buNone/>
            </a:pPr>
            <a:r>
              <a:rPr lang="en-GB" dirty="0"/>
              <a:t>- total population is partitioned using cluster analysis on homogenous groups </a:t>
            </a:r>
            <a:r>
              <a:rPr lang="en-GB"/>
              <a:t>to </a:t>
            </a:r>
            <a:r>
              <a:rPr lang="en-GB" smtClean="0"/>
              <a:t>k-variables, </a:t>
            </a:r>
            <a:r>
              <a:rPr lang="en-GB" dirty="0"/>
              <a:t>i.e. clustering;</a:t>
            </a:r>
            <a:endParaRPr lang="ru-RU" dirty="0"/>
          </a:p>
          <a:p>
            <a:pPr algn="just">
              <a:buNone/>
            </a:pPr>
            <a:r>
              <a:rPr lang="en-US" dirty="0" smtClean="0"/>
              <a:t>- in </a:t>
            </a:r>
            <a:r>
              <a:rPr lang="en-US" dirty="0"/>
              <a:t>each received group the leading (basic) variable is determined and subsequent random selection of units is performed.</a:t>
            </a:r>
          </a:p>
          <a:p>
            <a:pPr algn="just">
              <a:buFontTx/>
              <a:buChar char="-"/>
            </a:pPr>
            <a:endParaRPr lang="ru-RU" dirty="0"/>
          </a:p>
          <a:p>
            <a:pPr algn="just">
              <a:buNone/>
            </a:pPr>
            <a:r>
              <a:rPr lang="en-US" dirty="0"/>
              <a:t>Optimal sample population is chosen for </a:t>
            </a:r>
            <a:r>
              <a:rPr lang="en-US"/>
              <a:t>each </a:t>
            </a:r>
            <a:r>
              <a:rPr lang="en-US" smtClean="0"/>
              <a:t>cluster, </a:t>
            </a:r>
            <a:r>
              <a:rPr lang="en-US" dirty="0"/>
              <a:t>where standard errors of k-variables are </a:t>
            </a:r>
            <a:r>
              <a:rPr lang="en-US" dirty="0" err="1"/>
              <a:t>criterias</a:t>
            </a:r>
            <a:r>
              <a:rPr lang="en-US" dirty="0"/>
              <a:t> of productivity. If the error exceeds </a:t>
            </a:r>
            <a:r>
              <a:rPr lang="en-US"/>
              <a:t>admissible </a:t>
            </a:r>
            <a:r>
              <a:rPr lang="en-US" smtClean="0"/>
              <a:t>bounds, </a:t>
            </a:r>
            <a:r>
              <a:rPr lang="en-US" dirty="0"/>
              <a:t>three methods of its reduction may be applied: a) increasing sample population in cluster; b) additional stratification of the enterprises in cluster to a leading variable; c) repetition </a:t>
            </a:r>
            <a:r>
              <a:rPr lang="en-US"/>
              <a:t>of </a:t>
            </a:r>
            <a:r>
              <a:rPr lang="en-US" smtClean="0"/>
              <a:t>clustering, </a:t>
            </a:r>
            <a:r>
              <a:rPr lang="en-US" dirty="0"/>
              <a:t>but with larger number of steps.</a:t>
            </a:r>
          </a:p>
          <a:p>
            <a:pPr algn="just">
              <a:buNone/>
            </a:pPr>
            <a:endParaRPr lang="ru-RU" dirty="0"/>
          </a:p>
          <a:p>
            <a:pPr algn="just">
              <a:buNone/>
            </a:pPr>
            <a:r>
              <a:rPr lang="en-US" dirty="0"/>
              <a:t>Sample population is formed once </a:t>
            </a:r>
            <a:r>
              <a:rPr lang="en-US" dirty="0" smtClean="0"/>
              <a:t>a </a:t>
            </a:r>
            <a:r>
              <a:rPr lang="en-US"/>
              <a:t>three-four </a:t>
            </a:r>
            <a:r>
              <a:rPr lang="en-US" smtClean="0"/>
              <a:t>years, </a:t>
            </a:r>
            <a:r>
              <a:rPr lang="en-US" dirty="0" smtClean="0"/>
              <a:t>Sample size is </a:t>
            </a:r>
            <a:r>
              <a:rPr lang="en-US" smtClean="0"/>
              <a:t>10500-14500 entities, </a:t>
            </a:r>
            <a:r>
              <a:rPr lang="en-US" dirty="0" smtClean="0"/>
              <a:t>sampling  fraction is 20-21 %</a:t>
            </a:r>
            <a:endParaRPr lang="ru-RU" dirty="0"/>
          </a:p>
          <a:p>
            <a:endParaRPr lang="ru-RU" dirty="0"/>
          </a:p>
        </p:txBody>
      </p:sp>
    </p:spTree>
    <p:extLst>
      <p:ext uri="{BB962C8B-B14F-4D97-AF65-F5344CB8AC3E}">
        <p14:creationId xmlns:p14="http://schemas.microsoft.com/office/powerpoint/2010/main" val="3630160693"/>
      </p:ext>
    </p:extLst>
  </p:cSld>
  <p:clrMapOvr>
    <a:masterClrMapping/>
  </p:clrMapOvr>
  <p:transition spd="med">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smtClean="0"/>
              <a:t>Statistical weighting</a:t>
            </a:r>
            <a:endParaRPr lang="ru-RU" sz="2800" dirty="0"/>
          </a:p>
        </p:txBody>
      </p:sp>
      <p:sp>
        <p:nvSpPr>
          <p:cNvPr id="3" name="Содержимое 2"/>
          <p:cNvSpPr>
            <a:spLocks noGrp="1"/>
          </p:cNvSpPr>
          <p:nvPr>
            <p:ph idx="1"/>
          </p:nvPr>
        </p:nvSpPr>
        <p:spPr/>
        <p:txBody>
          <a:bodyPr/>
          <a:lstStyle/>
          <a:p>
            <a:r>
              <a:rPr lang="en-US" dirty="0" smtClean="0"/>
              <a:t>To extrapolate sample data on the total population methods have been used:</a:t>
            </a:r>
          </a:p>
          <a:p>
            <a:endParaRPr lang="en-US" dirty="0" smtClean="0"/>
          </a:p>
          <a:p>
            <a:pPr marL="514350" indent="-514350">
              <a:buAutoNum type="arabicParenR"/>
            </a:pPr>
            <a:r>
              <a:rPr lang="en-US" dirty="0" smtClean="0"/>
              <a:t>Traditional group raising factors (</a:t>
            </a:r>
            <a:r>
              <a:rPr lang="en-US" smtClean="0"/>
              <a:t>weights), </a:t>
            </a:r>
            <a:r>
              <a:rPr lang="en-US" dirty="0" smtClean="0"/>
              <a:t>HT</a:t>
            </a:r>
          </a:p>
          <a:p>
            <a:pPr marL="514350" indent="-514350">
              <a:buAutoNum type="arabicParenR"/>
            </a:pPr>
            <a:endParaRPr lang="en-US" dirty="0" smtClean="0"/>
          </a:p>
          <a:p>
            <a:pPr marL="514350" indent="-514350">
              <a:buAutoNum type="arabicParenR"/>
            </a:pPr>
            <a:r>
              <a:rPr lang="en-US" dirty="0" smtClean="0"/>
              <a:t>Calibration (GREG-estimators)</a:t>
            </a:r>
          </a:p>
          <a:p>
            <a:pPr marL="514350" indent="-514350">
              <a:buAutoNum type="arabicParenR"/>
            </a:pPr>
            <a:r>
              <a:rPr lang="en-US" dirty="0" smtClean="0"/>
              <a:t>Calibration (SYN – estimator)</a:t>
            </a:r>
            <a:endParaRPr lang="ru-RU" dirty="0" smtClean="0"/>
          </a:p>
          <a:p>
            <a:pPr>
              <a:buNone/>
            </a:pPr>
            <a:endParaRPr lang="ru-RU" dirty="0"/>
          </a:p>
        </p:txBody>
      </p:sp>
    </p:spTree>
  </p:cSld>
  <p:clrMapOvr>
    <a:masterClrMapping/>
  </p:clrMapOvr>
  <p:transition spd="med">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en-US" sz="3100" dirty="0" smtClean="0"/>
              <a:t>Accommodation surveys</a:t>
            </a:r>
            <a:r>
              <a:rPr lang="ru-RU" sz="2800" dirty="0" smtClean="0"/>
              <a:t/>
            </a:r>
            <a:br>
              <a:rPr lang="ru-RU" sz="2800" dirty="0" smtClean="0"/>
            </a:br>
            <a:endParaRPr lang="ru-RU" sz="2800" dirty="0"/>
          </a:p>
        </p:txBody>
      </p:sp>
      <p:sp>
        <p:nvSpPr>
          <p:cNvPr id="56322" name="Содержимое 2"/>
          <p:cNvSpPr>
            <a:spLocks noGrp="1"/>
          </p:cNvSpPr>
          <p:nvPr>
            <p:ph idx="1"/>
          </p:nvPr>
        </p:nvSpPr>
        <p:spPr>
          <a:xfrm>
            <a:off x="285750" y="1214438"/>
            <a:ext cx="8686800" cy="5143500"/>
          </a:xfrm>
        </p:spPr>
        <p:txBody>
          <a:bodyPr/>
          <a:lstStyle/>
          <a:p>
            <a:pPr marL="0" indent="0">
              <a:buFont typeface="Wingdings 2" pitchFamily="18" charset="2"/>
              <a:buNone/>
            </a:pPr>
            <a:r>
              <a:rPr lang="en-US" sz="2600" smtClean="0"/>
              <a:t>In Belarus </a:t>
            </a:r>
            <a:r>
              <a:rPr lang="en-US" sz="2600" b="1" i="1" smtClean="0"/>
              <a:t>visitor survey at collective accommodation establishment  </a:t>
            </a:r>
            <a:r>
              <a:rPr lang="en-US" sz="2600" b="1" smtClean="0"/>
              <a:t>(</a:t>
            </a:r>
            <a:r>
              <a:rPr lang="en-US" sz="2600" b="1" i="1" smtClean="0"/>
              <a:t>VS</a:t>
            </a:r>
            <a:r>
              <a:rPr lang="en-US" sz="2600" b="1" smtClean="0"/>
              <a:t>)</a:t>
            </a:r>
            <a:r>
              <a:rPr lang="en-US" sz="2600" b="1" i="1" smtClean="0"/>
              <a:t> </a:t>
            </a:r>
            <a:r>
              <a:rPr lang="en-US" sz="2600" smtClean="0"/>
              <a:t>is conducted (since 2015).</a:t>
            </a:r>
            <a:endParaRPr lang="ru-RU" sz="2600" smtClean="0"/>
          </a:p>
          <a:p>
            <a:pPr marL="0" indent="0">
              <a:buFont typeface="Wingdings 2" pitchFamily="18" charset="2"/>
              <a:buNone/>
            </a:pPr>
            <a:r>
              <a:rPr lang="en-US" sz="2600" smtClean="0"/>
              <a:t>The purpose is estimation of visitor expenditures. Average expenditures per day are measured </a:t>
            </a:r>
            <a:endParaRPr lang="ru-RU" sz="2600" smtClean="0"/>
          </a:p>
          <a:p>
            <a:pPr marL="0" indent="0">
              <a:buFont typeface="Wingdings 2" pitchFamily="18" charset="2"/>
              <a:buNone/>
            </a:pPr>
            <a:r>
              <a:rPr lang="en-US" sz="2600" smtClean="0"/>
              <a:t>Expenditures are: accommodation, food and beverages, transport, car rental, recreation services, culture, others</a:t>
            </a:r>
            <a:endParaRPr lang="ru-RU" sz="2600" smtClean="0"/>
          </a:p>
          <a:p>
            <a:pPr marL="0" indent="0">
              <a:buFont typeface="Wingdings 2" pitchFamily="18" charset="2"/>
              <a:buNone/>
            </a:pPr>
            <a:r>
              <a:rPr lang="en-US" sz="2600" smtClean="0"/>
              <a:t>Observed units are visitors and accommodation establishments (hotels and similar)</a:t>
            </a:r>
            <a:endParaRPr lang="ru-RU" sz="2600" smtClean="0"/>
          </a:p>
          <a:p>
            <a:pPr marL="0" indent="0">
              <a:buFont typeface="Wingdings 2" pitchFamily="18" charset="2"/>
              <a:buNone/>
            </a:pPr>
            <a:r>
              <a:rPr lang="en-US" sz="2600" smtClean="0"/>
              <a:t>Sampling frames are collective accommodation establishments, represented in state statistical reports ((4-tur (accommodation))</a:t>
            </a:r>
            <a:endParaRPr lang="ru-RU" sz="2600" smtClean="0"/>
          </a:p>
        </p:txBody>
      </p:sp>
    </p:spTree>
  </p:cSld>
  <p:clrMapOvr>
    <a:masterClrMapping/>
  </p:clrMapOvr>
  <p:transition spd="med">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en-US" sz="3100" dirty="0" smtClean="0"/>
              <a:t>Accommodation surveys</a:t>
            </a:r>
            <a:r>
              <a:rPr lang="ru-RU" sz="2800" dirty="0" smtClean="0"/>
              <a:t/>
            </a:r>
            <a:br>
              <a:rPr lang="ru-RU" sz="2800" dirty="0" smtClean="0"/>
            </a:br>
            <a:endParaRPr lang="ru-RU" sz="2800" dirty="0"/>
          </a:p>
        </p:txBody>
      </p:sp>
      <p:sp>
        <p:nvSpPr>
          <p:cNvPr id="57346" name="Содержимое 2"/>
          <p:cNvSpPr>
            <a:spLocks noGrp="1"/>
          </p:cNvSpPr>
          <p:nvPr>
            <p:ph idx="1"/>
          </p:nvPr>
        </p:nvSpPr>
        <p:spPr>
          <a:xfrm>
            <a:off x="285750" y="1214438"/>
            <a:ext cx="8686800" cy="5143500"/>
          </a:xfrm>
        </p:spPr>
        <p:txBody>
          <a:bodyPr/>
          <a:lstStyle/>
          <a:p>
            <a:pPr>
              <a:buFont typeface="Wingdings 2" pitchFamily="18" charset="2"/>
              <a:buNone/>
            </a:pPr>
            <a:r>
              <a:rPr lang="en-US" sz="2800" b="1" i="1" smtClean="0"/>
              <a:t>Sample design:</a:t>
            </a:r>
            <a:endParaRPr lang="ru-RU" sz="2800" b="1" i="1" smtClean="0"/>
          </a:p>
          <a:p>
            <a:r>
              <a:rPr lang="en-US" sz="2800" smtClean="0"/>
              <a:t>univariate stratified random sample is used</a:t>
            </a:r>
            <a:endParaRPr lang="ru-RU" sz="2800" smtClean="0"/>
          </a:p>
          <a:p>
            <a:r>
              <a:rPr lang="en-US" sz="2800" smtClean="0"/>
              <a:t>establishment stratification is carried out by the main variable – average value of bed-place, </a:t>
            </a:r>
          </a:p>
          <a:p>
            <a:r>
              <a:rPr lang="en-US" sz="2800" smtClean="0"/>
              <a:t>weighting procedure: HT-estimates are used</a:t>
            </a:r>
            <a:endParaRPr lang="ru-RU" sz="2800" smtClean="0"/>
          </a:p>
          <a:p>
            <a:r>
              <a:rPr lang="en-US" sz="2800" smtClean="0"/>
              <a:t>frequency: quarterly (week)</a:t>
            </a:r>
            <a:endParaRPr lang="ru-RU" sz="2600" smtClean="0"/>
          </a:p>
        </p:txBody>
      </p:sp>
    </p:spTree>
  </p:cSld>
  <p:clrMapOvr>
    <a:masterClrMapping/>
  </p:clrMapOvr>
  <p:transition spd="med">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defRPr/>
            </a:pPr>
            <a:r>
              <a:rPr lang="en-US" sz="3100" dirty="0" smtClean="0"/>
              <a:t>Sample size</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714375" y="1500188"/>
            <a:ext cx="7929563" cy="4572000"/>
          </a:xfrm>
        </p:spPr>
        <p:txBody>
          <a:bodyPr/>
          <a:lstStyle/>
          <a:p>
            <a:pPr marL="0" indent="0">
              <a:buFont typeface="Wingdings 2" pitchFamily="18" charset="2"/>
              <a:buNone/>
              <a:defRPr/>
            </a:pPr>
            <a:r>
              <a:rPr lang="en-US" sz="2800" dirty="0" smtClean="0"/>
              <a:t>Several types of the sample size calculations were executed:</a:t>
            </a:r>
          </a:p>
          <a:p>
            <a:pPr marL="514350" indent="-514350">
              <a:buFont typeface="+mj-lt"/>
              <a:buAutoNum type="arabicPeriod"/>
              <a:defRPr/>
            </a:pPr>
            <a:r>
              <a:rPr lang="en-US" sz="2800" dirty="0" smtClean="0"/>
              <a:t>random selection without stratification </a:t>
            </a:r>
          </a:p>
          <a:p>
            <a:pPr marL="514350" indent="-514350">
              <a:buFont typeface="+mj-lt"/>
              <a:buAutoNum type="arabicPeriod"/>
              <a:defRPr/>
            </a:pPr>
            <a:r>
              <a:rPr lang="en-US" sz="2800" dirty="0" smtClean="0"/>
              <a:t>random selection with stratification </a:t>
            </a:r>
          </a:p>
          <a:p>
            <a:pPr marL="514350" indent="-514350">
              <a:buFont typeface="+mj-lt"/>
              <a:buAutoNum type="arabicPeriod"/>
              <a:defRPr/>
            </a:pPr>
            <a:r>
              <a:rPr lang="en-US" sz="2800" dirty="0" smtClean="0"/>
              <a:t>combined selection (large entities are observed completely)</a:t>
            </a:r>
          </a:p>
        </p:txBody>
      </p:sp>
    </p:spTree>
  </p:cSld>
  <p:clrMapOvr>
    <a:masterClrMapping/>
  </p:clrMapOvr>
  <p:transition spd="med">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1612900" indent="-1612900">
              <a:defRPr/>
            </a:pPr>
            <a:r>
              <a:rPr lang="en-US" sz="3100" dirty="0" smtClean="0"/>
              <a:t>Table 2 – Initial data for the determination of sample size</a:t>
            </a:r>
            <a:r>
              <a:rPr lang="ru-RU" sz="2800" dirty="0" smtClean="0"/>
              <a:t/>
            </a:r>
            <a:br>
              <a:rPr lang="ru-RU" sz="2800" dirty="0" smtClean="0"/>
            </a:br>
            <a:endParaRPr lang="ru-RU" sz="2800" dirty="0"/>
          </a:p>
        </p:txBody>
      </p:sp>
      <p:graphicFrame>
        <p:nvGraphicFramePr>
          <p:cNvPr id="5" name="Таблица 4"/>
          <p:cNvGraphicFramePr>
            <a:graphicFrameLocks noGrp="1"/>
          </p:cNvGraphicFramePr>
          <p:nvPr/>
        </p:nvGraphicFramePr>
        <p:xfrm>
          <a:off x="714375" y="1357313"/>
          <a:ext cx="7643813" cy="4859338"/>
        </p:xfrm>
        <a:graphic>
          <a:graphicData uri="http://schemas.openxmlformats.org/drawingml/2006/table">
            <a:tbl>
              <a:tblPr/>
              <a:tblGrid>
                <a:gridCol w="1862138"/>
                <a:gridCol w="1566862"/>
                <a:gridCol w="1323975"/>
                <a:gridCol w="1446213"/>
                <a:gridCol w="1444625"/>
              </a:tblGrid>
              <a:tr h="1601788">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Accommodation establishments</a:t>
                      </a:r>
                      <a:b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(by average value of bed-place, rubles)</a:t>
                      </a:r>
                      <a:endParaRPr kumimoji="0" lang="ru-RU"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Number of establishments,</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 </a:t>
                      </a: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N</a:t>
                      </a:r>
                      <a:r>
                        <a:rPr kumimoji="0" lang="en-US" sz="1800" b="0" i="1" u="none" strike="noStrike" cap="none" normalizeH="0" baseline="-25000" smtClean="0">
                          <a:ln>
                            <a:noFill/>
                          </a:ln>
                          <a:solidFill>
                            <a:srgbClr val="000000"/>
                          </a:solidFill>
                          <a:effectLst/>
                          <a:latin typeface="Times New Roman" pitchFamily="18" charset="0"/>
                          <a:cs typeface="Times New Roman" pitchFamily="18" charset="0"/>
                        </a:rPr>
                        <a:t>i</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average</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thousand rubles, </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 </a:t>
                      </a:r>
                      <a:r>
                        <a:rPr kumimoji="0" lang="en-US" sz="1800" b="0" i="1" u="none" strike="noStrike" cap="none" normalizeH="0" baseline="0" smtClean="0">
                          <a:ln>
                            <a:noFill/>
                          </a:ln>
                          <a:solidFill>
                            <a:srgbClr val="000000"/>
                          </a:solidFill>
                          <a:effectLst/>
                          <a:latin typeface="Times New Roman" pitchFamily="18" charset="0"/>
                          <a:cs typeface="Times New Roman" pitchFamily="18" charset="0"/>
                        </a:rPr>
                        <a:t>x</a:t>
                      </a:r>
                      <a:r>
                        <a:rPr kumimoji="0" lang="en-US" sz="1800" b="0" i="1" u="none" strike="noStrike" cap="none" normalizeH="0" baseline="-25000" smtClean="0">
                          <a:ln>
                            <a:noFill/>
                          </a:ln>
                          <a:solidFill>
                            <a:srgbClr val="000000"/>
                          </a:solidFill>
                          <a:effectLst/>
                          <a:latin typeface="Times New Roman" pitchFamily="18" charset="0"/>
                          <a:cs typeface="Times New Roman" pitchFamily="18" charset="0"/>
                        </a:rPr>
                        <a:t>i</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Variance</a:t>
                      </a:r>
                      <a:r>
                        <a:rPr kumimoji="0" lang="ru-RU" sz="1800" b="0" i="0" u="none" strike="noStrike" cap="none" normalizeH="0" baseline="0" smtClean="0">
                          <a:ln>
                            <a:noFill/>
                          </a:ln>
                          <a:solidFill>
                            <a:schemeClr val="tx1"/>
                          </a:solidFill>
                          <a:effectLst/>
                          <a:latin typeface="Calibri" pitchFamily="34" charset="0"/>
                          <a:cs typeface="Times New Roman" pitchFamily="18" charset="0"/>
                        </a:rPr>
                        <a:t>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Variation coefficient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 %</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below</a:t>
                      </a:r>
                      <a:r>
                        <a:rPr kumimoji="0" lang="ru-RU" sz="1800" b="0" i="0" u="none" strike="noStrike" cap="none" normalizeH="0" baseline="0" dirty="0" smtClean="0">
                          <a:ln>
                            <a:noFill/>
                          </a:ln>
                          <a:solidFill>
                            <a:srgbClr val="000000"/>
                          </a:solidFill>
                          <a:effectLst/>
                          <a:latin typeface="Times New Roman" pitchFamily="18" charset="0"/>
                          <a:cs typeface="Times New Roman" pitchFamily="18" charset="0"/>
                        </a:rPr>
                        <a:t> 256</a:t>
                      </a:r>
                      <a:endParaRPr kumimoji="0" lang="ru-RU"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225</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168</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3 004</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32</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256 - 503</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100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349</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4 423</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19</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503 – 750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26</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615</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3 622</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9.</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750 </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and more</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1227</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270 838</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42</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3900">
                <a:tc>
                  <a:txBody>
                    <a:bodyPr/>
                    <a:lstStyle/>
                    <a:p>
                      <a:pPr marL="120650" marR="0" lvl="0" indent="0" algn="l"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including:</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
                      </a:r>
                      <a:br>
                        <a:rPr kumimoji="0" lang="ru-RU" sz="1800" b="0" i="0" u="none" strike="noStrike" cap="none" normalizeH="0" baseline="0" smtClean="0">
                          <a:ln>
                            <a:noFill/>
                          </a:ln>
                          <a:solidFill>
                            <a:srgbClr val="000000"/>
                          </a:solidFill>
                          <a:effectLst/>
                          <a:latin typeface="Times New Roman" pitchFamily="18" charset="0"/>
                          <a:cs typeface="Times New Roman" pitchFamily="18" charset="0"/>
                        </a:rPr>
                      </a:b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750 – 1000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13</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834</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101278</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22</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120650" marR="0" lvl="0" indent="0" algn="l"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1000 – 2000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13</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1415</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6721</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08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9</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120650" marR="0" lvl="0" indent="0" algn="l"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2000 </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and more</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2550</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26244</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6</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Total</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379</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325</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103100</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98</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t>
                      </a:r>
                      <a:r>
                        <a:rPr kumimoji="0" lang="ru-RU" sz="1800" b="0" i="0" u="none" strike="noStrike" cap="none" normalizeH="0" baseline="0" smtClean="0">
                          <a:ln>
                            <a:noFill/>
                          </a:ln>
                          <a:solidFill>
                            <a:srgbClr val="000000"/>
                          </a:solidFill>
                          <a:effectLst/>
                          <a:latin typeface="Times New Roman" pitchFamily="18"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945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43625" y="2214563"/>
            <a:ext cx="214313" cy="293687"/>
          </a:xfrm>
          <a:prstGeom prst="rect">
            <a:avLst/>
          </a:prstGeom>
          <a:noFill/>
          <a:ln w="9525">
            <a:noFill/>
            <a:miter lim="800000"/>
            <a:headEnd/>
            <a:tailEnd/>
          </a:ln>
        </p:spPr>
      </p:pic>
    </p:spTree>
  </p:cSld>
  <p:clrMapOvr>
    <a:masterClrMapping/>
  </p:clrMapOvr>
  <p:transition spd="med">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dirty="0" smtClean="0"/>
              <a:t>Tourism in the world</a:t>
            </a:r>
            <a:endParaRPr lang="ru-RU" dirty="0"/>
          </a:p>
        </p:txBody>
      </p:sp>
      <p:sp>
        <p:nvSpPr>
          <p:cNvPr id="6" name="Содержимое 5"/>
          <p:cNvSpPr>
            <a:spLocks noGrp="1"/>
          </p:cNvSpPr>
          <p:nvPr>
            <p:ph idx="1"/>
          </p:nvPr>
        </p:nvSpPr>
        <p:spPr>
          <a:xfrm>
            <a:off x="285750" y="1285875"/>
            <a:ext cx="8686800" cy="4525963"/>
          </a:xfrm>
        </p:spPr>
        <p:txBody>
          <a:bodyPr/>
          <a:lstStyle/>
          <a:p>
            <a:pPr>
              <a:buFont typeface="Wingdings 2" pitchFamily="18" charset="2"/>
              <a:buNone/>
            </a:pPr>
            <a:r>
              <a:rPr lang="en-US" sz="2400" dirty="0" smtClean="0"/>
              <a:t>International tourist arrivals:</a:t>
            </a:r>
          </a:p>
          <a:p>
            <a:pPr>
              <a:buFont typeface="Wingdings 2" pitchFamily="18" charset="2"/>
              <a:buNone/>
            </a:pPr>
            <a:r>
              <a:rPr lang="en-US" sz="2400" dirty="0" smtClean="0"/>
              <a:t>1950 - 25 million </a:t>
            </a:r>
          </a:p>
          <a:p>
            <a:pPr>
              <a:buFont typeface="Wingdings 2" pitchFamily="18" charset="2"/>
              <a:buNone/>
            </a:pPr>
            <a:r>
              <a:rPr lang="en-US" sz="2400" dirty="0" smtClean="0"/>
              <a:t>2000 - 674 million</a:t>
            </a:r>
          </a:p>
          <a:p>
            <a:pPr>
              <a:buFont typeface="Wingdings 2" pitchFamily="18" charset="2"/>
              <a:buNone/>
            </a:pPr>
            <a:r>
              <a:rPr lang="en-US" sz="2400" dirty="0" smtClean="0"/>
              <a:t>2016  - 1.235 million</a:t>
            </a:r>
          </a:p>
          <a:p>
            <a:pPr>
              <a:buFont typeface="Wingdings 2" pitchFamily="18" charset="2"/>
              <a:buNone/>
            </a:pPr>
            <a:r>
              <a:rPr lang="en-US" sz="2400" dirty="0" smtClean="0"/>
              <a:t>International tourism receipts, US $:</a:t>
            </a:r>
          </a:p>
          <a:p>
            <a:pPr>
              <a:buFont typeface="Wingdings 2" pitchFamily="18" charset="2"/>
              <a:buNone/>
            </a:pPr>
            <a:r>
              <a:rPr lang="en-US" sz="2400" dirty="0" smtClean="0"/>
              <a:t>1950 - 2 billion</a:t>
            </a:r>
          </a:p>
          <a:p>
            <a:pPr>
              <a:buFont typeface="Wingdings 2" pitchFamily="18" charset="2"/>
              <a:buNone/>
            </a:pPr>
            <a:r>
              <a:rPr lang="en-US" sz="2400" dirty="0" smtClean="0"/>
              <a:t>2000 - 495 billion</a:t>
            </a:r>
          </a:p>
          <a:p>
            <a:pPr>
              <a:buFont typeface="Wingdings 2" pitchFamily="18" charset="2"/>
              <a:buNone/>
            </a:pPr>
            <a:r>
              <a:rPr lang="en-US" sz="2400" dirty="0" smtClean="0"/>
              <a:t>2016 - 1.220 billion</a:t>
            </a:r>
          </a:p>
          <a:p>
            <a:pPr>
              <a:buFont typeface="Wingdings 2" pitchFamily="18" charset="2"/>
              <a:buNone/>
            </a:pPr>
            <a:r>
              <a:rPr lang="en-US" sz="2400" dirty="0" smtClean="0"/>
              <a:t>International tourism represents 7 % of the world’s export of goods and services.</a:t>
            </a:r>
          </a:p>
          <a:p>
            <a:pPr>
              <a:buFont typeface="Wingdings 2" pitchFamily="18" charset="2"/>
              <a:buNone/>
            </a:pPr>
            <a:r>
              <a:rPr lang="en-US" sz="2400" dirty="0" smtClean="0"/>
              <a:t>Tourism has grown faster than world trade for the past five years. </a:t>
            </a:r>
            <a:endParaRPr lang="ru-RU" sz="2400" dirty="0" smtClean="0"/>
          </a:p>
        </p:txBody>
      </p:sp>
    </p:spTree>
  </p:cSld>
  <p:clrMapOvr>
    <a:masterClrMapping/>
  </p:clrMapOvr>
  <p:transition spd="med">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1612900" indent="-1612900"/>
            <a:r>
              <a:rPr lang="en-US" sz="3100" dirty="0" smtClean="0"/>
              <a:t>Table 3– Sample size for Vs</a:t>
            </a:r>
            <a:r>
              <a:rPr lang="ru-RU" sz="2800" dirty="0" smtClean="0"/>
              <a:t/>
            </a:r>
            <a:br>
              <a:rPr lang="ru-RU" sz="2800" dirty="0" smtClean="0"/>
            </a:br>
            <a:endParaRPr lang="ru-RU" sz="2800" dirty="0"/>
          </a:p>
        </p:txBody>
      </p:sp>
      <p:graphicFrame>
        <p:nvGraphicFramePr>
          <p:cNvPr id="6" name="Таблица 5"/>
          <p:cNvGraphicFramePr>
            <a:graphicFrameLocks noGrp="1"/>
          </p:cNvGraphicFramePr>
          <p:nvPr/>
        </p:nvGraphicFramePr>
        <p:xfrm>
          <a:off x="428596" y="1142984"/>
          <a:ext cx="8358246" cy="5529245"/>
        </p:xfrm>
        <a:graphic>
          <a:graphicData uri="http://schemas.openxmlformats.org/drawingml/2006/table">
            <a:tbl>
              <a:tblPr/>
              <a:tblGrid>
                <a:gridCol w="2928956"/>
                <a:gridCol w="857256"/>
                <a:gridCol w="795934"/>
                <a:gridCol w="944025"/>
                <a:gridCol w="944025"/>
                <a:gridCol w="944025"/>
                <a:gridCol w="944025"/>
              </a:tblGrid>
              <a:tr h="477559">
                <a:tc rowSpan="2">
                  <a:txBody>
                    <a:bodyPr/>
                    <a:lstStyle/>
                    <a:p>
                      <a:pPr algn="ctr">
                        <a:lnSpc>
                          <a:spcPct val="115000"/>
                        </a:lnSpc>
                        <a:spcAft>
                          <a:spcPts val="1000"/>
                        </a:spcAft>
                      </a:pPr>
                      <a:r>
                        <a:rPr lang="en-US" sz="1800" dirty="0" smtClean="0">
                          <a:latin typeface="Times New Roman"/>
                          <a:ea typeface="Calibri"/>
                          <a:cs typeface="Times New Roman"/>
                        </a:rPr>
                        <a:t>Variants</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15000"/>
                        </a:lnSpc>
                        <a:spcAft>
                          <a:spcPts val="1000"/>
                        </a:spcAft>
                      </a:pPr>
                      <a:r>
                        <a:rPr lang="en-US" sz="1800" dirty="0" smtClean="0">
                          <a:latin typeface="Times New Roman"/>
                          <a:ea typeface="Calibri"/>
                          <a:cs typeface="Times New Roman"/>
                        </a:rPr>
                        <a:t>Predicted limited errors, %</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87159">
                <a:tc vMerge="1">
                  <a:txBody>
                    <a:bodyPr/>
                    <a:lstStyle/>
                    <a:p>
                      <a:endParaRPr lang="ru-RU"/>
                    </a:p>
                  </a:txBody>
                  <a:tcPr/>
                </a:tc>
                <a:tc>
                  <a:txBody>
                    <a:bodyPr/>
                    <a:lstStyle/>
                    <a:p>
                      <a:pPr marL="21590" algn="ctr">
                        <a:lnSpc>
                          <a:spcPct val="115000"/>
                        </a:lnSpc>
                        <a:spcAft>
                          <a:spcPts val="1000"/>
                        </a:spcAft>
                      </a:pPr>
                      <a:r>
                        <a:rPr lang="ru-RU" sz="1800" dirty="0">
                          <a:latin typeface="Times New Roman"/>
                          <a:ea typeface="Calibri"/>
                          <a:cs typeface="Times New Roman"/>
                        </a:rPr>
                        <a:t>8</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15000"/>
                        </a:lnSpc>
                        <a:spcAft>
                          <a:spcPts val="1000"/>
                        </a:spcAft>
                      </a:pPr>
                      <a:r>
                        <a:rPr lang="ru-RU" sz="1800" dirty="0">
                          <a:latin typeface="Times New Roman"/>
                          <a:ea typeface="Calibri"/>
                          <a:cs typeface="Times New Roman"/>
                        </a:rPr>
                        <a:t>6</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15000"/>
                        </a:lnSpc>
                        <a:spcAft>
                          <a:spcPts val="1000"/>
                        </a:spcAft>
                      </a:pPr>
                      <a:r>
                        <a:rPr lang="ru-RU" sz="1800">
                          <a:latin typeface="Times New Roman"/>
                          <a:ea typeface="Calibri"/>
                          <a:cs typeface="Times New Roman"/>
                        </a:rPr>
                        <a:t>5</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15000"/>
                        </a:lnSpc>
                        <a:spcAft>
                          <a:spcPts val="1000"/>
                        </a:spcAft>
                      </a:pPr>
                      <a:r>
                        <a:rPr lang="ru-RU" sz="1800">
                          <a:latin typeface="Times New Roman"/>
                          <a:ea typeface="Calibri"/>
                          <a:cs typeface="Times New Roman"/>
                        </a:rPr>
                        <a:t>3</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15000"/>
                        </a:lnSpc>
                        <a:spcAft>
                          <a:spcPts val="1000"/>
                        </a:spcAft>
                      </a:pPr>
                      <a:r>
                        <a:rPr lang="ru-RU" sz="1800">
                          <a:latin typeface="Times New Roman"/>
                          <a:ea typeface="Calibri"/>
                          <a:cs typeface="Times New Roman"/>
                        </a:rPr>
                        <a:t>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algn="ctr">
                        <a:lnSpc>
                          <a:spcPct val="115000"/>
                        </a:lnSpc>
                        <a:spcAft>
                          <a:spcPts val="1000"/>
                        </a:spcAft>
                      </a:pPr>
                      <a:r>
                        <a:rPr lang="ru-RU" sz="1800">
                          <a:latin typeface="Times New Roman"/>
                          <a:ea typeface="Calibri"/>
                          <a:cs typeface="Times New Roman"/>
                        </a:rPr>
                        <a:t>0</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marL="0" marR="0" indent="0" algn="l" defTabSz="914400" rtl="0" eaLnBrk="1" fontAlgn="auto" latinLnBrk="0" hangingPunct="1">
                        <a:lnSpc>
                          <a:spcPct val="115000"/>
                        </a:lnSpc>
                        <a:spcBef>
                          <a:spcPts val="0"/>
                        </a:spcBef>
                        <a:spcAft>
                          <a:spcPts val="1000"/>
                        </a:spcAft>
                        <a:buClrTx/>
                        <a:buSzTx/>
                        <a:buFontTx/>
                        <a:buNone/>
                        <a:tabLst>
                          <a:tab pos="2784475" algn="l"/>
                        </a:tabLst>
                        <a:defRPr/>
                      </a:pPr>
                      <a:r>
                        <a:rPr lang="en-US" sz="1800" dirty="0" smtClean="0">
                          <a:latin typeface="Times New Roman"/>
                          <a:ea typeface="Calibri"/>
                          <a:cs typeface="Times New Roman"/>
                        </a:rPr>
                        <a:t>Variant</a:t>
                      </a:r>
                      <a:r>
                        <a:rPr lang="ru-RU" sz="1800" dirty="0" smtClean="0">
                          <a:latin typeface="Times New Roman"/>
                          <a:ea typeface="Calibri"/>
                          <a:cs typeface="Times New Roman"/>
                        </a:rPr>
                        <a:t> </a:t>
                      </a:r>
                      <a:r>
                        <a:rPr lang="en-US" sz="1800" dirty="0">
                          <a:latin typeface="Times New Roman"/>
                          <a:ea typeface="Calibri"/>
                          <a:cs typeface="Times New Roman"/>
                        </a:rPr>
                        <a:t>I</a:t>
                      </a:r>
                      <a:r>
                        <a:rPr lang="ru-RU" sz="1800" dirty="0">
                          <a:latin typeface="Times New Roman"/>
                          <a:ea typeface="Calibri"/>
                          <a:cs typeface="Times New Roman"/>
                        </a:rPr>
                        <a:t> </a:t>
                      </a:r>
                      <a:r>
                        <a:rPr lang="ru-RU" sz="1800" dirty="0" smtClean="0">
                          <a:latin typeface="Times New Roman"/>
                          <a:ea typeface="Calibri"/>
                          <a:cs typeface="Times New Roman"/>
                        </a:rPr>
                        <a:t>(</a:t>
                      </a:r>
                      <a:r>
                        <a:rPr lang="en-US" sz="1800" dirty="0" smtClean="0">
                          <a:latin typeface="Times New Roman"/>
                          <a:ea typeface="Calibri"/>
                          <a:cs typeface="Times New Roman"/>
                        </a:rPr>
                        <a:t>without stratification</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i="1">
                          <a:latin typeface="Times New Roman"/>
                          <a:ea typeface="Calibri"/>
                          <a:cs typeface="Times New Roman"/>
                        </a:rPr>
                        <a:t>n</a:t>
                      </a:r>
                      <a:endParaRPr lang="ru-RU"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234</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280</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305</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348</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365</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dirty="0" smtClean="0">
                          <a:latin typeface="Times New Roman"/>
                          <a:ea typeface="Calibri"/>
                          <a:cs typeface="Times New Roman"/>
                        </a:rPr>
                        <a:t>sampling</a:t>
                      </a:r>
                      <a:r>
                        <a:rPr lang="en-US" sz="1800" baseline="0" dirty="0" smtClean="0">
                          <a:latin typeface="Times New Roman"/>
                          <a:ea typeface="Calibri"/>
                          <a:cs typeface="Times New Roman"/>
                        </a:rPr>
                        <a:t> fraction</a:t>
                      </a:r>
                      <a:r>
                        <a:rPr lang="en-US" sz="1800" dirty="0" smtClean="0">
                          <a:latin typeface="Times New Roman"/>
                          <a:ea typeface="Calibri"/>
                          <a:cs typeface="Times New Roman"/>
                        </a:rPr>
                        <a:t> </a:t>
                      </a:r>
                      <a:r>
                        <a:rPr lang="ru-RU" sz="1800" dirty="0" smtClean="0">
                          <a:latin typeface="Times New Roman"/>
                          <a:ea typeface="Calibri"/>
                          <a:cs typeface="Times New Roman"/>
                        </a:rPr>
                        <a:t>, </a:t>
                      </a:r>
                      <a:r>
                        <a:rPr lang="en-US" sz="1800" i="1" dirty="0" smtClean="0">
                          <a:latin typeface="Times New Roman"/>
                          <a:ea typeface="Calibri"/>
                          <a:cs typeface="Times New Roman"/>
                        </a:rPr>
                        <a:t>d </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61</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74</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80</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92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96</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800" dirty="0" smtClean="0">
                          <a:latin typeface="Times New Roman"/>
                          <a:ea typeface="Calibri"/>
                          <a:cs typeface="Times New Roman"/>
                        </a:rPr>
                        <a:t>Variant</a:t>
                      </a:r>
                      <a:r>
                        <a:rPr lang="ru-RU" sz="1800" dirty="0" smtClean="0">
                          <a:latin typeface="Times New Roman"/>
                          <a:ea typeface="Calibri"/>
                          <a:cs typeface="Times New Roman"/>
                        </a:rPr>
                        <a:t> </a:t>
                      </a:r>
                      <a:r>
                        <a:rPr lang="en-US" sz="1800" dirty="0" smtClean="0">
                          <a:latin typeface="Times New Roman"/>
                          <a:ea typeface="Calibri"/>
                          <a:cs typeface="Times New Roman"/>
                        </a:rPr>
                        <a:t>II</a:t>
                      </a:r>
                      <a:r>
                        <a:rPr lang="ru-RU" sz="1800" dirty="0" smtClean="0">
                          <a:latin typeface="Times New Roman"/>
                          <a:ea typeface="Calibri"/>
                          <a:cs typeface="Times New Roman"/>
                        </a:rPr>
                        <a:t> (</a:t>
                      </a:r>
                      <a:r>
                        <a:rPr lang="en-US" sz="1800" dirty="0" smtClean="0">
                          <a:latin typeface="Times New Roman"/>
                          <a:ea typeface="Calibri"/>
                          <a:cs typeface="Times New Roman"/>
                        </a:rPr>
                        <a:t>with stratification</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i="1">
                          <a:latin typeface="Times New Roman"/>
                          <a:ea typeface="Calibri"/>
                          <a:cs typeface="Times New Roman"/>
                        </a:rPr>
                        <a:t>n</a:t>
                      </a:r>
                      <a:endParaRPr lang="ru-RU"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101</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148</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182</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273</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323</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dirty="0" smtClean="0">
                          <a:latin typeface="Times New Roman"/>
                          <a:ea typeface="Calibri"/>
                          <a:cs typeface="Times New Roman"/>
                        </a:rPr>
                        <a:t>sampling</a:t>
                      </a:r>
                      <a:r>
                        <a:rPr lang="en-US" sz="1800" baseline="0" dirty="0" smtClean="0">
                          <a:latin typeface="Times New Roman"/>
                          <a:ea typeface="Calibri"/>
                          <a:cs typeface="Times New Roman"/>
                        </a:rPr>
                        <a:t> fraction</a:t>
                      </a:r>
                      <a:r>
                        <a:rPr lang="en-US" sz="1800" dirty="0" smtClean="0">
                          <a:latin typeface="Times New Roman"/>
                          <a:ea typeface="Calibri"/>
                          <a:cs typeface="Times New Roman"/>
                        </a:rPr>
                        <a:t> </a:t>
                      </a:r>
                      <a:r>
                        <a:rPr lang="ru-RU" sz="1800" dirty="0" smtClean="0">
                          <a:latin typeface="Times New Roman"/>
                          <a:ea typeface="Calibri"/>
                          <a:cs typeface="Times New Roman"/>
                        </a:rPr>
                        <a:t>, </a:t>
                      </a:r>
                      <a:r>
                        <a:rPr lang="en-US" sz="1800" i="1" dirty="0" smtClean="0">
                          <a:latin typeface="Times New Roman"/>
                          <a:ea typeface="Calibri"/>
                          <a:cs typeface="Times New Roman"/>
                        </a:rPr>
                        <a:t>d </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27</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39</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48</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72</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85</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28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Times New Roman"/>
                          <a:ea typeface="Calibri"/>
                          <a:cs typeface="Times New Roman"/>
                        </a:rPr>
                        <a:t>Variant</a:t>
                      </a:r>
                      <a:r>
                        <a:rPr lang="ru-RU" sz="1800" dirty="0" smtClean="0">
                          <a:latin typeface="Times New Roman"/>
                          <a:ea typeface="Calibri"/>
                          <a:cs typeface="Times New Roman"/>
                        </a:rPr>
                        <a:t> </a:t>
                      </a:r>
                      <a:r>
                        <a:rPr lang="en-US" sz="1800" dirty="0" smtClean="0">
                          <a:latin typeface="Times New Roman"/>
                          <a:ea typeface="Calibri"/>
                          <a:cs typeface="Times New Roman"/>
                        </a:rPr>
                        <a:t>III</a:t>
                      </a:r>
                      <a:r>
                        <a:rPr lang="ru-RU" sz="1800" dirty="0" smtClean="0">
                          <a:latin typeface="Times New Roman"/>
                          <a:ea typeface="Calibri"/>
                          <a:cs typeface="Times New Roman"/>
                        </a:rPr>
                        <a:t> (</a:t>
                      </a:r>
                      <a:r>
                        <a:rPr lang="en-US" sz="1800" dirty="0" smtClean="0">
                          <a:latin typeface="Times New Roman"/>
                          <a:ea typeface="Calibri"/>
                          <a:cs typeface="Times New Roman"/>
                        </a:rPr>
                        <a:t>combined</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i="1">
                          <a:latin typeface="Times New Roman"/>
                          <a:ea typeface="Calibri"/>
                          <a:cs typeface="Times New Roman"/>
                        </a:rPr>
                        <a:t>n</a:t>
                      </a:r>
                      <a:r>
                        <a:rPr lang="ru-RU" sz="1800" i="1" baseline="-25000">
                          <a:latin typeface="Times New Roman"/>
                          <a:ea typeface="Calibri"/>
                          <a:cs typeface="Times New Roman"/>
                        </a:rPr>
                        <a:t>1</a:t>
                      </a:r>
                      <a:endParaRPr lang="ru-RU"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31</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51</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69</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142</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213</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dirty="0" smtClean="0">
                          <a:latin typeface="Times New Roman"/>
                          <a:ea typeface="Calibri"/>
                          <a:cs typeface="Times New Roman"/>
                        </a:rPr>
                        <a:t>sampling</a:t>
                      </a:r>
                      <a:r>
                        <a:rPr lang="en-US" sz="1800" baseline="0" dirty="0" smtClean="0">
                          <a:latin typeface="Times New Roman"/>
                          <a:ea typeface="Calibri"/>
                          <a:cs typeface="Times New Roman"/>
                        </a:rPr>
                        <a:t> fraction</a:t>
                      </a:r>
                      <a:r>
                        <a:rPr lang="en-US" sz="1800" dirty="0" smtClean="0">
                          <a:latin typeface="Times New Roman"/>
                          <a:ea typeface="Calibri"/>
                          <a:cs typeface="Times New Roman"/>
                        </a:rPr>
                        <a:t> </a:t>
                      </a:r>
                      <a:r>
                        <a:rPr lang="ru-RU" sz="1800" dirty="0" smtClean="0">
                          <a:latin typeface="Times New Roman"/>
                          <a:ea typeface="Calibri"/>
                          <a:cs typeface="Times New Roman"/>
                        </a:rPr>
                        <a:t>, </a:t>
                      </a:r>
                      <a:r>
                        <a:rPr lang="en-US" sz="1800" i="1" dirty="0" smtClean="0">
                          <a:latin typeface="Times New Roman"/>
                          <a:ea typeface="Calibri"/>
                          <a:cs typeface="Times New Roman"/>
                        </a:rPr>
                        <a:t>d </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9</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14,5</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20</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40</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60</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i="1">
                          <a:latin typeface="Times New Roman"/>
                          <a:ea typeface="Calibri"/>
                          <a:cs typeface="Times New Roman"/>
                        </a:rPr>
                        <a:t>n</a:t>
                      </a:r>
                      <a:r>
                        <a:rPr lang="ru-RU" sz="1800" i="1" baseline="-25000">
                          <a:latin typeface="Times New Roman"/>
                          <a:ea typeface="Calibri"/>
                          <a:cs typeface="Times New Roman"/>
                        </a:rPr>
                        <a:t>2</a:t>
                      </a:r>
                      <a:endParaRPr lang="ru-RU"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46</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58</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69</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85</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92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r>
                        <a:rPr lang="en-US" sz="1800" dirty="0" smtClean="0">
                          <a:latin typeface="Times New Roman"/>
                          <a:ea typeface="Calibri"/>
                          <a:cs typeface="Times New Roman"/>
                        </a:rPr>
                        <a:t>sampling</a:t>
                      </a:r>
                      <a:r>
                        <a:rPr lang="en-US" sz="1800" baseline="0" dirty="0" smtClean="0">
                          <a:latin typeface="Times New Roman"/>
                          <a:ea typeface="Calibri"/>
                          <a:cs typeface="Times New Roman"/>
                        </a:rPr>
                        <a:t> fraction</a:t>
                      </a:r>
                      <a:r>
                        <a:rPr lang="en-US" sz="1800" dirty="0" smtClean="0">
                          <a:latin typeface="Times New Roman"/>
                          <a:ea typeface="Calibri"/>
                          <a:cs typeface="Times New Roman"/>
                        </a:rPr>
                        <a:t> </a:t>
                      </a:r>
                      <a:r>
                        <a:rPr lang="ru-RU" sz="1800" dirty="0" smtClean="0">
                          <a:latin typeface="Times New Roman"/>
                          <a:ea typeface="Calibri"/>
                          <a:cs typeface="Times New Roman"/>
                        </a:rPr>
                        <a:t>, </a:t>
                      </a:r>
                      <a:r>
                        <a:rPr lang="en-US" sz="1800" i="1" dirty="0" smtClean="0">
                          <a:latin typeface="Times New Roman"/>
                          <a:ea typeface="Calibri"/>
                          <a:cs typeface="Times New Roman"/>
                        </a:rPr>
                        <a:t>d </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15</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18</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24</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159">
                <a:tc>
                  <a:txBody>
                    <a:bodyPr/>
                    <a:lstStyle/>
                    <a:p>
                      <a:pPr algn="just">
                        <a:lnSpc>
                          <a:spcPct val="115000"/>
                        </a:lnSpc>
                        <a:spcAft>
                          <a:spcPts val="1000"/>
                        </a:spcAft>
                      </a:pPr>
                      <a:endParaRPr lang="ru-RU" sz="18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2/100</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317">
                <a:tc>
                  <a:txBody>
                    <a:bodyPr/>
                    <a:lstStyle/>
                    <a:p>
                      <a:pPr algn="just">
                        <a:lnSpc>
                          <a:spcPct val="115000"/>
                        </a:lnSpc>
                        <a:spcAft>
                          <a:spcPts val="1000"/>
                        </a:spcAft>
                      </a:pPr>
                      <a:r>
                        <a:rPr lang="en-US" sz="1800" dirty="0" smtClean="0">
                          <a:latin typeface="Times New Roman"/>
                          <a:ea typeface="Calibri"/>
                          <a:cs typeface="Times New Roman"/>
                        </a:rPr>
                        <a:t>Total sampling</a:t>
                      </a:r>
                      <a:r>
                        <a:rPr lang="en-US" sz="1800" baseline="0" dirty="0" smtClean="0">
                          <a:latin typeface="Times New Roman"/>
                          <a:ea typeface="Calibri"/>
                          <a:cs typeface="Times New Roman"/>
                        </a:rPr>
                        <a:t> fraction</a:t>
                      </a:r>
                      <a:r>
                        <a:rPr lang="ru-RU" sz="1800" dirty="0" smtClean="0">
                          <a:latin typeface="Times New Roman"/>
                          <a:ea typeface="Calibri"/>
                          <a:cs typeface="Times New Roman"/>
                        </a:rPr>
                        <a:t>, </a:t>
                      </a:r>
                      <a:r>
                        <a:rPr lang="en-US" sz="1800" i="1" dirty="0" smtClean="0">
                          <a:latin typeface="Times New Roman"/>
                          <a:ea typeface="Calibri"/>
                          <a:cs typeface="Times New Roman"/>
                        </a:rPr>
                        <a:t>d </a:t>
                      </a:r>
                      <a:r>
                        <a:rPr lang="ru-RU" sz="1800" dirty="0" smtClean="0">
                          <a:latin typeface="Times New Roman"/>
                          <a:ea typeface="Calibri"/>
                          <a:cs typeface="Times New Roman"/>
                        </a:rPr>
                        <a:t>%</a:t>
                      </a:r>
                      <a:endParaRPr lang="ru-RU" sz="18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12</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18</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23</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a:latin typeface="Times New Roman"/>
                          <a:ea typeface="Calibri"/>
                          <a:cs typeface="Times New Roman"/>
                        </a:rPr>
                        <a:t>44</a:t>
                      </a:r>
                      <a:endParaRPr lang="ru-RU" sz="18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r>
                        <a:rPr lang="ru-RU" sz="1800" dirty="0">
                          <a:latin typeface="Times New Roman"/>
                          <a:ea typeface="Calibri"/>
                          <a:cs typeface="Times New Roman"/>
                        </a:rPr>
                        <a:t>63</a:t>
                      </a:r>
                      <a:endParaRPr lang="ru-RU" sz="18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 algn="ctr">
                        <a:lnSpc>
                          <a:spcPct val="115000"/>
                        </a:lnSpc>
                        <a:spcAft>
                          <a:spcPts val="1000"/>
                        </a:spcAft>
                      </a:pPr>
                      <a:endParaRPr lang="ru-RU" sz="18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4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0034" y="5786454"/>
            <a:ext cx="609600" cy="238125"/>
          </a:xfrm>
          <a:prstGeom prst="rect">
            <a:avLst/>
          </a:prstGeom>
          <a:noFill/>
        </p:spPr>
      </p:pic>
    </p:spTree>
  </p:cSld>
  <p:clrMapOvr>
    <a:masterClrMapping/>
  </p:clrMapOvr>
  <p:transition spd="med">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Sample size</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642910" y="1142984"/>
            <a:ext cx="7929618" cy="4857784"/>
          </a:xfrm>
        </p:spPr>
        <p:txBody>
          <a:bodyPr/>
          <a:lstStyle/>
          <a:p>
            <a:r>
              <a:rPr lang="en-US" sz="2800" dirty="0" smtClean="0"/>
              <a:t>Variant III is more efficient</a:t>
            </a:r>
            <a:r>
              <a:rPr lang="ru-RU" sz="2800" dirty="0" smtClean="0"/>
              <a:t>:</a:t>
            </a:r>
          </a:p>
          <a:p>
            <a:pPr>
              <a:buNone/>
            </a:pPr>
            <a:r>
              <a:rPr lang="ru-RU" sz="2800" dirty="0" smtClean="0"/>
              <a:t> </a:t>
            </a:r>
          </a:p>
          <a:p>
            <a:r>
              <a:rPr lang="en-US" sz="2800" dirty="0" smtClean="0"/>
              <a:t>Sampling fraction is</a:t>
            </a:r>
            <a:r>
              <a:rPr lang="ru-RU" sz="2800" dirty="0" smtClean="0"/>
              <a:t> 17</a:t>
            </a:r>
            <a:r>
              <a:rPr lang="en-US" sz="2800" dirty="0" smtClean="0"/>
              <a:t>.</a:t>
            </a:r>
            <a:r>
              <a:rPr lang="ru-RU" sz="2800" dirty="0" smtClean="0"/>
              <a:t>9%, </a:t>
            </a:r>
            <a:r>
              <a:rPr lang="en-US" sz="2800" dirty="0" smtClean="0"/>
              <a:t>error is </a:t>
            </a:r>
            <a:r>
              <a:rPr lang="ru-RU" sz="2800" dirty="0" smtClean="0"/>
              <a:t>– </a:t>
            </a:r>
            <a:r>
              <a:rPr lang="en-US" sz="2800" dirty="0" smtClean="0"/>
              <a:t>5.9</a:t>
            </a:r>
            <a:r>
              <a:rPr lang="ru-RU" sz="2800" dirty="0" smtClean="0"/>
              <a:t>%, </a:t>
            </a:r>
          </a:p>
          <a:p>
            <a:pPr>
              <a:buNone/>
            </a:pPr>
            <a:endParaRPr lang="ru-RU" sz="2800" dirty="0" smtClean="0"/>
          </a:p>
          <a:p>
            <a:pPr>
              <a:buNone/>
            </a:pPr>
            <a:r>
              <a:rPr lang="ru-RU" sz="2800" dirty="0" smtClean="0"/>
              <a:t> </a:t>
            </a:r>
          </a:p>
          <a:p>
            <a:pPr marL="0" indent="0">
              <a:buNone/>
            </a:pPr>
            <a:endParaRPr lang="en-US" sz="2800" dirty="0" smtClean="0"/>
          </a:p>
        </p:txBody>
      </p:sp>
      <p:pic>
        <p:nvPicPr>
          <p:cNvPr id="481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1643050"/>
            <a:ext cx="5286412" cy="357190"/>
          </a:xfrm>
          <a:prstGeom prst="rect">
            <a:avLst/>
          </a:prstGeom>
          <a:noFill/>
          <a:ln w="9525">
            <a:noFill/>
            <a:miter lim="800000"/>
            <a:headEnd/>
            <a:tailEnd/>
          </a:ln>
        </p:spPr>
      </p:pic>
      <p:pic>
        <p:nvPicPr>
          <p:cNvPr id="481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71538" y="2786058"/>
            <a:ext cx="6576498" cy="714380"/>
          </a:xfrm>
          <a:prstGeom prst="rect">
            <a:avLst/>
          </a:prstGeom>
          <a:noFill/>
          <a:ln w="9525">
            <a:noFill/>
            <a:miter lim="800000"/>
            <a:headEnd/>
            <a:tailEnd/>
          </a:ln>
        </p:spPr>
      </p:pic>
      <p:pic>
        <p:nvPicPr>
          <p:cNvPr id="4813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85852" y="3643314"/>
            <a:ext cx="3935788" cy="357190"/>
          </a:xfrm>
          <a:prstGeom prst="rect">
            <a:avLst/>
          </a:prstGeom>
          <a:noFill/>
          <a:ln w="9525">
            <a:noFill/>
            <a:miter lim="800000"/>
            <a:headEnd/>
            <a:tailEnd/>
          </a:ln>
        </p:spPr>
      </p:pic>
      <p:pic>
        <p:nvPicPr>
          <p:cNvPr id="48133"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2975" y="4286256"/>
            <a:ext cx="5216401" cy="642942"/>
          </a:xfrm>
          <a:prstGeom prst="rect">
            <a:avLst/>
          </a:prstGeom>
          <a:noFill/>
          <a:ln w="9525">
            <a:noFill/>
            <a:miter lim="800000"/>
            <a:headEnd/>
            <a:tailEnd/>
          </a:ln>
        </p:spPr>
      </p:pic>
      <p:pic>
        <p:nvPicPr>
          <p:cNvPr id="48135"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42976" y="5429264"/>
            <a:ext cx="1728800" cy="357190"/>
          </a:xfrm>
          <a:prstGeom prst="rect">
            <a:avLst/>
          </a:prstGeom>
          <a:noFill/>
          <a:ln w="9525">
            <a:noFill/>
            <a:miter lim="800000"/>
            <a:headEnd/>
            <a:tailEnd/>
          </a:ln>
        </p:spPr>
      </p:pic>
    </p:spTree>
  </p:cSld>
  <p:clrMapOvr>
    <a:masterClrMapping/>
  </p:clrMapOvr>
  <p:transition spd="med">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Border surveys</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642910" y="1142984"/>
            <a:ext cx="7929618" cy="4857784"/>
          </a:xfrm>
        </p:spPr>
        <p:txBody>
          <a:bodyPr/>
          <a:lstStyle/>
          <a:p>
            <a:pPr marL="0" indent="0">
              <a:buNone/>
            </a:pPr>
            <a:r>
              <a:rPr lang="en-US" sz="2800" dirty="0" smtClean="0"/>
              <a:t>In Belarus </a:t>
            </a:r>
            <a:r>
              <a:rPr lang="en-US" sz="2800" b="1" i="1" dirty="0" smtClean="0"/>
              <a:t>a Sample survey of individuals at automobile roads checkpoints across the State border </a:t>
            </a:r>
            <a:r>
              <a:rPr lang="en-US" sz="2800" dirty="0" smtClean="0"/>
              <a:t>is conducted (since 2015)</a:t>
            </a:r>
          </a:p>
          <a:p>
            <a:pPr>
              <a:buNone/>
            </a:pPr>
            <a:r>
              <a:rPr lang="en-US" sz="2800" dirty="0" smtClean="0"/>
              <a:t>The main aims are:</a:t>
            </a:r>
          </a:p>
          <a:p>
            <a:r>
              <a:rPr lang="en-US" sz="2800" dirty="0" smtClean="0"/>
              <a:t>to obtain statistical data on the volumes of commodities, imported and exported by individuals crossing the State border;</a:t>
            </a:r>
          </a:p>
          <a:p>
            <a:r>
              <a:rPr lang="en-US" sz="2800" dirty="0" smtClean="0"/>
              <a:t>to obtain information on the tourism expenditures and tourism trips</a:t>
            </a:r>
          </a:p>
          <a:p>
            <a:pPr>
              <a:buNone/>
            </a:pPr>
            <a:endParaRPr lang="ru-RU" sz="2800" dirty="0" smtClean="0"/>
          </a:p>
          <a:p>
            <a:pPr>
              <a:buNone/>
            </a:pPr>
            <a:r>
              <a:rPr lang="ru-RU" sz="2800" dirty="0" smtClean="0"/>
              <a:t> </a:t>
            </a:r>
          </a:p>
          <a:p>
            <a:pPr marL="0" indent="0">
              <a:buNone/>
            </a:pPr>
            <a:endParaRPr lang="en-US" sz="2800" dirty="0" smtClean="0"/>
          </a:p>
        </p:txBody>
      </p:sp>
    </p:spTree>
  </p:cSld>
  <p:clrMapOvr>
    <a:masterClrMapping/>
  </p:clrMapOvr>
  <p:transition spd="med">
    <p:circl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Border surveys</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642910" y="1142984"/>
            <a:ext cx="7929618" cy="5357850"/>
          </a:xfrm>
        </p:spPr>
        <p:txBody>
          <a:bodyPr/>
          <a:lstStyle/>
          <a:p>
            <a:pPr marL="0" indent="0">
              <a:buNone/>
            </a:pPr>
            <a:r>
              <a:rPr lang="en-US" sz="2800" dirty="0" smtClean="0"/>
              <a:t>Observed units are individuals (residents and non-residents)</a:t>
            </a:r>
          </a:p>
          <a:p>
            <a:pPr marL="0" indent="0">
              <a:buNone/>
            </a:pPr>
            <a:r>
              <a:rPr lang="en-US" sz="2800" dirty="0" smtClean="0"/>
              <a:t>Two forms of blanks for inbound and outbound tourism are used</a:t>
            </a:r>
          </a:p>
          <a:p>
            <a:pPr marL="0" indent="0">
              <a:buNone/>
            </a:pPr>
            <a:r>
              <a:rPr lang="en-US" sz="2800" dirty="0" smtClean="0"/>
              <a:t>Automobile roads checkpoints across the State border, used in sample are:</a:t>
            </a:r>
          </a:p>
          <a:p>
            <a:pPr marL="0" indent="0"/>
            <a:r>
              <a:rPr lang="en-US" sz="2800" dirty="0" smtClean="0"/>
              <a:t>“Brest”, “</a:t>
            </a:r>
            <a:r>
              <a:rPr lang="en-US" sz="2800" dirty="0" err="1" smtClean="0"/>
              <a:t>Bruzgi</a:t>
            </a:r>
            <a:r>
              <a:rPr lang="en-US" sz="2800" dirty="0" smtClean="0"/>
              <a:t>” (Belarus – Poland)</a:t>
            </a:r>
          </a:p>
          <a:p>
            <a:pPr marL="0" indent="0"/>
            <a:r>
              <a:rPr lang="en-US" sz="2800" dirty="0" smtClean="0"/>
              <a:t>“</a:t>
            </a:r>
            <a:r>
              <a:rPr lang="en-US" sz="2800" dirty="0" err="1" smtClean="0"/>
              <a:t>Kamenny</a:t>
            </a:r>
            <a:r>
              <a:rPr lang="en-US" sz="2800" dirty="0" smtClean="0"/>
              <a:t> Log”, “</a:t>
            </a:r>
            <a:r>
              <a:rPr lang="en-US" sz="2800" dirty="0" err="1" smtClean="0"/>
              <a:t>Benyakoni</a:t>
            </a:r>
            <a:r>
              <a:rPr lang="en-US" sz="2800" dirty="0" smtClean="0"/>
              <a:t>” (Belarus – Lithuania)</a:t>
            </a:r>
          </a:p>
          <a:p>
            <a:pPr marL="0" indent="0"/>
            <a:r>
              <a:rPr lang="en-US" sz="2800" dirty="0" smtClean="0"/>
              <a:t>“</a:t>
            </a:r>
            <a:r>
              <a:rPr lang="en-US" sz="2800" dirty="0" err="1" smtClean="0"/>
              <a:t>Urbany</a:t>
            </a:r>
            <a:r>
              <a:rPr lang="en-US" sz="2800" dirty="0" smtClean="0"/>
              <a:t>” (Belarus – Latvia)</a:t>
            </a:r>
          </a:p>
          <a:p>
            <a:pPr marL="0" indent="0"/>
            <a:r>
              <a:rPr lang="en-US" sz="2800" dirty="0" smtClean="0"/>
              <a:t>“Novaya </a:t>
            </a:r>
            <a:r>
              <a:rPr lang="en-US" sz="2800" dirty="0" err="1" smtClean="0"/>
              <a:t>Guta</a:t>
            </a:r>
            <a:r>
              <a:rPr lang="en-US" sz="2800" dirty="0" smtClean="0"/>
              <a:t>”, “</a:t>
            </a:r>
            <a:r>
              <a:rPr lang="en-US" sz="2800" dirty="0" err="1" smtClean="0"/>
              <a:t>Mokrany</a:t>
            </a:r>
            <a:r>
              <a:rPr lang="en-US" sz="2800" dirty="0" smtClean="0"/>
              <a:t>” (Belarus – Ukraine)</a:t>
            </a:r>
            <a:endParaRPr lang="ru-RU" sz="2800" dirty="0" smtClean="0"/>
          </a:p>
          <a:p>
            <a:pPr>
              <a:buNone/>
            </a:pPr>
            <a:r>
              <a:rPr lang="ru-RU" sz="2800" dirty="0" smtClean="0"/>
              <a:t> </a:t>
            </a:r>
          </a:p>
          <a:p>
            <a:pPr marL="0" indent="0">
              <a:buNone/>
            </a:pPr>
            <a:endParaRPr lang="en-US" sz="2800" dirty="0" smtClean="0"/>
          </a:p>
        </p:txBody>
      </p:sp>
    </p:spTree>
  </p:cSld>
  <p:clrMapOvr>
    <a:masterClrMapping/>
  </p:clrMapOvr>
  <p:transition spd="med">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Border surveys</a:t>
            </a:r>
            <a:r>
              <a:rPr lang="ru-RU" sz="2800" dirty="0" smtClean="0"/>
              <a:t/>
            </a:r>
            <a:br>
              <a:rPr lang="ru-RU" sz="2800" dirty="0" smtClean="0"/>
            </a:br>
            <a:endParaRPr lang="ru-RU" sz="2800" dirty="0"/>
          </a:p>
        </p:txBody>
      </p:sp>
      <p:sp>
        <p:nvSpPr>
          <p:cNvPr id="3" name="Содержимое 2"/>
          <p:cNvSpPr>
            <a:spLocks noGrp="1"/>
          </p:cNvSpPr>
          <p:nvPr>
            <p:ph idx="1"/>
          </p:nvPr>
        </p:nvSpPr>
        <p:spPr>
          <a:xfrm>
            <a:off x="642910" y="1142984"/>
            <a:ext cx="7929618" cy="5357850"/>
          </a:xfrm>
        </p:spPr>
        <p:txBody>
          <a:bodyPr/>
          <a:lstStyle/>
          <a:p>
            <a:r>
              <a:rPr lang="en-US" sz="2800" dirty="0" smtClean="0"/>
              <a:t>Frequency: twice a year in the II and IV quarters;</a:t>
            </a:r>
          </a:p>
          <a:p>
            <a:r>
              <a:rPr lang="en-US" sz="2800" dirty="0" smtClean="0"/>
              <a:t>It was first held on April 10th, 2015, from 5 PM to 7 PM, and on April 11th, 2015, from 9 AM to 11 AM</a:t>
            </a:r>
          </a:p>
          <a:p>
            <a:r>
              <a:rPr lang="en-US" sz="2800" dirty="0" smtClean="0"/>
              <a:t>In April 2015  total number of responses is 3121 filled questionnaires, or 72.9 %, in October 2016 – 7437, or 51.9 %.</a:t>
            </a:r>
          </a:p>
          <a:p>
            <a:r>
              <a:rPr lang="en-US" sz="2800" dirty="0" smtClean="0"/>
              <a:t>Non-probability sample is used </a:t>
            </a:r>
            <a:endParaRPr lang="ru-RU" sz="2800" dirty="0" smtClean="0"/>
          </a:p>
          <a:p>
            <a:pPr marL="0" indent="0">
              <a:buNone/>
            </a:pPr>
            <a:endParaRPr lang="en-US" sz="2800" dirty="0" smtClean="0"/>
          </a:p>
        </p:txBody>
      </p:sp>
    </p:spTree>
  </p:cSld>
  <p:clrMapOvr>
    <a:masterClrMapping/>
  </p:clrMapOvr>
  <p:transition spd="med">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dirty="0" smtClean="0"/>
              <a:t>Concluding remarks</a:t>
            </a:r>
            <a:endParaRPr lang="ru-RU" dirty="0"/>
          </a:p>
        </p:txBody>
      </p:sp>
      <p:sp>
        <p:nvSpPr>
          <p:cNvPr id="3" name="Содержимое 2"/>
          <p:cNvSpPr>
            <a:spLocks noGrp="1"/>
          </p:cNvSpPr>
          <p:nvPr>
            <p:ph idx="1"/>
          </p:nvPr>
        </p:nvSpPr>
        <p:spPr>
          <a:xfrm>
            <a:off x="285720" y="1142984"/>
            <a:ext cx="8686800" cy="5500687"/>
          </a:xfrm>
        </p:spPr>
        <p:txBody>
          <a:bodyPr>
            <a:noAutofit/>
          </a:bodyPr>
          <a:lstStyle/>
          <a:p>
            <a:pPr marL="0" indent="20638" eaLnBrk="1" fontAlgn="auto" hangingPunct="1">
              <a:spcAft>
                <a:spcPts val="0"/>
              </a:spcAft>
              <a:buFont typeface="Wingdings 2"/>
              <a:buNone/>
              <a:defRPr/>
            </a:pPr>
            <a:r>
              <a:rPr lang="en-US" sz="2200" dirty="0" smtClean="0">
                <a:solidFill>
                  <a:schemeClr val="tx1"/>
                </a:solidFill>
              </a:rPr>
              <a:t>The experience of construction of samples in Belarus, has shown:</a:t>
            </a:r>
          </a:p>
          <a:p>
            <a:pPr marL="0" indent="20638" eaLnBrk="1" fontAlgn="auto" hangingPunct="1">
              <a:spcAft>
                <a:spcPts val="0"/>
              </a:spcAft>
              <a:buNone/>
              <a:defRPr/>
            </a:pPr>
            <a:r>
              <a:rPr lang="en-US" sz="2200" b="1" i="1" dirty="0" smtClean="0"/>
              <a:t>Sample survey of households</a:t>
            </a:r>
            <a:r>
              <a:rPr lang="en-US" sz="2200" dirty="0" smtClean="0"/>
              <a:t>: </a:t>
            </a:r>
          </a:p>
          <a:p>
            <a:pPr marL="0" indent="20638" eaLnBrk="1" fontAlgn="auto" hangingPunct="1">
              <a:spcAft>
                <a:spcPts val="0"/>
              </a:spcAft>
              <a:defRPr/>
            </a:pPr>
            <a:r>
              <a:rPr lang="en-US" sz="2200" dirty="0" smtClean="0"/>
              <a:t>the priority is given to inclusion of a “tourism module” as part of multipurpose survey (Sample Survey of Households Living Standards, </a:t>
            </a:r>
            <a:r>
              <a:rPr lang="en-US" sz="2200" dirty="0" err="1" smtClean="0"/>
              <a:t>Labour</a:t>
            </a:r>
            <a:r>
              <a:rPr lang="en-US" sz="2200" dirty="0" smtClean="0"/>
              <a:t> Force Survey)</a:t>
            </a:r>
          </a:p>
          <a:p>
            <a:pPr marL="0" indent="20638" eaLnBrk="1" fontAlgn="auto" hangingPunct="1">
              <a:spcAft>
                <a:spcPts val="0"/>
              </a:spcAft>
              <a:defRPr/>
            </a:pPr>
            <a:r>
              <a:rPr lang="en-US" sz="2200" dirty="0" smtClean="0"/>
              <a:t>main problems are: localization of the sample, non- responses (30-40%), the enough high level of errors, sample and non-sample errors, discrepancies between data from these surveys</a:t>
            </a:r>
          </a:p>
          <a:p>
            <a:pPr marL="0" indent="20638" eaLnBrk="1" fontAlgn="auto" hangingPunct="1">
              <a:spcAft>
                <a:spcPts val="0"/>
              </a:spcAft>
              <a:defRPr/>
            </a:pPr>
            <a:r>
              <a:rPr lang="en-US" sz="2200" dirty="0" smtClean="0"/>
              <a:t>it is necessary to extend “tourism modules” (to detail expenditures, employment)</a:t>
            </a:r>
          </a:p>
          <a:p>
            <a:pPr marL="0" indent="20638" eaLnBrk="1" fontAlgn="auto" hangingPunct="1">
              <a:spcAft>
                <a:spcPts val="0"/>
              </a:spcAft>
              <a:buNone/>
              <a:defRPr/>
            </a:pPr>
            <a:r>
              <a:rPr lang="en-US" sz="2200" b="1" i="1" dirty="0" smtClean="0"/>
              <a:t>Establishment Sample surveys </a:t>
            </a:r>
            <a:r>
              <a:rPr lang="en-US" sz="2200" dirty="0" smtClean="0"/>
              <a:t>: </a:t>
            </a:r>
          </a:p>
          <a:p>
            <a:pPr marL="0" indent="20638" eaLnBrk="1" fontAlgn="auto" hangingPunct="1">
              <a:spcAft>
                <a:spcPts val="0"/>
              </a:spcAft>
              <a:defRPr/>
            </a:pPr>
            <a:r>
              <a:rPr lang="en-US" sz="2200" dirty="0" smtClean="0"/>
              <a:t>the priority is given to the multipurpose survey  with module questionnaires (for example, Micro-entities Sample Survey)</a:t>
            </a:r>
          </a:p>
          <a:p>
            <a:pPr marL="0" indent="20638" eaLnBrk="1" fontAlgn="auto" hangingPunct="1">
              <a:spcAft>
                <a:spcPts val="0"/>
              </a:spcAft>
              <a:defRPr/>
            </a:pPr>
            <a:r>
              <a:rPr lang="en-US" sz="2200" dirty="0" smtClean="0"/>
              <a:t>It is important to present tourism employment, tourism products by kinds of activity</a:t>
            </a:r>
            <a:endParaRPr lang="ru-RU" sz="2200" dirty="0"/>
          </a:p>
        </p:txBody>
      </p:sp>
    </p:spTree>
  </p:cSld>
  <p:clrMapOvr>
    <a:masterClrMapping/>
  </p:clrMapOvr>
  <p:transition spd="med">
    <p:circl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dirty="0" smtClean="0"/>
              <a:t>Concluding remarks</a:t>
            </a:r>
            <a:endParaRPr lang="ru-RU" dirty="0"/>
          </a:p>
        </p:txBody>
      </p:sp>
      <p:sp>
        <p:nvSpPr>
          <p:cNvPr id="3" name="Содержимое 2"/>
          <p:cNvSpPr>
            <a:spLocks noGrp="1"/>
          </p:cNvSpPr>
          <p:nvPr>
            <p:ph idx="1"/>
          </p:nvPr>
        </p:nvSpPr>
        <p:spPr>
          <a:xfrm>
            <a:off x="285720" y="1142984"/>
            <a:ext cx="8715436" cy="5500687"/>
          </a:xfrm>
        </p:spPr>
        <p:txBody>
          <a:bodyPr>
            <a:noAutofit/>
          </a:bodyPr>
          <a:lstStyle/>
          <a:p>
            <a:pPr marL="0" indent="20638" eaLnBrk="1" fontAlgn="auto" hangingPunct="1">
              <a:spcAft>
                <a:spcPts val="0"/>
              </a:spcAft>
              <a:buNone/>
              <a:defRPr/>
            </a:pPr>
            <a:r>
              <a:rPr lang="en-US" sz="2200" b="1" i="1" dirty="0" smtClean="0"/>
              <a:t>Accommodation surveys </a:t>
            </a:r>
            <a:r>
              <a:rPr lang="en-US" sz="2200" dirty="0" smtClean="0"/>
              <a:t>: </a:t>
            </a:r>
          </a:p>
          <a:p>
            <a:pPr marL="0" indent="20638" eaLnBrk="1" fontAlgn="auto" hangingPunct="1">
              <a:spcAft>
                <a:spcPts val="0"/>
              </a:spcAft>
              <a:buNone/>
              <a:defRPr/>
            </a:pPr>
            <a:r>
              <a:rPr lang="en-US" sz="2200" dirty="0" smtClean="0"/>
              <a:t>main problems are: non- responses, the enough high level of errors, real sampling fraction of visitors is 0.2 % instead of predicted 1.82 % (pilot survey)</a:t>
            </a:r>
          </a:p>
          <a:p>
            <a:pPr marL="0" indent="20638" eaLnBrk="1" fontAlgn="auto" hangingPunct="1">
              <a:spcAft>
                <a:spcPts val="0"/>
              </a:spcAft>
              <a:buNone/>
              <a:defRPr/>
            </a:pPr>
            <a:r>
              <a:rPr lang="en-US" sz="2200" b="1" i="1" dirty="0" smtClean="0"/>
              <a:t>Border survey </a:t>
            </a:r>
            <a:r>
              <a:rPr lang="en-US" sz="2200" dirty="0" smtClean="0"/>
              <a:t>: </a:t>
            </a:r>
          </a:p>
          <a:p>
            <a:pPr marL="0" indent="20638" eaLnBrk="1" fontAlgn="auto" hangingPunct="1">
              <a:spcAft>
                <a:spcPts val="0"/>
              </a:spcAft>
              <a:defRPr/>
            </a:pPr>
            <a:r>
              <a:rPr lang="en-US" sz="2200" dirty="0" smtClean="0"/>
              <a:t>frequency and duration are not enough</a:t>
            </a:r>
          </a:p>
          <a:p>
            <a:pPr marL="0" indent="20638" eaLnBrk="1" fontAlgn="auto" hangingPunct="1">
              <a:spcAft>
                <a:spcPts val="0"/>
              </a:spcAft>
              <a:defRPr/>
            </a:pPr>
            <a:r>
              <a:rPr lang="en-US" sz="2200" dirty="0" smtClean="0"/>
              <a:t>conducted survey does not solve the problem of hidden and informal tourism; reasons are voluntary nature of the questionnaire, openness of the border with the Russian Federation</a:t>
            </a:r>
          </a:p>
          <a:p>
            <a:pPr marL="0" indent="20638" eaLnBrk="1" fontAlgn="auto" hangingPunct="1">
              <a:spcAft>
                <a:spcPts val="0"/>
              </a:spcAft>
              <a:buNone/>
              <a:defRPr/>
            </a:pPr>
            <a:r>
              <a:rPr lang="en-US" sz="2200" b="1" i="1" dirty="0" smtClean="0"/>
              <a:t>Perspectives</a:t>
            </a:r>
            <a:r>
              <a:rPr lang="en-US" sz="2200" dirty="0" smtClean="0"/>
              <a:t>:</a:t>
            </a:r>
          </a:p>
          <a:p>
            <a:pPr marL="0" indent="20638" eaLnBrk="1" fontAlgn="auto" hangingPunct="1">
              <a:spcAft>
                <a:spcPts val="0"/>
              </a:spcAft>
              <a:defRPr/>
            </a:pPr>
            <a:r>
              <a:rPr lang="en-US" sz="2200" dirty="0" smtClean="0"/>
              <a:t>the use of combination of </a:t>
            </a:r>
            <a:r>
              <a:rPr lang="en-US" sz="2200" dirty="0" err="1" smtClean="0"/>
              <a:t>univariate</a:t>
            </a:r>
            <a:r>
              <a:rPr lang="en-US" sz="2200" dirty="0" smtClean="0"/>
              <a:t> and multivariate samples, </a:t>
            </a:r>
            <a:r>
              <a:rPr lang="en-US" sz="2200" dirty="0" err="1" smtClean="0"/>
              <a:t>quasicausal</a:t>
            </a:r>
            <a:r>
              <a:rPr lang="en-US" sz="2200" dirty="0" smtClean="0"/>
              <a:t> samples, expert estimates, tertiary sources, increase of sample size of Border surveys, updating existing questionnaires</a:t>
            </a:r>
          </a:p>
          <a:p>
            <a:pPr marL="0" indent="20638" eaLnBrk="1" fontAlgn="auto" hangingPunct="1">
              <a:spcAft>
                <a:spcPts val="0"/>
              </a:spcAft>
              <a:defRPr/>
            </a:pPr>
            <a:r>
              <a:rPr lang="en-US" sz="2200" dirty="0" smtClean="0"/>
              <a:t>following surveys are planned: special establishment surveys (</a:t>
            </a:r>
            <a:r>
              <a:rPr lang="en-US" sz="2200" dirty="0" err="1" smtClean="0"/>
              <a:t>tran</a:t>
            </a:r>
            <a:r>
              <a:rPr lang="en-US" sz="2200" dirty="0" smtClean="0"/>
              <a:t>-sport, recreation), surveys in National Airport, international bus trips</a:t>
            </a:r>
          </a:p>
        </p:txBody>
      </p:sp>
    </p:spTree>
  </p:cSld>
  <p:clrMapOvr>
    <a:masterClrMapping/>
  </p:clrMapOvr>
  <p:transition spd="med">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14282" y="2857496"/>
            <a:ext cx="8686800" cy="1184825"/>
          </a:xfrm>
        </p:spPr>
        <p:txBody>
          <a:bodyPr/>
          <a:lstStyle/>
          <a:p>
            <a:pPr algn="ctr" eaLnBrk="1" fontAlgn="auto" hangingPunct="1">
              <a:spcAft>
                <a:spcPts val="0"/>
              </a:spcAft>
              <a:defRPr/>
            </a:pPr>
            <a:r>
              <a:rPr lang="en-US" sz="4400" dirty="0" smtClean="0">
                <a:solidFill>
                  <a:schemeClr val="accent6">
                    <a:lumMod val="75000"/>
                  </a:schemeClr>
                </a:solidFill>
              </a:rPr>
              <a:t>Thank you Very much!</a:t>
            </a:r>
            <a:endParaRPr lang="ru-RU" sz="4400" dirty="0">
              <a:solidFill>
                <a:schemeClr val="accent6">
                  <a:lumMod val="75000"/>
                </a:schemeClr>
              </a:solidFill>
            </a:endParaRPr>
          </a:p>
        </p:txBody>
      </p:sp>
    </p:spTree>
  </p:cSld>
  <p:clrMapOvr>
    <a:masterClrMapping/>
  </p:clrMapOvr>
  <p:transition spd="med">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Tourism in </a:t>
            </a:r>
            <a:r>
              <a:rPr lang="en-US" sz="2600" dirty="0" err="1" smtClean="0"/>
              <a:t>belarus</a:t>
            </a:r>
            <a:r>
              <a:rPr lang="en-US" sz="2600" dirty="0" smtClean="0"/>
              <a:t>:</a:t>
            </a:r>
            <a:r>
              <a:rPr lang="ru-RU" sz="2600" dirty="0" smtClean="0"/>
              <a:t> </a:t>
            </a:r>
            <a:r>
              <a:rPr lang="en-US" sz="2600" dirty="0" smtClean="0"/>
              <a:t>main indicators and trends</a:t>
            </a:r>
            <a:endParaRPr lang="ru-RU" sz="2600" dirty="0"/>
          </a:p>
        </p:txBody>
      </p:sp>
      <p:sp>
        <p:nvSpPr>
          <p:cNvPr id="19458" name="Содержимое 2"/>
          <p:cNvSpPr>
            <a:spLocks noGrp="1"/>
          </p:cNvSpPr>
          <p:nvPr>
            <p:ph idx="1"/>
          </p:nvPr>
        </p:nvSpPr>
        <p:spPr>
          <a:xfrm>
            <a:off x="304800" y="1554163"/>
            <a:ext cx="8686800" cy="4754562"/>
          </a:xfrm>
        </p:spPr>
        <p:txBody>
          <a:bodyPr/>
          <a:lstStyle/>
          <a:p>
            <a:pPr marL="0" indent="0" algn="just" eaLnBrk="1" hangingPunct="1">
              <a:spcAft>
                <a:spcPts val="600"/>
              </a:spcAft>
              <a:buFont typeface="Wingdings 2" pitchFamily="18" charset="2"/>
              <a:buNone/>
            </a:pPr>
            <a:r>
              <a:rPr lang="en-GB" sz="2600" dirty="0" smtClean="0"/>
              <a:t>In 2014-2016 tourism contributes directly around 2.5 % </a:t>
            </a:r>
            <a:r>
              <a:rPr lang="en-GB" sz="2600" smtClean="0"/>
              <a:t>of GDP, </a:t>
            </a:r>
            <a:r>
              <a:rPr lang="en-GB" sz="2600" dirty="0" smtClean="0"/>
              <a:t>using to 6 % if indirect impacts are also included (Travel and Tourism Economic Impact 2017 Belarus)</a:t>
            </a:r>
          </a:p>
          <a:p>
            <a:pPr marL="0" indent="0" algn="just" eaLnBrk="1" hangingPunct="1">
              <a:spcAft>
                <a:spcPts val="600"/>
              </a:spcAft>
              <a:buFont typeface="Wingdings 2" pitchFamily="18" charset="2"/>
              <a:buNone/>
            </a:pPr>
            <a:r>
              <a:rPr lang="en-US" sz="2600" dirty="0" smtClean="0"/>
              <a:t>Export revenues from tourism amount to approximately US $ 700-800 </a:t>
            </a:r>
            <a:r>
              <a:rPr lang="en-US" sz="2600" smtClean="0"/>
              <a:t>million annually, </a:t>
            </a:r>
            <a:r>
              <a:rPr lang="en-US" sz="2600" dirty="0" smtClean="0"/>
              <a:t>equivalent to 1.5-2 % of total exports of goods and services.</a:t>
            </a:r>
          </a:p>
          <a:p>
            <a:pPr marL="0" indent="0" algn="just" eaLnBrk="1" hangingPunct="1">
              <a:spcAft>
                <a:spcPts val="600"/>
              </a:spcAft>
              <a:buFont typeface="Wingdings 2" pitchFamily="18" charset="2"/>
              <a:buNone/>
            </a:pPr>
            <a:r>
              <a:rPr lang="en-US" sz="2600" dirty="0" smtClean="0"/>
              <a:t>In 2017 11.1 million people visited Belarus. 40 % of the clients in accommodation establishments were foreign tourists.</a:t>
            </a:r>
            <a:endParaRPr lang="ru-RU" sz="2600" dirty="0" smtClean="0"/>
          </a:p>
        </p:txBody>
      </p:sp>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eaLnBrk="1" fontAlgn="auto" hangingPunct="1">
              <a:spcAft>
                <a:spcPts val="0"/>
              </a:spcAft>
              <a:defRPr/>
            </a:pPr>
            <a:r>
              <a:rPr lang="en-US" sz="2600" dirty="0" smtClean="0"/>
              <a:t>Table 1 - Tourism in </a:t>
            </a:r>
            <a:r>
              <a:rPr lang="en-US" sz="2600" dirty="0" err="1" smtClean="0"/>
              <a:t>belarus</a:t>
            </a:r>
            <a:r>
              <a:rPr lang="en-US" sz="2600" dirty="0" smtClean="0"/>
              <a:t>: main indicators</a:t>
            </a:r>
            <a:endParaRPr lang="ru-RU" sz="2600" dirty="0"/>
          </a:p>
        </p:txBody>
      </p:sp>
      <p:sp>
        <p:nvSpPr>
          <p:cNvPr id="2048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ru-RU"/>
          </a:p>
        </p:txBody>
      </p:sp>
      <p:graphicFrame>
        <p:nvGraphicFramePr>
          <p:cNvPr id="20596" name="Group 116"/>
          <p:cNvGraphicFramePr>
            <a:graphicFrameLocks noGrp="1"/>
          </p:cNvGraphicFramePr>
          <p:nvPr/>
        </p:nvGraphicFramePr>
        <p:xfrm>
          <a:off x="571500" y="1357313"/>
          <a:ext cx="7691438" cy="5047488"/>
        </p:xfrm>
        <a:graphic>
          <a:graphicData uri="http://schemas.openxmlformats.org/drawingml/2006/table">
            <a:tbl>
              <a:tblPr/>
              <a:tblGrid>
                <a:gridCol w="2501900"/>
                <a:gridCol w="865188"/>
                <a:gridCol w="865187"/>
                <a:gridCol w="865188"/>
                <a:gridCol w="863600"/>
                <a:gridCol w="865187"/>
                <a:gridCol w="865188"/>
              </a:tblGrid>
              <a:tr h="30003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Indicators</a:t>
                      </a:r>
                      <a:endParaRPr kumimoji="0" lang="ru-RU"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Tourism flows, </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thousand</a:t>
                      </a:r>
                      <a:endParaRPr kumimoji="0" lang="ru-RU"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Total domestic trips</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79.0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655.1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703.7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836.8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1001.8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976.8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Inbound tourism</a:t>
                      </a:r>
                      <a:endParaRPr kumimoji="0" lang="ru-RU"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34975">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Total international arrivals (organized tourists)</a:t>
                      </a:r>
                      <a:endParaRPr kumimoji="0" lang="ru-RU"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120.1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136.8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137.4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276.3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217.4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282.7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Top markets:</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Russian Federation</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80.</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243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171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191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Poland</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Lithuania</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26</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Latvia</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Ukraine</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China</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Germany</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Estonia</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Table 1 - Tourism in </a:t>
            </a:r>
            <a:r>
              <a:rPr lang="en-US" sz="2600" dirty="0" err="1" smtClean="0"/>
              <a:t>belarus</a:t>
            </a:r>
            <a:r>
              <a:rPr lang="en-US" sz="2600" dirty="0" smtClean="0"/>
              <a:t>: main indicators</a:t>
            </a:r>
            <a:endParaRPr lang="ru-RU" sz="2600" dirty="0"/>
          </a:p>
        </p:txBody>
      </p:sp>
      <p:sp>
        <p:nvSpPr>
          <p:cNvPr id="2150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ru-RU"/>
          </a:p>
        </p:txBody>
      </p:sp>
      <p:graphicFrame>
        <p:nvGraphicFramePr>
          <p:cNvPr id="21613" name="Group 109"/>
          <p:cNvGraphicFramePr>
            <a:graphicFrameLocks noGrp="1"/>
          </p:cNvGraphicFramePr>
          <p:nvPr/>
        </p:nvGraphicFramePr>
        <p:xfrm>
          <a:off x="571500" y="1357313"/>
          <a:ext cx="7786688" cy="5310378"/>
        </p:xfrm>
        <a:graphic>
          <a:graphicData uri="http://schemas.openxmlformats.org/drawingml/2006/table">
            <a:tbl>
              <a:tblPr/>
              <a:tblGrid>
                <a:gridCol w="2409825"/>
                <a:gridCol w="831850"/>
                <a:gridCol w="833438"/>
                <a:gridCol w="831850"/>
                <a:gridCol w="833437"/>
                <a:gridCol w="974725"/>
                <a:gridCol w="1071563"/>
              </a:tblGrid>
              <a:tr h="30003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Indicators</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Trips of foreign tourists</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5673</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6240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5350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4357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10935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11060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Outbound tourism</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Total international departures (organized tourists)</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414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708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740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736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495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727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Top destinations:</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Turkey</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83</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140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Egypt</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123</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Ukraine</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175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Bulgaria</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Russian Federation</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73</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Spain</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Greece</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0</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Montenegro</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Table 1 - Tourism in </a:t>
            </a:r>
            <a:r>
              <a:rPr lang="en-US" sz="2600" dirty="0" err="1" smtClean="0"/>
              <a:t>belarus</a:t>
            </a:r>
            <a:r>
              <a:rPr lang="en-US" sz="2600" dirty="0" smtClean="0"/>
              <a:t>: main indicators</a:t>
            </a:r>
            <a:endParaRPr lang="ru-RU" sz="2600" dirty="0"/>
          </a:p>
        </p:txBody>
      </p:sp>
      <p:sp>
        <p:nvSpPr>
          <p:cNvPr id="2253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ru-RU"/>
          </a:p>
        </p:txBody>
      </p:sp>
      <p:graphicFrame>
        <p:nvGraphicFramePr>
          <p:cNvPr id="22605" name="Group 77"/>
          <p:cNvGraphicFramePr>
            <a:graphicFrameLocks noGrp="1"/>
          </p:cNvGraphicFramePr>
          <p:nvPr/>
        </p:nvGraphicFramePr>
        <p:xfrm>
          <a:off x="571500" y="1428750"/>
          <a:ext cx="7691438" cy="4644390"/>
        </p:xfrm>
        <a:graphic>
          <a:graphicData uri="http://schemas.openxmlformats.org/drawingml/2006/table">
            <a:tbl>
              <a:tblPr/>
              <a:tblGrid>
                <a:gridCol w="2600325"/>
                <a:gridCol w="849313"/>
                <a:gridCol w="847725"/>
                <a:gridCol w="849312"/>
                <a:gridCol w="847725"/>
                <a:gridCol w="849313"/>
                <a:gridCol w="847725"/>
              </a:tblGrid>
              <a:tr h="30003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Indicators</a:t>
                      </a:r>
                      <a:endParaRPr kumimoji="0" lang="ru-RU" sz="1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2010</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2013</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2014</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2015</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2016</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2017</a:t>
                      </a:r>
                      <a:endParaRPr kumimoji="0" lang="ru-RU" sz="18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44760" marR="4476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Trips of Belarus citizens</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7464</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8840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7236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6962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8339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9208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Tourism receipts, </a:t>
                      </a:r>
                      <a:r>
                        <a:rPr kumimoji="0" lang="en-US"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billion rubles</a:t>
                      </a: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156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735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935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1129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165</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Export and import by “</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trips”, </a:t>
                      </a:r>
                      <a:r>
                        <a:rPr kumimoji="0" lang="en-US"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million US $</a:t>
                      </a: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Export </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440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791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867</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728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710</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789</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Import</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621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1153</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1158</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7</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901</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806</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992</a:t>
                      </a: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t>
                      </a: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Tourism industries, </a:t>
                      </a:r>
                      <a:r>
                        <a:rPr kumimoji="0" lang="en-US" sz="19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establishment</a:t>
                      </a:r>
                      <a:endParaRPr kumimoji="0" 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17488">
                <a:tc>
                  <a:txBody>
                    <a:bodyPr/>
                    <a:lstStyle/>
                    <a:p>
                      <a:pPr marL="179388" marR="0" lvl="0" indent="0" algn="l" defTabSz="914400" rtl="0" eaLnBrk="1" fontAlgn="base" latinLnBrk="0" hangingPunct="1">
                        <a:lnSpc>
                          <a:spcPct val="115000"/>
                        </a:lnSpc>
                        <a:spcBef>
                          <a:spcPct val="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accommodation services for visitors (hotel and similar establishments)</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693</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945</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996</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1014</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1052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ru-RU" sz="19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1072</a:t>
                      </a:r>
                      <a:endParaRPr kumimoji="0" lang="ru-RU"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fontAlgn="auto" hangingPunct="1">
              <a:spcAft>
                <a:spcPts val="0"/>
              </a:spcAft>
              <a:defRPr/>
            </a:pPr>
            <a:r>
              <a:rPr lang="en-US" sz="2600" dirty="0" smtClean="0"/>
              <a:t>Table 1 - Tourism in </a:t>
            </a:r>
            <a:r>
              <a:rPr lang="en-US" sz="2600" dirty="0" err="1" smtClean="0"/>
              <a:t>belarus</a:t>
            </a:r>
            <a:r>
              <a:rPr lang="en-US" sz="2600" dirty="0" smtClean="0"/>
              <a:t>: main indicators</a:t>
            </a:r>
            <a:endParaRPr lang="ru-RU" sz="2600" dirty="0"/>
          </a:p>
        </p:txBody>
      </p:sp>
      <p:sp>
        <p:nvSpPr>
          <p:cNvPr id="2355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ru-RU"/>
          </a:p>
        </p:txBody>
      </p:sp>
      <p:graphicFrame>
        <p:nvGraphicFramePr>
          <p:cNvPr id="8" name="Таблица 7"/>
          <p:cNvGraphicFramePr>
            <a:graphicFrameLocks noGrp="1"/>
          </p:cNvGraphicFramePr>
          <p:nvPr/>
        </p:nvGraphicFramePr>
        <p:xfrm>
          <a:off x="571500" y="1357313"/>
          <a:ext cx="7715304" cy="3312414"/>
        </p:xfrm>
        <a:graphic>
          <a:graphicData uri="http://schemas.openxmlformats.org/drawingml/2006/table">
            <a:tbl>
              <a:tblPr/>
              <a:tblGrid>
                <a:gridCol w="2500330"/>
                <a:gridCol w="857256"/>
                <a:gridCol w="785818"/>
                <a:gridCol w="857256"/>
                <a:gridCol w="857256"/>
                <a:gridCol w="857256"/>
                <a:gridCol w="1000132"/>
              </a:tblGrid>
              <a:tr h="300469">
                <a:tc>
                  <a:txBody>
                    <a:bodyPr/>
                    <a:lstStyle/>
                    <a:p>
                      <a:pPr algn="ctr">
                        <a:lnSpc>
                          <a:spcPct val="115000"/>
                        </a:lnSpc>
                        <a:spcAft>
                          <a:spcPts val="0"/>
                        </a:spcAft>
                      </a:pPr>
                      <a:r>
                        <a:rPr lang="en-US" sz="1800" dirty="0">
                          <a:latin typeface="Times New Roman"/>
                          <a:ea typeface="Calibri"/>
                          <a:cs typeface="Times New Roman"/>
                        </a:rPr>
                        <a:t>Indicators</a:t>
                      </a:r>
                      <a:endParaRPr lang="ru-RU" sz="1800" dirty="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dirty="0">
                          <a:latin typeface="Times New Roman"/>
                          <a:ea typeface="Calibri"/>
                          <a:cs typeface="Times New Roman"/>
                        </a:rPr>
                        <a:t>2010</a:t>
                      </a:r>
                      <a:endParaRPr lang="ru-RU" sz="1800" dirty="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a:latin typeface="Times New Roman"/>
                          <a:ea typeface="Calibri"/>
                          <a:cs typeface="Times New Roman"/>
                        </a:rPr>
                        <a:t>2013</a:t>
                      </a:r>
                      <a:endParaRPr lang="ru-RU" sz="180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a:latin typeface="Times New Roman"/>
                          <a:ea typeface="Calibri"/>
                          <a:cs typeface="Times New Roman"/>
                        </a:rPr>
                        <a:t>2014</a:t>
                      </a:r>
                      <a:endParaRPr lang="ru-RU" sz="180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a:latin typeface="Times New Roman"/>
                          <a:ea typeface="Calibri"/>
                          <a:cs typeface="Times New Roman"/>
                        </a:rPr>
                        <a:t>2015</a:t>
                      </a:r>
                      <a:endParaRPr lang="ru-RU" sz="180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a:latin typeface="Times New Roman"/>
                          <a:ea typeface="Calibri"/>
                          <a:cs typeface="Times New Roman"/>
                        </a:rPr>
                        <a:t>2016</a:t>
                      </a:r>
                      <a:endParaRPr lang="ru-RU" sz="180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800">
                          <a:latin typeface="Times New Roman"/>
                          <a:ea typeface="Calibri"/>
                          <a:cs typeface="Times New Roman"/>
                        </a:rPr>
                        <a:t>2017</a:t>
                      </a:r>
                      <a:endParaRPr lang="ru-RU" sz="1800">
                        <a:latin typeface="Calibri"/>
                        <a:ea typeface="Calibri"/>
                        <a:cs typeface="Times New Roman"/>
                      </a:endParaRPr>
                    </a:p>
                  </a:txBody>
                  <a:tcPr marL="44760" marR="447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332">
                <a:tc>
                  <a:txBody>
                    <a:bodyPr/>
                    <a:lstStyle/>
                    <a:p>
                      <a:pPr>
                        <a:lnSpc>
                          <a:spcPct val="115000"/>
                        </a:lnSpc>
                        <a:spcAft>
                          <a:spcPts val="0"/>
                        </a:spcAft>
                      </a:pPr>
                      <a:r>
                        <a:rPr lang="en-US" sz="1900" dirty="0">
                          <a:latin typeface="Times New Roman"/>
                          <a:ea typeface="Calibri"/>
                          <a:cs typeface="Times New Roman"/>
                        </a:rPr>
                        <a:t>Travel agencies and other reservation services industry</a:t>
                      </a:r>
                      <a:endParaRPr lang="ru-R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763</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1085</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1254</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1364</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1376</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1444</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332">
                <a:tc>
                  <a:txBody>
                    <a:bodyPr/>
                    <a:lstStyle/>
                    <a:p>
                      <a:pPr>
                        <a:lnSpc>
                          <a:spcPct val="115000"/>
                        </a:lnSpc>
                        <a:spcAft>
                          <a:spcPts val="0"/>
                        </a:spcAft>
                      </a:pPr>
                      <a:r>
                        <a:rPr lang="en-US" sz="1900">
                          <a:latin typeface="Times New Roman"/>
                          <a:ea typeface="Calibri"/>
                          <a:cs typeface="Times New Roman"/>
                        </a:rPr>
                        <a:t>Main tourism resources</a:t>
                      </a:r>
                      <a:endParaRPr lang="ru-RU"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dirty="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a:lnSpc>
                          <a:spcPct val="115000"/>
                        </a:lnSpc>
                        <a:spcAft>
                          <a:spcPts val="0"/>
                        </a:spcAft>
                      </a:pPr>
                      <a:endParaRPr lang="en-US" sz="190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r>
              <a:tr h="217332">
                <a:tc>
                  <a:txBody>
                    <a:bodyPr/>
                    <a:lstStyle/>
                    <a:p>
                      <a:pPr marL="180340">
                        <a:lnSpc>
                          <a:spcPct val="115000"/>
                        </a:lnSpc>
                        <a:spcAft>
                          <a:spcPts val="0"/>
                        </a:spcAft>
                      </a:pPr>
                      <a:r>
                        <a:rPr lang="en-US" sz="1900" dirty="0">
                          <a:latin typeface="Times New Roman"/>
                          <a:ea typeface="Calibri"/>
                          <a:cs typeface="Times New Roman"/>
                        </a:rPr>
                        <a:t>museums</a:t>
                      </a:r>
                      <a:endParaRPr lang="ru-R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158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162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157</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157</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156</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159</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17332">
                <a:tc>
                  <a:txBody>
                    <a:bodyPr/>
                    <a:lstStyle/>
                    <a:p>
                      <a:pPr marL="180340">
                        <a:lnSpc>
                          <a:spcPct val="115000"/>
                        </a:lnSpc>
                        <a:spcAft>
                          <a:spcPts val="0"/>
                        </a:spcAft>
                      </a:pPr>
                      <a:r>
                        <a:rPr lang="en-US" sz="1900">
                          <a:latin typeface="Times New Roman"/>
                          <a:ea typeface="Calibri"/>
                          <a:cs typeface="Times New Roman"/>
                        </a:rPr>
                        <a:t>theatres</a:t>
                      </a:r>
                      <a:endParaRPr lang="ru-RU"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27</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29</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17332">
                <a:tc>
                  <a:txBody>
                    <a:bodyPr/>
                    <a:lstStyle/>
                    <a:p>
                      <a:pPr marL="180340">
                        <a:lnSpc>
                          <a:spcPct val="115000"/>
                        </a:lnSpc>
                        <a:spcAft>
                          <a:spcPts val="0"/>
                        </a:spcAft>
                      </a:pPr>
                      <a:r>
                        <a:rPr lang="en-US" sz="1900">
                          <a:latin typeface="Times New Roman"/>
                          <a:ea typeface="Calibri"/>
                          <a:cs typeface="Times New Roman"/>
                        </a:rPr>
                        <a:t>reservations</a:t>
                      </a:r>
                      <a:endParaRPr lang="ru-RU"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2</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17332">
                <a:tc>
                  <a:txBody>
                    <a:bodyPr/>
                    <a:lstStyle/>
                    <a:p>
                      <a:pPr marL="180340">
                        <a:lnSpc>
                          <a:spcPct val="115000"/>
                        </a:lnSpc>
                        <a:spcAft>
                          <a:spcPts val="0"/>
                        </a:spcAft>
                      </a:pPr>
                      <a:r>
                        <a:rPr lang="en-US" sz="1900">
                          <a:latin typeface="Times New Roman"/>
                          <a:ea typeface="Calibri"/>
                          <a:cs typeface="Times New Roman"/>
                        </a:rPr>
                        <a:t>national parks</a:t>
                      </a:r>
                      <a:endParaRPr lang="ru-RU"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ru-RU" sz="1900">
                          <a:latin typeface="Times New Roman"/>
                          <a:ea typeface="Calibri"/>
                          <a:cs typeface="Times New Roman"/>
                        </a:rPr>
                        <a:t>4</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17332">
                <a:tc>
                  <a:txBody>
                    <a:bodyPr/>
                    <a:lstStyle/>
                    <a:p>
                      <a:pPr marL="180340">
                        <a:lnSpc>
                          <a:spcPct val="115000"/>
                        </a:lnSpc>
                        <a:spcAft>
                          <a:spcPts val="0"/>
                        </a:spcAft>
                      </a:pPr>
                      <a:r>
                        <a:rPr lang="en-US" sz="1900">
                          <a:latin typeface="Times New Roman"/>
                          <a:ea typeface="Calibri"/>
                          <a:cs typeface="Times New Roman"/>
                        </a:rPr>
                        <a:t>sports facilities</a:t>
                      </a:r>
                      <a:endParaRPr lang="ru-RU"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a:latin typeface="Times New Roman"/>
                          <a:ea typeface="Calibri"/>
                          <a:cs typeface="Times New Roman"/>
                        </a:rPr>
                        <a:t>26173</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a:latin typeface="Times New Roman"/>
                          <a:ea typeface="Calibri"/>
                          <a:cs typeface="Times New Roman"/>
                        </a:rPr>
                        <a:t>23171</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a:latin typeface="Times New Roman"/>
                          <a:ea typeface="Calibri"/>
                          <a:cs typeface="Times New Roman"/>
                        </a:rPr>
                        <a:t>22790</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a:latin typeface="Times New Roman"/>
                          <a:ea typeface="Calibri"/>
                          <a:cs typeface="Times New Roman"/>
                        </a:rPr>
                        <a:t>23278</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a:latin typeface="Times New Roman"/>
                          <a:ea typeface="Calibri"/>
                          <a:cs typeface="Times New Roman"/>
                        </a:rPr>
                        <a:t>23167</a:t>
                      </a:r>
                      <a:endParaRPr lang="ru-RU"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ru-RU" sz="1900" dirty="0">
                          <a:latin typeface="Times New Roman"/>
                          <a:ea typeface="Calibri"/>
                          <a:cs typeface="Times New Roman"/>
                        </a:rPr>
                        <a:t>23291</a:t>
                      </a:r>
                      <a:endParaRPr lang="ru-RU"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1397</TotalTime>
  <Words>3651</Words>
  <Application>Microsoft Office PowerPoint</Application>
  <PresentationFormat>Экран (4:3)</PresentationFormat>
  <Paragraphs>666</Paragraphs>
  <Slides>47</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47</vt:i4>
      </vt:variant>
    </vt:vector>
  </HeadingPairs>
  <TitlesOfParts>
    <vt:vector size="57" baseType="lpstr">
      <vt:lpstr>Arial</vt:lpstr>
      <vt:lpstr>Calibri</vt:lpstr>
      <vt:lpstr>Franklin Gothic Book</vt:lpstr>
      <vt:lpstr>Franklin Gothic Medium</vt:lpstr>
      <vt:lpstr>Symbol</vt:lpstr>
      <vt:lpstr>Times New Roman</vt:lpstr>
      <vt:lpstr>Wingdings</vt:lpstr>
      <vt:lpstr>Wingdings 2</vt:lpstr>
      <vt:lpstr>Трек</vt:lpstr>
      <vt:lpstr>Equation</vt:lpstr>
      <vt:lpstr>Презентация PowerPoint</vt:lpstr>
      <vt:lpstr>Content</vt:lpstr>
      <vt:lpstr>ReFERENCES</vt:lpstr>
      <vt:lpstr>Tourism in the world</vt:lpstr>
      <vt:lpstr>Tourism in belarus: main indicators and trends</vt:lpstr>
      <vt:lpstr>Table 1 - Tourism in belarus: main indicators</vt:lpstr>
      <vt:lpstr>Table 1 - Tourism in belarus: main indicators</vt:lpstr>
      <vt:lpstr>Table 1 - Tourism in belarus: main indicators</vt:lpstr>
      <vt:lpstr>Table 1 - Tourism in belarus: main indicators</vt:lpstr>
      <vt:lpstr>Tourism in belarus: main indicators and trends</vt:lpstr>
      <vt:lpstr>Tourism in belarus: main indicators and trends</vt:lpstr>
      <vt:lpstr>Tourism satellite account and possible information sources</vt:lpstr>
      <vt:lpstr>Tourism satellite account and possible information sources</vt:lpstr>
      <vt:lpstr>Tourism satellite account (TSA):  </vt:lpstr>
      <vt:lpstr>Tourism satellite account (TSA):  </vt:lpstr>
      <vt:lpstr>Main principles:  </vt:lpstr>
      <vt:lpstr>Main principles:  </vt:lpstr>
      <vt:lpstr>Main principles:  </vt:lpstr>
      <vt:lpstr>Existing standards:  </vt:lpstr>
      <vt:lpstr>The main sources and instruments for formation TSA:  </vt:lpstr>
      <vt:lpstr>Tourism households surveys  </vt:lpstr>
      <vt:lpstr>Sample survey of households (since 1995)  </vt:lpstr>
      <vt:lpstr>Sample survey of households (since 1995) </vt:lpstr>
      <vt:lpstr>Sample survey of households (since 1995) </vt:lpstr>
      <vt:lpstr>Labour Force Survey (since 2012)</vt:lpstr>
      <vt:lpstr>Sampling Frame  is based on the 2009 Census and included:</vt:lpstr>
      <vt:lpstr>Sampling Design:</vt:lpstr>
      <vt:lpstr>Weighting procedure:</vt:lpstr>
      <vt:lpstr>Weighting procedure:</vt:lpstr>
      <vt:lpstr>Tourism establishment sample surveys</vt:lpstr>
      <vt:lpstr>MICRO-ENTITIES SAMPLE SURVEY</vt:lpstr>
      <vt:lpstr>Sample design</vt:lpstr>
      <vt:lpstr>Sample design</vt:lpstr>
      <vt:lpstr>Sample design</vt:lpstr>
      <vt:lpstr>Statistical weighting</vt:lpstr>
      <vt:lpstr>Accommodation surveys </vt:lpstr>
      <vt:lpstr>Accommodation surveys </vt:lpstr>
      <vt:lpstr>Sample size </vt:lpstr>
      <vt:lpstr>Table 2 – Initial data for the determination of sample size </vt:lpstr>
      <vt:lpstr>Table 3– Sample size for Vs </vt:lpstr>
      <vt:lpstr>Sample size </vt:lpstr>
      <vt:lpstr>Border surveys </vt:lpstr>
      <vt:lpstr>Border surveys </vt:lpstr>
      <vt:lpstr>Border surveys </vt:lpstr>
      <vt:lpstr>Concluding remarks</vt:lpstr>
      <vt:lpstr>Concluding remarks</vt:lpstr>
      <vt:lpstr>Thank you Very much!</vt:lpstr>
    </vt:vector>
  </TitlesOfParts>
  <Company>Reanimator Extreme Edition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Пользователь Windows</cp:lastModifiedBy>
  <cp:revision>193</cp:revision>
  <cp:lastPrinted>2015-08-21T12:42:23Z</cp:lastPrinted>
  <dcterms:created xsi:type="dcterms:W3CDTF">2014-08-06T17:13:58Z</dcterms:created>
  <dcterms:modified xsi:type="dcterms:W3CDTF">2018-08-23T07:17:42Z</dcterms:modified>
</cp:coreProperties>
</file>