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2.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5" r:id="rId3"/>
    <p:sldMasterId id="2147483708" r:id="rId4"/>
  </p:sldMasterIdLst>
  <p:notesMasterIdLst>
    <p:notesMasterId r:id="rId78"/>
  </p:notesMasterIdLst>
  <p:handoutMasterIdLst>
    <p:handoutMasterId r:id="rId79"/>
  </p:handoutMasterIdLst>
  <p:sldIdLst>
    <p:sldId id="258" r:id="rId5"/>
    <p:sldId id="259" r:id="rId6"/>
    <p:sldId id="293" r:id="rId7"/>
    <p:sldId id="277" r:id="rId8"/>
    <p:sldId id="278" r:id="rId9"/>
    <p:sldId id="279" r:id="rId10"/>
    <p:sldId id="284" r:id="rId11"/>
    <p:sldId id="286" r:id="rId12"/>
    <p:sldId id="290" r:id="rId13"/>
    <p:sldId id="282" r:id="rId14"/>
    <p:sldId id="294" r:id="rId15"/>
    <p:sldId id="273" r:id="rId16"/>
    <p:sldId id="281" r:id="rId17"/>
    <p:sldId id="287" r:id="rId18"/>
    <p:sldId id="285" r:id="rId19"/>
    <p:sldId id="288" r:id="rId20"/>
    <p:sldId id="289" r:id="rId21"/>
    <p:sldId id="299" r:id="rId22"/>
    <p:sldId id="300" r:id="rId23"/>
    <p:sldId id="295" r:id="rId24"/>
    <p:sldId id="296" r:id="rId25"/>
    <p:sldId id="297" r:id="rId26"/>
    <p:sldId id="298" r:id="rId27"/>
    <p:sldId id="301" r:id="rId28"/>
    <p:sldId id="310" r:id="rId29"/>
    <p:sldId id="311" r:id="rId30"/>
    <p:sldId id="312" r:id="rId31"/>
    <p:sldId id="302" r:id="rId32"/>
    <p:sldId id="303" r:id="rId33"/>
    <p:sldId id="313" r:id="rId34"/>
    <p:sldId id="315" r:id="rId35"/>
    <p:sldId id="291" r:id="rId36"/>
    <p:sldId id="304" r:id="rId37"/>
    <p:sldId id="317" r:id="rId38"/>
    <p:sldId id="318" r:id="rId39"/>
    <p:sldId id="319" r:id="rId40"/>
    <p:sldId id="305" r:id="rId41"/>
    <p:sldId id="306" r:id="rId42"/>
    <p:sldId id="307" r:id="rId43"/>
    <p:sldId id="308" r:id="rId44"/>
    <p:sldId id="309" r:id="rId45"/>
    <p:sldId id="333" r:id="rId46"/>
    <p:sldId id="334" r:id="rId47"/>
    <p:sldId id="338" r:id="rId48"/>
    <p:sldId id="335" r:id="rId49"/>
    <p:sldId id="336" r:id="rId50"/>
    <p:sldId id="337" r:id="rId51"/>
    <p:sldId id="339" r:id="rId52"/>
    <p:sldId id="320" r:id="rId53"/>
    <p:sldId id="321" r:id="rId54"/>
    <p:sldId id="340" r:id="rId55"/>
    <p:sldId id="322" r:id="rId56"/>
    <p:sldId id="323" r:id="rId57"/>
    <p:sldId id="341" r:id="rId58"/>
    <p:sldId id="324" r:id="rId59"/>
    <p:sldId id="325" r:id="rId60"/>
    <p:sldId id="342" r:id="rId61"/>
    <p:sldId id="326" r:id="rId62"/>
    <p:sldId id="331" r:id="rId63"/>
    <p:sldId id="343" r:id="rId64"/>
    <p:sldId id="346" r:id="rId65"/>
    <p:sldId id="345" r:id="rId66"/>
    <p:sldId id="347" r:id="rId67"/>
    <p:sldId id="344" r:id="rId68"/>
    <p:sldId id="332" r:id="rId69"/>
    <p:sldId id="348" r:id="rId70"/>
    <p:sldId id="328" r:id="rId71"/>
    <p:sldId id="329" r:id="rId72"/>
    <p:sldId id="330" r:id="rId73"/>
    <p:sldId id="280" r:id="rId74"/>
    <p:sldId id="292" r:id="rId75"/>
    <p:sldId id="316" r:id="rId76"/>
    <p:sldId id="314" r:id="rId77"/>
  </p:sldIdLst>
  <p:sldSz cx="9144000" cy="6858000" type="screen4x3"/>
  <p:notesSz cx="6889750" cy="10018713"/>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9655" autoAdjust="0"/>
  </p:normalViewPr>
  <p:slideViewPr>
    <p:cSldViewPr>
      <p:cViewPr varScale="1">
        <p:scale>
          <a:sx n="97" d="100"/>
          <a:sy n="97" d="100"/>
        </p:scale>
        <p:origin x="2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85558" cy="500936"/>
          </a:xfrm>
          <a:prstGeom prst="rect">
            <a:avLst/>
          </a:prstGeom>
        </p:spPr>
        <p:txBody>
          <a:bodyPr vert="horz" lIns="96616" tIns="48308" rIns="96616" bIns="48308" rtlCol="0"/>
          <a:lstStyle>
            <a:lvl1pPr algn="l">
              <a:defRPr sz="1300"/>
            </a:lvl1pPr>
          </a:lstStyle>
          <a:p>
            <a:endParaRPr lang="nb-NO"/>
          </a:p>
        </p:txBody>
      </p:sp>
      <p:sp>
        <p:nvSpPr>
          <p:cNvPr id="3" name="Plassholder for dato 2"/>
          <p:cNvSpPr>
            <a:spLocks noGrp="1"/>
          </p:cNvSpPr>
          <p:nvPr>
            <p:ph type="dt" sz="quarter" idx="1"/>
          </p:nvPr>
        </p:nvSpPr>
        <p:spPr>
          <a:xfrm>
            <a:off x="3902597" y="0"/>
            <a:ext cx="2985558" cy="500936"/>
          </a:xfrm>
          <a:prstGeom prst="rect">
            <a:avLst/>
          </a:prstGeom>
        </p:spPr>
        <p:txBody>
          <a:bodyPr vert="horz" lIns="96616" tIns="48308" rIns="96616" bIns="48308" rtlCol="0"/>
          <a:lstStyle>
            <a:lvl1pPr algn="r">
              <a:defRPr sz="1300"/>
            </a:lvl1pPr>
          </a:lstStyle>
          <a:p>
            <a:fld id="{19FB1679-0E82-4141-878D-E762099DE265}" type="datetimeFigureOut">
              <a:rPr lang="nb-NO" smtClean="0"/>
              <a:t>22.08.2018</a:t>
            </a:fld>
            <a:endParaRPr lang="nb-NO"/>
          </a:p>
        </p:txBody>
      </p:sp>
      <p:sp>
        <p:nvSpPr>
          <p:cNvPr id="4" name="Plassholder for bunntekst 3"/>
          <p:cNvSpPr>
            <a:spLocks noGrp="1"/>
          </p:cNvSpPr>
          <p:nvPr>
            <p:ph type="ftr" sz="quarter" idx="2"/>
          </p:nvPr>
        </p:nvSpPr>
        <p:spPr>
          <a:xfrm>
            <a:off x="0" y="9516038"/>
            <a:ext cx="2985558" cy="500936"/>
          </a:xfrm>
          <a:prstGeom prst="rect">
            <a:avLst/>
          </a:prstGeom>
        </p:spPr>
        <p:txBody>
          <a:bodyPr vert="horz" lIns="96616" tIns="48308" rIns="96616" bIns="48308" rtlCol="0" anchor="b"/>
          <a:lstStyle>
            <a:lvl1pPr algn="l">
              <a:defRPr sz="1300"/>
            </a:lvl1pPr>
          </a:lstStyle>
          <a:p>
            <a:endParaRPr lang="nb-NO"/>
          </a:p>
        </p:txBody>
      </p:sp>
      <p:sp>
        <p:nvSpPr>
          <p:cNvPr id="5" name="Plassholder for lysbildenummer 4"/>
          <p:cNvSpPr>
            <a:spLocks noGrp="1"/>
          </p:cNvSpPr>
          <p:nvPr>
            <p:ph type="sldNum" sz="quarter" idx="3"/>
          </p:nvPr>
        </p:nvSpPr>
        <p:spPr>
          <a:xfrm>
            <a:off x="3902597" y="9516038"/>
            <a:ext cx="2985558" cy="500936"/>
          </a:xfrm>
          <a:prstGeom prst="rect">
            <a:avLst/>
          </a:prstGeom>
        </p:spPr>
        <p:txBody>
          <a:bodyPr vert="horz" lIns="96616" tIns="48308" rIns="96616" bIns="48308" rtlCol="0" anchor="b"/>
          <a:lstStyle>
            <a:lvl1pPr algn="r">
              <a:defRPr sz="1300"/>
            </a:lvl1pPr>
          </a:lstStyle>
          <a:p>
            <a:fld id="{A4C83258-975C-4441-935E-1C1A983AB58E}" type="slidenum">
              <a:rPr lang="nb-NO" smtClean="0"/>
              <a:t>‹#›</a:t>
            </a:fld>
            <a:endParaRPr lang="nb-NO"/>
          </a:p>
        </p:txBody>
      </p:sp>
    </p:spTree>
    <p:extLst>
      <p:ext uri="{BB962C8B-B14F-4D97-AF65-F5344CB8AC3E}">
        <p14:creationId xmlns:p14="http://schemas.microsoft.com/office/powerpoint/2010/main" val="1599751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85558" cy="500936"/>
          </a:xfrm>
          <a:prstGeom prst="rect">
            <a:avLst/>
          </a:prstGeom>
        </p:spPr>
        <p:txBody>
          <a:bodyPr vert="horz" lIns="96616" tIns="48308" rIns="96616" bIns="48308" rtlCol="0"/>
          <a:lstStyle>
            <a:lvl1pPr algn="l">
              <a:defRPr sz="1300"/>
            </a:lvl1pPr>
          </a:lstStyle>
          <a:p>
            <a:endParaRPr lang="nb-NO"/>
          </a:p>
        </p:txBody>
      </p:sp>
      <p:sp>
        <p:nvSpPr>
          <p:cNvPr id="3" name="Plassholder for dato 2"/>
          <p:cNvSpPr>
            <a:spLocks noGrp="1"/>
          </p:cNvSpPr>
          <p:nvPr>
            <p:ph type="dt" idx="1"/>
          </p:nvPr>
        </p:nvSpPr>
        <p:spPr>
          <a:xfrm>
            <a:off x="3902597" y="0"/>
            <a:ext cx="2985558" cy="500936"/>
          </a:xfrm>
          <a:prstGeom prst="rect">
            <a:avLst/>
          </a:prstGeom>
        </p:spPr>
        <p:txBody>
          <a:bodyPr vert="horz" lIns="96616" tIns="48308" rIns="96616" bIns="48308" rtlCol="0"/>
          <a:lstStyle>
            <a:lvl1pPr algn="r">
              <a:defRPr sz="1300"/>
            </a:lvl1pPr>
          </a:lstStyle>
          <a:p>
            <a:fld id="{36E7FAEC-5312-4CD7-BB7C-833CF68C3A4E}" type="datetimeFigureOut">
              <a:rPr lang="nb-NO" smtClean="0"/>
              <a:t>22.08.2018</a:t>
            </a:fld>
            <a:endParaRPr lang="nb-NO"/>
          </a:p>
        </p:txBody>
      </p:sp>
      <p:sp>
        <p:nvSpPr>
          <p:cNvPr id="4" name="Plassholder for lysbilde 3"/>
          <p:cNvSpPr>
            <a:spLocks noGrp="1" noRot="1" noChangeAspect="1"/>
          </p:cNvSpPr>
          <p:nvPr>
            <p:ph type="sldImg" idx="2"/>
          </p:nvPr>
        </p:nvSpPr>
        <p:spPr>
          <a:xfrm>
            <a:off x="939800" y="750888"/>
            <a:ext cx="5010150" cy="3757612"/>
          </a:xfrm>
          <a:prstGeom prst="rect">
            <a:avLst/>
          </a:prstGeom>
          <a:noFill/>
          <a:ln w="12700">
            <a:solidFill>
              <a:prstClr val="black"/>
            </a:solidFill>
          </a:ln>
        </p:spPr>
        <p:txBody>
          <a:bodyPr vert="horz" lIns="96616" tIns="48308" rIns="96616" bIns="48308" rtlCol="0" anchor="ctr"/>
          <a:lstStyle/>
          <a:p>
            <a:endParaRPr lang="nb-NO"/>
          </a:p>
        </p:txBody>
      </p:sp>
      <p:sp>
        <p:nvSpPr>
          <p:cNvPr id="5" name="Plassholder for notater 4"/>
          <p:cNvSpPr>
            <a:spLocks noGrp="1"/>
          </p:cNvSpPr>
          <p:nvPr>
            <p:ph type="body" sz="quarter" idx="3"/>
          </p:nvPr>
        </p:nvSpPr>
        <p:spPr>
          <a:xfrm>
            <a:off x="688975" y="4758889"/>
            <a:ext cx="5511800" cy="4508421"/>
          </a:xfrm>
          <a:prstGeom prst="rect">
            <a:avLst/>
          </a:prstGeom>
        </p:spPr>
        <p:txBody>
          <a:bodyPr vert="horz" lIns="96616" tIns="48308" rIns="96616" bIns="48308"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9516038"/>
            <a:ext cx="2985558" cy="500936"/>
          </a:xfrm>
          <a:prstGeom prst="rect">
            <a:avLst/>
          </a:prstGeom>
        </p:spPr>
        <p:txBody>
          <a:bodyPr vert="horz" lIns="96616" tIns="48308" rIns="96616" bIns="48308" rtlCol="0" anchor="b"/>
          <a:lstStyle>
            <a:lvl1pPr algn="l">
              <a:defRPr sz="1300"/>
            </a:lvl1pPr>
          </a:lstStyle>
          <a:p>
            <a:endParaRPr lang="nb-NO"/>
          </a:p>
        </p:txBody>
      </p:sp>
      <p:sp>
        <p:nvSpPr>
          <p:cNvPr id="7" name="Plassholder for lysbildenummer 6"/>
          <p:cNvSpPr>
            <a:spLocks noGrp="1"/>
          </p:cNvSpPr>
          <p:nvPr>
            <p:ph type="sldNum" sz="quarter" idx="5"/>
          </p:nvPr>
        </p:nvSpPr>
        <p:spPr>
          <a:xfrm>
            <a:off x="3902597" y="9516038"/>
            <a:ext cx="2985558" cy="500936"/>
          </a:xfrm>
          <a:prstGeom prst="rect">
            <a:avLst/>
          </a:prstGeom>
        </p:spPr>
        <p:txBody>
          <a:bodyPr vert="horz" lIns="96616" tIns="48308" rIns="96616" bIns="48308" rtlCol="0" anchor="b"/>
          <a:lstStyle>
            <a:lvl1pPr algn="r">
              <a:defRPr sz="1300"/>
            </a:lvl1pPr>
          </a:lstStyle>
          <a:p>
            <a:fld id="{DE026381-9B39-43F9-9D0B-196FAF857ABB}" type="slidenum">
              <a:rPr lang="nb-NO" smtClean="0"/>
              <a:t>‹#›</a:t>
            </a:fld>
            <a:endParaRPr lang="nb-NO"/>
          </a:p>
        </p:txBody>
      </p:sp>
    </p:spTree>
    <p:extLst>
      <p:ext uri="{BB962C8B-B14F-4D97-AF65-F5344CB8AC3E}">
        <p14:creationId xmlns:p14="http://schemas.microsoft.com/office/powerpoint/2010/main" val="15936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76343140-CF7E-4CFE-B41A-BBE2DF743938}" type="slidenum">
              <a:rPr lang="nb-NO" smtClean="0"/>
              <a:t>1</a:t>
            </a:fld>
            <a:endParaRPr lang="nb-NO"/>
          </a:p>
        </p:txBody>
      </p:sp>
    </p:spTree>
    <p:extLst>
      <p:ext uri="{BB962C8B-B14F-4D97-AF65-F5344CB8AC3E}">
        <p14:creationId xmlns:p14="http://schemas.microsoft.com/office/powerpoint/2010/main" val="116895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360FA7-68C9-42D8-A01B-4E66B5614C09}"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193" name="Rectangle 1"/>
          <p:cNvSpPr txBox="1">
            <a:spLocks noGrp="1" noRot="1" noChangeAspect="1" noChangeArrowheads="1"/>
          </p:cNvSpPr>
          <p:nvPr>
            <p:ph type="sldImg"/>
          </p:nvPr>
        </p:nvSpPr>
        <p:spPr bwMode="auto">
          <a:xfrm>
            <a:off x="1376363" y="763588"/>
            <a:ext cx="5022850"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778239" y="4774498"/>
            <a:ext cx="6221143" cy="452379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6809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98B94-37BB-440C-AC66-0F47A00E8573}"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24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p:cNvSpPr txBox="1">
            <a:spLocks noGrp="1" noChangeArrowheads="1"/>
          </p:cNvSpPr>
          <p:nvPr>
            <p:ph type="body" idx="1"/>
          </p:nvPr>
        </p:nvSpPr>
        <p:spPr bwMode="auto">
          <a:xfrm>
            <a:off x="0" y="0"/>
            <a:ext cx="1589" cy="1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pPr>
            <a:endParaRPr lang="en-US" altLang="en-US" sz="2000" dirty="0">
              <a:latin typeface="Arial" charset="0"/>
              <a:ea typeface="Microsoft YaHei" charset="-122"/>
            </a:endParaRPr>
          </a:p>
        </p:txBody>
      </p:sp>
      <p:sp>
        <p:nvSpPr>
          <p:cNvPr id="10243" name="Text Box 3"/>
          <p:cNvSpPr txBox="1">
            <a:spLocks noChangeArrowheads="1"/>
          </p:cNvSpPr>
          <p:nvPr/>
        </p:nvSpPr>
        <p:spPr bwMode="auto">
          <a:xfrm>
            <a:off x="0" y="0"/>
            <a:ext cx="1589"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fld id="{0401D092-9341-4247-9056-E1EEB0B0FBA7}" type="slidenum">
              <a:rPr kumimoji="0" lang="en-US" altLang="en-US" sz="1800" b="0" i="0" u="none" strike="noStrike" kern="1200" cap="none" spc="0" normalizeH="0" baseline="0" noProof="0">
                <a:ln>
                  <a:noFill/>
                </a:ln>
                <a:solidFill>
                  <a:srgbClr val="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altLang="en-US" sz="18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46923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sv-SE" dirty="0"/>
          </a:p>
          <a:p>
            <a:r>
              <a:rPr lang="sv-SE" b="1" dirty="0"/>
              <a:t>F</a:t>
            </a:r>
            <a:r>
              <a:rPr lang="nb-NO" b="1" dirty="0" err="1"/>
              <a:t>oreigners</a:t>
            </a:r>
            <a:r>
              <a:rPr lang="nb-NO" b="1" dirty="0"/>
              <a:t> (2011) </a:t>
            </a:r>
          </a:p>
          <a:p>
            <a:pPr lvl="1"/>
            <a:r>
              <a:rPr lang="en-US" dirty="0"/>
              <a:t>Marital status – no missing data</a:t>
            </a:r>
          </a:p>
          <a:p>
            <a:pPr lvl="1"/>
            <a:r>
              <a:rPr lang="en-US" dirty="0"/>
              <a:t>Place of birth – country of birth is missing for around 800 out of 1 400 000, 0,06 %</a:t>
            </a:r>
          </a:p>
          <a:p>
            <a:pPr lvl="1"/>
            <a:r>
              <a:rPr lang="en-US" dirty="0"/>
              <a:t>Country of citizenship (600 000)  3 %missing</a:t>
            </a:r>
          </a:p>
          <a:p>
            <a:pPr lvl="2"/>
            <a:r>
              <a:rPr lang="en-US" dirty="0"/>
              <a:t>Stateless  		    8 213    </a:t>
            </a:r>
          </a:p>
          <a:p>
            <a:pPr lvl="2"/>
            <a:r>
              <a:rPr lang="en-US" dirty="0"/>
              <a:t>Unknown  		    1 585    </a:t>
            </a:r>
          </a:p>
          <a:p>
            <a:pPr lvl="2"/>
            <a:r>
              <a:rPr lang="en-US" dirty="0"/>
              <a:t>Country no longer existing  9 432</a:t>
            </a:r>
          </a:p>
          <a:p>
            <a:pPr lvl="1"/>
            <a:r>
              <a:rPr lang="en-US" dirty="0"/>
              <a:t>Data on entry date into Sweden (for foreigners who arrived before 1991)</a:t>
            </a:r>
          </a:p>
          <a:p>
            <a:pPr lvl="2"/>
            <a:r>
              <a:rPr lang="en-US" dirty="0"/>
              <a:t>Missing data for 3 000 out of all foreign born – 2 %</a:t>
            </a:r>
          </a:p>
          <a:p>
            <a:pPr lvl="2"/>
            <a:r>
              <a:rPr lang="en-US" dirty="0"/>
              <a:t>Missing data for 3 000 out of all that came before 1991 born – 5 %</a:t>
            </a:r>
          </a:p>
          <a:p>
            <a:endParaRPr lang="sv-SE" dirty="0"/>
          </a:p>
          <a:p>
            <a:r>
              <a:rPr lang="en-US" i="1" dirty="0"/>
              <a:t>Resided abroad and arrived 1979 or before, or never resided abroad</a:t>
            </a:r>
          </a:p>
          <a:p>
            <a:pPr lvl="1"/>
            <a:r>
              <a:rPr lang="en-US" i="1" dirty="0"/>
              <a:t>Ever resided abroad and arrived 1979 or before (optional)</a:t>
            </a:r>
          </a:p>
          <a:p>
            <a:pPr lvl="1"/>
            <a:r>
              <a:rPr lang="en-US" i="1" dirty="0"/>
              <a:t>Never resided abroad (optional)	</a:t>
            </a:r>
          </a:p>
          <a:p>
            <a:endParaRPr lang="nb-NO" b="0"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25</a:t>
            </a:fld>
            <a:endParaRPr lang="nb-NO"/>
          </a:p>
        </p:txBody>
      </p:sp>
    </p:spTree>
    <p:extLst>
      <p:ext uri="{BB962C8B-B14F-4D97-AF65-F5344CB8AC3E}">
        <p14:creationId xmlns:p14="http://schemas.microsoft.com/office/powerpoint/2010/main" val="322756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B05EBE61-5963-4FF2-B4F7-F869FDA776AF}" type="slidenum">
              <a:rPr lang="sv-SE" smtClean="0"/>
              <a:pPr/>
              <a:t>28</a:t>
            </a:fld>
            <a:endParaRPr lang="sv-SE"/>
          </a:p>
        </p:txBody>
      </p:sp>
    </p:spTree>
    <p:extLst>
      <p:ext uri="{BB962C8B-B14F-4D97-AF65-F5344CB8AC3E}">
        <p14:creationId xmlns:p14="http://schemas.microsoft.com/office/powerpoint/2010/main" val="393477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fontScale="92500"/>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GB" sz="1200" kern="1200" baseline="0" dirty="0">
                <a:solidFill>
                  <a:schemeClr val="tx1"/>
                </a:solidFill>
                <a:latin typeface="Times New Roman" pitchFamily="18" charset="0"/>
                <a:ea typeface="+mn-ea"/>
                <a:cs typeface="+mn-cs"/>
              </a:rPr>
              <a:t>With this slide, we look at the process of </a:t>
            </a:r>
            <a:r>
              <a:rPr lang="en-GB" sz="1200" b="1" u="sng" kern="1200" baseline="0" dirty="0">
                <a:solidFill>
                  <a:schemeClr val="tx1"/>
                </a:solidFill>
                <a:latin typeface="Times New Roman" pitchFamily="18" charset="0"/>
                <a:ea typeface="+mn-ea"/>
                <a:cs typeface="+mn-cs"/>
              </a:rPr>
              <a:t>editing administrative data for multiple data sources</a:t>
            </a:r>
            <a:r>
              <a:rPr lang="en-GB" sz="1200" b="1" u="none" kern="1200" baseline="0" dirty="0">
                <a:solidFill>
                  <a:schemeClr val="tx1"/>
                </a:solidFill>
                <a:latin typeface="Times New Roman" pitchFamily="18" charset="0"/>
                <a:ea typeface="+mn-ea"/>
                <a:cs typeface="+mn-cs"/>
              </a:rPr>
              <a:t> </a:t>
            </a:r>
            <a:r>
              <a:rPr lang="en-GB" sz="1200" b="0" u="none" kern="1200" baseline="0" dirty="0">
                <a:solidFill>
                  <a:schemeClr val="tx1"/>
                </a:solidFill>
                <a:latin typeface="Times New Roman" pitchFamily="18" charset="0"/>
                <a:ea typeface="+mn-ea"/>
                <a:cs typeface="+mn-cs"/>
              </a:rPr>
              <a:t>(or integrated data sets). This is exemplified with the Census and the future, running household, living and housing statistics.</a:t>
            </a:r>
            <a:endParaRPr lang="en-GB" sz="1200" b="1" kern="1200" dirty="0">
              <a:solidFill>
                <a:schemeClr val="tx1"/>
              </a:solidFill>
              <a:latin typeface="Times New Roman" pitchFamily="18" charset="0"/>
              <a:ea typeface="+mn-ea"/>
              <a:cs typeface="+mn-cs"/>
            </a:endParaRPr>
          </a:p>
          <a:p>
            <a:pPr hangingPunct="0"/>
            <a:endParaRPr lang="en-GB" sz="1200" b="1" kern="1200" dirty="0">
              <a:solidFill>
                <a:schemeClr val="tx1"/>
              </a:solidFill>
              <a:latin typeface="Times New Roman" pitchFamily="18" charset="0"/>
              <a:ea typeface="+mn-ea"/>
              <a:cs typeface="+mn-cs"/>
            </a:endParaRPr>
          </a:p>
          <a:p>
            <a:pPr hangingPunct="0"/>
            <a:endParaRPr lang="en-GB" sz="1200" b="1" kern="1200" dirty="0">
              <a:solidFill>
                <a:schemeClr val="tx1"/>
              </a:solidFill>
              <a:latin typeface="Times New Roman" pitchFamily="18" charset="0"/>
              <a:ea typeface="+mn-ea"/>
              <a:cs typeface="+mn-cs"/>
            </a:endParaRPr>
          </a:p>
          <a:p>
            <a:pPr hangingPunct="0"/>
            <a:r>
              <a:rPr lang="en-GB" sz="1200" b="0" kern="1200" dirty="0">
                <a:solidFill>
                  <a:schemeClr val="tx1"/>
                </a:solidFill>
                <a:latin typeface="Times New Roman" pitchFamily="18" charset="0"/>
                <a:ea typeface="+mn-ea"/>
                <a:cs typeface="+mn-cs"/>
              </a:rPr>
              <a:t>In this case, except for the process from the last slide for each data source,</a:t>
            </a:r>
            <a:r>
              <a:rPr lang="en-GB" sz="1200" b="0" kern="1200" baseline="0" dirty="0">
                <a:solidFill>
                  <a:schemeClr val="tx1"/>
                </a:solidFill>
                <a:latin typeface="Times New Roman" pitchFamily="18" charset="0"/>
                <a:ea typeface="+mn-ea"/>
                <a:cs typeface="+mn-cs"/>
              </a:rPr>
              <a:t> </a:t>
            </a:r>
            <a:r>
              <a:rPr lang="en-GB" sz="1200" b="1" kern="1200" baseline="0" dirty="0">
                <a:solidFill>
                  <a:schemeClr val="tx1"/>
                </a:solidFill>
                <a:latin typeface="Times New Roman" pitchFamily="18" charset="0"/>
                <a:ea typeface="+mn-ea"/>
                <a:cs typeface="+mn-cs"/>
              </a:rPr>
              <a:t>e</a:t>
            </a:r>
            <a:r>
              <a:rPr lang="en-GB" sz="1200" b="1" kern="1200" dirty="0">
                <a:solidFill>
                  <a:schemeClr val="tx1"/>
                </a:solidFill>
                <a:latin typeface="Times New Roman" pitchFamily="18" charset="0"/>
                <a:ea typeface="+mn-ea"/>
                <a:cs typeface="+mn-cs"/>
              </a:rPr>
              <a:t>diting across the system of registers or</a:t>
            </a:r>
            <a:r>
              <a:rPr lang="en-GB" sz="1200" b="1" kern="1200" baseline="0" dirty="0">
                <a:solidFill>
                  <a:schemeClr val="tx1"/>
                </a:solidFill>
                <a:latin typeface="Times New Roman" pitchFamily="18" charset="0"/>
                <a:ea typeface="+mn-ea"/>
                <a:cs typeface="+mn-cs"/>
              </a:rPr>
              <a:t> between spheres </a:t>
            </a:r>
            <a:r>
              <a:rPr lang="en-GB" sz="1200" kern="1200" dirty="0">
                <a:solidFill>
                  <a:schemeClr val="tx1"/>
                </a:solidFill>
                <a:latin typeface="Times New Roman" pitchFamily="18" charset="0"/>
                <a:ea typeface="+mn-ea"/>
                <a:cs typeface="+mn-cs"/>
              </a:rPr>
              <a:t>is relevant. The statistics will depend on the quality of the underlying registers. Editing includes some </a:t>
            </a:r>
            <a:r>
              <a:rPr lang="en-GB" sz="1200" kern="1200" dirty="0" err="1">
                <a:solidFill>
                  <a:schemeClr val="tx1"/>
                </a:solidFill>
                <a:latin typeface="Times New Roman" pitchFamily="18" charset="0"/>
                <a:ea typeface="+mn-ea"/>
                <a:cs typeface="+mn-cs"/>
              </a:rPr>
              <a:t>microediting</a:t>
            </a:r>
            <a:r>
              <a:rPr lang="en-GB" sz="1200" kern="1200" dirty="0">
                <a:solidFill>
                  <a:schemeClr val="tx1"/>
                </a:solidFill>
                <a:latin typeface="Times New Roman" pitchFamily="18" charset="0"/>
                <a:ea typeface="+mn-ea"/>
                <a:cs typeface="+mn-cs"/>
              </a:rPr>
              <a:t> and output editing, but there must also be assessments of unit coverage and</a:t>
            </a:r>
            <a:r>
              <a:rPr lang="en-GB" sz="1200" kern="1200" baseline="0" dirty="0">
                <a:solidFill>
                  <a:schemeClr val="tx1"/>
                </a:solidFill>
                <a:latin typeface="Times New Roman" pitchFamily="18" charset="0"/>
                <a:ea typeface="+mn-ea"/>
                <a:cs typeface="+mn-cs"/>
              </a:rPr>
              <a:t> reference dates</a:t>
            </a:r>
            <a:r>
              <a:rPr lang="en-GB" sz="1200" kern="1200" dirty="0">
                <a:solidFill>
                  <a:schemeClr val="tx1"/>
                </a:solidFill>
                <a:latin typeface="Times New Roman" pitchFamily="18" charset="0"/>
                <a:ea typeface="+mn-ea"/>
                <a:cs typeface="+mn-cs"/>
              </a:rPr>
              <a:t>, evaluations across register sources as well as looking closer at the possibilities of doing geographical editing. Checks have to be done with other statistics. Good subject matter knowledge is</a:t>
            </a:r>
            <a:r>
              <a:rPr lang="en-GB" sz="1200" kern="1200" baseline="0" dirty="0">
                <a:solidFill>
                  <a:schemeClr val="tx1"/>
                </a:solidFill>
                <a:latin typeface="Times New Roman" pitchFamily="18" charset="0"/>
                <a:ea typeface="+mn-ea"/>
                <a:cs typeface="+mn-cs"/>
              </a:rPr>
              <a:t> most often necessary.</a:t>
            </a:r>
            <a:endParaRPr lang="en-GB" sz="1200" kern="1200" dirty="0">
              <a:solidFill>
                <a:schemeClr val="tx1"/>
              </a:solidFill>
              <a:latin typeface="Times New Roman" pitchFamily="18" charset="0"/>
              <a:ea typeface="+mn-ea"/>
              <a:cs typeface="+mn-cs"/>
            </a:endParaRPr>
          </a:p>
          <a:p>
            <a:pPr hangingPunct="0"/>
            <a:endParaRPr lang="en-GB" sz="1200" kern="1200" baseline="0" dirty="0">
              <a:solidFill>
                <a:schemeClr val="tx1"/>
              </a:solidFill>
              <a:latin typeface="Times New Roman" pitchFamily="18" charset="0"/>
              <a:ea typeface="+mn-ea"/>
              <a:cs typeface="+mn-cs"/>
            </a:endParaRPr>
          </a:p>
          <a:p>
            <a:pPr hangingPunct="0"/>
            <a:r>
              <a:rPr lang="en-GB" sz="1200" kern="1200" baseline="0" dirty="0">
                <a:solidFill>
                  <a:schemeClr val="tx1"/>
                </a:solidFill>
                <a:latin typeface="Times New Roman" pitchFamily="18" charset="0"/>
                <a:ea typeface="+mn-ea"/>
                <a:cs typeface="+mn-cs"/>
              </a:rPr>
              <a:t>Sometimes, inconsistencies can be seen as errors in objects or variables. Errors in objects should be handled first. </a:t>
            </a:r>
          </a:p>
          <a:p>
            <a:pPr hangingPunct="0"/>
            <a:r>
              <a:rPr lang="en-GB" sz="1200" kern="1200" baseline="0" dirty="0">
                <a:solidFill>
                  <a:schemeClr val="tx1"/>
                </a:solidFill>
                <a:latin typeface="Times New Roman" pitchFamily="18" charset="0"/>
                <a:ea typeface="+mn-ea"/>
                <a:cs typeface="+mn-cs"/>
              </a:rPr>
              <a:t>Example) Data from integrated registers are thought to refer to the same object, but don’t. </a:t>
            </a:r>
            <a:endParaRPr lang="sv-SE"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a:solidFill>
                  <a:schemeClr val="tx1"/>
                </a:solidFill>
                <a:latin typeface="Times New Roman" pitchFamily="18" charset="0"/>
                <a:ea typeface="+mn-ea"/>
                <a:cs typeface="+mn-cs"/>
              </a:rPr>
              <a:t>Example) Data from integrated registers are thought to refer to different objects, but refer to the same object. </a:t>
            </a:r>
            <a:endParaRPr lang="sv-SE" sz="1200" kern="1200" dirty="0">
              <a:solidFill>
                <a:schemeClr val="tx1"/>
              </a:solidFill>
              <a:latin typeface="Times New Roman" pitchFamily="18" charset="0"/>
              <a:ea typeface="+mn-ea"/>
              <a:cs typeface="+mn-cs"/>
            </a:endParaRPr>
          </a:p>
          <a:p>
            <a:pPr hangingPunct="0"/>
            <a:endParaRPr lang="en-US" sz="1200" kern="1200" noProof="0" dirty="0">
              <a:solidFill>
                <a:schemeClr val="tx1"/>
              </a:solidFill>
              <a:latin typeface="Times New Roman" charset="0"/>
              <a:ea typeface="+mn-ea"/>
              <a:cs typeface="+mn-cs"/>
            </a:endParaRPr>
          </a:p>
          <a:p>
            <a:pPr hangingPunct="0"/>
            <a:r>
              <a:rPr lang="en-US" sz="1200" kern="1200" noProof="0" dirty="0">
                <a:solidFill>
                  <a:schemeClr val="tx1"/>
                </a:solidFill>
                <a:latin typeface="Times New Roman" charset="0"/>
                <a:ea typeface="+mn-ea"/>
                <a:cs typeface="+mn-cs"/>
              </a:rPr>
              <a:t>These</a:t>
            </a:r>
            <a:r>
              <a:rPr lang="en-US" sz="1200" kern="1200" baseline="0" noProof="0" dirty="0">
                <a:solidFill>
                  <a:schemeClr val="tx1"/>
                </a:solidFill>
                <a:latin typeface="Times New Roman" charset="0"/>
                <a:ea typeface="+mn-ea"/>
                <a:cs typeface="+mn-cs"/>
              </a:rPr>
              <a:t> object errors mostly occur for composite objects, like the ones </a:t>
            </a:r>
            <a:r>
              <a:rPr lang="en-US" sz="1200" b="1" kern="1200" baseline="0" noProof="0" dirty="0">
                <a:solidFill>
                  <a:schemeClr val="tx1"/>
                </a:solidFill>
                <a:latin typeface="Times New Roman" charset="0"/>
                <a:ea typeface="+mn-ea"/>
                <a:cs typeface="+mn-cs"/>
              </a:rPr>
              <a:t>linking</a:t>
            </a:r>
            <a:r>
              <a:rPr lang="en-US" sz="1200" kern="1200" baseline="0" noProof="0" dirty="0">
                <a:solidFill>
                  <a:schemeClr val="tx1"/>
                </a:solidFill>
                <a:latin typeface="Times New Roman" charset="0"/>
                <a:ea typeface="+mn-ea"/>
                <a:cs typeface="+mn-cs"/>
              </a:rPr>
              <a:t> real estate with population, i.e. households. The link that is used to build the household is the id of the dwelling (apartment).</a:t>
            </a:r>
          </a:p>
          <a:p>
            <a:pPr hangingPunct="0"/>
            <a:endParaRPr lang="en-US" sz="1200" kern="1200" noProof="0" dirty="0">
              <a:solidFill>
                <a:schemeClr val="tx1"/>
              </a:solidFill>
              <a:latin typeface="Times New Roman" charset="0"/>
              <a:ea typeface="+mn-ea"/>
              <a:cs typeface="+mn-cs"/>
            </a:endParaRPr>
          </a:p>
          <a:p>
            <a:pPr hangingPunct="0"/>
            <a:endParaRPr lang="en-US" sz="1200" kern="1200" noProof="0" dirty="0">
              <a:solidFill>
                <a:schemeClr val="tx1"/>
              </a:solidFill>
              <a:latin typeface="Times New Roman" charset="0"/>
              <a:ea typeface="+mn-ea"/>
              <a:cs typeface="+mn-cs"/>
            </a:endParaRPr>
          </a:p>
          <a:p>
            <a:r>
              <a:rPr lang="en-US" b="0" dirty="0"/>
              <a:t>(</a:t>
            </a:r>
            <a:r>
              <a:rPr lang="en-US" b="1" dirty="0"/>
              <a:t>Disclosure</a:t>
            </a:r>
            <a:r>
              <a:rPr lang="en-US" b="1" baseline="0" dirty="0"/>
              <a:t> control </a:t>
            </a:r>
            <a:r>
              <a:rPr lang="en-US" baseline="0" dirty="0"/>
              <a:t>is related to output editing. The two efforts have to be coordinated in order to present as much information as possible without disclosure problems</a:t>
            </a:r>
            <a:r>
              <a:rPr lang="sv-SE" baseline="0" dirty="0"/>
              <a:t>.)</a:t>
            </a:r>
            <a:endParaRPr lang="sv-SE" dirty="0"/>
          </a:p>
        </p:txBody>
      </p:sp>
      <p:sp>
        <p:nvSpPr>
          <p:cNvPr id="4" name="Platshållare för bild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5C6665-8913-474B-9704-3CBA3F3E55EE}" type="slidenum">
              <a:rPr kumimoji="0" lang="sv-S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sv-S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7737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31</a:t>
            </a:fld>
            <a:endParaRPr lang="nb-NO"/>
          </a:p>
        </p:txBody>
      </p:sp>
    </p:spTree>
    <p:extLst>
      <p:ext uri="{BB962C8B-B14F-4D97-AF65-F5344CB8AC3E}">
        <p14:creationId xmlns:p14="http://schemas.microsoft.com/office/powerpoint/2010/main" val="2248419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If </a:t>
            </a:r>
            <a:r>
              <a:rPr lang="nb-NO" dirty="0" err="1"/>
              <a:t>there</a:t>
            </a:r>
            <a:r>
              <a:rPr lang="nb-NO" dirty="0"/>
              <a:t> </a:t>
            </a:r>
            <a:r>
              <a:rPr lang="nb-NO" dirty="0" err="1"/>
              <a:t>are</a:t>
            </a:r>
            <a:r>
              <a:rPr lang="nb-NO" dirty="0"/>
              <a:t> </a:t>
            </a:r>
            <a:r>
              <a:rPr lang="nb-NO" dirty="0" err="1"/>
              <a:t>no</a:t>
            </a:r>
            <a:r>
              <a:rPr lang="nb-NO" dirty="0"/>
              <a:t> </a:t>
            </a:r>
          </a:p>
        </p:txBody>
      </p:sp>
      <p:sp>
        <p:nvSpPr>
          <p:cNvPr id="4" name="Plassholder for lysbildenummer 3"/>
          <p:cNvSpPr>
            <a:spLocks noGrp="1"/>
          </p:cNvSpPr>
          <p:nvPr>
            <p:ph type="sldNum" sz="quarter" idx="10"/>
          </p:nvPr>
        </p:nvSpPr>
        <p:spPr/>
        <p:txBody>
          <a:bodyPr/>
          <a:lstStyle/>
          <a:p>
            <a:fld id="{DE026381-9B39-43F9-9D0B-196FAF857ABB}" type="slidenum">
              <a:rPr lang="nb-NO" smtClean="0"/>
              <a:t>32</a:t>
            </a:fld>
            <a:endParaRPr lang="nb-NO"/>
          </a:p>
        </p:txBody>
      </p:sp>
    </p:spTree>
    <p:extLst>
      <p:ext uri="{BB962C8B-B14F-4D97-AF65-F5344CB8AC3E}">
        <p14:creationId xmlns:p14="http://schemas.microsoft.com/office/powerpoint/2010/main" val="414488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sv-SE" b="1" dirty="0" err="1"/>
              <a:t>Relevance</a:t>
            </a:r>
            <a:r>
              <a:rPr lang="sv-SE" b="1" dirty="0"/>
              <a:t>:</a:t>
            </a:r>
            <a:r>
              <a:rPr lang="sv-SE" dirty="0"/>
              <a:t> (</a:t>
            </a:r>
            <a:r>
              <a:rPr lang="sv-SE" dirty="0" err="1"/>
              <a:t>Adequacy</a:t>
            </a:r>
            <a:r>
              <a:rPr lang="sv-SE" dirty="0"/>
              <a:t>) </a:t>
            </a:r>
            <a:r>
              <a:rPr lang="en-US" dirty="0"/>
              <a:t>Data sources must be considered inadequate for census purposes if they are flawed by major deviations from the essential features, definitions and concepts required by the EU legislation and if these deviations seriously impair adequate use of the census results. And a completeness concept: cell values that are ‘not available’ or flagged as ‘unreliable’ or ‘confidential on NUTS 2 level.</a:t>
            </a:r>
          </a:p>
          <a:p>
            <a:r>
              <a:rPr lang="sv-SE" b="1" dirty="0" err="1"/>
              <a:t>Accuracy</a:t>
            </a:r>
            <a:r>
              <a:rPr lang="sv-SE" b="1" dirty="0"/>
              <a:t>: </a:t>
            </a:r>
            <a:r>
              <a:rPr lang="sv-SE" b="0" dirty="0" err="1"/>
              <a:t>Quantitative</a:t>
            </a:r>
            <a:r>
              <a:rPr lang="sv-SE" b="0" dirty="0"/>
              <a:t> </a:t>
            </a:r>
            <a:r>
              <a:rPr lang="sv-SE" b="0" dirty="0" err="1"/>
              <a:t>quality</a:t>
            </a:r>
            <a:r>
              <a:rPr lang="sv-SE" b="0" dirty="0"/>
              <a:t> information </a:t>
            </a:r>
            <a:r>
              <a:rPr lang="sv-SE" b="0" dirty="0" err="1"/>
              <a:t>about</a:t>
            </a:r>
            <a:r>
              <a:rPr lang="sv-SE" b="0" dirty="0"/>
              <a:t> the data </a:t>
            </a:r>
            <a:r>
              <a:rPr lang="sv-SE" b="0" dirty="0" err="1"/>
              <a:t>sources</a:t>
            </a:r>
            <a:r>
              <a:rPr lang="sv-SE" b="0" dirty="0"/>
              <a:t>. </a:t>
            </a:r>
            <a:r>
              <a:rPr lang="en-US" dirty="0"/>
              <a:t>The extent to which the data sources represent the target population! </a:t>
            </a:r>
          </a:p>
          <a:p>
            <a:r>
              <a:rPr lang="en-US" dirty="0"/>
              <a:t>For each topic, the metadata must name the data source(s) used to produce the statistical data on the topic and report on: </a:t>
            </a:r>
          </a:p>
          <a:p>
            <a:r>
              <a:rPr lang="en-US" dirty="0"/>
              <a:t>o the definitions relating to the topic; </a:t>
            </a:r>
          </a:p>
          <a:p>
            <a:r>
              <a:rPr lang="en-US" dirty="0"/>
              <a:t>o the method used to estimate data on the topic; </a:t>
            </a:r>
          </a:p>
          <a:p>
            <a:r>
              <a:rPr lang="en-US" dirty="0"/>
              <a:t>o the reasons for any general unreliability of the data on the topic; </a:t>
            </a:r>
          </a:p>
          <a:p>
            <a:r>
              <a:rPr lang="en-US" dirty="0"/>
              <a:t>o the handling of specified cases where Regulation (EC) No 1201/2009 leaves a choice between different concept</a:t>
            </a:r>
            <a:endParaRPr lang="nb-NO" b="1"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33</a:t>
            </a:fld>
            <a:endParaRPr lang="nb-NO"/>
          </a:p>
        </p:txBody>
      </p:sp>
    </p:spTree>
    <p:extLst>
      <p:ext uri="{BB962C8B-B14F-4D97-AF65-F5344CB8AC3E}">
        <p14:creationId xmlns:p14="http://schemas.microsoft.com/office/powerpoint/2010/main" val="1681841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9CEFF11C-8605-42A1-AB0A-58AC587461DC}" type="slidenum">
              <a:rPr lang="nb-NO" smtClean="0"/>
              <a:t>34</a:t>
            </a:fld>
            <a:endParaRPr lang="nb-NO"/>
          </a:p>
        </p:txBody>
      </p:sp>
    </p:spTree>
    <p:extLst>
      <p:ext uri="{BB962C8B-B14F-4D97-AF65-F5344CB8AC3E}">
        <p14:creationId xmlns:p14="http://schemas.microsoft.com/office/powerpoint/2010/main" val="198288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9CEFF11C-8605-42A1-AB0A-58AC587461DC}" type="slidenum">
              <a:rPr lang="nb-NO" smtClean="0"/>
              <a:t>35</a:t>
            </a:fld>
            <a:endParaRPr lang="nb-NO"/>
          </a:p>
        </p:txBody>
      </p:sp>
    </p:spTree>
    <p:extLst>
      <p:ext uri="{BB962C8B-B14F-4D97-AF65-F5344CB8AC3E}">
        <p14:creationId xmlns:p14="http://schemas.microsoft.com/office/powerpoint/2010/main" val="344861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2</a:t>
            </a:fld>
            <a:endParaRPr lang="nb-NO"/>
          </a:p>
        </p:txBody>
      </p:sp>
    </p:spTree>
    <p:extLst>
      <p:ext uri="{BB962C8B-B14F-4D97-AF65-F5344CB8AC3E}">
        <p14:creationId xmlns:p14="http://schemas.microsoft.com/office/powerpoint/2010/main" val="1495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9CEFF11C-8605-42A1-AB0A-58AC587461DC}" type="slidenum">
              <a:rPr lang="nb-NO" smtClean="0"/>
              <a:t>36</a:t>
            </a:fld>
            <a:endParaRPr lang="nb-NO"/>
          </a:p>
        </p:txBody>
      </p:sp>
    </p:spTree>
    <p:extLst>
      <p:ext uri="{BB962C8B-B14F-4D97-AF65-F5344CB8AC3E}">
        <p14:creationId xmlns:p14="http://schemas.microsoft.com/office/powerpoint/2010/main" val="555971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sv-SE" b="1" dirty="0" err="1"/>
              <a:t>Relevance</a:t>
            </a:r>
            <a:r>
              <a:rPr lang="sv-SE" b="1" dirty="0"/>
              <a:t>:</a:t>
            </a:r>
            <a:r>
              <a:rPr lang="sv-SE" dirty="0"/>
              <a:t> (</a:t>
            </a:r>
            <a:r>
              <a:rPr lang="sv-SE" dirty="0" err="1"/>
              <a:t>Adequacy</a:t>
            </a:r>
            <a:r>
              <a:rPr lang="sv-SE" dirty="0"/>
              <a:t>) </a:t>
            </a:r>
            <a:r>
              <a:rPr lang="en-US" dirty="0"/>
              <a:t>Data sources must be considered inadequate for census purposes if they are flawed by major deviations from the essential features, definitions and concepts required by the EU legislation and if these deviations seriously impair adequate use of the census results. And a completeness concept: cell values that are ‘not available’ or flagged as ‘unreliable’ or ‘confidential on NUTS 2 level.</a:t>
            </a:r>
          </a:p>
          <a:p>
            <a:r>
              <a:rPr lang="sv-SE" b="1" dirty="0" err="1"/>
              <a:t>Accuracy</a:t>
            </a:r>
            <a:r>
              <a:rPr lang="sv-SE" b="1" dirty="0"/>
              <a:t>: </a:t>
            </a:r>
            <a:r>
              <a:rPr lang="sv-SE" b="0" dirty="0" err="1"/>
              <a:t>Quantitative</a:t>
            </a:r>
            <a:r>
              <a:rPr lang="sv-SE" b="0" dirty="0"/>
              <a:t> </a:t>
            </a:r>
            <a:r>
              <a:rPr lang="sv-SE" b="0" dirty="0" err="1"/>
              <a:t>quality</a:t>
            </a:r>
            <a:r>
              <a:rPr lang="sv-SE" b="0" dirty="0"/>
              <a:t> information </a:t>
            </a:r>
            <a:r>
              <a:rPr lang="sv-SE" b="0" dirty="0" err="1"/>
              <a:t>about</a:t>
            </a:r>
            <a:r>
              <a:rPr lang="sv-SE" b="0" dirty="0"/>
              <a:t> the data </a:t>
            </a:r>
            <a:r>
              <a:rPr lang="sv-SE" b="0" dirty="0" err="1"/>
              <a:t>sources</a:t>
            </a:r>
            <a:r>
              <a:rPr lang="sv-SE" b="0" dirty="0"/>
              <a:t>. </a:t>
            </a:r>
            <a:r>
              <a:rPr lang="en-US" dirty="0"/>
              <a:t>The extent to which the data sources represent the target population! </a:t>
            </a:r>
          </a:p>
          <a:p>
            <a:r>
              <a:rPr lang="en-US" dirty="0"/>
              <a:t>For each topic, the metadata must name the data source(s) used to produce the statistical data on the topic and report on: </a:t>
            </a:r>
          </a:p>
          <a:p>
            <a:r>
              <a:rPr lang="en-US" dirty="0"/>
              <a:t>o the definitions relating to the topic; </a:t>
            </a:r>
          </a:p>
          <a:p>
            <a:r>
              <a:rPr lang="en-US" dirty="0"/>
              <a:t>o the method used to estimate data on the topic; </a:t>
            </a:r>
          </a:p>
          <a:p>
            <a:r>
              <a:rPr lang="en-US" dirty="0"/>
              <a:t>o the reasons for any general unreliability of the data on the topic; </a:t>
            </a:r>
          </a:p>
          <a:p>
            <a:r>
              <a:rPr lang="en-US" dirty="0"/>
              <a:t>o the handling of specified cases where Regulation (EC) No 1201/2009 leaves a choice between different concept</a:t>
            </a:r>
            <a:endParaRPr lang="nb-NO" b="1"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37</a:t>
            </a:fld>
            <a:endParaRPr lang="nb-NO"/>
          </a:p>
        </p:txBody>
      </p:sp>
    </p:spTree>
    <p:extLst>
      <p:ext uri="{BB962C8B-B14F-4D97-AF65-F5344CB8AC3E}">
        <p14:creationId xmlns:p14="http://schemas.microsoft.com/office/powerpoint/2010/main" val="154054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b="1"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38</a:t>
            </a:fld>
            <a:endParaRPr lang="nb-NO"/>
          </a:p>
        </p:txBody>
      </p:sp>
    </p:spTree>
    <p:extLst>
      <p:ext uri="{BB962C8B-B14F-4D97-AF65-F5344CB8AC3E}">
        <p14:creationId xmlns:p14="http://schemas.microsoft.com/office/powerpoint/2010/main" val="311891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b="1"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39</a:t>
            </a:fld>
            <a:endParaRPr lang="nb-NO"/>
          </a:p>
        </p:txBody>
      </p:sp>
    </p:spTree>
    <p:extLst>
      <p:ext uri="{BB962C8B-B14F-4D97-AF65-F5344CB8AC3E}">
        <p14:creationId xmlns:p14="http://schemas.microsoft.com/office/powerpoint/2010/main" val="3816850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b="1"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40</a:t>
            </a:fld>
            <a:endParaRPr lang="nb-NO"/>
          </a:p>
        </p:txBody>
      </p:sp>
    </p:spTree>
    <p:extLst>
      <p:ext uri="{BB962C8B-B14F-4D97-AF65-F5344CB8AC3E}">
        <p14:creationId xmlns:p14="http://schemas.microsoft.com/office/powerpoint/2010/main" val="166793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b="1"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41</a:t>
            </a:fld>
            <a:endParaRPr lang="nb-NO"/>
          </a:p>
        </p:txBody>
      </p:sp>
    </p:spTree>
    <p:extLst>
      <p:ext uri="{BB962C8B-B14F-4D97-AF65-F5344CB8AC3E}">
        <p14:creationId xmlns:p14="http://schemas.microsoft.com/office/powerpoint/2010/main" val="729020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a:t>No data= </a:t>
            </a:r>
            <a:r>
              <a:rPr lang="sv-SE" dirty="0" err="1"/>
              <a:t>when</a:t>
            </a:r>
            <a:r>
              <a:rPr lang="sv-SE" dirty="0"/>
              <a:t> no </a:t>
            </a:r>
            <a:r>
              <a:rPr lang="sv-SE" dirty="0" err="1"/>
              <a:t>value</a:t>
            </a:r>
            <a:r>
              <a:rPr lang="sv-SE" baseline="0" dirty="0"/>
              <a:t> </a:t>
            </a:r>
            <a:r>
              <a:rPr lang="sv-SE" dirty="0" err="1"/>
              <a:t>should</a:t>
            </a:r>
            <a:r>
              <a:rPr lang="sv-SE" dirty="0"/>
              <a:t> be in the register</a:t>
            </a:r>
          </a:p>
        </p:txBody>
      </p:sp>
      <p:sp>
        <p:nvSpPr>
          <p:cNvPr id="4" name="Platshållare för bildnummer 3"/>
          <p:cNvSpPr>
            <a:spLocks noGrp="1"/>
          </p:cNvSpPr>
          <p:nvPr>
            <p:ph type="sldNum" sz="quarter" idx="10"/>
          </p:nvPr>
        </p:nvSpPr>
        <p:spPr/>
        <p:txBody>
          <a:bodyPr/>
          <a:lstStyle/>
          <a:p>
            <a:fld id="{D223CAAA-91F9-4503-A641-600401C6674A}" type="slidenum">
              <a:rPr lang="sv-SE" smtClean="0"/>
              <a:pPr/>
              <a:t>42</a:t>
            </a:fld>
            <a:endParaRPr lang="sv-SE"/>
          </a:p>
        </p:txBody>
      </p:sp>
    </p:spTree>
    <p:extLst>
      <p:ext uri="{BB962C8B-B14F-4D97-AF65-F5344CB8AC3E}">
        <p14:creationId xmlns:p14="http://schemas.microsoft.com/office/powerpoint/2010/main" val="219299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43</a:t>
            </a:fld>
            <a:endParaRPr lang="sv-SE"/>
          </a:p>
        </p:txBody>
      </p:sp>
    </p:spTree>
    <p:extLst>
      <p:ext uri="{BB962C8B-B14F-4D97-AF65-F5344CB8AC3E}">
        <p14:creationId xmlns:p14="http://schemas.microsoft.com/office/powerpoint/2010/main" val="1549980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a:t>-</a:t>
            </a:r>
            <a:r>
              <a:rPr lang="sv-SE" baseline="0" dirty="0"/>
              <a:t> </a:t>
            </a:r>
            <a:r>
              <a:rPr lang="sv-SE" dirty="0"/>
              <a:t>Not definitive</a:t>
            </a:r>
            <a:r>
              <a:rPr lang="sv-SE" baseline="0" dirty="0"/>
              <a:t> version of </a:t>
            </a:r>
            <a:r>
              <a:rPr lang="sv-SE" baseline="0" dirty="0" err="1"/>
              <a:t>Dwelling</a:t>
            </a:r>
            <a:r>
              <a:rPr lang="sv-SE" baseline="0" dirty="0"/>
              <a:t> register</a:t>
            </a:r>
          </a:p>
          <a:p>
            <a:pPr>
              <a:buFontTx/>
              <a:buChar char="-"/>
            </a:pPr>
            <a:r>
              <a:rPr lang="sv-SE" dirty="0"/>
              <a:t> Process of </a:t>
            </a:r>
            <a:r>
              <a:rPr lang="sv-SE" dirty="0" err="1"/>
              <a:t>registering</a:t>
            </a:r>
            <a:r>
              <a:rPr lang="sv-SE" dirty="0"/>
              <a:t> population on </a:t>
            </a:r>
            <a:r>
              <a:rPr lang="sv-SE" dirty="0" err="1"/>
              <a:t>dwelling</a:t>
            </a:r>
            <a:r>
              <a:rPr lang="sv-SE" dirty="0"/>
              <a:t> not </a:t>
            </a:r>
            <a:r>
              <a:rPr lang="sv-SE" dirty="0" err="1"/>
              <a:t>completed</a:t>
            </a:r>
            <a:endParaRPr lang="sv-SE" dirty="0"/>
          </a:p>
          <a:p>
            <a:pPr>
              <a:buFontTx/>
              <a:buChar char="-"/>
            </a:pPr>
            <a:r>
              <a:rPr lang="sv-SE" dirty="0"/>
              <a:t> Net </a:t>
            </a:r>
            <a:r>
              <a:rPr lang="sv-SE" dirty="0" err="1"/>
              <a:t>error</a:t>
            </a:r>
            <a:r>
              <a:rPr lang="sv-SE" dirty="0"/>
              <a:t> small – OK</a:t>
            </a:r>
            <a:r>
              <a:rPr lang="sv-SE" baseline="0" dirty="0"/>
              <a:t> for overall </a:t>
            </a:r>
            <a:r>
              <a:rPr lang="sv-SE" baseline="0" dirty="0" err="1"/>
              <a:t>estimation</a:t>
            </a:r>
            <a:endParaRPr lang="sv-SE" baseline="0" dirty="0"/>
          </a:p>
          <a:p>
            <a:pPr>
              <a:buFontTx/>
              <a:buChar char="-"/>
            </a:pPr>
            <a:r>
              <a:rPr lang="sv-SE" baseline="0" dirty="0"/>
              <a:t> Gross </a:t>
            </a:r>
            <a:r>
              <a:rPr lang="sv-SE" baseline="0" dirty="0" err="1"/>
              <a:t>error</a:t>
            </a:r>
            <a:r>
              <a:rPr lang="sv-SE" baseline="0" dirty="0"/>
              <a:t> </a:t>
            </a:r>
            <a:r>
              <a:rPr lang="sv-SE" baseline="0" dirty="0" err="1"/>
              <a:t>large</a:t>
            </a:r>
            <a:r>
              <a:rPr lang="sv-SE" baseline="0" dirty="0"/>
              <a:t> – </a:t>
            </a:r>
            <a:r>
              <a:rPr lang="sv-SE" baseline="0" dirty="0" err="1"/>
              <a:t>may</a:t>
            </a:r>
            <a:r>
              <a:rPr lang="sv-SE" baseline="0" dirty="0"/>
              <a:t> be </a:t>
            </a:r>
            <a:r>
              <a:rPr lang="sv-SE" baseline="0" dirty="0" err="1"/>
              <a:t>problematic</a:t>
            </a:r>
            <a:r>
              <a:rPr lang="sv-SE" baseline="0" dirty="0"/>
              <a:t> to </a:t>
            </a:r>
            <a:r>
              <a:rPr lang="sv-SE" baseline="0" dirty="0" err="1"/>
              <a:t>use</a:t>
            </a:r>
            <a:r>
              <a:rPr lang="sv-SE" baseline="0" dirty="0"/>
              <a:t> data for </a:t>
            </a:r>
            <a:r>
              <a:rPr lang="sv-SE" baseline="0" dirty="0" err="1"/>
              <a:t>other</a:t>
            </a:r>
            <a:r>
              <a:rPr lang="sv-SE" baseline="0" dirty="0"/>
              <a:t> </a:t>
            </a:r>
            <a:r>
              <a:rPr lang="sv-SE" baseline="0" dirty="0" err="1"/>
              <a:t>types</a:t>
            </a:r>
            <a:r>
              <a:rPr lang="sv-SE" baseline="0" dirty="0"/>
              <a:t> of </a:t>
            </a:r>
            <a:r>
              <a:rPr lang="sv-SE" baseline="0" dirty="0" err="1"/>
              <a:t>analyses</a:t>
            </a:r>
            <a:endParaRPr lang="sv-SE" dirty="0"/>
          </a:p>
        </p:txBody>
      </p:sp>
      <p:sp>
        <p:nvSpPr>
          <p:cNvPr id="4" name="Platshållare för bildnummer 3"/>
          <p:cNvSpPr>
            <a:spLocks noGrp="1"/>
          </p:cNvSpPr>
          <p:nvPr>
            <p:ph type="sldNum" sz="quarter" idx="10"/>
          </p:nvPr>
        </p:nvSpPr>
        <p:spPr/>
        <p:txBody>
          <a:bodyPr/>
          <a:lstStyle/>
          <a:p>
            <a:fld id="{67273315-C1D2-423C-97F4-B20DA1D67529}" type="slidenum">
              <a:rPr lang="sv-SE" smtClean="0"/>
              <a:pPr/>
              <a:t>45</a:t>
            </a:fld>
            <a:endParaRPr lang="sv-SE"/>
          </a:p>
        </p:txBody>
      </p:sp>
    </p:spTree>
    <p:extLst>
      <p:ext uri="{BB962C8B-B14F-4D97-AF65-F5344CB8AC3E}">
        <p14:creationId xmlns:p14="http://schemas.microsoft.com/office/powerpoint/2010/main" val="381794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a:t>-</a:t>
            </a:r>
            <a:r>
              <a:rPr lang="sv-SE" baseline="0" dirty="0"/>
              <a:t> </a:t>
            </a:r>
            <a:r>
              <a:rPr lang="sv-SE" dirty="0"/>
              <a:t>Not definitive</a:t>
            </a:r>
            <a:r>
              <a:rPr lang="sv-SE" baseline="0" dirty="0"/>
              <a:t> version of </a:t>
            </a:r>
            <a:r>
              <a:rPr lang="sv-SE" baseline="0" dirty="0" err="1"/>
              <a:t>Dwelling</a:t>
            </a:r>
            <a:r>
              <a:rPr lang="sv-SE" baseline="0" dirty="0"/>
              <a:t> register</a:t>
            </a:r>
          </a:p>
          <a:p>
            <a:pPr>
              <a:buFontTx/>
              <a:buChar char="-"/>
            </a:pPr>
            <a:r>
              <a:rPr lang="sv-SE" dirty="0"/>
              <a:t> Process of </a:t>
            </a:r>
            <a:r>
              <a:rPr lang="sv-SE" dirty="0" err="1"/>
              <a:t>registering</a:t>
            </a:r>
            <a:r>
              <a:rPr lang="sv-SE" dirty="0"/>
              <a:t> population on </a:t>
            </a:r>
            <a:r>
              <a:rPr lang="sv-SE" dirty="0" err="1"/>
              <a:t>dwelling</a:t>
            </a:r>
            <a:r>
              <a:rPr lang="sv-SE" dirty="0"/>
              <a:t> not </a:t>
            </a:r>
            <a:r>
              <a:rPr lang="sv-SE" dirty="0" err="1"/>
              <a:t>completed</a:t>
            </a:r>
            <a:endParaRPr lang="sv-SE" dirty="0"/>
          </a:p>
          <a:p>
            <a:pPr>
              <a:buFontTx/>
              <a:buChar char="-"/>
            </a:pPr>
            <a:r>
              <a:rPr lang="sv-SE" dirty="0"/>
              <a:t> Net </a:t>
            </a:r>
            <a:r>
              <a:rPr lang="sv-SE" dirty="0" err="1"/>
              <a:t>error</a:t>
            </a:r>
            <a:r>
              <a:rPr lang="sv-SE" dirty="0"/>
              <a:t> small – OK</a:t>
            </a:r>
            <a:r>
              <a:rPr lang="sv-SE" baseline="0" dirty="0"/>
              <a:t> for overall </a:t>
            </a:r>
            <a:r>
              <a:rPr lang="sv-SE" baseline="0" dirty="0" err="1"/>
              <a:t>estimation</a:t>
            </a:r>
            <a:endParaRPr lang="sv-SE" baseline="0" dirty="0"/>
          </a:p>
          <a:p>
            <a:pPr>
              <a:buFontTx/>
              <a:buChar char="-"/>
            </a:pPr>
            <a:r>
              <a:rPr lang="sv-SE" baseline="0" dirty="0"/>
              <a:t> Gross </a:t>
            </a:r>
            <a:r>
              <a:rPr lang="sv-SE" baseline="0" dirty="0" err="1"/>
              <a:t>error</a:t>
            </a:r>
            <a:r>
              <a:rPr lang="sv-SE" baseline="0" dirty="0"/>
              <a:t> </a:t>
            </a:r>
            <a:r>
              <a:rPr lang="sv-SE" baseline="0" dirty="0" err="1"/>
              <a:t>large</a:t>
            </a:r>
            <a:r>
              <a:rPr lang="sv-SE" baseline="0" dirty="0"/>
              <a:t> – </a:t>
            </a:r>
            <a:r>
              <a:rPr lang="sv-SE" baseline="0" dirty="0" err="1"/>
              <a:t>may</a:t>
            </a:r>
            <a:r>
              <a:rPr lang="sv-SE" baseline="0" dirty="0"/>
              <a:t> be </a:t>
            </a:r>
            <a:r>
              <a:rPr lang="sv-SE" baseline="0" dirty="0" err="1"/>
              <a:t>problematic</a:t>
            </a:r>
            <a:r>
              <a:rPr lang="sv-SE" baseline="0" dirty="0"/>
              <a:t> to </a:t>
            </a:r>
            <a:r>
              <a:rPr lang="sv-SE" baseline="0" dirty="0" err="1"/>
              <a:t>use</a:t>
            </a:r>
            <a:r>
              <a:rPr lang="sv-SE" baseline="0" dirty="0"/>
              <a:t> data for </a:t>
            </a:r>
            <a:r>
              <a:rPr lang="sv-SE" baseline="0" dirty="0" err="1"/>
              <a:t>other</a:t>
            </a:r>
            <a:r>
              <a:rPr lang="sv-SE" baseline="0" dirty="0"/>
              <a:t> </a:t>
            </a:r>
            <a:r>
              <a:rPr lang="sv-SE" baseline="0" dirty="0" err="1"/>
              <a:t>types</a:t>
            </a:r>
            <a:r>
              <a:rPr lang="sv-SE" baseline="0" dirty="0"/>
              <a:t> of </a:t>
            </a:r>
            <a:r>
              <a:rPr lang="sv-SE" baseline="0" dirty="0" err="1"/>
              <a:t>analyses</a:t>
            </a:r>
            <a:endParaRPr lang="sv-SE" dirty="0"/>
          </a:p>
        </p:txBody>
      </p:sp>
      <p:sp>
        <p:nvSpPr>
          <p:cNvPr id="4" name="Platshållare för bildnummer 3"/>
          <p:cNvSpPr>
            <a:spLocks noGrp="1"/>
          </p:cNvSpPr>
          <p:nvPr>
            <p:ph type="sldNum" sz="quarter" idx="10"/>
          </p:nvPr>
        </p:nvSpPr>
        <p:spPr/>
        <p:txBody>
          <a:bodyPr/>
          <a:lstStyle/>
          <a:p>
            <a:fld id="{67273315-C1D2-423C-97F4-B20DA1D67529}" type="slidenum">
              <a:rPr lang="sv-SE" smtClean="0"/>
              <a:pPr/>
              <a:t>46</a:t>
            </a:fld>
            <a:endParaRPr lang="sv-SE"/>
          </a:p>
        </p:txBody>
      </p:sp>
    </p:spTree>
    <p:extLst>
      <p:ext uri="{BB962C8B-B14F-4D97-AF65-F5344CB8AC3E}">
        <p14:creationId xmlns:p14="http://schemas.microsoft.com/office/powerpoint/2010/main" val="305851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sv-SE" dirty="0" err="1"/>
              <a:t>Early</a:t>
            </a:r>
            <a:r>
              <a:rPr lang="sv-SE" dirty="0"/>
              <a:t> </a:t>
            </a:r>
            <a:r>
              <a:rPr lang="sv-SE" dirty="0" err="1"/>
              <a:t>undertakings</a:t>
            </a:r>
            <a:r>
              <a:rPr lang="sv-SE" dirty="0"/>
              <a:t>, </a:t>
            </a:r>
            <a:r>
              <a:rPr lang="sv-SE" dirty="0" err="1"/>
              <a:t>Persia</a:t>
            </a:r>
            <a:r>
              <a:rPr lang="sv-SE" dirty="0"/>
              <a:t>, </a:t>
            </a:r>
            <a:r>
              <a:rPr lang="sv-SE" dirty="0" err="1"/>
              <a:t>Palestine</a:t>
            </a:r>
            <a:r>
              <a:rPr lang="sv-SE" dirty="0"/>
              <a:t>, </a:t>
            </a:r>
            <a:r>
              <a:rPr lang="sv-SE" dirty="0" err="1"/>
              <a:t>Egypt</a:t>
            </a:r>
            <a:r>
              <a:rPr lang="sv-SE" dirty="0"/>
              <a:t> China, </a:t>
            </a:r>
            <a:r>
              <a:rPr lang="sv-SE" dirty="0" err="1"/>
              <a:t>Domesday</a:t>
            </a:r>
            <a:r>
              <a:rPr lang="sv-SE" dirty="0"/>
              <a:t> </a:t>
            </a:r>
            <a:r>
              <a:rPr lang="sv-SE" dirty="0" err="1"/>
              <a:t>book</a:t>
            </a:r>
            <a:r>
              <a:rPr lang="sv-SE" dirty="0"/>
              <a:t> in England</a:t>
            </a:r>
          </a:p>
          <a:p>
            <a:endParaRPr lang="sv-SE" dirty="0"/>
          </a:p>
          <a:p>
            <a:r>
              <a:rPr lang="sv-SE" dirty="0"/>
              <a:t> </a:t>
            </a:r>
            <a:endParaRPr lang="nb-NO"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3</a:t>
            </a:fld>
            <a:endParaRPr lang="nb-NO"/>
          </a:p>
        </p:txBody>
      </p:sp>
    </p:spTree>
    <p:extLst>
      <p:ext uri="{BB962C8B-B14F-4D97-AF65-F5344CB8AC3E}">
        <p14:creationId xmlns:p14="http://schemas.microsoft.com/office/powerpoint/2010/main" val="4081914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a:t>-</a:t>
            </a:r>
            <a:r>
              <a:rPr lang="sv-SE" baseline="0" dirty="0"/>
              <a:t> </a:t>
            </a:r>
            <a:r>
              <a:rPr lang="sv-SE" dirty="0"/>
              <a:t>Not definitive</a:t>
            </a:r>
            <a:r>
              <a:rPr lang="sv-SE" baseline="0" dirty="0"/>
              <a:t> version of </a:t>
            </a:r>
            <a:r>
              <a:rPr lang="sv-SE" baseline="0" dirty="0" err="1"/>
              <a:t>Dwelling</a:t>
            </a:r>
            <a:r>
              <a:rPr lang="sv-SE" baseline="0" dirty="0"/>
              <a:t> register</a:t>
            </a:r>
          </a:p>
          <a:p>
            <a:pPr>
              <a:buFontTx/>
              <a:buChar char="-"/>
            </a:pPr>
            <a:r>
              <a:rPr lang="sv-SE" dirty="0"/>
              <a:t> Process of </a:t>
            </a:r>
            <a:r>
              <a:rPr lang="sv-SE" dirty="0" err="1"/>
              <a:t>registering</a:t>
            </a:r>
            <a:r>
              <a:rPr lang="sv-SE" dirty="0"/>
              <a:t> population on </a:t>
            </a:r>
            <a:r>
              <a:rPr lang="sv-SE" dirty="0" err="1"/>
              <a:t>dwelling</a:t>
            </a:r>
            <a:r>
              <a:rPr lang="sv-SE" dirty="0"/>
              <a:t> not </a:t>
            </a:r>
            <a:r>
              <a:rPr lang="sv-SE" dirty="0" err="1"/>
              <a:t>completed</a:t>
            </a:r>
            <a:endParaRPr lang="sv-SE" dirty="0"/>
          </a:p>
          <a:p>
            <a:pPr>
              <a:buFontTx/>
              <a:buChar char="-"/>
            </a:pPr>
            <a:r>
              <a:rPr lang="sv-SE" dirty="0"/>
              <a:t> Net </a:t>
            </a:r>
            <a:r>
              <a:rPr lang="sv-SE" dirty="0" err="1"/>
              <a:t>error</a:t>
            </a:r>
            <a:r>
              <a:rPr lang="sv-SE" dirty="0"/>
              <a:t> small – OK</a:t>
            </a:r>
            <a:r>
              <a:rPr lang="sv-SE" baseline="0" dirty="0"/>
              <a:t> for overall </a:t>
            </a:r>
            <a:r>
              <a:rPr lang="sv-SE" baseline="0" dirty="0" err="1"/>
              <a:t>estimation</a:t>
            </a:r>
            <a:endParaRPr lang="sv-SE" baseline="0" dirty="0"/>
          </a:p>
          <a:p>
            <a:pPr>
              <a:buFontTx/>
              <a:buChar char="-"/>
            </a:pPr>
            <a:r>
              <a:rPr lang="sv-SE" baseline="0" dirty="0"/>
              <a:t> Gross </a:t>
            </a:r>
            <a:r>
              <a:rPr lang="sv-SE" baseline="0" dirty="0" err="1"/>
              <a:t>error</a:t>
            </a:r>
            <a:r>
              <a:rPr lang="sv-SE" baseline="0" dirty="0"/>
              <a:t> </a:t>
            </a:r>
            <a:r>
              <a:rPr lang="sv-SE" baseline="0" dirty="0" err="1"/>
              <a:t>large</a:t>
            </a:r>
            <a:r>
              <a:rPr lang="sv-SE" baseline="0" dirty="0"/>
              <a:t> – </a:t>
            </a:r>
            <a:r>
              <a:rPr lang="sv-SE" baseline="0" dirty="0" err="1"/>
              <a:t>may</a:t>
            </a:r>
            <a:r>
              <a:rPr lang="sv-SE" baseline="0" dirty="0"/>
              <a:t> be </a:t>
            </a:r>
            <a:r>
              <a:rPr lang="sv-SE" baseline="0" dirty="0" err="1"/>
              <a:t>problematic</a:t>
            </a:r>
            <a:r>
              <a:rPr lang="sv-SE" baseline="0" dirty="0"/>
              <a:t> to </a:t>
            </a:r>
            <a:r>
              <a:rPr lang="sv-SE" baseline="0" dirty="0" err="1"/>
              <a:t>use</a:t>
            </a:r>
            <a:r>
              <a:rPr lang="sv-SE" baseline="0" dirty="0"/>
              <a:t> data for </a:t>
            </a:r>
            <a:r>
              <a:rPr lang="sv-SE" baseline="0" dirty="0" err="1"/>
              <a:t>other</a:t>
            </a:r>
            <a:r>
              <a:rPr lang="sv-SE" baseline="0" dirty="0"/>
              <a:t> </a:t>
            </a:r>
            <a:r>
              <a:rPr lang="sv-SE" baseline="0" dirty="0" err="1"/>
              <a:t>types</a:t>
            </a:r>
            <a:r>
              <a:rPr lang="sv-SE" baseline="0" dirty="0"/>
              <a:t> of </a:t>
            </a:r>
            <a:r>
              <a:rPr lang="sv-SE" baseline="0" dirty="0" err="1"/>
              <a:t>analyses</a:t>
            </a:r>
            <a:endParaRPr lang="sv-SE" dirty="0"/>
          </a:p>
        </p:txBody>
      </p:sp>
      <p:sp>
        <p:nvSpPr>
          <p:cNvPr id="4" name="Platshållare för bildnummer 3"/>
          <p:cNvSpPr>
            <a:spLocks noGrp="1"/>
          </p:cNvSpPr>
          <p:nvPr>
            <p:ph type="sldNum" sz="quarter" idx="10"/>
          </p:nvPr>
        </p:nvSpPr>
        <p:spPr/>
        <p:txBody>
          <a:bodyPr/>
          <a:lstStyle/>
          <a:p>
            <a:fld id="{67273315-C1D2-423C-97F4-B20DA1D67529}" type="slidenum">
              <a:rPr lang="sv-SE" smtClean="0"/>
              <a:pPr/>
              <a:t>47</a:t>
            </a:fld>
            <a:endParaRPr lang="sv-SE"/>
          </a:p>
        </p:txBody>
      </p:sp>
    </p:spTree>
    <p:extLst>
      <p:ext uri="{BB962C8B-B14F-4D97-AF65-F5344CB8AC3E}">
        <p14:creationId xmlns:p14="http://schemas.microsoft.com/office/powerpoint/2010/main" val="2545962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err="1"/>
              <a:t>Other</a:t>
            </a:r>
            <a:r>
              <a:rPr lang="sv-SE" dirty="0"/>
              <a:t> age </a:t>
            </a:r>
            <a:r>
              <a:rPr lang="sv-SE" dirty="0" err="1"/>
              <a:t>differences</a:t>
            </a:r>
            <a:r>
              <a:rPr lang="sv-SE" dirty="0"/>
              <a:t> </a:t>
            </a:r>
            <a:r>
              <a:rPr lang="sv-SE" dirty="0" err="1"/>
              <a:t>yielded</a:t>
            </a:r>
            <a:r>
              <a:rPr lang="sv-SE" dirty="0"/>
              <a:t> </a:t>
            </a:r>
            <a:r>
              <a:rPr lang="sv-SE" dirty="0" err="1"/>
              <a:t>higher</a:t>
            </a:r>
            <a:r>
              <a:rPr lang="sv-SE" dirty="0"/>
              <a:t> </a:t>
            </a:r>
            <a:r>
              <a:rPr lang="sv-SE" dirty="0" err="1"/>
              <a:t>error</a:t>
            </a:r>
            <a:r>
              <a:rPr lang="sv-SE" dirty="0"/>
              <a:t> </a:t>
            </a:r>
            <a:r>
              <a:rPr lang="sv-SE" dirty="0" err="1"/>
              <a:t>estimates</a:t>
            </a:r>
            <a:endParaRPr lang="sv-SE" dirty="0"/>
          </a:p>
        </p:txBody>
      </p:sp>
      <p:sp>
        <p:nvSpPr>
          <p:cNvPr id="4" name="Platshållare för bildnummer 3"/>
          <p:cNvSpPr>
            <a:spLocks noGrp="1"/>
          </p:cNvSpPr>
          <p:nvPr>
            <p:ph type="sldNum" sz="quarter" idx="10"/>
          </p:nvPr>
        </p:nvSpPr>
        <p:spPr/>
        <p:txBody>
          <a:bodyPr/>
          <a:lstStyle/>
          <a:p>
            <a:fld id="{67273315-C1D2-423C-97F4-B20DA1D67529}" type="slidenum">
              <a:rPr lang="sv-SE" smtClean="0"/>
              <a:pPr/>
              <a:t>48</a:t>
            </a:fld>
            <a:endParaRPr lang="sv-SE"/>
          </a:p>
        </p:txBody>
      </p:sp>
    </p:spTree>
    <p:extLst>
      <p:ext uri="{BB962C8B-B14F-4D97-AF65-F5344CB8AC3E}">
        <p14:creationId xmlns:p14="http://schemas.microsoft.com/office/powerpoint/2010/main" val="2500698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Platshållare för bildobjekt 1">
            <a:extLst>
              <a:ext uri="{FF2B5EF4-FFF2-40B4-BE49-F238E27FC236}">
                <a16:creationId xmlns:a16="http://schemas.microsoft.com/office/drawing/2014/main" xmlns="" id="{525ABEF3-C3E8-4EC9-8BAA-4D9A1096E7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Platshållare för anteckningar 2">
            <a:extLst>
              <a:ext uri="{FF2B5EF4-FFF2-40B4-BE49-F238E27FC236}">
                <a16:creationId xmlns:a16="http://schemas.microsoft.com/office/drawing/2014/main" xmlns="" id="{051B3D94-2F8F-4127-93A0-DC09871ECD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nb-NO"/>
              <a:t>Example Bld with 11 flats, 8 occupied. 28 ppl at the address. 21 has an apartment, How to fit 7 into 3? Known relations, from pool of ppl with no address</a:t>
            </a:r>
          </a:p>
          <a:p>
            <a:pPr eaLnBrk="1" hangingPunct="1">
              <a:spcBef>
                <a:spcPct val="0"/>
              </a:spcBef>
            </a:pPr>
            <a:r>
              <a:rPr lang="en-GB" altLang="nb-NO"/>
              <a:t>Multiple imputation!?</a:t>
            </a:r>
          </a:p>
          <a:p>
            <a:pPr eaLnBrk="1" hangingPunct="1">
              <a:spcBef>
                <a:spcPct val="0"/>
              </a:spcBef>
            </a:pPr>
            <a:endParaRPr lang="en-GB" altLang="nb-NO"/>
          </a:p>
          <a:p>
            <a:pPr eaLnBrk="1" hangingPunct="1">
              <a:spcBef>
                <a:spcPct val="0"/>
              </a:spcBef>
            </a:pPr>
            <a:r>
              <a:rPr lang="en-GB" altLang="nb-NO"/>
              <a:t>One step is to fit a multilevel logistic model to data to assess the relative importance of the individual, property owner and municipality in the data formation process that sometimes ends up with missing data. </a:t>
            </a:r>
            <a:endParaRPr lang="sv-SE" altLang="nb-NO"/>
          </a:p>
          <a:p>
            <a:pPr eaLnBrk="1" hangingPunct="1">
              <a:spcBef>
                <a:spcPct val="0"/>
              </a:spcBef>
            </a:pPr>
            <a:endParaRPr lang="sv-SE" altLang="nb-NO"/>
          </a:p>
          <a:p>
            <a:pPr eaLnBrk="1" hangingPunct="1">
              <a:spcBef>
                <a:spcPct val="0"/>
              </a:spcBef>
            </a:pPr>
            <a:r>
              <a:rPr lang="en-US" altLang="nb-NO"/>
              <a:t>When fit for purpose registers need maintenance! Updating processes. LFS for individuals</a:t>
            </a:r>
          </a:p>
        </p:txBody>
      </p:sp>
      <p:sp>
        <p:nvSpPr>
          <p:cNvPr id="35844" name="Platshållare för bildnummer 3">
            <a:extLst>
              <a:ext uri="{FF2B5EF4-FFF2-40B4-BE49-F238E27FC236}">
                <a16:creationId xmlns:a16="http://schemas.microsoft.com/office/drawing/2014/main" xmlns="" id="{89E31684-9AEA-4AB3-8B78-93FF403F90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D6ABFD-92FF-42B0-84D9-36F4388960BD}" type="slidenum">
              <a:rPr lang="sv-SE" altLang="nb-NO">
                <a:latin typeface="Calibri" panose="020F0502020204030204" pitchFamily="34" charset="0"/>
              </a:rPr>
              <a:pPr eaLnBrk="1" hangingPunct="1"/>
              <a:t>49</a:t>
            </a:fld>
            <a:endParaRPr lang="sv-SE" altLang="nb-NO">
              <a:latin typeface="Calibri" panose="020F0502020204030204" pitchFamily="34" charset="0"/>
            </a:endParaRPr>
          </a:p>
        </p:txBody>
      </p:sp>
    </p:spTree>
    <p:extLst>
      <p:ext uri="{BB962C8B-B14F-4D97-AF65-F5344CB8AC3E}">
        <p14:creationId xmlns:p14="http://schemas.microsoft.com/office/powerpoint/2010/main" val="2539545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50</a:t>
            </a:fld>
            <a:endParaRPr lang="sv-SE"/>
          </a:p>
        </p:txBody>
      </p:sp>
    </p:spTree>
    <p:extLst>
      <p:ext uri="{BB962C8B-B14F-4D97-AF65-F5344CB8AC3E}">
        <p14:creationId xmlns:p14="http://schemas.microsoft.com/office/powerpoint/2010/main" val="41630544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Platshållare för bildobjekt 1">
            <a:extLst>
              <a:ext uri="{FF2B5EF4-FFF2-40B4-BE49-F238E27FC236}">
                <a16:creationId xmlns:a16="http://schemas.microsoft.com/office/drawing/2014/main" xmlns="" id="{10746E81-0B36-4518-B629-2A7909FBC2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Platshållare för anteckningar 2">
            <a:extLst>
              <a:ext uri="{FF2B5EF4-FFF2-40B4-BE49-F238E27FC236}">
                <a16:creationId xmlns:a16="http://schemas.microsoft.com/office/drawing/2014/main" xmlns="" id="{76A5C6B3-78F9-4B7C-8833-AD08107F7F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nb-NO" dirty="0">
                <a:latin typeface="Arial Black" panose="020B0A04020102020204" pitchFamily="34" charset="0"/>
              </a:rPr>
              <a:t>There are a number of causes of errors when individuals are to be linked with dwelling numbers.</a:t>
            </a:r>
          </a:p>
          <a:p>
            <a:pPr eaLnBrk="1" hangingPunct="1">
              <a:spcBef>
                <a:spcPct val="0"/>
              </a:spcBef>
            </a:pPr>
            <a:endParaRPr lang="en-US" altLang="nb-NO" dirty="0">
              <a:latin typeface="Arial Black" panose="020B0A04020102020204" pitchFamily="34" charset="0"/>
            </a:endParaRPr>
          </a:p>
          <a:p>
            <a:pPr eaLnBrk="1" hangingPunct="1">
              <a:spcBef>
                <a:spcPct val="0"/>
              </a:spcBef>
            </a:pPr>
            <a:r>
              <a:rPr lang="en-US" altLang="nb-NO" dirty="0">
                <a:latin typeface="Arial Black" panose="020B0A04020102020204" pitchFamily="34" charset="0"/>
              </a:rPr>
              <a:t>Moreover the data will provide statistics on where individuals are registered, what and how large is the difference compared to where they actually live?</a:t>
            </a:r>
          </a:p>
          <a:p>
            <a:pPr eaLnBrk="1" hangingPunct="1">
              <a:spcBef>
                <a:spcPct val="0"/>
              </a:spcBef>
            </a:pPr>
            <a:endParaRPr lang="en-US" altLang="nb-NO" dirty="0">
              <a:latin typeface="Arial Black" panose="020B0A04020102020204" pitchFamily="34" charset="0"/>
            </a:endParaRPr>
          </a:p>
          <a:p>
            <a:pPr eaLnBrk="1" hangingPunct="1">
              <a:spcBef>
                <a:spcPct val="0"/>
              </a:spcBef>
            </a:pPr>
            <a:r>
              <a:rPr lang="en-US" altLang="nb-NO" dirty="0">
                <a:latin typeface="Arial Black" panose="020B0A04020102020204" pitchFamily="34" charset="0"/>
              </a:rPr>
              <a:t>How can we identify and possibly eliminate the most likely factors of errors?</a:t>
            </a:r>
            <a:endParaRPr lang="sv-SE" altLang="nb-NO" dirty="0"/>
          </a:p>
        </p:txBody>
      </p:sp>
      <p:sp>
        <p:nvSpPr>
          <p:cNvPr id="31748" name="Platshållare för bildnummer 3">
            <a:extLst>
              <a:ext uri="{FF2B5EF4-FFF2-40B4-BE49-F238E27FC236}">
                <a16:creationId xmlns:a16="http://schemas.microsoft.com/office/drawing/2014/main" xmlns="" id="{109D203D-5469-44DD-9756-CB22A0B84E0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BF9193-E2BD-4521-B3EB-5AB14C9DC7A6}" type="slidenum">
              <a:rPr lang="sv-SE" altLang="nb-NO">
                <a:latin typeface="Calibri" panose="020F0502020204030204" pitchFamily="34" charset="0"/>
              </a:rPr>
              <a:pPr eaLnBrk="1" hangingPunct="1"/>
              <a:t>51</a:t>
            </a:fld>
            <a:endParaRPr lang="sv-SE" altLang="nb-NO">
              <a:latin typeface="Calibri" panose="020F0502020204030204" pitchFamily="34" charset="0"/>
            </a:endParaRPr>
          </a:p>
        </p:txBody>
      </p:sp>
    </p:spTree>
    <p:extLst>
      <p:ext uri="{BB962C8B-B14F-4D97-AF65-F5344CB8AC3E}">
        <p14:creationId xmlns:p14="http://schemas.microsoft.com/office/powerpoint/2010/main" val="2762922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52</a:t>
            </a:fld>
            <a:endParaRPr lang="sv-SE"/>
          </a:p>
        </p:txBody>
      </p:sp>
    </p:spTree>
    <p:extLst>
      <p:ext uri="{BB962C8B-B14F-4D97-AF65-F5344CB8AC3E}">
        <p14:creationId xmlns:p14="http://schemas.microsoft.com/office/powerpoint/2010/main" val="2842088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53</a:t>
            </a:fld>
            <a:endParaRPr lang="sv-SE"/>
          </a:p>
        </p:txBody>
      </p:sp>
    </p:spTree>
    <p:extLst>
      <p:ext uri="{BB962C8B-B14F-4D97-AF65-F5344CB8AC3E}">
        <p14:creationId xmlns:p14="http://schemas.microsoft.com/office/powerpoint/2010/main" val="4137665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a:buFontTx/>
              <a:buChar char="-"/>
            </a:pPr>
            <a:r>
              <a:rPr lang="sv-SE" baseline="0" dirty="0"/>
              <a:t> </a:t>
            </a:r>
            <a:r>
              <a:rPr lang="sv-SE" baseline="0" dirty="0" err="1"/>
              <a:t>Causes</a:t>
            </a:r>
            <a:r>
              <a:rPr lang="sv-SE" baseline="0" dirty="0"/>
              <a:t> for </a:t>
            </a:r>
            <a:r>
              <a:rPr lang="sv-SE" baseline="0" dirty="0" err="1"/>
              <a:t>nonresponse</a:t>
            </a:r>
            <a:r>
              <a:rPr lang="sv-SE" baseline="0" dirty="0"/>
              <a:t>:</a:t>
            </a:r>
          </a:p>
          <a:p>
            <a:pPr>
              <a:buFontTx/>
              <a:buNone/>
            </a:pPr>
            <a:r>
              <a:rPr lang="sv-SE" baseline="0" dirty="0"/>
              <a:t> - Person not </a:t>
            </a:r>
            <a:r>
              <a:rPr lang="sv-SE" baseline="0" dirty="0" err="1"/>
              <a:t>reached</a:t>
            </a:r>
            <a:r>
              <a:rPr lang="sv-SE" baseline="0" dirty="0"/>
              <a:t> </a:t>
            </a:r>
            <a:r>
              <a:rPr lang="sv-SE" baseline="0" dirty="0" err="1"/>
              <a:t>because</a:t>
            </a:r>
            <a:r>
              <a:rPr lang="sv-SE" baseline="0" dirty="0"/>
              <a:t> </a:t>
            </a:r>
            <a:r>
              <a:rPr lang="sv-SE" baseline="0" dirty="0" err="1"/>
              <a:t>he/she</a:t>
            </a:r>
            <a:r>
              <a:rPr lang="sv-SE" baseline="0" dirty="0"/>
              <a:t> </a:t>
            </a:r>
            <a:r>
              <a:rPr lang="sv-SE" baseline="0" dirty="0" err="1"/>
              <a:t>should</a:t>
            </a:r>
            <a:r>
              <a:rPr lang="sv-SE" baseline="0" dirty="0"/>
              <a:t> not be in register at all (</a:t>
            </a:r>
            <a:r>
              <a:rPr lang="sv-SE" baseline="0" dirty="0" err="1"/>
              <a:t>overcovergae</a:t>
            </a:r>
            <a:r>
              <a:rPr lang="sv-SE" baseline="0" dirty="0"/>
              <a:t>)</a:t>
            </a:r>
          </a:p>
          <a:p>
            <a:pPr>
              <a:buFontTx/>
              <a:buNone/>
            </a:pPr>
            <a:r>
              <a:rPr lang="sv-SE" baseline="0" dirty="0"/>
              <a:t> - Person not </a:t>
            </a:r>
            <a:r>
              <a:rPr lang="sv-SE" baseline="0" dirty="0" err="1"/>
              <a:t>reached</a:t>
            </a:r>
            <a:r>
              <a:rPr lang="sv-SE" baseline="0" dirty="0"/>
              <a:t> </a:t>
            </a:r>
            <a:r>
              <a:rPr lang="sv-SE" baseline="0" dirty="0" err="1"/>
              <a:t>because</a:t>
            </a:r>
            <a:r>
              <a:rPr lang="sv-SE" baseline="0" dirty="0"/>
              <a:t> </a:t>
            </a:r>
            <a:r>
              <a:rPr lang="sv-SE" baseline="0" dirty="0" err="1"/>
              <a:t>he/she</a:t>
            </a:r>
            <a:r>
              <a:rPr lang="sv-SE" baseline="0" dirty="0"/>
              <a:t> </a:t>
            </a:r>
            <a:r>
              <a:rPr lang="sv-SE" baseline="0" dirty="0" err="1"/>
              <a:t>lives</a:t>
            </a:r>
            <a:r>
              <a:rPr lang="sv-SE" baseline="0" dirty="0"/>
              <a:t> at </a:t>
            </a:r>
            <a:r>
              <a:rPr lang="sv-SE" baseline="0" dirty="0" err="1"/>
              <a:t>another</a:t>
            </a:r>
            <a:r>
              <a:rPr lang="sv-SE" baseline="0" dirty="0"/>
              <a:t> </a:t>
            </a:r>
            <a:r>
              <a:rPr lang="sv-SE" baseline="0" dirty="0" err="1"/>
              <a:t>address</a:t>
            </a:r>
            <a:r>
              <a:rPr lang="sv-SE" baseline="0" dirty="0"/>
              <a:t> </a:t>
            </a:r>
            <a:r>
              <a:rPr lang="sv-SE" baseline="0" dirty="0" err="1"/>
              <a:t>tahn</a:t>
            </a:r>
            <a:r>
              <a:rPr lang="sv-SE" baseline="0" dirty="0"/>
              <a:t> the </a:t>
            </a:r>
            <a:r>
              <a:rPr lang="sv-SE" baseline="0" dirty="0" err="1"/>
              <a:t>one</a:t>
            </a:r>
            <a:r>
              <a:rPr lang="sv-SE" baseline="0" dirty="0"/>
              <a:t> in the register (</a:t>
            </a:r>
            <a:r>
              <a:rPr lang="sv-SE" baseline="0" dirty="0" err="1"/>
              <a:t>incorrect</a:t>
            </a:r>
            <a:r>
              <a:rPr lang="sv-SE" baseline="0" dirty="0"/>
              <a:t> </a:t>
            </a:r>
            <a:r>
              <a:rPr lang="sv-SE" baseline="0" dirty="0" err="1"/>
              <a:t>address</a:t>
            </a:r>
            <a:r>
              <a:rPr lang="sv-SE" baseline="0" dirty="0"/>
              <a:t>)</a:t>
            </a:r>
          </a:p>
          <a:p>
            <a:pPr>
              <a:buFontTx/>
              <a:buNone/>
            </a:pPr>
            <a:r>
              <a:rPr lang="sv-SE" baseline="0" dirty="0"/>
              <a:t> - Person </a:t>
            </a:r>
            <a:r>
              <a:rPr lang="sv-SE" baseline="0" dirty="0" err="1"/>
              <a:t>reached</a:t>
            </a:r>
            <a:r>
              <a:rPr lang="sv-SE" baseline="0" dirty="0"/>
              <a:t> </a:t>
            </a:r>
            <a:r>
              <a:rPr lang="sv-SE" baseline="0" dirty="0" err="1"/>
              <a:t>but</a:t>
            </a:r>
            <a:r>
              <a:rPr lang="sv-SE" baseline="0" dirty="0"/>
              <a:t> not </a:t>
            </a:r>
            <a:r>
              <a:rPr lang="sv-SE" baseline="0" dirty="0" err="1"/>
              <a:t>responding</a:t>
            </a:r>
            <a:r>
              <a:rPr lang="sv-SE" baseline="0" dirty="0"/>
              <a:t>.</a:t>
            </a:r>
          </a:p>
          <a:p>
            <a:pPr>
              <a:buFontTx/>
              <a:buNone/>
            </a:pPr>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54</a:t>
            </a:fld>
            <a:endParaRPr lang="sv-SE"/>
          </a:p>
        </p:txBody>
      </p:sp>
    </p:spTree>
    <p:extLst>
      <p:ext uri="{BB962C8B-B14F-4D97-AF65-F5344CB8AC3E}">
        <p14:creationId xmlns:p14="http://schemas.microsoft.com/office/powerpoint/2010/main" val="2440448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err="1"/>
              <a:t>Family</a:t>
            </a:r>
            <a:r>
              <a:rPr lang="sv-SE" dirty="0"/>
              <a:t>:</a:t>
            </a:r>
            <a:r>
              <a:rPr lang="sv-SE" baseline="0" dirty="0"/>
              <a:t> </a:t>
            </a:r>
            <a:r>
              <a:rPr lang="sv-SE" dirty="0" err="1"/>
              <a:t>derived</a:t>
            </a:r>
            <a:r>
              <a:rPr lang="sv-SE" dirty="0"/>
              <a:t> from TPR </a:t>
            </a:r>
            <a:r>
              <a:rPr lang="sv-SE" dirty="0" err="1"/>
              <a:t>using</a:t>
            </a:r>
            <a:r>
              <a:rPr lang="sv-SE" dirty="0"/>
              <a:t> register</a:t>
            </a:r>
            <a:r>
              <a:rPr lang="sv-SE" baseline="0" dirty="0"/>
              <a:t> information </a:t>
            </a:r>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55</a:t>
            </a:fld>
            <a:endParaRPr lang="sv-SE"/>
          </a:p>
        </p:txBody>
      </p:sp>
    </p:spTree>
    <p:extLst>
      <p:ext uri="{BB962C8B-B14F-4D97-AF65-F5344CB8AC3E}">
        <p14:creationId xmlns:p14="http://schemas.microsoft.com/office/powerpoint/2010/main" val="475360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fontScale="55000" lnSpcReduction="20000"/>
          </a:bodyPr>
          <a:lstStyle/>
          <a:p>
            <a:r>
              <a:rPr lang="en-US" dirty="0"/>
              <a:t>Such validating studies were done for all Swedish censuses between 1960 and 1990, and all of the studies followed the same methodology.</a:t>
            </a:r>
          </a:p>
          <a:p>
            <a:endParaRPr lang="en-US" dirty="0"/>
          </a:p>
          <a:p>
            <a:r>
              <a:rPr lang="en-US" dirty="0"/>
              <a:t>It is important to keep in mind that the TPR shows where a person has his or her registered address, which is not necessarily the same as where the person actually lives. The survey asked for actual living, which was considered as the only reasonable thing to ask for. In this context, accuracy is thus the extent to which the registered address is equal to the actual place of living.   </a:t>
            </a:r>
          </a:p>
          <a:p>
            <a:endParaRPr lang="en-US" dirty="0"/>
          </a:p>
          <a:p>
            <a:r>
              <a:rPr lang="en-US" dirty="0"/>
              <a:t>The respondents were asked to confirm whether they were living at the address they were registered at on 31 December 2011 (the reference day of the census). If the address given was incorrect, they were asked for a correct address. Other questions concerned if the dwelling was owned or rented, how many dwellings there were at the same address, and how many other persons were living at the same address on the reference day. For all others living in the same dwelling, name, sex, year of birth, and whether the person in question was living together with parent or spouse/partner was asked for.</a:t>
            </a:r>
          </a:p>
          <a:p>
            <a:endParaRPr lang="en-US" dirty="0"/>
          </a:p>
          <a:p>
            <a:endParaRPr lang="en-US" dirty="0"/>
          </a:p>
          <a:p>
            <a:r>
              <a:rPr lang="en-US" dirty="0"/>
              <a:t>Dwelling id-key exists in TPR </a:t>
            </a:r>
          </a:p>
          <a:p>
            <a:r>
              <a:rPr lang="en-US" dirty="0"/>
              <a:t> </a:t>
            </a:r>
          </a:p>
          <a:p>
            <a:r>
              <a:rPr lang="en-US" dirty="0"/>
              <a:t>Yes </a:t>
            </a:r>
          </a:p>
          <a:p>
            <a:r>
              <a:rPr lang="en-US" dirty="0"/>
              <a:t>No </a:t>
            </a:r>
          </a:p>
          <a:p>
            <a:r>
              <a:rPr lang="en-US" dirty="0"/>
              <a:t> </a:t>
            </a:r>
          </a:p>
          <a:p>
            <a:r>
              <a:rPr lang="en-US" dirty="0"/>
              <a:t>Municipality of residence (combined with dwelling id-key exists in TPR) </a:t>
            </a:r>
          </a:p>
          <a:p>
            <a:r>
              <a:rPr lang="en-US" dirty="0"/>
              <a:t> </a:t>
            </a:r>
          </a:p>
          <a:p>
            <a:r>
              <a:rPr lang="en-US" dirty="0"/>
              <a:t>Stockholm region (Yes) </a:t>
            </a:r>
          </a:p>
          <a:p>
            <a:r>
              <a:rPr lang="en-US" dirty="0" err="1"/>
              <a:t>Göteborg</a:t>
            </a:r>
            <a:r>
              <a:rPr lang="en-US" dirty="0"/>
              <a:t> region (Yes or No) </a:t>
            </a:r>
          </a:p>
          <a:p>
            <a:r>
              <a:rPr lang="en-US" dirty="0"/>
              <a:t>Malmö region (Yes or No) </a:t>
            </a:r>
          </a:p>
          <a:p>
            <a:r>
              <a:rPr lang="en-US" dirty="0"/>
              <a:t>Municipality with more than 70000 inhabitants excl. </a:t>
            </a:r>
          </a:p>
          <a:p>
            <a:r>
              <a:rPr lang="en-US" dirty="0"/>
              <a:t>Stockholm, </a:t>
            </a:r>
            <a:r>
              <a:rPr lang="en-US" dirty="0" err="1"/>
              <a:t>Göteborg</a:t>
            </a:r>
            <a:r>
              <a:rPr lang="en-US" dirty="0"/>
              <a:t>, and Malmö (Yes or No) </a:t>
            </a:r>
          </a:p>
          <a:p>
            <a:r>
              <a:rPr lang="en-US" dirty="0"/>
              <a:t>Other municipalities (Yes or No) </a:t>
            </a:r>
          </a:p>
          <a:p>
            <a:r>
              <a:rPr lang="en-US" dirty="0"/>
              <a:t>Stockholm county area (No) </a:t>
            </a:r>
          </a:p>
          <a:p>
            <a:r>
              <a:rPr lang="en-US" dirty="0" err="1"/>
              <a:t>Norrtälje</a:t>
            </a:r>
            <a:r>
              <a:rPr lang="en-US" dirty="0"/>
              <a:t> (No) </a:t>
            </a:r>
          </a:p>
          <a:p>
            <a:r>
              <a:rPr lang="en-US" dirty="0"/>
              <a:t> </a:t>
            </a:r>
          </a:p>
          <a:p>
            <a:r>
              <a:rPr lang="en-US" dirty="0"/>
              <a:t>Age class </a:t>
            </a:r>
          </a:p>
          <a:p>
            <a:r>
              <a:rPr lang="en-US" dirty="0"/>
              <a:t> </a:t>
            </a:r>
          </a:p>
          <a:p>
            <a:r>
              <a:rPr lang="en-US" dirty="0"/>
              <a:t>18-34 years </a:t>
            </a:r>
          </a:p>
          <a:p>
            <a:r>
              <a:rPr lang="en-US" dirty="0"/>
              <a:t>35-74 years </a:t>
            </a:r>
          </a:p>
          <a:p>
            <a:r>
              <a:rPr lang="en-US" dirty="0"/>
              <a:t>75 years or older </a:t>
            </a:r>
          </a:p>
          <a:p>
            <a:r>
              <a:rPr lang="en-US" dirty="0"/>
              <a:t> </a:t>
            </a:r>
          </a:p>
          <a:p>
            <a:r>
              <a:rPr lang="en-US" dirty="0"/>
              <a:t>Type of dwelling </a:t>
            </a:r>
          </a:p>
          <a:p>
            <a:r>
              <a:rPr lang="en-US" dirty="0"/>
              <a:t> </a:t>
            </a:r>
          </a:p>
          <a:p>
            <a:r>
              <a:rPr lang="en-US" dirty="0"/>
              <a:t>(semi)-detached house </a:t>
            </a:r>
          </a:p>
          <a:p>
            <a:r>
              <a:rPr lang="en-US" dirty="0"/>
              <a:t>Apartment block </a:t>
            </a:r>
          </a:p>
          <a:p>
            <a:r>
              <a:rPr lang="en-US" dirty="0"/>
              <a:t>Communal establishment, not dwelling house, or missing value </a:t>
            </a:r>
          </a:p>
          <a:p>
            <a:r>
              <a:rPr lang="en-US" dirty="0"/>
              <a:t> </a:t>
            </a:r>
          </a:p>
          <a:p>
            <a:r>
              <a:rPr lang="en-US" dirty="0"/>
              <a:t>Number of families in dwelling according to TPR </a:t>
            </a:r>
          </a:p>
          <a:p>
            <a:r>
              <a:rPr lang="en-US" dirty="0"/>
              <a:t> </a:t>
            </a:r>
          </a:p>
          <a:p>
            <a:r>
              <a:rPr lang="en-US" dirty="0"/>
              <a:t>1-2 </a:t>
            </a:r>
          </a:p>
          <a:p>
            <a:r>
              <a:rPr lang="en-US" dirty="0"/>
              <a:t>3 or more </a:t>
            </a:r>
          </a:p>
          <a:p>
            <a:r>
              <a:rPr lang="en-US" dirty="0"/>
              <a:t>No dwelling id-key </a:t>
            </a:r>
          </a:p>
          <a:p>
            <a:endParaRPr lang="en-US" dirty="0"/>
          </a:p>
          <a:p>
            <a:endParaRPr lang="en-US" dirty="0"/>
          </a:p>
          <a:p>
            <a:r>
              <a:rPr lang="en-US" dirty="0"/>
              <a:t>In 65% of the cases, the initial data collection gave the true value, in 25% the register gave the true value, and in the remaining 10% of the cases neither the initial data collection nor the register was correct. </a:t>
            </a:r>
          </a:p>
          <a:p>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56</a:t>
            </a:fld>
            <a:endParaRPr lang="sv-SE"/>
          </a:p>
        </p:txBody>
      </p:sp>
    </p:spTree>
    <p:extLst>
      <p:ext uri="{BB962C8B-B14F-4D97-AF65-F5344CB8AC3E}">
        <p14:creationId xmlns:p14="http://schemas.microsoft.com/office/powerpoint/2010/main" val="212673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sv-SE" dirty="0"/>
              <a:t> </a:t>
            </a:r>
            <a:endParaRPr lang="nb-NO"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4</a:t>
            </a:fld>
            <a:endParaRPr lang="nb-NO"/>
          </a:p>
        </p:txBody>
      </p:sp>
    </p:spTree>
    <p:extLst>
      <p:ext uri="{BB962C8B-B14F-4D97-AF65-F5344CB8AC3E}">
        <p14:creationId xmlns:p14="http://schemas.microsoft.com/office/powerpoint/2010/main" val="259490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fontScale="55000" lnSpcReduction="20000"/>
          </a:bodyPr>
          <a:lstStyle/>
          <a:p>
            <a:r>
              <a:rPr lang="en-US" dirty="0"/>
              <a:t>Such validating studies were done for all Swedish censuses between 1960 and 1990, and all of the studies followed the same methodology.</a:t>
            </a:r>
          </a:p>
          <a:p>
            <a:endParaRPr lang="en-US" dirty="0"/>
          </a:p>
          <a:p>
            <a:r>
              <a:rPr lang="en-US" dirty="0"/>
              <a:t>It is important to keep in mind that the TPR shows where a person has his or her registered address, which is not necessarily the same as where the person actually lives. The survey asked for actual living, which was considered as the only reasonable thing to ask for. In this context, accuracy is thus the extent to which the registered address is equal to the actual place of living.   </a:t>
            </a:r>
          </a:p>
          <a:p>
            <a:endParaRPr lang="en-US" dirty="0"/>
          </a:p>
          <a:p>
            <a:r>
              <a:rPr lang="en-US" dirty="0"/>
              <a:t>The respondents were asked to confirm whether they were living at the address they were registered at on 31 December 2011 (the reference day of the census). If the address given was incorrect, they were asked for a correct address. Other questions concerned if the dwelling was owned or rented, how many dwellings there were at the same address, and how many other persons were living at the same address on the reference day. For all others living in the same dwelling, name, sex, year of birth, and whether the person in question was living together with parent or spouse/partner was asked for.</a:t>
            </a:r>
          </a:p>
          <a:p>
            <a:endParaRPr lang="en-US" dirty="0"/>
          </a:p>
          <a:p>
            <a:endParaRPr lang="en-US" dirty="0"/>
          </a:p>
          <a:p>
            <a:r>
              <a:rPr lang="en-US" dirty="0"/>
              <a:t>Dwelling id-key exists in TPR </a:t>
            </a:r>
          </a:p>
          <a:p>
            <a:r>
              <a:rPr lang="en-US" dirty="0"/>
              <a:t> </a:t>
            </a:r>
          </a:p>
          <a:p>
            <a:r>
              <a:rPr lang="en-US" dirty="0"/>
              <a:t>Yes </a:t>
            </a:r>
          </a:p>
          <a:p>
            <a:r>
              <a:rPr lang="en-US" dirty="0"/>
              <a:t>No </a:t>
            </a:r>
          </a:p>
          <a:p>
            <a:r>
              <a:rPr lang="en-US" dirty="0"/>
              <a:t> </a:t>
            </a:r>
          </a:p>
          <a:p>
            <a:r>
              <a:rPr lang="en-US" dirty="0"/>
              <a:t>Municipality of residence (combined with dwelling id-key exists in TPR) </a:t>
            </a:r>
          </a:p>
          <a:p>
            <a:r>
              <a:rPr lang="en-US" dirty="0"/>
              <a:t> </a:t>
            </a:r>
          </a:p>
          <a:p>
            <a:r>
              <a:rPr lang="en-US" dirty="0"/>
              <a:t>Stockholm region (Yes) </a:t>
            </a:r>
          </a:p>
          <a:p>
            <a:r>
              <a:rPr lang="en-US" dirty="0" err="1"/>
              <a:t>Göteborg</a:t>
            </a:r>
            <a:r>
              <a:rPr lang="en-US" dirty="0"/>
              <a:t> region (Yes or No) </a:t>
            </a:r>
          </a:p>
          <a:p>
            <a:r>
              <a:rPr lang="en-US" dirty="0"/>
              <a:t>Malmö region (Yes or No) </a:t>
            </a:r>
          </a:p>
          <a:p>
            <a:r>
              <a:rPr lang="en-US" dirty="0"/>
              <a:t>Municipality with more than 70000 inhabitants excl. </a:t>
            </a:r>
          </a:p>
          <a:p>
            <a:r>
              <a:rPr lang="en-US" dirty="0"/>
              <a:t>Stockholm, </a:t>
            </a:r>
            <a:r>
              <a:rPr lang="en-US" dirty="0" err="1"/>
              <a:t>Göteborg</a:t>
            </a:r>
            <a:r>
              <a:rPr lang="en-US" dirty="0"/>
              <a:t>, and Malmö (Yes or No) </a:t>
            </a:r>
          </a:p>
          <a:p>
            <a:r>
              <a:rPr lang="en-US" dirty="0"/>
              <a:t>Other municipalities (Yes or No) </a:t>
            </a:r>
          </a:p>
          <a:p>
            <a:r>
              <a:rPr lang="en-US" dirty="0"/>
              <a:t>Stockholm county area (No) </a:t>
            </a:r>
          </a:p>
          <a:p>
            <a:r>
              <a:rPr lang="en-US" dirty="0" err="1"/>
              <a:t>Norrtälje</a:t>
            </a:r>
            <a:r>
              <a:rPr lang="en-US" dirty="0"/>
              <a:t> (No) </a:t>
            </a:r>
          </a:p>
          <a:p>
            <a:r>
              <a:rPr lang="en-US" dirty="0"/>
              <a:t> </a:t>
            </a:r>
          </a:p>
          <a:p>
            <a:r>
              <a:rPr lang="en-US" dirty="0"/>
              <a:t>Age class </a:t>
            </a:r>
          </a:p>
          <a:p>
            <a:r>
              <a:rPr lang="en-US" dirty="0"/>
              <a:t> </a:t>
            </a:r>
          </a:p>
          <a:p>
            <a:r>
              <a:rPr lang="en-US" dirty="0"/>
              <a:t>18-34 years </a:t>
            </a:r>
          </a:p>
          <a:p>
            <a:r>
              <a:rPr lang="en-US" dirty="0"/>
              <a:t>35-74 years </a:t>
            </a:r>
          </a:p>
          <a:p>
            <a:r>
              <a:rPr lang="en-US" dirty="0"/>
              <a:t>75 years or older </a:t>
            </a:r>
          </a:p>
          <a:p>
            <a:r>
              <a:rPr lang="en-US" dirty="0"/>
              <a:t> </a:t>
            </a:r>
          </a:p>
          <a:p>
            <a:r>
              <a:rPr lang="en-US" dirty="0"/>
              <a:t>Type of dwelling </a:t>
            </a:r>
          </a:p>
          <a:p>
            <a:r>
              <a:rPr lang="en-US" dirty="0"/>
              <a:t> </a:t>
            </a:r>
          </a:p>
          <a:p>
            <a:r>
              <a:rPr lang="en-US" dirty="0"/>
              <a:t>(semi)-detached house </a:t>
            </a:r>
          </a:p>
          <a:p>
            <a:r>
              <a:rPr lang="en-US" dirty="0"/>
              <a:t>Apartment block </a:t>
            </a:r>
          </a:p>
          <a:p>
            <a:r>
              <a:rPr lang="en-US" dirty="0"/>
              <a:t>Communal establishment, not dwelling house, or missing value </a:t>
            </a:r>
          </a:p>
          <a:p>
            <a:r>
              <a:rPr lang="en-US" dirty="0"/>
              <a:t> </a:t>
            </a:r>
          </a:p>
          <a:p>
            <a:r>
              <a:rPr lang="en-US" dirty="0"/>
              <a:t>Number of families in dwelling according to TPR </a:t>
            </a:r>
          </a:p>
          <a:p>
            <a:r>
              <a:rPr lang="en-US" dirty="0"/>
              <a:t> </a:t>
            </a:r>
          </a:p>
          <a:p>
            <a:r>
              <a:rPr lang="en-US" dirty="0"/>
              <a:t>1-2 </a:t>
            </a:r>
          </a:p>
          <a:p>
            <a:r>
              <a:rPr lang="en-US" dirty="0"/>
              <a:t>3 or more </a:t>
            </a:r>
          </a:p>
          <a:p>
            <a:r>
              <a:rPr lang="en-US" dirty="0"/>
              <a:t>No dwelling id-key </a:t>
            </a:r>
          </a:p>
          <a:p>
            <a:endParaRPr lang="en-US" dirty="0"/>
          </a:p>
          <a:p>
            <a:endParaRPr lang="en-US" dirty="0"/>
          </a:p>
          <a:p>
            <a:r>
              <a:rPr lang="en-US" dirty="0"/>
              <a:t>In 65% of the cases, the initial data collection gave the true value, in 25% the register gave the true value, and in the remaining 10% of the cases neither the initial data collection nor the register was correct. </a:t>
            </a:r>
          </a:p>
          <a:p>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57</a:t>
            </a:fld>
            <a:endParaRPr lang="sv-SE"/>
          </a:p>
        </p:txBody>
      </p:sp>
    </p:spTree>
    <p:extLst>
      <p:ext uri="{BB962C8B-B14F-4D97-AF65-F5344CB8AC3E}">
        <p14:creationId xmlns:p14="http://schemas.microsoft.com/office/powerpoint/2010/main" val="3563527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marL="0" marR="0" lvl="2" indent="0" algn="l" defTabSz="914400" rtl="0" eaLnBrk="1" fontAlgn="auto" latinLnBrk="0" hangingPunct="1">
              <a:lnSpc>
                <a:spcPct val="150000"/>
              </a:lnSpc>
              <a:spcBef>
                <a:spcPts val="600"/>
              </a:spcBef>
              <a:spcAft>
                <a:spcPts val="600"/>
              </a:spcAft>
              <a:buClrTx/>
              <a:buSzTx/>
              <a:buFontTx/>
              <a:buNone/>
              <a:tabLst/>
              <a:defRPr/>
            </a:pPr>
            <a:r>
              <a:rPr lang="en-US" sz="2200" dirty="0"/>
              <a:t>- Households identified using the household-dwelling concept</a:t>
            </a:r>
          </a:p>
          <a:p>
            <a:pPr>
              <a:lnSpc>
                <a:spcPct val="150000"/>
              </a:lnSpc>
              <a:spcBef>
                <a:spcPts val="600"/>
              </a:spcBef>
              <a:spcAft>
                <a:spcPts val="600"/>
              </a:spcAft>
            </a:pPr>
            <a:endParaRPr lang="en-US" dirty="0"/>
          </a:p>
          <a:p>
            <a:pPr>
              <a:lnSpc>
                <a:spcPct val="150000"/>
              </a:lnSpc>
              <a:spcBef>
                <a:spcPts val="600"/>
              </a:spcBef>
              <a:spcAft>
                <a:spcPts val="600"/>
              </a:spcAft>
            </a:pPr>
            <a:r>
              <a:rPr lang="en-US" dirty="0"/>
              <a:t>- Household-dwelling: all persons living in a dwelling are regarded to be members of the same household </a:t>
            </a:r>
          </a:p>
        </p:txBody>
      </p:sp>
      <p:sp>
        <p:nvSpPr>
          <p:cNvPr id="4" name="Platshållare för bildnummer 3"/>
          <p:cNvSpPr>
            <a:spLocks noGrp="1"/>
          </p:cNvSpPr>
          <p:nvPr>
            <p:ph type="sldNum" sz="quarter" idx="10"/>
          </p:nvPr>
        </p:nvSpPr>
        <p:spPr/>
        <p:txBody>
          <a:bodyPr/>
          <a:lstStyle/>
          <a:p>
            <a:fld id="{D223CAAA-91F9-4503-A641-600401C6674A}" type="slidenum">
              <a:rPr lang="sv-SE" smtClean="0"/>
              <a:pPr/>
              <a:t>58</a:t>
            </a:fld>
            <a:endParaRPr lang="sv-SE"/>
          </a:p>
        </p:txBody>
      </p:sp>
    </p:spTree>
    <p:extLst>
      <p:ext uri="{BB962C8B-B14F-4D97-AF65-F5344CB8AC3E}">
        <p14:creationId xmlns:p14="http://schemas.microsoft.com/office/powerpoint/2010/main" val="1823762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Gross error is the number of households wrongly included in a category plus the number wrongly excluded from a category. Net error is the number of households according to the register minus the number estimated from the evaluation study. The proportion of correctly classified households and the relative net error are calculated relative to the number of households in the register. </a:t>
            </a:r>
            <a:endParaRPr lang="sv-SE" sz="1200" kern="1200" dirty="0">
              <a:solidFill>
                <a:schemeClr val="tx1"/>
              </a:solidFill>
              <a:effectLst/>
              <a:latin typeface="+mn-lt"/>
              <a:ea typeface="+mn-ea"/>
              <a:cs typeface="+mn-cs"/>
            </a:endParaRPr>
          </a:p>
          <a:p>
            <a:endParaRPr lang="sv-SE" dirty="0"/>
          </a:p>
          <a:p>
            <a:endParaRPr lang="sv-SE" dirty="0"/>
          </a:p>
        </p:txBody>
      </p:sp>
      <p:sp>
        <p:nvSpPr>
          <p:cNvPr id="4" name="Platshållare för bildnummer 3"/>
          <p:cNvSpPr>
            <a:spLocks noGrp="1"/>
          </p:cNvSpPr>
          <p:nvPr>
            <p:ph type="sldNum" sz="quarter" idx="10"/>
          </p:nvPr>
        </p:nvSpPr>
        <p:spPr/>
        <p:txBody>
          <a:bodyPr/>
          <a:lstStyle/>
          <a:p>
            <a:fld id="{105A01E5-2F1F-4543-8C0F-4645EDDE02B2}" type="slidenum">
              <a:rPr lang="sv-SE" smtClean="0"/>
              <a:t>60</a:t>
            </a:fld>
            <a:endParaRPr lang="sv-SE"/>
          </a:p>
        </p:txBody>
      </p:sp>
    </p:spTree>
    <p:extLst>
      <p:ext uri="{BB962C8B-B14F-4D97-AF65-F5344CB8AC3E}">
        <p14:creationId xmlns:p14="http://schemas.microsoft.com/office/powerpoint/2010/main" val="737756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Platshållare för anteckningar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m:rPr>
                          <m:nor/>
                        </m:rPr>
                        <a:rPr lang="nb-NO" sz="1200" kern="1200" smtClean="0">
                          <a:solidFill>
                            <a:schemeClr val="tx1"/>
                          </a:solidFill>
                          <a:effectLst/>
                          <a:latin typeface="Cambria Math" panose="02040503050406030204" pitchFamily="18" charset="0"/>
                          <a:ea typeface="+mn-ea"/>
                          <a:cs typeface="+mn-cs"/>
                        </a:rPr>
                        <m:t>c</m:t>
                      </m:r>
                      <m:r>
                        <m:rPr>
                          <m:nor/>
                        </m:rPr>
                        <a:rPr lang="nb-NO" sz="1200" kern="1200" smtClean="0">
                          <a:solidFill>
                            <a:schemeClr val="tx1"/>
                          </a:solidFill>
                          <a:effectLst/>
                          <a:latin typeface="+mn-lt"/>
                          <a:ea typeface="+mn-ea"/>
                          <a:cs typeface="+mn-cs"/>
                        </a:rPr>
                        <m:t>lass</m:t>
                      </m:r>
                      <m:r>
                        <m:rPr>
                          <m:nor/>
                        </m:rPr>
                        <a:rPr lang="nb-NO" sz="1200" kern="1200" smtClean="0">
                          <a:solidFill>
                            <a:schemeClr val="tx1"/>
                          </a:solidFill>
                          <a:effectLst/>
                          <a:latin typeface="+mn-lt"/>
                          <a:ea typeface="+mn-ea"/>
                          <a:cs typeface="+mn-cs"/>
                        </a:rPr>
                        <m:t> </m:t>
                      </m:r>
                      <m:r>
                        <m:rPr>
                          <m:nor/>
                        </m:rPr>
                        <a:rPr lang="nb-NO" sz="1200" i="1" kern="1200" smtClean="0">
                          <a:solidFill>
                            <a:schemeClr val="tx1"/>
                          </a:solidFill>
                          <a:effectLst/>
                          <a:latin typeface="+mn-lt"/>
                          <a:ea typeface="+mn-ea"/>
                          <a:cs typeface="+mn-cs"/>
                        </a:rPr>
                        <m:t>r</m:t>
                      </m:r>
                      <m:r>
                        <m:rPr>
                          <m:nor/>
                        </m:rPr>
                        <a:rPr lang="nb-NO" sz="1200" kern="1200" smtClean="0">
                          <a:solidFill>
                            <a:schemeClr val="tx1"/>
                          </a:solidFill>
                          <a:effectLst/>
                          <a:latin typeface="+mn-lt"/>
                          <a:ea typeface="+mn-ea"/>
                          <a:cs typeface="+mn-cs"/>
                        </a:rPr>
                        <m:t> </m:t>
                      </m:r>
                      <m:r>
                        <m:rPr>
                          <m:nor/>
                        </m:rPr>
                        <a:rPr lang="nb-NO" sz="1200" b="0" i="0" kern="1200" smtClean="0">
                          <a:solidFill>
                            <a:schemeClr val="tx1"/>
                          </a:solidFill>
                          <a:effectLst/>
                          <a:latin typeface="+mn-lt"/>
                          <a:ea typeface="+mn-ea"/>
                          <a:cs typeface="+mn-cs"/>
                        </a:rPr>
                        <m:t> </m:t>
                      </m:r>
                      <m:r>
                        <m:rPr>
                          <m:nor/>
                        </m:rPr>
                        <a:rPr lang="nb-NO" sz="1200" b="0" i="0" kern="1200" smtClean="0">
                          <a:solidFill>
                            <a:schemeClr val="tx1"/>
                          </a:solidFill>
                          <a:effectLst/>
                          <a:latin typeface="+mn-lt"/>
                          <a:ea typeface="+mn-ea"/>
                          <a:cs typeface="+mn-cs"/>
                        </a:rPr>
                        <m:t>evaluation</m:t>
                      </m:r>
                      <m:r>
                        <m:rPr>
                          <m:nor/>
                        </m:rPr>
                        <a:rPr lang="nb-NO" sz="1200" b="0" i="0" kern="1200" smtClean="0">
                          <a:solidFill>
                            <a:schemeClr val="tx1"/>
                          </a:solidFill>
                          <a:effectLst/>
                          <a:latin typeface="+mn-lt"/>
                          <a:ea typeface="+mn-ea"/>
                          <a:cs typeface="+mn-cs"/>
                        </a:rPr>
                        <m:t> </m:t>
                      </m:r>
                      <m:r>
                        <m:rPr>
                          <m:nor/>
                        </m:rPr>
                        <a:rPr lang="nb-NO" sz="1200" b="0" i="0" kern="1200" smtClean="0">
                          <a:solidFill>
                            <a:schemeClr val="tx1"/>
                          </a:solidFill>
                          <a:effectLst/>
                          <a:latin typeface="+mn-lt"/>
                          <a:ea typeface="+mn-ea"/>
                          <a:cs typeface="+mn-cs"/>
                        </a:rPr>
                        <m:t>and</m:t>
                      </m:r>
                      <m:r>
                        <m:rPr>
                          <m:nor/>
                        </m:rPr>
                        <a:rPr lang="nb-NO" sz="1200" b="0" i="0" kern="1200" smtClean="0">
                          <a:solidFill>
                            <a:schemeClr val="tx1"/>
                          </a:solidFill>
                          <a:effectLst/>
                          <a:latin typeface="+mn-lt"/>
                          <a:ea typeface="+mn-ea"/>
                          <a:cs typeface="+mn-cs"/>
                        </a:rPr>
                        <m:t> </m:t>
                      </m:r>
                      <m:r>
                        <m:rPr>
                          <m:nor/>
                        </m:rPr>
                        <a:rPr lang="nb-NO" sz="1200" b="0" i="1" kern="1200" smtClean="0">
                          <a:solidFill>
                            <a:schemeClr val="tx1"/>
                          </a:solidFill>
                          <a:effectLst/>
                          <a:latin typeface="+mn-lt"/>
                          <a:ea typeface="+mn-ea"/>
                          <a:cs typeface="+mn-cs"/>
                        </a:rPr>
                        <m:t>class</m:t>
                      </m:r>
                      <m:r>
                        <m:rPr>
                          <m:nor/>
                        </m:rPr>
                        <a:rPr lang="nb-NO" sz="1200" b="0" i="1" kern="1200" smtClean="0">
                          <a:solidFill>
                            <a:schemeClr val="tx1"/>
                          </a:solidFill>
                          <a:effectLst/>
                          <a:latin typeface="+mn-lt"/>
                          <a:ea typeface="+mn-ea"/>
                          <a:cs typeface="+mn-cs"/>
                        </a:rPr>
                        <m:t> </m:t>
                      </m:r>
                      <m:r>
                        <m:rPr>
                          <m:nor/>
                        </m:rPr>
                        <a:rPr lang="nb-NO" sz="1200" i="1" kern="1200" smtClean="0">
                          <a:solidFill>
                            <a:schemeClr val="tx1"/>
                          </a:solidFill>
                          <a:effectLst/>
                          <a:latin typeface="+mn-lt"/>
                          <a:ea typeface="+mn-ea"/>
                          <a:cs typeface="+mn-cs"/>
                        </a:rPr>
                        <m:t>c</m:t>
                      </m:r>
                      <m:r>
                        <m:rPr>
                          <m:nor/>
                        </m:rPr>
                        <a:rPr lang="nb-NO" sz="1200" kern="1200" smtClean="0">
                          <a:solidFill>
                            <a:schemeClr val="tx1"/>
                          </a:solidFill>
                          <a:effectLst/>
                          <a:latin typeface="+mn-lt"/>
                          <a:ea typeface="+mn-ea"/>
                          <a:cs typeface="+mn-cs"/>
                        </a:rPr>
                        <m:t> </m:t>
                      </m:r>
                      <m:r>
                        <m:rPr>
                          <m:nor/>
                        </m:rPr>
                        <a:rPr lang="nb-NO" sz="1200" b="0" i="0" kern="1200" smtClean="0">
                          <a:solidFill>
                            <a:schemeClr val="tx1"/>
                          </a:solidFill>
                          <a:effectLst/>
                          <a:latin typeface="+mn-lt"/>
                          <a:ea typeface="+mn-ea"/>
                          <a:cs typeface="+mn-cs"/>
                        </a:rPr>
                        <m:t>in</m:t>
                      </m:r>
                      <m:r>
                        <m:rPr>
                          <m:nor/>
                        </m:rPr>
                        <a:rPr lang="nb-NO" sz="1200" b="0" i="0" kern="1200" smtClean="0">
                          <a:solidFill>
                            <a:schemeClr val="tx1"/>
                          </a:solidFill>
                          <a:effectLst/>
                          <a:latin typeface="+mn-lt"/>
                          <a:ea typeface="+mn-ea"/>
                          <a:cs typeface="+mn-cs"/>
                        </a:rPr>
                        <m:t> </m:t>
                      </m:r>
                      <m:r>
                        <m:rPr>
                          <m:nor/>
                        </m:rPr>
                        <a:rPr lang="nb-NO" sz="1200" b="0" i="0" kern="1200" smtClean="0">
                          <a:solidFill>
                            <a:schemeClr val="tx1"/>
                          </a:solidFill>
                          <a:effectLst/>
                          <a:latin typeface="+mn-lt"/>
                          <a:ea typeface="+mn-ea"/>
                          <a:cs typeface="+mn-cs"/>
                        </a:rPr>
                        <m:t>register</m:t>
                      </m:r>
                      <m:r>
                        <m:rPr>
                          <m:nor/>
                        </m:rPr>
                        <a:rPr lang="nb-NO" sz="1200" b="0" i="0" kern="1200" smtClean="0">
                          <a:solidFill>
                            <a:schemeClr val="tx1"/>
                          </a:solidFill>
                          <a:effectLst/>
                          <a:latin typeface="+mn-lt"/>
                          <a:ea typeface="+mn-ea"/>
                          <a:cs typeface="+mn-cs"/>
                        </a:rPr>
                        <m:t> </m:t>
                      </m:r>
                      <m:r>
                        <m:rPr>
                          <m:nor/>
                        </m:rPr>
                        <a:rPr lang="nb-NO" sz="1200" kern="1200" smtClean="0">
                          <a:solidFill>
                            <a:schemeClr val="tx1"/>
                          </a:solidFill>
                          <a:effectLst/>
                          <a:latin typeface="+mn-lt"/>
                          <a:ea typeface="+mn-ea"/>
                          <a:cs typeface="+mn-cs"/>
                        </a:rPr>
                        <m:t>Census</m:t>
                      </m:r>
                    </m:oMath>
                  </m:oMathPara>
                </a14:m>
                <a:endParaRPr lang="sv-SE" dirty="0"/>
              </a:p>
              <a:p>
                <a:endParaRPr lang="sv-SE" dirty="0"/>
              </a:p>
            </p:txBody>
          </p:sp>
        </mc:Choice>
        <mc:Fallback xmlns="">
          <p:sp>
            <p:nvSpPr>
              <p:cNvPr id="3" name="Platshållare för anteckningar 2"/>
              <p:cNvSpPr>
                <a:spLocks noGrp="1"/>
              </p:cNvSpPr>
              <p:nvPr>
                <p:ph type="body" idx="1"/>
              </p:nvPr>
            </p:nvSpPr>
            <p:spPr/>
            <p:txBody>
              <a:bodyPr/>
              <a:lstStyle/>
              <a:p>
                <a:pPr/>
                <a:r>
                  <a:rPr lang="nb-NO" sz="1200" i="0" kern="1200">
                    <a:solidFill>
                      <a:schemeClr val="tx1"/>
                    </a:solidFill>
                    <a:effectLst/>
                    <a:latin typeface="Cambria Math" panose="02040503050406030204" pitchFamily="18" charset="0"/>
                    <a:ea typeface="+mn-ea"/>
                    <a:cs typeface="+mn-cs"/>
                  </a:rPr>
                  <a:t>"class r </a:t>
                </a:r>
                <a:r>
                  <a:rPr lang="nb-NO" sz="1200" b="0" i="0" kern="1200">
                    <a:solidFill>
                      <a:schemeClr val="tx1"/>
                    </a:solidFill>
                    <a:effectLst/>
                    <a:latin typeface="Cambria Math" panose="02040503050406030204" pitchFamily="18" charset="0"/>
                    <a:ea typeface="+mn-ea"/>
                    <a:cs typeface="+mn-cs"/>
                  </a:rPr>
                  <a:t> evaluation and class </a:t>
                </a:r>
                <a:r>
                  <a:rPr lang="nb-NO" sz="1200" i="0" kern="1200">
                    <a:solidFill>
                      <a:schemeClr val="tx1"/>
                    </a:solidFill>
                    <a:effectLst/>
                    <a:latin typeface="Cambria Math" panose="02040503050406030204" pitchFamily="18" charset="0"/>
                    <a:ea typeface="+mn-ea"/>
                    <a:cs typeface="+mn-cs"/>
                  </a:rPr>
                  <a:t>c </a:t>
                </a:r>
                <a:r>
                  <a:rPr lang="nb-NO" sz="1200" b="0" i="0" kern="1200">
                    <a:solidFill>
                      <a:schemeClr val="tx1"/>
                    </a:solidFill>
                    <a:effectLst/>
                    <a:latin typeface="Cambria Math" panose="02040503050406030204" pitchFamily="18" charset="0"/>
                    <a:ea typeface="+mn-ea"/>
                    <a:cs typeface="+mn-cs"/>
                  </a:rPr>
                  <a:t>in register </a:t>
                </a:r>
                <a:r>
                  <a:rPr lang="nb-NO" sz="1200" i="0" kern="1200">
                    <a:solidFill>
                      <a:schemeClr val="tx1"/>
                    </a:solidFill>
                    <a:effectLst/>
                    <a:latin typeface="Cambria Math" panose="02040503050406030204" pitchFamily="18" charset="0"/>
                    <a:ea typeface="+mn-ea"/>
                    <a:cs typeface="+mn-cs"/>
                  </a:rPr>
                  <a:t>Census</a:t>
                </a:r>
                <a:r>
                  <a:rPr lang="nb-NO" sz="1200" i="0" kern="1200">
                    <a:solidFill>
                      <a:schemeClr val="tx1"/>
                    </a:solidFill>
                    <a:effectLst/>
                    <a:latin typeface="+mn-lt"/>
                    <a:ea typeface="+mn-ea"/>
                    <a:cs typeface="+mn-cs"/>
                  </a:rPr>
                  <a:t>"</a:t>
                </a:r>
                <a:endParaRPr lang="sv-SE" dirty="0"/>
              </a:p>
              <a:p>
                <a:pPr/>
                <a:endParaRPr lang="sv-SE" dirty="0"/>
              </a:p>
            </p:txBody>
          </p:sp>
        </mc:Fallback>
      </mc:AlternateContent>
      <p:sp>
        <p:nvSpPr>
          <p:cNvPr id="4" name="Platshållare för bildnummer 3"/>
          <p:cNvSpPr>
            <a:spLocks noGrp="1"/>
          </p:cNvSpPr>
          <p:nvPr>
            <p:ph type="sldNum" sz="quarter" idx="10"/>
          </p:nvPr>
        </p:nvSpPr>
        <p:spPr/>
        <p:txBody>
          <a:bodyPr/>
          <a:lstStyle/>
          <a:p>
            <a:fld id="{105A01E5-2F1F-4543-8C0F-4645EDDE02B2}" type="slidenum">
              <a:rPr lang="sv-SE" smtClean="0"/>
              <a:t>61</a:t>
            </a:fld>
            <a:endParaRPr lang="sv-SE"/>
          </a:p>
        </p:txBody>
      </p:sp>
    </p:spTree>
    <p:extLst>
      <p:ext uri="{BB962C8B-B14F-4D97-AF65-F5344CB8AC3E}">
        <p14:creationId xmlns:p14="http://schemas.microsoft.com/office/powerpoint/2010/main" val="4191518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Totalt har 92,1 % (± 0,8 %) av </a:t>
            </a:r>
            <a:r>
              <a:rPr lang="nb-NO" dirty="0" err="1"/>
              <a:t>bostadshushållen</a:t>
            </a:r>
            <a:r>
              <a:rPr lang="nb-NO" dirty="0"/>
              <a:t> i Census 2011 </a:t>
            </a:r>
            <a:r>
              <a:rPr lang="nb-NO" dirty="0" err="1"/>
              <a:t>klassificerats</a:t>
            </a:r>
            <a:r>
              <a:rPr lang="nb-NO" dirty="0"/>
              <a:t> </a:t>
            </a:r>
            <a:r>
              <a:rPr lang="nb-NO" dirty="0" err="1"/>
              <a:t>rätt</a:t>
            </a:r>
            <a:r>
              <a:rPr lang="nb-NO" dirty="0"/>
              <a:t> med avseende på </a:t>
            </a:r>
            <a:r>
              <a:rPr lang="nb-NO" dirty="0" err="1"/>
              <a:t>antal</a:t>
            </a:r>
            <a:r>
              <a:rPr lang="nb-NO" dirty="0"/>
              <a:t> boende. </a:t>
            </a:r>
            <a:r>
              <a:rPr lang="nb-NO" dirty="0" err="1"/>
              <a:t>Största</a:t>
            </a:r>
            <a:r>
              <a:rPr lang="nb-NO" dirty="0"/>
              <a:t> andelen </a:t>
            </a:r>
            <a:r>
              <a:rPr lang="nb-NO" dirty="0" err="1"/>
              <a:t>fel</a:t>
            </a:r>
            <a:r>
              <a:rPr lang="nb-NO" dirty="0"/>
              <a:t> finns i </a:t>
            </a:r>
            <a:r>
              <a:rPr lang="nb-NO" dirty="0" err="1"/>
              <a:t>klasserna</a:t>
            </a:r>
            <a:r>
              <a:rPr lang="nb-NO" dirty="0"/>
              <a:t> 6–10 Bland </a:t>
            </a:r>
            <a:r>
              <a:rPr lang="nb-NO" dirty="0" err="1"/>
              <a:t>övriga</a:t>
            </a:r>
            <a:r>
              <a:rPr lang="nb-NO" dirty="0"/>
              <a:t> klasser </a:t>
            </a:r>
            <a:r>
              <a:rPr lang="nb-NO" dirty="0" err="1"/>
              <a:t>är</a:t>
            </a:r>
            <a:r>
              <a:rPr lang="nb-NO" dirty="0"/>
              <a:t> andelen </a:t>
            </a:r>
            <a:r>
              <a:rPr lang="nb-NO" dirty="0" err="1"/>
              <a:t>fel</a:t>
            </a:r>
            <a:r>
              <a:rPr lang="nb-NO" dirty="0"/>
              <a:t> </a:t>
            </a:r>
            <a:r>
              <a:rPr lang="nb-NO" dirty="0" err="1"/>
              <a:t>störst</a:t>
            </a:r>
            <a:r>
              <a:rPr lang="nb-NO" dirty="0"/>
              <a:t> i </a:t>
            </a:r>
            <a:r>
              <a:rPr lang="nb-NO" dirty="0" err="1"/>
              <a:t>klasserna</a:t>
            </a:r>
            <a:r>
              <a:rPr lang="nb-NO" dirty="0"/>
              <a:t> 3 </a:t>
            </a:r>
            <a:r>
              <a:rPr lang="nb-NO" dirty="0" err="1"/>
              <a:t>och</a:t>
            </a:r>
            <a:r>
              <a:rPr lang="nb-NO" dirty="0"/>
              <a:t> 5 med 17,9 % respektive 22,2 % </a:t>
            </a:r>
            <a:r>
              <a:rPr lang="nb-NO" dirty="0" err="1"/>
              <a:t>felklassificerade</a:t>
            </a:r>
            <a:r>
              <a:rPr lang="nb-NO" dirty="0"/>
              <a:t>. De </a:t>
            </a:r>
            <a:r>
              <a:rPr lang="nb-NO" dirty="0" err="1"/>
              <a:t>felklassade</a:t>
            </a:r>
            <a:r>
              <a:rPr lang="nb-NO" dirty="0"/>
              <a:t> </a:t>
            </a:r>
            <a:r>
              <a:rPr lang="nb-NO" dirty="0" err="1"/>
              <a:t>trepersonershushållen</a:t>
            </a:r>
            <a:r>
              <a:rPr lang="nb-NO" dirty="0"/>
              <a:t> i Census 2011 </a:t>
            </a:r>
            <a:r>
              <a:rPr lang="nb-NO" dirty="0" err="1"/>
              <a:t>är</a:t>
            </a:r>
            <a:r>
              <a:rPr lang="nb-NO" dirty="0"/>
              <a:t> </a:t>
            </a:r>
            <a:r>
              <a:rPr lang="nb-NO" dirty="0" err="1"/>
              <a:t>enligt</a:t>
            </a:r>
            <a:r>
              <a:rPr lang="nb-NO" dirty="0"/>
              <a:t> EU </a:t>
            </a:r>
            <a:r>
              <a:rPr lang="nb-NO" dirty="0" err="1"/>
              <a:t>huvudsakligen</a:t>
            </a:r>
            <a:r>
              <a:rPr lang="nb-NO" dirty="0"/>
              <a:t> en- </a:t>
            </a:r>
            <a:r>
              <a:rPr lang="nb-NO" dirty="0" err="1"/>
              <a:t>och</a:t>
            </a:r>
            <a:r>
              <a:rPr lang="nb-NO" dirty="0"/>
              <a:t> </a:t>
            </a:r>
            <a:r>
              <a:rPr lang="nb-NO" dirty="0" err="1"/>
              <a:t>tvåpersonershushåll</a:t>
            </a:r>
            <a:r>
              <a:rPr lang="nb-NO"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hangingPunct="0"/>
            <a:r>
              <a:rPr lang="nb-NO" sz="1200" kern="1200" dirty="0" err="1">
                <a:solidFill>
                  <a:schemeClr val="tx1"/>
                </a:solidFill>
                <a:effectLst/>
                <a:latin typeface="+mn-lt"/>
                <a:ea typeface="+mn-ea"/>
                <a:cs typeface="+mn-cs"/>
              </a:rPr>
              <a:t>Systematiska</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fel</a:t>
            </a:r>
            <a:r>
              <a:rPr lang="nb-NO" sz="1200" kern="1200" dirty="0">
                <a:solidFill>
                  <a:schemeClr val="tx1"/>
                </a:solidFill>
                <a:effectLst/>
                <a:latin typeface="+mn-lt"/>
                <a:ea typeface="+mn-ea"/>
                <a:cs typeface="+mn-cs"/>
              </a:rPr>
              <a:t> i </a:t>
            </a:r>
            <a:r>
              <a:rPr lang="nb-NO" sz="1200" kern="1200" dirty="0" err="1">
                <a:solidFill>
                  <a:schemeClr val="tx1"/>
                </a:solidFill>
                <a:effectLst/>
                <a:latin typeface="+mn-lt"/>
                <a:ea typeface="+mn-ea"/>
                <a:cs typeface="+mn-cs"/>
              </a:rPr>
              <a:t>evalveringsstudien</a:t>
            </a:r>
            <a:r>
              <a:rPr lang="nb-NO" sz="1200" kern="1200" dirty="0">
                <a:solidFill>
                  <a:schemeClr val="tx1"/>
                </a:solidFill>
                <a:effectLst/>
                <a:latin typeface="+mn-lt"/>
                <a:ea typeface="+mn-ea"/>
                <a:cs typeface="+mn-cs"/>
              </a:rPr>
              <a:t> kan </a:t>
            </a:r>
            <a:r>
              <a:rPr lang="nb-NO" sz="1200" kern="1200" dirty="0" err="1">
                <a:solidFill>
                  <a:schemeClr val="tx1"/>
                </a:solidFill>
                <a:effectLst/>
                <a:latin typeface="+mn-lt"/>
                <a:ea typeface="+mn-ea"/>
                <a:cs typeface="+mn-cs"/>
              </a:rPr>
              <a:t>t.ex</a:t>
            </a:r>
            <a:r>
              <a:rPr lang="nb-NO" sz="1200" kern="1200" dirty="0">
                <a:solidFill>
                  <a:schemeClr val="tx1"/>
                </a:solidFill>
                <a:effectLst/>
                <a:latin typeface="+mn-lt"/>
                <a:ea typeface="+mn-ea"/>
                <a:cs typeface="+mn-cs"/>
              </a:rPr>
              <a:t>. ha orsakats av</a:t>
            </a:r>
          </a:p>
          <a:p>
            <a:pPr hangingPunct="0"/>
            <a:r>
              <a:rPr lang="nb-NO" sz="1200" kern="1200" dirty="0">
                <a:solidFill>
                  <a:schemeClr val="tx1"/>
                </a:solidFill>
                <a:effectLst/>
                <a:latin typeface="+mn-lt"/>
                <a:ea typeface="+mn-ea"/>
                <a:cs typeface="+mn-cs"/>
              </a:rPr>
              <a:t> </a:t>
            </a:r>
          </a:p>
          <a:p>
            <a:pPr lvl="0" hangingPunct="0"/>
            <a:r>
              <a:rPr lang="nb-NO" sz="1200" kern="1200" dirty="0">
                <a:solidFill>
                  <a:schemeClr val="tx1"/>
                </a:solidFill>
                <a:effectLst/>
                <a:latin typeface="+mn-lt"/>
                <a:ea typeface="+mn-ea"/>
                <a:cs typeface="+mn-cs"/>
              </a:rPr>
              <a:t>bortfall i </a:t>
            </a:r>
            <a:r>
              <a:rPr lang="nb-NO" sz="1200" kern="1200" dirty="0" err="1">
                <a:solidFill>
                  <a:schemeClr val="tx1"/>
                </a:solidFill>
                <a:effectLst/>
                <a:latin typeface="+mn-lt"/>
                <a:ea typeface="+mn-ea"/>
                <a:cs typeface="+mn-cs"/>
              </a:rPr>
              <a:t>evalveringsstudien</a:t>
            </a:r>
            <a:r>
              <a:rPr lang="nb-NO" sz="1200" kern="1200" dirty="0">
                <a:solidFill>
                  <a:schemeClr val="tx1"/>
                </a:solidFill>
                <a:effectLst/>
                <a:latin typeface="+mn-lt"/>
                <a:ea typeface="+mn-ea"/>
                <a:cs typeface="+mn-cs"/>
              </a:rPr>
              <a:t/>
            </a:r>
            <a:br>
              <a:rPr lang="nb-NO" sz="1200" kern="1200" dirty="0">
                <a:solidFill>
                  <a:schemeClr val="tx1"/>
                </a:solidFill>
                <a:effectLst/>
                <a:latin typeface="+mn-lt"/>
                <a:ea typeface="+mn-ea"/>
                <a:cs typeface="+mn-cs"/>
              </a:rPr>
            </a:br>
            <a:endParaRPr lang="nb-NO" sz="1200" kern="1200" dirty="0">
              <a:solidFill>
                <a:schemeClr val="tx1"/>
              </a:solidFill>
              <a:effectLst/>
              <a:latin typeface="+mn-lt"/>
              <a:ea typeface="+mn-ea"/>
              <a:cs typeface="+mn-cs"/>
            </a:endParaRPr>
          </a:p>
          <a:p>
            <a:pPr lvl="0" hangingPunct="0"/>
            <a:r>
              <a:rPr lang="nb-NO" sz="1200" kern="1200" dirty="0">
                <a:solidFill>
                  <a:schemeClr val="tx1"/>
                </a:solidFill>
                <a:effectLst/>
                <a:latin typeface="+mn-lt"/>
                <a:ea typeface="+mn-ea"/>
                <a:cs typeface="+mn-cs"/>
              </a:rPr>
              <a:t>att </a:t>
            </a:r>
            <a:r>
              <a:rPr lang="nb-NO" sz="1200" kern="1200" dirty="0" err="1">
                <a:solidFill>
                  <a:schemeClr val="tx1"/>
                </a:solidFill>
                <a:effectLst/>
                <a:latin typeface="+mn-lt"/>
                <a:ea typeface="+mn-ea"/>
                <a:cs typeface="+mn-cs"/>
              </a:rPr>
              <a:t>felaktiga</a:t>
            </a:r>
            <a:r>
              <a:rPr lang="nb-NO" sz="1200" kern="1200" dirty="0">
                <a:solidFill>
                  <a:schemeClr val="tx1"/>
                </a:solidFill>
                <a:effectLst/>
                <a:latin typeface="+mn-lt"/>
                <a:ea typeface="+mn-ea"/>
                <a:cs typeface="+mn-cs"/>
              </a:rPr>
              <a:t> kriterier har </a:t>
            </a:r>
            <a:r>
              <a:rPr lang="nb-NO" sz="1200" kern="1200" dirty="0" err="1">
                <a:solidFill>
                  <a:schemeClr val="tx1"/>
                </a:solidFill>
                <a:effectLst/>
                <a:latin typeface="+mn-lt"/>
                <a:ea typeface="+mn-ea"/>
                <a:cs typeface="+mn-cs"/>
              </a:rPr>
              <a:t>tillämpats</a:t>
            </a:r>
            <a:r>
              <a:rPr lang="nb-NO" sz="1200" kern="1200" dirty="0">
                <a:solidFill>
                  <a:schemeClr val="tx1"/>
                </a:solidFill>
                <a:effectLst/>
                <a:latin typeface="+mn-lt"/>
                <a:ea typeface="+mn-ea"/>
                <a:cs typeface="+mn-cs"/>
              </a:rPr>
              <a:t> vid </a:t>
            </a:r>
            <a:r>
              <a:rPr lang="nb-NO" sz="1200" kern="1200" dirty="0" err="1">
                <a:solidFill>
                  <a:schemeClr val="tx1"/>
                </a:solidFill>
                <a:effectLst/>
                <a:latin typeface="+mn-lt"/>
                <a:ea typeface="+mn-ea"/>
                <a:cs typeface="+mn-cs"/>
              </a:rPr>
              <a:t>bestämningen</a:t>
            </a:r>
            <a:r>
              <a:rPr lang="nb-NO" sz="1200" kern="1200" dirty="0">
                <a:solidFill>
                  <a:schemeClr val="tx1"/>
                </a:solidFill>
                <a:effectLst/>
                <a:latin typeface="+mn-lt"/>
                <a:ea typeface="+mn-ea"/>
                <a:cs typeface="+mn-cs"/>
              </a:rPr>
              <a:t> av sanna </a:t>
            </a:r>
            <a:r>
              <a:rPr lang="nb-NO" sz="1200" kern="1200" dirty="0" err="1">
                <a:solidFill>
                  <a:schemeClr val="tx1"/>
                </a:solidFill>
                <a:effectLst/>
                <a:latin typeface="+mn-lt"/>
                <a:ea typeface="+mn-ea"/>
                <a:cs typeface="+mn-cs"/>
              </a:rPr>
              <a:t>värden</a:t>
            </a:r>
            <a:r>
              <a:rPr lang="nb-NO" sz="1200" kern="1200" dirty="0">
                <a:solidFill>
                  <a:schemeClr val="tx1"/>
                </a:solidFill>
                <a:effectLst/>
                <a:latin typeface="+mn-lt"/>
                <a:ea typeface="+mn-ea"/>
                <a:cs typeface="+mn-cs"/>
              </a:rPr>
              <a:t/>
            </a:r>
            <a:br>
              <a:rPr lang="nb-NO" sz="1200" kern="1200" dirty="0">
                <a:solidFill>
                  <a:schemeClr val="tx1"/>
                </a:solidFill>
                <a:effectLst/>
                <a:latin typeface="+mn-lt"/>
                <a:ea typeface="+mn-ea"/>
                <a:cs typeface="+mn-cs"/>
              </a:rPr>
            </a:br>
            <a:endParaRPr lang="nb-NO" sz="1200" kern="1200" dirty="0">
              <a:solidFill>
                <a:schemeClr val="tx1"/>
              </a:solidFill>
              <a:effectLst/>
              <a:latin typeface="+mn-lt"/>
              <a:ea typeface="+mn-ea"/>
              <a:cs typeface="+mn-cs"/>
            </a:endParaRPr>
          </a:p>
          <a:p>
            <a:pPr lvl="0" hangingPunct="0"/>
            <a:r>
              <a:rPr lang="nb-NO" sz="1200" kern="1200" dirty="0" err="1">
                <a:solidFill>
                  <a:schemeClr val="tx1"/>
                </a:solidFill>
                <a:effectLst/>
                <a:latin typeface="+mn-lt"/>
                <a:ea typeface="+mn-ea"/>
                <a:cs typeface="+mn-cs"/>
              </a:rPr>
              <a:t>felaktigt</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lämnade</a:t>
            </a:r>
            <a:r>
              <a:rPr lang="nb-NO" sz="1200" kern="1200" dirty="0">
                <a:solidFill>
                  <a:schemeClr val="tx1"/>
                </a:solidFill>
                <a:effectLst/>
                <a:latin typeface="+mn-lt"/>
                <a:ea typeface="+mn-ea"/>
                <a:cs typeface="+mn-cs"/>
              </a:rPr>
              <a:t> svar </a:t>
            </a:r>
            <a:r>
              <a:rPr lang="nb-NO" sz="1200" kern="1200" dirty="0" err="1">
                <a:solidFill>
                  <a:schemeClr val="tx1"/>
                </a:solidFill>
                <a:effectLst/>
                <a:latin typeface="+mn-lt"/>
                <a:ea typeface="+mn-ea"/>
                <a:cs typeface="+mn-cs"/>
              </a:rPr>
              <a:t>från</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respondenterna</a:t>
            </a:r>
            <a:r>
              <a:rPr lang="nb-NO" sz="1200" kern="1200" dirty="0">
                <a:solidFill>
                  <a:schemeClr val="tx1"/>
                </a:solidFill>
                <a:effectLst/>
                <a:latin typeface="+mn-lt"/>
                <a:ea typeface="+mn-ea"/>
                <a:cs typeface="+mn-cs"/>
              </a:rPr>
              <a:t>.</a:t>
            </a:r>
          </a:p>
          <a:p>
            <a:pPr hangingPunct="0"/>
            <a:r>
              <a:rPr lang="nb-NO" sz="1200" kern="1200" dirty="0">
                <a:solidFill>
                  <a:schemeClr val="tx1"/>
                </a:solidFill>
                <a:effectLst/>
                <a:latin typeface="+mn-lt"/>
                <a:ea typeface="+mn-ea"/>
                <a:cs typeface="+mn-cs"/>
              </a:rPr>
              <a:t> </a:t>
            </a:r>
          </a:p>
          <a:p>
            <a:r>
              <a:rPr lang="nb-NO" sz="1200" kern="1200" dirty="0">
                <a:solidFill>
                  <a:schemeClr val="tx1"/>
                </a:solidFill>
                <a:effectLst/>
                <a:latin typeface="+mn-lt"/>
                <a:ea typeface="+mn-ea"/>
                <a:cs typeface="+mn-cs"/>
              </a:rPr>
              <a:t>Bortfallet i </a:t>
            </a:r>
            <a:r>
              <a:rPr lang="nb-NO" sz="1200" kern="1200" dirty="0" err="1">
                <a:solidFill>
                  <a:schemeClr val="tx1"/>
                </a:solidFill>
                <a:effectLst/>
                <a:latin typeface="+mn-lt"/>
                <a:ea typeface="+mn-ea"/>
                <a:cs typeface="+mn-cs"/>
              </a:rPr>
              <a:t>evalveringsstudien</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motsvarar</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ca</a:t>
            </a:r>
            <a:r>
              <a:rPr lang="nb-NO" sz="1200" kern="1200" dirty="0">
                <a:solidFill>
                  <a:schemeClr val="tx1"/>
                </a:solidFill>
                <a:effectLst/>
                <a:latin typeface="+mn-lt"/>
                <a:ea typeface="+mn-ea"/>
                <a:cs typeface="+mn-cs"/>
              </a:rPr>
              <a:t> 39,5 % av </a:t>
            </a:r>
            <a:r>
              <a:rPr lang="nb-NO" sz="1200" kern="1200" dirty="0" err="1">
                <a:solidFill>
                  <a:schemeClr val="tx1"/>
                </a:solidFill>
                <a:effectLst/>
                <a:latin typeface="+mn-lt"/>
                <a:ea typeface="+mn-ea"/>
                <a:cs typeface="+mn-cs"/>
              </a:rPr>
              <a:t>nettourvalet</a:t>
            </a:r>
            <a:r>
              <a:rPr lang="nb-NO" sz="1200" kern="1200" dirty="0">
                <a:solidFill>
                  <a:schemeClr val="tx1"/>
                </a:solidFill>
                <a:effectLst/>
                <a:latin typeface="+mn-lt"/>
                <a:ea typeface="+mn-ea"/>
                <a:cs typeface="+mn-cs"/>
              </a:rPr>
              <a:t> (efter </a:t>
            </a:r>
            <a:r>
              <a:rPr lang="nb-NO" sz="1200" kern="1200" dirty="0" err="1">
                <a:solidFill>
                  <a:schemeClr val="tx1"/>
                </a:solidFill>
                <a:effectLst/>
                <a:latin typeface="+mn-lt"/>
                <a:ea typeface="+mn-ea"/>
                <a:cs typeface="+mn-cs"/>
              </a:rPr>
              <a:t>exklusion</a:t>
            </a:r>
            <a:r>
              <a:rPr lang="nb-NO" sz="1200" kern="1200" dirty="0">
                <a:solidFill>
                  <a:schemeClr val="tx1"/>
                </a:solidFill>
                <a:effectLst/>
                <a:latin typeface="+mn-lt"/>
                <a:ea typeface="+mn-ea"/>
                <a:cs typeface="+mn-cs"/>
              </a:rPr>
              <a:t> av individer på student- </a:t>
            </a:r>
            <a:r>
              <a:rPr lang="nb-NO" sz="1200" kern="1200" dirty="0" err="1">
                <a:solidFill>
                  <a:schemeClr val="tx1"/>
                </a:solidFill>
                <a:effectLst/>
                <a:latin typeface="+mn-lt"/>
                <a:ea typeface="+mn-ea"/>
                <a:cs typeface="+mn-cs"/>
              </a:rPr>
              <a:t>och</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äldreboenden</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Därtill</a:t>
            </a:r>
            <a:r>
              <a:rPr lang="nb-NO" sz="1200" kern="1200" dirty="0">
                <a:solidFill>
                  <a:schemeClr val="tx1"/>
                </a:solidFill>
                <a:effectLst/>
                <a:latin typeface="+mn-lt"/>
                <a:ea typeface="+mn-ea"/>
                <a:cs typeface="+mn-cs"/>
              </a:rPr>
              <a:t> kommer </a:t>
            </a:r>
            <a:r>
              <a:rPr lang="nb-NO" sz="1200" kern="1200" dirty="0" err="1">
                <a:solidFill>
                  <a:schemeClr val="tx1"/>
                </a:solidFill>
                <a:effectLst/>
                <a:latin typeface="+mn-lt"/>
                <a:ea typeface="+mn-ea"/>
                <a:cs typeface="+mn-cs"/>
              </a:rPr>
              <a:t>partiella</a:t>
            </a:r>
            <a:r>
              <a:rPr lang="nb-NO" sz="1200" kern="1200" dirty="0">
                <a:solidFill>
                  <a:schemeClr val="tx1"/>
                </a:solidFill>
                <a:effectLst/>
                <a:latin typeface="+mn-lt"/>
                <a:ea typeface="+mn-ea"/>
                <a:cs typeface="+mn-cs"/>
              </a:rPr>
              <a:t> bortfall </a:t>
            </a:r>
            <a:r>
              <a:rPr lang="nb-NO" sz="1200" kern="1200" dirty="0" err="1">
                <a:solidFill>
                  <a:schemeClr val="tx1"/>
                </a:solidFill>
                <a:effectLst/>
                <a:latin typeface="+mn-lt"/>
                <a:ea typeface="+mn-ea"/>
                <a:cs typeface="+mn-cs"/>
              </a:rPr>
              <a:t>för</a:t>
            </a:r>
            <a:r>
              <a:rPr lang="nb-NO" sz="1200" kern="1200" dirty="0">
                <a:solidFill>
                  <a:schemeClr val="tx1"/>
                </a:solidFill>
                <a:effectLst/>
                <a:latin typeface="+mn-lt"/>
                <a:ea typeface="+mn-ea"/>
                <a:cs typeface="+mn-cs"/>
              </a:rPr>
              <a:t> de </a:t>
            </a:r>
            <a:r>
              <a:rPr lang="nb-NO" sz="1200" kern="1200" dirty="0" err="1">
                <a:solidFill>
                  <a:schemeClr val="tx1"/>
                </a:solidFill>
                <a:effectLst/>
                <a:latin typeface="+mn-lt"/>
                <a:ea typeface="+mn-ea"/>
                <a:cs typeface="+mn-cs"/>
              </a:rPr>
              <a:t>olika</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variablerna</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antingen</a:t>
            </a:r>
            <a:r>
              <a:rPr lang="nb-NO" sz="1200" kern="1200" dirty="0">
                <a:solidFill>
                  <a:schemeClr val="tx1"/>
                </a:solidFill>
                <a:effectLst/>
                <a:latin typeface="+mn-lt"/>
                <a:ea typeface="+mn-ea"/>
                <a:cs typeface="+mn-cs"/>
              </a:rPr>
              <a:t> har den </a:t>
            </a:r>
            <a:r>
              <a:rPr lang="nb-NO" sz="1200" kern="1200" dirty="0" err="1">
                <a:solidFill>
                  <a:schemeClr val="tx1"/>
                </a:solidFill>
                <a:effectLst/>
                <a:latin typeface="+mn-lt"/>
                <a:ea typeface="+mn-ea"/>
                <a:cs typeface="+mn-cs"/>
              </a:rPr>
              <a:t>utvalda</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individen</a:t>
            </a:r>
            <a:r>
              <a:rPr lang="nb-NO" sz="1200" kern="1200" dirty="0">
                <a:solidFill>
                  <a:schemeClr val="tx1"/>
                </a:solidFill>
                <a:effectLst/>
                <a:latin typeface="+mn-lt"/>
                <a:ea typeface="+mn-ea"/>
                <a:cs typeface="+mn-cs"/>
              </a:rPr>
              <a:t> av </a:t>
            </a:r>
            <a:r>
              <a:rPr lang="nb-NO" sz="1200" kern="1200" dirty="0" err="1">
                <a:solidFill>
                  <a:schemeClr val="tx1"/>
                </a:solidFill>
                <a:effectLst/>
                <a:latin typeface="+mn-lt"/>
                <a:ea typeface="+mn-ea"/>
                <a:cs typeface="+mn-cs"/>
              </a:rPr>
              <a:t>olika</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anledningar</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inte</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lämnat</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någon</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användbar</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uppgift</a:t>
            </a:r>
            <a:r>
              <a:rPr lang="nb-NO" sz="1200" kern="1200" dirty="0">
                <a:solidFill>
                  <a:schemeClr val="tx1"/>
                </a:solidFill>
                <a:effectLst/>
                <a:latin typeface="+mn-lt"/>
                <a:ea typeface="+mn-ea"/>
                <a:cs typeface="+mn-cs"/>
              </a:rPr>
              <a:t> på en eller </a:t>
            </a:r>
            <a:r>
              <a:rPr lang="nb-NO" sz="1200" kern="1200" dirty="0" err="1">
                <a:solidFill>
                  <a:schemeClr val="tx1"/>
                </a:solidFill>
                <a:effectLst/>
                <a:latin typeface="+mn-lt"/>
                <a:ea typeface="+mn-ea"/>
                <a:cs typeface="+mn-cs"/>
              </a:rPr>
              <a:t>flera</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frågor</a:t>
            </a:r>
            <a:r>
              <a:rPr lang="nb-NO" sz="1200" kern="1200" dirty="0">
                <a:solidFill>
                  <a:schemeClr val="tx1"/>
                </a:solidFill>
                <a:effectLst/>
                <a:latin typeface="+mn-lt"/>
                <a:ea typeface="+mn-ea"/>
                <a:cs typeface="+mn-cs"/>
              </a:rPr>
              <a:t>, eller så har sant </a:t>
            </a:r>
            <a:r>
              <a:rPr lang="nb-NO" sz="1200" kern="1200" dirty="0" err="1">
                <a:solidFill>
                  <a:schemeClr val="tx1"/>
                </a:solidFill>
                <a:effectLst/>
                <a:latin typeface="+mn-lt"/>
                <a:ea typeface="+mn-ea"/>
                <a:cs typeface="+mn-cs"/>
              </a:rPr>
              <a:t>värde</a:t>
            </a:r>
            <a:r>
              <a:rPr lang="nb-NO" sz="1200" kern="1200" dirty="0">
                <a:solidFill>
                  <a:schemeClr val="tx1"/>
                </a:solidFill>
                <a:effectLst/>
                <a:latin typeface="+mn-lt"/>
                <a:ea typeface="+mn-ea"/>
                <a:cs typeface="+mn-cs"/>
              </a:rPr>
              <a:t> på aktuell variabel </a:t>
            </a:r>
            <a:r>
              <a:rPr lang="nb-NO" sz="1200" kern="1200" dirty="0" err="1">
                <a:solidFill>
                  <a:schemeClr val="tx1"/>
                </a:solidFill>
                <a:effectLst/>
                <a:latin typeface="+mn-lt"/>
                <a:ea typeface="+mn-ea"/>
                <a:cs typeface="+mn-cs"/>
              </a:rPr>
              <a:t>inte</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kunnat</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fastställas</a:t>
            </a:r>
            <a:r>
              <a:rPr lang="nb-NO" sz="1200" kern="1200" dirty="0">
                <a:solidFill>
                  <a:schemeClr val="tx1"/>
                </a:solidFill>
                <a:effectLst/>
                <a:latin typeface="+mn-lt"/>
                <a:ea typeface="+mn-ea"/>
                <a:cs typeface="+mn-cs"/>
              </a:rPr>
              <a:t> (i </a:t>
            </a:r>
            <a:r>
              <a:rPr lang="nb-NO" sz="1200" kern="1200" dirty="0" err="1">
                <a:solidFill>
                  <a:schemeClr val="tx1"/>
                </a:solidFill>
                <a:effectLst/>
                <a:latin typeface="+mn-lt"/>
                <a:ea typeface="+mn-ea"/>
                <a:cs typeface="+mn-cs"/>
              </a:rPr>
              <a:t>första</a:t>
            </a:r>
            <a:r>
              <a:rPr lang="nb-NO" sz="1200" kern="1200" dirty="0">
                <a:solidFill>
                  <a:schemeClr val="tx1"/>
                </a:solidFill>
                <a:effectLst/>
                <a:latin typeface="+mn-lt"/>
                <a:ea typeface="+mn-ea"/>
                <a:cs typeface="+mn-cs"/>
              </a:rPr>
              <a:t> hand beroende på att </a:t>
            </a:r>
            <a:r>
              <a:rPr lang="nb-NO" sz="1200" kern="1200" dirty="0" err="1">
                <a:solidFill>
                  <a:schemeClr val="tx1"/>
                </a:solidFill>
                <a:effectLst/>
                <a:latin typeface="+mn-lt"/>
                <a:ea typeface="+mn-ea"/>
                <a:cs typeface="+mn-cs"/>
              </a:rPr>
              <a:t>individen</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inte</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varit</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möjlig</a:t>
            </a:r>
            <a:r>
              <a:rPr lang="nb-NO" sz="1200" kern="1200" dirty="0">
                <a:solidFill>
                  <a:schemeClr val="tx1"/>
                </a:solidFill>
                <a:effectLst/>
                <a:latin typeface="+mn-lt"/>
                <a:ea typeface="+mn-ea"/>
                <a:cs typeface="+mn-cs"/>
              </a:rPr>
              <a:t> att nå </a:t>
            </a:r>
            <a:r>
              <a:rPr lang="nb-NO" sz="1200" kern="1200" dirty="0" err="1">
                <a:solidFill>
                  <a:schemeClr val="tx1"/>
                </a:solidFill>
                <a:effectLst/>
                <a:latin typeface="+mn-lt"/>
                <a:ea typeface="+mn-ea"/>
                <a:cs typeface="+mn-cs"/>
              </a:rPr>
              <a:t>för</a:t>
            </a:r>
            <a:r>
              <a:rPr lang="nb-NO" sz="1200" kern="1200" dirty="0">
                <a:solidFill>
                  <a:schemeClr val="tx1"/>
                </a:solidFill>
                <a:effectLst/>
                <a:latin typeface="+mn-lt"/>
                <a:ea typeface="+mn-ea"/>
                <a:cs typeface="+mn-cs"/>
              </a:rPr>
              <a:t> </a:t>
            </a:r>
            <a:r>
              <a:rPr lang="nb-NO" sz="1200" kern="1200" dirty="0" err="1">
                <a:solidFill>
                  <a:schemeClr val="tx1"/>
                </a:solidFill>
                <a:effectLst/>
                <a:latin typeface="+mn-lt"/>
                <a:ea typeface="+mn-ea"/>
                <a:cs typeface="+mn-cs"/>
              </a:rPr>
              <a:t>återintervju</a:t>
            </a:r>
            <a:r>
              <a:rPr lang="nb-NO" sz="1200" kern="1200" dirty="0">
                <a:solidFill>
                  <a:schemeClr val="tx1"/>
                </a:solidFill>
                <a:effectLst/>
                <a:latin typeface="+mn-lt"/>
                <a:ea typeface="+mn-ea"/>
                <a:cs typeface="+mn-cs"/>
              </a:rPr>
              <a:t>).</a:t>
            </a:r>
            <a:endParaRPr lang="nb-NO" dirty="0"/>
          </a:p>
          <a:p>
            <a:endParaRPr lang="sv-SE" dirty="0"/>
          </a:p>
        </p:txBody>
      </p:sp>
      <p:sp>
        <p:nvSpPr>
          <p:cNvPr id="4" name="Platshållare för bildnummer 3"/>
          <p:cNvSpPr>
            <a:spLocks noGrp="1"/>
          </p:cNvSpPr>
          <p:nvPr>
            <p:ph type="sldNum" sz="quarter" idx="10"/>
          </p:nvPr>
        </p:nvSpPr>
        <p:spPr/>
        <p:txBody>
          <a:bodyPr/>
          <a:lstStyle/>
          <a:p>
            <a:fld id="{105A01E5-2F1F-4543-8C0F-4645EDDE02B2}" type="slidenum">
              <a:rPr lang="sv-SE" smtClean="0"/>
              <a:t>62</a:t>
            </a:fld>
            <a:endParaRPr lang="sv-SE"/>
          </a:p>
        </p:txBody>
      </p:sp>
    </p:spTree>
    <p:extLst>
      <p:ext uri="{BB962C8B-B14F-4D97-AF65-F5344CB8AC3E}">
        <p14:creationId xmlns:p14="http://schemas.microsoft.com/office/powerpoint/2010/main" val="910723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explanation of the figures could be that younger people and students fail to register their new address as they move away from their parents. Note however that the larger types of households are less common and thus the number of such households in the sample is low. </a:t>
            </a:r>
            <a:endParaRPr lang="sv-SE" sz="1200" kern="1200" dirty="0">
              <a:solidFill>
                <a:schemeClr val="tx1"/>
              </a:solidFill>
              <a:effectLst/>
              <a:latin typeface="+mn-lt"/>
              <a:ea typeface="+mn-ea"/>
              <a:cs typeface="+mn-cs"/>
            </a:endParaRPr>
          </a:p>
          <a:p>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census variable on type of ownership differed in categories and definitions from what is commonly used in Sweden and in the registers. Thus this variable called for a rather complicated derivation, and it was necessary to evaluate its quality. A question about type of ownership was added to the evaluation study, and the data from the survey was compared to the derived census variable. The relative net error rate indicates that the quality of the data was sufficient, but the results should be interpreted with caution since some assumptions were made when translating the Swedish situation to fit the Eurostat definition. </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105A01E5-2F1F-4543-8C0F-4645EDDE02B2}" type="slidenum">
              <a:rPr lang="sv-SE" smtClean="0"/>
              <a:t>63</a:t>
            </a:fld>
            <a:endParaRPr lang="sv-SE"/>
          </a:p>
        </p:txBody>
      </p:sp>
    </p:spTree>
    <p:extLst>
      <p:ext uri="{BB962C8B-B14F-4D97-AF65-F5344CB8AC3E}">
        <p14:creationId xmlns:p14="http://schemas.microsoft.com/office/powerpoint/2010/main" val="147590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was to reach 95 percent in each of Sweden’s 290 municipalities, but 17 municipalities did not reach the goal. The largest rate of missing registration on dwellings was 14 percent.</a:t>
            </a:r>
            <a:endParaRPr lang="sv-SE" sz="1100" kern="1200" dirty="0">
              <a:solidFill>
                <a:schemeClr val="tx1"/>
              </a:solidFill>
              <a:effectLst/>
              <a:latin typeface="+mn-lt"/>
              <a:ea typeface="+mn-ea"/>
              <a:cs typeface="+mn-cs"/>
            </a:endParaRPr>
          </a:p>
          <a:p>
            <a:endParaRPr lang="sv-SE" sz="1100" dirty="0"/>
          </a:p>
          <a:p>
            <a:r>
              <a:rPr lang="en-US" sz="1100" kern="1200" dirty="0">
                <a:solidFill>
                  <a:schemeClr val="tx1"/>
                </a:solidFill>
                <a:effectLst/>
                <a:latin typeface="+mn-lt"/>
                <a:ea typeface="+mn-ea"/>
                <a:cs typeface="+mn-cs"/>
              </a:rPr>
              <a:t>The total number of dwellings in the census was just above five million. Of these, 900 000 did not have any registered inhabitants. This includes holiday houses, and one person (by law) can only be registered at one dwelling. However, there was also an unknown number of people living in dwellings where they were not registered, ex young people still registered with their parents but living elsewhere or people living in group quarters but not being registered there. About 40% of the group quarters had no registered inhabitants. Thus, the census overestimated the number of unoccupied dwellings, and underestimated the number of people living in group quarters. </a:t>
            </a:r>
            <a:endParaRPr lang="sv-SE"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tendency was confirmed when data from a survey on unoccupied dwellings in multi-dwelling buildings were matched to the register. The survey targeted rental units on the open market and had two parts, a total survey of municipal housing companies and a sample survey of private companies. Different reference dates, 1 Sep 2011 and 31 Dec 2011, but the comparison still showed that the register overestimated the number of unoccupied dwellings.  </a:t>
            </a:r>
            <a:endParaRPr lang="sv-SE" sz="11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105A01E5-2F1F-4543-8C0F-4645EDDE02B2}" type="slidenum">
              <a:rPr lang="sv-SE" smtClean="0"/>
              <a:t>66</a:t>
            </a:fld>
            <a:endParaRPr lang="sv-SE"/>
          </a:p>
        </p:txBody>
      </p:sp>
    </p:spTree>
    <p:extLst>
      <p:ext uri="{BB962C8B-B14F-4D97-AF65-F5344CB8AC3E}">
        <p14:creationId xmlns:p14="http://schemas.microsoft.com/office/powerpoint/2010/main" val="1654919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B05EBE61-5963-4FF2-B4F7-F869FDA776AF}" type="slidenum">
              <a:rPr lang="sv-SE" smtClean="0"/>
              <a:pPr/>
              <a:t>67</a:t>
            </a:fld>
            <a:endParaRPr lang="sv-SE"/>
          </a:p>
        </p:txBody>
      </p:sp>
    </p:spTree>
    <p:extLst>
      <p:ext uri="{BB962C8B-B14F-4D97-AF65-F5344CB8AC3E}">
        <p14:creationId xmlns:p14="http://schemas.microsoft.com/office/powerpoint/2010/main" val="4219471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err="1"/>
              <a:t>Cost</a:t>
            </a:r>
            <a:r>
              <a:rPr lang="sv-SE" dirty="0"/>
              <a:t> of </a:t>
            </a:r>
            <a:r>
              <a:rPr lang="sv-SE" dirty="0" err="1"/>
              <a:t>Quality</a:t>
            </a:r>
            <a:r>
              <a:rPr lang="sv-SE" dirty="0"/>
              <a:t> Control</a:t>
            </a:r>
            <a:r>
              <a:rPr lang="sv-SE" baseline="0" dirty="0"/>
              <a:t> </a:t>
            </a:r>
            <a:r>
              <a:rPr lang="sv-SE" baseline="0" dirty="0" err="1"/>
              <a:t>compared</a:t>
            </a:r>
            <a:r>
              <a:rPr lang="sv-SE" baseline="0" dirty="0"/>
              <a:t> to </a:t>
            </a:r>
            <a:r>
              <a:rPr lang="sv-SE" baseline="0" dirty="0" err="1"/>
              <a:t>cost</a:t>
            </a:r>
            <a:r>
              <a:rPr lang="sv-SE" baseline="0" dirty="0"/>
              <a:t> of </a:t>
            </a:r>
            <a:r>
              <a:rPr lang="sv-SE" baseline="0" dirty="0" err="1"/>
              <a:t>poor</a:t>
            </a:r>
            <a:r>
              <a:rPr lang="sv-SE" baseline="0" dirty="0"/>
              <a:t> </a:t>
            </a:r>
            <a:r>
              <a:rPr lang="sv-SE" baseline="0" dirty="0" err="1"/>
              <a:t>quality</a:t>
            </a:r>
            <a:endParaRPr lang="sv-SE" dirty="0"/>
          </a:p>
        </p:txBody>
      </p:sp>
      <p:sp>
        <p:nvSpPr>
          <p:cNvPr id="4" name="Platshållare för bildnummer 3"/>
          <p:cNvSpPr>
            <a:spLocks noGrp="1"/>
          </p:cNvSpPr>
          <p:nvPr>
            <p:ph type="sldNum" sz="quarter" idx="10"/>
          </p:nvPr>
        </p:nvSpPr>
        <p:spPr/>
        <p:txBody>
          <a:bodyPr/>
          <a:lstStyle/>
          <a:p>
            <a:fld id="{B05EBE61-5963-4FF2-B4F7-F869FDA776AF}" type="slidenum">
              <a:rPr lang="sv-SE" smtClean="0"/>
              <a:pPr/>
              <a:t>68</a:t>
            </a:fld>
            <a:endParaRPr lang="sv-SE"/>
          </a:p>
        </p:txBody>
      </p:sp>
    </p:spTree>
    <p:extLst>
      <p:ext uri="{BB962C8B-B14F-4D97-AF65-F5344CB8AC3E}">
        <p14:creationId xmlns:p14="http://schemas.microsoft.com/office/powerpoint/2010/main" val="3067769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err="1"/>
              <a:t>Education</a:t>
            </a:r>
            <a:r>
              <a:rPr lang="sv-SE" dirty="0"/>
              <a:t>, HST =</a:t>
            </a:r>
            <a:r>
              <a:rPr lang="sv-SE" dirty="0" err="1"/>
              <a:t>Household</a:t>
            </a:r>
            <a:r>
              <a:rPr lang="sv-SE" dirty="0"/>
              <a:t> status, CAS </a:t>
            </a:r>
            <a:r>
              <a:rPr lang="sv-SE" dirty="0" err="1"/>
              <a:t>Current</a:t>
            </a:r>
            <a:r>
              <a:rPr lang="sv-SE" dirty="0"/>
              <a:t> </a:t>
            </a:r>
            <a:r>
              <a:rPr lang="sv-SE" dirty="0" err="1"/>
              <a:t>activity</a:t>
            </a:r>
            <a:r>
              <a:rPr lang="sv-SE" dirty="0"/>
              <a:t> status, OCC </a:t>
            </a:r>
            <a:r>
              <a:rPr lang="sv-SE" dirty="0" err="1"/>
              <a:t>occupation</a:t>
            </a:r>
            <a:endParaRPr lang="sv-SE" dirty="0"/>
          </a:p>
        </p:txBody>
      </p:sp>
      <p:sp>
        <p:nvSpPr>
          <p:cNvPr id="4" name="Platshållare för bildnummer 3"/>
          <p:cNvSpPr>
            <a:spLocks noGrp="1"/>
          </p:cNvSpPr>
          <p:nvPr>
            <p:ph type="sldNum" sz="quarter" idx="10"/>
          </p:nvPr>
        </p:nvSpPr>
        <p:spPr/>
        <p:txBody>
          <a:bodyPr/>
          <a:lstStyle/>
          <a:p>
            <a:fld id="{B05EBE61-5963-4FF2-B4F7-F869FDA776AF}" type="slidenum">
              <a:rPr lang="sv-SE" smtClean="0"/>
              <a:pPr/>
              <a:t>69</a:t>
            </a:fld>
            <a:endParaRPr lang="sv-SE"/>
          </a:p>
        </p:txBody>
      </p:sp>
    </p:spTree>
    <p:extLst>
      <p:ext uri="{BB962C8B-B14F-4D97-AF65-F5344CB8AC3E}">
        <p14:creationId xmlns:p14="http://schemas.microsoft.com/office/powerpoint/2010/main" val="108727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bwMode="auto">
          <a:xfrm>
            <a:off x="914400" y="744538"/>
            <a:ext cx="4965700" cy="3724275"/>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679450" y="4718050"/>
            <a:ext cx="5435600" cy="4468813"/>
          </a:xfrm>
          <a:prstGeom prst="rect">
            <a:avLst/>
          </a:prstGeom>
          <a:solidFill>
            <a:srgbClr val="FFFFFF"/>
          </a:solidFill>
          <a:ln>
            <a:solidFill>
              <a:srgbClr val="000000"/>
            </a:solidFill>
            <a:miter lim="800000"/>
            <a:headEnd/>
            <a:tailEnd/>
          </a:ln>
        </p:spPr>
        <p:txBody>
          <a:bodyPr lIns="91998" tIns="45999" rIns="91998" bIns="45999"/>
          <a:lstStyle/>
          <a:p>
            <a:pPr eaLnBrk="1" hangingPunct="1"/>
            <a:r>
              <a:rPr lang="sv-SE" dirty="0"/>
              <a:t>Förenklad bild (Arkivstatistiskt system Nordbotten 60-tal) Note observations not </a:t>
            </a:r>
            <a:r>
              <a:rPr lang="sv-SE" dirty="0" err="1"/>
              <a:t>units</a:t>
            </a:r>
            <a:r>
              <a:rPr lang="sv-SE" dirty="0"/>
              <a:t> in </a:t>
            </a:r>
            <a:r>
              <a:rPr lang="sv-SE" dirty="0" err="1"/>
              <a:t>this</a:t>
            </a:r>
            <a:r>
              <a:rPr lang="sv-SE" dirty="0"/>
              <a:t> version.</a:t>
            </a:r>
          </a:p>
          <a:p>
            <a:pPr eaLnBrk="1" hangingPunct="1"/>
            <a:r>
              <a:rPr lang="sv-SE" dirty="0"/>
              <a:t>Fördelarna som finns</a:t>
            </a:r>
          </a:p>
          <a:p>
            <a:pPr eaLnBrk="1" hangingPunct="1"/>
            <a:r>
              <a:rPr lang="sv-SE" altLang="ja-JP" dirty="0"/>
              <a:t>En effektivare statistikproduktion med bra kopplingar, variabelöverblick, enkel dataåtkomst för produktion med standardiserade populationer och standardprodukter baserade på strukturerade datalager med registerdata.</a:t>
            </a:r>
          </a:p>
          <a:p>
            <a:pPr eaLnBrk="1" hangingPunct="1"/>
            <a:r>
              <a:rPr lang="sv-SE" altLang="ja-JP" dirty="0"/>
              <a:t>Kvalitetssäkring genom enhetlig hantering och lagring av metadata, klassificeringar och standardiserade variabler samt genom säkra dataleveranser till, inom och ut från en NSI.</a:t>
            </a:r>
          </a:p>
          <a:p>
            <a:pPr eaLnBrk="1" hangingPunct="1"/>
            <a:r>
              <a:rPr lang="sv-SE" altLang="ja-JP" dirty="0"/>
              <a:t>Möjligheter att förbättra och skapa nya produkter samt utveckla analysarbete </a:t>
            </a:r>
          </a:p>
          <a:p>
            <a:pPr eaLnBrk="1" hangingPunct="1"/>
            <a:r>
              <a:rPr lang="sv-SE" altLang="ja-JP" dirty="0"/>
              <a:t>Möjligheter att minska uppgiftslämnandet</a:t>
            </a:r>
          </a:p>
          <a:p>
            <a:pPr eaLnBrk="1" hangingPunct="1"/>
            <a:r>
              <a:rPr lang="sv-SE" altLang="ja-JP" dirty="0"/>
              <a:t>Förutsättningar att förse forskarsamhället med väldokumenterade, longitudinella, bättre och billiga data.</a:t>
            </a:r>
          </a:p>
          <a:p>
            <a:pPr eaLnBrk="1" hangingPunct="1"/>
            <a:r>
              <a:rPr lang="sv-SE" altLang="ja-JP" dirty="0"/>
              <a:t>Kostnadsbesparingar i samhället i stort och för NSI med en ökad användning av administrativa data. </a:t>
            </a:r>
            <a:endParaRPr lang="sv-SE" dirty="0"/>
          </a:p>
          <a:p>
            <a:pPr eaLnBrk="1" hangingPunct="1"/>
            <a:endParaRPr lang="sv-SE" dirty="0"/>
          </a:p>
        </p:txBody>
      </p:sp>
    </p:spTree>
    <p:extLst>
      <p:ext uri="{BB962C8B-B14F-4D97-AF65-F5344CB8AC3E}">
        <p14:creationId xmlns:p14="http://schemas.microsoft.com/office/powerpoint/2010/main" val="410348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DE026381-9B39-43F9-9D0B-196FAF857ABB}" type="slidenum">
              <a:rPr lang="nb-NO" smtClean="0"/>
              <a:t>13</a:t>
            </a:fld>
            <a:endParaRPr lang="nb-NO"/>
          </a:p>
        </p:txBody>
      </p:sp>
    </p:spTree>
    <p:extLst>
      <p:ext uri="{BB962C8B-B14F-4D97-AF65-F5344CB8AC3E}">
        <p14:creationId xmlns:p14="http://schemas.microsoft.com/office/powerpoint/2010/main" val="465819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noProof="0" dirty="0"/>
              <a:t>The administrative Dwelling</a:t>
            </a:r>
            <a:r>
              <a:rPr lang="en-US" baseline="0" noProof="0" dirty="0"/>
              <a:t> register is kept by </a:t>
            </a:r>
            <a:r>
              <a:rPr lang="en-US" noProof="0" dirty="0" err="1"/>
              <a:t>Lantmäteriet</a:t>
            </a:r>
            <a:r>
              <a:rPr lang="en-US" noProof="0" dirty="0"/>
              <a:t> - the Swedish mapping, cadastral and land registration authority</a:t>
            </a:r>
          </a:p>
          <a:p>
            <a:pPr>
              <a:lnSpc>
                <a:spcPct val="150000"/>
              </a:lnSpc>
            </a:pPr>
            <a:r>
              <a:rPr lang="en-US" sz="1200" dirty="0"/>
              <a:t>Total population register</a:t>
            </a:r>
          </a:p>
          <a:p>
            <a:pPr>
              <a:lnSpc>
                <a:spcPct val="150000"/>
              </a:lnSpc>
              <a:buFontTx/>
              <a:buChar char="-"/>
            </a:pPr>
            <a:r>
              <a:rPr lang="en-US" sz="1200" dirty="0"/>
              <a:t> Identification key (In Sweden Personal identification number)</a:t>
            </a:r>
          </a:p>
          <a:p>
            <a:pPr>
              <a:lnSpc>
                <a:spcPct val="150000"/>
              </a:lnSpc>
              <a:buFontTx/>
              <a:buChar char="-"/>
            </a:pPr>
            <a:r>
              <a:rPr lang="en-US" sz="1200" dirty="0"/>
              <a:t> Base unit, individual</a:t>
            </a:r>
          </a:p>
          <a:p>
            <a:pPr>
              <a:lnSpc>
                <a:spcPct val="150000"/>
              </a:lnSpc>
            </a:pPr>
            <a:r>
              <a:rPr lang="en-US" sz="1200" dirty="0"/>
              <a:t>- Contains basic information on all persons (sex, age, marital status, nationality etc.)</a:t>
            </a:r>
          </a:p>
          <a:p>
            <a:pPr>
              <a:lnSpc>
                <a:spcPct val="150000"/>
              </a:lnSpc>
              <a:buFontTx/>
              <a:buChar char="-"/>
            </a:pPr>
            <a:r>
              <a:rPr lang="en-US" sz="1200" dirty="0"/>
              <a:t> References to parents and spouses</a:t>
            </a:r>
          </a:p>
          <a:p>
            <a:pPr>
              <a:lnSpc>
                <a:spcPct val="150000"/>
              </a:lnSpc>
              <a:buFontTx/>
              <a:buNone/>
            </a:pPr>
            <a:endParaRPr lang="en-US" sz="1200" dirty="0"/>
          </a:p>
          <a:p>
            <a:pPr>
              <a:lnSpc>
                <a:spcPct val="150000"/>
              </a:lnSpc>
              <a:buFontTx/>
              <a:buNone/>
            </a:pPr>
            <a:r>
              <a:rPr lang="en-US" sz="1200" dirty="0"/>
              <a:t>Real property register</a:t>
            </a:r>
          </a:p>
          <a:p>
            <a:pPr>
              <a:buFontTx/>
              <a:buChar char="-"/>
            </a:pPr>
            <a:r>
              <a:rPr lang="en-US" sz="1200" dirty="0"/>
              <a:t> Identifier – addresses, geographic coordinates</a:t>
            </a:r>
          </a:p>
          <a:p>
            <a:pPr>
              <a:buFontTx/>
              <a:buChar char="-"/>
            </a:pPr>
            <a:r>
              <a:rPr lang="en-US" sz="1200" dirty="0"/>
              <a:t> Base units:</a:t>
            </a:r>
          </a:p>
          <a:p>
            <a:pPr lvl="1">
              <a:buFontTx/>
              <a:buChar char="-"/>
            </a:pPr>
            <a:r>
              <a:rPr lang="en-US" sz="1200" dirty="0"/>
              <a:t> Real Property</a:t>
            </a:r>
          </a:p>
          <a:p>
            <a:pPr lvl="1">
              <a:buFontTx/>
              <a:buChar char="-"/>
            </a:pPr>
            <a:r>
              <a:rPr lang="en-US" sz="1200" baseline="0" dirty="0"/>
              <a:t> </a:t>
            </a:r>
            <a:r>
              <a:rPr lang="en-US" sz="1200" dirty="0"/>
              <a:t>Buildings</a:t>
            </a:r>
            <a:r>
              <a:rPr lang="en-US" sz="1200" baseline="0" dirty="0"/>
              <a:t> &amp; </a:t>
            </a:r>
            <a:r>
              <a:rPr lang="en-US" sz="1200" dirty="0"/>
              <a:t>apartments</a:t>
            </a:r>
          </a:p>
          <a:p>
            <a:r>
              <a:rPr lang="en-US" sz="1200" dirty="0"/>
              <a:t>-</a:t>
            </a:r>
            <a:r>
              <a:rPr lang="en-US" sz="1200" baseline="0" dirty="0"/>
              <a:t> </a:t>
            </a:r>
            <a:r>
              <a:rPr lang="en-US" sz="1200" dirty="0"/>
              <a:t>Contains building permits, real estates taxation, geographic codes etc.</a:t>
            </a:r>
          </a:p>
          <a:p>
            <a:pPr>
              <a:lnSpc>
                <a:spcPct val="150000"/>
              </a:lnSpc>
              <a:buFontTx/>
              <a:buChar char="-"/>
            </a:pPr>
            <a:endParaRPr lang="en-US" sz="1200" dirty="0"/>
          </a:p>
          <a:p>
            <a:endParaRPr lang="en-US" noProof="0"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14</a:t>
            </a:fld>
            <a:endParaRPr lang="sv-SE"/>
          </a:p>
        </p:txBody>
      </p:sp>
    </p:spTree>
    <p:extLst>
      <p:ext uri="{BB962C8B-B14F-4D97-AF65-F5344CB8AC3E}">
        <p14:creationId xmlns:p14="http://schemas.microsoft.com/office/powerpoint/2010/main" val="224711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a:t>- </a:t>
            </a:r>
            <a:r>
              <a:rPr lang="sv-SE" dirty="0" err="1"/>
              <a:t>Municipality</a:t>
            </a:r>
            <a:r>
              <a:rPr lang="sv-SE" dirty="0"/>
              <a:t>: </a:t>
            </a:r>
            <a:r>
              <a:rPr lang="sv-SE" dirty="0" err="1"/>
              <a:t>local</a:t>
            </a:r>
            <a:r>
              <a:rPr lang="sv-SE" dirty="0"/>
              <a:t> administrative </a:t>
            </a:r>
            <a:r>
              <a:rPr lang="sv-SE" dirty="0" err="1"/>
              <a:t>unit</a:t>
            </a:r>
            <a:endParaRPr lang="sv-SE" dirty="0"/>
          </a:p>
          <a:p>
            <a:r>
              <a:rPr lang="en-US" dirty="0"/>
              <a:t>- Process started in 2009</a:t>
            </a:r>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16</a:t>
            </a:fld>
            <a:endParaRPr lang="sv-SE"/>
          </a:p>
        </p:txBody>
      </p:sp>
    </p:spTree>
    <p:extLst>
      <p:ext uri="{BB962C8B-B14F-4D97-AF65-F5344CB8AC3E}">
        <p14:creationId xmlns:p14="http://schemas.microsoft.com/office/powerpoint/2010/main" val="223271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err="1"/>
              <a:t>Municipaltiy</a:t>
            </a:r>
            <a:r>
              <a:rPr lang="sv-SE" dirty="0"/>
              <a:t>: </a:t>
            </a:r>
            <a:r>
              <a:rPr lang="sv-SE" dirty="0" err="1"/>
              <a:t>local</a:t>
            </a:r>
            <a:r>
              <a:rPr lang="sv-SE" dirty="0"/>
              <a:t> administrative </a:t>
            </a:r>
            <a:r>
              <a:rPr lang="sv-SE" dirty="0" err="1"/>
              <a:t>unit</a:t>
            </a:r>
            <a:endParaRPr lang="sv-SE" dirty="0"/>
          </a:p>
        </p:txBody>
      </p:sp>
      <p:sp>
        <p:nvSpPr>
          <p:cNvPr id="4" name="Platshållare för bildnummer 3"/>
          <p:cNvSpPr>
            <a:spLocks noGrp="1"/>
          </p:cNvSpPr>
          <p:nvPr>
            <p:ph type="sldNum" sz="quarter" idx="10"/>
          </p:nvPr>
        </p:nvSpPr>
        <p:spPr/>
        <p:txBody>
          <a:bodyPr/>
          <a:lstStyle/>
          <a:p>
            <a:fld id="{D223CAAA-91F9-4503-A641-600401C6674A}" type="slidenum">
              <a:rPr lang="sv-SE" smtClean="0"/>
              <a:pPr/>
              <a:t>17</a:t>
            </a:fld>
            <a:endParaRPr lang="sv-SE"/>
          </a:p>
        </p:txBody>
      </p:sp>
    </p:spTree>
    <p:extLst>
      <p:ext uri="{BB962C8B-B14F-4D97-AF65-F5344CB8AC3E}">
        <p14:creationId xmlns:p14="http://schemas.microsoft.com/office/powerpoint/2010/main" val="146875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Master" Target="../slideMasters/slideMaster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Master" Target="../slideMasters/slideMaster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Master" Target="../slideMasters/slideMaster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Master" Target="../slideMasters/slideMaster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Master" Target="../slideMasters/slideMaster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5"/>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1CE8AD82-0417-4BF4-93FE-5EB739C16A1D}" type="datetime1">
              <a:rPr lang="sv-SE" smtClean="0"/>
              <a:t>2018-08-22</a:t>
            </a:fld>
            <a:endParaRPr lang="nb-NO"/>
          </a:p>
        </p:txBody>
      </p:sp>
      <p:sp>
        <p:nvSpPr>
          <p:cNvPr id="5" name="Plassholder for bunntekst 4"/>
          <p:cNvSpPr>
            <a:spLocks noGrp="1"/>
          </p:cNvSpPr>
          <p:nvPr>
            <p:ph type="ftr" sz="quarter" idx="11"/>
          </p:nvPr>
        </p:nvSpPr>
        <p:spPr/>
        <p:txBody>
          <a:bodyPr/>
          <a:lstStyle/>
          <a:p>
            <a:r>
              <a:rPr lang="nb-NO"/>
              <a:t>anders.holmberg@ssb.no</a:t>
            </a:r>
          </a:p>
        </p:txBody>
      </p:sp>
      <p:sp>
        <p:nvSpPr>
          <p:cNvPr id="6" name="Plassholder for lysbildenummer 5"/>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265510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F32FEB9D-6F49-46F2-A79F-650EFDF5CFC5}" type="datetime1">
              <a:rPr lang="sv-SE" smtClean="0"/>
              <a:t>2018-08-22</a:t>
            </a:fld>
            <a:endParaRPr lang="nb-NO"/>
          </a:p>
        </p:txBody>
      </p:sp>
      <p:sp>
        <p:nvSpPr>
          <p:cNvPr id="5" name="Plassholder for bunntekst 4"/>
          <p:cNvSpPr>
            <a:spLocks noGrp="1"/>
          </p:cNvSpPr>
          <p:nvPr>
            <p:ph type="ftr" sz="quarter" idx="11"/>
          </p:nvPr>
        </p:nvSpPr>
        <p:spPr/>
        <p:txBody>
          <a:bodyPr/>
          <a:lstStyle/>
          <a:p>
            <a:r>
              <a:rPr lang="nb-NO"/>
              <a:t>anders.holmberg@ssb.no</a:t>
            </a:r>
          </a:p>
        </p:txBody>
      </p:sp>
      <p:sp>
        <p:nvSpPr>
          <p:cNvPr id="6" name="Plassholder for lysbildenummer 5"/>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114111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74638"/>
            <a:ext cx="60198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958A343A-627A-4BE3-9EC4-141205DDBDB6}" type="datetime1">
              <a:rPr lang="sv-SE" smtClean="0"/>
              <a:t>2018-08-22</a:t>
            </a:fld>
            <a:endParaRPr lang="nb-NO"/>
          </a:p>
        </p:txBody>
      </p:sp>
      <p:sp>
        <p:nvSpPr>
          <p:cNvPr id="5" name="Plassholder for bunntekst 4"/>
          <p:cNvSpPr>
            <a:spLocks noGrp="1"/>
          </p:cNvSpPr>
          <p:nvPr>
            <p:ph type="ftr" sz="quarter" idx="11"/>
          </p:nvPr>
        </p:nvSpPr>
        <p:spPr/>
        <p:txBody>
          <a:bodyPr/>
          <a:lstStyle/>
          <a:p>
            <a:r>
              <a:rPr lang="nb-NO"/>
              <a:t>anders.holmberg@ssb.no</a:t>
            </a:r>
          </a:p>
        </p:txBody>
      </p:sp>
      <p:sp>
        <p:nvSpPr>
          <p:cNvPr id="6" name="Plassholder for lysbildenummer 5"/>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45237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tel">
    <p:spTree>
      <p:nvGrpSpPr>
        <p:cNvPr id="1" name=""/>
        <p:cNvGrpSpPr/>
        <p:nvPr/>
      </p:nvGrpSpPr>
      <p:grpSpPr>
        <a:xfrm>
          <a:off x="0" y="0"/>
          <a:ext cx="0" cy="0"/>
          <a:chOff x="0" y="0"/>
          <a:chExt cx="0" cy="0"/>
        </a:xfrm>
      </p:grpSpPr>
      <p:pic>
        <p:nvPicPr>
          <p:cNvPr id="7" name="Bil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3" name="Undertittel 2"/>
          <p:cNvSpPr>
            <a:spLocks noGrp="1"/>
          </p:cNvSpPr>
          <p:nvPr>
            <p:ph type="subTitle" idx="1" hasCustomPrompt="1"/>
          </p:nvPr>
        </p:nvSpPr>
        <p:spPr>
          <a:xfrm>
            <a:off x="1187624" y="3429000"/>
            <a:ext cx="6336704" cy="1080120"/>
          </a:xfrm>
        </p:spPr>
        <p:txBody>
          <a:bodyPr lIns="432000" rIns="43200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 og foredragsholder</a:t>
            </a:r>
          </a:p>
        </p:txBody>
      </p:sp>
      <p:sp>
        <p:nvSpPr>
          <p:cNvPr id="5" name="Plassholder for bunntekst 4"/>
          <p:cNvSpPr>
            <a:spLocks noGrp="1"/>
          </p:cNvSpPr>
          <p:nvPr>
            <p:ph type="ftr" sz="quarter" idx="11"/>
          </p:nvPr>
        </p:nvSpPr>
        <p:spPr/>
        <p:txBody>
          <a:bodyPr/>
          <a:lstStyle/>
          <a:p>
            <a:r>
              <a:rPr lang="nb-NO"/>
              <a:t>anders.holmberg@ssb.no</a:t>
            </a:r>
            <a:endParaRPr lang="nb-NO" dirty="0"/>
          </a:p>
        </p:txBody>
      </p:sp>
      <p:sp>
        <p:nvSpPr>
          <p:cNvPr id="6" name="Plassholder for lysbildenummer 5"/>
          <p:cNvSpPr>
            <a:spLocks noGrp="1"/>
          </p:cNvSpPr>
          <p:nvPr>
            <p:ph type="sldNum" sz="quarter" idx="12"/>
          </p:nvPr>
        </p:nvSpPr>
        <p:spPr/>
        <p:txBody>
          <a:bodyPr/>
          <a:lstStyle/>
          <a:p>
            <a:fld id="{11623251-EE32-4CBF-AD53-D522594F4345}" type="slidenum">
              <a:rPr lang="nb-NO" smtClean="0"/>
              <a:t>‹#›</a:t>
            </a:fld>
            <a:endParaRPr lang="nb-NO"/>
          </a:p>
        </p:txBody>
      </p:sp>
      <p:sp>
        <p:nvSpPr>
          <p:cNvPr id="12" name="Tittel 11"/>
          <p:cNvSpPr>
            <a:spLocks noGrp="1"/>
          </p:cNvSpPr>
          <p:nvPr>
            <p:ph type="title"/>
          </p:nvPr>
        </p:nvSpPr>
        <p:spPr>
          <a:xfrm>
            <a:off x="0" y="1844824"/>
            <a:ext cx="7524328" cy="1584176"/>
          </a:xfrm>
        </p:spPr>
        <p:txBody>
          <a:bodyPr lIns="576000"/>
          <a:lstStyle/>
          <a:p>
            <a:r>
              <a:rPr lang="nb-NO"/>
              <a:t>Klikk for å redigere tittelstil</a:t>
            </a:r>
            <a:endParaRPr lang="nb-NO" dirty="0"/>
          </a:p>
        </p:txBody>
      </p:sp>
      <p:pic>
        <p:nvPicPr>
          <p:cNvPr id="8" name="Bil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536" y="5786491"/>
            <a:ext cx="3765600" cy="784500"/>
          </a:xfrm>
          <a:prstGeom prst="rect">
            <a:avLst/>
          </a:prstGeom>
        </p:spPr>
      </p:pic>
    </p:spTree>
    <p:extLst>
      <p:ext uri="{BB962C8B-B14F-4D97-AF65-F5344CB8AC3E}">
        <p14:creationId xmlns:p14="http://schemas.microsoft.com/office/powerpoint/2010/main" val="2444818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pic>
        <p:nvPicPr>
          <p:cNvPr id="7" name="Bil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3" name="Undertittel 2"/>
          <p:cNvSpPr>
            <a:spLocks noGrp="1"/>
          </p:cNvSpPr>
          <p:nvPr>
            <p:ph type="subTitle" idx="1" hasCustomPrompt="1"/>
          </p:nvPr>
        </p:nvSpPr>
        <p:spPr>
          <a:xfrm>
            <a:off x="1187624" y="3429000"/>
            <a:ext cx="6336704" cy="1080120"/>
          </a:xfrm>
        </p:spPr>
        <p:txBody>
          <a:bodyPr lIns="432000" rIns="43200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 og foredragsholder</a:t>
            </a:r>
          </a:p>
        </p:txBody>
      </p:sp>
      <p:sp>
        <p:nvSpPr>
          <p:cNvPr id="5" name="Plassholder for bunntekst 4"/>
          <p:cNvSpPr>
            <a:spLocks noGrp="1"/>
          </p:cNvSpPr>
          <p:nvPr>
            <p:ph type="ftr" sz="quarter" idx="11"/>
          </p:nvPr>
        </p:nvSpPr>
        <p:spPr/>
        <p:txBody>
          <a:bodyPr/>
          <a:lstStyle/>
          <a:p>
            <a:r>
              <a:rPr lang="nb-NO"/>
              <a:t>anders.holmberg@ssb.no</a:t>
            </a:r>
            <a:endParaRPr lang="nb-NO" dirty="0"/>
          </a:p>
        </p:txBody>
      </p:sp>
      <p:sp>
        <p:nvSpPr>
          <p:cNvPr id="6" name="Plassholder for lysbildenummer 5"/>
          <p:cNvSpPr>
            <a:spLocks noGrp="1"/>
          </p:cNvSpPr>
          <p:nvPr>
            <p:ph type="sldNum" sz="quarter" idx="12"/>
          </p:nvPr>
        </p:nvSpPr>
        <p:spPr/>
        <p:txBody>
          <a:bodyPr/>
          <a:lstStyle/>
          <a:p>
            <a:fld id="{11623251-EE32-4CBF-AD53-D522594F4345}" type="slidenum">
              <a:rPr lang="nb-NO" smtClean="0"/>
              <a:pPr/>
              <a:t>‹#›</a:t>
            </a:fld>
            <a:endParaRPr lang="nb-NO"/>
          </a:p>
        </p:txBody>
      </p:sp>
      <p:sp>
        <p:nvSpPr>
          <p:cNvPr id="12" name="Tittel 11"/>
          <p:cNvSpPr>
            <a:spLocks noGrp="1"/>
          </p:cNvSpPr>
          <p:nvPr>
            <p:ph type="title"/>
          </p:nvPr>
        </p:nvSpPr>
        <p:spPr>
          <a:xfrm>
            <a:off x="0" y="1844824"/>
            <a:ext cx="7524328" cy="1584176"/>
          </a:xfrm>
        </p:spPr>
        <p:txBody>
          <a:bodyPr lIns="576000"/>
          <a:lstStyle/>
          <a:p>
            <a:r>
              <a:rPr lang="nb-NO"/>
              <a:t>Klikk for å redigere tittelstil</a:t>
            </a:r>
            <a:endParaRPr lang="nb-NO" dirty="0"/>
          </a:p>
        </p:txBody>
      </p:sp>
      <p:pic>
        <p:nvPicPr>
          <p:cNvPr id="8" name="Bil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536" y="5786491"/>
            <a:ext cx="3765600" cy="784500"/>
          </a:xfrm>
          <a:prstGeom prst="rect">
            <a:avLst/>
          </a:prstGeom>
        </p:spPr>
      </p:pic>
    </p:spTree>
    <p:extLst>
      <p:ext uri="{BB962C8B-B14F-4D97-AF65-F5344CB8AC3E}">
        <p14:creationId xmlns:p14="http://schemas.microsoft.com/office/powerpoint/2010/main" val="174843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endParaRPr lang="nb-NO" dirty="0"/>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dirty="0"/>
          </a:p>
        </p:txBody>
      </p:sp>
      <p:sp>
        <p:nvSpPr>
          <p:cNvPr id="4" name="Plassholder for tekst 3"/>
          <p:cNvSpPr>
            <a:spLocks noGrp="1"/>
          </p:cNvSpPr>
          <p:nvPr>
            <p:ph type="body" sz="quarter" idx="13"/>
          </p:nvPr>
        </p:nvSpPr>
        <p:spPr>
          <a:xfrm>
            <a:off x="0" y="1530000"/>
            <a:ext cx="9144000" cy="4572000"/>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16726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Tree>
    <p:extLst>
      <p:ext uri="{BB962C8B-B14F-4D97-AF65-F5344CB8AC3E}">
        <p14:creationId xmlns:p14="http://schemas.microsoft.com/office/powerpoint/2010/main" val="161830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eHel">
    <p:spTree>
      <p:nvGrpSpPr>
        <p:cNvPr id="1" name=""/>
        <p:cNvGrpSpPr/>
        <p:nvPr/>
      </p:nvGrpSpPr>
      <p:grpSpPr>
        <a:xfrm>
          <a:off x="0" y="0"/>
          <a:ext cx="0" cy="0"/>
          <a:chOff x="0" y="0"/>
          <a:chExt cx="0" cy="0"/>
        </a:xfrm>
      </p:grpSpPr>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1" y="9525"/>
            <a:ext cx="9144000" cy="6092474"/>
          </a:xfrm>
          <a:effectLst>
            <a:softEdge rad="12700"/>
          </a:effectLst>
        </p:spPr>
        <p:txBody>
          <a:bodyPr>
            <a:normAutofit/>
          </a:bodyPr>
          <a:lstStyle>
            <a:lvl1pPr marL="0" indent="0">
              <a:buFontTx/>
              <a:buNone/>
              <a:defRPr sz="2400"/>
            </a:lvl1pPr>
          </a:lstStyle>
          <a:p>
            <a:r>
              <a:rPr lang="nb-NO"/>
              <a:t>Bilde i heldekkende format. Bildet bør være minst 960x640 piksler (3:2). Tekstboks vil komme til syne ved å flytte bildet bakover. Dersom du bruker «lim inn»-funksjonen, husk å markere dette innholdsfeltet først.</a:t>
            </a:r>
          </a:p>
        </p:txBody>
      </p:sp>
      <p:sp>
        <p:nvSpPr>
          <p:cNvPr id="15" name="Plassholder for tekst 14"/>
          <p:cNvSpPr>
            <a:spLocks noGrp="1"/>
          </p:cNvSpPr>
          <p:nvPr>
            <p:ph type="body" sz="quarter" idx="13"/>
          </p:nvPr>
        </p:nvSpPr>
        <p:spPr>
          <a:xfrm>
            <a:off x="1835696" y="3068960"/>
            <a:ext cx="5472608" cy="1656184"/>
          </a:xfrm>
          <a:solidFill>
            <a:schemeClr val="bg1">
              <a:alpha val="80000"/>
            </a:schemeClr>
          </a:solidFill>
        </p:spPr>
        <p:txBody>
          <a:bodyPr tIns="144000" bIns="72000" anchor="ctr" anchorCtr="0">
            <a:normAutofit/>
          </a:bodyPr>
          <a:lstStyle>
            <a:lvl1pPr marL="0" indent="0" algn="ctr">
              <a:buClr>
                <a:srgbClr val="999999"/>
              </a:buClr>
              <a:buFontTx/>
              <a:buNone/>
              <a:defRPr sz="4000" b="0">
                <a:solidFill>
                  <a:schemeClr val="tx2"/>
                </a:solidFill>
                <a:latin typeface="Oswald" panose="02000503000000000000" pitchFamily="2" charset="0"/>
                <a:ea typeface="Open Sans" panose="020B0606030504020204" pitchFamily="34" charset="0"/>
                <a:cs typeface="Open Sans" panose="020B0606030504020204" pitchFamily="34" charset="0"/>
              </a:defRPr>
            </a:lvl1pPr>
            <a:lvl2pPr marL="742950" indent="-285750">
              <a:buClr>
                <a:srgbClr val="999999"/>
              </a:buClr>
              <a:buFont typeface="Wingdings" panose="05000000000000000000" pitchFamily="2" charset="2"/>
              <a:buChar char="§"/>
              <a:defRPr>
                <a:latin typeface="Open Sans" panose="020B0606030504020204" pitchFamily="34" charset="0"/>
                <a:ea typeface="Open Sans" panose="020B0606030504020204" pitchFamily="34" charset="0"/>
                <a:cs typeface="Open Sans" panose="020B0606030504020204" pitchFamily="34" charset="0"/>
              </a:defRPr>
            </a:lvl2pPr>
            <a:lvl3pPr marL="1143000" indent="-228600">
              <a:buClr>
                <a:srgbClr val="999999"/>
              </a:buClr>
              <a:buFont typeface="Wingdings" panose="05000000000000000000" pitchFamily="2" charset="2"/>
              <a:buChar cha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nb-NO"/>
              <a:t>Rediger tekststiler i malen</a:t>
            </a:r>
          </a:p>
        </p:txBody>
      </p:sp>
    </p:spTree>
    <p:extLst>
      <p:ext uri="{BB962C8B-B14F-4D97-AF65-F5344CB8AC3E}">
        <p14:creationId xmlns:p14="http://schemas.microsoft.com/office/powerpoint/2010/main" val="393473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e5">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1" y="1529999"/>
            <a:ext cx="9144000" cy="4572000"/>
          </a:xfrm>
          <a:effectLst>
            <a:softEdge rad="12700"/>
          </a:effectLst>
        </p:spPr>
        <p:txBody>
          <a:bodyPr>
            <a:normAutofit/>
          </a:bodyPr>
          <a:lstStyle>
            <a:lvl1pPr marL="0" marR="0" indent="0" algn="l" defTabSz="914400" rtl="0" eaLnBrk="1" fontAlgn="auto" latinLnBrk="0" hangingPunct="1">
              <a:lnSpc>
                <a:spcPct val="100000"/>
              </a:lnSpc>
              <a:spcBef>
                <a:spcPts val="2400"/>
              </a:spcBef>
              <a:spcAft>
                <a:spcPts val="0"/>
              </a:spcAft>
              <a:buClr>
                <a:srgbClr val="999999"/>
              </a:buClr>
              <a:buSzPct val="120000"/>
              <a:buFont typeface="Wingdings" panose="05000000000000000000" pitchFamily="2" charset="2"/>
              <a:buNone/>
              <a:tabLst/>
              <a:defRPr sz="2400" baseline="0"/>
            </a:lvl1pPr>
            <a:lvl2pPr marL="971550" indent="-514350">
              <a:spcBef>
                <a:spcPts val="600"/>
              </a:spcBef>
              <a:buFont typeface="+mj-lt"/>
              <a:buAutoNum type="arabicPeriod"/>
              <a:defRPr/>
            </a:lvl2pPr>
          </a:lstStyle>
          <a:p>
            <a:r>
              <a:rPr lang="nb-NO" dirty="0"/>
              <a:t>Bilde i liggende format. Bildet bør være minst 960x480 piksler (2:1). Tekstboks vil komme til syne ved å flytte bildet bakover. Bildet vil alltid legge seg pent kant-i-kant. Husk at du kan forskyve hvilken del av bildet som vises ved å bruke beskjæringsverktøyet. Dersom du bruker «lim inn»-funksjonen, husk å markere dette </a:t>
            </a:r>
            <a:r>
              <a:rPr lang="nb-NO" dirty="0" err="1"/>
              <a:t>innholdsfeltet</a:t>
            </a:r>
            <a:r>
              <a:rPr lang="nb-NO" dirty="0"/>
              <a:t> først.</a:t>
            </a:r>
          </a:p>
        </p:txBody>
      </p:sp>
      <p:sp>
        <p:nvSpPr>
          <p:cNvPr id="15" name="Plassholder for tekst 14"/>
          <p:cNvSpPr>
            <a:spLocks noGrp="1"/>
          </p:cNvSpPr>
          <p:nvPr>
            <p:ph type="body" sz="quarter" idx="13"/>
          </p:nvPr>
        </p:nvSpPr>
        <p:spPr>
          <a:xfrm>
            <a:off x="1835696" y="4149080"/>
            <a:ext cx="5472608" cy="864096"/>
          </a:xfrm>
          <a:solidFill>
            <a:schemeClr val="bg1">
              <a:alpha val="80000"/>
            </a:schemeClr>
          </a:solidFill>
        </p:spPr>
        <p:txBody>
          <a:bodyPr tIns="144000" bIns="72000" anchor="ctr" anchorCtr="0"/>
          <a:lstStyle>
            <a:lvl1pPr marL="0" indent="0" algn="ctr">
              <a:buClr>
                <a:srgbClr val="999999"/>
              </a:buClr>
              <a:buFontTx/>
              <a:buNone/>
              <a:defRPr>
                <a:latin typeface="Open Sans" panose="020B0606030504020204" pitchFamily="34" charset="0"/>
                <a:ea typeface="Open Sans" panose="020B0606030504020204" pitchFamily="34" charset="0"/>
                <a:cs typeface="Open Sans" panose="020B0606030504020204" pitchFamily="34" charset="0"/>
              </a:defRPr>
            </a:lvl1pPr>
            <a:lvl2pPr marL="742950" indent="-285750">
              <a:buClr>
                <a:srgbClr val="999999"/>
              </a:buClr>
              <a:buFont typeface="Wingdings" panose="05000000000000000000" pitchFamily="2" charset="2"/>
              <a:buChar char="§"/>
              <a:defRPr>
                <a:latin typeface="Open Sans" panose="020B0606030504020204" pitchFamily="34" charset="0"/>
                <a:ea typeface="Open Sans" panose="020B0606030504020204" pitchFamily="34" charset="0"/>
                <a:cs typeface="Open Sans" panose="020B0606030504020204" pitchFamily="34" charset="0"/>
              </a:defRPr>
            </a:lvl2pPr>
            <a:lvl3pPr marL="1143000" indent="-228600">
              <a:buClr>
                <a:srgbClr val="999999"/>
              </a:buClr>
              <a:buFont typeface="Wingdings" panose="05000000000000000000" pitchFamily="2" charset="2"/>
              <a:buChar cha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nb-NO"/>
              <a:t>Rediger tekststiler i malen</a:t>
            </a:r>
          </a:p>
        </p:txBody>
      </p:sp>
    </p:spTree>
    <p:extLst>
      <p:ext uri="{BB962C8B-B14F-4D97-AF65-F5344CB8AC3E}">
        <p14:creationId xmlns:p14="http://schemas.microsoft.com/office/powerpoint/2010/main" val="3454062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3">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3653999" y="1529999"/>
            <a:ext cx="5482800" cy="4572000"/>
          </a:xfrm>
          <a:effectLst>
            <a:softEdge rad="12700"/>
          </a:effectLst>
        </p:spPr>
        <p:txBody>
          <a:bodyPr>
            <a:normAutofit/>
          </a:bodyPr>
          <a:lstStyle>
            <a:lvl1pPr marL="0" indent="0">
              <a:spcBef>
                <a:spcPts val="1200"/>
              </a:spcBef>
              <a:buFontTx/>
              <a:buNone/>
              <a:defRPr sz="2000"/>
            </a:lvl1pPr>
            <a:lvl2pPr>
              <a:spcBef>
                <a:spcPts val="600"/>
              </a:spcBef>
              <a:defRPr sz="1800"/>
            </a:lvl2pPr>
          </a:lstStyle>
          <a:p>
            <a:r>
              <a:rPr lang="nb-NO"/>
              <a:t>Bilde, bør være minst 576x480 piksler (6:5). Bildet vil alltid legge seg pent kant-i-kant. Husk at du kan forskyve hvilken del av bildet som vises ved å bruke beskjæringsverktøyet. Dersom du bruker «lim inn»-funksjonen, husk å markere dette innholdsfeltet først.</a:t>
            </a:r>
          </a:p>
        </p:txBody>
      </p:sp>
      <p:sp>
        <p:nvSpPr>
          <p:cNvPr id="4" name="Plassholder for tekst 3"/>
          <p:cNvSpPr>
            <a:spLocks noGrp="1"/>
          </p:cNvSpPr>
          <p:nvPr>
            <p:ph type="body" sz="quarter" idx="15"/>
          </p:nvPr>
        </p:nvSpPr>
        <p:spPr>
          <a:xfrm>
            <a:off x="0" y="1530000"/>
            <a:ext cx="3654000" cy="4572000"/>
          </a:xfrm>
        </p:spPr>
        <p:txBody>
          <a:bodyPr lIns="108000"/>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566429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Bilde3">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0" y="1530000"/>
            <a:ext cx="5482800" cy="4572000"/>
          </a:xfrm>
          <a:effectLst>
            <a:softEdge rad="12700"/>
          </a:effectLst>
        </p:spPr>
        <p:txBody>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sz="2400"/>
            </a:lvl1pPr>
          </a:lstStyle>
          <a:p>
            <a:r>
              <a:rPr lang="nb-NO"/>
              <a:t>Bilde, bør være minst 576x480 piksler (6:5). Bildet vil alltid legge seg pent kant-i-kant. Husk at du kan forskyve hvilken del av bildet som vises ved å bruke beskjæringsverktøyet. Dersom du bruker «lim inn»-funksjonen, husk å markere dette innholdsfeltet først.</a:t>
            </a:r>
          </a:p>
          <a:p>
            <a:endParaRPr lang="nb-NO"/>
          </a:p>
        </p:txBody>
      </p:sp>
      <p:sp>
        <p:nvSpPr>
          <p:cNvPr id="4" name="Plassholder for tekst 3"/>
          <p:cNvSpPr>
            <a:spLocks noGrp="1"/>
          </p:cNvSpPr>
          <p:nvPr>
            <p:ph type="body" sz="quarter" idx="15"/>
          </p:nvPr>
        </p:nvSpPr>
        <p:spPr>
          <a:xfrm>
            <a:off x="5482800" y="1530000"/>
            <a:ext cx="3654000" cy="4572000"/>
          </a:xfrm>
        </p:spPr>
        <p:txBody>
          <a:bodyPr lIns="144000"/>
          <a:lstStyle/>
          <a:p>
            <a:pPr lvl="0"/>
            <a:r>
              <a:rPr lang="nb-NO"/>
              <a:t>Rediger tekststiler i malen</a:t>
            </a:r>
          </a:p>
          <a:p>
            <a:pPr lvl="1"/>
            <a:r>
              <a:rPr lang="nb-NO"/>
              <a:t>Andre nivå</a:t>
            </a:r>
          </a:p>
        </p:txBody>
      </p:sp>
    </p:spTree>
    <p:extLst>
      <p:ext uri="{BB962C8B-B14F-4D97-AF65-F5344CB8AC3E}">
        <p14:creationId xmlns:p14="http://schemas.microsoft.com/office/powerpoint/2010/main" val="176531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E6AFF869-C4EF-431E-BC14-AC7C95615B40}" type="datetime1">
              <a:rPr lang="sv-SE" smtClean="0"/>
              <a:t>2018-08-22</a:t>
            </a:fld>
            <a:endParaRPr lang="nb-NO"/>
          </a:p>
        </p:txBody>
      </p:sp>
      <p:sp>
        <p:nvSpPr>
          <p:cNvPr id="5" name="Plassholder for bunntekst 4"/>
          <p:cNvSpPr>
            <a:spLocks noGrp="1"/>
          </p:cNvSpPr>
          <p:nvPr>
            <p:ph type="ftr" sz="quarter" idx="11"/>
          </p:nvPr>
        </p:nvSpPr>
        <p:spPr/>
        <p:txBody>
          <a:bodyPr/>
          <a:lstStyle/>
          <a:p>
            <a:r>
              <a:rPr lang="nb-NO"/>
              <a:t>anders.holmberg@ssb.no</a:t>
            </a:r>
          </a:p>
        </p:txBody>
      </p:sp>
      <p:sp>
        <p:nvSpPr>
          <p:cNvPr id="6" name="Plassholder for lysbildenummer 5"/>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3770289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e2">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5482799" y="1529999"/>
            <a:ext cx="3654000" cy="4572000"/>
          </a:xfrm>
          <a:effectLst>
            <a:softEdge rad="12700"/>
          </a:effectLst>
        </p:spPr>
        <p:txBody>
          <a:bodyPr>
            <a:normAutofit/>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sz="2000"/>
            </a:lvl1pPr>
            <a:lvl2pPr>
              <a:spcBef>
                <a:spcPts val="600"/>
              </a:spcBef>
              <a:defRPr sz="1800"/>
            </a:lvl2pPr>
          </a:lstStyle>
          <a:p>
            <a:r>
              <a:rPr lang="nb-NO"/>
              <a:t>Bilde, bør være minst 384x480 piksler (4:5). Bildet vil alltid legge seg pent kant-i-kant. Husk at du kan forskyve hvilken del av bildet som vises ved å bruke beskjæringsverktøyet. Dersom du bruker «lim inn»-funksjonen, husk å markere dette innholdsfeltet først.</a:t>
            </a:r>
          </a:p>
        </p:txBody>
      </p:sp>
      <p:sp>
        <p:nvSpPr>
          <p:cNvPr id="4" name="Plassholder for tekst 3"/>
          <p:cNvSpPr>
            <a:spLocks noGrp="1"/>
          </p:cNvSpPr>
          <p:nvPr>
            <p:ph type="body" sz="quarter" idx="15"/>
          </p:nvPr>
        </p:nvSpPr>
        <p:spPr>
          <a:xfrm>
            <a:off x="0" y="1530000"/>
            <a:ext cx="5482800" cy="4572000"/>
          </a:xfrm>
        </p:spPr>
        <p:txBody>
          <a:bodyPr lIns="108000"/>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999225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Bilde2">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0" y="1530000"/>
            <a:ext cx="3654000" cy="4572000"/>
          </a:xfrm>
          <a:effectLst>
            <a:softEdge rad="12700"/>
          </a:effectLst>
        </p:spPr>
        <p:txBody>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sz="2000"/>
            </a:lvl1pPr>
          </a:lstStyle>
          <a:p>
            <a:r>
              <a:rPr lang="nb-NO"/>
              <a:t>Bilde, bør være minst 384x480 piksler (4:5). Bildet vil alltid legge seg pent kant-i-kant. Husk at du kan forskyve hvilken del av bildet som vises ved å bruke beskjæringsverktøyet. Dersom du bruker «lim inn»-funksjonen, husk å markere dette innholdsfeltet først.</a:t>
            </a:r>
          </a:p>
          <a:p>
            <a:endParaRPr lang="nb-NO"/>
          </a:p>
        </p:txBody>
      </p:sp>
      <p:sp>
        <p:nvSpPr>
          <p:cNvPr id="4" name="Plassholder for tekst 3"/>
          <p:cNvSpPr>
            <a:spLocks noGrp="1"/>
          </p:cNvSpPr>
          <p:nvPr>
            <p:ph type="body" sz="quarter" idx="15"/>
          </p:nvPr>
        </p:nvSpPr>
        <p:spPr>
          <a:xfrm>
            <a:off x="3654000" y="1530000"/>
            <a:ext cx="5482800" cy="4572000"/>
          </a:xfrm>
        </p:spPr>
        <p:txBody>
          <a:bodyPr lIns="144000"/>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11972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e1">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7311600" y="1529999"/>
            <a:ext cx="1828495" cy="4572000"/>
          </a:xfrm>
          <a:effectLst>
            <a:softEdge rad="12700"/>
          </a:effectLst>
        </p:spPr>
        <p:txBody>
          <a:bodyPr>
            <a:normAutofit/>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sz="1800"/>
            </a:lvl1pPr>
          </a:lstStyle>
          <a:p>
            <a:r>
              <a:rPr lang="nb-NO"/>
              <a:t>Bilde, bør være minst 192x480 piksler (2:5)</a:t>
            </a:r>
          </a:p>
          <a:p>
            <a:endParaRPr lang="nb-NO"/>
          </a:p>
        </p:txBody>
      </p:sp>
      <p:sp>
        <p:nvSpPr>
          <p:cNvPr id="4" name="Plassholder for tekst 3"/>
          <p:cNvSpPr>
            <a:spLocks noGrp="1"/>
          </p:cNvSpPr>
          <p:nvPr>
            <p:ph type="body" sz="quarter" idx="15"/>
          </p:nvPr>
        </p:nvSpPr>
        <p:spPr>
          <a:xfrm>
            <a:off x="0" y="1530000"/>
            <a:ext cx="7315200" cy="4572000"/>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253257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nhold">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8" name="Plassholder for innhold 7"/>
          <p:cNvSpPr>
            <a:spLocks noGrp="1"/>
          </p:cNvSpPr>
          <p:nvPr>
            <p:ph sz="quarter" idx="13" hasCustomPrompt="1"/>
          </p:nvPr>
        </p:nvSpPr>
        <p:spPr>
          <a:xfrm>
            <a:off x="0" y="1530000"/>
            <a:ext cx="9144000" cy="4572000"/>
          </a:xfrm>
        </p:spPr>
        <p:txBody>
          <a:bodyPr/>
          <a:lstStyle>
            <a:lvl1pPr>
              <a:defRPr/>
            </a:lvl1pPr>
            <a:lvl2pPr>
              <a:spcBef>
                <a:spcPts val="600"/>
              </a:spcBef>
              <a:defRPr baseline="0"/>
            </a:lvl2pPr>
          </a:lstStyle>
          <a:p>
            <a:pPr lvl="0"/>
            <a:r>
              <a:rPr lang="nb-NO"/>
              <a:t>Innhold fleksibel</a:t>
            </a:r>
          </a:p>
          <a:p>
            <a:pPr lvl="0"/>
            <a:r>
              <a:rPr lang="nb-NO"/>
              <a:t>Skal du bruke dette oppsettet til å vise et bilde eller en bildefil?</a:t>
            </a:r>
          </a:p>
          <a:p>
            <a:pPr lvl="1"/>
            <a:r>
              <a:rPr lang="nb-NO"/>
              <a:t>Bruk heller oppsettene som heter noe med bilde, da vil bildet legge seg pent kant-i-kant.</a:t>
            </a:r>
          </a:p>
        </p:txBody>
      </p:sp>
    </p:spTree>
    <p:extLst>
      <p:ext uri="{BB962C8B-B14F-4D97-AF65-F5344CB8AC3E}">
        <p14:creationId xmlns:p14="http://schemas.microsoft.com/office/powerpoint/2010/main" val="2720503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nhold3">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4" name="Plassholder for innhold 3"/>
          <p:cNvSpPr>
            <a:spLocks noGrp="1"/>
          </p:cNvSpPr>
          <p:nvPr>
            <p:ph sz="quarter" idx="14" hasCustomPrompt="1"/>
          </p:nvPr>
        </p:nvSpPr>
        <p:spPr>
          <a:xfrm>
            <a:off x="3654000" y="1530000"/>
            <a:ext cx="5482800" cy="4572000"/>
          </a:xfrm>
        </p:spPr>
        <p:txBody>
          <a:bodyPr/>
          <a:lstStyle>
            <a:lvl1pPr>
              <a:defRPr/>
            </a:lvl1pPr>
            <a:lvl2pPr>
              <a:spcBef>
                <a:spcPts val="600"/>
              </a:spcBef>
              <a:defRPr/>
            </a:lvl2pPr>
          </a:lstStyle>
          <a:p>
            <a:pPr lvl="0"/>
            <a:r>
              <a:rPr lang="nb-NO"/>
              <a:t>Media fleksibel</a:t>
            </a:r>
          </a:p>
          <a:p>
            <a:pPr lvl="0"/>
            <a:r>
              <a:rPr lang="nb-NO"/>
              <a:t>Skal du bruke dette oppsettet til å vise et bilde eller en bildefil?</a:t>
            </a:r>
          </a:p>
          <a:p>
            <a:pPr lvl="1"/>
            <a:r>
              <a:rPr lang="nb-NO"/>
              <a:t>Bruk heller oppsettene som heter noe med bilde, da vil bildet legge seg pent kant-i-kant.</a:t>
            </a:r>
          </a:p>
          <a:p>
            <a:pPr lvl="0"/>
            <a:endParaRPr lang="nb-NO"/>
          </a:p>
        </p:txBody>
      </p:sp>
      <p:sp>
        <p:nvSpPr>
          <p:cNvPr id="7" name="Plassholder for tekst 6"/>
          <p:cNvSpPr>
            <a:spLocks noGrp="1"/>
          </p:cNvSpPr>
          <p:nvPr>
            <p:ph type="body" sz="quarter" idx="15"/>
          </p:nvPr>
        </p:nvSpPr>
        <p:spPr>
          <a:xfrm>
            <a:off x="0" y="1530000"/>
            <a:ext cx="3654000" cy="4572000"/>
          </a:xfrm>
        </p:spPr>
        <p:txBody>
          <a:bodyPr lIns="108000"/>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740384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nhold2">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4" name="Plassholder for innhold 3"/>
          <p:cNvSpPr>
            <a:spLocks noGrp="1"/>
          </p:cNvSpPr>
          <p:nvPr>
            <p:ph sz="quarter" idx="14" hasCustomPrompt="1"/>
          </p:nvPr>
        </p:nvSpPr>
        <p:spPr>
          <a:xfrm>
            <a:off x="5482800" y="1530000"/>
            <a:ext cx="3654000" cy="4572000"/>
          </a:xfrm>
        </p:spPr>
        <p:txBody>
          <a:bodyPr/>
          <a:lstStyle>
            <a:lvl1pPr>
              <a:defRPr/>
            </a:lvl1pPr>
          </a:lstStyle>
          <a:p>
            <a:pPr lvl="0"/>
            <a:r>
              <a:rPr lang="nb-NO"/>
              <a:t>Media fleksibel</a:t>
            </a:r>
          </a:p>
        </p:txBody>
      </p:sp>
      <p:sp>
        <p:nvSpPr>
          <p:cNvPr id="7" name="Plassholder for tekst 6"/>
          <p:cNvSpPr>
            <a:spLocks noGrp="1"/>
          </p:cNvSpPr>
          <p:nvPr>
            <p:ph type="body" sz="quarter" idx="15"/>
          </p:nvPr>
        </p:nvSpPr>
        <p:spPr>
          <a:xfrm>
            <a:off x="0" y="1530000"/>
            <a:ext cx="5482800" cy="4572000"/>
          </a:xfrm>
        </p:spPr>
        <p:txBody>
          <a:bodyPr lIns="108000"/>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271037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ell5">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7" name="Plassholder for tabell 6"/>
          <p:cNvSpPr>
            <a:spLocks noGrp="1"/>
          </p:cNvSpPr>
          <p:nvPr>
            <p:ph type="tbl" sz="quarter" idx="13"/>
          </p:nvPr>
        </p:nvSpPr>
        <p:spPr>
          <a:xfrm>
            <a:off x="216000" y="1530000"/>
            <a:ext cx="8676000" cy="4572000"/>
          </a:xfrm>
        </p:spPr>
        <p:txBody>
          <a:bodyPr/>
          <a:lstStyle/>
          <a:p>
            <a:r>
              <a:rPr lang="nb-NO"/>
              <a:t>Klikk ikonet for å legge til en tabell</a:t>
            </a:r>
          </a:p>
        </p:txBody>
      </p:sp>
    </p:spTree>
    <p:extLst>
      <p:ext uri="{BB962C8B-B14F-4D97-AF65-F5344CB8AC3E}">
        <p14:creationId xmlns:p14="http://schemas.microsoft.com/office/powerpoint/2010/main" val="3218824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f5">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4" name="Plassholder for diagram 3"/>
          <p:cNvSpPr>
            <a:spLocks noGrp="1"/>
          </p:cNvSpPr>
          <p:nvPr>
            <p:ph type="chart" sz="quarter" idx="13" hasCustomPrompt="1"/>
          </p:nvPr>
        </p:nvSpPr>
        <p:spPr>
          <a:xfrm>
            <a:off x="467544" y="1530000"/>
            <a:ext cx="8676456" cy="4572000"/>
          </a:xfrm>
        </p:spPr>
        <p:txBody>
          <a:bodyPr/>
          <a:lstStyle>
            <a:lvl1pPr>
              <a:defRPr baseline="0"/>
            </a:lvl1pPr>
            <a:lvl2pPr>
              <a:spcBef>
                <a:spcPts val="600"/>
              </a:spcBef>
              <a:defRPr baseline="0"/>
            </a:lvl2pPr>
          </a:lstStyle>
          <a:p>
            <a:r>
              <a:rPr lang="nb-NO"/>
              <a:t>Graf i full bredde (5 spalter)</a:t>
            </a:r>
          </a:p>
          <a:p>
            <a:r>
              <a:rPr lang="nb-NO"/>
              <a:t>Du kan justere grafene som vanlig under:</a:t>
            </a:r>
          </a:p>
          <a:p>
            <a:pPr lvl="1"/>
            <a:r>
              <a:rPr lang="nb-NO"/>
              <a:t>Diagramverktøy &gt; Oppsett</a:t>
            </a:r>
          </a:p>
        </p:txBody>
      </p:sp>
    </p:spTree>
    <p:extLst>
      <p:ext uri="{BB962C8B-B14F-4D97-AF65-F5344CB8AC3E}">
        <p14:creationId xmlns:p14="http://schemas.microsoft.com/office/powerpoint/2010/main" val="1670367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f4">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4" name="Plassholder for diagram 3"/>
          <p:cNvSpPr>
            <a:spLocks noGrp="1"/>
          </p:cNvSpPr>
          <p:nvPr>
            <p:ph type="chart" sz="quarter" idx="13" hasCustomPrompt="1"/>
          </p:nvPr>
        </p:nvSpPr>
        <p:spPr>
          <a:xfrm>
            <a:off x="467544" y="1530000"/>
            <a:ext cx="6840760" cy="4572000"/>
          </a:xfrm>
        </p:spPr>
        <p:txBody>
          <a:bodyPr/>
          <a:lstStyle>
            <a:lvl1pPr>
              <a:defRPr/>
            </a:lvl1pPr>
            <a:lvl2pPr>
              <a:spcBef>
                <a:spcPts val="600"/>
              </a:spcBef>
              <a:defRPr/>
            </a:lvl2pPr>
          </a:lstStyle>
          <a:p>
            <a:r>
              <a:rPr lang="nb-NO"/>
              <a:t>Graf over 4 spalter</a:t>
            </a:r>
          </a:p>
          <a:p>
            <a:r>
              <a:rPr lang="nb-NO"/>
              <a:t>Du kan justere grafene som vanlig under:</a:t>
            </a:r>
          </a:p>
          <a:p>
            <a:pPr lvl="1"/>
            <a:r>
              <a:rPr lang="nb-NO"/>
              <a:t>Diagramverktøy &gt; Oppsett</a:t>
            </a:r>
          </a:p>
          <a:p>
            <a:endParaRPr lang="nb-NO"/>
          </a:p>
        </p:txBody>
      </p:sp>
    </p:spTree>
    <p:extLst>
      <p:ext uri="{BB962C8B-B14F-4D97-AF65-F5344CB8AC3E}">
        <p14:creationId xmlns:p14="http://schemas.microsoft.com/office/powerpoint/2010/main" val="1044338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Graf2">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0" name="Plassholder for innhold 9"/>
          <p:cNvSpPr>
            <a:spLocks noGrp="1"/>
          </p:cNvSpPr>
          <p:nvPr>
            <p:ph sz="quarter" idx="15"/>
          </p:nvPr>
        </p:nvSpPr>
        <p:spPr>
          <a:xfrm>
            <a:off x="432000" y="1530000"/>
            <a:ext cx="4032000" cy="4572000"/>
          </a:xfrm>
        </p:spPr>
        <p:txBody>
          <a:bodyPr/>
          <a:lstStyle/>
          <a:p>
            <a:pPr lvl="0"/>
            <a:r>
              <a:rPr lang="nb-NO"/>
              <a:t>Rediger tekststiler i malen</a:t>
            </a:r>
          </a:p>
        </p:txBody>
      </p:sp>
      <p:sp>
        <p:nvSpPr>
          <p:cNvPr id="12" name="Plassholder for innhold 11"/>
          <p:cNvSpPr>
            <a:spLocks noGrp="1"/>
          </p:cNvSpPr>
          <p:nvPr>
            <p:ph sz="quarter" idx="16"/>
          </p:nvPr>
        </p:nvSpPr>
        <p:spPr>
          <a:xfrm>
            <a:off x="4788000" y="1530000"/>
            <a:ext cx="4032000" cy="4572000"/>
          </a:xfrm>
        </p:spPr>
        <p:txBody>
          <a:bodyPr/>
          <a:lstStyle/>
          <a:p>
            <a:pPr lvl="0"/>
            <a:r>
              <a:rPr lang="nb-NO"/>
              <a:t>Rediger tekststiler i malen</a:t>
            </a:r>
          </a:p>
        </p:txBody>
      </p:sp>
    </p:spTree>
    <p:extLst>
      <p:ext uri="{BB962C8B-B14F-4D97-AF65-F5344CB8AC3E}">
        <p14:creationId xmlns:p14="http://schemas.microsoft.com/office/powerpoint/2010/main" val="307051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CFDC7508-A08C-43CA-A47F-CB47FACAD390}" type="datetime1">
              <a:rPr lang="sv-SE" smtClean="0"/>
              <a:t>2018-08-22</a:t>
            </a:fld>
            <a:endParaRPr lang="nb-NO"/>
          </a:p>
        </p:txBody>
      </p:sp>
      <p:sp>
        <p:nvSpPr>
          <p:cNvPr id="5" name="Plassholder for bunntekst 4"/>
          <p:cNvSpPr>
            <a:spLocks noGrp="1"/>
          </p:cNvSpPr>
          <p:nvPr>
            <p:ph type="ftr" sz="quarter" idx="11"/>
          </p:nvPr>
        </p:nvSpPr>
        <p:spPr/>
        <p:txBody>
          <a:bodyPr/>
          <a:lstStyle/>
          <a:p>
            <a:r>
              <a:rPr lang="nb-NO"/>
              <a:t>anders.holmberg@ssb.no</a:t>
            </a:r>
          </a:p>
        </p:txBody>
      </p:sp>
      <p:sp>
        <p:nvSpPr>
          <p:cNvPr id="6" name="Plassholder for lysbildenummer 5"/>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9734339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rtArt5">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8" name="Plassholder for SmartArt 7"/>
          <p:cNvSpPr>
            <a:spLocks noGrp="1"/>
          </p:cNvSpPr>
          <p:nvPr>
            <p:ph type="dgm" sz="quarter" idx="14" hasCustomPrompt="1"/>
          </p:nvPr>
        </p:nvSpPr>
        <p:spPr>
          <a:xfrm>
            <a:off x="432000" y="1890000"/>
            <a:ext cx="8280000" cy="3852000"/>
          </a:xfrm>
        </p:spPr>
        <p:txBody>
          <a:bodyPr/>
          <a:lstStyle>
            <a:lvl1pPr>
              <a:defRPr/>
            </a:lvl1pPr>
            <a:lvl2pPr>
              <a:spcBef>
                <a:spcPts val="600"/>
              </a:spcBef>
              <a:defRPr/>
            </a:lvl2pPr>
          </a:lstStyle>
          <a:p>
            <a:r>
              <a:rPr lang="nb-NO"/>
              <a:t>Smart Art-grafikk</a:t>
            </a:r>
          </a:p>
          <a:p>
            <a:r>
              <a:rPr lang="nb-NO"/>
              <a:t>Du kan justere grafikken ved å velge:</a:t>
            </a:r>
          </a:p>
          <a:p>
            <a:pPr lvl="1"/>
            <a:r>
              <a:rPr lang="nb-NO"/>
              <a:t>Smart Art-verktøy &gt; Utforming</a:t>
            </a:r>
          </a:p>
          <a:p>
            <a:pPr lvl="1"/>
            <a:r>
              <a:rPr lang="nb-NO"/>
              <a:t>NB: Bruk SSBs fargepalett og bruk effekter med måte</a:t>
            </a:r>
          </a:p>
        </p:txBody>
      </p:sp>
    </p:spTree>
    <p:extLst>
      <p:ext uri="{BB962C8B-B14F-4D97-AF65-F5344CB8AC3E}">
        <p14:creationId xmlns:p14="http://schemas.microsoft.com/office/powerpoint/2010/main" val="2455954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kjermbilde">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3635896"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Tittel</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p:nvPr>
        </p:nvSpPr>
        <p:spPr>
          <a:xfrm>
            <a:off x="3653999" y="0"/>
            <a:ext cx="5482800" cy="6838950"/>
          </a:xfrm>
          <a:effectLst>
            <a:softEdge rad="31750"/>
          </a:effectLst>
        </p:spPr>
        <p:txBody>
          <a:bodyPr>
            <a:normAutofit/>
          </a:bodyPr>
          <a:lstStyle>
            <a:lvl1pPr>
              <a:defRPr sz="2400" baseline="0"/>
            </a:lvl1pPr>
          </a:lstStyle>
          <a:p>
            <a:r>
              <a:rPr lang="nb-NO"/>
              <a:t>Klikk ikonet for å legge til et bilde</a:t>
            </a:r>
          </a:p>
        </p:txBody>
      </p:sp>
      <p:sp>
        <p:nvSpPr>
          <p:cNvPr id="4" name="Plassholder for tekst 3"/>
          <p:cNvSpPr>
            <a:spLocks noGrp="1"/>
          </p:cNvSpPr>
          <p:nvPr>
            <p:ph type="body" sz="quarter" idx="15"/>
          </p:nvPr>
        </p:nvSpPr>
        <p:spPr>
          <a:xfrm>
            <a:off x="0" y="1530000"/>
            <a:ext cx="3654000" cy="4572000"/>
          </a:xfrm>
        </p:spPr>
        <p:txBody>
          <a:bodyPr lIns="108000"/>
          <a:lstStyle/>
          <a:p>
            <a:pPr lvl="0"/>
            <a:r>
              <a:rPr lang="nb-NO"/>
              <a:t>Rediger tekststiler i malen</a:t>
            </a:r>
          </a:p>
          <a:p>
            <a:pPr lvl="1"/>
            <a:r>
              <a:rPr lang="nb-NO"/>
              <a:t>Andre nivå</a:t>
            </a:r>
          </a:p>
        </p:txBody>
      </p:sp>
    </p:spTree>
    <p:extLst>
      <p:ext uri="{BB962C8B-B14F-4D97-AF65-F5344CB8AC3E}">
        <p14:creationId xmlns:p14="http://schemas.microsoft.com/office/powerpoint/2010/main" val="3893843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eCollage">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2" y="1529999"/>
            <a:ext cx="3654000" cy="3051129"/>
          </a:xfrm>
          <a:effectLst>
            <a:softEdge rad="12700"/>
          </a:effectLst>
        </p:spPr>
        <p:txBody>
          <a:bodyPr>
            <a:normAutofit/>
          </a:bodyPr>
          <a:lstStyle>
            <a:lvl1pPr marL="0" indent="0">
              <a:buNone/>
              <a:defRPr sz="1800"/>
            </a:lvl1pPr>
          </a:lstStyle>
          <a:p>
            <a:r>
              <a:rPr lang="nb-NO"/>
              <a:t>Bilde 384x320 piksler (6:5)</a:t>
            </a:r>
          </a:p>
        </p:txBody>
      </p:sp>
      <p:sp>
        <p:nvSpPr>
          <p:cNvPr id="8" name="Plassholder for bilde 10"/>
          <p:cNvSpPr>
            <a:spLocks noGrp="1"/>
          </p:cNvSpPr>
          <p:nvPr>
            <p:ph type="pic" sz="quarter" idx="15" hasCustomPrompt="1"/>
          </p:nvPr>
        </p:nvSpPr>
        <p:spPr>
          <a:xfrm>
            <a:off x="3654000" y="1530000"/>
            <a:ext cx="1828800" cy="1522800"/>
          </a:xfrm>
          <a:effectLst>
            <a:softEdge rad="12700"/>
          </a:effectLst>
        </p:spPr>
        <p:txBody>
          <a:bodyPr>
            <a:normAutofit/>
          </a:bodyPr>
          <a:lstStyle>
            <a:lvl1pPr marL="0" indent="0">
              <a:buFontTx/>
              <a:buNone/>
              <a:defRPr sz="1800"/>
            </a:lvl1pPr>
          </a:lstStyle>
          <a:p>
            <a:r>
              <a:rPr lang="nb-NO"/>
              <a:t>192x160px (6:5)</a:t>
            </a:r>
          </a:p>
        </p:txBody>
      </p:sp>
      <p:sp>
        <p:nvSpPr>
          <p:cNvPr id="9" name="Plassholder for bilde 10"/>
          <p:cNvSpPr>
            <a:spLocks noGrp="1"/>
          </p:cNvSpPr>
          <p:nvPr>
            <p:ph type="pic" sz="quarter" idx="16" hasCustomPrompt="1"/>
          </p:nvPr>
        </p:nvSpPr>
        <p:spPr>
          <a:xfrm>
            <a:off x="3654000" y="3052800"/>
            <a:ext cx="1828800" cy="1522800"/>
          </a:xfrm>
          <a:effectLst>
            <a:softEdge rad="12700"/>
          </a:effectLst>
        </p:spPr>
        <p:txBody>
          <a:bodyPr>
            <a:normAutofit/>
          </a:bodyPr>
          <a:lstStyle>
            <a:lvl1pPr marL="0" indent="0">
              <a:buFontTx/>
              <a:buNone/>
              <a:defRPr sz="1800"/>
            </a:lvl1pPr>
          </a:lstStyle>
          <a:p>
            <a:r>
              <a:rPr lang="nb-NO"/>
              <a:t>192x160px</a:t>
            </a:r>
          </a:p>
        </p:txBody>
      </p:sp>
      <p:sp>
        <p:nvSpPr>
          <p:cNvPr id="10" name="Plassholder for bilde 10"/>
          <p:cNvSpPr>
            <a:spLocks noGrp="1"/>
          </p:cNvSpPr>
          <p:nvPr>
            <p:ph type="pic" sz="quarter" idx="17" hasCustomPrompt="1"/>
          </p:nvPr>
        </p:nvSpPr>
        <p:spPr>
          <a:xfrm>
            <a:off x="0" y="4575600"/>
            <a:ext cx="1828800" cy="1522800"/>
          </a:xfrm>
          <a:effectLst>
            <a:softEdge rad="12700"/>
          </a:effectLst>
        </p:spPr>
        <p:txBody>
          <a:bodyPr>
            <a:normAutofit/>
          </a:bodyPr>
          <a:lstStyle>
            <a:lvl1pPr marL="0" indent="0">
              <a:buFontTx/>
              <a:buNone/>
              <a:defRPr sz="1800"/>
            </a:lvl1pPr>
          </a:lstStyle>
          <a:p>
            <a:r>
              <a:rPr lang="nb-NO"/>
              <a:t>192x160px</a:t>
            </a:r>
          </a:p>
        </p:txBody>
      </p:sp>
      <p:sp>
        <p:nvSpPr>
          <p:cNvPr id="12" name="Plassholder for bilde 10"/>
          <p:cNvSpPr>
            <a:spLocks noGrp="1"/>
          </p:cNvSpPr>
          <p:nvPr>
            <p:ph type="pic" sz="quarter" idx="18" hasCustomPrompt="1"/>
          </p:nvPr>
        </p:nvSpPr>
        <p:spPr>
          <a:xfrm>
            <a:off x="1828800" y="4575600"/>
            <a:ext cx="3654000" cy="1522800"/>
          </a:xfrm>
          <a:effectLst>
            <a:softEdge rad="12700"/>
          </a:effectLst>
        </p:spPr>
        <p:txBody>
          <a:bodyPr>
            <a:normAutofit/>
          </a:bodyPr>
          <a:lstStyle>
            <a:lvl1pPr marL="0" indent="0">
              <a:buFontTx/>
              <a:buNone/>
              <a:defRPr sz="1800"/>
            </a:lvl1pPr>
          </a:lstStyle>
          <a:p>
            <a:r>
              <a:rPr lang="nb-NO"/>
              <a:t>384x160px (12:5)</a:t>
            </a:r>
          </a:p>
        </p:txBody>
      </p:sp>
      <p:sp>
        <p:nvSpPr>
          <p:cNvPr id="13" name="Plassholder for bilde 10"/>
          <p:cNvSpPr>
            <a:spLocks noGrp="1"/>
          </p:cNvSpPr>
          <p:nvPr>
            <p:ph type="pic" sz="quarter" idx="19" hasCustomPrompt="1"/>
          </p:nvPr>
        </p:nvSpPr>
        <p:spPr>
          <a:xfrm>
            <a:off x="5482800" y="1530000"/>
            <a:ext cx="1828800" cy="4572000"/>
          </a:xfrm>
          <a:effectLst>
            <a:softEdge rad="12700"/>
          </a:effectLst>
        </p:spPr>
        <p:txBody>
          <a:bodyPr>
            <a:normAutofit/>
          </a:bodyPr>
          <a:lstStyle>
            <a:lvl1pPr marL="0" indent="0">
              <a:buFontTx/>
              <a:buNone/>
              <a:defRPr sz="1800"/>
            </a:lvl1pPr>
          </a:lstStyle>
          <a:p>
            <a:r>
              <a:rPr lang="nb-NO"/>
              <a:t>192x480px (2:5)</a:t>
            </a:r>
          </a:p>
        </p:txBody>
      </p:sp>
      <p:sp>
        <p:nvSpPr>
          <p:cNvPr id="14" name="Plassholder for bilde 10"/>
          <p:cNvSpPr>
            <a:spLocks noGrp="1"/>
          </p:cNvSpPr>
          <p:nvPr>
            <p:ph type="pic" sz="quarter" idx="20" hasCustomPrompt="1"/>
          </p:nvPr>
        </p:nvSpPr>
        <p:spPr>
          <a:xfrm>
            <a:off x="7311600" y="1530000"/>
            <a:ext cx="1828800" cy="1522800"/>
          </a:xfrm>
          <a:effectLst>
            <a:softEdge rad="12700"/>
          </a:effectLst>
        </p:spPr>
        <p:txBody>
          <a:bodyPr>
            <a:normAutofit/>
          </a:bodyPr>
          <a:lstStyle>
            <a:lvl1pPr marL="0" indent="0">
              <a:buFontTx/>
              <a:buNone/>
              <a:defRPr sz="1800"/>
            </a:lvl1pPr>
          </a:lstStyle>
          <a:p>
            <a:r>
              <a:rPr lang="nb-NO"/>
              <a:t>192x160px</a:t>
            </a:r>
          </a:p>
        </p:txBody>
      </p:sp>
      <p:sp>
        <p:nvSpPr>
          <p:cNvPr id="16" name="Plassholder for bilde 10"/>
          <p:cNvSpPr>
            <a:spLocks noGrp="1"/>
          </p:cNvSpPr>
          <p:nvPr>
            <p:ph type="pic" sz="quarter" idx="21" hasCustomPrompt="1"/>
          </p:nvPr>
        </p:nvSpPr>
        <p:spPr>
          <a:xfrm>
            <a:off x="7311600" y="3052800"/>
            <a:ext cx="1828800" cy="3045600"/>
          </a:xfrm>
          <a:effectLst>
            <a:softEdge rad="12700"/>
          </a:effectLst>
        </p:spPr>
        <p:txBody>
          <a:bodyPr>
            <a:normAutofit/>
          </a:bodyPr>
          <a:lstStyle>
            <a:lvl1pPr marL="0" indent="0">
              <a:buFontTx/>
              <a:buNone/>
              <a:defRPr sz="2000"/>
            </a:lvl1pPr>
          </a:lstStyle>
          <a:p>
            <a:r>
              <a:rPr lang="nb-NO"/>
              <a:t>192x320px (3:5)</a:t>
            </a:r>
          </a:p>
        </p:txBody>
      </p:sp>
    </p:spTree>
    <p:extLst>
      <p:ext uri="{BB962C8B-B14F-4D97-AF65-F5344CB8AC3E}">
        <p14:creationId xmlns:p14="http://schemas.microsoft.com/office/powerpoint/2010/main" val="2841525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Bilder">
    <p:spTree>
      <p:nvGrpSpPr>
        <p:cNvPr id="1" name=""/>
        <p:cNvGrpSpPr/>
        <p:nvPr/>
      </p:nvGrpSpPr>
      <p:grpSpPr>
        <a:xfrm>
          <a:off x="0" y="0"/>
          <a:ext cx="0" cy="0"/>
          <a:chOff x="0" y="0"/>
          <a:chExt cx="0" cy="0"/>
        </a:xfrm>
      </p:grpSpPr>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3" name="Plassholder for bilde 10"/>
          <p:cNvSpPr>
            <a:spLocks noGrp="1"/>
          </p:cNvSpPr>
          <p:nvPr>
            <p:ph type="pic" sz="quarter" idx="19"/>
          </p:nvPr>
        </p:nvSpPr>
        <p:spPr>
          <a:xfrm>
            <a:off x="5482800" y="1530000"/>
            <a:ext cx="1828800" cy="4572000"/>
          </a:xfrm>
          <a:effectLst>
            <a:softEdge rad="12700"/>
          </a:effectLst>
        </p:spPr>
        <p:txBody>
          <a:bodyPr>
            <a:normAutofit/>
          </a:bodyPr>
          <a:lstStyle>
            <a:lvl1pPr marL="0" indent="0">
              <a:buNone/>
              <a:defRPr sz="1800"/>
            </a:lvl1pPr>
          </a:lstStyle>
          <a:p>
            <a:r>
              <a:rPr lang="nb-NO"/>
              <a:t>Klikk ikonet for å legge til et bilde</a:t>
            </a:r>
          </a:p>
        </p:txBody>
      </p:sp>
      <p:sp>
        <p:nvSpPr>
          <p:cNvPr id="16" name="Plassholder for bilde 10"/>
          <p:cNvSpPr>
            <a:spLocks noGrp="1"/>
          </p:cNvSpPr>
          <p:nvPr>
            <p:ph type="pic" sz="quarter" idx="21"/>
          </p:nvPr>
        </p:nvSpPr>
        <p:spPr>
          <a:xfrm>
            <a:off x="7311600" y="1530000"/>
            <a:ext cx="1828800" cy="4572000"/>
          </a:xfrm>
          <a:effectLst>
            <a:softEdge rad="12700"/>
          </a:effectLst>
        </p:spPr>
        <p:txBody>
          <a:bodyPr>
            <a:normAutofit/>
          </a:bodyPr>
          <a:lstStyle>
            <a:lvl1pPr marL="0" indent="0">
              <a:buNone/>
              <a:defRPr sz="2000"/>
            </a:lvl1pPr>
          </a:lstStyle>
          <a:p>
            <a:r>
              <a:rPr lang="nb-NO"/>
              <a:t>Klikk ikonet for å legge til et bilde</a:t>
            </a:r>
          </a:p>
        </p:txBody>
      </p:sp>
      <p:sp>
        <p:nvSpPr>
          <p:cNvPr id="15" name="Plassholder for bilde 10"/>
          <p:cNvSpPr>
            <a:spLocks noGrp="1"/>
          </p:cNvSpPr>
          <p:nvPr>
            <p:ph type="pic" sz="quarter" idx="22" hasCustomPrompt="1"/>
          </p:nvPr>
        </p:nvSpPr>
        <p:spPr>
          <a:xfrm>
            <a:off x="3654000" y="1530000"/>
            <a:ext cx="1828800" cy="4572000"/>
          </a:xfrm>
          <a:effectLst>
            <a:softEdge rad="12700"/>
          </a:effectLst>
        </p:spPr>
        <p:txBody>
          <a:bodyPr>
            <a:normAutofit/>
          </a:bodyPr>
          <a:lstStyle>
            <a:lvl1pPr marL="0" indent="0">
              <a:buFontTx/>
              <a:buNone/>
              <a:defRPr sz="1800"/>
            </a:lvl1pPr>
          </a:lstStyle>
          <a:p>
            <a:r>
              <a:rPr lang="nb-NO"/>
              <a:t>192x480px (2:5)</a:t>
            </a:r>
          </a:p>
        </p:txBody>
      </p:sp>
      <p:sp>
        <p:nvSpPr>
          <p:cNvPr id="18" name="Plassholder for tekst 17"/>
          <p:cNvSpPr>
            <a:spLocks noGrp="1"/>
          </p:cNvSpPr>
          <p:nvPr>
            <p:ph type="body" sz="quarter" idx="23"/>
          </p:nvPr>
        </p:nvSpPr>
        <p:spPr>
          <a:xfrm>
            <a:off x="0" y="1530000"/>
            <a:ext cx="3654000" cy="4572000"/>
          </a:xfrm>
        </p:spPr>
        <p:txBody>
          <a:bodyPr lIns="432000" rIns="144000" bIns="432000" anchor="b" anchorCtr="0">
            <a:normAutofit/>
          </a:bodyPr>
          <a:lstStyle>
            <a:lvl1pPr marL="0" indent="0">
              <a:buFontTx/>
              <a:buNone/>
              <a:defRPr sz="24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nb-NO"/>
              <a:t>Rediger tekststiler i malen</a:t>
            </a:r>
          </a:p>
        </p:txBody>
      </p:sp>
    </p:spTree>
    <p:extLst>
      <p:ext uri="{BB962C8B-B14F-4D97-AF65-F5344CB8AC3E}">
        <p14:creationId xmlns:p14="http://schemas.microsoft.com/office/powerpoint/2010/main" val="2500939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bilder-boks">
    <p:spTree>
      <p:nvGrpSpPr>
        <p:cNvPr id="1" name=""/>
        <p:cNvGrpSpPr/>
        <p:nvPr/>
      </p:nvGrpSpPr>
      <p:grpSpPr>
        <a:xfrm>
          <a:off x="0" y="0"/>
          <a:ext cx="0" cy="0"/>
          <a:chOff x="0" y="0"/>
          <a:chExt cx="0" cy="0"/>
        </a:xfrm>
      </p:grpSpPr>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3" name="Plassholder for bilde 10"/>
          <p:cNvSpPr>
            <a:spLocks noGrp="1"/>
          </p:cNvSpPr>
          <p:nvPr>
            <p:ph type="pic" sz="quarter" idx="19"/>
          </p:nvPr>
        </p:nvSpPr>
        <p:spPr>
          <a:xfrm>
            <a:off x="5482800" y="1530000"/>
            <a:ext cx="1828800" cy="3045600"/>
          </a:xfrm>
          <a:effectLst>
            <a:softEdge rad="12700"/>
          </a:effectLst>
        </p:spPr>
        <p:txBody>
          <a:bodyPr>
            <a:normAutofit/>
          </a:bodyPr>
          <a:lstStyle>
            <a:lvl1pPr marL="0" indent="0">
              <a:buNone/>
              <a:defRPr sz="1800"/>
            </a:lvl1pPr>
          </a:lstStyle>
          <a:p>
            <a:r>
              <a:rPr lang="nb-NO"/>
              <a:t>Klikk ikonet for å legge til et bilde</a:t>
            </a:r>
          </a:p>
        </p:txBody>
      </p:sp>
      <p:sp>
        <p:nvSpPr>
          <p:cNvPr id="16" name="Plassholder for bilde 10"/>
          <p:cNvSpPr>
            <a:spLocks noGrp="1"/>
          </p:cNvSpPr>
          <p:nvPr>
            <p:ph type="pic" sz="quarter" idx="21"/>
          </p:nvPr>
        </p:nvSpPr>
        <p:spPr>
          <a:xfrm>
            <a:off x="7311600" y="1530000"/>
            <a:ext cx="1828800" cy="3045600"/>
          </a:xfrm>
          <a:effectLst>
            <a:softEdge rad="12700"/>
          </a:effectLst>
        </p:spPr>
        <p:txBody>
          <a:bodyPr>
            <a:normAutofit/>
          </a:bodyPr>
          <a:lstStyle>
            <a:lvl1pPr marL="0" indent="0">
              <a:buNone/>
              <a:defRPr sz="2000"/>
            </a:lvl1pPr>
          </a:lstStyle>
          <a:p>
            <a:r>
              <a:rPr lang="nb-NO"/>
              <a:t>Klikk ikonet for å legge til et bilde</a:t>
            </a:r>
          </a:p>
        </p:txBody>
      </p:sp>
      <p:sp>
        <p:nvSpPr>
          <p:cNvPr id="15" name="Plassholder for bilde 10"/>
          <p:cNvSpPr>
            <a:spLocks noGrp="1"/>
          </p:cNvSpPr>
          <p:nvPr>
            <p:ph type="pic" sz="quarter" idx="22" hasCustomPrompt="1"/>
          </p:nvPr>
        </p:nvSpPr>
        <p:spPr>
          <a:xfrm>
            <a:off x="3654000" y="1530000"/>
            <a:ext cx="1828800" cy="3045600"/>
          </a:xfrm>
          <a:effectLst>
            <a:softEdge rad="12700"/>
          </a:effectLst>
        </p:spPr>
        <p:txBody>
          <a:bodyPr>
            <a:normAutofit/>
          </a:bodyPr>
          <a:lstStyle>
            <a:lvl1pPr marL="0" indent="0">
              <a:buFontTx/>
              <a:buNone/>
              <a:defRPr sz="1800"/>
            </a:lvl1pPr>
          </a:lstStyle>
          <a:p>
            <a:r>
              <a:rPr lang="nb-NO"/>
              <a:t>192x360px (3:5)</a:t>
            </a:r>
          </a:p>
        </p:txBody>
      </p:sp>
      <p:sp>
        <p:nvSpPr>
          <p:cNvPr id="18" name="Plassholder for tekst 17"/>
          <p:cNvSpPr>
            <a:spLocks noGrp="1"/>
          </p:cNvSpPr>
          <p:nvPr>
            <p:ph type="body" sz="quarter" idx="23"/>
          </p:nvPr>
        </p:nvSpPr>
        <p:spPr>
          <a:xfrm>
            <a:off x="0" y="1530000"/>
            <a:ext cx="3654000" cy="4572000"/>
          </a:xfrm>
        </p:spPr>
        <p:txBody>
          <a:bodyPr lIns="432000" rIns="144000" bIns="432000" anchor="b" anchorCtr="0">
            <a:normAutofit/>
          </a:bodyPr>
          <a:lstStyle>
            <a:lvl1pPr marL="0" indent="0">
              <a:buFontTx/>
              <a:buNone/>
              <a:defRPr sz="24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nb-NO"/>
              <a:t>Rediger tekststiler i malen</a:t>
            </a:r>
          </a:p>
        </p:txBody>
      </p:sp>
      <p:sp>
        <p:nvSpPr>
          <p:cNvPr id="4" name="Plassholder for tekst 3"/>
          <p:cNvSpPr>
            <a:spLocks noGrp="1"/>
          </p:cNvSpPr>
          <p:nvPr>
            <p:ph type="body" sz="quarter" idx="24"/>
          </p:nvPr>
        </p:nvSpPr>
        <p:spPr>
          <a:xfrm>
            <a:off x="3672000" y="4572000"/>
            <a:ext cx="1828800" cy="1522800"/>
          </a:xfrm>
          <a:solidFill>
            <a:srgbClr val="666666"/>
          </a:solidFill>
        </p:spPr>
        <p:txBody>
          <a:bodyPr lIns="72000" rIns="72000">
            <a:noAutofit/>
          </a:bodyPr>
          <a:lstStyle>
            <a:lvl1pPr marL="0" indent="0" algn="ctr">
              <a:buNone/>
              <a:defRPr sz="1600">
                <a:solidFill>
                  <a:schemeClr val="bg2"/>
                </a:solidFill>
                <a:latin typeface="Oswald" panose="02000503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nb-NO"/>
              <a:t>Rediger tekststiler i malen</a:t>
            </a:r>
          </a:p>
        </p:txBody>
      </p:sp>
      <p:sp>
        <p:nvSpPr>
          <p:cNvPr id="14" name="Plassholder for tekst 3"/>
          <p:cNvSpPr>
            <a:spLocks noGrp="1"/>
          </p:cNvSpPr>
          <p:nvPr>
            <p:ph type="body" sz="quarter" idx="25"/>
          </p:nvPr>
        </p:nvSpPr>
        <p:spPr>
          <a:xfrm>
            <a:off x="5482800" y="4572000"/>
            <a:ext cx="1828800" cy="1522800"/>
          </a:xfrm>
          <a:solidFill>
            <a:srgbClr val="666666"/>
          </a:solidFill>
        </p:spPr>
        <p:txBody>
          <a:bodyPr lIns="72000" rIns="72000">
            <a:noAutofit/>
          </a:bodyPr>
          <a:lstStyle>
            <a:lvl1pPr marL="0" indent="0" algn="ctr">
              <a:buNone/>
              <a:defRPr sz="1600">
                <a:solidFill>
                  <a:schemeClr val="bg2"/>
                </a:solidFill>
                <a:latin typeface="Oswald" panose="02000503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nb-NO"/>
              <a:t>Rediger tekststiler i malen</a:t>
            </a:r>
          </a:p>
        </p:txBody>
      </p:sp>
      <p:sp>
        <p:nvSpPr>
          <p:cNvPr id="17" name="Plassholder for tekst 3"/>
          <p:cNvSpPr>
            <a:spLocks noGrp="1"/>
          </p:cNvSpPr>
          <p:nvPr>
            <p:ph type="body" sz="quarter" idx="26"/>
          </p:nvPr>
        </p:nvSpPr>
        <p:spPr>
          <a:xfrm>
            <a:off x="7311600" y="4572000"/>
            <a:ext cx="1828800" cy="1522800"/>
          </a:xfrm>
          <a:solidFill>
            <a:srgbClr val="666666"/>
          </a:solidFill>
        </p:spPr>
        <p:txBody>
          <a:bodyPr lIns="72000" rIns="72000">
            <a:noAutofit/>
          </a:bodyPr>
          <a:lstStyle>
            <a:lvl1pPr marL="0" indent="0" algn="ctr">
              <a:buNone/>
              <a:defRPr sz="1600">
                <a:solidFill>
                  <a:schemeClr val="bg2"/>
                </a:solidFill>
                <a:latin typeface="Oswald" panose="02000503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nb-NO"/>
              <a:t>Rediger tekststiler i malen</a:t>
            </a:r>
          </a:p>
        </p:txBody>
      </p:sp>
    </p:spTree>
    <p:extLst>
      <p:ext uri="{BB962C8B-B14F-4D97-AF65-F5344CB8AC3E}">
        <p14:creationId xmlns:p14="http://schemas.microsoft.com/office/powerpoint/2010/main" val="2061526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ldeSekvens">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0" y="180000"/>
            <a:ext cx="9144000" cy="1304784"/>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som kan gå over to linjer</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9" name="Plassholder for bilde 10"/>
          <p:cNvSpPr>
            <a:spLocks noGrp="1"/>
          </p:cNvSpPr>
          <p:nvPr>
            <p:ph type="pic" sz="quarter" idx="16" hasCustomPrompt="1"/>
          </p:nvPr>
        </p:nvSpPr>
        <p:spPr>
          <a:xfrm>
            <a:off x="5482800" y="3045600"/>
            <a:ext cx="3654000" cy="3045600"/>
          </a:xfrm>
          <a:effectLst>
            <a:softEdge rad="12700"/>
          </a:effectLst>
        </p:spPr>
        <p:txBody>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a:lvl1pPr>
          </a:lstStyle>
          <a:p>
            <a:r>
              <a:rPr lang="nb-NO"/>
              <a:t>Bilde3</a:t>
            </a:r>
          </a:p>
        </p:txBody>
      </p:sp>
      <p:sp>
        <p:nvSpPr>
          <p:cNvPr id="8" name="Plassholder for bilde 10"/>
          <p:cNvSpPr>
            <a:spLocks noGrp="1"/>
          </p:cNvSpPr>
          <p:nvPr>
            <p:ph type="pic" sz="quarter" idx="15" hasCustomPrompt="1"/>
          </p:nvPr>
        </p:nvSpPr>
        <p:spPr>
          <a:xfrm>
            <a:off x="5482800" y="2282400"/>
            <a:ext cx="3654000" cy="3045600"/>
          </a:xfrm>
          <a:effectLst>
            <a:softEdge rad="12700"/>
          </a:effectLst>
        </p:spPr>
        <p:txBody>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a:lvl1pPr>
          </a:lstStyle>
          <a:p>
            <a:r>
              <a:rPr lang="nb-NO"/>
              <a:t>Bilde2</a:t>
            </a:r>
          </a:p>
        </p:txBody>
      </p:sp>
      <p:sp>
        <p:nvSpPr>
          <p:cNvPr id="11" name="Plassholder for bilde 10"/>
          <p:cNvSpPr>
            <a:spLocks noGrp="1"/>
          </p:cNvSpPr>
          <p:nvPr>
            <p:ph type="pic" sz="quarter" idx="14" hasCustomPrompt="1"/>
          </p:nvPr>
        </p:nvSpPr>
        <p:spPr>
          <a:xfrm>
            <a:off x="5482799" y="1529999"/>
            <a:ext cx="3654000" cy="3045600"/>
          </a:xfrm>
          <a:effectLst>
            <a:softEdge rad="12700"/>
          </a:effectLst>
        </p:spPr>
        <p:txBody>
          <a:bodyPr/>
          <a:lstStyle>
            <a:lvl1pPr marL="0" marR="0" indent="0" algn="l" defTabSz="914400" rtl="0" eaLnBrk="1" fontAlgn="auto" latinLnBrk="0" hangingPunct="1">
              <a:lnSpc>
                <a:spcPct val="100000"/>
              </a:lnSpc>
              <a:spcBef>
                <a:spcPts val="1200"/>
              </a:spcBef>
              <a:spcAft>
                <a:spcPts val="0"/>
              </a:spcAft>
              <a:buClr>
                <a:srgbClr val="999999"/>
              </a:buClr>
              <a:buSzTx/>
              <a:buFontTx/>
              <a:buNone/>
              <a:tabLst/>
              <a:defRPr/>
            </a:lvl1pPr>
          </a:lstStyle>
          <a:p>
            <a:r>
              <a:rPr lang="nb-NO"/>
              <a:t>Bilde1</a:t>
            </a:r>
          </a:p>
        </p:txBody>
      </p:sp>
      <p:sp>
        <p:nvSpPr>
          <p:cNvPr id="4" name="Plassholder for tekst 3"/>
          <p:cNvSpPr>
            <a:spLocks noGrp="1"/>
          </p:cNvSpPr>
          <p:nvPr>
            <p:ph type="body" sz="quarter" idx="17"/>
          </p:nvPr>
        </p:nvSpPr>
        <p:spPr>
          <a:xfrm>
            <a:off x="0" y="1530000"/>
            <a:ext cx="5482800" cy="4572000"/>
          </a:xfrm>
        </p:spPr>
        <p:txBody>
          <a:bodyPr lIns="108000"/>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16699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fOverBilde">
    <p:spTree>
      <p:nvGrpSpPr>
        <p:cNvPr id="1" name=""/>
        <p:cNvGrpSpPr/>
        <p:nvPr/>
      </p:nvGrpSpPr>
      <p:grpSpPr>
        <a:xfrm>
          <a:off x="0" y="0"/>
          <a:ext cx="0" cy="0"/>
          <a:chOff x="0" y="0"/>
          <a:chExt cx="0" cy="0"/>
        </a:xfrm>
      </p:grpSpPr>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1" y="9525"/>
            <a:ext cx="9144000" cy="6092474"/>
          </a:xfrm>
          <a:effectLst>
            <a:softEdge rad="12700"/>
          </a:effectLst>
        </p:spPr>
        <p:txBody>
          <a:bodyPr/>
          <a:lstStyle>
            <a:lvl1pPr>
              <a:defRPr/>
            </a:lvl1pPr>
          </a:lstStyle>
          <a:p>
            <a:r>
              <a:rPr lang="nb-NO" dirty="0"/>
              <a:t>Bilde i heldekkende format – bør være minst 960x640 piksler</a:t>
            </a:r>
          </a:p>
        </p:txBody>
      </p:sp>
      <p:sp>
        <p:nvSpPr>
          <p:cNvPr id="8" name="Tittel 1"/>
          <p:cNvSpPr>
            <a:spLocks noGrp="1"/>
          </p:cNvSpPr>
          <p:nvPr>
            <p:ph type="title" hasCustomPrompt="1"/>
          </p:nvPr>
        </p:nvSpPr>
        <p:spPr>
          <a:xfrm>
            <a:off x="0" y="0"/>
            <a:ext cx="9144000" cy="764704"/>
          </a:xfrm>
          <a:solidFill>
            <a:schemeClr val="bg1">
              <a:alpha val="70000"/>
            </a:schemeClr>
          </a:solidFill>
        </p:spPr>
        <p:txBody>
          <a:bodyPr lIns="432000" rIns="432000" anchor="ctr" anchorCtr="0">
            <a:noAutofit/>
          </a:bodyPr>
          <a:lstStyle>
            <a:lvl1pPr algn="l">
              <a:defRPr sz="4000" b="0" baseline="0">
                <a:solidFill>
                  <a:schemeClr val="tx1"/>
                </a:solidFill>
                <a:latin typeface="Oswald" panose="02000503000000000000" pitchFamily="2" charset="0"/>
              </a:defRPr>
            </a:lvl1pPr>
          </a:lstStyle>
          <a:p>
            <a:r>
              <a:rPr lang="nb-NO" dirty="0"/>
              <a:t>Klikk for å redigere tittelstil én linje</a:t>
            </a:r>
          </a:p>
        </p:txBody>
      </p:sp>
      <p:sp>
        <p:nvSpPr>
          <p:cNvPr id="3" name="Plassholder for innhold 2"/>
          <p:cNvSpPr>
            <a:spLocks noGrp="1"/>
          </p:cNvSpPr>
          <p:nvPr>
            <p:ph sz="quarter" idx="15" hasCustomPrompt="1"/>
          </p:nvPr>
        </p:nvSpPr>
        <p:spPr>
          <a:xfrm>
            <a:off x="0" y="763200"/>
            <a:ext cx="9144000" cy="5327650"/>
          </a:xfrm>
          <a:solidFill>
            <a:schemeClr val="bg1">
              <a:alpha val="70000"/>
            </a:schemeClr>
          </a:solidFill>
        </p:spPr>
        <p:txBody>
          <a:bodyPr/>
          <a:lstStyle>
            <a:lvl1pPr marL="0" indent="0">
              <a:buNone/>
              <a:defRPr baseline="0"/>
            </a:lvl1pPr>
          </a:lstStyle>
          <a:p>
            <a:r>
              <a:rPr lang="nb-NO" dirty="0"/>
              <a:t>Legg inn graf først, flytt grafen bakover, legg inn bilde, flytt bildet bakover, formater grafens diagramområde (heldekkende hvitt, 30 % gjennomsiktighet)</a:t>
            </a:r>
          </a:p>
          <a:p>
            <a:pPr lvl="0"/>
            <a:endParaRPr lang="nb-NO" dirty="0"/>
          </a:p>
        </p:txBody>
      </p:sp>
    </p:spTree>
    <p:extLst>
      <p:ext uri="{BB962C8B-B14F-4D97-AF65-F5344CB8AC3E}">
        <p14:creationId xmlns:p14="http://schemas.microsoft.com/office/powerpoint/2010/main" val="27757641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etall">
    <p:spTree>
      <p:nvGrpSpPr>
        <p:cNvPr id="1" name=""/>
        <p:cNvGrpSpPr/>
        <p:nvPr/>
      </p:nvGrpSpPr>
      <p:grpSpPr>
        <a:xfrm>
          <a:off x="0" y="0"/>
          <a:ext cx="0" cy="0"/>
          <a:chOff x="0" y="0"/>
          <a:chExt cx="0" cy="0"/>
        </a:xfrm>
      </p:grpSpPr>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11" name="Plassholder for bilde 10"/>
          <p:cNvSpPr>
            <a:spLocks noGrp="1"/>
          </p:cNvSpPr>
          <p:nvPr>
            <p:ph type="pic" sz="quarter" idx="14" hasCustomPrompt="1"/>
          </p:nvPr>
        </p:nvSpPr>
        <p:spPr>
          <a:xfrm>
            <a:off x="-1" y="9525"/>
            <a:ext cx="9144000" cy="6092474"/>
          </a:xfrm>
          <a:effectLst>
            <a:softEdge rad="12700"/>
          </a:effectLst>
        </p:spPr>
        <p:txBody>
          <a:bodyPr/>
          <a:lstStyle>
            <a:lvl1pPr>
              <a:defRPr/>
            </a:lvl1pPr>
          </a:lstStyle>
          <a:p>
            <a:r>
              <a:rPr lang="nb-NO"/>
              <a:t>Bilde i heldekkende format</a:t>
            </a:r>
          </a:p>
        </p:txBody>
      </p:sp>
      <p:sp>
        <p:nvSpPr>
          <p:cNvPr id="15" name="Plassholder for tekst 14"/>
          <p:cNvSpPr>
            <a:spLocks noGrp="1"/>
          </p:cNvSpPr>
          <p:nvPr>
            <p:ph type="body" sz="quarter" idx="13" hasCustomPrompt="1"/>
          </p:nvPr>
        </p:nvSpPr>
        <p:spPr>
          <a:xfrm>
            <a:off x="0" y="-1"/>
            <a:ext cx="9143999" cy="6102000"/>
          </a:xfrm>
          <a:solidFill>
            <a:schemeClr val="bg1">
              <a:alpha val="80000"/>
            </a:schemeClr>
          </a:solidFill>
        </p:spPr>
        <p:txBody>
          <a:bodyPr tIns="144000" rIns="432000" bIns="72000" anchor="ctr" anchorCtr="0">
            <a:noAutofit/>
          </a:bodyPr>
          <a:lstStyle>
            <a:lvl1pPr marL="0" indent="0" algn="ctr">
              <a:buClr>
                <a:srgbClr val="999999"/>
              </a:buClr>
              <a:buFontTx/>
              <a:buNone/>
              <a:defRPr sz="8800" b="1">
                <a:latin typeface="Oswald" panose="02000503000000000000" pitchFamily="2" charset="0"/>
                <a:ea typeface="Open Sans" panose="020B0606030504020204" pitchFamily="34" charset="0"/>
                <a:cs typeface="Open Sans" panose="020B0606030504020204" pitchFamily="34" charset="0"/>
              </a:defRPr>
            </a:lvl1pPr>
            <a:lvl2pPr marL="742950" indent="-285750">
              <a:buClr>
                <a:srgbClr val="999999"/>
              </a:buClr>
              <a:buFont typeface="Wingdings" panose="05000000000000000000" pitchFamily="2" charset="2"/>
              <a:buChar char="§"/>
              <a:defRPr>
                <a:latin typeface="Open Sans" panose="020B0606030504020204" pitchFamily="34" charset="0"/>
                <a:ea typeface="Open Sans" panose="020B0606030504020204" pitchFamily="34" charset="0"/>
                <a:cs typeface="Open Sans" panose="020B0606030504020204" pitchFamily="34" charset="0"/>
              </a:defRPr>
            </a:lvl2pPr>
            <a:lvl3pPr marL="1143000" indent="-228600">
              <a:buClr>
                <a:srgbClr val="999999"/>
              </a:buClr>
              <a:buFont typeface="Wingdings" panose="05000000000000000000" pitchFamily="2" charset="2"/>
              <a:buChar cha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nb-NO"/>
              <a:t>Skriv inn store tall og flytt objektet bakover for å legge inn bilde</a:t>
            </a:r>
          </a:p>
        </p:txBody>
      </p:sp>
    </p:spTree>
    <p:extLst>
      <p:ext uri="{BB962C8B-B14F-4D97-AF65-F5344CB8AC3E}">
        <p14:creationId xmlns:p14="http://schemas.microsoft.com/office/powerpoint/2010/main" val="383080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Tekst">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2" name="Tittel 1"/>
          <p:cNvSpPr>
            <a:spLocks noGrp="1"/>
          </p:cNvSpPr>
          <p:nvPr>
            <p:ph type="title" hasCustomPrompt="1"/>
          </p:nvPr>
        </p:nvSpPr>
        <p:spPr>
          <a:xfrm>
            <a:off x="0" y="180000"/>
            <a:ext cx="9144000" cy="440688"/>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én linje</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7" name="Plassholder for tekst 6"/>
          <p:cNvSpPr>
            <a:spLocks noGrp="1"/>
          </p:cNvSpPr>
          <p:nvPr>
            <p:ph type="body" sz="quarter" idx="13"/>
          </p:nvPr>
        </p:nvSpPr>
        <p:spPr>
          <a:xfrm>
            <a:off x="0" y="763200"/>
            <a:ext cx="9144000" cy="5338800"/>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32273983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Innhold">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2" name="Tittel 1"/>
          <p:cNvSpPr>
            <a:spLocks noGrp="1"/>
          </p:cNvSpPr>
          <p:nvPr>
            <p:ph type="title" hasCustomPrompt="1"/>
          </p:nvPr>
        </p:nvSpPr>
        <p:spPr>
          <a:xfrm>
            <a:off x="0" y="180000"/>
            <a:ext cx="9144000" cy="440688"/>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én linje</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9" name="Plassholder for innhold 8"/>
          <p:cNvSpPr>
            <a:spLocks noGrp="1"/>
          </p:cNvSpPr>
          <p:nvPr>
            <p:ph sz="quarter" idx="13"/>
          </p:nvPr>
        </p:nvSpPr>
        <p:spPr>
          <a:xfrm>
            <a:off x="0" y="763200"/>
            <a:ext cx="9144000" cy="5338800"/>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295793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8A95EB92-5F20-44C5-B181-9C392036AFD1}" type="datetime1">
              <a:rPr lang="sv-SE" smtClean="0"/>
              <a:t>2018-08-22</a:t>
            </a:fld>
            <a:endParaRPr lang="nb-NO"/>
          </a:p>
        </p:txBody>
      </p:sp>
      <p:sp>
        <p:nvSpPr>
          <p:cNvPr id="6" name="Plassholder for bunntekst 5"/>
          <p:cNvSpPr>
            <a:spLocks noGrp="1"/>
          </p:cNvSpPr>
          <p:nvPr>
            <p:ph type="ftr" sz="quarter" idx="11"/>
          </p:nvPr>
        </p:nvSpPr>
        <p:spPr/>
        <p:txBody>
          <a:bodyPr/>
          <a:lstStyle/>
          <a:p>
            <a:r>
              <a:rPr lang="nb-NO"/>
              <a:t>anders.holmberg@ssb.no</a:t>
            </a:r>
          </a:p>
        </p:txBody>
      </p:sp>
      <p:sp>
        <p:nvSpPr>
          <p:cNvPr id="7" name="Plassholder for lysbildenummer 6"/>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3148718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Graf">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2" name="Tittel 1"/>
          <p:cNvSpPr>
            <a:spLocks noGrp="1"/>
          </p:cNvSpPr>
          <p:nvPr>
            <p:ph type="title" hasCustomPrompt="1"/>
          </p:nvPr>
        </p:nvSpPr>
        <p:spPr>
          <a:xfrm>
            <a:off x="0" y="180000"/>
            <a:ext cx="9144000" cy="440688"/>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én linje</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7" name="Plassholder for diagram 6"/>
          <p:cNvSpPr>
            <a:spLocks noGrp="1"/>
          </p:cNvSpPr>
          <p:nvPr>
            <p:ph type="chart" sz="quarter" idx="13"/>
          </p:nvPr>
        </p:nvSpPr>
        <p:spPr>
          <a:xfrm>
            <a:off x="468000" y="763199"/>
            <a:ext cx="8676000" cy="5338800"/>
          </a:xfrm>
        </p:spPr>
        <p:txBody>
          <a:bodyPr/>
          <a:lstStyle/>
          <a:p>
            <a:r>
              <a:rPr lang="nb-NO"/>
              <a:t>Klikk ikonet for å legge til et diagram</a:t>
            </a:r>
          </a:p>
        </p:txBody>
      </p:sp>
    </p:spTree>
    <p:extLst>
      <p:ext uri="{BB962C8B-B14F-4D97-AF65-F5344CB8AC3E}">
        <p14:creationId xmlns:p14="http://schemas.microsoft.com/office/powerpoint/2010/main" val="13774834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SmartArt">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2" name="Tittel 1"/>
          <p:cNvSpPr>
            <a:spLocks noGrp="1"/>
          </p:cNvSpPr>
          <p:nvPr>
            <p:ph type="title" hasCustomPrompt="1"/>
          </p:nvPr>
        </p:nvSpPr>
        <p:spPr>
          <a:xfrm>
            <a:off x="0" y="180000"/>
            <a:ext cx="9144000" cy="440688"/>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a:t>Klikk for å redigere tittelstil én linje</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
        <p:nvSpPr>
          <p:cNvPr id="8" name="Plassholder for SmartArt 7"/>
          <p:cNvSpPr>
            <a:spLocks noGrp="1"/>
          </p:cNvSpPr>
          <p:nvPr>
            <p:ph type="dgm" sz="quarter" idx="13"/>
          </p:nvPr>
        </p:nvSpPr>
        <p:spPr>
          <a:xfrm>
            <a:off x="432000" y="763200"/>
            <a:ext cx="8280000" cy="5338800"/>
          </a:xfrm>
        </p:spPr>
        <p:txBody>
          <a:bodyPr/>
          <a:lstStyle/>
          <a:p>
            <a:r>
              <a:rPr lang="nb-NO"/>
              <a:t>Klikk ikonet for å legge til SmartArt-grafikk</a:t>
            </a:r>
          </a:p>
        </p:txBody>
      </p:sp>
    </p:spTree>
    <p:extLst>
      <p:ext uri="{BB962C8B-B14F-4D97-AF65-F5344CB8AC3E}">
        <p14:creationId xmlns:p14="http://schemas.microsoft.com/office/powerpoint/2010/main" val="22329336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Tom">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25"/>
            <a:ext cx="9144000" cy="6838950"/>
          </a:xfrm>
          <a:prstGeom prst="rect">
            <a:avLst/>
          </a:prstGeom>
        </p:spPr>
      </p:pic>
      <p:sp>
        <p:nvSpPr>
          <p:cNvPr id="2" name="Tittel 1"/>
          <p:cNvSpPr>
            <a:spLocks noGrp="1"/>
          </p:cNvSpPr>
          <p:nvPr>
            <p:ph type="title" hasCustomPrompt="1"/>
          </p:nvPr>
        </p:nvSpPr>
        <p:spPr>
          <a:xfrm>
            <a:off x="0" y="180000"/>
            <a:ext cx="9144000" cy="440688"/>
          </a:xfrm>
        </p:spPr>
        <p:txBody>
          <a:bodyPr lIns="432000" rIns="432000" anchor="ctr" anchorCtr="0">
            <a:noAutofit/>
          </a:bodyPr>
          <a:lstStyle>
            <a:lvl1pPr algn="l">
              <a:defRPr sz="4000" b="0" baseline="0">
                <a:solidFill>
                  <a:schemeClr val="tx2"/>
                </a:solidFill>
                <a:latin typeface="Oswald" panose="02000503000000000000" pitchFamily="2" charset="0"/>
              </a:defRPr>
            </a:lvl1pPr>
          </a:lstStyle>
          <a:p>
            <a:r>
              <a:rPr lang="nb-NO" dirty="0"/>
              <a:t>Klikk for å redigere tittelstil én linje</a:t>
            </a:r>
          </a:p>
        </p:txBody>
      </p:sp>
      <p:sp>
        <p:nvSpPr>
          <p:cNvPr id="5" name="Plassholder for bunntekst 4"/>
          <p:cNvSpPr>
            <a:spLocks noGrp="1"/>
          </p:cNvSpPr>
          <p:nvPr>
            <p:ph type="ftr" sz="quarter" idx="11"/>
          </p:nvPr>
        </p:nvSpPr>
        <p:spPr>
          <a:xfrm>
            <a:off x="5580000" y="6381328"/>
            <a:ext cx="3240360" cy="360000"/>
          </a:xfrm>
        </p:spPr>
        <p:txBody>
          <a:bodyPr/>
          <a:lstStyle>
            <a:lvl1pPr algn="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p>
        </p:txBody>
      </p:sp>
      <p:sp>
        <p:nvSpPr>
          <p:cNvPr id="6" name="Plassholder for lysbildenummer 5"/>
          <p:cNvSpPr>
            <a:spLocks noGrp="1"/>
          </p:cNvSpPr>
          <p:nvPr>
            <p:ph type="sldNum" sz="quarter" idx="12"/>
          </p:nvPr>
        </p:nvSpPr>
        <p:spPr>
          <a:xfrm>
            <a:off x="4068000" y="6381328"/>
            <a:ext cx="1080000" cy="360000"/>
          </a:xfrm>
        </p:spPr>
        <p:txBody>
          <a:bodyPr/>
          <a:lstStyle>
            <a:lvl1pPr algn="ctr">
              <a:defRPr>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Tree>
    <p:extLst>
      <p:ext uri="{BB962C8B-B14F-4D97-AF65-F5344CB8AC3E}">
        <p14:creationId xmlns:p14="http://schemas.microsoft.com/office/powerpoint/2010/main" val="25378931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sv-SE" dirty="0"/>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datum 3"/>
          <p:cNvSpPr>
            <a:spLocks noGrp="1"/>
          </p:cNvSpPr>
          <p:nvPr>
            <p:ph type="dt" sz="half" idx="10"/>
          </p:nvPr>
        </p:nvSpPr>
        <p:spPr/>
        <p:txBody>
          <a:bodyPr/>
          <a:lstStyle/>
          <a:p>
            <a:fld id="{79FD4070-9C4C-4C64-B139-81BC6CFAFB0D}" type="datetime1">
              <a:rPr lang="sv-SE" smtClean="0"/>
              <a:t>2018-08-22</a:t>
            </a:fld>
            <a:endParaRPr lang="sv-SE"/>
          </a:p>
        </p:txBody>
      </p:sp>
      <p:sp>
        <p:nvSpPr>
          <p:cNvPr id="5" name="Platshållare för sidfot 4"/>
          <p:cNvSpPr>
            <a:spLocks noGrp="1"/>
          </p:cNvSpPr>
          <p:nvPr>
            <p:ph type="ftr" sz="quarter" idx="11"/>
          </p:nvPr>
        </p:nvSpPr>
        <p:spPr/>
        <p:txBody>
          <a:bodyPr/>
          <a:lstStyle/>
          <a:p>
            <a:r>
              <a:rPr lang="sv-SE"/>
              <a:t>anders.holmberg@ssb.no</a:t>
            </a:r>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18475920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sv-SE" dirty="0"/>
          </a:p>
        </p:txBody>
      </p:sp>
      <p:sp>
        <p:nvSpPr>
          <p:cNvPr id="3" name="Platshållare för datum 2"/>
          <p:cNvSpPr>
            <a:spLocks noGrp="1"/>
          </p:cNvSpPr>
          <p:nvPr>
            <p:ph type="dt" sz="half" idx="10"/>
          </p:nvPr>
        </p:nvSpPr>
        <p:spPr/>
        <p:txBody>
          <a:bodyPr/>
          <a:lstStyle/>
          <a:p>
            <a:fld id="{9C04CD49-36D1-40CA-ABC9-DD1768406788}" type="datetime1">
              <a:rPr lang="sv-SE" smtClean="0"/>
              <a:t>2018-08-22</a:t>
            </a:fld>
            <a:endParaRPr lang="sv-SE"/>
          </a:p>
        </p:txBody>
      </p:sp>
      <p:sp>
        <p:nvSpPr>
          <p:cNvPr id="4" name="Platshållare för sidfot 3"/>
          <p:cNvSpPr>
            <a:spLocks noGrp="1"/>
          </p:cNvSpPr>
          <p:nvPr>
            <p:ph type="ftr" sz="quarter" idx="11"/>
          </p:nvPr>
        </p:nvSpPr>
        <p:spPr/>
        <p:txBody>
          <a:bodyPr/>
          <a:lstStyle/>
          <a:p>
            <a:r>
              <a:rPr lang="sv-SE"/>
              <a:t>anders.holmberg@ssb.no</a:t>
            </a:r>
          </a:p>
        </p:txBody>
      </p:sp>
      <p:sp>
        <p:nvSpPr>
          <p:cNvPr id="5" name="Platshållare för bildnummer 4"/>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3510644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1_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14B6062-69DD-4550-9724-A9C1C00F09A1}" type="datetime1">
              <a:rPr lang="sv-SE" smtClean="0"/>
              <a:t>2018-08-22</a:t>
            </a:fld>
            <a:endParaRPr lang="sv-SE"/>
          </a:p>
        </p:txBody>
      </p:sp>
      <p:sp>
        <p:nvSpPr>
          <p:cNvPr id="3" name="Platshållare för sidfot 2"/>
          <p:cNvSpPr>
            <a:spLocks noGrp="1"/>
          </p:cNvSpPr>
          <p:nvPr>
            <p:ph type="ftr" sz="quarter" idx="11"/>
          </p:nvPr>
        </p:nvSpPr>
        <p:spPr/>
        <p:txBody>
          <a:bodyPr/>
          <a:lstStyle/>
          <a:p>
            <a:r>
              <a:rPr lang="sv-SE"/>
              <a:t>anders.holmberg@ssb.no</a:t>
            </a:r>
          </a:p>
        </p:txBody>
      </p:sp>
      <p:sp>
        <p:nvSpPr>
          <p:cNvPr id="4" name="Platshållare för bildnummer 3"/>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42728298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cSld name="Rubrik och fyra innehållsdelar">
    <p:spTree>
      <p:nvGrpSpPr>
        <p:cNvPr id="1" name=""/>
        <p:cNvGrpSpPr/>
        <p:nvPr/>
      </p:nvGrpSpPr>
      <p:grpSpPr>
        <a:xfrm>
          <a:off x="0" y="0"/>
          <a:ext cx="0" cy="0"/>
          <a:chOff x="0" y="0"/>
          <a:chExt cx="0" cy="0"/>
        </a:xfrm>
      </p:grpSpPr>
      <p:sp>
        <p:nvSpPr>
          <p:cNvPr id="2" name="Rubrik 1"/>
          <p:cNvSpPr>
            <a:spLocks noGrp="1"/>
          </p:cNvSpPr>
          <p:nvPr>
            <p:ph type="title" sz="quarter"/>
          </p:nvPr>
        </p:nvSpPr>
        <p:spPr>
          <a:xfrm>
            <a:off x="1295400" y="533400"/>
            <a:ext cx="7772400" cy="1143000"/>
          </a:xfrm>
        </p:spPr>
        <p:txBody>
          <a:bodyPr/>
          <a:lstStyle/>
          <a:p>
            <a:r>
              <a:rPr lang="sv-SE"/>
              <a:t>Klicka här för att ändra format</a:t>
            </a:r>
          </a:p>
        </p:txBody>
      </p:sp>
      <p:sp>
        <p:nvSpPr>
          <p:cNvPr id="3" name="Platshållare för innehåll 2"/>
          <p:cNvSpPr>
            <a:spLocks noGrp="1"/>
          </p:cNvSpPr>
          <p:nvPr>
            <p:ph sz="quarter" idx="1"/>
          </p:nvPr>
        </p:nvSpPr>
        <p:spPr>
          <a:xfrm>
            <a:off x="1295400" y="1981200"/>
            <a:ext cx="38100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quarter" idx="2"/>
          </p:nvPr>
        </p:nvSpPr>
        <p:spPr>
          <a:xfrm>
            <a:off x="5257800" y="1981200"/>
            <a:ext cx="38100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innehåll 4"/>
          <p:cNvSpPr>
            <a:spLocks noGrp="1"/>
          </p:cNvSpPr>
          <p:nvPr>
            <p:ph sz="quarter" idx="3"/>
          </p:nvPr>
        </p:nvSpPr>
        <p:spPr>
          <a:xfrm>
            <a:off x="1295400" y="4114800"/>
            <a:ext cx="38100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innehåll 5"/>
          <p:cNvSpPr>
            <a:spLocks noGrp="1"/>
          </p:cNvSpPr>
          <p:nvPr>
            <p:ph sz="quarter" idx="4"/>
          </p:nvPr>
        </p:nvSpPr>
        <p:spPr>
          <a:xfrm>
            <a:off x="5257800" y="4114800"/>
            <a:ext cx="38100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a:xfrm>
            <a:off x="152400" y="6400800"/>
            <a:ext cx="1905000" cy="457200"/>
          </a:xfrm>
        </p:spPr>
        <p:txBody>
          <a:bodyPr/>
          <a:lstStyle>
            <a:lvl1pPr>
              <a:defRPr/>
            </a:lvl1pPr>
          </a:lstStyle>
          <a:p>
            <a:endParaRPr lang="sv-SE"/>
          </a:p>
        </p:txBody>
      </p:sp>
      <p:sp>
        <p:nvSpPr>
          <p:cNvPr id="8" name="Platshållare för sidfot 7"/>
          <p:cNvSpPr>
            <a:spLocks noGrp="1"/>
          </p:cNvSpPr>
          <p:nvPr>
            <p:ph type="ftr" sz="quarter" idx="11"/>
          </p:nvPr>
        </p:nvSpPr>
        <p:spPr>
          <a:xfrm>
            <a:off x="2133600" y="6400800"/>
            <a:ext cx="4953000" cy="457200"/>
          </a:xfrm>
        </p:spPr>
        <p:txBody>
          <a:bodyPr/>
          <a:lstStyle>
            <a:lvl1pPr>
              <a:defRPr/>
            </a:lvl1pPr>
          </a:lstStyle>
          <a:p>
            <a:endParaRPr lang="sv-SE"/>
          </a:p>
        </p:txBody>
      </p:sp>
      <p:sp>
        <p:nvSpPr>
          <p:cNvPr id="9" name="Platshållare för bildnummer 8"/>
          <p:cNvSpPr>
            <a:spLocks noGrp="1"/>
          </p:cNvSpPr>
          <p:nvPr>
            <p:ph type="sldNum" sz="quarter" idx="12"/>
          </p:nvPr>
        </p:nvSpPr>
        <p:spPr>
          <a:xfrm>
            <a:off x="7162800" y="6400800"/>
            <a:ext cx="1905000" cy="457200"/>
          </a:xfrm>
        </p:spPr>
        <p:txBody>
          <a:bodyPr/>
          <a:lstStyle>
            <a:lvl1pPr>
              <a:defRPr/>
            </a:lvl1pPr>
          </a:lstStyle>
          <a:p>
            <a:fld id="{E2F46B72-48EB-4C39-BF3F-FA841798E196}" type="slidenum">
              <a:rPr lang="sv-SE"/>
              <a:pPr/>
              <a:t>‹#›</a:t>
            </a:fld>
            <a:endParaRPr lang="sv-SE"/>
          </a:p>
        </p:txBody>
      </p:sp>
    </p:spTree>
    <p:extLst>
      <p:ext uri="{BB962C8B-B14F-4D97-AF65-F5344CB8AC3E}">
        <p14:creationId xmlns:p14="http://schemas.microsoft.com/office/powerpoint/2010/main" val="2478089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4188D45E-1630-4590-B0BD-40BAED571FDA}" type="datetime1">
              <a:rPr lang="sv-SE" smtClean="0"/>
              <a:t>2018-08-22</a:t>
            </a:fld>
            <a:endParaRPr lang="en-NZ"/>
          </a:p>
        </p:txBody>
      </p:sp>
      <p:sp>
        <p:nvSpPr>
          <p:cNvPr id="5" name="Footer Placeholder 4"/>
          <p:cNvSpPr>
            <a:spLocks noGrp="1"/>
          </p:cNvSpPr>
          <p:nvPr>
            <p:ph type="ftr" sz="quarter" idx="11"/>
          </p:nvPr>
        </p:nvSpPr>
        <p:spPr/>
        <p:txBody>
          <a:bodyPr/>
          <a:lstStyle/>
          <a:p>
            <a:r>
              <a:rPr lang="en-NZ"/>
              <a:t>anders.holmberg@ssb.no</a:t>
            </a:r>
          </a:p>
        </p:txBody>
      </p:sp>
      <p:sp>
        <p:nvSpPr>
          <p:cNvPr id="6" name="Slide Number Placeholder 5"/>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1598912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C635C4B-62F7-4C99-8C1F-973ADCB2E089}" type="datetime1">
              <a:rPr lang="sv-SE" smtClean="0"/>
              <a:t>2018-08-22</a:t>
            </a:fld>
            <a:endParaRPr lang="en-NZ"/>
          </a:p>
        </p:txBody>
      </p:sp>
      <p:sp>
        <p:nvSpPr>
          <p:cNvPr id="5" name="Footer Placeholder 4"/>
          <p:cNvSpPr>
            <a:spLocks noGrp="1"/>
          </p:cNvSpPr>
          <p:nvPr>
            <p:ph type="ftr" sz="quarter" idx="11"/>
          </p:nvPr>
        </p:nvSpPr>
        <p:spPr/>
        <p:txBody>
          <a:bodyPr/>
          <a:lstStyle/>
          <a:p>
            <a:r>
              <a:rPr lang="en-NZ"/>
              <a:t>anders.holmberg@ssb.no</a:t>
            </a:r>
          </a:p>
        </p:txBody>
      </p:sp>
      <p:sp>
        <p:nvSpPr>
          <p:cNvPr id="6" name="Slide Number Placeholder 5"/>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37084879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1BA98-49CE-47BC-BA7A-24AA36262682}" type="datetime1">
              <a:rPr lang="sv-SE" smtClean="0"/>
              <a:t>2018-08-22</a:t>
            </a:fld>
            <a:endParaRPr lang="en-NZ"/>
          </a:p>
        </p:txBody>
      </p:sp>
      <p:sp>
        <p:nvSpPr>
          <p:cNvPr id="5" name="Footer Placeholder 4"/>
          <p:cNvSpPr>
            <a:spLocks noGrp="1"/>
          </p:cNvSpPr>
          <p:nvPr>
            <p:ph type="ftr" sz="quarter" idx="11"/>
          </p:nvPr>
        </p:nvSpPr>
        <p:spPr/>
        <p:txBody>
          <a:bodyPr/>
          <a:lstStyle/>
          <a:p>
            <a:r>
              <a:rPr lang="en-NZ"/>
              <a:t>anders.holmberg@ssb.no</a:t>
            </a:r>
          </a:p>
        </p:txBody>
      </p:sp>
      <p:sp>
        <p:nvSpPr>
          <p:cNvPr id="6" name="Slide Number Placeholder 5"/>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117169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508D974F-8E42-4CF7-B79A-5CACA507EB90}" type="datetime1">
              <a:rPr lang="sv-SE" smtClean="0"/>
              <a:t>2018-08-22</a:t>
            </a:fld>
            <a:endParaRPr lang="nb-NO"/>
          </a:p>
        </p:txBody>
      </p:sp>
      <p:sp>
        <p:nvSpPr>
          <p:cNvPr id="8" name="Plassholder for bunntekst 7"/>
          <p:cNvSpPr>
            <a:spLocks noGrp="1"/>
          </p:cNvSpPr>
          <p:nvPr>
            <p:ph type="ftr" sz="quarter" idx="11"/>
          </p:nvPr>
        </p:nvSpPr>
        <p:spPr/>
        <p:txBody>
          <a:bodyPr/>
          <a:lstStyle/>
          <a:p>
            <a:r>
              <a:rPr lang="nb-NO"/>
              <a:t>anders.holmberg@ssb.no</a:t>
            </a:r>
          </a:p>
        </p:txBody>
      </p:sp>
      <p:sp>
        <p:nvSpPr>
          <p:cNvPr id="9" name="Plassholder for lysbildenummer 8"/>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21297535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8FEAD4CB-1F64-4F93-9956-B5144FA5D52F}" type="datetime1">
              <a:rPr lang="sv-SE" smtClean="0"/>
              <a:t>2018-08-22</a:t>
            </a:fld>
            <a:endParaRPr lang="en-NZ"/>
          </a:p>
        </p:txBody>
      </p:sp>
      <p:sp>
        <p:nvSpPr>
          <p:cNvPr id="6" name="Footer Placeholder 5"/>
          <p:cNvSpPr>
            <a:spLocks noGrp="1"/>
          </p:cNvSpPr>
          <p:nvPr>
            <p:ph type="ftr" sz="quarter" idx="11"/>
          </p:nvPr>
        </p:nvSpPr>
        <p:spPr/>
        <p:txBody>
          <a:bodyPr/>
          <a:lstStyle/>
          <a:p>
            <a:r>
              <a:rPr lang="en-NZ"/>
              <a:t>anders.holmberg@ssb.no</a:t>
            </a:r>
          </a:p>
        </p:txBody>
      </p:sp>
      <p:sp>
        <p:nvSpPr>
          <p:cNvPr id="7" name="Slide Number Placeholder 6"/>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2997817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7DF290F7-393F-44A4-A0ED-738286FC38E4}" type="datetime1">
              <a:rPr lang="sv-SE" smtClean="0"/>
              <a:t>2018-08-22</a:t>
            </a:fld>
            <a:endParaRPr lang="en-NZ"/>
          </a:p>
        </p:txBody>
      </p:sp>
      <p:sp>
        <p:nvSpPr>
          <p:cNvPr id="8" name="Footer Placeholder 7"/>
          <p:cNvSpPr>
            <a:spLocks noGrp="1"/>
          </p:cNvSpPr>
          <p:nvPr>
            <p:ph type="ftr" sz="quarter" idx="11"/>
          </p:nvPr>
        </p:nvSpPr>
        <p:spPr/>
        <p:txBody>
          <a:bodyPr/>
          <a:lstStyle/>
          <a:p>
            <a:r>
              <a:rPr lang="en-NZ"/>
              <a:t>anders.holmberg@ssb.no</a:t>
            </a:r>
          </a:p>
        </p:txBody>
      </p:sp>
      <p:sp>
        <p:nvSpPr>
          <p:cNvPr id="9" name="Slide Number Placeholder 8"/>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2414054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88568531-F936-4646-8DE6-CA85CA98B2FD}" type="datetime1">
              <a:rPr lang="sv-SE" smtClean="0"/>
              <a:t>2018-08-22</a:t>
            </a:fld>
            <a:endParaRPr lang="en-NZ"/>
          </a:p>
        </p:txBody>
      </p:sp>
      <p:sp>
        <p:nvSpPr>
          <p:cNvPr id="4" name="Footer Placeholder 3"/>
          <p:cNvSpPr>
            <a:spLocks noGrp="1"/>
          </p:cNvSpPr>
          <p:nvPr>
            <p:ph type="ftr" sz="quarter" idx="11"/>
          </p:nvPr>
        </p:nvSpPr>
        <p:spPr/>
        <p:txBody>
          <a:bodyPr/>
          <a:lstStyle/>
          <a:p>
            <a:r>
              <a:rPr lang="en-NZ"/>
              <a:t>anders.holmberg@ssb.no</a:t>
            </a:r>
          </a:p>
        </p:txBody>
      </p:sp>
      <p:sp>
        <p:nvSpPr>
          <p:cNvPr id="5" name="Slide Number Placeholder 4"/>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12857083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B7F10-2CB6-42D5-A7DC-D49CECFFBD10}" type="datetime1">
              <a:rPr lang="sv-SE" smtClean="0"/>
              <a:t>2018-08-22</a:t>
            </a:fld>
            <a:endParaRPr lang="en-NZ"/>
          </a:p>
        </p:txBody>
      </p:sp>
      <p:sp>
        <p:nvSpPr>
          <p:cNvPr id="3" name="Footer Placeholder 2"/>
          <p:cNvSpPr>
            <a:spLocks noGrp="1"/>
          </p:cNvSpPr>
          <p:nvPr>
            <p:ph type="ftr" sz="quarter" idx="11"/>
          </p:nvPr>
        </p:nvSpPr>
        <p:spPr/>
        <p:txBody>
          <a:bodyPr/>
          <a:lstStyle/>
          <a:p>
            <a:r>
              <a:rPr lang="en-NZ"/>
              <a:t>anders.holmberg@ssb.no</a:t>
            </a:r>
          </a:p>
        </p:txBody>
      </p:sp>
      <p:sp>
        <p:nvSpPr>
          <p:cNvPr id="4" name="Slide Number Placeholder 3"/>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35406459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6D56D-B707-4664-9378-84DC5B6CC488}" type="datetime1">
              <a:rPr lang="sv-SE" smtClean="0"/>
              <a:t>2018-08-22</a:t>
            </a:fld>
            <a:endParaRPr lang="en-NZ"/>
          </a:p>
        </p:txBody>
      </p:sp>
      <p:sp>
        <p:nvSpPr>
          <p:cNvPr id="6" name="Footer Placeholder 5"/>
          <p:cNvSpPr>
            <a:spLocks noGrp="1"/>
          </p:cNvSpPr>
          <p:nvPr>
            <p:ph type="ftr" sz="quarter" idx="11"/>
          </p:nvPr>
        </p:nvSpPr>
        <p:spPr/>
        <p:txBody>
          <a:bodyPr/>
          <a:lstStyle/>
          <a:p>
            <a:r>
              <a:rPr lang="en-NZ"/>
              <a:t>anders.holmberg@ssb.no</a:t>
            </a:r>
          </a:p>
        </p:txBody>
      </p:sp>
      <p:sp>
        <p:nvSpPr>
          <p:cNvPr id="7" name="Slide Number Placeholder 6"/>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12771550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DE58AF-9D25-4BA1-BA55-B16C16872224}" type="datetime1">
              <a:rPr lang="sv-SE" smtClean="0"/>
              <a:t>2018-08-22</a:t>
            </a:fld>
            <a:endParaRPr lang="en-NZ"/>
          </a:p>
        </p:txBody>
      </p:sp>
      <p:sp>
        <p:nvSpPr>
          <p:cNvPr id="6" name="Footer Placeholder 5"/>
          <p:cNvSpPr>
            <a:spLocks noGrp="1"/>
          </p:cNvSpPr>
          <p:nvPr>
            <p:ph type="ftr" sz="quarter" idx="11"/>
          </p:nvPr>
        </p:nvSpPr>
        <p:spPr/>
        <p:txBody>
          <a:bodyPr/>
          <a:lstStyle/>
          <a:p>
            <a:r>
              <a:rPr lang="en-NZ"/>
              <a:t>anders.holmberg@ssb.no</a:t>
            </a:r>
          </a:p>
        </p:txBody>
      </p:sp>
      <p:sp>
        <p:nvSpPr>
          <p:cNvPr id="7" name="Slide Number Placeholder 6"/>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38438826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4583646-FD86-4116-8DC3-430FC6BAB5D7}" type="datetime1">
              <a:rPr lang="sv-SE" smtClean="0"/>
              <a:t>2018-08-22</a:t>
            </a:fld>
            <a:endParaRPr lang="en-NZ"/>
          </a:p>
        </p:txBody>
      </p:sp>
      <p:sp>
        <p:nvSpPr>
          <p:cNvPr id="5" name="Footer Placeholder 4"/>
          <p:cNvSpPr>
            <a:spLocks noGrp="1"/>
          </p:cNvSpPr>
          <p:nvPr>
            <p:ph type="ftr" sz="quarter" idx="11"/>
          </p:nvPr>
        </p:nvSpPr>
        <p:spPr/>
        <p:txBody>
          <a:bodyPr/>
          <a:lstStyle/>
          <a:p>
            <a:r>
              <a:rPr lang="en-NZ"/>
              <a:t>anders.holmberg@ssb.no</a:t>
            </a:r>
          </a:p>
        </p:txBody>
      </p:sp>
      <p:sp>
        <p:nvSpPr>
          <p:cNvPr id="6" name="Slide Number Placeholder 5"/>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42633952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7FF97887-DCBE-4693-9201-7E2B3DA64A2E}" type="datetime1">
              <a:rPr lang="sv-SE" smtClean="0"/>
              <a:t>2018-08-22</a:t>
            </a:fld>
            <a:endParaRPr lang="en-NZ"/>
          </a:p>
        </p:txBody>
      </p:sp>
      <p:sp>
        <p:nvSpPr>
          <p:cNvPr id="5" name="Footer Placeholder 4"/>
          <p:cNvSpPr>
            <a:spLocks noGrp="1"/>
          </p:cNvSpPr>
          <p:nvPr>
            <p:ph type="ftr" sz="quarter" idx="11"/>
          </p:nvPr>
        </p:nvSpPr>
        <p:spPr/>
        <p:txBody>
          <a:bodyPr/>
          <a:lstStyle/>
          <a:p>
            <a:r>
              <a:rPr lang="en-NZ"/>
              <a:t>anders.holmberg@ssb.no</a:t>
            </a:r>
          </a:p>
        </p:txBody>
      </p:sp>
      <p:sp>
        <p:nvSpPr>
          <p:cNvPr id="6" name="Slide Number Placeholder 5"/>
          <p:cNvSpPr>
            <a:spLocks noGrp="1"/>
          </p:cNvSpPr>
          <p:nvPr>
            <p:ph type="sldNum" sz="quarter" idx="12"/>
          </p:nvPr>
        </p:nvSpPr>
        <p:spPr/>
        <p:txBody>
          <a:bodyPr/>
          <a:lstStyle/>
          <a:p>
            <a:fld id="{8E2542A2-D565-401A-9398-72888F7F0858}" type="slidenum">
              <a:rPr lang="en-NZ" smtClean="0"/>
              <a:t>‹#›</a:t>
            </a:fld>
            <a:endParaRPr lang="en-NZ"/>
          </a:p>
        </p:txBody>
      </p:sp>
    </p:spTree>
    <p:extLst>
      <p:ext uri="{BB962C8B-B14F-4D97-AF65-F5344CB8AC3E}">
        <p14:creationId xmlns:p14="http://schemas.microsoft.com/office/powerpoint/2010/main" val="2497319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258888" y="2130425"/>
            <a:ext cx="6626225" cy="1470025"/>
          </a:xfrm>
        </p:spPr>
        <p:txBody>
          <a:bodyPr/>
          <a:lstStyle>
            <a:lvl1pPr algn="ctr">
              <a:defRPr/>
            </a:lvl1pPr>
          </a:lstStyle>
          <a:p>
            <a:r>
              <a:rPr lang="sv-SE"/>
              <a:t>Klicka här för att ändra format</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grpSp>
        <p:nvGrpSpPr>
          <p:cNvPr id="12" name="Grupp 12"/>
          <p:cNvGrpSpPr/>
          <p:nvPr/>
        </p:nvGrpSpPr>
        <p:grpSpPr>
          <a:xfrm>
            <a:off x="8604504" y="3342694"/>
            <a:ext cx="539496" cy="3158140"/>
            <a:chOff x="1643042" y="428604"/>
            <a:chExt cx="539496" cy="3158140"/>
          </a:xfrm>
        </p:grpSpPr>
        <p:pic>
          <p:nvPicPr>
            <p:cNvPr id="7" name="Bildobjekt 6" descr="BA10756.jpg"/>
            <p:cNvPicPr>
              <a:picLocks noChangeAspect="1"/>
            </p:cNvPicPr>
            <p:nvPr userDrawn="1"/>
          </p:nvPicPr>
          <p:blipFill>
            <a:blip r:embed="rId2" cstate="print"/>
            <a:stretch>
              <a:fillRect/>
            </a:stretch>
          </p:blipFill>
          <p:spPr>
            <a:xfrm>
              <a:off x="1643042" y="428604"/>
              <a:ext cx="539496" cy="539496"/>
            </a:xfrm>
            <a:prstGeom prst="rect">
              <a:avLst/>
            </a:prstGeom>
          </p:spPr>
        </p:pic>
        <p:pic>
          <p:nvPicPr>
            <p:cNvPr id="8" name="Bildobjekt 7" descr="iStock_000002716975XSmall.jpg"/>
            <p:cNvPicPr>
              <a:picLocks noChangeAspect="1"/>
            </p:cNvPicPr>
            <p:nvPr userDrawn="1"/>
          </p:nvPicPr>
          <p:blipFill>
            <a:blip r:embed="rId3" cstate="print"/>
            <a:stretch>
              <a:fillRect/>
            </a:stretch>
          </p:blipFill>
          <p:spPr>
            <a:xfrm>
              <a:off x="1643042" y="2382004"/>
              <a:ext cx="539496" cy="539496"/>
            </a:xfrm>
            <a:prstGeom prst="rect">
              <a:avLst/>
            </a:prstGeom>
          </p:spPr>
        </p:pic>
        <p:pic>
          <p:nvPicPr>
            <p:cNvPr id="9" name="Bildobjekt 8" descr="iStock_000006202820XSmall.jpg"/>
            <p:cNvPicPr>
              <a:picLocks noChangeAspect="1"/>
            </p:cNvPicPr>
            <p:nvPr userDrawn="1"/>
          </p:nvPicPr>
          <p:blipFill>
            <a:blip r:embed="rId4" cstate="print"/>
            <a:stretch>
              <a:fillRect/>
            </a:stretch>
          </p:blipFill>
          <p:spPr>
            <a:xfrm>
              <a:off x="1643042" y="1721922"/>
              <a:ext cx="539496" cy="539496"/>
            </a:xfrm>
            <a:prstGeom prst="rect">
              <a:avLst/>
            </a:prstGeom>
          </p:spPr>
        </p:pic>
        <p:pic>
          <p:nvPicPr>
            <p:cNvPr id="10" name="Bildobjekt 9" descr="MK10676.jpg"/>
            <p:cNvPicPr>
              <a:picLocks noChangeAspect="1"/>
            </p:cNvPicPr>
            <p:nvPr userDrawn="1"/>
          </p:nvPicPr>
          <p:blipFill>
            <a:blip r:embed="rId5" cstate="print"/>
            <a:stretch>
              <a:fillRect/>
            </a:stretch>
          </p:blipFill>
          <p:spPr>
            <a:xfrm>
              <a:off x="1643042" y="1071546"/>
              <a:ext cx="539496" cy="539496"/>
            </a:xfrm>
            <a:prstGeom prst="rect">
              <a:avLst/>
            </a:prstGeom>
          </p:spPr>
        </p:pic>
        <p:pic>
          <p:nvPicPr>
            <p:cNvPr id="11" name="Bildobjekt 10" descr="iStock_000000753328XSmall.jpg"/>
            <p:cNvPicPr>
              <a:picLocks noChangeAspect="1"/>
            </p:cNvPicPr>
            <p:nvPr userDrawn="1"/>
          </p:nvPicPr>
          <p:blipFill>
            <a:blip r:embed="rId6" cstate="print"/>
            <a:stretch>
              <a:fillRect/>
            </a:stretch>
          </p:blipFill>
          <p:spPr>
            <a:xfrm>
              <a:off x="1643042" y="3047248"/>
              <a:ext cx="539496" cy="539496"/>
            </a:xfrm>
            <a:prstGeom prst="rect">
              <a:avLst/>
            </a:prstGeom>
          </p:spPr>
        </p:pic>
      </p:grpSp>
      <p:pic>
        <p:nvPicPr>
          <p:cNvPr id="15" name="Bildobjekt 14" descr="SCB-logga_grey.png"/>
          <p:cNvPicPr>
            <a:picLocks noChangeAspect="1"/>
          </p:cNvPicPr>
          <p:nvPr/>
        </p:nvPicPr>
        <p:blipFill>
          <a:blip r:embed="rId7" cstate="print"/>
          <a:srcRect t="5209" r="15358" b="2083"/>
          <a:stretch>
            <a:fillRect/>
          </a:stretch>
        </p:blipFill>
        <p:spPr>
          <a:xfrm>
            <a:off x="0" y="0"/>
            <a:ext cx="1142976" cy="6357958"/>
          </a:xfrm>
          <a:prstGeom prst="rect">
            <a:avLst/>
          </a:prstGeom>
        </p:spPr>
      </p:pic>
      <p:pic>
        <p:nvPicPr>
          <p:cNvPr id="21" name="Bildobjekt 20" descr="SCB-logga_grey.png"/>
          <p:cNvPicPr>
            <a:picLocks noChangeAspect="1"/>
          </p:cNvPicPr>
          <p:nvPr userDrawn="1"/>
        </p:nvPicPr>
        <p:blipFill>
          <a:blip r:embed="rId7" cstate="print"/>
          <a:srcRect t="5209" r="15358" b="2083"/>
          <a:stretch>
            <a:fillRect/>
          </a:stretch>
        </p:blipFill>
        <p:spPr>
          <a:xfrm>
            <a:off x="0" y="0"/>
            <a:ext cx="1142976" cy="6357958"/>
          </a:xfrm>
          <a:prstGeom prst="rect">
            <a:avLst/>
          </a:prstGeom>
        </p:spPr>
      </p:pic>
    </p:spTree>
    <p:extLst>
      <p:ext uri="{BB962C8B-B14F-4D97-AF65-F5344CB8AC3E}">
        <p14:creationId xmlns:p14="http://schemas.microsoft.com/office/powerpoint/2010/main" val="22286610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sv-SE" dirty="0"/>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387997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4A594C75-DD4B-41AF-934F-F41D7F0EF61E}" type="datetime1">
              <a:rPr lang="sv-SE" smtClean="0"/>
              <a:t>2018-08-22</a:t>
            </a:fld>
            <a:endParaRPr lang="nb-NO"/>
          </a:p>
        </p:txBody>
      </p:sp>
      <p:sp>
        <p:nvSpPr>
          <p:cNvPr id="4" name="Plassholder for bunntekst 3"/>
          <p:cNvSpPr>
            <a:spLocks noGrp="1"/>
          </p:cNvSpPr>
          <p:nvPr>
            <p:ph type="ftr" sz="quarter" idx="11"/>
          </p:nvPr>
        </p:nvSpPr>
        <p:spPr/>
        <p:txBody>
          <a:bodyPr/>
          <a:lstStyle/>
          <a:p>
            <a:r>
              <a:rPr lang="nb-NO"/>
              <a:t>anders.holmberg@ssb.no</a:t>
            </a:r>
          </a:p>
        </p:txBody>
      </p:sp>
      <p:sp>
        <p:nvSpPr>
          <p:cNvPr id="5" name="Plassholder for lysbildenummer 4"/>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10526687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1_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258888" y="2130425"/>
            <a:ext cx="6626225" cy="1470025"/>
          </a:xfrm>
        </p:spPr>
        <p:txBody>
          <a:bodyPr/>
          <a:lstStyle>
            <a:lvl1pPr algn="ctr">
              <a:defRPr/>
            </a:lvl1pPr>
          </a:lstStyle>
          <a:p>
            <a:r>
              <a:rPr lang="sv-SE"/>
              <a:t>Klicka här för att ändra format</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grpSp>
        <p:nvGrpSpPr>
          <p:cNvPr id="12" name="Grupp 12"/>
          <p:cNvGrpSpPr/>
          <p:nvPr/>
        </p:nvGrpSpPr>
        <p:grpSpPr>
          <a:xfrm>
            <a:off x="8604504" y="3342694"/>
            <a:ext cx="539496" cy="3158140"/>
            <a:chOff x="1643042" y="428604"/>
            <a:chExt cx="539496" cy="3158140"/>
          </a:xfrm>
        </p:grpSpPr>
        <p:pic>
          <p:nvPicPr>
            <p:cNvPr id="7" name="Bildobjekt 6" descr="BA10756.jpg"/>
            <p:cNvPicPr>
              <a:picLocks noChangeAspect="1"/>
            </p:cNvPicPr>
            <p:nvPr userDrawn="1"/>
          </p:nvPicPr>
          <p:blipFill>
            <a:blip r:embed="rId2" cstate="print"/>
            <a:stretch>
              <a:fillRect/>
            </a:stretch>
          </p:blipFill>
          <p:spPr>
            <a:xfrm>
              <a:off x="1643042" y="428604"/>
              <a:ext cx="539496" cy="539496"/>
            </a:xfrm>
            <a:prstGeom prst="rect">
              <a:avLst/>
            </a:prstGeom>
          </p:spPr>
        </p:pic>
        <p:pic>
          <p:nvPicPr>
            <p:cNvPr id="8" name="Bildobjekt 7" descr="iStock_000002716975XSmall.jpg"/>
            <p:cNvPicPr>
              <a:picLocks noChangeAspect="1"/>
            </p:cNvPicPr>
            <p:nvPr userDrawn="1"/>
          </p:nvPicPr>
          <p:blipFill>
            <a:blip r:embed="rId3" cstate="print"/>
            <a:stretch>
              <a:fillRect/>
            </a:stretch>
          </p:blipFill>
          <p:spPr>
            <a:xfrm>
              <a:off x="1643042" y="2382004"/>
              <a:ext cx="539496" cy="539496"/>
            </a:xfrm>
            <a:prstGeom prst="rect">
              <a:avLst/>
            </a:prstGeom>
          </p:spPr>
        </p:pic>
        <p:pic>
          <p:nvPicPr>
            <p:cNvPr id="9" name="Bildobjekt 8" descr="iStock_000006202820XSmall.jpg"/>
            <p:cNvPicPr>
              <a:picLocks noChangeAspect="1"/>
            </p:cNvPicPr>
            <p:nvPr userDrawn="1"/>
          </p:nvPicPr>
          <p:blipFill>
            <a:blip r:embed="rId4" cstate="print"/>
            <a:stretch>
              <a:fillRect/>
            </a:stretch>
          </p:blipFill>
          <p:spPr>
            <a:xfrm>
              <a:off x="1643042" y="1721922"/>
              <a:ext cx="539496" cy="539496"/>
            </a:xfrm>
            <a:prstGeom prst="rect">
              <a:avLst/>
            </a:prstGeom>
          </p:spPr>
        </p:pic>
        <p:pic>
          <p:nvPicPr>
            <p:cNvPr id="10" name="Bildobjekt 9" descr="MK10676.jpg"/>
            <p:cNvPicPr>
              <a:picLocks noChangeAspect="1"/>
            </p:cNvPicPr>
            <p:nvPr userDrawn="1"/>
          </p:nvPicPr>
          <p:blipFill>
            <a:blip r:embed="rId5" cstate="print"/>
            <a:stretch>
              <a:fillRect/>
            </a:stretch>
          </p:blipFill>
          <p:spPr>
            <a:xfrm>
              <a:off x="1643042" y="1071546"/>
              <a:ext cx="539496" cy="539496"/>
            </a:xfrm>
            <a:prstGeom prst="rect">
              <a:avLst/>
            </a:prstGeom>
          </p:spPr>
        </p:pic>
        <p:pic>
          <p:nvPicPr>
            <p:cNvPr id="11" name="Bildobjekt 10" descr="iStock_000000753328XSmall.jpg"/>
            <p:cNvPicPr>
              <a:picLocks noChangeAspect="1"/>
            </p:cNvPicPr>
            <p:nvPr userDrawn="1"/>
          </p:nvPicPr>
          <p:blipFill>
            <a:blip r:embed="rId6" cstate="print"/>
            <a:stretch>
              <a:fillRect/>
            </a:stretch>
          </p:blipFill>
          <p:spPr>
            <a:xfrm>
              <a:off x="1643042" y="3047248"/>
              <a:ext cx="539496" cy="539496"/>
            </a:xfrm>
            <a:prstGeom prst="rect">
              <a:avLst/>
            </a:prstGeom>
          </p:spPr>
        </p:pic>
      </p:grpSp>
      <p:pic>
        <p:nvPicPr>
          <p:cNvPr id="15" name="Bildobjekt 14" descr="SCB-logga_orange.png"/>
          <p:cNvPicPr>
            <a:picLocks noChangeAspect="1"/>
          </p:cNvPicPr>
          <p:nvPr/>
        </p:nvPicPr>
        <p:blipFill>
          <a:blip r:embed="rId7" cstate="print"/>
          <a:srcRect t="5209" r="20649" b="2106"/>
          <a:stretch>
            <a:fillRect/>
          </a:stretch>
        </p:blipFill>
        <p:spPr>
          <a:xfrm>
            <a:off x="0" y="7200"/>
            <a:ext cx="1071538" cy="6286520"/>
          </a:xfrm>
          <a:prstGeom prst="rect">
            <a:avLst/>
          </a:prstGeom>
        </p:spPr>
      </p:pic>
      <p:pic>
        <p:nvPicPr>
          <p:cNvPr id="21" name="Bildobjekt 20" descr="SCB-logga_orange.png"/>
          <p:cNvPicPr>
            <a:picLocks noChangeAspect="1"/>
          </p:cNvPicPr>
          <p:nvPr userDrawn="1"/>
        </p:nvPicPr>
        <p:blipFill>
          <a:blip r:embed="rId7" cstate="print"/>
          <a:srcRect t="5209" r="20649" b="2106"/>
          <a:stretch>
            <a:fillRect/>
          </a:stretch>
        </p:blipFill>
        <p:spPr>
          <a:xfrm>
            <a:off x="0" y="7200"/>
            <a:ext cx="1071538" cy="6286520"/>
          </a:xfrm>
          <a:prstGeom prst="rect">
            <a:avLst/>
          </a:prstGeom>
        </p:spPr>
      </p:pic>
    </p:spTree>
    <p:extLst>
      <p:ext uri="{BB962C8B-B14F-4D97-AF65-F5344CB8AC3E}">
        <p14:creationId xmlns:p14="http://schemas.microsoft.com/office/powerpoint/2010/main" val="35901399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2_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258888" y="2130425"/>
            <a:ext cx="6626225" cy="1470025"/>
          </a:xfrm>
        </p:spPr>
        <p:txBody>
          <a:bodyPr/>
          <a:lstStyle>
            <a:lvl1pPr algn="ctr">
              <a:defRPr/>
            </a:lvl1pPr>
          </a:lstStyle>
          <a:p>
            <a:r>
              <a:rPr lang="sv-SE"/>
              <a:t>Klicka här för att ändra format</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grpSp>
        <p:nvGrpSpPr>
          <p:cNvPr id="12" name="Grupp 12"/>
          <p:cNvGrpSpPr/>
          <p:nvPr/>
        </p:nvGrpSpPr>
        <p:grpSpPr>
          <a:xfrm>
            <a:off x="8604504" y="3342694"/>
            <a:ext cx="539496" cy="3158140"/>
            <a:chOff x="1643042" y="428604"/>
            <a:chExt cx="539496" cy="3158140"/>
          </a:xfrm>
        </p:grpSpPr>
        <p:pic>
          <p:nvPicPr>
            <p:cNvPr id="7" name="Bildobjekt 6" descr="BA10756.jpg"/>
            <p:cNvPicPr>
              <a:picLocks noChangeAspect="1"/>
            </p:cNvPicPr>
            <p:nvPr userDrawn="1"/>
          </p:nvPicPr>
          <p:blipFill>
            <a:blip r:embed="rId2" cstate="print"/>
            <a:stretch>
              <a:fillRect/>
            </a:stretch>
          </p:blipFill>
          <p:spPr>
            <a:xfrm>
              <a:off x="1643042" y="428604"/>
              <a:ext cx="539496" cy="539496"/>
            </a:xfrm>
            <a:prstGeom prst="rect">
              <a:avLst/>
            </a:prstGeom>
          </p:spPr>
        </p:pic>
        <p:pic>
          <p:nvPicPr>
            <p:cNvPr id="8" name="Bildobjekt 7" descr="iStock_000002716975XSmall.jpg"/>
            <p:cNvPicPr>
              <a:picLocks noChangeAspect="1"/>
            </p:cNvPicPr>
            <p:nvPr userDrawn="1"/>
          </p:nvPicPr>
          <p:blipFill>
            <a:blip r:embed="rId3" cstate="print"/>
            <a:stretch>
              <a:fillRect/>
            </a:stretch>
          </p:blipFill>
          <p:spPr>
            <a:xfrm>
              <a:off x="1643042" y="2382004"/>
              <a:ext cx="539496" cy="539496"/>
            </a:xfrm>
            <a:prstGeom prst="rect">
              <a:avLst/>
            </a:prstGeom>
          </p:spPr>
        </p:pic>
        <p:pic>
          <p:nvPicPr>
            <p:cNvPr id="9" name="Bildobjekt 8" descr="iStock_000006202820XSmall.jpg"/>
            <p:cNvPicPr>
              <a:picLocks noChangeAspect="1"/>
            </p:cNvPicPr>
            <p:nvPr userDrawn="1"/>
          </p:nvPicPr>
          <p:blipFill>
            <a:blip r:embed="rId4" cstate="print"/>
            <a:stretch>
              <a:fillRect/>
            </a:stretch>
          </p:blipFill>
          <p:spPr>
            <a:xfrm>
              <a:off x="1643042" y="1721922"/>
              <a:ext cx="539496" cy="539496"/>
            </a:xfrm>
            <a:prstGeom prst="rect">
              <a:avLst/>
            </a:prstGeom>
          </p:spPr>
        </p:pic>
        <p:pic>
          <p:nvPicPr>
            <p:cNvPr id="10" name="Bildobjekt 9" descr="MK10676.jpg"/>
            <p:cNvPicPr>
              <a:picLocks noChangeAspect="1"/>
            </p:cNvPicPr>
            <p:nvPr userDrawn="1"/>
          </p:nvPicPr>
          <p:blipFill>
            <a:blip r:embed="rId5" cstate="print"/>
            <a:stretch>
              <a:fillRect/>
            </a:stretch>
          </p:blipFill>
          <p:spPr>
            <a:xfrm>
              <a:off x="1643042" y="1071546"/>
              <a:ext cx="539496" cy="539496"/>
            </a:xfrm>
            <a:prstGeom prst="rect">
              <a:avLst/>
            </a:prstGeom>
          </p:spPr>
        </p:pic>
        <p:pic>
          <p:nvPicPr>
            <p:cNvPr id="11" name="Bildobjekt 10" descr="iStock_000000753328XSmall.jpg"/>
            <p:cNvPicPr>
              <a:picLocks noChangeAspect="1"/>
            </p:cNvPicPr>
            <p:nvPr userDrawn="1"/>
          </p:nvPicPr>
          <p:blipFill>
            <a:blip r:embed="rId6" cstate="print"/>
            <a:stretch>
              <a:fillRect/>
            </a:stretch>
          </p:blipFill>
          <p:spPr>
            <a:xfrm>
              <a:off x="1643042" y="3047248"/>
              <a:ext cx="539496" cy="539496"/>
            </a:xfrm>
            <a:prstGeom prst="rect">
              <a:avLst/>
            </a:prstGeom>
          </p:spPr>
        </p:pic>
      </p:grpSp>
      <p:pic>
        <p:nvPicPr>
          <p:cNvPr id="15" name="Bildobjekt 14" descr="SCB-logga_blue.png"/>
          <p:cNvPicPr>
            <a:picLocks noChangeAspect="1"/>
          </p:cNvPicPr>
          <p:nvPr/>
        </p:nvPicPr>
        <p:blipFill>
          <a:blip r:embed="rId7" cstate="print"/>
          <a:srcRect t="5209" r="15790" b="2083"/>
          <a:stretch>
            <a:fillRect/>
          </a:stretch>
        </p:blipFill>
        <p:spPr>
          <a:xfrm>
            <a:off x="0" y="0"/>
            <a:ext cx="1142976" cy="6357958"/>
          </a:xfrm>
          <a:prstGeom prst="rect">
            <a:avLst/>
          </a:prstGeom>
        </p:spPr>
      </p:pic>
      <p:pic>
        <p:nvPicPr>
          <p:cNvPr id="21" name="Bildobjekt 20" descr="SCB-logga_blue.png"/>
          <p:cNvPicPr>
            <a:picLocks noChangeAspect="1"/>
          </p:cNvPicPr>
          <p:nvPr userDrawn="1"/>
        </p:nvPicPr>
        <p:blipFill>
          <a:blip r:embed="rId7" cstate="print"/>
          <a:srcRect t="5209" r="15790" b="2083"/>
          <a:stretch>
            <a:fillRect/>
          </a:stretch>
        </p:blipFill>
        <p:spPr>
          <a:xfrm>
            <a:off x="0" y="0"/>
            <a:ext cx="1142976" cy="6357958"/>
          </a:xfrm>
          <a:prstGeom prst="rect">
            <a:avLst/>
          </a:prstGeom>
        </p:spPr>
      </p:pic>
    </p:spTree>
    <p:extLst>
      <p:ext uri="{BB962C8B-B14F-4D97-AF65-F5344CB8AC3E}">
        <p14:creationId xmlns:p14="http://schemas.microsoft.com/office/powerpoint/2010/main" val="10145667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3_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258888" y="2130425"/>
            <a:ext cx="6626225" cy="1470025"/>
          </a:xfrm>
        </p:spPr>
        <p:txBody>
          <a:bodyPr/>
          <a:lstStyle>
            <a:lvl1pPr algn="ctr">
              <a:defRPr/>
            </a:lvl1pPr>
          </a:lstStyle>
          <a:p>
            <a:r>
              <a:rPr lang="sv-SE"/>
              <a:t>Klicka här för att ändra format</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grpSp>
        <p:nvGrpSpPr>
          <p:cNvPr id="12" name="Grupp 12"/>
          <p:cNvGrpSpPr/>
          <p:nvPr/>
        </p:nvGrpSpPr>
        <p:grpSpPr>
          <a:xfrm>
            <a:off x="8604504" y="3342694"/>
            <a:ext cx="539496" cy="3158140"/>
            <a:chOff x="1643042" y="428604"/>
            <a:chExt cx="539496" cy="3158140"/>
          </a:xfrm>
        </p:grpSpPr>
        <p:pic>
          <p:nvPicPr>
            <p:cNvPr id="7" name="Bildobjekt 6" descr="BA10756.jpg"/>
            <p:cNvPicPr>
              <a:picLocks noChangeAspect="1"/>
            </p:cNvPicPr>
            <p:nvPr userDrawn="1"/>
          </p:nvPicPr>
          <p:blipFill>
            <a:blip r:embed="rId2" cstate="print"/>
            <a:stretch>
              <a:fillRect/>
            </a:stretch>
          </p:blipFill>
          <p:spPr>
            <a:xfrm>
              <a:off x="1643042" y="428604"/>
              <a:ext cx="539496" cy="539496"/>
            </a:xfrm>
            <a:prstGeom prst="rect">
              <a:avLst/>
            </a:prstGeom>
          </p:spPr>
        </p:pic>
        <p:pic>
          <p:nvPicPr>
            <p:cNvPr id="8" name="Bildobjekt 7" descr="iStock_000002716975XSmall.jpg"/>
            <p:cNvPicPr>
              <a:picLocks noChangeAspect="1"/>
            </p:cNvPicPr>
            <p:nvPr userDrawn="1"/>
          </p:nvPicPr>
          <p:blipFill>
            <a:blip r:embed="rId3" cstate="print"/>
            <a:stretch>
              <a:fillRect/>
            </a:stretch>
          </p:blipFill>
          <p:spPr>
            <a:xfrm>
              <a:off x="1643042" y="2382004"/>
              <a:ext cx="539496" cy="539496"/>
            </a:xfrm>
            <a:prstGeom prst="rect">
              <a:avLst/>
            </a:prstGeom>
          </p:spPr>
        </p:pic>
        <p:pic>
          <p:nvPicPr>
            <p:cNvPr id="9" name="Bildobjekt 8" descr="iStock_000006202820XSmall.jpg"/>
            <p:cNvPicPr>
              <a:picLocks noChangeAspect="1"/>
            </p:cNvPicPr>
            <p:nvPr userDrawn="1"/>
          </p:nvPicPr>
          <p:blipFill>
            <a:blip r:embed="rId4" cstate="print"/>
            <a:stretch>
              <a:fillRect/>
            </a:stretch>
          </p:blipFill>
          <p:spPr>
            <a:xfrm>
              <a:off x="1643042" y="1721922"/>
              <a:ext cx="539496" cy="539496"/>
            </a:xfrm>
            <a:prstGeom prst="rect">
              <a:avLst/>
            </a:prstGeom>
          </p:spPr>
        </p:pic>
        <p:pic>
          <p:nvPicPr>
            <p:cNvPr id="10" name="Bildobjekt 9" descr="MK10676.jpg"/>
            <p:cNvPicPr>
              <a:picLocks noChangeAspect="1"/>
            </p:cNvPicPr>
            <p:nvPr userDrawn="1"/>
          </p:nvPicPr>
          <p:blipFill>
            <a:blip r:embed="rId5" cstate="print"/>
            <a:stretch>
              <a:fillRect/>
            </a:stretch>
          </p:blipFill>
          <p:spPr>
            <a:xfrm>
              <a:off x="1643042" y="1071546"/>
              <a:ext cx="539496" cy="539496"/>
            </a:xfrm>
            <a:prstGeom prst="rect">
              <a:avLst/>
            </a:prstGeom>
          </p:spPr>
        </p:pic>
        <p:pic>
          <p:nvPicPr>
            <p:cNvPr id="11" name="Bildobjekt 10" descr="iStock_000000753328XSmall.jpg"/>
            <p:cNvPicPr>
              <a:picLocks noChangeAspect="1"/>
            </p:cNvPicPr>
            <p:nvPr userDrawn="1"/>
          </p:nvPicPr>
          <p:blipFill>
            <a:blip r:embed="rId6" cstate="print"/>
            <a:stretch>
              <a:fillRect/>
            </a:stretch>
          </p:blipFill>
          <p:spPr>
            <a:xfrm>
              <a:off x="1643042" y="3047248"/>
              <a:ext cx="539496" cy="539496"/>
            </a:xfrm>
            <a:prstGeom prst="rect">
              <a:avLst/>
            </a:prstGeom>
          </p:spPr>
        </p:pic>
      </p:grpSp>
      <p:pic>
        <p:nvPicPr>
          <p:cNvPr id="15" name="Bildobjekt 14" descr="SCB-logga_green.png"/>
          <p:cNvPicPr>
            <a:picLocks noChangeAspect="1"/>
          </p:cNvPicPr>
          <p:nvPr/>
        </p:nvPicPr>
        <p:blipFill>
          <a:blip r:embed="rId7" cstate="print"/>
          <a:srcRect t="21192" r="39131" b="23179"/>
          <a:stretch>
            <a:fillRect/>
          </a:stretch>
        </p:blipFill>
        <p:spPr>
          <a:xfrm>
            <a:off x="0" y="691076"/>
            <a:ext cx="857255" cy="6000792"/>
          </a:xfrm>
          <a:prstGeom prst="rect">
            <a:avLst/>
          </a:prstGeom>
        </p:spPr>
      </p:pic>
      <p:pic>
        <p:nvPicPr>
          <p:cNvPr id="21" name="Bildobjekt 20" descr="SCB-logga_green.png"/>
          <p:cNvPicPr>
            <a:picLocks noChangeAspect="1"/>
          </p:cNvPicPr>
          <p:nvPr userDrawn="1"/>
        </p:nvPicPr>
        <p:blipFill>
          <a:blip r:embed="rId7" cstate="print"/>
          <a:srcRect t="21192" r="39131" b="23179"/>
          <a:stretch>
            <a:fillRect/>
          </a:stretch>
        </p:blipFill>
        <p:spPr>
          <a:xfrm>
            <a:off x="0" y="691076"/>
            <a:ext cx="857255" cy="6000792"/>
          </a:xfrm>
          <a:prstGeom prst="rect">
            <a:avLst/>
          </a:prstGeom>
        </p:spPr>
      </p:pic>
    </p:spTree>
    <p:extLst>
      <p:ext uri="{BB962C8B-B14F-4D97-AF65-F5344CB8AC3E}">
        <p14:creationId xmlns:p14="http://schemas.microsoft.com/office/powerpoint/2010/main" val="20466860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4_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258888" y="2130425"/>
            <a:ext cx="6626225" cy="1470025"/>
          </a:xfrm>
        </p:spPr>
        <p:txBody>
          <a:bodyPr/>
          <a:lstStyle>
            <a:lvl1pPr algn="ctr">
              <a:defRPr>
                <a:solidFill>
                  <a:schemeClr val="bg1"/>
                </a:solidFill>
              </a:defRPr>
            </a:lvl1pPr>
          </a:lstStyle>
          <a:p>
            <a:r>
              <a:rPr lang="sv-SE"/>
              <a:t>Klicka här för att ändra format</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grpSp>
        <p:nvGrpSpPr>
          <p:cNvPr id="12" name="Grupp 12"/>
          <p:cNvGrpSpPr/>
          <p:nvPr/>
        </p:nvGrpSpPr>
        <p:grpSpPr>
          <a:xfrm>
            <a:off x="8604504" y="3342694"/>
            <a:ext cx="539496" cy="3158140"/>
            <a:chOff x="1643042" y="428604"/>
            <a:chExt cx="539496" cy="3158140"/>
          </a:xfrm>
        </p:grpSpPr>
        <p:pic>
          <p:nvPicPr>
            <p:cNvPr id="7" name="Bildobjekt 6" descr="BA10756.jpg"/>
            <p:cNvPicPr>
              <a:picLocks noChangeAspect="1"/>
            </p:cNvPicPr>
            <p:nvPr userDrawn="1"/>
          </p:nvPicPr>
          <p:blipFill>
            <a:blip r:embed="rId2" cstate="print"/>
            <a:stretch>
              <a:fillRect/>
            </a:stretch>
          </p:blipFill>
          <p:spPr>
            <a:xfrm>
              <a:off x="1643042" y="428604"/>
              <a:ext cx="539496" cy="539496"/>
            </a:xfrm>
            <a:prstGeom prst="rect">
              <a:avLst/>
            </a:prstGeom>
          </p:spPr>
        </p:pic>
        <p:pic>
          <p:nvPicPr>
            <p:cNvPr id="8" name="Bildobjekt 7" descr="iStock_000002716975XSmall.jpg"/>
            <p:cNvPicPr>
              <a:picLocks noChangeAspect="1"/>
            </p:cNvPicPr>
            <p:nvPr userDrawn="1"/>
          </p:nvPicPr>
          <p:blipFill>
            <a:blip r:embed="rId3" cstate="print"/>
            <a:stretch>
              <a:fillRect/>
            </a:stretch>
          </p:blipFill>
          <p:spPr>
            <a:xfrm>
              <a:off x="1643042" y="2382004"/>
              <a:ext cx="539496" cy="539496"/>
            </a:xfrm>
            <a:prstGeom prst="rect">
              <a:avLst/>
            </a:prstGeom>
          </p:spPr>
        </p:pic>
        <p:pic>
          <p:nvPicPr>
            <p:cNvPr id="9" name="Bildobjekt 8" descr="iStock_000006202820XSmall.jpg"/>
            <p:cNvPicPr>
              <a:picLocks noChangeAspect="1"/>
            </p:cNvPicPr>
            <p:nvPr userDrawn="1"/>
          </p:nvPicPr>
          <p:blipFill>
            <a:blip r:embed="rId4" cstate="print"/>
            <a:stretch>
              <a:fillRect/>
            </a:stretch>
          </p:blipFill>
          <p:spPr>
            <a:xfrm>
              <a:off x="1643042" y="1721922"/>
              <a:ext cx="539496" cy="539496"/>
            </a:xfrm>
            <a:prstGeom prst="rect">
              <a:avLst/>
            </a:prstGeom>
          </p:spPr>
        </p:pic>
        <p:pic>
          <p:nvPicPr>
            <p:cNvPr id="10" name="Bildobjekt 9" descr="MK10676.jpg"/>
            <p:cNvPicPr>
              <a:picLocks noChangeAspect="1"/>
            </p:cNvPicPr>
            <p:nvPr userDrawn="1"/>
          </p:nvPicPr>
          <p:blipFill>
            <a:blip r:embed="rId5" cstate="print"/>
            <a:stretch>
              <a:fillRect/>
            </a:stretch>
          </p:blipFill>
          <p:spPr>
            <a:xfrm>
              <a:off x="1643042" y="1071546"/>
              <a:ext cx="539496" cy="539496"/>
            </a:xfrm>
            <a:prstGeom prst="rect">
              <a:avLst/>
            </a:prstGeom>
          </p:spPr>
        </p:pic>
        <p:pic>
          <p:nvPicPr>
            <p:cNvPr id="11" name="Bildobjekt 10" descr="iStock_000000753328XSmall.jpg"/>
            <p:cNvPicPr>
              <a:picLocks noChangeAspect="1"/>
            </p:cNvPicPr>
            <p:nvPr userDrawn="1"/>
          </p:nvPicPr>
          <p:blipFill>
            <a:blip r:embed="rId6" cstate="print"/>
            <a:stretch>
              <a:fillRect/>
            </a:stretch>
          </p:blipFill>
          <p:spPr>
            <a:xfrm>
              <a:off x="1643042" y="3047248"/>
              <a:ext cx="539496" cy="539496"/>
            </a:xfrm>
            <a:prstGeom prst="rect">
              <a:avLst/>
            </a:prstGeom>
          </p:spPr>
        </p:pic>
      </p:grpSp>
      <p:pic>
        <p:nvPicPr>
          <p:cNvPr id="14" name="Bildobjekt 13" descr="SCB-logga_lila.png"/>
          <p:cNvPicPr>
            <a:picLocks noChangeAspect="1"/>
          </p:cNvPicPr>
          <p:nvPr/>
        </p:nvPicPr>
        <p:blipFill>
          <a:blip r:embed="rId7" cstate="print"/>
          <a:srcRect t="3335"/>
          <a:stretch>
            <a:fillRect/>
          </a:stretch>
        </p:blipFill>
        <p:spPr>
          <a:xfrm>
            <a:off x="-32" y="71414"/>
            <a:ext cx="1181227" cy="6629286"/>
          </a:xfrm>
          <a:prstGeom prst="rect">
            <a:avLst/>
          </a:prstGeom>
        </p:spPr>
      </p:pic>
      <p:pic>
        <p:nvPicPr>
          <p:cNvPr id="21" name="Bildobjekt 20" descr="SCB-logga_lila.png"/>
          <p:cNvPicPr>
            <a:picLocks noChangeAspect="1"/>
          </p:cNvPicPr>
          <p:nvPr userDrawn="1"/>
        </p:nvPicPr>
        <p:blipFill>
          <a:blip r:embed="rId7" cstate="print"/>
          <a:srcRect t="3335"/>
          <a:stretch>
            <a:fillRect/>
          </a:stretch>
        </p:blipFill>
        <p:spPr>
          <a:xfrm>
            <a:off x="-32" y="71414"/>
            <a:ext cx="1181227" cy="6629286"/>
          </a:xfrm>
          <a:prstGeom prst="rect">
            <a:avLst/>
          </a:prstGeom>
        </p:spPr>
      </p:pic>
    </p:spTree>
    <p:extLst>
      <p:ext uri="{BB962C8B-B14F-4D97-AF65-F5344CB8AC3E}">
        <p14:creationId xmlns:p14="http://schemas.microsoft.com/office/powerpoint/2010/main" val="33838913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1258887" y="4406900"/>
            <a:ext cx="7235825"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1258887" y="2906713"/>
            <a:ext cx="72358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26677157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1256370" y="274638"/>
            <a:ext cx="6628743" cy="1143000"/>
          </a:xfrm>
        </p:spPr>
        <p:txBody>
          <a:bodyPr/>
          <a:lstStyle/>
          <a:p>
            <a:r>
              <a:rPr lang="sv-SE"/>
              <a:t>Klicka här för att ändra format</a:t>
            </a:r>
            <a:endParaRPr lang="sv-SE" dirty="0"/>
          </a:p>
        </p:txBody>
      </p:sp>
      <p:sp>
        <p:nvSpPr>
          <p:cNvPr id="3" name="Platshållare för innehåll 2"/>
          <p:cNvSpPr>
            <a:spLocks noGrp="1"/>
          </p:cNvSpPr>
          <p:nvPr>
            <p:ph sz="half" idx="1"/>
          </p:nvPr>
        </p:nvSpPr>
        <p:spPr>
          <a:xfrm>
            <a:off x="1258888" y="1600200"/>
            <a:ext cx="3236912"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innehåll 3"/>
          <p:cNvSpPr>
            <a:spLocks noGrp="1"/>
          </p:cNvSpPr>
          <p:nvPr>
            <p:ph sz="half" idx="2"/>
          </p:nvPr>
        </p:nvSpPr>
        <p:spPr>
          <a:xfrm>
            <a:off x="4648200" y="1600200"/>
            <a:ext cx="324757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5" name="Platshållare för datum 4"/>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22993077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1256371" y="274638"/>
            <a:ext cx="6639400" cy="11430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1258888" y="1535113"/>
            <a:ext cx="3238500"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1258888" y="2174875"/>
            <a:ext cx="32385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5" name="Platshållare för text 4"/>
          <p:cNvSpPr>
            <a:spLocks noGrp="1"/>
          </p:cNvSpPr>
          <p:nvPr>
            <p:ph type="body" sz="quarter" idx="3"/>
          </p:nvPr>
        </p:nvSpPr>
        <p:spPr>
          <a:xfrm>
            <a:off x="4645026" y="1535113"/>
            <a:ext cx="3236231"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6" y="2174875"/>
            <a:ext cx="32362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1572703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sv-SE" dirty="0"/>
          </a:p>
        </p:txBody>
      </p:sp>
      <p:sp>
        <p:nvSpPr>
          <p:cNvPr id="3" name="Platshållare för datum 2"/>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15406476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281551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248907" y="273050"/>
            <a:ext cx="3008313" cy="1162050"/>
          </a:xfrm>
        </p:spPr>
        <p:txBody>
          <a:bodyPr anchor="b"/>
          <a:lstStyle>
            <a:lvl1pPr algn="l">
              <a:defRPr sz="2000" b="1"/>
            </a:lvl1pPr>
          </a:lstStyle>
          <a:p>
            <a:r>
              <a:rPr lang="sv-SE"/>
              <a:t>Klicka här för att ändra format</a:t>
            </a:r>
            <a:endParaRPr lang="sv-SE" dirty="0"/>
          </a:p>
        </p:txBody>
      </p:sp>
      <p:sp>
        <p:nvSpPr>
          <p:cNvPr id="3" name="Platshållare för innehåll 2"/>
          <p:cNvSpPr>
            <a:spLocks noGrp="1"/>
          </p:cNvSpPr>
          <p:nvPr>
            <p:ph idx="1"/>
          </p:nvPr>
        </p:nvSpPr>
        <p:spPr>
          <a:xfrm>
            <a:off x="4572000" y="273050"/>
            <a:ext cx="411480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text 3"/>
          <p:cNvSpPr>
            <a:spLocks noGrp="1"/>
          </p:cNvSpPr>
          <p:nvPr>
            <p:ph type="body" sz="half" idx="2"/>
          </p:nvPr>
        </p:nvSpPr>
        <p:spPr>
          <a:xfrm>
            <a:off x="1250699"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246407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4908D9F-2BB1-4FB5-A6DB-CB69DEC0A872}" type="datetime1">
              <a:rPr lang="sv-SE" smtClean="0"/>
              <a:t>2018-08-22</a:t>
            </a:fld>
            <a:endParaRPr lang="nb-NO"/>
          </a:p>
        </p:txBody>
      </p:sp>
      <p:sp>
        <p:nvSpPr>
          <p:cNvPr id="3" name="Plassholder for bunntekst 2"/>
          <p:cNvSpPr>
            <a:spLocks noGrp="1"/>
          </p:cNvSpPr>
          <p:nvPr>
            <p:ph type="ftr" sz="quarter" idx="11"/>
          </p:nvPr>
        </p:nvSpPr>
        <p:spPr/>
        <p:txBody>
          <a:bodyPr/>
          <a:lstStyle/>
          <a:p>
            <a:r>
              <a:rPr lang="nb-NO"/>
              <a:t>anders.holmberg@ssb.no</a:t>
            </a:r>
          </a:p>
        </p:txBody>
      </p:sp>
      <p:sp>
        <p:nvSpPr>
          <p:cNvPr id="4" name="Plassholder for lysbildenummer 3"/>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12055174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sv-SE" dirty="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38627648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3187125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2F1F4D1-35E4-46BA-AF81-4FD86FB65BBB}" type="datetimeFigureOut">
              <a:rPr lang="sv-SE" smtClean="0"/>
              <a:pPr/>
              <a:t>2018-08-22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C39467F-BE74-4AAD-857B-908E9ECDE9FD}" type="slidenum">
              <a:rPr lang="sv-SE" smtClean="0"/>
              <a:pPr/>
              <a:t>‹#›</a:t>
            </a:fld>
            <a:endParaRPr lang="sv-SE"/>
          </a:p>
        </p:txBody>
      </p:sp>
    </p:spTree>
    <p:extLst>
      <p:ext uri="{BB962C8B-B14F-4D97-AF65-F5344CB8AC3E}">
        <p14:creationId xmlns:p14="http://schemas.microsoft.com/office/powerpoint/2010/main" val="199284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0" y="273050"/>
            <a:ext cx="3008313" cy="116205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616ADE2C-E8A3-4E25-9659-C6112EE2B743}" type="datetime1">
              <a:rPr lang="sv-SE" smtClean="0"/>
              <a:t>2018-08-22</a:t>
            </a:fld>
            <a:endParaRPr lang="nb-NO"/>
          </a:p>
        </p:txBody>
      </p:sp>
      <p:sp>
        <p:nvSpPr>
          <p:cNvPr id="6" name="Plassholder for bunntekst 5"/>
          <p:cNvSpPr>
            <a:spLocks noGrp="1"/>
          </p:cNvSpPr>
          <p:nvPr>
            <p:ph type="ftr" sz="quarter" idx="11"/>
          </p:nvPr>
        </p:nvSpPr>
        <p:spPr/>
        <p:txBody>
          <a:bodyPr/>
          <a:lstStyle/>
          <a:p>
            <a:r>
              <a:rPr lang="nb-NO"/>
              <a:t>anders.holmberg@ssb.no</a:t>
            </a:r>
          </a:p>
        </p:txBody>
      </p:sp>
      <p:sp>
        <p:nvSpPr>
          <p:cNvPr id="7" name="Plassholder for lysbildenummer 6"/>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339308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DDD56A9C-A93C-464D-97D3-A5237ABEFEB0}" type="datetime1">
              <a:rPr lang="sv-SE" smtClean="0"/>
              <a:t>2018-08-22</a:t>
            </a:fld>
            <a:endParaRPr lang="nb-NO"/>
          </a:p>
        </p:txBody>
      </p:sp>
      <p:sp>
        <p:nvSpPr>
          <p:cNvPr id="6" name="Plassholder for bunntekst 5"/>
          <p:cNvSpPr>
            <a:spLocks noGrp="1"/>
          </p:cNvSpPr>
          <p:nvPr>
            <p:ph type="ftr" sz="quarter" idx="11"/>
          </p:nvPr>
        </p:nvSpPr>
        <p:spPr/>
        <p:txBody>
          <a:bodyPr/>
          <a:lstStyle/>
          <a:p>
            <a:r>
              <a:rPr lang="nb-NO"/>
              <a:t>anders.holmberg@ssb.no</a:t>
            </a:r>
          </a:p>
        </p:txBody>
      </p:sp>
      <p:sp>
        <p:nvSpPr>
          <p:cNvPr id="7" name="Plassholder for lysbildenummer 6"/>
          <p:cNvSpPr>
            <a:spLocks noGrp="1"/>
          </p:cNvSpPr>
          <p:nvPr>
            <p:ph type="sldNum" sz="quarter" idx="12"/>
          </p:nvPr>
        </p:nvSpPr>
        <p:spPr/>
        <p:txBody>
          <a:bodyPr/>
          <a:lstStyle/>
          <a:p>
            <a:fld id="{7397AE78-B2F8-4A34-BCDB-A2611ECAC9EA}" type="slidenum">
              <a:rPr lang="nb-NO" smtClean="0"/>
              <a:t>‹#›</a:t>
            </a:fld>
            <a:endParaRPr lang="nb-NO"/>
          </a:p>
        </p:txBody>
      </p:sp>
    </p:spTree>
    <p:extLst>
      <p:ext uri="{BB962C8B-B14F-4D97-AF65-F5344CB8AC3E}">
        <p14:creationId xmlns:p14="http://schemas.microsoft.com/office/powerpoint/2010/main" val="363072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image" Target="../media/image3.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image" Target="../media/image6.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image" Target="../media/image5.png"/><Relationship Id="rId2" Type="http://schemas.openxmlformats.org/officeDocument/2006/relationships/slideLayout" Target="../slideLayouts/slideLayout59.xml"/><Relationship Id="rId16"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6BD76-AC83-4BDA-948C-3D83D4844BA8}" type="datetime1">
              <a:rPr lang="sv-SE" smtClean="0"/>
              <a:t>2018-08-22</a:t>
            </a:fld>
            <a:endParaRPr lang="nb-NO"/>
          </a:p>
        </p:txBody>
      </p:sp>
      <p:sp>
        <p:nvSpPr>
          <p:cNvPr id="5" name="Plassholder for bunn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b-NO"/>
              <a:t>anders.holmberg@ssb.no</a:t>
            </a:r>
          </a:p>
        </p:txBody>
      </p:sp>
      <p:sp>
        <p:nvSpPr>
          <p:cNvPr id="6" name="Plassholder for lysbilde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7AE78-B2F8-4A34-BCDB-A2611ECAC9EA}" type="slidenum">
              <a:rPr lang="nb-NO" smtClean="0"/>
              <a:t>‹#›</a:t>
            </a:fld>
            <a:endParaRPr lang="nb-NO"/>
          </a:p>
        </p:txBody>
      </p:sp>
    </p:spTree>
    <p:extLst>
      <p:ext uri="{BB962C8B-B14F-4D97-AF65-F5344CB8AC3E}">
        <p14:creationId xmlns:p14="http://schemas.microsoft.com/office/powerpoint/2010/main" val="13674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Bilde 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0" y="9525"/>
            <a:ext cx="9143997" cy="6838947"/>
          </a:xfrm>
          <a:prstGeom prst="rect">
            <a:avLst/>
          </a:prstGeom>
        </p:spPr>
      </p:pic>
      <p:sp>
        <p:nvSpPr>
          <p:cNvPr id="2" name="Plassholder for tittel 1"/>
          <p:cNvSpPr>
            <a:spLocks noGrp="1"/>
          </p:cNvSpPr>
          <p:nvPr>
            <p:ph type="title"/>
          </p:nvPr>
        </p:nvSpPr>
        <p:spPr>
          <a:xfrm>
            <a:off x="0" y="180000"/>
            <a:ext cx="9144000" cy="1144800"/>
          </a:xfrm>
          <a:prstGeom prst="rect">
            <a:avLst/>
          </a:prstGeom>
        </p:spPr>
        <p:txBody>
          <a:bodyPr vert="horz" lIns="432000" tIns="45720" rIns="432000" bIns="45720" rtlCol="0" anchor="ctr">
            <a:normAutofit/>
          </a:bodyPr>
          <a:lstStyle/>
          <a:p>
            <a:r>
              <a:rPr lang="nb-NO" dirty="0"/>
              <a:t>Klikk for å redigere tittel</a:t>
            </a:r>
          </a:p>
        </p:txBody>
      </p:sp>
      <p:sp>
        <p:nvSpPr>
          <p:cNvPr id="3" name="Plassholder for tekst 2"/>
          <p:cNvSpPr>
            <a:spLocks noGrp="1"/>
          </p:cNvSpPr>
          <p:nvPr>
            <p:ph type="body" idx="1"/>
          </p:nvPr>
        </p:nvSpPr>
        <p:spPr>
          <a:xfrm>
            <a:off x="0" y="1530000"/>
            <a:ext cx="9144000" cy="4572000"/>
          </a:xfrm>
          <a:prstGeom prst="rect">
            <a:avLst/>
          </a:prstGeom>
        </p:spPr>
        <p:txBody>
          <a:bodyPr vert="horz" lIns="432000" tIns="144000" rIns="91440" bIns="72000" rtlCol="0">
            <a:normAutofit/>
          </a:bodyPr>
          <a:lstStyle/>
          <a:p>
            <a:pPr lvl="0"/>
            <a:r>
              <a:rPr lang="nb-NO" dirty="0"/>
              <a:t>Klikk for å redigere tekststiler i malen</a:t>
            </a:r>
          </a:p>
          <a:p>
            <a:pPr lvl="1"/>
            <a:r>
              <a:rPr lang="nb-NO" dirty="0"/>
              <a:t>Andre nivå</a:t>
            </a:r>
          </a:p>
          <a:p>
            <a:pPr lvl="2"/>
            <a:r>
              <a:rPr lang="nb-NO" dirty="0"/>
              <a:t>Hvem skriver du for?</a:t>
            </a:r>
          </a:p>
          <a:p>
            <a:pPr lvl="2"/>
            <a:r>
              <a:rPr lang="nb-NO" dirty="0"/>
              <a:t>Skriv kort og konsist</a:t>
            </a:r>
          </a:p>
          <a:p>
            <a:pPr lvl="2"/>
            <a:r>
              <a:rPr lang="nb-NO" dirty="0"/>
              <a:t>Si det viktigste i tittelen</a:t>
            </a:r>
          </a:p>
          <a:p>
            <a:pPr lvl="2"/>
            <a:r>
              <a:rPr lang="nb-NO" dirty="0"/>
              <a:t>Uthev nøkkelord og signalord</a:t>
            </a:r>
          </a:p>
        </p:txBody>
      </p:sp>
      <p:sp>
        <p:nvSpPr>
          <p:cNvPr id="5" name="Plassholder for bunntekst 4"/>
          <p:cNvSpPr>
            <a:spLocks noGrp="1"/>
          </p:cNvSpPr>
          <p:nvPr>
            <p:ph type="ftr" sz="quarter" idx="3"/>
          </p:nvPr>
        </p:nvSpPr>
        <p:spPr>
          <a:xfrm>
            <a:off x="5580000" y="6381328"/>
            <a:ext cx="3240000" cy="360000"/>
          </a:xfrm>
          <a:prstGeom prst="rect">
            <a:avLst/>
          </a:prstGeom>
        </p:spPr>
        <p:txBody>
          <a:bodyPr vert="horz" lIns="91440" tIns="45720" rIns="91440" bIns="45720" rtlCol="0" anchor="ctr"/>
          <a:lstStyle>
            <a:lvl1pPr algn="r">
              <a:defRPr sz="120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b-NO"/>
              <a:t>anders.holmberg@ssb.no</a:t>
            </a:r>
            <a:endParaRPr lang="nb-NO" dirty="0"/>
          </a:p>
        </p:txBody>
      </p:sp>
      <p:sp>
        <p:nvSpPr>
          <p:cNvPr id="6" name="Plassholder for lysbildenummer 5"/>
          <p:cNvSpPr>
            <a:spLocks noGrp="1"/>
          </p:cNvSpPr>
          <p:nvPr>
            <p:ph type="sldNum" sz="quarter" idx="4"/>
          </p:nvPr>
        </p:nvSpPr>
        <p:spPr>
          <a:xfrm>
            <a:off x="4068000" y="6381328"/>
            <a:ext cx="1080000" cy="360000"/>
          </a:xfrm>
          <a:prstGeom prst="rect">
            <a:avLst/>
          </a:prstGeom>
        </p:spPr>
        <p:txBody>
          <a:bodyPr vert="horz" lIns="91440" tIns="45720" rIns="91440" bIns="45720" rtlCol="0" anchor="ctr"/>
          <a:lstStyle>
            <a:lvl1pPr algn="ctr">
              <a:defRPr sz="120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11623251-EE32-4CBF-AD53-D522594F4345}" type="slidenum">
              <a:rPr lang="nb-NO" smtClean="0"/>
              <a:pPr/>
              <a:t>‹#›</a:t>
            </a:fld>
            <a:endParaRPr lang="nb-NO"/>
          </a:p>
        </p:txBody>
      </p:sp>
    </p:spTree>
    <p:extLst>
      <p:ext uri="{BB962C8B-B14F-4D97-AF65-F5344CB8AC3E}">
        <p14:creationId xmlns:p14="http://schemas.microsoft.com/office/powerpoint/2010/main" val="8491785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707" r:id="rId34"/>
  </p:sldLayoutIdLst>
  <p:hf hdr="0" dt="0"/>
  <p:txStyles>
    <p:titleStyle>
      <a:lvl1pPr algn="l" defTabSz="914400" rtl="0" eaLnBrk="1" latinLnBrk="0" hangingPunct="1">
        <a:spcBef>
          <a:spcPct val="0"/>
        </a:spcBef>
        <a:buNone/>
        <a:defRPr sz="4000" b="0" kern="1200">
          <a:solidFill>
            <a:srgbClr val="333333"/>
          </a:solidFill>
          <a:latin typeface="Oswald" panose="02000503000000000000" pitchFamily="2" charset="0"/>
          <a:ea typeface="+mj-ea"/>
          <a:cs typeface="+mj-cs"/>
        </a:defRPr>
      </a:lvl1pPr>
    </p:titleStyle>
    <p:bodyStyle>
      <a:lvl1pPr marL="342900" indent="-342900" algn="l" defTabSz="914400" rtl="0" eaLnBrk="1" latinLnBrk="0" hangingPunct="1">
        <a:spcBef>
          <a:spcPts val="1800"/>
        </a:spcBef>
        <a:buClr>
          <a:srgbClr val="999999"/>
        </a:buClr>
        <a:buSzPct val="100000"/>
        <a:buFont typeface="Arial" panose="020B060402020202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4400" rtl="0" eaLnBrk="1" latinLnBrk="0" hangingPunct="1">
        <a:spcBef>
          <a:spcPts val="1200"/>
        </a:spcBef>
        <a:buClr>
          <a:srgbClr val="999999"/>
        </a:buClr>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spcBef>
          <a:spcPts val="600"/>
        </a:spcBef>
        <a:buClr>
          <a:srgbClr val="999999"/>
        </a:buClr>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B5D6F-002C-488C-A3B1-2554F472EEA2}" type="datetime1">
              <a:rPr lang="sv-SE" smtClean="0"/>
              <a:t>2018-08-22</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NZ"/>
              <a:t>anders.holmberg@ssb.no</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542A2-D565-401A-9398-72888F7F0858}" type="slidenum">
              <a:rPr lang="en-NZ" smtClean="0"/>
              <a:t>‹#›</a:t>
            </a:fld>
            <a:endParaRPr lang="en-NZ"/>
          </a:p>
        </p:txBody>
      </p:sp>
    </p:spTree>
    <p:extLst>
      <p:ext uri="{BB962C8B-B14F-4D97-AF65-F5344CB8AC3E}">
        <p14:creationId xmlns:p14="http://schemas.microsoft.com/office/powerpoint/2010/main" val="77120126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256370" y="378212"/>
            <a:ext cx="7430429" cy="1143000"/>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1256370" y="1600200"/>
            <a:ext cx="7430429" cy="4525963"/>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p:txBody>
      </p:sp>
      <p:sp>
        <p:nvSpPr>
          <p:cNvPr id="4" name="Platshållare för datum 3"/>
          <p:cNvSpPr>
            <a:spLocks noGrp="1"/>
          </p:cNvSpPr>
          <p:nvPr>
            <p:ph type="dt" sz="half" idx="2"/>
          </p:nvPr>
        </p:nvSpPr>
        <p:spPr>
          <a:xfrm>
            <a:off x="1263804" y="6492899"/>
            <a:ext cx="1326995" cy="365125"/>
          </a:xfrm>
          <a:prstGeom prst="rect">
            <a:avLst/>
          </a:prstGeom>
        </p:spPr>
        <p:txBody>
          <a:bodyPr vert="horz" lIns="91440" tIns="45720" rIns="91440" bIns="45720" rtlCol="0" anchor="ctr"/>
          <a:lstStyle>
            <a:lvl1pPr algn="l">
              <a:defRPr sz="800">
                <a:solidFill>
                  <a:schemeClr val="tx1">
                    <a:tint val="75000"/>
                  </a:schemeClr>
                </a:solidFill>
                <a:latin typeface="Arial" pitchFamily="34" charset="0"/>
                <a:cs typeface="Arial" pitchFamily="34" charset="0"/>
              </a:defRPr>
            </a:lvl1pPr>
          </a:lstStyle>
          <a:p>
            <a:fld id="{E2F1F4D1-35E4-46BA-AF81-4FD86FB65BBB}" type="datetimeFigureOut">
              <a:rPr lang="sv-SE" smtClean="0"/>
              <a:pPr/>
              <a:t>2018-08-22</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7010432" y="6492899"/>
            <a:ext cx="2133600" cy="365125"/>
          </a:xfrm>
          <a:prstGeom prst="rect">
            <a:avLst/>
          </a:prstGeom>
        </p:spPr>
        <p:txBody>
          <a:bodyPr vert="horz" lIns="91440" tIns="45720" rIns="91440" bIns="45720" rtlCol="0" anchor="ctr"/>
          <a:lstStyle>
            <a:lvl1pPr algn="r">
              <a:defRPr sz="800">
                <a:solidFill>
                  <a:schemeClr val="tx1">
                    <a:tint val="75000"/>
                  </a:schemeClr>
                </a:solidFill>
                <a:latin typeface="Arial" pitchFamily="34" charset="0"/>
                <a:cs typeface="Arial" pitchFamily="34" charset="0"/>
              </a:defRPr>
            </a:lvl1pPr>
          </a:lstStyle>
          <a:p>
            <a:fld id="{6C39467F-BE74-4AAD-857B-908E9ECDE9FD}" type="slidenum">
              <a:rPr lang="sv-SE" smtClean="0"/>
              <a:pPr/>
              <a:t>‹#›</a:t>
            </a:fld>
            <a:endParaRPr lang="sv-SE"/>
          </a:p>
        </p:txBody>
      </p:sp>
      <p:pic>
        <p:nvPicPr>
          <p:cNvPr id="7" name="Bildobjekt 6" descr="logga.png"/>
          <p:cNvPicPr>
            <a:picLocks noChangeAspect="1"/>
          </p:cNvPicPr>
          <p:nvPr/>
        </p:nvPicPr>
        <p:blipFill>
          <a:blip r:embed="rId17" cstate="print"/>
          <a:stretch>
            <a:fillRect/>
          </a:stretch>
        </p:blipFill>
        <p:spPr>
          <a:xfrm>
            <a:off x="-32" y="757556"/>
            <a:ext cx="652218" cy="5345750"/>
          </a:xfrm>
          <a:prstGeom prst="rect">
            <a:avLst/>
          </a:prstGeom>
        </p:spPr>
      </p:pic>
      <p:pic>
        <p:nvPicPr>
          <p:cNvPr id="11" name="Bildobjekt 10" descr="kvadrater_lodrat.png"/>
          <p:cNvPicPr>
            <a:picLocks noChangeAspect="1"/>
          </p:cNvPicPr>
          <p:nvPr/>
        </p:nvPicPr>
        <p:blipFill>
          <a:blip r:embed="rId18" cstate="print"/>
          <a:stretch>
            <a:fillRect/>
          </a:stretch>
        </p:blipFill>
        <p:spPr>
          <a:xfrm>
            <a:off x="8856032" y="4347304"/>
            <a:ext cx="288000" cy="1796340"/>
          </a:xfrm>
          <a:prstGeom prst="rect">
            <a:avLst/>
          </a:prstGeom>
        </p:spPr>
      </p:pic>
      <p:pic>
        <p:nvPicPr>
          <p:cNvPr id="9" name="Bildobjekt 8" descr="kvadrater_lodrat.png"/>
          <p:cNvPicPr>
            <a:picLocks noChangeAspect="1"/>
          </p:cNvPicPr>
          <p:nvPr/>
        </p:nvPicPr>
        <p:blipFill>
          <a:blip r:embed="rId18" cstate="print"/>
          <a:stretch>
            <a:fillRect/>
          </a:stretch>
        </p:blipFill>
        <p:spPr>
          <a:xfrm>
            <a:off x="8856032" y="4347304"/>
            <a:ext cx="288000" cy="1796340"/>
          </a:xfrm>
          <a:prstGeom prst="rect">
            <a:avLst/>
          </a:prstGeom>
        </p:spPr>
      </p:pic>
    </p:spTree>
    <p:extLst>
      <p:ext uri="{BB962C8B-B14F-4D97-AF65-F5344CB8AC3E}">
        <p14:creationId xmlns:p14="http://schemas.microsoft.com/office/powerpoint/2010/main" val="36119140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txStyles>
    <p:titleStyle>
      <a:lvl1pPr algn="l" defTabSz="914400" rtl="0" eaLnBrk="1" latinLnBrk="0" hangingPunct="1">
        <a:spcBef>
          <a:spcPct val="0"/>
        </a:spcBef>
        <a:buNone/>
        <a:defRPr sz="4200" kern="1200">
          <a:solidFill>
            <a:schemeClr val="tx1">
              <a:lumMod val="50000"/>
              <a:lumOff val="50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hyperlink" Target="https://statswiki.unece.org/display/censuses/2010+Population+Census+Round" TargetMode="Externa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mailto:anders.holmberg@ssb.no" TargetMode="Externa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hyperlink" Target="mailto:anders.holmberg@ssb.no" TargetMode="Externa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hyperlink" Target="mailto:anders.holmberg@ssb.no" TargetMode="External"/><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3" Type="http://schemas.openxmlformats.org/officeDocument/2006/relationships/hyperlink" Target="mailto:anders.holmberg@ssb.no" TargetMode="External"/><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46.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hyperlink" Target="mailto:anders.holmberg@ssb.no" TargetMode="External"/><Relationship Id="rId4" Type="http://schemas.openxmlformats.org/officeDocument/2006/relationships/image" Target="../media/image22.gif"/><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hyperlink" Target="mailto:anders.holmberg@ssb.no" TargetMode="External"/><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hyperlink" Target="mailto:anders.holmberg@ssb.no" TargetMode="Externa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hyperlink" Target="mailto:anders.holmberg@ssb.no" TargetMode="Externa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4.xml"/><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3.xml"/><Relationship Id="rId1" Type="http://schemas.openxmlformats.org/officeDocument/2006/relationships/themeOverride" Target="../theme/themeOverride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2" Type="http://schemas.openxmlformats.org/officeDocument/2006/relationships/hyperlink" Target="mailto:anders.holmberg@ssb.no" TargetMode="Externa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hyperlink" Target="http://ec.europa.eu/eurostat/web/products-manuals-and-guidelines/-/KS-RA-11-006" TargetMode="Externa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hyperlink" Target="https://www.cbs.nl/-/media/imported/documents/2005/17/b-57-2001.pdf" TargetMode="Externa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hyperlink" Target="https://www.unece.org/index.php?id=28580"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tel 1"/>
          <p:cNvSpPr>
            <a:spLocks noGrp="1"/>
          </p:cNvSpPr>
          <p:nvPr>
            <p:ph type="subTitle" idx="1"/>
          </p:nvPr>
        </p:nvSpPr>
        <p:spPr>
          <a:xfrm>
            <a:off x="1043608" y="3861048"/>
            <a:ext cx="6336704" cy="1656184"/>
          </a:xfrm>
        </p:spPr>
        <p:txBody>
          <a:bodyPr>
            <a:normAutofit fontScale="62500" lnSpcReduction="20000"/>
          </a:bodyPr>
          <a:lstStyle/>
          <a:p>
            <a:r>
              <a:rPr lang="en-US" dirty="0"/>
              <a:t>The past, present and future of population censuses: Methodology and quality aspects when data sources are being reused and combined to transform a census system.</a:t>
            </a:r>
          </a:p>
          <a:p>
            <a:endParaRPr lang="en-US" dirty="0"/>
          </a:p>
          <a:p>
            <a:r>
              <a:rPr lang="sv-SE" dirty="0"/>
              <a:t>21-24 August 2018</a:t>
            </a:r>
            <a:endParaRPr lang="nb-NO" dirty="0"/>
          </a:p>
        </p:txBody>
      </p:sp>
      <p:sp>
        <p:nvSpPr>
          <p:cNvPr id="3" name="Plassholder for bunntekst 2"/>
          <p:cNvSpPr>
            <a:spLocks noGrp="1"/>
          </p:cNvSpPr>
          <p:nvPr>
            <p:ph type="ftr" sz="quarter" idx="11"/>
          </p:nvPr>
        </p:nvSpPr>
        <p:spPr/>
        <p:txBody>
          <a:bodyPr/>
          <a:lstStyle/>
          <a:p>
            <a:r>
              <a:rPr lang="nb-NO"/>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t>1</a:t>
            </a:fld>
            <a:endParaRPr lang="nb-NO"/>
          </a:p>
        </p:txBody>
      </p:sp>
      <p:sp>
        <p:nvSpPr>
          <p:cNvPr id="5" name="Tittel 4"/>
          <p:cNvSpPr>
            <a:spLocks noGrp="1"/>
          </p:cNvSpPr>
          <p:nvPr>
            <p:ph type="title"/>
          </p:nvPr>
        </p:nvSpPr>
        <p:spPr>
          <a:xfrm>
            <a:off x="0" y="1844824"/>
            <a:ext cx="8100392" cy="1584176"/>
          </a:xfrm>
        </p:spPr>
        <p:txBody>
          <a:bodyPr>
            <a:normAutofit fontScale="90000"/>
          </a:bodyPr>
          <a:lstStyle/>
          <a:p>
            <a:pPr algn="l"/>
            <a:r>
              <a:rPr lang="sv-SE" dirty="0"/>
              <a:t>BNU 2018: Population and </a:t>
            </a:r>
            <a:r>
              <a:rPr lang="sv-SE" dirty="0" err="1"/>
              <a:t>Housing</a:t>
            </a:r>
            <a:r>
              <a:rPr lang="sv-SE" dirty="0"/>
              <a:t> </a:t>
            </a:r>
            <a:r>
              <a:rPr lang="sv-SE" dirty="0" err="1"/>
              <a:t>Censuses</a:t>
            </a:r>
            <a:r>
              <a:rPr lang="sv-SE" dirty="0"/>
              <a:t> </a:t>
            </a:r>
            <a:r>
              <a:rPr lang="sv-SE" dirty="0" err="1"/>
              <a:t>using</a:t>
            </a:r>
            <a:r>
              <a:rPr lang="sv-SE" dirty="0"/>
              <a:t> administrative </a:t>
            </a:r>
            <a:r>
              <a:rPr lang="sv-SE" dirty="0" err="1"/>
              <a:t>sources</a:t>
            </a:r>
            <a:r>
              <a:rPr lang="sv-SE" dirty="0"/>
              <a:t>. Part I-III</a:t>
            </a:r>
            <a:endParaRPr lang="nb-NO" dirty="0"/>
          </a:p>
        </p:txBody>
      </p:sp>
    </p:spTree>
    <p:extLst>
      <p:ext uri="{BB962C8B-B14F-4D97-AF65-F5344CB8AC3E}">
        <p14:creationId xmlns:p14="http://schemas.microsoft.com/office/powerpoint/2010/main" val="385182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25538" y="1447800"/>
            <a:ext cx="7323137" cy="4432300"/>
            <a:chOff x="801" y="840"/>
            <a:chExt cx="4998" cy="2792"/>
          </a:xfrm>
        </p:grpSpPr>
        <p:sp>
          <p:nvSpPr>
            <p:cNvPr id="10301" name="Rectangle 6"/>
            <p:cNvSpPr>
              <a:spLocks noChangeArrowheads="1"/>
            </p:cNvSpPr>
            <p:nvPr/>
          </p:nvSpPr>
          <p:spPr bwMode="auto">
            <a:xfrm>
              <a:off x="874" y="840"/>
              <a:ext cx="4925" cy="2719"/>
            </a:xfrm>
            <a:prstGeom prst="rect">
              <a:avLst/>
            </a:prstGeom>
            <a:solidFill>
              <a:srgbClr val="FFFFFF"/>
            </a:solidFill>
            <a:ln w="9525">
              <a:noFill/>
              <a:miter lim="800000"/>
              <a:headEnd/>
              <a:tailEnd/>
            </a:ln>
          </p:spPr>
          <p:txBody>
            <a:bodyPr/>
            <a:lstStyle/>
            <a:p>
              <a:endParaRPr lang="sv-SE"/>
            </a:p>
          </p:txBody>
        </p:sp>
        <p:sp>
          <p:nvSpPr>
            <p:cNvPr id="10302" name="Line 7"/>
            <p:cNvSpPr>
              <a:spLocks noChangeShapeType="1"/>
            </p:cNvSpPr>
            <p:nvPr/>
          </p:nvSpPr>
          <p:spPr bwMode="auto">
            <a:xfrm>
              <a:off x="874" y="3559"/>
              <a:ext cx="4925" cy="1"/>
            </a:xfrm>
            <a:prstGeom prst="line">
              <a:avLst/>
            </a:prstGeom>
            <a:noFill/>
            <a:ln w="0">
              <a:solidFill>
                <a:srgbClr val="000000"/>
              </a:solidFill>
              <a:prstDash val="sysDot"/>
              <a:round/>
              <a:headEnd/>
              <a:tailEnd/>
            </a:ln>
          </p:spPr>
          <p:txBody>
            <a:bodyPr/>
            <a:lstStyle/>
            <a:p>
              <a:endParaRPr lang="en-US"/>
            </a:p>
          </p:txBody>
        </p:sp>
        <p:sp>
          <p:nvSpPr>
            <p:cNvPr id="10303" name="Line 8"/>
            <p:cNvSpPr>
              <a:spLocks noChangeShapeType="1"/>
            </p:cNvSpPr>
            <p:nvPr/>
          </p:nvSpPr>
          <p:spPr bwMode="auto">
            <a:xfrm>
              <a:off x="874" y="3015"/>
              <a:ext cx="4925" cy="1"/>
            </a:xfrm>
            <a:prstGeom prst="line">
              <a:avLst/>
            </a:prstGeom>
            <a:noFill/>
            <a:ln w="0">
              <a:solidFill>
                <a:srgbClr val="000000"/>
              </a:solidFill>
              <a:prstDash val="sysDot"/>
              <a:round/>
              <a:headEnd/>
              <a:tailEnd/>
            </a:ln>
          </p:spPr>
          <p:txBody>
            <a:bodyPr/>
            <a:lstStyle/>
            <a:p>
              <a:endParaRPr lang="en-US"/>
            </a:p>
          </p:txBody>
        </p:sp>
        <p:sp>
          <p:nvSpPr>
            <p:cNvPr id="10304" name="Line 9"/>
            <p:cNvSpPr>
              <a:spLocks noChangeShapeType="1"/>
            </p:cNvSpPr>
            <p:nvPr/>
          </p:nvSpPr>
          <p:spPr bwMode="auto">
            <a:xfrm>
              <a:off x="874" y="2471"/>
              <a:ext cx="4925" cy="1"/>
            </a:xfrm>
            <a:prstGeom prst="line">
              <a:avLst/>
            </a:prstGeom>
            <a:noFill/>
            <a:ln w="0">
              <a:solidFill>
                <a:srgbClr val="000000"/>
              </a:solidFill>
              <a:prstDash val="sysDot"/>
              <a:round/>
              <a:headEnd/>
              <a:tailEnd/>
            </a:ln>
          </p:spPr>
          <p:txBody>
            <a:bodyPr/>
            <a:lstStyle/>
            <a:p>
              <a:endParaRPr lang="en-US"/>
            </a:p>
          </p:txBody>
        </p:sp>
        <p:sp>
          <p:nvSpPr>
            <p:cNvPr id="10305" name="Line 10"/>
            <p:cNvSpPr>
              <a:spLocks noChangeShapeType="1"/>
            </p:cNvSpPr>
            <p:nvPr/>
          </p:nvSpPr>
          <p:spPr bwMode="auto">
            <a:xfrm>
              <a:off x="874" y="1928"/>
              <a:ext cx="4925" cy="1"/>
            </a:xfrm>
            <a:prstGeom prst="line">
              <a:avLst/>
            </a:prstGeom>
            <a:noFill/>
            <a:ln w="0">
              <a:solidFill>
                <a:srgbClr val="000000"/>
              </a:solidFill>
              <a:prstDash val="sysDot"/>
              <a:round/>
              <a:headEnd/>
              <a:tailEnd/>
            </a:ln>
          </p:spPr>
          <p:txBody>
            <a:bodyPr/>
            <a:lstStyle/>
            <a:p>
              <a:endParaRPr lang="en-US"/>
            </a:p>
          </p:txBody>
        </p:sp>
        <p:sp>
          <p:nvSpPr>
            <p:cNvPr id="10306" name="Line 11"/>
            <p:cNvSpPr>
              <a:spLocks noChangeShapeType="1"/>
            </p:cNvSpPr>
            <p:nvPr/>
          </p:nvSpPr>
          <p:spPr bwMode="auto">
            <a:xfrm>
              <a:off x="874" y="1384"/>
              <a:ext cx="4925" cy="1"/>
            </a:xfrm>
            <a:prstGeom prst="line">
              <a:avLst/>
            </a:prstGeom>
            <a:noFill/>
            <a:ln w="0">
              <a:solidFill>
                <a:srgbClr val="000000"/>
              </a:solidFill>
              <a:prstDash val="sysDot"/>
              <a:round/>
              <a:headEnd/>
              <a:tailEnd/>
            </a:ln>
          </p:spPr>
          <p:txBody>
            <a:bodyPr/>
            <a:lstStyle/>
            <a:p>
              <a:endParaRPr lang="en-US"/>
            </a:p>
          </p:txBody>
        </p:sp>
        <p:sp>
          <p:nvSpPr>
            <p:cNvPr id="10307" name="Line 12"/>
            <p:cNvSpPr>
              <a:spLocks noChangeShapeType="1"/>
            </p:cNvSpPr>
            <p:nvPr/>
          </p:nvSpPr>
          <p:spPr bwMode="auto">
            <a:xfrm>
              <a:off x="874" y="840"/>
              <a:ext cx="4925" cy="1"/>
            </a:xfrm>
            <a:prstGeom prst="line">
              <a:avLst/>
            </a:prstGeom>
            <a:noFill/>
            <a:ln w="0">
              <a:solidFill>
                <a:srgbClr val="000000"/>
              </a:solidFill>
              <a:prstDash val="sysDot"/>
              <a:round/>
              <a:headEnd/>
              <a:tailEnd/>
            </a:ln>
          </p:spPr>
          <p:txBody>
            <a:bodyPr/>
            <a:lstStyle/>
            <a:p>
              <a:endParaRPr lang="en-US"/>
            </a:p>
          </p:txBody>
        </p:sp>
        <p:sp>
          <p:nvSpPr>
            <p:cNvPr id="10308" name="Rectangle 13"/>
            <p:cNvSpPr>
              <a:spLocks noChangeArrowheads="1"/>
            </p:cNvSpPr>
            <p:nvPr/>
          </p:nvSpPr>
          <p:spPr bwMode="auto">
            <a:xfrm>
              <a:off x="884" y="840"/>
              <a:ext cx="78" cy="2719"/>
            </a:xfrm>
            <a:prstGeom prst="rect">
              <a:avLst/>
            </a:prstGeom>
            <a:solidFill>
              <a:srgbClr val="80FFFF"/>
            </a:solidFill>
            <a:ln w="9525">
              <a:noFill/>
              <a:miter lim="800000"/>
              <a:headEnd/>
              <a:tailEnd/>
            </a:ln>
          </p:spPr>
          <p:txBody>
            <a:bodyPr/>
            <a:lstStyle/>
            <a:p>
              <a:endParaRPr lang="sv-SE"/>
            </a:p>
          </p:txBody>
        </p:sp>
        <p:sp>
          <p:nvSpPr>
            <p:cNvPr id="10309" name="Rectangle 14"/>
            <p:cNvSpPr>
              <a:spLocks noChangeArrowheads="1"/>
            </p:cNvSpPr>
            <p:nvPr/>
          </p:nvSpPr>
          <p:spPr bwMode="auto">
            <a:xfrm>
              <a:off x="887" y="843"/>
              <a:ext cx="71" cy="2713"/>
            </a:xfrm>
            <a:prstGeom prst="rect">
              <a:avLst/>
            </a:prstGeom>
            <a:noFill/>
            <a:ln w="11113">
              <a:solidFill>
                <a:srgbClr val="000000"/>
              </a:solidFill>
              <a:miter lim="800000"/>
              <a:headEnd/>
              <a:tailEnd/>
            </a:ln>
          </p:spPr>
          <p:txBody>
            <a:bodyPr/>
            <a:lstStyle/>
            <a:p>
              <a:endParaRPr lang="sv-SE"/>
            </a:p>
          </p:txBody>
        </p:sp>
        <p:sp>
          <p:nvSpPr>
            <p:cNvPr id="10310" name="Rectangle 15"/>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1" name="Rectangle 16"/>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2" name="Rectangle 17"/>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3" name="Rectangle 18"/>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4" name="Rectangle 19"/>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5" name="Rectangle 20"/>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6" name="Rectangle 21"/>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7" name="Rectangle 22"/>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8" name="Rectangle 23"/>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19" name="Rectangle 24"/>
            <p:cNvSpPr>
              <a:spLocks noChangeArrowheads="1"/>
            </p:cNvSpPr>
            <p:nvPr/>
          </p:nvSpPr>
          <p:spPr bwMode="auto">
            <a:xfrm>
              <a:off x="1850" y="840"/>
              <a:ext cx="77" cy="2719"/>
            </a:xfrm>
            <a:prstGeom prst="rect">
              <a:avLst/>
            </a:prstGeom>
            <a:solidFill>
              <a:srgbClr val="80FFFF"/>
            </a:solidFill>
            <a:ln w="9525">
              <a:noFill/>
              <a:miter lim="800000"/>
              <a:headEnd/>
              <a:tailEnd/>
            </a:ln>
          </p:spPr>
          <p:txBody>
            <a:bodyPr/>
            <a:lstStyle/>
            <a:p>
              <a:endParaRPr lang="sv-SE"/>
            </a:p>
          </p:txBody>
        </p:sp>
        <p:sp>
          <p:nvSpPr>
            <p:cNvPr id="10320" name="Rectangle 25"/>
            <p:cNvSpPr>
              <a:spLocks noChangeArrowheads="1"/>
            </p:cNvSpPr>
            <p:nvPr/>
          </p:nvSpPr>
          <p:spPr bwMode="auto">
            <a:xfrm>
              <a:off x="1853" y="843"/>
              <a:ext cx="71" cy="2713"/>
            </a:xfrm>
            <a:prstGeom prst="rect">
              <a:avLst/>
            </a:prstGeom>
            <a:noFill/>
            <a:ln w="11113">
              <a:solidFill>
                <a:srgbClr val="000000"/>
              </a:solidFill>
              <a:miter lim="800000"/>
              <a:headEnd/>
              <a:tailEnd/>
            </a:ln>
          </p:spPr>
          <p:txBody>
            <a:bodyPr/>
            <a:lstStyle/>
            <a:p>
              <a:endParaRPr lang="sv-SE"/>
            </a:p>
          </p:txBody>
        </p:sp>
        <p:sp>
          <p:nvSpPr>
            <p:cNvPr id="10321" name="Rectangle 26"/>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2" name="Rectangle 27"/>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3" name="Rectangle 28"/>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4" name="Rectangle 29"/>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5" name="Rectangle 30"/>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6" name="Rectangle 31"/>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7" name="Rectangle 32"/>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8" name="Rectangle 33"/>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29" name="Rectangle 34"/>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30" name="Rectangle 35"/>
            <p:cNvSpPr>
              <a:spLocks noChangeArrowheads="1"/>
            </p:cNvSpPr>
            <p:nvPr/>
          </p:nvSpPr>
          <p:spPr bwMode="auto">
            <a:xfrm>
              <a:off x="2815" y="976"/>
              <a:ext cx="78" cy="2583"/>
            </a:xfrm>
            <a:prstGeom prst="rect">
              <a:avLst/>
            </a:prstGeom>
            <a:solidFill>
              <a:srgbClr val="80FFFF"/>
            </a:solidFill>
            <a:ln w="9525">
              <a:noFill/>
              <a:miter lim="800000"/>
              <a:headEnd/>
              <a:tailEnd/>
            </a:ln>
          </p:spPr>
          <p:txBody>
            <a:bodyPr/>
            <a:lstStyle/>
            <a:p>
              <a:endParaRPr lang="sv-SE"/>
            </a:p>
          </p:txBody>
        </p:sp>
        <p:sp>
          <p:nvSpPr>
            <p:cNvPr id="10331" name="Rectangle 36"/>
            <p:cNvSpPr>
              <a:spLocks noChangeArrowheads="1"/>
            </p:cNvSpPr>
            <p:nvPr/>
          </p:nvSpPr>
          <p:spPr bwMode="auto">
            <a:xfrm>
              <a:off x="2818" y="979"/>
              <a:ext cx="72" cy="2577"/>
            </a:xfrm>
            <a:prstGeom prst="rect">
              <a:avLst/>
            </a:prstGeom>
            <a:noFill/>
            <a:ln w="11113">
              <a:solidFill>
                <a:srgbClr val="000000"/>
              </a:solidFill>
              <a:miter lim="800000"/>
              <a:headEnd/>
              <a:tailEnd/>
            </a:ln>
          </p:spPr>
          <p:txBody>
            <a:bodyPr/>
            <a:lstStyle/>
            <a:p>
              <a:endParaRPr lang="sv-SE"/>
            </a:p>
          </p:txBody>
        </p:sp>
        <p:sp>
          <p:nvSpPr>
            <p:cNvPr id="10332" name="Rectangle 37"/>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33" name="Rectangle 38"/>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34" name="Rectangle 39"/>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35" name="Rectangle 40"/>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36" name="Rectangle 41"/>
            <p:cNvSpPr>
              <a:spLocks noChangeArrowheads="1"/>
            </p:cNvSpPr>
            <p:nvPr/>
          </p:nvSpPr>
          <p:spPr bwMode="auto">
            <a:xfrm>
              <a:off x="3298" y="1746"/>
              <a:ext cx="78" cy="1813"/>
            </a:xfrm>
            <a:prstGeom prst="rect">
              <a:avLst/>
            </a:prstGeom>
            <a:solidFill>
              <a:srgbClr val="80FFFF"/>
            </a:solidFill>
            <a:ln w="9525">
              <a:noFill/>
              <a:miter lim="800000"/>
              <a:headEnd/>
              <a:tailEnd/>
            </a:ln>
          </p:spPr>
          <p:txBody>
            <a:bodyPr/>
            <a:lstStyle/>
            <a:p>
              <a:endParaRPr lang="sv-SE"/>
            </a:p>
          </p:txBody>
        </p:sp>
        <p:sp>
          <p:nvSpPr>
            <p:cNvPr id="10337" name="Rectangle 42"/>
            <p:cNvSpPr>
              <a:spLocks noChangeArrowheads="1"/>
            </p:cNvSpPr>
            <p:nvPr/>
          </p:nvSpPr>
          <p:spPr bwMode="auto">
            <a:xfrm>
              <a:off x="3301" y="1749"/>
              <a:ext cx="71" cy="1807"/>
            </a:xfrm>
            <a:prstGeom prst="rect">
              <a:avLst/>
            </a:prstGeom>
            <a:noFill/>
            <a:ln w="11113">
              <a:solidFill>
                <a:srgbClr val="000000"/>
              </a:solidFill>
              <a:miter lim="800000"/>
              <a:headEnd/>
              <a:tailEnd/>
            </a:ln>
          </p:spPr>
          <p:txBody>
            <a:bodyPr/>
            <a:lstStyle/>
            <a:p>
              <a:endParaRPr lang="sv-SE"/>
            </a:p>
          </p:txBody>
        </p:sp>
        <p:sp>
          <p:nvSpPr>
            <p:cNvPr id="10338" name="Rectangle 43"/>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39" name="Rectangle 44"/>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0" name="Rectangle 45"/>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1" name="Rectangle 46"/>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2" name="Rectangle 47"/>
            <p:cNvSpPr>
              <a:spLocks noChangeArrowheads="1"/>
            </p:cNvSpPr>
            <p:nvPr/>
          </p:nvSpPr>
          <p:spPr bwMode="auto">
            <a:xfrm>
              <a:off x="3781" y="1667"/>
              <a:ext cx="77" cy="1892"/>
            </a:xfrm>
            <a:prstGeom prst="rect">
              <a:avLst/>
            </a:prstGeom>
            <a:solidFill>
              <a:srgbClr val="80FFFF"/>
            </a:solidFill>
            <a:ln w="9525">
              <a:noFill/>
              <a:miter lim="800000"/>
              <a:headEnd/>
              <a:tailEnd/>
            </a:ln>
          </p:spPr>
          <p:txBody>
            <a:bodyPr/>
            <a:lstStyle/>
            <a:p>
              <a:endParaRPr lang="sv-SE"/>
            </a:p>
          </p:txBody>
        </p:sp>
        <p:sp>
          <p:nvSpPr>
            <p:cNvPr id="10343" name="Rectangle 48"/>
            <p:cNvSpPr>
              <a:spLocks noChangeArrowheads="1"/>
            </p:cNvSpPr>
            <p:nvPr/>
          </p:nvSpPr>
          <p:spPr bwMode="auto">
            <a:xfrm>
              <a:off x="3784" y="1670"/>
              <a:ext cx="71" cy="1886"/>
            </a:xfrm>
            <a:prstGeom prst="rect">
              <a:avLst/>
            </a:prstGeom>
            <a:noFill/>
            <a:ln w="11113">
              <a:solidFill>
                <a:srgbClr val="000000"/>
              </a:solidFill>
              <a:miter lim="800000"/>
              <a:headEnd/>
              <a:tailEnd/>
            </a:ln>
          </p:spPr>
          <p:txBody>
            <a:bodyPr/>
            <a:lstStyle/>
            <a:p>
              <a:endParaRPr lang="sv-SE"/>
            </a:p>
          </p:txBody>
        </p:sp>
        <p:sp>
          <p:nvSpPr>
            <p:cNvPr id="10344" name="Rectangle 49"/>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5" name="Rectangle 50"/>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6" name="Rectangle 51"/>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7" name="Rectangle 52"/>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48" name="Rectangle 53"/>
            <p:cNvSpPr>
              <a:spLocks noChangeArrowheads="1"/>
            </p:cNvSpPr>
            <p:nvPr/>
          </p:nvSpPr>
          <p:spPr bwMode="auto">
            <a:xfrm>
              <a:off x="4264" y="3078"/>
              <a:ext cx="77" cy="481"/>
            </a:xfrm>
            <a:prstGeom prst="rect">
              <a:avLst/>
            </a:prstGeom>
            <a:solidFill>
              <a:srgbClr val="80FFFF"/>
            </a:solidFill>
            <a:ln w="9525">
              <a:noFill/>
              <a:miter lim="800000"/>
              <a:headEnd/>
              <a:tailEnd/>
            </a:ln>
          </p:spPr>
          <p:txBody>
            <a:bodyPr/>
            <a:lstStyle/>
            <a:p>
              <a:endParaRPr lang="sv-SE"/>
            </a:p>
          </p:txBody>
        </p:sp>
        <p:sp>
          <p:nvSpPr>
            <p:cNvPr id="10349" name="Rectangle 54"/>
            <p:cNvSpPr>
              <a:spLocks noChangeArrowheads="1"/>
            </p:cNvSpPr>
            <p:nvPr/>
          </p:nvSpPr>
          <p:spPr bwMode="auto">
            <a:xfrm>
              <a:off x="4267" y="3081"/>
              <a:ext cx="71" cy="475"/>
            </a:xfrm>
            <a:prstGeom prst="rect">
              <a:avLst/>
            </a:prstGeom>
            <a:noFill/>
            <a:ln w="11113">
              <a:solidFill>
                <a:srgbClr val="000000"/>
              </a:solidFill>
              <a:miter lim="800000"/>
              <a:headEnd/>
              <a:tailEnd/>
            </a:ln>
          </p:spPr>
          <p:txBody>
            <a:bodyPr/>
            <a:lstStyle/>
            <a:p>
              <a:endParaRPr lang="sv-SE"/>
            </a:p>
          </p:txBody>
        </p:sp>
        <p:sp>
          <p:nvSpPr>
            <p:cNvPr id="10350" name="Rectangle 55"/>
            <p:cNvSpPr>
              <a:spLocks noChangeArrowheads="1"/>
            </p:cNvSpPr>
            <p:nvPr/>
          </p:nvSpPr>
          <p:spPr bwMode="auto">
            <a:xfrm>
              <a:off x="3337" y="2200"/>
              <a:ext cx="1" cy="1"/>
            </a:xfrm>
            <a:prstGeom prst="rect">
              <a:avLst/>
            </a:prstGeom>
            <a:solidFill>
              <a:srgbClr val="80FFFF"/>
            </a:solidFill>
            <a:ln w="9525">
              <a:noFill/>
              <a:miter lim="800000"/>
              <a:headEnd/>
              <a:tailEnd/>
            </a:ln>
          </p:spPr>
          <p:txBody>
            <a:bodyPr/>
            <a:lstStyle/>
            <a:p>
              <a:endParaRPr lang="sv-SE"/>
            </a:p>
          </p:txBody>
        </p:sp>
        <p:sp>
          <p:nvSpPr>
            <p:cNvPr id="10351" name="Rectangle 56"/>
            <p:cNvSpPr>
              <a:spLocks noChangeArrowheads="1"/>
            </p:cNvSpPr>
            <p:nvPr/>
          </p:nvSpPr>
          <p:spPr bwMode="auto">
            <a:xfrm>
              <a:off x="4457" y="3504"/>
              <a:ext cx="77" cy="55"/>
            </a:xfrm>
            <a:prstGeom prst="rect">
              <a:avLst/>
            </a:prstGeom>
            <a:solidFill>
              <a:srgbClr val="80FFFF"/>
            </a:solidFill>
            <a:ln w="9525">
              <a:noFill/>
              <a:miter lim="800000"/>
              <a:headEnd/>
              <a:tailEnd/>
            </a:ln>
          </p:spPr>
          <p:txBody>
            <a:bodyPr/>
            <a:lstStyle/>
            <a:p>
              <a:endParaRPr lang="sv-SE"/>
            </a:p>
          </p:txBody>
        </p:sp>
        <p:sp>
          <p:nvSpPr>
            <p:cNvPr id="10352" name="Rectangle 57"/>
            <p:cNvSpPr>
              <a:spLocks noChangeArrowheads="1"/>
            </p:cNvSpPr>
            <p:nvPr/>
          </p:nvSpPr>
          <p:spPr bwMode="auto">
            <a:xfrm>
              <a:off x="4460" y="3507"/>
              <a:ext cx="71" cy="49"/>
            </a:xfrm>
            <a:prstGeom prst="rect">
              <a:avLst/>
            </a:prstGeom>
            <a:noFill/>
            <a:ln w="11113">
              <a:solidFill>
                <a:srgbClr val="000000"/>
              </a:solidFill>
              <a:miter lim="800000"/>
              <a:headEnd/>
              <a:tailEnd/>
            </a:ln>
          </p:spPr>
          <p:txBody>
            <a:bodyPr/>
            <a:lstStyle/>
            <a:p>
              <a:endParaRPr lang="sv-SE"/>
            </a:p>
          </p:txBody>
        </p:sp>
        <p:sp>
          <p:nvSpPr>
            <p:cNvPr id="10353" name="Rectangle 58"/>
            <p:cNvSpPr>
              <a:spLocks noChangeArrowheads="1"/>
            </p:cNvSpPr>
            <p:nvPr/>
          </p:nvSpPr>
          <p:spPr bwMode="auto">
            <a:xfrm>
              <a:off x="4553" y="3504"/>
              <a:ext cx="78" cy="55"/>
            </a:xfrm>
            <a:prstGeom prst="rect">
              <a:avLst/>
            </a:prstGeom>
            <a:solidFill>
              <a:srgbClr val="80FFFF"/>
            </a:solidFill>
            <a:ln w="9525">
              <a:noFill/>
              <a:miter lim="800000"/>
              <a:headEnd/>
              <a:tailEnd/>
            </a:ln>
          </p:spPr>
          <p:txBody>
            <a:bodyPr/>
            <a:lstStyle/>
            <a:p>
              <a:endParaRPr lang="sv-SE"/>
            </a:p>
          </p:txBody>
        </p:sp>
        <p:sp>
          <p:nvSpPr>
            <p:cNvPr id="10354" name="Rectangle 59"/>
            <p:cNvSpPr>
              <a:spLocks noChangeArrowheads="1"/>
            </p:cNvSpPr>
            <p:nvPr/>
          </p:nvSpPr>
          <p:spPr bwMode="auto">
            <a:xfrm>
              <a:off x="4556" y="3507"/>
              <a:ext cx="72" cy="49"/>
            </a:xfrm>
            <a:prstGeom prst="rect">
              <a:avLst/>
            </a:prstGeom>
            <a:noFill/>
            <a:ln w="11113">
              <a:solidFill>
                <a:srgbClr val="000000"/>
              </a:solidFill>
              <a:miter lim="800000"/>
              <a:headEnd/>
              <a:tailEnd/>
            </a:ln>
          </p:spPr>
          <p:txBody>
            <a:bodyPr/>
            <a:lstStyle/>
            <a:p>
              <a:endParaRPr lang="sv-SE"/>
            </a:p>
          </p:txBody>
        </p:sp>
        <p:sp>
          <p:nvSpPr>
            <p:cNvPr id="10355" name="Rectangle 60"/>
            <p:cNvSpPr>
              <a:spLocks noChangeArrowheads="1"/>
            </p:cNvSpPr>
            <p:nvPr/>
          </p:nvSpPr>
          <p:spPr bwMode="auto">
            <a:xfrm>
              <a:off x="4650" y="3504"/>
              <a:ext cx="77" cy="55"/>
            </a:xfrm>
            <a:prstGeom prst="rect">
              <a:avLst/>
            </a:prstGeom>
            <a:solidFill>
              <a:srgbClr val="80FFFF"/>
            </a:solidFill>
            <a:ln w="9525">
              <a:noFill/>
              <a:miter lim="800000"/>
              <a:headEnd/>
              <a:tailEnd/>
            </a:ln>
          </p:spPr>
          <p:txBody>
            <a:bodyPr/>
            <a:lstStyle/>
            <a:p>
              <a:endParaRPr lang="sv-SE"/>
            </a:p>
          </p:txBody>
        </p:sp>
        <p:sp>
          <p:nvSpPr>
            <p:cNvPr id="10356" name="Rectangle 61"/>
            <p:cNvSpPr>
              <a:spLocks noChangeArrowheads="1"/>
            </p:cNvSpPr>
            <p:nvPr/>
          </p:nvSpPr>
          <p:spPr bwMode="auto">
            <a:xfrm>
              <a:off x="4653" y="3507"/>
              <a:ext cx="71" cy="49"/>
            </a:xfrm>
            <a:prstGeom prst="rect">
              <a:avLst/>
            </a:prstGeom>
            <a:noFill/>
            <a:ln w="11113">
              <a:solidFill>
                <a:srgbClr val="000000"/>
              </a:solidFill>
              <a:miter lim="800000"/>
              <a:headEnd/>
              <a:tailEnd/>
            </a:ln>
          </p:spPr>
          <p:txBody>
            <a:bodyPr/>
            <a:lstStyle/>
            <a:p>
              <a:endParaRPr lang="sv-SE"/>
            </a:p>
          </p:txBody>
        </p:sp>
        <p:sp>
          <p:nvSpPr>
            <p:cNvPr id="10357" name="Rectangle 62"/>
            <p:cNvSpPr>
              <a:spLocks noChangeArrowheads="1"/>
            </p:cNvSpPr>
            <p:nvPr/>
          </p:nvSpPr>
          <p:spPr bwMode="auto">
            <a:xfrm>
              <a:off x="4746" y="3504"/>
              <a:ext cx="78" cy="55"/>
            </a:xfrm>
            <a:prstGeom prst="rect">
              <a:avLst/>
            </a:prstGeom>
            <a:solidFill>
              <a:srgbClr val="80FFFF"/>
            </a:solidFill>
            <a:ln w="9525">
              <a:noFill/>
              <a:miter lim="800000"/>
              <a:headEnd/>
              <a:tailEnd/>
            </a:ln>
          </p:spPr>
          <p:txBody>
            <a:bodyPr/>
            <a:lstStyle/>
            <a:p>
              <a:endParaRPr lang="sv-SE"/>
            </a:p>
          </p:txBody>
        </p:sp>
        <p:sp>
          <p:nvSpPr>
            <p:cNvPr id="10358" name="Rectangle 63"/>
            <p:cNvSpPr>
              <a:spLocks noChangeArrowheads="1"/>
            </p:cNvSpPr>
            <p:nvPr/>
          </p:nvSpPr>
          <p:spPr bwMode="auto">
            <a:xfrm>
              <a:off x="4749" y="3507"/>
              <a:ext cx="72" cy="49"/>
            </a:xfrm>
            <a:prstGeom prst="rect">
              <a:avLst/>
            </a:prstGeom>
            <a:noFill/>
            <a:ln w="11113">
              <a:solidFill>
                <a:srgbClr val="000000"/>
              </a:solidFill>
              <a:miter lim="800000"/>
              <a:headEnd/>
              <a:tailEnd/>
            </a:ln>
          </p:spPr>
          <p:txBody>
            <a:bodyPr/>
            <a:lstStyle/>
            <a:p>
              <a:endParaRPr lang="sv-SE"/>
            </a:p>
          </p:txBody>
        </p:sp>
        <p:sp>
          <p:nvSpPr>
            <p:cNvPr id="10359" name="Rectangle 64"/>
            <p:cNvSpPr>
              <a:spLocks noChangeArrowheads="1"/>
            </p:cNvSpPr>
            <p:nvPr/>
          </p:nvSpPr>
          <p:spPr bwMode="auto">
            <a:xfrm>
              <a:off x="4843" y="3504"/>
              <a:ext cx="77" cy="55"/>
            </a:xfrm>
            <a:prstGeom prst="rect">
              <a:avLst/>
            </a:prstGeom>
            <a:solidFill>
              <a:srgbClr val="80FFFF"/>
            </a:solidFill>
            <a:ln w="9525">
              <a:noFill/>
              <a:miter lim="800000"/>
              <a:headEnd/>
              <a:tailEnd/>
            </a:ln>
          </p:spPr>
          <p:txBody>
            <a:bodyPr/>
            <a:lstStyle/>
            <a:p>
              <a:endParaRPr lang="sv-SE"/>
            </a:p>
          </p:txBody>
        </p:sp>
        <p:sp>
          <p:nvSpPr>
            <p:cNvPr id="10360" name="Rectangle 65"/>
            <p:cNvSpPr>
              <a:spLocks noChangeArrowheads="1"/>
            </p:cNvSpPr>
            <p:nvPr/>
          </p:nvSpPr>
          <p:spPr bwMode="auto">
            <a:xfrm>
              <a:off x="4846" y="3507"/>
              <a:ext cx="71" cy="49"/>
            </a:xfrm>
            <a:prstGeom prst="rect">
              <a:avLst/>
            </a:prstGeom>
            <a:noFill/>
            <a:ln w="11113">
              <a:solidFill>
                <a:srgbClr val="000000"/>
              </a:solidFill>
              <a:miter lim="800000"/>
              <a:headEnd/>
              <a:tailEnd/>
            </a:ln>
          </p:spPr>
          <p:txBody>
            <a:bodyPr/>
            <a:lstStyle/>
            <a:p>
              <a:endParaRPr lang="sv-SE"/>
            </a:p>
          </p:txBody>
        </p:sp>
        <p:sp>
          <p:nvSpPr>
            <p:cNvPr id="10361" name="Rectangle 66"/>
            <p:cNvSpPr>
              <a:spLocks noChangeArrowheads="1"/>
            </p:cNvSpPr>
            <p:nvPr/>
          </p:nvSpPr>
          <p:spPr bwMode="auto">
            <a:xfrm>
              <a:off x="4940" y="3504"/>
              <a:ext cx="77" cy="55"/>
            </a:xfrm>
            <a:prstGeom prst="rect">
              <a:avLst/>
            </a:prstGeom>
            <a:solidFill>
              <a:srgbClr val="80FFFF"/>
            </a:solidFill>
            <a:ln w="9525">
              <a:noFill/>
              <a:miter lim="800000"/>
              <a:headEnd/>
              <a:tailEnd/>
            </a:ln>
          </p:spPr>
          <p:txBody>
            <a:bodyPr/>
            <a:lstStyle/>
            <a:p>
              <a:endParaRPr lang="sv-SE"/>
            </a:p>
          </p:txBody>
        </p:sp>
        <p:sp>
          <p:nvSpPr>
            <p:cNvPr id="10362" name="Rectangle 67"/>
            <p:cNvSpPr>
              <a:spLocks noChangeArrowheads="1"/>
            </p:cNvSpPr>
            <p:nvPr/>
          </p:nvSpPr>
          <p:spPr bwMode="auto">
            <a:xfrm>
              <a:off x="4943" y="3507"/>
              <a:ext cx="71" cy="49"/>
            </a:xfrm>
            <a:prstGeom prst="rect">
              <a:avLst/>
            </a:prstGeom>
            <a:noFill/>
            <a:ln w="11113">
              <a:solidFill>
                <a:srgbClr val="000000"/>
              </a:solidFill>
              <a:miter lim="800000"/>
              <a:headEnd/>
              <a:tailEnd/>
            </a:ln>
          </p:spPr>
          <p:txBody>
            <a:bodyPr/>
            <a:lstStyle/>
            <a:p>
              <a:endParaRPr lang="sv-SE"/>
            </a:p>
          </p:txBody>
        </p:sp>
        <p:sp>
          <p:nvSpPr>
            <p:cNvPr id="10363" name="Rectangle 68"/>
            <p:cNvSpPr>
              <a:spLocks noChangeArrowheads="1"/>
            </p:cNvSpPr>
            <p:nvPr/>
          </p:nvSpPr>
          <p:spPr bwMode="auto">
            <a:xfrm>
              <a:off x="5036" y="3504"/>
              <a:ext cx="77" cy="55"/>
            </a:xfrm>
            <a:prstGeom prst="rect">
              <a:avLst/>
            </a:prstGeom>
            <a:solidFill>
              <a:srgbClr val="80FFFF"/>
            </a:solidFill>
            <a:ln w="9525">
              <a:noFill/>
              <a:miter lim="800000"/>
              <a:headEnd/>
              <a:tailEnd/>
            </a:ln>
          </p:spPr>
          <p:txBody>
            <a:bodyPr/>
            <a:lstStyle/>
            <a:p>
              <a:endParaRPr lang="sv-SE"/>
            </a:p>
          </p:txBody>
        </p:sp>
        <p:sp>
          <p:nvSpPr>
            <p:cNvPr id="10364" name="Rectangle 69"/>
            <p:cNvSpPr>
              <a:spLocks noChangeArrowheads="1"/>
            </p:cNvSpPr>
            <p:nvPr/>
          </p:nvSpPr>
          <p:spPr bwMode="auto">
            <a:xfrm>
              <a:off x="5039" y="3507"/>
              <a:ext cx="71" cy="49"/>
            </a:xfrm>
            <a:prstGeom prst="rect">
              <a:avLst/>
            </a:prstGeom>
            <a:noFill/>
            <a:ln w="11113">
              <a:solidFill>
                <a:srgbClr val="000000"/>
              </a:solidFill>
              <a:miter lim="800000"/>
              <a:headEnd/>
              <a:tailEnd/>
            </a:ln>
          </p:spPr>
          <p:txBody>
            <a:bodyPr/>
            <a:lstStyle/>
            <a:p>
              <a:endParaRPr lang="sv-SE"/>
            </a:p>
          </p:txBody>
        </p:sp>
        <p:sp>
          <p:nvSpPr>
            <p:cNvPr id="10365" name="Rectangle 70"/>
            <p:cNvSpPr>
              <a:spLocks noChangeArrowheads="1"/>
            </p:cNvSpPr>
            <p:nvPr/>
          </p:nvSpPr>
          <p:spPr bwMode="auto">
            <a:xfrm>
              <a:off x="5133" y="3504"/>
              <a:ext cx="77" cy="55"/>
            </a:xfrm>
            <a:prstGeom prst="rect">
              <a:avLst/>
            </a:prstGeom>
            <a:solidFill>
              <a:srgbClr val="80FFFF"/>
            </a:solidFill>
            <a:ln w="9525">
              <a:noFill/>
              <a:miter lim="800000"/>
              <a:headEnd/>
              <a:tailEnd/>
            </a:ln>
          </p:spPr>
          <p:txBody>
            <a:bodyPr/>
            <a:lstStyle/>
            <a:p>
              <a:endParaRPr lang="sv-SE"/>
            </a:p>
          </p:txBody>
        </p:sp>
        <p:sp>
          <p:nvSpPr>
            <p:cNvPr id="10366" name="Rectangle 71"/>
            <p:cNvSpPr>
              <a:spLocks noChangeArrowheads="1"/>
            </p:cNvSpPr>
            <p:nvPr/>
          </p:nvSpPr>
          <p:spPr bwMode="auto">
            <a:xfrm>
              <a:off x="5136" y="3507"/>
              <a:ext cx="71" cy="49"/>
            </a:xfrm>
            <a:prstGeom prst="rect">
              <a:avLst/>
            </a:prstGeom>
            <a:noFill/>
            <a:ln w="11113">
              <a:solidFill>
                <a:srgbClr val="000000"/>
              </a:solidFill>
              <a:miter lim="800000"/>
              <a:headEnd/>
              <a:tailEnd/>
            </a:ln>
          </p:spPr>
          <p:txBody>
            <a:bodyPr/>
            <a:lstStyle/>
            <a:p>
              <a:endParaRPr lang="sv-SE"/>
            </a:p>
          </p:txBody>
        </p:sp>
        <p:sp>
          <p:nvSpPr>
            <p:cNvPr id="10367" name="Rectangle 72"/>
            <p:cNvSpPr>
              <a:spLocks noChangeArrowheads="1"/>
            </p:cNvSpPr>
            <p:nvPr/>
          </p:nvSpPr>
          <p:spPr bwMode="auto">
            <a:xfrm>
              <a:off x="5229" y="3504"/>
              <a:ext cx="78" cy="55"/>
            </a:xfrm>
            <a:prstGeom prst="rect">
              <a:avLst/>
            </a:prstGeom>
            <a:solidFill>
              <a:srgbClr val="80FFFF"/>
            </a:solidFill>
            <a:ln w="9525">
              <a:noFill/>
              <a:miter lim="800000"/>
              <a:headEnd/>
              <a:tailEnd/>
            </a:ln>
          </p:spPr>
          <p:txBody>
            <a:bodyPr/>
            <a:lstStyle/>
            <a:p>
              <a:endParaRPr lang="sv-SE"/>
            </a:p>
          </p:txBody>
        </p:sp>
        <p:sp>
          <p:nvSpPr>
            <p:cNvPr id="10368" name="Rectangle 73"/>
            <p:cNvSpPr>
              <a:spLocks noChangeArrowheads="1"/>
            </p:cNvSpPr>
            <p:nvPr/>
          </p:nvSpPr>
          <p:spPr bwMode="auto">
            <a:xfrm>
              <a:off x="5232" y="3507"/>
              <a:ext cx="72" cy="49"/>
            </a:xfrm>
            <a:prstGeom prst="rect">
              <a:avLst/>
            </a:prstGeom>
            <a:noFill/>
            <a:ln w="11113">
              <a:solidFill>
                <a:srgbClr val="000000"/>
              </a:solidFill>
              <a:miter lim="800000"/>
              <a:headEnd/>
              <a:tailEnd/>
            </a:ln>
          </p:spPr>
          <p:txBody>
            <a:bodyPr/>
            <a:lstStyle/>
            <a:p>
              <a:endParaRPr lang="sv-SE"/>
            </a:p>
          </p:txBody>
        </p:sp>
        <p:sp>
          <p:nvSpPr>
            <p:cNvPr id="10369" name="Rectangle 74"/>
            <p:cNvSpPr>
              <a:spLocks noChangeArrowheads="1"/>
            </p:cNvSpPr>
            <p:nvPr/>
          </p:nvSpPr>
          <p:spPr bwMode="auto">
            <a:xfrm>
              <a:off x="5326" y="3504"/>
              <a:ext cx="77" cy="55"/>
            </a:xfrm>
            <a:prstGeom prst="rect">
              <a:avLst/>
            </a:prstGeom>
            <a:solidFill>
              <a:srgbClr val="80FFFF"/>
            </a:solidFill>
            <a:ln w="9525">
              <a:noFill/>
              <a:miter lim="800000"/>
              <a:headEnd/>
              <a:tailEnd/>
            </a:ln>
          </p:spPr>
          <p:txBody>
            <a:bodyPr/>
            <a:lstStyle/>
            <a:p>
              <a:endParaRPr lang="sv-SE"/>
            </a:p>
          </p:txBody>
        </p:sp>
        <p:sp>
          <p:nvSpPr>
            <p:cNvPr id="10370" name="Rectangle 75"/>
            <p:cNvSpPr>
              <a:spLocks noChangeArrowheads="1"/>
            </p:cNvSpPr>
            <p:nvPr/>
          </p:nvSpPr>
          <p:spPr bwMode="auto">
            <a:xfrm>
              <a:off x="5329" y="3507"/>
              <a:ext cx="71" cy="49"/>
            </a:xfrm>
            <a:prstGeom prst="rect">
              <a:avLst/>
            </a:prstGeom>
            <a:noFill/>
            <a:ln w="11113">
              <a:solidFill>
                <a:srgbClr val="000000"/>
              </a:solidFill>
              <a:miter lim="800000"/>
              <a:headEnd/>
              <a:tailEnd/>
            </a:ln>
          </p:spPr>
          <p:txBody>
            <a:bodyPr/>
            <a:lstStyle/>
            <a:p>
              <a:endParaRPr lang="sv-SE"/>
            </a:p>
          </p:txBody>
        </p:sp>
        <p:sp>
          <p:nvSpPr>
            <p:cNvPr id="10371" name="Rectangle 76"/>
            <p:cNvSpPr>
              <a:spLocks noChangeArrowheads="1"/>
            </p:cNvSpPr>
            <p:nvPr/>
          </p:nvSpPr>
          <p:spPr bwMode="auto">
            <a:xfrm>
              <a:off x="5422" y="3504"/>
              <a:ext cx="78" cy="55"/>
            </a:xfrm>
            <a:prstGeom prst="rect">
              <a:avLst/>
            </a:prstGeom>
            <a:solidFill>
              <a:srgbClr val="80FFFF"/>
            </a:solidFill>
            <a:ln w="9525">
              <a:noFill/>
              <a:miter lim="800000"/>
              <a:headEnd/>
              <a:tailEnd/>
            </a:ln>
          </p:spPr>
          <p:txBody>
            <a:bodyPr/>
            <a:lstStyle/>
            <a:p>
              <a:endParaRPr lang="sv-SE"/>
            </a:p>
          </p:txBody>
        </p:sp>
        <p:sp>
          <p:nvSpPr>
            <p:cNvPr id="10372" name="Rectangle 77"/>
            <p:cNvSpPr>
              <a:spLocks noChangeArrowheads="1"/>
            </p:cNvSpPr>
            <p:nvPr/>
          </p:nvSpPr>
          <p:spPr bwMode="auto">
            <a:xfrm>
              <a:off x="5425" y="3507"/>
              <a:ext cx="72" cy="49"/>
            </a:xfrm>
            <a:prstGeom prst="rect">
              <a:avLst/>
            </a:prstGeom>
            <a:noFill/>
            <a:ln w="11113">
              <a:solidFill>
                <a:srgbClr val="000000"/>
              </a:solidFill>
              <a:miter lim="800000"/>
              <a:headEnd/>
              <a:tailEnd/>
            </a:ln>
          </p:spPr>
          <p:txBody>
            <a:bodyPr/>
            <a:lstStyle/>
            <a:p>
              <a:endParaRPr lang="sv-SE"/>
            </a:p>
          </p:txBody>
        </p:sp>
        <p:sp>
          <p:nvSpPr>
            <p:cNvPr id="10373" name="Rectangle 78"/>
            <p:cNvSpPr>
              <a:spLocks noChangeArrowheads="1"/>
            </p:cNvSpPr>
            <p:nvPr/>
          </p:nvSpPr>
          <p:spPr bwMode="auto">
            <a:xfrm>
              <a:off x="5519" y="3504"/>
              <a:ext cx="77" cy="55"/>
            </a:xfrm>
            <a:prstGeom prst="rect">
              <a:avLst/>
            </a:prstGeom>
            <a:solidFill>
              <a:srgbClr val="80FFFF"/>
            </a:solidFill>
            <a:ln w="9525">
              <a:noFill/>
              <a:miter lim="800000"/>
              <a:headEnd/>
              <a:tailEnd/>
            </a:ln>
          </p:spPr>
          <p:txBody>
            <a:bodyPr/>
            <a:lstStyle/>
            <a:p>
              <a:endParaRPr lang="sv-SE"/>
            </a:p>
          </p:txBody>
        </p:sp>
        <p:sp>
          <p:nvSpPr>
            <p:cNvPr id="10374" name="Rectangle 79"/>
            <p:cNvSpPr>
              <a:spLocks noChangeArrowheads="1"/>
            </p:cNvSpPr>
            <p:nvPr/>
          </p:nvSpPr>
          <p:spPr bwMode="auto">
            <a:xfrm>
              <a:off x="5522" y="3507"/>
              <a:ext cx="71" cy="49"/>
            </a:xfrm>
            <a:prstGeom prst="rect">
              <a:avLst/>
            </a:prstGeom>
            <a:noFill/>
            <a:ln w="11113">
              <a:solidFill>
                <a:srgbClr val="000000"/>
              </a:solidFill>
              <a:miter lim="800000"/>
              <a:headEnd/>
              <a:tailEnd/>
            </a:ln>
          </p:spPr>
          <p:txBody>
            <a:bodyPr/>
            <a:lstStyle/>
            <a:p>
              <a:endParaRPr lang="sv-SE"/>
            </a:p>
          </p:txBody>
        </p:sp>
        <p:sp>
          <p:nvSpPr>
            <p:cNvPr id="10375" name="Rectangle 80"/>
            <p:cNvSpPr>
              <a:spLocks noChangeArrowheads="1"/>
            </p:cNvSpPr>
            <p:nvPr/>
          </p:nvSpPr>
          <p:spPr bwMode="auto">
            <a:xfrm>
              <a:off x="5616" y="3504"/>
              <a:ext cx="77" cy="55"/>
            </a:xfrm>
            <a:prstGeom prst="rect">
              <a:avLst/>
            </a:prstGeom>
            <a:solidFill>
              <a:srgbClr val="80FFFF"/>
            </a:solidFill>
            <a:ln w="9525">
              <a:noFill/>
              <a:miter lim="800000"/>
              <a:headEnd/>
              <a:tailEnd/>
            </a:ln>
          </p:spPr>
          <p:txBody>
            <a:bodyPr/>
            <a:lstStyle/>
            <a:p>
              <a:endParaRPr lang="sv-SE"/>
            </a:p>
          </p:txBody>
        </p:sp>
        <p:sp>
          <p:nvSpPr>
            <p:cNvPr id="10376" name="Rectangle 81"/>
            <p:cNvSpPr>
              <a:spLocks noChangeArrowheads="1"/>
            </p:cNvSpPr>
            <p:nvPr/>
          </p:nvSpPr>
          <p:spPr bwMode="auto">
            <a:xfrm>
              <a:off x="5619" y="3507"/>
              <a:ext cx="71" cy="49"/>
            </a:xfrm>
            <a:prstGeom prst="rect">
              <a:avLst/>
            </a:prstGeom>
            <a:noFill/>
            <a:ln w="11113">
              <a:solidFill>
                <a:srgbClr val="000000"/>
              </a:solidFill>
              <a:miter lim="800000"/>
              <a:headEnd/>
              <a:tailEnd/>
            </a:ln>
          </p:spPr>
          <p:txBody>
            <a:bodyPr/>
            <a:lstStyle/>
            <a:p>
              <a:endParaRPr lang="sv-SE"/>
            </a:p>
          </p:txBody>
        </p:sp>
        <p:sp>
          <p:nvSpPr>
            <p:cNvPr id="10377" name="Rectangle 82"/>
            <p:cNvSpPr>
              <a:spLocks noChangeArrowheads="1"/>
            </p:cNvSpPr>
            <p:nvPr/>
          </p:nvSpPr>
          <p:spPr bwMode="auto">
            <a:xfrm>
              <a:off x="5712" y="3450"/>
              <a:ext cx="77" cy="109"/>
            </a:xfrm>
            <a:prstGeom prst="rect">
              <a:avLst/>
            </a:prstGeom>
            <a:solidFill>
              <a:srgbClr val="80FFFF"/>
            </a:solidFill>
            <a:ln w="9525">
              <a:noFill/>
              <a:miter lim="800000"/>
              <a:headEnd/>
              <a:tailEnd/>
            </a:ln>
          </p:spPr>
          <p:txBody>
            <a:bodyPr/>
            <a:lstStyle/>
            <a:p>
              <a:endParaRPr lang="sv-SE"/>
            </a:p>
          </p:txBody>
        </p:sp>
        <p:sp>
          <p:nvSpPr>
            <p:cNvPr id="10378" name="Rectangle 83"/>
            <p:cNvSpPr>
              <a:spLocks noChangeArrowheads="1"/>
            </p:cNvSpPr>
            <p:nvPr/>
          </p:nvSpPr>
          <p:spPr bwMode="auto">
            <a:xfrm>
              <a:off x="5715" y="3453"/>
              <a:ext cx="71" cy="103"/>
            </a:xfrm>
            <a:prstGeom prst="rect">
              <a:avLst/>
            </a:prstGeom>
            <a:noFill/>
            <a:ln w="11113">
              <a:solidFill>
                <a:srgbClr val="000000"/>
              </a:solidFill>
              <a:miter lim="800000"/>
              <a:headEnd/>
              <a:tailEnd/>
            </a:ln>
          </p:spPr>
          <p:txBody>
            <a:bodyPr/>
            <a:lstStyle/>
            <a:p>
              <a:endParaRPr lang="sv-SE"/>
            </a:p>
          </p:txBody>
        </p:sp>
        <p:sp>
          <p:nvSpPr>
            <p:cNvPr id="10379" name="Rectangle 84"/>
            <p:cNvSpPr>
              <a:spLocks noChangeArrowheads="1"/>
            </p:cNvSpPr>
            <p:nvPr/>
          </p:nvSpPr>
          <p:spPr bwMode="auto">
            <a:xfrm>
              <a:off x="884" y="840"/>
              <a:ext cx="78" cy="1"/>
            </a:xfrm>
            <a:prstGeom prst="rect">
              <a:avLst/>
            </a:prstGeom>
            <a:solidFill>
              <a:srgbClr val="FFD5A5"/>
            </a:solidFill>
            <a:ln w="9525">
              <a:noFill/>
              <a:miter lim="800000"/>
              <a:headEnd/>
              <a:tailEnd/>
            </a:ln>
          </p:spPr>
          <p:txBody>
            <a:bodyPr/>
            <a:lstStyle/>
            <a:p>
              <a:endParaRPr lang="sv-SE"/>
            </a:p>
          </p:txBody>
        </p:sp>
        <p:sp>
          <p:nvSpPr>
            <p:cNvPr id="10380" name="Rectangle 85"/>
            <p:cNvSpPr>
              <a:spLocks noChangeArrowheads="1"/>
            </p:cNvSpPr>
            <p:nvPr/>
          </p:nvSpPr>
          <p:spPr bwMode="auto">
            <a:xfrm>
              <a:off x="884" y="840"/>
              <a:ext cx="77" cy="0"/>
            </a:xfrm>
            <a:prstGeom prst="rect">
              <a:avLst/>
            </a:prstGeom>
            <a:noFill/>
            <a:ln w="11113">
              <a:solidFill>
                <a:srgbClr val="000000"/>
              </a:solidFill>
              <a:miter lim="800000"/>
              <a:headEnd/>
              <a:tailEnd/>
            </a:ln>
          </p:spPr>
          <p:txBody>
            <a:bodyPr/>
            <a:lstStyle/>
            <a:p>
              <a:endParaRPr lang="sv-SE"/>
            </a:p>
          </p:txBody>
        </p:sp>
        <p:sp>
          <p:nvSpPr>
            <p:cNvPr id="10381" name="Rectangle 86"/>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2" name="Rectangle 87"/>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3" name="Rectangle 88"/>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4" name="Rectangle 89"/>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5" name="Rectangle 90"/>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6" name="Rectangle 91"/>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7" name="Rectangle 92"/>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8" name="Rectangle 93"/>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89" name="Rectangle 94"/>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0" name="Rectangle 95"/>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1" name="Rectangle 96"/>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2" name="Rectangle 97"/>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3" name="Rectangle 98"/>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4" name="Rectangle 99"/>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5" name="Rectangle 100"/>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6" name="Rectangle 101"/>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7" name="Rectangle 102"/>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8" name="Rectangle 103"/>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399" name="Rectangle 104"/>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00" name="Rectangle 105"/>
            <p:cNvSpPr>
              <a:spLocks noChangeArrowheads="1"/>
            </p:cNvSpPr>
            <p:nvPr/>
          </p:nvSpPr>
          <p:spPr bwMode="auto">
            <a:xfrm>
              <a:off x="2815" y="840"/>
              <a:ext cx="78" cy="137"/>
            </a:xfrm>
            <a:prstGeom prst="rect">
              <a:avLst/>
            </a:prstGeom>
            <a:solidFill>
              <a:srgbClr val="FFD5A5"/>
            </a:solidFill>
            <a:ln w="9525">
              <a:noFill/>
              <a:miter lim="800000"/>
              <a:headEnd/>
              <a:tailEnd/>
            </a:ln>
          </p:spPr>
          <p:txBody>
            <a:bodyPr/>
            <a:lstStyle/>
            <a:p>
              <a:endParaRPr lang="sv-SE"/>
            </a:p>
          </p:txBody>
        </p:sp>
        <p:sp>
          <p:nvSpPr>
            <p:cNvPr id="10401" name="Rectangle 106"/>
            <p:cNvSpPr>
              <a:spLocks noChangeArrowheads="1"/>
            </p:cNvSpPr>
            <p:nvPr/>
          </p:nvSpPr>
          <p:spPr bwMode="auto">
            <a:xfrm>
              <a:off x="2818" y="843"/>
              <a:ext cx="72" cy="130"/>
            </a:xfrm>
            <a:prstGeom prst="rect">
              <a:avLst/>
            </a:prstGeom>
            <a:noFill/>
            <a:ln w="11113">
              <a:solidFill>
                <a:srgbClr val="000000"/>
              </a:solidFill>
              <a:miter lim="800000"/>
              <a:headEnd/>
              <a:tailEnd/>
            </a:ln>
          </p:spPr>
          <p:txBody>
            <a:bodyPr/>
            <a:lstStyle/>
            <a:p>
              <a:endParaRPr lang="sv-SE"/>
            </a:p>
          </p:txBody>
        </p:sp>
        <p:sp>
          <p:nvSpPr>
            <p:cNvPr id="10402" name="Rectangle 107"/>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03" name="Rectangle 108"/>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04" name="Rectangle 109"/>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05" name="Rectangle 110"/>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06" name="Rectangle 111"/>
            <p:cNvSpPr>
              <a:spLocks noChangeArrowheads="1"/>
            </p:cNvSpPr>
            <p:nvPr/>
          </p:nvSpPr>
          <p:spPr bwMode="auto">
            <a:xfrm>
              <a:off x="3298" y="840"/>
              <a:ext cx="78" cy="906"/>
            </a:xfrm>
            <a:prstGeom prst="rect">
              <a:avLst/>
            </a:prstGeom>
            <a:solidFill>
              <a:srgbClr val="FFD5A5"/>
            </a:solidFill>
            <a:ln w="9525">
              <a:noFill/>
              <a:miter lim="800000"/>
              <a:headEnd/>
              <a:tailEnd/>
            </a:ln>
          </p:spPr>
          <p:txBody>
            <a:bodyPr/>
            <a:lstStyle/>
            <a:p>
              <a:endParaRPr lang="sv-SE"/>
            </a:p>
          </p:txBody>
        </p:sp>
        <p:sp>
          <p:nvSpPr>
            <p:cNvPr id="10407" name="Rectangle 112"/>
            <p:cNvSpPr>
              <a:spLocks noChangeArrowheads="1"/>
            </p:cNvSpPr>
            <p:nvPr/>
          </p:nvSpPr>
          <p:spPr bwMode="auto">
            <a:xfrm>
              <a:off x="3301" y="843"/>
              <a:ext cx="71" cy="900"/>
            </a:xfrm>
            <a:prstGeom prst="rect">
              <a:avLst/>
            </a:prstGeom>
            <a:noFill/>
            <a:ln w="11113">
              <a:solidFill>
                <a:srgbClr val="000000"/>
              </a:solidFill>
              <a:miter lim="800000"/>
              <a:headEnd/>
              <a:tailEnd/>
            </a:ln>
          </p:spPr>
          <p:txBody>
            <a:bodyPr/>
            <a:lstStyle/>
            <a:p>
              <a:endParaRPr lang="sv-SE"/>
            </a:p>
          </p:txBody>
        </p:sp>
        <p:sp>
          <p:nvSpPr>
            <p:cNvPr id="10408" name="Rectangle 113"/>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09" name="Rectangle 114"/>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0" name="Rectangle 115"/>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1" name="Rectangle 116"/>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2" name="Rectangle 117"/>
            <p:cNvSpPr>
              <a:spLocks noChangeArrowheads="1"/>
            </p:cNvSpPr>
            <p:nvPr/>
          </p:nvSpPr>
          <p:spPr bwMode="auto">
            <a:xfrm>
              <a:off x="3781" y="840"/>
              <a:ext cx="77" cy="827"/>
            </a:xfrm>
            <a:prstGeom prst="rect">
              <a:avLst/>
            </a:prstGeom>
            <a:solidFill>
              <a:srgbClr val="FFD5A5"/>
            </a:solidFill>
            <a:ln w="9525">
              <a:noFill/>
              <a:miter lim="800000"/>
              <a:headEnd/>
              <a:tailEnd/>
            </a:ln>
          </p:spPr>
          <p:txBody>
            <a:bodyPr/>
            <a:lstStyle/>
            <a:p>
              <a:endParaRPr lang="sv-SE"/>
            </a:p>
          </p:txBody>
        </p:sp>
        <p:sp>
          <p:nvSpPr>
            <p:cNvPr id="10413" name="Rectangle 118"/>
            <p:cNvSpPr>
              <a:spLocks noChangeArrowheads="1"/>
            </p:cNvSpPr>
            <p:nvPr/>
          </p:nvSpPr>
          <p:spPr bwMode="auto">
            <a:xfrm>
              <a:off x="3784" y="843"/>
              <a:ext cx="71" cy="821"/>
            </a:xfrm>
            <a:prstGeom prst="rect">
              <a:avLst/>
            </a:prstGeom>
            <a:noFill/>
            <a:ln w="11113">
              <a:solidFill>
                <a:srgbClr val="000000"/>
              </a:solidFill>
              <a:miter lim="800000"/>
              <a:headEnd/>
              <a:tailEnd/>
            </a:ln>
          </p:spPr>
          <p:txBody>
            <a:bodyPr/>
            <a:lstStyle/>
            <a:p>
              <a:endParaRPr lang="sv-SE"/>
            </a:p>
          </p:txBody>
        </p:sp>
        <p:sp>
          <p:nvSpPr>
            <p:cNvPr id="10414" name="Rectangle 119"/>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5" name="Rectangle 120"/>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6" name="Rectangle 121"/>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7" name="Rectangle 122"/>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18" name="Rectangle 123"/>
            <p:cNvSpPr>
              <a:spLocks noChangeArrowheads="1"/>
            </p:cNvSpPr>
            <p:nvPr/>
          </p:nvSpPr>
          <p:spPr bwMode="auto">
            <a:xfrm>
              <a:off x="4264" y="840"/>
              <a:ext cx="77" cy="2238"/>
            </a:xfrm>
            <a:prstGeom prst="rect">
              <a:avLst/>
            </a:prstGeom>
            <a:solidFill>
              <a:srgbClr val="FFD5A5"/>
            </a:solidFill>
            <a:ln w="9525">
              <a:noFill/>
              <a:miter lim="800000"/>
              <a:headEnd/>
              <a:tailEnd/>
            </a:ln>
          </p:spPr>
          <p:txBody>
            <a:bodyPr/>
            <a:lstStyle/>
            <a:p>
              <a:endParaRPr lang="sv-SE"/>
            </a:p>
          </p:txBody>
        </p:sp>
        <p:sp>
          <p:nvSpPr>
            <p:cNvPr id="10419" name="Rectangle 124"/>
            <p:cNvSpPr>
              <a:spLocks noChangeArrowheads="1"/>
            </p:cNvSpPr>
            <p:nvPr/>
          </p:nvSpPr>
          <p:spPr bwMode="auto">
            <a:xfrm>
              <a:off x="4267" y="843"/>
              <a:ext cx="71" cy="2232"/>
            </a:xfrm>
            <a:prstGeom prst="rect">
              <a:avLst/>
            </a:prstGeom>
            <a:noFill/>
            <a:ln w="11113">
              <a:solidFill>
                <a:srgbClr val="000000"/>
              </a:solidFill>
              <a:miter lim="800000"/>
              <a:headEnd/>
              <a:tailEnd/>
            </a:ln>
          </p:spPr>
          <p:txBody>
            <a:bodyPr/>
            <a:lstStyle/>
            <a:p>
              <a:endParaRPr lang="sv-SE"/>
            </a:p>
          </p:txBody>
        </p:sp>
        <p:sp>
          <p:nvSpPr>
            <p:cNvPr id="10420" name="Rectangle 125"/>
            <p:cNvSpPr>
              <a:spLocks noChangeArrowheads="1"/>
            </p:cNvSpPr>
            <p:nvPr/>
          </p:nvSpPr>
          <p:spPr bwMode="auto">
            <a:xfrm>
              <a:off x="3337" y="2200"/>
              <a:ext cx="1" cy="1"/>
            </a:xfrm>
            <a:prstGeom prst="rect">
              <a:avLst/>
            </a:prstGeom>
            <a:solidFill>
              <a:srgbClr val="FFD5A5"/>
            </a:solidFill>
            <a:ln w="9525">
              <a:noFill/>
              <a:miter lim="800000"/>
              <a:headEnd/>
              <a:tailEnd/>
            </a:ln>
          </p:spPr>
          <p:txBody>
            <a:bodyPr/>
            <a:lstStyle/>
            <a:p>
              <a:endParaRPr lang="sv-SE"/>
            </a:p>
          </p:txBody>
        </p:sp>
        <p:sp>
          <p:nvSpPr>
            <p:cNvPr id="10421" name="Rectangle 126"/>
            <p:cNvSpPr>
              <a:spLocks noChangeArrowheads="1"/>
            </p:cNvSpPr>
            <p:nvPr/>
          </p:nvSpPr>
          <p:spPr bwMode="auto">
            <a:xfrm>
              <a:off x="4457" y="840"/>
              <a:ext cx="77" cy="2665"/>
            </a:xfrm>
            <a:prstGeom prst="rect">
              <a:avLst/>
            </a:prstGeom>
            <a:solidFill>
              <a:srgbClr val="FFD5A5"/>
            </a:solidFill>
            <a:ln w="9525">
              <a:noFill/>
              <a:miter lim="800000"/>
              <a:headEnd/>
              <a:tailEnd/>
            </a:ln>
          </p:spPr>
          <p:txBody>
            <a:bodyPr/>
            <a:lstStyle/>
            <a:p>
              <a:endParaRPr lang="sv-SE"/>
            </a:p>
          </p:txBody>
        </p:sp>
        <p:sp>
          <p:nvSpPr>
            <p:cNvPr id="10422" name="Rectangle 127"/>
            <p:cNvSpPr>
              <a:spLocks noChangeArrowheads="1"/>
            </p:cNvSpPr>
            <p:nvPr/>
          </p:nvSpPr>
          <p:spPr bwMode="auto">
            <a:xfrm>
              <a:off x="4460" y="843"/>
              <a:ext cx="71" cy="2658"/>
            </a:xfrm>
            <a:prstGeom prst="rect">
              <a:avLst/>
            </a:prstGeom>
            <a:noFill/>
            <a:ln w="11113">
              <a:solidFill>
                <a:srgbClr val="000000"/>
              </a:solidFill>
              <a:miter lim="800000"/>
              <a:headEnd/>
              <a:tailEnd/>
            </a:ln>
          </p:spPr>
          <p:txBody>
            <a:bodyPr/>
            <a:lstStyle/>
            <a:p>
              <a:endParaRPr lang="sv-SE"/>
            </a:p>
          </p:txBody>
        </p:sp>
        <p:sp>
          <p:nvSpPr>
            <p:cNvPr id="10423" name="Rectangle 128"/>
            <p:cNvSpPr>
              <a:spLocks noChangeArrowheads="1"/>
            </p:cNvSpPr>
            <p:nvPr/>
          </p:nvSpPr>
          <p:spPr bwMode="auto">
            <a:xfrm>
              <a:off x="4553" y="840"/>
              <a:ext cx="78" cy="2665"/>
            </a:xfrm>
            <a:prstGeom prst="rect">
              <a:avLst/>
            </a:prstGeom>
            <a:solidFill>
              <a:srgbClr val="FFD5A5"/>
            </a:solidFill>
            <a:ln w="9525">
              <a:noFill/>
              <a:miter lim="800000"/>
              <a:headEnd/>
              <a:tailEnd/>
            </a:ln>
          </p:spPr>
          <p:txBody>
            <a:bodyPr/>
            <a:lstStyle/>
            <a:p>
              <a:endParaRPr lang="sv-SE"/>
            </a:p>
          </p:txBody>
        </p:sp>
        <p:sp>
          <p:nvSpPr>
            <p:cNvPr id="10424" name="Rectangle 129"/>
            <p:cNvSpPr>
              <a:spLocks noChangeArrowheads="1"/>
            </p:cNvSpPr>
            <p:nvPr/>
          </p:nvSpPr>
          <p:spPr bwMode="auto">
            <a:xfrm>
              <a:off x="4556" y="843"/>
              <a:ext cx="72" cy="2658"/>
            </a:xfrm>
            <a:prstGeom prst="rect">
              <a:avLst/>
            </a:prstGeom>
            <a:noFill/>
            <a:ln w="11113">
              <a:solidFill>
                <a:srgbClr val="000000"/>
              </a:solidFill>
              <a:miter lim="800000"/>
              <a:headEnd/>
              <a:tailEnd/>
            </a:ln>
          </p:spPr>
          <p:txBody>
            <a:bodyPr/>
            <a:lstStyle/>
            <a:p>
              <a:endParaRPr lang="sv-SE"/>
            </a:p>
          </p:txBody>
        </p:sp>
        <p:sp>
          <p:nvSpPr>
            <p:cNvPr id="10425" name="Rectangle 130"/>
            <p:cNvSpPr>
              <a:spLocks noChangeArrowheads="1"/>
            </p:cNvSpPr>
            <p:nvPr/>
          </p:nvSpPr>
          <p:spPr bwMode="auto">
            <a:xfrm>
              <a:off x="4650" y="840"/>
              <a:ext cx="77" cy="2665"/>
            </a:xfrm>
            <a:prstGeom prst="rect">
              <a:avLst/>
            </a:prstGeom>
            <a:solidFill>
              <a:srgbClr val="FFD5A5"/>
            </a:solidFill>
            <a:ln w="9525">
              <a:noFill/>
              <a:miter lim="800000"/>
              <a:headEnd/>
              <a:tailEnd/>
            </a:ln>
          </p:spPr>
          <p:txBody>
            <a:bodyPr/>
            <a:lstStyle/>
            <a:p>
              <a:endParaRPr lang="sv-SE"/>
            </a:p>
          </p:txBody>
        </p:sp>
        <p:sp>
          <p:nvSpPr>
            <p:cNvPr id="10426" name="Rectangle 131"/>
            <p:cNvSpPr>
              <a:spLocks noChangeArrowheads="1"/>
            </p:cNvSpPr>
            <p:nvPr/>
          </p:nvSpPr>
          <p:spPr bwMode="auto">
            <a:xfrm>
              <a:off x="4653" y="843"/>
              <a:ext cx="71" cy="2658"/>
            </a:xfrm>
            <a:prstGeom prst="rect">
              <a:avLst/>
            </a:prstGeom>
            <a:noFill/>
            <a:ln w="11113">
              <a:solidFill>
                <a:srgbClr val="000000"/>
              </a:solidFill>
              <a:miter lim="800000"/>
              <a:headEnd/>
              <a:tailEnd/>
            </a:ln>
          </p:spPr>
          <p:txBody>
            <a:bodyPr/>
            <a:lstStyle/>
            <a:p>
              <a:endParaRPr lang="sv-SE"/>
            </a:p>
          </p:txBody>
        </p:sp>
        <p:sp>
          <p:nvSpPr>
            <p:cNvPr id="10427" name="Rectangle 132"/>
            <p:cNvSpPr>
              <a:spLocks noChangeArrowheads="1"/>
            </p:cNvSpPr>
            <p:nvPr/>
          </p:nvSpPr>
          <p:spPr bwMode="auto">
            <a:xfrm>
              <a:off x="4746" y="840"/>
              <a:ext cx="78" cy="2665"/>
            </a:xfrm>
            <a:prstGeom prst="rect">
              <a:avLst/>
            </a:prstGeom>
            <a:solidFill>
              <a:srgbClr val="FFD5A5"/>
            </a:solidFill>
            <a:ln w="9525">
              <a:noFill/>
              <a:miter lim="800000"/>
              <a:headEnd/>
              <a:tailEnd/>
            </a:ln>
          </p:spPr>
          <p:txBody>
            <a:bodyPr/>
            <a:lstStyle/>
            <a:p>
              <a:endParaRPr lang="sv-SE"/>
            </a:p>
          </p:txBody>
        </p:sp>
        <p:sp>
          <p:nvSpPr>
            <p:cNvPr id="10428" name="Rectangle 133"/>
            <p:cNvSpPr>
              <a:spLocks noChangeArrowheads="1"/>
            </p:cNvSpPr>
            <p:nvPr/>
          </p:nvSpPr>
          <p:spPr bwMode="auto">
            <a:xfrm>
              <a:off x="4749" y="843"/>
              <a:ext cx="72" cy="2658"/>
            </a:xfrm>
            <a:prstGeom prst="rect">
              <a:avLst/>
            </a:prstGeom>
            <a:noFill/>
            <a:ln w="11113">
              <a:solidFill>
                <a:srgbClr val="000000"/>
              </a:solidFill>
              <a:miter lim="800000"/>
              <a:headEnd/>
              <a:tailEnd/>
            </a:ln>
          </p:spPr>
          <p:txBody>
            <a:bodyPr/>
            <a:lstStyle/>
            <a:p>
              <a:endParaRPr lang="sv-SE"/>
            </a:p>
          </p:txBody>
        </p:sp>
        <p:sp>
          <p:nvSpPr>
            <p:cNvPr id="10429" name="Rectangle 134"/>
            <p:cNvSpPr>
              <a:spLocks noChangeArrowheads="1"/>
            </p:cNvSpPr>
            <p:nvPr/>
          </p:nvSpPr>
          <p:spPr bwMode="auto">
            <a:xfrm>
              <a:off x="4843" y="840"/>
              <a:ext cx="77" cy="2665"/>
            </a:xfrm>
            <a:prstGeom prst="rect">
              <a:avLst/>
            </a:prstGeom>
            <a:solidFill>
              <a:srgbClr val="FF7E53"/>
            </a:solidFill>
            <a:ln w="9525">
              <a:noFill/>
              <a:miter lim="800000"/>
              <a:headEnd/>
              <a:tailEnd/>
            </a:ln>
          </p:spPr>
          <p:txBody>
            <a:bodyPr/>
            <a:lstStyle/>
            <a:p>
              <a:endParaRPr lang="sv-SE"/>
            </a:p>
          </p:txBody>
        </p:sp>
        <p:sp>
          <p:nvSpPr>
            <p:cNvPr id="10430" name="Rectangle 135"/>
            <p:cNvSpPr>
              <a:spLocks noChangeArrowheads="1"/>
            </p:cNvSpPr>
            <p:nvPr/>
          </p:nvSpPr>
          <p:spPr bwMode="auto">
            <a:xfrm>
              <a:off x="4846" y="843"/>
              <a:ext cx="71" cy="2658"/>
            </a:xfrm>
            <a:prstGeom prst="rect">
              <a:avLst/>
            </a:prstGeom>
            <a:noFill/>
            <a:ln w="11113">
              <a:solidFill>
                <a:srgbClr val="000000"/>
              </a:solidFill>
              <a:miter lim="800000"/>
              <a:headEnd/>
              <a:tailEnd/>
            </a:ln>
          </p:spPr>
          <p:txBody>
            <a:bodyPr/>
            <a:lstStyle/>
            <a:p>
              <a:endParaRPr lang="sv-SE"/>
            </a:p>
          </p:txBody>
        </p:sp>
        <p:sp>
          <p:nvSpPr>
            <p:cNvPr id="10431" name="Rectangle 136"/>
            <p:cNvSpPr>
              <a:spLocks noChangeArrowheads="1"/>
            </p:cNvSpPr>
            <p:nvPr/>
          </p:nvSpPr>
          <p:spPr bwMode="auto">
            <a:xfrm>
              <a:off x="4940" y="840"/>
              <a:ext cx="77" cy="2665"/>
            </a:xfrm>
            <a:prstGeom prst="rect">
              <a:avLst/>
            </a:prstGeom>
            <a:solidFill>
              <a:srgbClr val="FF7E53"/>
            </a:solidFill>
            <a:ln w="9525">
              <a:noFill/>
              <a:miter lim="800000"/>
              <a:headEnd/>
              <a:tailEnd/>
            </a:ln>
          </p:spPr>
          <p:txBody>
            <a:bodyPr/>
            <a:lstStyle/>
            <a:p>
              <a:endParaRPr lang="sv-SE"/>
            </a:p>
          </p:txBody>
        </p:sp>
        <p:sp>
          <p:nvSpPr>
            <p:cNvPr id="10432" name="Rectangle 137"/>
            <p:cNvSpPr>
              <a:spLocks noChangeArrowheads="1"/>
            </p:cNvSpPr>
            <p:nvPr/>
          </p:nvSpPr>
          <p:spPr bwMode="auto">
            <a:xfrm>
              <a:off x="4943" y="843"/>
              <a:ext cx="71" cy="2658"/>
            </a:xfrm>
            <a:prstGeom prst="rect">
              <a:avLst/>
            </a:prstGeom>
            <a:noFill/>
            <a:ln w="11113">
              <a:solidFill>
                <a:srgbClr val="000000"/>
              </a:solidFill>
              <a:miter lim="800000"/>
              <a:headEnd/>
              <a:tailEnd/>
            </a:ln>
          </p:spPr>
          <p:txBody>
            <a:bodyPr/>
            <a:lstStyle/>
            <a:p>
              <a:endParaRPr lang="sv-SE"/>
            </a:p>
          </p:txBody>
        </p:sp>
        <p:sp>
          <p:nvSpPr>
            <p:cNvPr id="10433" name="Rectangle 138"/>
            <p:cNvSpPr>
              <a:spLocks noChangeArrowheads="1"/>
            </p:cNvSpPr>
            <p:nvPr/>
          </p:nvSpPr>
          <p:spPr bwMode="auto">
            <a:xfrm>
              <a:off x="5036" y="840"/>
              <a:ext cx="77" cy="2665"/>
            </a:xfrm>
            <a:prstGeom prst="rect">
              <a:avLst/>
            </a:prstGeom>
            <a:solidFill>
              <a:srgbClr val="FF7E53"/>
            </a:solidFill>
            <a:ln w="9525">
              <a:noFill/>
              <a:miter lim="800000"/>
              <a:headEnd/>
              <a:tailEnd/>
            </a:ln>
          </p:spPr>
          <p:txBody>
            <a:bodyPr/>
            <a:lstStyle/>
            <a:p>
              <a:endParaRPr lang="sv-SE"/>
            </a:p>
          </p:txBody>
        </p:sp>
        <p:sp>
          <p:nvSpPr>
            <p:cNvPr id="10434" name="Rectangle 139"/>
            <p:cNvSpPr>
              <a:spLocks noChangeArrowheads="1"/>
            </p:cNvSpPr>
            <p:nvPr/>
          </p:nvSpPr>
          <p:spPr bwMode="auto">
            <a:xfrm>
              <a:off x="5039" y="843"/>
              <a:ext cx="71" cy="2658"/>
            </a:xfrm>
            <a:prstGeom prst="rect">
              <a:avLst/>
            </a:prstGeom>
            <a:noFill/>
            <a:ln w="11113">
              <a:solidFill>
                <a:srgbClr val="000000"/>
              </a:solidFill>
              <a:miter lim="800000"/>
              <a:headEnd/>
              <a:tailEnd/>
            </a:ln>
          </p:spPr>
          <p:txBody>
            <a:bodyPr/>
            <a:lstStyle/>
            <a:p>
              <a:endParaRPr lang="sv-SE"/>
            </a:p>
          </p:txBody>
        </p:sp>
        <p:sp>
          <p:nvSpPr>
            <p:cNvPr id="10435" name="Rectangle 140"/>
            <p:cNvSpPr>
              <a:spLocks noChangeArrowheads="1"/>
            </p:cNvSpPr>
            <p:nvPr/>
          </p:nvSpPr>
          <p:spPr bwMode="auto">
            <a:xfrm>
              <a:off x="5133" y="840"/>
              <a:ext cx="77" cy="2665"/>
            </a:xfrm>
            <a:prstGeom prst="rect">
              <a:avLst/>
            </a:prstGeom>
            <a:solidFill>
              <a:srgbClr val="FF7E53"/>
            </a:solidFill>
            <a:ln w="9525">
              <a:noFill/>
              <a:miter lim="800000"/>
              <a:headEnd/>
              <a:tailEnd/>
            </a:ln>
          </p:spPr>
          <p:txBody>
            <a:bodyPr/>
            <a:lstStyle/>
            <a:p>
              <a:endParaRPr lang="sv-SE"/>
            </a:p>
          </p:txBody>
        </p:sp>
        <p:sp>
          <p:nvSpPr>
            <p:cNvPr id="10436" name="Rectangle 141"/>
            <p:cNvSpPr>
              <a:spLocks noChangeArrowheads="1"/>
            </p:cNvSpPr>
            <p:nvPr/>
          </p:nvSpPr>
          <p:spPr bwMode="auto">
            <a:xfrm>
              <a:off x="5136" y="843"/>
              <a:ext cx="71" cy="2658"/>
            </a:xfrm>
            <a:prstGeom prst="rect">
              <a:avLst/>
            </a:prstGeom>
            <a:noFill/>
            <a:ln w="11113">
              <a:solidFill>
                <a:srgbClr val="000000"/>
              </a:solidFill>
              <a:miter lim="800000"/>
              <a:headEnd/>
              <a:tailEnd/>
            </a:ln>
          </p:spPr>
          <p:txBody>
            <a:bodyPr/>
            <a:lstStyle/>
            <a:p>
              <a:endParaRPr lang="sv-SE"/>
            </a:p>
          </p:txBody>
        </p:sp>
        <p:sp>
          <p:nvSpPr>
            <p:cNvPr id="10437" name="Rectangle 142"/>
            <p:cNvSpPr>
              <a:spLocks noChangeArrowheads="1"/>
            </p:cNvSpPr>
            <p:nvPr/>
          </p:nvSpPr>
          <p:spPr bwMode="auto">
            <a:xfrm>
              <a:off x="5229" y="840"/>
              <a:ext cx="78" cy="2665"/>
            </a:xfrm>
            <a:prstGeom prst="rect">
              <a:avLst/>
            </a:prstGeom>
            <a:solidFill>
              <a:srgbClr val="FF7E53"/>
            </a:solidFill>
            <a:ln w="9525">
              <a:noFill/>
              <a:miter lim="800000"/>
              <a:headEnd/>
              <a:tailEnd/>
            </a:ln>
          </p:spPr>
          <p:txBody>
            <a:bodyPr/>
            <a:lstStyle/>
            <a:p>
              <a:endParaRPr lang="sv-SE"/>
            </a:p>
          </p:txBody>
        </p:sp>
        <p:sp>
          <p:nvSpPr>
            <p:cNvPr id="10438" name="Rectangle 143"/>
            <p:cNvSpPr>
              <a:spLocks noChangeArrowheads="1"/>
            </p:cNvSpPr>
            <p:nvPr/>
          </p:nvSpPr>
          <p:spPr bwMode="auto">
            <a:xfrm>
              <a:off x="5232" y="843"/>
              <a:ext cx="72" cy="2658"/>
            </a:xfrm>
            <a:prstGeom prst="rect">
              <a:avLst/>
            </a:prstGeom>
            <a:noFill/>
            <a:ln w="11113">
              <a:solidFill>
                <a:srgbClr val="000000"/>
              </a:solidFill>
              <a:miter lim="800000"/>
              <a:headEnd/>
              <a:tailEnd/>
            </a:ln>
          </p:spPr>
          <p:txBody>
            <a:bodyPr/>
            <a:lstStyle/>
            <a:p>
              <a:endParaRPr lang="sv-SE"/>
            </a:p>
          </p:txBody>
        </p:sp>
        <p:sp>
          <p:nvSpPr>
            <p:cNvPr id="10439" name="Rectangle 144"/>
            <p:cNvSpPr>
              <a:spLocks noChangeArrowheads="1"/>
            </p:cNvSpPr>
            <p:nvPr/>
          </p:nvSpPr>
          <p:spPr bwMode="auto">
            <a:xfrm>
              <a:off x="5326" y="840"/>
              <a:ext cx="77" cy="2665"/>
            </a:xfrm>
            <a:prstGeom prst="rect">
              <a:avLst/>
            </a:prstGeom>
            <a:solidFill>
              <a:srgbClr val="FF7E53"/>
            </a:solidFill>
            <a:ln w="9525">
              <a:noFill/>
              <a:miter lim="800000"/>
              <a:headEnd/>
              <a:tailEnd/>
            </a:ln>
          </p:spPr>
          <p:txBody>
            <a:bodyPr/>
            <a:lstStyle/>
            <a:p>
              <a:endParaRPr lang="sv-SE"/>
            </a:p>
          </p:txBody>
        </p:sp>
        <p:sp>
          <p:nvSpPr>
            <p:cNvPr id="10440" name="Rectangle 145"/>
            <p:cNvSpPr>
              <a:spLocks noChangeArrowheads="1"/>
            </p:cNvSpPr>
            <p:nvPr/>
          </p:nvSpPr>
          <p:spPr bwMode="auto">
            <a:xfrm>
              <a:off x="5329" y="843"/>
              <a:ext cx="71" cy="2658"/>
            </a:xfrm>
            <a:prstGeom prst="rect">
              <a:avLst/>
            </a:prstGeom>
            <a:noFill/>
            <a:ln w="11113">
              <a:solidFill>
                <a:srgbClr val="000000"/>
              </a:solidFill>
              <a:miter lim="800000"/>
              <a:headEnd/>
              <a:tailEnd/>
            </a:ln>
          </p:spPr>
          <p:txBody>
            <a:bodyPr/>
            <a:lstStyle/>
            <a:p>
              <a:endParaRPr lang="sv-SE"/>
            </a:p>
          </p:txBody>
        </p:sp>
        <p:sp>
          <p:nvSpPr>
            <p:cNvPr id="10441" name="Rectangle 146"/>
            <p:cNvSpPr>
              <a:spLocks noChangeArrowheads="1"/>
            </p:cNvSpPr>
            <p:nvPr/>
          </p:nvSpPr>
          <p:spPr bwMode="auto">
            <a:xfrm>
              <a:off x="5422" y="840"/>
              <a:ext cx="78" cy="2665"/>
            </a:xfrm>
            <a:prstGeom prst="rect">
              <a:avLst/>
            </a:prstGeom>
            <a:solidFill>
              <a:srgbClr val="FF7E53"/>
            </a:solidFill>
            <a:ln w="9525">
              <a:noFill/>
              <a:miter lim="800000"/>
              <a:headEnd/>
              <a:tailEnd/>
            </a:ln>
          </p:spPr>
          <p:txBody>
            <a:bodyPr/>
            <a:lstStyle/>
            <a:p>
              <a:endParaRPr lang="sv-SE"/>
            </a:p>
          </p:txBody>
        </p:sp>
        <p:sp>
          <p:nvSpPr>
            <p:cNvPr id="10442" name="Rectangle 147"/>
            <p:cNvSpPr>
              <a:spLocks noChangeArrowheads="1"/>
            </p:cNvSpPr>
            <p:nvPr/>
          </p:nvSpPr>
          <p:spPr bwMode="auto">
            <a:xfrm>
              <a:off x="5425" y="843"/>
              <a:ext cx="72" cy="2658"/>
            </a:xfrm>
            <a:prstGeom prst="rect">
              <a:avLst/>
            </a:prstGeom>
            <a:noFill/>
            <a:ln w="11113">
              <a:solidFill>
                <a:srgbClr val="000000"/>
              </a:solidFill>
              <a:miter lim="800000"/>
              <a:headEnd/>
              <a:tailEnd/>
            </a:ln>
          </p:spPr>
          <p:txBody>
            <a:bodyPr/>
            <a:lstStyle/>
            <a:p>
              <a:endParaRPr lang="sv-SE"/>
            </a:p>
          </p:txBody>
        </p:sp>
        <p:sp>
          <p:nvSpPr>
            <p:cNvPr id="10443" name="Rectangle 148"/>
            <p:cNvSpPr>
              <a:spLocks noChangeArrowheads="1"/>
            </p:cNvSpPr>
            <p:nvPr/>
          </p:nvSpPr>
          <p:spPr bwMode="auto">
            <a:xfrm>
              <a:off x="5519" y="840"/>
              <a:ext cx="77" cy="2665"/>
            </a:xfrm>
            <a:prstGeom prst="rect">
              <a:avLst/>
            </a:prstGeom>
            <a:solidFill>
              <a:srgbClr val="FF7E53"/>
            </a:solidFill>
            <a:ln w="9525">
              <a:noFill/>
              <a:miter lim="800000"/>
              <a:headEnd/>
              <a:tailEnd/>
            </a:ln>
          </p:spPr>
          <p:txBody>
            <a:bodyPr/>
            <a:lstStyle/>
            <a:p>
              <a:endParaRPr lang="sv-SE"/>
            </a:p>
          </p:txBody>
        </p:sp>
        <p:sp>
          <p:nvSpPr>
            <p:cNvPr id="10444" name="Rectangle 149"/>
            <p:cNvSpPr>
              <a:spLocks noChangeArrowheads="1"/>
            </p:cNvSpPr>
            <p:nvPr/>
          </p:nvSpPr>
          <p:spPr bwMode="auto">
            <a:xfrm>
              <a:off x="5522" y="843"/>
              <a:ext cx="71" cy="2658"/>
            </a:xfrm>
            <a:prstGeom prst="rect">
              <a:avLst/>
            </a:prstGeom>
            <a:noFill/>
            <a:ln w="11113">
              <a:solidFill>
                <a:srgbClr val="000000"/>
              </a:solidFill>
              <a:miter lim="800000"/>
              <a:headEnd/>
              <a:tailEnd/>
            </a:ln>
          </p:spPr>
          <p:txBody>
            <a:bodyPr/>
            <a:lstStyle/>
            <a:p>
              <a:endParaRPr lang="sv-SE"/>
            </a:p>
          </p:txBody>
        </p:sp>
        <p:sp>
          <p:nvSpPr>
            <p:cNvPr id="10445" name="Rectangle 150"/>
            <p:cNvSpPr>
              <a:spLocks noChangeArrowheads="1"/>
            </p:cNvSpPr>
            <p:nvPr/>
          </p:nvSpPr>
          <p:spPr bwMode="auto">
            <a:xfrm>
              <a:off x="5616" y="840"/>
              <a:ext cx="77" cy="2665"/>
            </a:xfrm>
            <a:prstGeom prst="rect">
              <a:avLst/>
            </a:prstGeom>
            <a:solidFill>
              <a:srgbClr val="FF7E53"/>
            </a:solidFill>
            <a:ln w="9525">
              <a:noFill/>
              <a:miter lim="800000"/>
              <a:headEnd/>
              <a:tailEnd/>
            </a:ln>
          </p:spPr>
          <p:txBody>
            <a:bodyPr/>
            <a:lstStyle/>
            <a:p>
              <a:endParaRPr lang="sv-SE"/>
            </a:p>
          </p:txBody>
        </p:sp>
        <p:sp>
          <p:nvSpPr>
            <p:cNvPr id="10446" name="Rectangle 151"/>
            <p:cNvSpPr>
              <a:spLocks noChangeArrowheads="1"/>
            </p:cNvSpPr>
            <p:nvPr/>
          </p:nvSpPr>
          <p:spPr bwMode="auto">
            <a:xfrm>
              <a:off x="5619" y="843"/>
              <a:ext cx="71" cy="2658"/>
            </a:xfrm>
            <a:prstGeom prst="rect">
              <a:avLst/>
            </a:prstGeom>
            <a:noFill/>
            <a:ln w="11113">
              <a:solidFill>
                <a:srgbClr val="000000"/>
              </a:solidFill>
              <a:miter lim="800000"/>
              <a:headEnd/>
              <a:tailEnd/>
            </a:ln>
          </p:spPr>
          <p:txBody>
            <a:bodyPr/>
            <a:lstStyle/>
            <a:p>
              <a:endParaRPr lang="sv-SE"/>
            </a:p>
          </p:txBody>
        </p:sp>
        <p:sp>
          <p:nvSpPr>
            <p:cNvPr id="10447" name="Rectangle 152"/>
            <p:cNvSpPr>
              <a:spLocks noChangeArrowheads="1"/>
            </p:cNvSpPr>
            <p:nvPr/>
          </p:nvSpPr>
          <p:spPr bwMode="auto">
            <a:xfrm>
              <a:off x="5712" y="840"/>
              <a:ext cx="77" cy="2610"/>
            </a:xfrm>
            <a:prstGeom prst="rect">
              <a:avLst/>
            </a:prstGeom>
            <a:solidFill>
              <a:srgbClr val="FF7E53"/>
            </a:solidFill>
            <a:ln w="9525">
              <a:noFill/>
              <a:miter lim="800000"/>
              <a:headEnd/>
              <a:tailEnd/>
            </a:ln>
          </p:spPr>
          <p:txBody>
            <a:bodyPr/>
            <a:lstStyle/>
            <a:p>
              <a:endParaRPr lang="sv-SE"/>
            </a:p>
          </p:txBody>
        </p:sp>
        <p:sp>
          <p:nvSpPr>
            <p:cNvPr id="10448" name="Rectangle 153"/>
            <p:cNvSpPr>
              <a:spLocks noChangeArrowheads="1"/>
            </p:cNvSpPr>
            <p:nvPr/>
          </p:nvSpPr>
          <p:spPr bwMode="auto">
            <a:xfrm>
              <a:off x="5715" y="843"/>
              <a:ext cx="71" cy="2604"/>
            </a:xfrm>
            <a:prstGeom prst="rect">
              <a:avLst/>
            </a:prstGeom>
            <a:noFill/>
            <a:ln w="11113">
              <a:solidFill>
                <a:srgbClr val="000000"/>
              </a:solidFill>
              <a:miter lim="800000"/>
              <a:headEnd/>
              <a:tailEnd/>
            </a:ln>
          </p:spPr>
          <p:txBody>
            <a:bodyPr/>
            <a:lstStyle/>
            <a:p>
              <a:endParaRPr lang="sv-SE"/>
            </a:p>
          </p:txBody>
        </p:sp>
        <p:sp>
          <p:nvSpPr>
            <p:cNvPr id="10449" name="Line 154"/>
            <p:cNvSpPr>
              <a:spLocks noChangeShapeType="1"/>
            </p:cNvSpPr>
            <p:nvPr/>
          </p:nvSpPr>
          <p:spPr bwMode="auto">
            <a:xfrm flipV="1">
              <a:off x="923" y="3559"/>
              <a:ext cx="1" cy="73"/>
            </a:xfrm>
            <a:prstGeom prst="line">
              <a:avLst/>
            </a:prstGeom>
            <a:noFill/>
            <a:ln w="0">
              <a:solidFill>
                <a:srgbClr val="000000"/>
              </a:solidFill>
              <a:round/>
              <a:headEnd/>
              <a:tailEnd/>
            </a:ln>
          </p:spPr>
          <p:txBody>
            <a:bodyPr/>
            <a:lstStyle/>
            <a:p>
              <a:endParaRPr lang="en-US"/>
            </a:p>
          </p:txBody>
        </p:sp>
        <p:sp>
          <p:nvSpPr>
            <p:cNvPr id="10450" name="Line 155"/>
            <p:cNvSpPr>
              <a:spLocks noChangeShapeType="1"/>
            </p:cNvSpPr>
            <p:nvPr/>
          </p:nvSpPr>
          <p:spPr bwMode="auto">
            <a:xfrm flipV="1">
              <a:off x="1019" y="3559"/>
              <a:ext cx="1" cy="73"/>
            </a:xfrm>
            <a:prstGeom prst="line">
              <a:avLst/>
            </a:prstGeom>
            <a:noFill/>
            <a:ln w="0">
              <a:solidFill>
                <a:srgbClr val="000000"/>
              </a:solidFill>
              <a:round/>
              <a:headEnd/>
              <a:tailEnd/>
            </a:ln>
          </p:spPr>
          <p:txBody>
            <a:bodyPr/>
            <a:lstStyle/>
            <a:p>
              <a:endParaRPr lang="en-US"/>
            </a:p>
          </p:txBody>
        </p:sp>
        <p:sp>
          <p:nvSpPr>
            <p:cNvPr id="10451" name="Line 156"/>
            <p:cNvSpPr>
              <a:spLocks noChangeShapeType="1"/>
            </p:cNvSpPr>
            <p:nvPr/>
          </p:nvSpPr>
          <p:spPr bwMode="auto">
            <a:xfrm flipV="1">
              <a:off x="1116" y="3559"/>
              <a:ext cx="1" cy="73"/>
            </a:xfrm>
            <a:prstGeom prst="line">
              <a:avLst/>
            </a:prstGeom>
            <a:noFill/>
            <a:ln w="0">
              <a:solidFill>
                <a:srgbClr val="000000"/>
              </a:solidFill>
              <a:round/>
              <a:headEnd/>
              <a:tailEnd/>
            </a:ln>
          </p:spPr>
          <p:txBody>
            <a:bodyPr/>
            <a:lstStyle/>
            <a:p>
              <a:endParaRPr lang="en-US"/>
            </a:p>
          </p:txBody>
        </p:sp>
        <p:sp>
          <p:nvSpPr>
            <p:cNvPr id="10452" name="Line 157"/>
            <p:cNvSpPr>
              <a:spLocks noChangeShapeType="1"/>
            </p:cNvSpPr>
            <p:nvPr/>
          </p:nvSpPr>
          <p:spPr bwMode="auto">
            <a:xfrm flipV="1">
              <a:off x="1212" y="3559"/>
              <a:ext cx="1" cy="73"/>
            </a:xfrm>
            <a:prstGeom prst="line">
              <a:avLst/>
            </a:prstGeom>
            <a:noFill/>
            <a:ln w="0">
              <a:solidFill>
                <a:srgbClr val="000000"/>
              </a:solidFill>
              <a:round/>
              <a:headEnd/>
              <a:tailEnd/>
            </a:ln>
          </p:spPr>
          <p:txBody>
            <a:bodyPr/>
            <a:lstStyle/>
            <a:p>
              <a:endParaRPr lang="en-US"/>
            </a:p>
          </p:txBody>
        </p:sp>
        <p:sp>
          <p:nvSpPr>
            <p:cNvPr id="10453" name="Line 158"/>
            <p:cNvSpPr>
              <a:spLocks noChangeShapeType="1"/>
            </p:cNvSpPr>
            <p:nvPr/>
          </p:nvSpPr>
          <p:spPr bwMode="auto">
            <a:xfrm flipV="1">
              <a:off x="1309" y="3559"/>
              <a:ext cx="1" cy="73"/>
            </a:xfrm>
            <a:prstGeom prst="line">
              <a:avLst/>
            </a:prstGeom>
            <a:noFill/>
            <a:ln w="0">
              <a:solidFill>
                <a:srgbClr val="000000"/>
              </a:solidFill>
              <a:round/>
              <a:headEnd/>
              <a:tailEnd/>
            </a:ln>
          </p:spPr>
          <p:txBody>
            <a:bodyPr/>
            <a:lstStyle/>
            <a:p>
              <a:endParaRPr lang="en-US"/>
            </a:p>
          </p:txBody>
        </p:sp>
        <p:sp>
          <p:nvSpPr>
            <p:cNvPr id="10454" name="Line 159"/>
            <p:cNvSpPr>
              <a:spLocks noChangeShapeType="1"/>
            </p:cNvSpPr>
            <p:nvPr/>
          </p:nvSpPr>
          <p:spPr bwMode="auto">
            <a:xfrm flipV="1">
              <a:off x="1405" y="3559"/>
              <a:ext cx="1" cy="73"/>
            </a:xfrm>
            <a:prstGeom prst="line">
              <a:avLst/>
            </a:prstGeom>
            <a:noFill/>
            <a:ln w="0">
              <a:solidFill>
                <a:srgbClr val="000000"/>
              </a:solidFill>
              <a:round/>
              <a:headEnd/>
              <a:tailEnd/>
            </a:ln>
          </p:spPr>
          <p:txBody>
            <a:bodyPr/>
            <a:lstStyle/>
            <a:p>
              <a:endParaRPr lang="en-US"/>
            </a:p>
          </p:txBody>
        </p:sp>
        <p:sp>
          <p:nvSpPr>
            <p:cNvPr id="10455" name="Line 160"/>
            <p:cNvSpPr>
              <a:spLocks noChangeShapeType="1"/>
            </p:cNvSpPr>
            <p:nvPr/>
          </p:nvSpPr>
          <p:spPr bwMode="auto">
            <a:xfrm flipV="1">
              <a:off x="1502" y="3559"/>
              <a:ext cx="1" cy="73"/>
            </a:xfrm>
            <a:prstGeom prst="line">
              <a:avLst/>
            </a:prstGeom>
            <a:noFill/>
            <a:ln w="0">
              <a:solidFill>
                <a:srgbClr val="000000"/>
              </a:solidFill>
              <a:round/>
              <a:headEnd/>
              <a:tailEnd/>
            </a:ln>
          </p:spPr>
          <p:txBody>
            <a:bodyPr/>
            <a:lstStyle/>
            <a:p>
              <a:endParaRPr lang="en-US"/>
            </a:p>
          </p:txBody>
        </p:sp>
        <p:sp>
          <p:nvSpPr>
            <p:cNvPr id="10456" name="Line 161"/>
            <p:cNvSpPr>
              <a:spLocks noChangeShapeType="1"/>
            </p:cNvSpPr>
            <p:nvPr/>
          </p:nvSpPr>
          <p:spPr bwMode="auto">
            <a:xfrm flipV="1">
              <a:off x="1598" y="3559"/>
              <a:ext cx="1" cy="73"/>
            </a:xfrm>
            <a:prstGeom prst="line">
              <a:avLst/>
            </a:prstGeom>
            <a:noFill/>
            <a:ln w="0">
              <a:solidFill>
                <a:srgbClr val="000000"/>
              </a:solidFill>
              <a:round/>
              <a:headEnd/>
              <a:tailEnd/>
            </a:ln>
          </p:spPr>
          <p:txBody>
            <a:bodyPr/>
            <a:lstStyle/>
            <a:p>
              <a:endParaRPr lang="en-US"/>
            </a:p>
          </p:txBody>
        </p:sp>
        <p:sp>
          <p:nvSpPr>
            <p:cNvPr id="10457" name="Line 162"/>
            <p:cNvSpPr>
              <a:spLocks noChangeShapeType="1"/>
            </p:cNvSpPr>
            <p:nvPr/>
          </p:nvSpPr>
          <p:spPr bwMode="auto">
            <a:xfrm flipV="1">
              <a:off x="1695" y="3559"/>
              <a:ext cx="1" cy="73"/>
            </a:xfrm>
            <a:prstGeom prst="line">
              <a:avLst/>
            </a:prstGeom>
            <a:noFill/>
            <a:ln w="0">
              <a:solidFill>
                <a:srgbClr val="000000"/>
              </a:solidFill>
              <a:round/>
              <a:headEnd/>
              <a:tailEnd/>
            </a:ln>
          </p:spPr>
          <p:txBody>
            <a:bodyPr/>
            <a:lstStyle/>
            <a:p>
              <a:endParaRPr lang="en-US"/>
            </a:p>
          </p:txBody>
        </p:sp>
        <p:sp>
          <p:nvSpPr>
            <p:cNvPr id="10458" name="Line 163"/>
            <p:cNvSpPr>
              <a:spLocks noChangeShapeType="1"/>
            </p:cNvSpPr>
            <p:nvPr/>
          </p:nvSpPr>
          <p:spPr bwMode="auto">
            <a:xfrm flipV="1">
              <a:off x="1791" y="3559"/>
              <a:ext cx="1" cy="73"/>
            </a:xfrm>
            <a:prstGeom prst="line">
              <a:avLst/>
            </a:prstGeom>
            <a:noFill/>
            <a:ln w="0">
              <a:solidFill>
                <a:srgbClr val="000000"/>
              </a:solidFill>
              <a:round/>
              <a:headEnd/>
              <a:tailEnd/>
            </a:ln>
          </p:spPr>
          <p:txBody>
            <a:bodyPr/>
            <a:lstStyle/>
            <a:p>
              <a:endParaRPr lang="en-US"/>
            </a:p>
          </p:txBody>
        </p:sp>
        <p:sp>
          <p:nvSpPr>
            <p:cNvPr id="10459" name="Line 164"/>
            <p:cNvSpPr>
              <a:spLocks noChangeShapeType="1"/>
            </p:cNvSpPr>
            <p:nvPr/>
          </p:nvSpPr>
          <p:spPr bwMode="auto">
            <a:xfrm flipV="1">
              <a:off x="1888" y="3559"/>
              <a:ext cx="1" cy="73"/>
            </a:xfrm>
            <a:prstGeom prst="line">
              <a:avLst/>
            </a:prstGeom>
            <a:noFill/>
            <a:ln w="0">
              <a:solidFill>
                <a:srgbClr val="000000"/>
              </a:solidFill>
              <a:round/>
              <a:headEnd/>
              <a:tailEnd/>
            </a:ln>
          </p:spPr>
          <p:txBody>
            <a:bodyPr/>
            <a:lstStyle/>
            <a:p>
              <a:endParaRPr lang="en-US"/>
            </a:p>
          </p:txBody>
        </p:sp>
        <p:sp>
          <p:nvSpPr>
            <p:cNvPr id="10460" name="Line 165"/>
            <p:cNvSpPr>
              <a:spLocks noChangeShapeType="1"/>
            </p:cNvSpPr>
            <p:nvPr/>
          </p:nvSpPr>
          <p:spPr bwMode="auto">
            <a:xfrm flipV="1">
              <a:off x="1985" y="3559"/>
              <a:ext cx="1" cy="73"/>
            </a:xfrm>
            <a:prstGeom prst="line">
              <a:avLst/>
            </a:prstGeom>
            <a:noFill/>
            <a:ln w="0">
              <a:solidFill>
                <a:srgbClr val="000000"/>
              </a:solidFill>
              <a:round/>
              <a:headEnd/>
              <a:tailEnd/>
            </a:ln>
          </p:spPr>
          <p:txBody>
            <a:bodyPr/>
            <a:lstStyle/>
            <a:p>
              <a:endParaRPr lang="en-US"/>
            </a:p>
          </p:txBody>
        </p:sp>
        <p:sp>
          <p:nvSpPr>
            <p:cNvPr id="10461" name="Line 166"/>
            <p:cNvSpPr>
              <a:spLocks noChangeShapeType="1"/>
            </p:cNvSpPr>
            <p:nvPr/>
          </p:nvSpPr>
          <p:spPr bwMode="auto">
            <a:xfrm flipV="1">
              <a:off x="2081" y="3559"/>
              <a:ext cx="1" cy="73"/>
            </a:xfrm>
            <a:prstGeom prst="line">
              <a:avLst/>
            </a:prstGeom>
            <a:noFill/>
            <a:ln w="0">
              <a:solidFill>
                <a:srgbClr val="000000"/>
              </a:solidFill>
              <a:round/>
              <a:headEnd/>
              <a:tailEnd/>
            </a:ln>
          </p:spPr>
          <p:txBody>
            <a:bodyPr/>
            <a:lstStyle/>
            <a:p>
              <a:endParaRPr lang="en-US"/>
            </a:p>
          </p:txBody>
        </p:sp>
        <p:sp>
          <p:nvSpPr>
            <p:cNvPr id="10462" name="Line 167"/>
            <p:cNvSpPr>
              <a:spLocks noChangeShapeType="1"/>
            </p:cNvSpPr>
            <p:nvPr/>
          </p:nvSpPr>
          <p:spPr bwMode="auto">
            <a:xfrm flipV="1">
              <a:off x="2178" y="3559"/>
              <a:ext cx="1" cy="73"/>
            </a:xfrm>
            <a:prstGeom prst="line">
              <a:avLst/>
            </a:prstGeom>
            <a:noFill/>
            <a:ln w="0">
              <a:solidFill>
                <a:srgbClr val="000000"/>
              </a:solidFill>
              <a:round/>
              <a:headEnd/>
              <a:tailEnd/>
            </a:ln>
          </p:spPr>
          <p:txBody>
            <a:bodyPr/>
            <a:lstStyle/>
            <a:p>
              <a:endParaRPr lang="en-US"/>
            </a:p>
          </p:txBody>
        </p:sp>
        <p:sp>
          <p:nvSpPr>
            <p:cNvPr id="10463" name="Line 168"/>
            <p:cNvSpPr>
              <a:spLocks noChangeShapeType="1"/>
            </p:cNvSpPr>
            <p:nvPr/>
          </p:nvSpPr>
          <p:spPr bwMode="auto">
            <a:xfrm flipV="1">
              <a:off x="2274" y="3559"/>
              <a:ext cx="1" cy="73"/>
            </a:xfrm>
            <a:prstGeom prst="line">
              <a:avLst/>
            </a:prstGeom>
            <a:noFill/>
            <a:ln w="0">
              <a:solidFill>
                <a:srgbClr val="000000"/>
              </a:solidFill>
              <a:round/>
              <a:headEnd/>
              <a:tailEnd/>
            </a:ln>
          </p:spPr>
          <p:txBody>
            <a:bodyPr/>
            <a:lstStyle/>
            <a:p>
              <a:endParaRPr lang="en-US"/>
            </a:p>
          </p:txBody>
        </p:sp>
        <p:sp>
          <p:nvSpPr>
            <p:cNvPr id="10464" name="Line 169"/>
            <p:cNvSpPr>
              <a:spLocks noChangeShapeType="1"/>
            </p:cNvSpPr>
            <p:nvPr/>
          </p:nvSpPr>
          <p:spPr bwMode="auto">
            <a:xfrm flipV="1">
              <a:off x="2371" y="3559"/>
              <a:ext cx="1" cy="73"/>
            </a:xfrm>
            <a:prstGeom prst="line">
              <a:avLst/>
            </a:prstGeom>
            <a:noFill/>
            <a:ln w="0">
              <a:solidFill>
                <a:srgbClr val="000000"/>
              </a:solidFill>
              <a:round/>
              <a:headEnd/>
              <a:tailEnd/>
            </a:ln>
          </p:spPr>
          <p:txBody>
            <a:bodyPr/>
            <a:lstStyle/>
            <a:p>
              <a:endParaRPr lang="en-US"/>
            </a:p>
          </p:txBody>
        </p:sp>
        <p:sp>
          <p:nvSpPr>
            <p:cNvPr id="10465" name="Line 170"/>
            <p:cNvSpPr>
              <a:spLocks noChangeShapeType="1"/>
            </p:cNvSpPr>
            <p:nvPr/>
          </p:nvSpPr>
          <p:spPr bwMode="auto">
            <a:xfrm flipV="1">
              <a:off x="2467" y="3559"/>
              <a:ext cx="1" cy="73"/>
            </a:xfrm>
            <a:prstGeom prst="line">
              <a:avLst/>
            </a:prstGeom>
            <a:noFill/>
            <a:ln w="0">
              <a:solidFill>
                <a:srgbClr val="000000"/>
              </a:solidFill>
              <a:round/>
              <a:headEnd/>
              <a:tailEnd/>
            </a:ln>
          </p:spPr>
          <p:txBody>
            <a:bodyPr/>
            <a:lstStyle/>
            <a:p>
              <a:endParaRPr lang="en-US"/>
            </a:p>
          </p:txBody>
        </p:sp>
        <p:sp>
          <p:nvSpPr>
            <p:cNvPr id="10466" name="Line 171"/>
            <p:cNvSpPr>
              <a:spLocks noChangeShapeType="1"/>
            </p:cNvSpPr>
            <p:nvPr/>
          </p:nvSpPr>
          <p:spPr bwMode="auto">
            <a:xfrm flipV="1">
              <a:off x="2564" y="3559"/>
              <a:ext cx="1" cy="73"/>
            </a:xfrm>
            <a:prstGeom prst="line">
              <a:avLst/>
            </a:prstGeom>
            <a:noFill/>
            <a:ln w="0">
              <a:solidFill>
                <a:srgbClr val="000000"/>
              </a:solidFill>
              <a:round/>
              <a:headEnd/>
              <a:tailEnd/>
            </a:ln>
          </p:spPr>
          <p:txBody>
            <a:bodyPr/>
            <a:lstStyle/>
            <a:p>
              <a:endParaRPr lang="en-US"/>
            </a:p>
          </p:txBody>
        </p:sp>
        <p:sp>
          <p:nvSpPr>
            <p:cNvPr id="10467" name="Line 172"/>
            <p:cNvSpPr>
              <a:spLocks noChangeShapeType="1"/>
            </p:cNvSpPr>
            <p:nvPr/>
          </p:nvSpPr>
          <p:spPr bwMode="auto">
            <a:xfrm flipV="1">
              <a:off x="2661" y="3559"/>
              <a:ext cx="1" cy="73"/>
            </a:xfrm>
            <a:prstGeom prst="line">
              <a:avLst/>
            </a:prstGeom>
            <a:noFill/>
            <a:ln w="0">
              <a:solidFill>
                <a:srgbClr val="000000"/>
              </a:solidFill>
              <a:round/>
              <a:headEnd/>
              <a:tailEnd/>
            </a:ln>
          </p:spPr>
          <p:txBody>
            <a:bodyPr/>
            <a:lstStyle/>
            <a:p>
              <a:endParaRPr lang="en-US"/>
            </a:p>
          </p:txBody>
        </p:sp>
        <p:sp>
          <p:nvSpPr>
            <p:cNvPr id="10468" name="Line 173"/>
            <p:cNvSpPr>
              <a:spLocks noChangeShapeType="1"/>
            </p:cNvSpPr>
            <p:nvPr/>
          </p:nvSpPr>
          <p:spPr bwMode="auto">
            <a:xfrm flipV="1">
              <a:off x="2757" y="3559"/>
              <a:ext cx="1" cy="73"/>
            </a:xfrm>
            <a:prstGeom prst="line">
              <a:avLst/>
            </a:prstGeom>
            <a:noFill/>
            <a:ln w="0">
              <a:solidFill>
                <a:srgbClr val="000000"/>
              </a:solidFill>
              <a:round/>
              <a:headEnd/>
              <a:tailEnd/>
            </a:ln>
          </p:spPr>
          <p:txBody>
            <a:bodyPr/>
            <a:lstStyle/>
            <a:p>
              <a:endParaRPr lang="en-US"/>
            </a:p>
          </p:txBody>
        </p:sp>
        <p:sp>
          <p:nvSpPr>
            <p:cNvPr id="10469" name="Line 174"/>
            <p:cNvSpPr>
              <a:spLocks noChangeShapeType="1"/>
            </p:cNvSpPr>
            <p:nvPr/>
          </p:nvSpPr>
          <p:spPr bwMode="auto">
            <a:xfrm flipV="1">
              <a:off x="2854" y="3559"/>
              <a:ext cx="1" cy="73"/>
            </a:xfrm>
            <a:prstGeom prst="line">
              <a:avLst/>
            </a:prstGeom>
            <a:noFill/>
            <a:ln w="0">
              <a:solidFill>
                <a:srgbClr val="000000"/>
              </a:solidFill>
              <a:round/>
              <a:headEnd/>
              <a:tailEnd/>
            </a:ln>
          </p:spPr>
          <p:txBody>
            <a:bodyPr/>
            <a:lstStyle/>
            <a:p>
              <a:endParaRPr lang="en-US"/>
            </a:p>
          </p:txBody>
        </p:sp>
        <p:sp>
          <p:nvSpPr>
            <p:cNvPr id="10470" name="Line 175"/>
            <p:cNvSpPr>
              <a:spLocks noChangeShapeType="1"/>
            </p:cNvSpPr>
            <p:nvPr/>
          </p:nvSpPr>
          <p:spPr bwMode="auto">
            <a:xfrm flipV="1">
              <a:off x="2950" y="3559"/>
              <a:ext cx="1" cy="73"/>
            </a:xfrm>
            <a:prstGeom prst="line">
              <a:avLst/>
            </a:prstGeom>
            <a:noFill/>
            <a:ln w="0">
              <a:solidFill>
                <a:srgbClr val="000000"/>
              </a:solidFill>
              <a:round/>
              <a:headEnd/>
              <a:tailEnd/>
            </a:ln>
          </p:spPr>
          <p:txBody>
            <a:bodyPr/>
            <a:lstStyle/>
            <a:p>
              <a:endParaRPr lang="en-US"/>
            </a:p>
          </p:txBody>
        </p:sp>
        <p:sp>
          <p:nvSpPr>
            <p:cNvPr id="10471" name="Line 176"/>
            <p:cNvSpPr>
              <a:spLocks noChangeShapeType="1"/>
            </p:cNvSpPr>
            <p:nvPr/>
          </p:nvSpPr>
          <p:spPr bwMode="auto">
            <a:xfrm flipV="1">
              <a:off x="3047" y="3559"/>
              <a:ext cx="1" cy="73"/>
            </a:xfrm>
            <a:prstGeom prst="line">
              <a:avLst/>
            </a:prstGeom>
            <a:noFill/>
            <a:ln w="0">
              <a:solidFill>
                <a:srgbClr val="000000"/>
              </a:solidFill>
              <a:round/>
              <a:headEnd/>
              <a:tailEnd/>
            </a:ln>
          </p:spPr>
          <p:txBody>
            <a:bodyPr/>
            <a:lstStyle/>
            <a:p>
              <a:endParaRPr lang="en-US"/>
            </a:p>
          </p:txBody>
        </p:sp>
        <p:sp>
          <p:nvSpPr>
            <p:cNvPr id="10472" name="Line 177"/>
            <p:cNvSpPr>
              <a:spLocks noChangeShapeType="1"/>
            </p:cNvSpPr>
            <p:nvPr/>
          </p:nvSpPr>
          <p:spPr bwMode="auto">
            <a:xfrm flipV="1">
              <a:off x="3143" y="3559"/>
              <a:ext cx="1" cy="73"/>
            </a:xfrm>
            <a:prstGeom prst="line">
              <a:avLst/>
            </a:prstGeom>
            <a:noFill/>
            <a:ln w="0">
              <a:solidFill>
                <a:srgbClr val="000000"/>
              </a:solidFill>
              <a:round/>
              <a:headEnd/>
              <a:tailEnd/>
            </a:ln>
          </p:spPr>
          <p:txBody>
            <a:bodyPr/>
            <a:lstStyle/>
            <a:p>
              <a:endParaRPr lang="en-US"/>
            </a:p>
          </p:txBody>
        </p:sp>
        <p:sp>
          <p:nvSpPr>
            <p:cNvPr id="10473" name="Line 178"/>
            <p:cNvSpPr>
              <a:spLocks noChangeShapeType="1"/>
            </p:cNvSpPr>
            <p:nvPr/>
          </p:nvSpPr>
          <p:spPr bwMode="auto">
            <a:xfrm flipV="1">
              <a:off x="3240" y="3559"/>
              <a:ext cx="1" cy="73"/>
            </a:xfrm>
            <a:prstGeom prst="line">
              <a:avLst/>
            </a:prstGeom>
            <a:noFill/>
            <a:ln w="0">
              <a:solidFill>
                <a:srgbClr val="000000"/>
              </a:solidFill>
              <a:round/>
              <a:headEnd/>
              <a:tailEnd/>
            </a:ln>
          </p:spPr>
          <p:txBody>
            <a:bodyPr/>
            <a:lstStyle/>
            <a:p>
              <a:endParaRPr lang="en-US"/>
            </a:p>
          </p:txBody>
        </p:sp>
        <p:sp>
          <p:nvSpPr>
            <p:cNvPr id="10474" name="Line 179"/>
            <p:cNvSpPr>
              <a:spLocks noChangeShapeType="1"/>
            </p:cNvSpPr>
            <p:nvPr/>
          </p:nvSpPr>
          <p:spPr bwMode="auto">
            <a:xfrm flipV="1">
              <a:off x="3337" y="3559"/>
              <a:ext cx="1" cy="73"/>
            </a:xfrm>
            <a:prstGeom prst="line">
              <a:avLst/>
            </a:prstGeom>
            <a:noFill/>
            <a:ln w="0">
              <a:solidFill>
                <a:srgbClr val="000000"/>
              </a:solidFill>
              <a:round/>
              <a:headEnd/>
              <a:tailEnd/>
            </a:ln>
          </p:spPr>
          <p:txBody>
            <a:bodyPr/>
            <a:lstStyle/>
            <a:p>
              <a:endParaRPr lang="en-US"/>
            </a:p>
          </p:txBody>
        </p:sp>
        <p:sp>
          <p:nvSpPr>
            <p:cNvPr id="10475" name="Line 180"/>
            <p:cNvSpPr>
              <a:spLocks noChangeShapeType="1"/>
            </p:cNvSpPr>
            <p:nvPr/>
          </p:nvSpPr>
          <p:spPr bwMode="auto">
            <a:xfrm flipV="1">
              <a:off x="3433" y="3559"/>
              <a:ext cx="1" cy="73"/>
            </a:xfrm>
            <a:prstGeom prst="line">
              <a:avLst/>
            </a:prstGeom>
            <a:noFill/>
            <a:ln w="0">
              <a:solidFill>
                <a:srgbClr val="000000"/>
              </a:solidFill>
              <a:round/>
              <a:headEnd/>
              <a:tailEnd/>
            </a:ln>
          </p:spPr>
          <p:txBody>
            <a:bodyPr/>
            <a:lstStyle/>
            <a:p>
              <a:endParaRPr lang="en-US"/>
            </a:p>
          </p:txBody>
        </p:sp>
        <p:sp>
          <p:nvSpPr>
            <p:cNvPr id="10476" name="Line 181"/>
            <p:cNvSpPr>
              <a:spLocks noChangeShapeType="1"/>
            </p:cNvSpPr>
            <p:nvPr/>
          </p:nvSpPr>
          <p:spPr bwMode="auto">
            <a:xfrm flipV="1">
              <a:off x="3530" y="3559"/>
              <a:ext cx="1" cy="73"/>
            </a:xfrm>
            <a:prstGeom prst="line">
              <a:avLst/>
            </a:prstGeom>
            <a:noFill/>
            <a:ln w="0">
              <a:solidFill>
                <a:srgbClr val="000000"/>
              </a:solidFill>
              <a:round/>
              <a:headEnd/>
              <a:tailEnd/>
            </a:ln>
          </p:spPr>
          <p:txBody>
            <a:bodyPr/>
            <a:lstStyle/>
            <a:p>
              <a:endParaRPr lang="en-US"/>
            </a:p>
          </p:txBody>
        </p:sp>
        <p:sp>
          <p:nvSpPr>
            <p:cNvPr id="10477" name="Line 182"/>
            <p:cNvSpPr>
              <a:spLocks noChangeShapeType="1"/>
            </p:cNvSpPr>
            <p:nvPr/>
          </p:nvSpPr>
          <p:spPr bwMode="auto">
            <a:xfrm flipV="1">
              <a:off x="3626" y="3559"/>
              <a:ext cx="1" cy="73"/>
            </a:xfrm>
            <a:prstGeom prst="line">
              <a:avLst/>
            </a:prstGeom>
            <a:noFill/>
            <a:ln w="0">
              <a:solidFill>
                <a:srgbClr val="000000"/>
              </a:solidFill>
              <a:round/>
              <a:headEnd/>
              <a:tailEnd/>
            </a:ln>
          </p:spPr>
          <p:txBody>
            <a:bodyPr/>
            <a:lstStyle/>
            <a:p>
              <a:endParaRPr lang="en-US"/>
            </a:p>
          </p:txBody>
        </p:sp>
        <p:sp>
          <p:nvSpPr>
            <p:cNvPr id="10478" name="Line 183"/>
            <p:cNvSpPr>
              <a:spLocks noChangeShapeType="1"/>
            </p:cNvSpPr>
            <p:nvPr/>
          </p:nvSpPr>
          <p:spPr bwMode="auto">
            <a:xfrm flipV="1">
              <a:off x="3723" y="3559"/>
              <a:ext cx="1" cy="73"/>
            </a:xfrm>
            <a:prstGeom prst="line">
              <a:avLst/>
            </a:prstGeom>
            <a:noFill/>
            <a:ln w="0">
              <a:solidFill>
                <a:srgbClr val="000000"/>
              </a:solidFill>
              <a:round/>
              <a:headEnd/>
              <a:tailEnd/>
            </a:ln>
          </p:spPr>
          <p:txBody>
            <a:bodyPr/>
            <a:lstStyle/>
            <a:p>
              <a:endParaRPr lang="en-US"/>
            </a:p>
          </p:txBody>
        </p:sp>
        <p:sp>
          <p:nvSpPr>
            <p:cNvPr id="10479" name="Line 184"/>
            <p:cNvSpPr>
              <a:spLocks noChangeShapeType="1"/>
            </p:cNvSpPr>
            <p:nvPr/>
          </p:nvSpPr>
          <p:spPr bwMode="auto">
            <a:xfrm flipV="1">
              <a:off x="3819" y="3559"/>
              <a:ext cx="1" cy="73"/>
            </a:xfrm>
            <a:prstGeom prst="line">
              <a:avLst/>
            </a:prstGeom>
            <a:noFill/>
            <a:ln w="0">
              <a:solidFill>
                <a:srgbClr val="000000"/>
              </a:solidFill>
              <a:round/>
              <a:headEnd/>
              <a:tailEnd/>
            </a:ln>
          </p:spPr>
          <p:txBody>
            <a:bodyPr/>
            <a:lstStyle/>
            <a:p>
              <a:endParaRPr lang="en-US"/>
            </a:p>
          </p:txBody>
        </p:sp>
        <p:sp>
          <p:nvSpPr>
            <p:cNvPr id="10480" name="Line 185"/>
            <p:cNvSpPr>
              <a:spLocks noChangeShapeType="1"/>
            </p:cNvSpPr>
            <p:nvPr/>
          </p:nvSpPr>
          <p:spPr bwMode="auto">
            <a:xfrm flipV="1">
              <a:off x="3916" y="3559"/>
              <a:ext cx="1" cy="73"/>
            </a:xfrm>
            <a:prstGeom prst="line">
              <a:avLst/>
            </a:prstGeom>
            <a:noFill/>
            <a:ln w="0">
              <a:solidFill>
                <a:srgbClr val="000000"/>
              </a:solidFill>
              <a:round/>
              <a:headEnd/>
              <a:tailEnd/>
            </a:ln>
          </p:spPr>
          <p:txBody>
            <a:bodyPr/>
            <a:lstStyle/>
            <a:p>
              <a:endParaRPr lang="en-US"/>
            </a:p>
          </p:txBody>
        </p:sp>
        <p:sp>
          <p:nvSpPr>
            <p:cNvPr id="10481" name="Line 186"/>
            <p:cNvSpPr>
              <a:spLocks noChangeShapeType="1"/>
            </p:cNvSpPr>
            <p:nvPr/>
          </p:nvSpPr>
          <p:spPr bwMode="auto">
            <a:xfrm flipV="1">
              <a:off x="4013" y="3559"/>
              <a:ext cx="1" cy="73"/>
            </a:xfrm>
            <a:prstGeom prst="line">
              <a:avLst/>
            </a:prstGeom>
            <a:noFill/>
            <a:ln w="0">
              <a:solidFill>
                <a:srgbClr val="000000"/>
              </a:solidFill>
              <a:round/>
              <a:headEnd/>
              <a:tailEnd/>
            </a:ln>
          </p:spPr>
          <p:txBody>
            <a:bodyPr/>
            <a:lstStyle/>
            <a:p>
              <a:endParaRPr lang="en-US"/>
            </a:p>
          </p:txBody>
        </p:sp>
        <p:sp>
          <p:nvSpPr>
            <p:cNvPr id="10482" name="Line 187"/>
            <p:cNvSpPr>
              <a:spLocks noChangeShapeType="1"/>
            </p:cNvSpPr>
            <p:nvPr/>
          </p:nvSpPr>
          <p:spPr bwMode="auto">
            <a:xfrm flipV="1">
              <a:off x="4109" y="3559"/>
              <a:ext cx="1" cy="73"/>
            </a:xfrm>
            <a:prstGeom prst="line">
              <a:avLst/>
            </a:prstGeom>
            <a:noFill/>
            <a:ln w="0">
              <a:solidFill>
                <a:srgbClr val="000000"/>
              </a:solidFill>
              <a:round/>
              <a:headEnd/>
              <a:tailEnd/>
            </a:ln>
          </p:spPr>
          <p:txBody>
            <a:bodyPr/>
            <a:lstStyle/>
            <a:p>
              <a:endParaRPr lang="en-US"/>
            </a:p>
          </p:txBody>
        </p:sp>
        <p:sp>
          <p:nvSpPr>
            <p:cNvPr id="10483" name="Line 188"/>
            <p:cNvSpPr>
              <a:spLocks noChangeShapeType="1"/>
            </p:cNvSpPr>
            <p:nvPr/>
          </p:nvSpPr>
          <p:spPr bwMode="auto">
            <a:xfrm flipV="1">
              <a:off x="4206" y="3559"/>
              <a:ext cx="1" cy="73"/>
            </a:xfrm>
            <a:prstGeom prst="line">
              <a:avLst/>
            </a:prstGeom>
            <a:noFill/>
            <a:ln w="0">
              <a:solidFill>
                <a:srgbClr val="000000"/>
              </a:solidFill>
              <a:round/>
              <a:headEnd/>
              <a:tailEnd/>
            </a:ln>
          </p:spPr>
          <p:txBody>
            <a:bodyPr/>
            <a:lstStyle/>
            <a:p>
              <a:endParaRPr lang="en-US"/>
            </a:p>
          </p:txBody>
        </p:sp>
        <p:sp>
          <p:nvSpPr>
            <p:cNvPr id="10484" name="Line 189"/>
            <p:cNvSpPr>
              <a:spLocks noChangeShapeType="1"/>
            </p:cNvSpPr>
            <p:nvPr/>
          </p:nvSpPr>
          <p:spPr bwMode="auto">
            <a:xfrm flipV="1">
              <a:off x="4302" y="3559"/>
              <a:ext cx="1" cy="73"/>
            </a:xfrm>
            <a:prstGeom prst="line">
              <a:avLst/>
            </a:prstGeom>
            <a:noFill/>
            <a:ln w="0">
              <a:solidFill>
                <a:srgbClr val="000000"/>
              </a:solidFill>
              <a:round/>
              <a:headEnd/>
              <a:tailEnd/>
            </a:ln>
          </p:spPr>
          <p:txBody>
            <a:bodyPr/>
            <a:lstStyle/>
            <a:p>
              <a:endParaRPr lang="en-US"/>
            </a:p>
          </p:txBody>
        </p:sp>
        <p:sp>
          <p:nvSpPr>
            <p:cNvPr id="10485" name="Line 190"/>
            <p:cNvSpPr>
              <a:spLocks noChangeShapeType="1"/>
            </p:cNvSpPr>
            <p:nvPr/>
          </p:nvSpPr>
          <p:spPr bwMode="auto">
            <a:xfrm flipV="1">
              <a:off x="4399" y="3559"/>
              <a:ext cx="1" cy="73"/>
            </a:xfrm>
            <a:prstGeom prst="line">
              <a:avLst/>
            </a:prstGeom>
            <a:noFill/>
            <a:ln w="0">
              <a:solidFill>
                <a:srgbClr val="000000"/>
              </a:solidFill>
              <a:round/>
              <a:headEnd/>
              <a:tailEnd/>
            </a:ln>
          </p:spPr>
          <p:txBody>
            <a:bodyPr/>
            <a:lstStyle/>
            <a:p>
              <a:endParaRPr lang="en-US"/>
            </a:p>
          </p:txBody>
        </p:sp>
        <p:sp>
          <p:nvSpPr>
            <p:cNvPr id="10486" name="Line 191"/>
            <p:cNvSpPr>
              <a:spLocks noChangeShapeType="1"/>
            </p:cNvSpPr>
            <p:nvPr/>
          </p:nvSpPr>
          <p:spPr bwMode="auto">
            <a:xfrm flipV="1">
              <a:off x="4496" y="3559"/>
              <a:ext cx="1" cy="73"/>
            </a:xfrm>
            <a:prstGeom prst="line">
              <a:avLst/>
            </a:prstGeom>
            <a:noFill/>
            <a:ln w="0">
              <a:solidFill>
                <a:srgbClr val="000000"/>
              </a:solidFill>
              <a:round/>
              <a:headEnd/>
              <a:tailEnd/>
            </a:ln>
          </p:spPr>
          <p:txBody>
            <a:bodyPr/>
            <a:lstStyle/>
            <a:p>
              <a:endParaRPr lang="en-US"/>
            </a:p>
          </p:txBody>
        </p:sp>
        <p:sp>
          <p:nvSpPr>
            <p:cNvPr id="10487" name="Line 192"/>
            <p:cNvSpPr>
              <a:spLocks noChangeShapeType="1"/>
            </p:cNvSpPr>
            <p:nvPr/>
          </p:nvSpPr>
          <p:spPr bwMode="auto">
            <a:xfrm flipV="1">
              <a:off x="4592" y="3559"/>
              <a:ext cx="1" cy="73"/>
            </a:xfrm>
            <a:prstGeom prst="line">
              <a:avLst/>
            </a:prstGeom>
            <a:noFill/>
            <a:ln w="0">
              <a:solidFill>
                <a:srgbClr val="000000"/>
              </a:solidFill>
              <a:round/>
              <a:headEnd/>
              <a:tailEnd/>
            </a:ln>
          </p:spPr>
          <p:txBody>
            <a:bodyPr/>
            <a:lstStyle/>
            <a:p>
              <a:endParaRPr lang="en-US"/>
            </a:p>
          </p:txBody>
        </p:sp>
        <p:sp>
          <p:nvSpPr>
            <p:cNvPr id="10488" name="Line 193"/>
            <p:cNvSpPr>
              <a:spLocks noChangeShapeType="1"/>
            </p:cNvSpPr>
            <p:nvPr/>
          </p:nvSpPr>
          <p:spPr bwMode="auto">
            <a:xfrm flipV="1">
              <a:off x="4689" y="3559"/>
              <a:ext cx="1" cy="73"/>
            </a:xfrm>
            <a:prstGeom prst="line">
              <a:avLst/>
            </a:prstGeom>
            <a:noFill/>
            <a:ln w="0">
              <a:solidFill>
                <a:srgbClr val="000000"/>
              </a:solidFill>
              <a:round/>
              <a:headEnd/>
              <a:tailEnd/>
            </a:ln>
          </p:spPr>
          <p:txBody>
            <a:bodyPr/>
            <a:lstStyle/>
            <a:p>
              <a:endParaRPr lang="en-US"/>
            </a:p>
          </p:txBody>
        </p:sp>
        <p:sp>
          <p:nvSpPr>
            <p:cNvPr id="10489" name="Line 194"/>
            <p:cNvSpPr>
              <a:spLocks noChangeShapeType="1"/>
            </p:cNvSpPr>
            <p:nvPr/>
          </p:nvSpPr>
          <p:spPr bwMode="auto">
            <a:xfrm flipV="1">
              <a:off x="4785" y="3559"/>
              <a:ext cx="1" cy="73"/>
            </a:xfrm>
            <a:prstGeom prst="line">
              <a:avLst/>
            </a:prstGeom>
            <a:noFill/>
            <a:ln w="0">
              <a:solidFill>
                <a:srgbClr val="000000"/>
              </a:solidFill>
              <a:round/>
              <a:headEnd/>
              <a:tailEnd/>
            </a:ln>
          </p:spPr>
          <p:txBody>
            <a:bodyPr/>
            <a:lstStyle/>
            <a:p>
              <a:endParaRPr lang="en-US"/>
            </a:p>
          </p:txBody>
        </p:sp>
        <p:sp>
          <p:nvSpPr>
            <p:cNvPr id="10490" name="Line 195"/>
            <p:cNvSpPr>
              <a:spLocks noChangeShapeType="1"/>
            </p:cNvSpPr>
            <p:nvPr/>
          </p:nvSpPr>
          <p:spPr bwMode="auto">
            <a:xfrm flipV="1">
              <a:off x="4882" y="3559"/>
              <a:ext cx="1" cy="73"/>
            </a:xfrm>
            <a:prstGeom prst="line">
              <a:avLst/>
            </a:prstGeom>
            <a:noFill/>
            <a:ln w="0">
              <a:solidFill>
                <a:srgbClr val="000000"/>
              </a:solidFill>
              <a:round/>
              <a:headEnd/>
              <a:tailEnd/>
            </a:ln>
          </p:spPr>
          <p:txBody>
            <a:bodyPr/>
            <a:lstStyle/>
            <a:p>
              <a:endParaRPr lang="en-US"/>
            </a:p>
          </p:txBody>
        </p:sp>
        <p:sp>
          <p:nvSpPr>
            <p:cNvPr id="10491" name="Line 196"/>
            <p:cNvSpPr>
              <a:spLocks noChangeShapeType="1"/>
            </p:cNvSpPr>
            <p:nvPr/>
          </p:nvSpPr>
          <p:spPr bwMode="auto">
            <a:xfrm flipV="1">
              <a:off x="4978" y="3559"/>
              <a:ext cx="1" cy="73"/>
            </a:xfrm>
            <a:prstGeom prst="line">
              <a:avLst/>
            </a:prstGeom>
            <a:noFill/>
            <a:ln w="0">
              <a:solidFill>
                <a:srgbClr val="000000"/>
              </a:solidFill>
              <a:round/>
              <a:headEnd/>
              <a:tailEnd/>
            </a:ln>
          </p:spPr>
          <p:txBody>
            <a:bodyPr/>
            <a:lstStyle/>
            <a:p>
              <a:endParaRPr lang="en-US"/>
            </a:p>
          </p:txBody>
        </p:sp>
        <p:sp>
          <p:nvSpPr>
            <p:cNvPr id="10492" name="Line 197"/>
            <p:cNvSpPr>
              <a:spLocks noChangeShapeType="1"/>
            </p:cNvSpPr>
            <p:nvPr/>
          </p:nvSpPr>
          <p:spPr bwMode="auto">
            <a:xfrm flipV="1">
              <a:off x="5075" y="3559"/>
              <a:ext cx="1" cy="73"/>
            </a:xfrm>
            <a:prstGeom prst="line">
              <a:avLst/>
            </a:prstGeom>
            <a:noFill/>
            <a:ln w="0">
              <a:solidFill>
                <a:srgbClr val="000000"/>
              </a:solidFill>
              <a:round/>
              <a:headEnd/>
              <a:tailEnd/>
            </a:ln>
          </p:spPr>
          <p:txBody>
            <a:bodyPr/>
            <a:lstStyle/>
            <a:p>
              <a:endParaRPr lang="en-US"/>
            </a:p>
          </p:txBody>
        </p:sp>
        <p:sp>
          <p:nvSpPr>
            <p:cNvPr id="10493" name="Line 198"/>
            <p:cNvSpPr>
              <a:spLocks noChangeShapeType="1"/>
            </p:cNvSpPr>
            <p:nvPr/>
          </p:nvSpPr>
          <p:spPr bwMode="auto">
            <a:xfrm flipV="1">
              <a:off x="5172" y="3559"/>
              <a:ext cx="1" cy="73"/>
            </a:xfrm>
            <a:prstGeom prst="line">
              <a:avLst/>
            </a:prstGeom>
            <a:noFill/>
            <a:ln w="0">
              <a:solidFill>
                <a:srgbClr val="000000"/>
              </a:solidFill>
              <a:round/>
              <a:headEnd/>
              <a:tailEnd/>
            </a:ln>
          </p:spPr>
          <p:txBody>
            <a:bodyPr/>
            <a:lstStyle/>
            <a:p>
              <a:endParaRPr lang="en-US"/>
            </a:p>
          </p:txBody>
        </p:sp>
        <p:sp>
          <p:nvSpPr>
            <p:cNvPr id="10494" name="Line 199"/>
            <p:cNvSpPr>
              <a:spLocks noChangeShapeType="1"/>
            </p:cNvSpPr>
            <p:nvPr/>
          </p:nvSpPr>
          <p:spPr bwMode="auto">
            <a:xfrm flipV="1">
              <a:off x="5268" y="3559"/>
              <a:ext cx="1" cy="73"/>
            </a:xfrm>
            <a:prstGeom prst="line">
              <a:avLst/>
            </a:prstGeom>
            <a:noFill/>
            <a:ln w="0">
              <a:solidFill>
                <a:srgbClr val="000000"/>
              </a:solidFill>
              <a:round/>
              <a:headEnd/>
              <a:tailEnd/>
            </a:ln>
          </p:spPr>
          <p:txBody>
            <a:bodyPr/>
            <a:lstStyle/>
            <a:p>
              <a:endParaRPr lang="en-US"/>
            </a:p>
          </p:txBody>
        </p:sp>
        <p:sp>
          <p:nvSpPr>
            <p:cNvPr id="10495" name="Line 200"/>
            <p:cNvSpPr>
              <a:spLocks noChangeShapeType="1"/>
            </p:cNvSpPr>
            <p:nvPr/>
          </p:nvSpPr>
          <p:spPr bwMode="auto">
            <a:xfrm flipV="1">
              <a:off x="5365" y="3559"/>
              <a:ext cx="1" cy="73"/>
            </a:xfrm>
            <a:prstGeom prst="line">
              <a:avLst/>
            </a:prstGeom>
            <a:noFill/>
            <a:ln w="0">
              <a:solidFill>
                <a:srgbClr val="000000"/>
              </a:solidFill>
              <a:round/>
              <a:headEnd/>
              <a:tailEnd/>
            </a:ln>
          </p:spPr>
          <p:txBody>
            <a:bodyPr/>
            <a:lstStyle/>
            <a:p>
              <a:endParaRPr lang="en-US"/>
            </a:p>
          </p:txBody>
        </p:sp>
        <p:sp>
          <p:nvSpPr>
            <p:cNvPr id="10496" name="Line 201"/>
            <p:cNvSpPr>
              <a:spLocks noChangeShapeType="1"/>
            </p:cNvSpPr>
            <p:nvPr/>
          </p:nvSpPr>
          <p:spPr bwMode="auto">
            <a:xfrm flipV="1">
              <a:off x="5461" y="3559"/>
              <a:ext cx="1" cy="73"/>
            </a:xfrm>
            <a:prstGeom prst="line">
              <a:avLst/>
            </a:prstGeom>
            <a:noFill/>
            <a:ln w="0">
              <a:solidFill>
                <a:srgbClr val="000000"/>
              </a:solidFill>
              <a:round/>
              <a:headEnd/>
              <a:tailEnd/>
            </a:ln>
          </p:spPr>
          <p:txBody>
            <a:bodyPr/>
            <a:lstStyle/>
            <a:p>
              <a:endParaRPr lang="en-US"/>
            </a:p>
          </p:txBody>
        </p:sp>
        <p:sp>
          <p:nvSpPr>
            <p:cNvPr id="10497" name="Line 202"/>
            <p:cNvSpPr>
              <a:spLocks noChangeShapeType="1"/>
            </p:cNvSpPr>
            <p:nvPr/>
          </p:nvSpPr>
          <p:spPr bwMode="auto">
            <a:xfrm flipV="1">
              <a:off x="5558" y="3559"/>
              <a:ext cx="1" cy="73"/>
            </a:xfrm>
            <a:prstGeom prst="line">
              <a:avLst/>
            </a:prstGeom>
            <a:noFill/>
            <a:ln w="0">
              <a:solidFill>
                <a:srgbClr val="000000"/>
              </a:solidFill>
              <a:round/>
              <a:headEnd/>
              <a:tailEnd/>
            </a:ln>
          </p:spPr>
          <p:txBody>
            <a:bodyPr/>
            <a:lstStyle/>
            <a:p>
              <a:endParaRPr lang="en-US"/>
            </a:p>
          </p:txBody>
        </p:sp>
        <p:sp>
          <p:nvSpPr>
            <p:cNvPr id="10498" name="Line 203"/>
            <p:cNvSpPr>
              <a:spLocks noChangeShapeType="1"/>
            </p:cNvSpPr>
            <p:nvPr/>
          </p:nvSpPr>
          <p:spPr bwMode="auto">
            <a:xfrm flipV="1">
              <a:off x="5654" y="3559"/>
              <a:ext cx="1" cy="73"/>
            </a:xfrm>
            <a:prstGeom prst="line">
              <a:avLst/>
            </a:prstGeom>
            <a:noFill/>
            <a:ln w="0">
              <a:solidFill>
                <a:srgbClr val="000000"/>
              </a:solidFill>
              <a:round/>
              <a:headEnd/>
              <a:tailEnd/>
            </a:ln>
          </p:spPr>
          <p:txBody>
            <a:bodyPr/>
            <a:lstStyle/>
            <a:p>
              <a:endParaRPr lang="en-US"/>
            </a:p>
          </p:txBody>
        </p:sp>
        <p:sp>
          <p:nvSpPr>
            <p:cNvPr id="10499" name="Line 204"/>
            <p:cNvSpPr>
              <a:spLocks noChangeShapeType="1"/>
            </p:cNvSpPr>
            <p:nvPr/>
          </p:nvSpPr>
          <p:spPr bwMode="auto">
            <a:xfrm flipV="1">
              <a:off x="5751" y="3559"/>
              <a:ext cx="1" cy="73"/>
            </a:xfrm>
            <a:prstGeom prst="line">
              <a:avLst/>
            </a:prstGeom>
            <a:noFill/>
            <a:ln w="0">
              <a:solidFill>
                <a:srgbClr val="000000"/>
              </a:solidFill>
              <a:round/>
              <a:headEnd/>
              <a:tailEnd/>
            </a:ln>
          </p:spPr>
          <p:txBody>
            <a:bodyPr/>
            <a:lstStyle/>
            <a:p>
              <a:endParaRPr lang="en-US"/>
            </a:p>
          </p:txBody>
        </p:sp>
        <p:sp>
          <p:nvSpPr>
            <p:cNvPr id="10500" name="Line 205"/>
            <p:cNvSpPr>
              <a:spLocks noChangeShapeType="1"/>
            </p:cNvSpPr>
            <p:nvPr/>
          </p:nvSpPr>
          <p:spPr bwMode="auto">
            <a:xfrm>
              <a:off x="801" y="3559"/>
              <a:ext cx="73" cy="1"/>
            </a:xfrm>
            <a:prstGeom prst="line">
              <a:avLst/>
            </a:prstGeom>
            <a:noFill/>
            <a:ln w="0">
              <a:solidFill>
                <a:srgbClr val="000000"/>
              </a:solidFill>
              <a:round/>
              <a:headEnd/>
              <a:tailEnd/>
            </a:ln>
          </p:spPr>
          <p:txBody>
            <a:bodyPr/>
            <a:lstStyle/>
            <a:p>
              <a:endParaRPr lang="en-US"/>
            </a:p>
          </p:txBody>
        </p:sp>
      </p:grpSp>
      <p:sp>
        <p:nvSpPr>
          <p:cNvPr id="10243" name="Line 206"/>
          <p:cNvSpPr>
            <a:spLocks noChangeShapeType="1"/>
          </p:cNvSpPr>
          <p:nvPr/>
        </p:nvSpPr>
        <p:spPr bwMode="auto">
          <a:xfrm>
            <a:off x="1125538" y="4900613"/>
            <a:ext cx="106362" cy="1587"/>
          </a:xfrm>
          <a:prstGeom prst="line">
            <a:avLst/>
          </a:prstGeom>
          <a:noFill/>
          <a:ln w="0">
            <a:solidFill>
              <a:srgbClr val="000000"/>
            </a:solidFill>
            <a:round/>
            <a:headEnd/>
            <a:tailEnd/>
          </a:ln>
        </p:spPr>
        <p:txBody>
          <a:bodyPr/>
          <a:lstStyle/>
          <a:p>
            <a:endParaRPr lang="en-US"/>
          </a:p>
        </p:txBody>
      </p:sp>
      <p:sp>
        <p:nvSpPr>
          <p:cNvPr id="10244" name="Line 207"/>
          <p:cNvSpPr>
            <a:spLocks noChangeShapeType="1"/>
          </p:cNvSpPr>
          <p:nvPr/>
        </p:nvSpPr>
        <p:spPr bwMode="auto">
          <a:xfrm>
            <a:off x="1125538" y="4037013"/>
            <a:ext cx="106362" cy="1587"/>
          </a:xfrm>
          <a:prstGeom prst="line">
            <a:avLst/>
          </a:prstGeom>
          <a:noFill/>
          <a:ln w="0">
            <a:solidFill>
              <a:srgbClr val="000000"/>
            </a:solidFill>
            <a:round/>
            <a:headEnd/>
            <a:tailEnd/>
          </a:ln>
        </p:spPr>
        <p:txBody>
          <a:bodyPr/>
          <a:lstStyle/>
          <a:p>
            <a:endParaRPr lang="en-US"/>
          </a:p>
        </p:txBody>
      </p:sp>
      <p:sp>
        <p:nvSpPr>
          <p:cNvPr id="10245" name="Line 208"/>
          <p:cNvSpPr>
            <a:spLocks noChangeShapeType="1"/>
          </p:cNvSpPr>
          <p:nvPr/>
        </p:nvSpPr>
        <p:spPr bwMode="auto">
          <a:xfrm>
            <a:off x="1125538" y="3175000"/>
            <a:ext cx="106362" cy="1588"/>
          </a:xfrm>
          <a:prstGeom prst="line">
            <a:avLst/>
          </a:prstGeom>
          <a:noFill/>
          <a:ln w="0">
            <a:solidFill>
              <a:srgbClr val="000000"/>
            </a:solidFill>
            <a:round/>
            <a:headEnd/>
            <a:tailEnd/>
          </a:ln>
        </p:spPr>
        <p:txBody>
          <a:bodyPr/>
          <a:lstStyle/>
          <a:p>
            <a:endParaRPr lang="en-US"/>
          </a:p>
        </p:txBody>
      </p:sp>
      <p:sp>
        <p:nvSpPr>
          <p:cNvPr id="10246" name="Line 209"/>
          <p:cNvSpPr>
            <a:spLocks noChangeShapeType="1"/>
          </p:cNvSpPr>
          <p:nvPr/>
        </p:nvSpPr>
        <p:spPr bwMode="auto">
          <a:xfrm>
            <a:off x="1125538" y="2311400"/>
            <a:ext cx="106362" cy="1588"/>
          </a:xfrm>
          <a:prstGeom prst="line">
            <a:avLst/>
          </a:prstGeom>
          <a:noFill/>
          <a:ln w="0">
            <a:solidFill>
              <a:srgbClr val="000000"/>
            </a:solidFill>
            <a:round/>
            <a:headEnd/>
            <a:tailEnd/>
          </a:ln>
        </p:spPr>
        <p:txBody>
          <a:bodyPr/>
          <a:lstStyle/>
          <a:p>
            <a:endParaRPr lang="en-US"/>
          </a:p>
        </p:txBody>
      </p:sp>
      <p:sp>
        <p:nvSpPr>
          <p:cNvPr id="10247" name="Line 210"/>
          <p:cNvSpPr>
            <a:spLocks noChangeShapeType="1"/>
          </p:cNvSpPr>
          <p:nvPr/>
        </p:nvSpPr>
        <p:spPr bwMode="auto">
          <a:xfrm>
            <a:off x="1125538" y="1447800"/>
            <a:ext cx="106362" cy="1588"/>
          </a:xfrm>
          <a:prstGeom prst="line">
            <a:avLst/>
          </a:prstGeom>
          <a:noFill/>
          <a:ln w="0">
            <a:solidFill>
              <a:srgbClr val="000000"/>
            </a:solidFill>
            <a:round/>
            <a:headEnd/>
            <a:tailEnd/>
          </a:ln>
        </p:spPr>
        <p:txBody>
          <a:bodyPr/>
          <a:lstStyle/>
          <a:p>
            <a:endParaRPr lang="en-US"/>
          </a:p>
        </p:txBody>
      </p:sp>
      <p:sp>
        <p:nvSpPr>
          <p:cNvPr id="10248" name="Line 211"/>
          <p:cNvSpPr>
            <a:spLocks noChangeShapeType="1"/>
          </p:cNvSpPr>
          <p:nvPr/>
        </p:nvSpPr>
        <p:spPr bwMode="auto">
          <a:xfrm>
            <a:off x="1231900" y="5764213"/>
            <a:ext cx="7216775" cy="1587"/>
          </a:xfrm>
          <a:prstGeom prst="line">
            <a:avLst/>
          </a:prstGeom>
          <a:noFill/>
          <a:ln w="11113">
            <a:solidFill>
              <a:srgbClr val="000000"/>
            </a:solidFill>
            <a:round/>
            <a:headEnd/>
            <a:tailEnd/>
          </a:ln>
        </p:spPr>
        <p:txBody>
          <a:bodyPr/>
          <a:lstStyle/>
          <a:p>
            <a:endParaRPr lang="en-US"/>
          </a:p>
        </p:txBody>
      </p:sp>
      <p:sp>
        <p:nvSpPr>
          <p:cNvPr id="10249" name="Line 212"/>
          <p:cNvSpPr>
            <a:spLocks noChangeShapeType="1"/>
          </p:cNvSpPr>
          <p:nvPr/>
        </p:nvSpPr>
        <p:spPr bwMode="auto">
          <a:xfrm flipV="1">
            <a:off x="8448675" y="1447800"/>
            <a:ext cx="1588" cy="4316413"/>
          </a:xfrm>
          <a:prstGeom prst="line">
            <a:avLst/>
          </a:prstGeom>
          <a:noFill/>
          <a:ln w="11113">
            <a:solidFill>
              <a:srgbClr val="000000"/>
            </a:solidFill>
            <a:round/>
            <a:headEnd/>
            <a:tailEnd/>
          </a:ln>
        </p:spPr>
        <p:txBody>
          <a:bodyPr/>
          <a:lstStyle/>
          <a:p>
            <a:endParaRPr lang="en-US"/>
          </a:p>
        </p:txBody>
      </p:sp>
      <p:sp>
        <p:nvSpPr>
          <p:cNvPr id="10250" name="Line 213"/>
          <p:cNvSpPr>
            <a:spLocks noChangeShapeType="1"/>
          </p:cNvSpPr>
          <p:nvPr/>
        </p:nvSpPr>
        <p:spPr bwMode="auto">
          <a:xfrm flipH="1">
            <a:off x="1231900" y="1447800"/>
            <a:ext cx="7216775" cy="1588"/>
          </a:xfrm>
          <a:prstGeom prst="line">
            <a:avLst/>
          </a:prstGeom>
          <a:noFill/>
          <a:ln w="11113">
            <a:solidFill>
              <a:srgbClr val="000000"/>
            </a:solidFill>
            <a:round/>
            <a:headEnd/>
            <a:tailEnd/>
          </a:ln>
        </p:spPr>
        <p:txBody>
          <a:bodyPr/>
          <a:lstStyle/>
          <a:p>
            <a:endParaRPr lang="en-US"/>
          </a:p>
        </p:txBody>
      </p:sp>
      <p:sp>
        <p:nvSpPr>
          <p:cNvPr id="10251" name="Line 214"/>
          <p:cNvSpPr>
            <a:spLocks noChangeShapeType="1"/>
          </p:cNvSpPr>
          <p:nvPr/>
        </p:nvSpPr>
        <p:spPr bwMode="auto">
          <a:xfrm>
            <a:off x="1231900" y="1447800"/>
            <a:ext cx="1588" cy="4316413"/>
          </a:xfrm>
          <a:prstGeom prst="line">
            <a:avLst/>
          </a:prstGeom>
          <a:noFill/>
          <a:ln w="11113">
            <a:solidFill>
              <a:srgbClr val="000000"/>
            </a:solidFill>
            <a:round/>
            <a:headEnd/>
            <a:tailEnd/>
          </a:ln>
        </p:spPr>
        <p:txBody>
          <a:bodyPr/>
          <a:lstStyle/>
          <a:p>
            <a:endParaRPr lang="en-US"/>
          </a:p>
        </p:txBody>
      </p:sp>
      <p:sp>
        <p:nvSpPr>
          <p:cNvPr id="10252" name="Rectangle 215"/>
          <p:cNvSpPr>
            <a:spLocks noChangeArrowheads="1"/>
          </p:cNvSpPr>
          <p:nvPr/>
        </p:nvSpPr>
        <p:spPr bwMode="auto">
          <a:xfrm rot="-5400000">
            <a:off x="1125538"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1950</a:t>
            </a:r>
            <a:endParaRPr lang="en-GB">
              <a:solidFill>
                <a:schemeClr val="bg1"/>
              </a:solidFill>
            </a:endParaRPr>
          </a:p>
        </p:txBody>
      </p:sp>
      <p:sp>
        <p:nvSpPr>
          <p:cNvPr id="10253" name="Rectangle 216"/>
          <p:cNvSpPr>
            <a:spLocks noChangeArrowheads="1"/>
          </p:cNvSpPr>
          <p:nvPr/>
        </p:nvSpPr>
        <p:spPr bwMode="auto">
          <a:xfrm rot="-5400000">
            <a:off x="1833563"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1955</a:t>
            </a:r>
            <a:endParaRPr lang="en-GB">
              <a:solidFill>
                <a:schemeClr val="bg1"/>
              </a:solidFill>
            </a:endParaRPr>
          </a:p>
        </p:txBody>
      </p:sp>
      <p:sp>
        <p:nvSpPr>
          <p:cNvPr id="10254" name="Rectangle 217"/>
          <p:cNvSpPr>
            <a:spLocks noChangeArrowheads="1"/>
          </p:cNvSpPr>
          <p:nvPr/>
        </p:nvSpPr>
        <p:spPr bwMode="auto">
          <a:xfrm rot="-5400000">
            <a:off x="2538413"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1960</a:t>
            </a:r>
            <a:endParaRPr lang="en-GB">
              <a:solidFill>
                <a:schemeClr val="bg1"/>
              </a:solidFill>
            </a:endParaRPr>
          </a:p>
        </p:txBody>
      </p:sp>
      <p:sp>
        <p:nvSpPr>
          <p:cNvPr id="10255" name="Rectangle 218"/>
          <p:cNvSpPr>
            <a:spLocks noChangeArrowheads="1"/>
          </p:cNvSpPr>
          <p:nvPr/>
        </p:nvSpPr>
        <p:spPr bwMode="auto">
          <a:xfrm rot="-5400000">
            <a:off x="3246438"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1965</a:t>
            </a:r>
            <a:endParaRPr lang="en-GB">
              <a:solidFill>
                <a:schemeClr val="bg1"/>
              </a:solidFill>
            </a:endParaRPr>
          </a:p>
        </p:txBody>
      </p:sp>
      <p:sp>
        <p:nvSpPr>
          <p:cNvPr id="10256" name="Rectangle 219"/>
          <p:cNvSpPr>
            <a:spLocks noChangeArrowheads="1"/>
          </p:cNvSpPr>
          <p:nvPr/>
        </p:nvSpPr>
        <p:spPr bwMode="auto">
          <a:xfrm rot="-5400000">
            <a:off x="3954463"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1970</a:t>
            </a:r>
            <a:endParaRPr lang="en-GB">
              <a:solidFill>
                <a:schemeClr val="bg1"/>
              </a:solidFill>
            </a:endParaRPr>
          </a:p>
        </p:txBody>
      </p:sp>
      <p:sp>
        <p:nvSpPr>
          <p:cNvPr id="10257" name="Rectangle 220"/>
          <p:cNvSpPr>
            <a:spLocks noChangeArrowheads="1"/>
          </p:cNvSpPr>
          <p:nvPr/>
        </p:nvSpPr>
        <p:spPr bwMode="auto">
          <a:xfrm rot="-5400000">
            <a:off x="4662488"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1975</a:t>
            </a:r>
            <a:endParaRPr lang="en-GB">
              <a:solidFill>
                <a:schemeClr val="bg1"/>
              </a:solidFill>
            </a:endParaRPr>
          </a:p>
        </p:txBody>
      </p:sp>
      <p:sp>
        <p:nvSpPr>
          <p:cNvPr id="10258" name="Rectangle 221"/>
          <p:cNvSpPr>
            <a:spLocks noChangeArrowheads="1"/>
          </p:cNvSpPr>
          <p:nvPr/>
        </p:nvSpPr>
        <p:spPr bwMode="auto">
          <a:xfrm rot="-5400000">
            <a:off x="5368925"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1980</a:t>
            </a:r>
            <a:endParaRPr lang="en-GB">
              <a:solidFill>
                <a:schemeClr val="bg1"/>
              </a:solidFill>
            </a:endParaRPr>
          </a:p>
        </p:txBody>
      </p:sp>
      <p:sp>
        <p:nvSpPr>
          <p:cNvPr id="10259" name="Rectangle 222"/>
          <p:cNvSpPr>
            <a:spLocks noChangeArrowheads="1"/>
          </p:cNvSpPr>
          <p:nvPr/>
        </p:nvSpPr>
        <p:spPr bwMode="auto">
          <a:xfrm rot="-5400000">
            <a:off x="6076950"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1985</a:t>
            </a:r>
            <a:endParaRPr lang="en-GB">
              <a:solidFill>
                <a:schemeClr val="bg1"/>
              </a:solidFill>
            </a:endParaRPr>
          </a:p>
        </p:txBody>
      </p:sp>
      <p:sp>
        <p:nvSpPr>
          <p:cNvPr id="10260" name="Rectangle 223"/>
          <p:cNvSpPr>
            <a:spLocks noChangeArrowheads="1"/>
          </p:cNvSpPr>
          <p:nvPr/>
        </p:nvSpPr>
        <p:spPr bwMode="auto">
          <a:xfrm rot="-5400000">
            <a:off x="6359525"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1987</a:t>
            </a:r>
            <a:endParaRPr lang="en-GB">
              <a:solidFill>
                <a:schemeClr val="bg1"/>
              </a:solidFill>
            </a:endParaRPr>
          </a:p>
        </p:txBody>
      </p:sp>
      <p:sp>
        <p:nvSpPr>
          <p:cNvPr id="10261" name="Rectangle 224"/>
          <p:cNvSpPr>
            <a:spLocks noChangeArrowheads="1"/>
          </p:cNvSpPr>
          <p:nvPr/>
        </p:nvSpPr>
        <p:spPr bwMode="auto">
          <a:xfrm rot="-5400000">
            <a:off x="6500813"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1988</a:t>
            </a:r>
            <a:endParaRPr lang="en-GB">
              <a:solidFill>
                <a:schemeClr val="bg1"/>
              </a:solidFill>
            </a:endParaRPr>
          </a:p>
        </p:txBody>
      </p:sp>
      <p:sp>
        <p:nvSpPr>
          <p:cNvPr id="10262" name="Rectangle 225"/>
          <p:cNvSpPr>
            <a:spLocks noChangeArrowheads="1"/>
          </p:cNvSpPr>
          <p:nvPr/>
        </p:nvSpPr>
        <p:spPr bwMode="auto">
          <a:xfrm rot="-5400000">
            <a:off x="6642100"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1989</a:t>
            </a:r>
            <a:endParaRPr lang="en-GB">
              <a:solidFill>
                <a:schemeClr val="bg1"/>
              </a:solidFill>
            </a:endParaRPr>
          </a:p>
        </p:txBody>
      </p:sp>
      <p:sp>
        <p:nvSpPr>
          <p:cNvPr id="10263" name="Rectangle 226"/>
          <p:cNvSpPr>
            <a:spLocks noChangeArrowheads="1"/>
          </p:cNvSpPr>
          <p:nvPr/>
        </p:nvSpPr>
        <p:spPr bwMode="auto">
          <a:xfrm rot="-5400000">
            <a:off x="6784975"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1990</a:t>
            </a:r>
            <a:endParaRPr lang="en-GB">
              <a:solidFill>
                <a:schemeClr val="bg1"/>
              </a:solidFill>
            </a:endParaRPr>
          </a:p>
        </p:txBody>
      </p:sp>
      <p:sp>
        <p:nvSpPr>
          <p:cNvPr id="10264" name="Rectangle 227"/>
          <p:cNvSpPr>
            <a:spLocks noChangeArrowheads="1"/>
          </p:cNvSpPr>
          <p:nvPr/>
        </p:nvSpPr>
        <p:spPr bwMode="auto">
          <a:xfrm rot="-5400000">
            <a:off x="6924675"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1991</a:t>
            </a:r>
            <a:endParaRPr lang="en-GB">
              <a:solidFill>
                <a:schemeClr val="bg1"/>
              </a:solidFill>
            </a:endParaRPr>
          </a:p>
        </p:txBody>
      </p:sp>
      <p:sp>
        <p:nvSpPr>
          <p:cNvPr id="10265" name="Rectangle 228"/>
          <p:cNvSpPr>
            <a:spLocks noChangeArrowheads="1"/>
          </p:cNvSpPr>
          <p:nvPr/>
        </p:nvSpPr>
        <p:spPr bwMode="auto">
          <a:xfrm rot="-5400000">
            <a:off x="7067550"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1992</a:t>
            </a:r>
            <a:endParaRPr lang="en-GB">
              <a:solidFill>
                <a:schemeClr val="bg1"/>
              </a:solidFill>
            </a:endParaRPr>
          </a:p>
        </p:txBody>
      </p:sp>
      <p:sp>
        <p:nvSpPr>
          <p:cNvPr id="10266" name="Rectangle 229"/>
          <p:cNvSpPr>
            <a:spLocks noChangeArrowheads="1"/>
          </p:cNvSpPr>
          <p:nvPr/>
        </p:nvSpPr>
        <p:spPr bwMode="auto">
          <a:xfrm rot="-5400000">
            <a:off x="7207250"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1993</a:t>
            </a:r>
            <a:endParaRPr lang="en-GB">
              <a:solidFill>
                <a:schemeClr val="bg1"/>
              </a:solidFill>
            </a:endParaRPr>
          </a:p>
        </p:txBody>
      </p:sp>
      <p:sp>
        <p:nvSpPr>
          <p:cNvPr id="10267" name="Rectangle 230"/>
          <p:cNvSpPr>
            <a:spLocks noChangeArrowheads="1"/>
          </p:cNvSpPr>
          <p:nvPr/>
        </p:nvSpPr>
        <p:spPr bwMode="auto">
          <a:xfrm rot="-5400000">
            <a:off x="7350125"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1994</a:t>
            </a:r>
            <a:endParaRPr lang="en-GB">
              <a:solidFill>
                <a:schemeClr val="bg1"/>
              </a:solidFill>
            </a:endParaRPr>
          </a:p>
        </p:txBody>
      </p:sp>
      <p:sp>
        <p:nvSpPr>
          <p:cNvPr id="10268" name="Rectangle 231"/>
          <p:cNvSpPr>
            <a:spLocks noChangeArrowheads="1"/>
          </p:cNvSpPr>
          <p:nvPr/>
        </p:nvSpPr>
        <p:spPr bwMode="auto">
          <a:xfrm rot="-5400000">
            <a:off x="7491413"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1995</a:t>
            </a:r>
            <a:endParaRPr lang="en-GB">
              <a:solidFill>
                <a:schemeClr val="bg1"/>
              </a:solidFill>
            </a:endParaRPr>
          </a:p>
        </p:txBody>
      </p:sp>
      <p:sp>
        <p:nvSpPr>
          <p:cNvPr id="10269" name="Rectangle 232"/>
          <p:cNvSpPr>
            <a:spLocks noChangeArrowheads="1"/>
          </p:cNvSpPr>
          <p:nvPr/>
        </p:nvSpPr>
        <p:spPr bwMode="auto">
          <a:xfrm rot="-5400000">
            <a:off x="7632700"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1996</a:t>
            </a:r>
            <a:endParaRPr lang="en-GB">
              <a:solidFill>
                <a:schemeClr val="bg1"/>
              </a:solidFill>
            </a:endParaRPr>
          </a:p>
        </p:txBody>
      </p:sp>
      <p:sp>
        <p:nvSpPr>
          <p:cNvPr id="10270" name="Rectangle 233"/>
          <p:cNvSpPr>
            <a:spLocks noChangeArrowheads="1"/>
          </p:cNvSpPr>
          <p:nvPr/>
        </p:nvSpPr>
        <p:spPr bwMode="auto">
          <a:xfrm rot="-5400000">
            <a:off x="7773988"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1997</a:t>
            </a:r>
            <a:endParaRPr lang="en-GB">
              <a:solidFill>
                <a:schemeClr val="bg1"/>
              </a:solidFill>
            </a:endParaRPr>
          </a:p>
        </p:txBody>
      </p:sp>
      <p:sp>
        <p:nvSpPr>
          <p:cNvPr id="10271" name="Rectangle 234"/>
          <p:cNvSpPr>
            <a:spLocks noChangeArrowheads="1"/>
          </p:cNvSpPr>
          <p:nvPr/>
        </p:nvSpPr>
        <p:spPr bwMode="auto">
          <a:xfrm rot="-5400000">
            <a:off x="7915275"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1998</a:t>
            </a:r>
            <a:endParaRPr lang="en-GB">
              <a:solidFill>
                <a:schemeClr val="bg1"/>
              </a:solidFill>
            </a:endParaRPr>
          </a:p>
        </p:txBody>
      </p:sp>
      <p:sp>
        <p:nvSpPr>
          <p:cNvPr id="10272" name="Rectangle 235"/>
          <p:cNvSpPr>
            <a:spLocks noChangeArrowheads="1"/>
          </p:cNvSpPr>
          <p:nvPr/>
        </p:nvSpPr>
        <p:spPr bwMode="auto">
          <a:xfrm rot="-5400000">
            <a:off x="8058150"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1999</a:t>
            </a:r>
            <a:endParaRPr lang="en-GB">
              <a:solidFill>
                <a:schemeClr val="bg1"/>
              </a:solidFill>
            </a:endParaRPr>
          </a:p>
        </p:txBody>
      </p:sp>
      <p:sp>
        <p:nvSpPr>
          <p:cNvPr id="10273" name="Rectangle 236"/>
          <p:cNvSpPr>
            <a:spLocks noChangeArrowheads="1"/>
          </p:cNvSpPr>
          <p:nvPr/>
        </p:nvSpPr>
        <p:spPr bwMode="auto">
          <a:xfrm rot="-5400000">
            <a:off x="8199438" y="5965825"/>
            <a:ext cx="371475" cy="200025"/>
          </a:xfrm>
          <a:prstGeom prst="rect">
            <a:avLst/>
          </a:prstGeom>
          <a:noFill/>
          <a:ln w="9525">
            <a:noFill/>
            <a:miter lim="800000"/>
            <a:headEnd/>
            <a:tailEnd/>
          </a:ln>
        </p:spPr>
        <p:txBody>
          <a:bodyPr wrap="none" lIns="0" tIns="0" rIns="0" bIns="0">
            <a:spAutoFit/>
          </a:bodyPr>
          <a:lstStyle/>
          <a:p>
            <a:pPr algn="ctr"/>
            <a:r>
              <a:rPr lang="en-GB" sz="1300" b="1">
                <a:solidFill>
                  <a:srgbClr val="000000"/>
                </a:solidFill>
              </a:rPr>
              <a:t>2000</a:t>
            </a:r>
            <a:endParaRPr lang="en-GB">
              <a:solidFill>
                <a:schemeClr val="bg1"/>
              </a:solidFill>
            </a:endParaRPr>
          </a:p>
        </p:txBody>
      </p:sp>
      <p:sp>
        <p:nvSpPr>
          <p:cNvPr id="10274" name="Rectangle 237"/>
          <p:cNvSpPr>
            <a:spLocks noChangeArrowheads="1"/>
          </p:cNvSpPr>
          <p:nvPr/>
        </p:nvSpPr>
        <p:spPr bwMode="auto">
          <a:xfrm>
            <a:off x="963613" y="5662613"/>
            <a:ext cx="98425" cy="215900"/>
          </a:xfrm>
          <a:prstGeom prst="rect">
            <a:avLst/>
          </a:prstGeom>
          <a:noFill/>
          <a:ln w="9525">
            <a:noFill/>
            <a:miter lim="800000"/>
            <a:headEnd/>
            <a:tailEnd/>
          </a:ln>
        </p:spPr>
        <p:txBody>
          <a:bodyPr wrap="none" lIns="0" tIns="0" rIns="0" bIns="0">
            <a:spAutoFit/>
          </a:bodyPr>
          <a:lstStyle/>
          <a:p>
            <a:pPr algn="ctr"/>
            <a:r>
              <a:rPr lang="en-GB" sz="1400">
                <a:solidFill>
                  <a:srgbClr val="000000"/>
                </a:solidFill>
              </a:rPr>
              <a:t>0</a:t>
            </a:r>
            <a:endParaRPr lang="en-GB">
              <a:solidFill>
                <a:schemeClr val="bg1"/>
              </a:solidFill>
            </a:endParaRPr>
          </a:p>
        </p:txBody>
      </p:sp>
      <p:sp>
        <p:nvSpPr>
          <p:cNvPr id="10275" name="Rectangle 238"/>
          <p:cNvSpPr>
            <a:spLocks noChangeArrowheads="1"/>
          </p:cNvSpPr>
          <p:nvPr/>
        </p:nvSpPr>
        <p:spPr bwMode="auto">
          <a:xfrm>
            <a:off x="869950" y="4800600"/>
            <a:ext cx="198438" cy="215900"/>
          </a:xfrm>
          <a:prstGeom prst="rect">
            <a:avLst/>
          </a:prstGeom>
          <a:noFill/>
          <a:ln w="9525">
            <a:noFill/>
            <a:miter lim="800000"/>
            <a:headEnd/>
            <a:tailEnd/>
          </a:ln>
        </p:spPr>
        <p:txBody>
          <a:bodyPr wrap="none" lIns="0" tIns="0" rIns="0" bIns="0">
            <a:spAutoFit/>
          </a:bodyPr>
          <a:lstStyle/>
          <a:p>
            <a:pPr algn="ctr"/>
            <a:r>
              <a:rPr lang="en-GB" sz="1400">
                <a:solidFill>
                  <a:srgbClr val="000000"/>
                </a:solidFill>
              </a:rPr>
              <a:t>20</a:t>
            </a:r>
            <a:endParaRPr lang="en-GB">
              <a:solidFill>
                <a:schemeClr val="bg1"/>
              </a:solidFill>
            </a:endParaRPr>
          </a:p>
        </p:txBody>
      </p:sp>
      <p:sp>
        <p:nvSpPr>
          <p:cNvPr id="10276" name="Rectangle 239"/>
          <p:cNvSpPr>
            <a:spLocks noChangeArrowheads="1"/>
          </p:cNvSpPr>
          <p:nvPr/>
        </p:nvSpPr>
        <p:spPr bwMode="auto">
          <a:xfrm>
            <a:off x="869950" y="3937000"/>
            <a:ext cx="198438" cy="215900"/>
          </a:xfrm>
          <a:prstGeom prst="rect">
            <a:avLst/>
          </a:prstGeom>
          <a:noFill/>
          <a:ln w="9525">
            <a:noFill/>
            <a:miter lim="800000"/>
            <a:headEnd/>
            <a:tailEnd/>
          </a:ln>
        </p:spPr>
        <p:txBody>
          <a:bodyPr wrap="none" lIns="0" tIns="0" rIns="0" bIns="0">
            <a:spAutoFit/>
          </a:bodyPr>
          <a:lstStyle/>
          <a:p>
            <a:pPr algn="ctr"/>
            <a:r>
              <a:rPr lang="en-GB" sz="1400">
                <a:solidFill>
                  <a:srgbClr val="000000"/>
                </a:solidFill>
              </a:rPr>
              <a:t>40</a:t>
            </a:r>
            <a:endParaRPr lang="en-GB">
              <a:solidFill>
                <a:schemeClr val="bg1"/>
              </a:solidFill>
            </a:endParaRPr>
          </a:p>
        </p:txBody>
      </p:sp>
      <p:sp>
        <p:nvSpPr>
          <p:cNvPr id="10277" name="Rectangle 240"/>
          <p:cNvSpPr>
            <a:spLocks noChangeArrowheads="1"/>
          </p:cNvSpPr>
          <p:nvPr/>
        </p:nvSpPr>
        <p:spPr bwMode="auto">
          <a:xfrm>
            <a:off x="869950" y="3074988"/>
            <a:ext cx="198438" cy="215900"/>
          </a:xfrm>
          <a:prstGeom prst="rect">
            <a:avLst/>
          </a:prstGeom>
          <a:noFill/>
          <a:ln w="9525">
            <a:noFill/>
            <a:miter lim="800000"/>
            <a:headEnd/>
            <a:tailEnd/>
          </a:ln>
        </p:spPr>
        <p:txBody>
          <a:bodyPr wrap="none" lIns="0" tIns="0" rIns="0" bIns="0">
            <a:spAutoFit/>
          </a:bodyPr>
          <a:lstStyle/>
          <a:p>
            <a:pPr algn="ctr"/>
            <a:r>
              <a:rPr lang="en-GB" sz="1400">
                <a:solidFill>
                  <a:srgbClr val="000000"/>
                </a:solidFill>
              </a:rPr>
              <a:t>60</a:t>
            </a:r>
            <a:endParaRPr lang="en-GB">
              <a:solidFill>
                <a:schemeClr val="bg1"/>
              </a:solidFill>
            </a:endParaRPr>
          </a:p>
        </p:txBody>
      </p:sp>
      <p:sp>
        <p:nvSpPr>
          <p:cNvPr id="10278" name="Rectangle 241"/>
          <p:cNvSpPr>
            <a:spLocks noChangeArrowheads="1"/>
          </p:cNvSpPr>
          <p:nvPr/>
        </p:nvSpPr>
        <p:spPr bwMode="auto">
          <a:xfrm>
            <a:off x="869950" y="2211388"/>
            <a:ext cx="198438" cy="215900"/>
          </a:xfrm>
          <a:prstGeom prst="rect">
            <a:avLst/>
          </a:prstGeom>
          <a:noFill/>
          <a:ln w="9525">
            <a:noFill/>
            <a:miter lim="800000"/>
            <a:headEnd/>
            <a:tailEnd/>
          </a:ln>
        </p:spPr>
        <p:txBody>
          <a:bodyPr wrap="none" lIns="0" tIns="0" rIns="0" bIns="0">
            <a:spAutoFit/>
          </a:bodyPr>
          <a:lstStyle/>
          <a:p>
            <a:pPr algn="ctr"/>
            <a:r>
              <a:rPr lang="en-GB" sz="1400">
                <a:solidFill>
                  <a:srgbClr val="000000"/>
                </a:solidFill>
              </a:rPr>
              <a:t>80</a:t>
            </a:r>
            <a:endParaRPr lang="en-GB">
              <a:solidFill>
                <a:schemeClr val="bg1"/>
              </a:solidFill>
            </a:endParaRPr>
          </a:p>
        </p:txBody>
      </p:sp>
      <p:sp>
        <p:nvSpPr>
          <p:cNvPr id="10279" name="Rectangle 242"/>
          <p:cNvSpPr>
            <a:spLocks noChangeArrowheads="1"/>
          </p:cNvSpPr>
          <p:nvPr/>
        </p:nvSpPr>
        <p:spPr bwMode="auto">
          <a:xfrm>
            <a:off x="776288" y="1349375"/>
            <a:ext cx="296862" cy="215900"/>
          </a:xfrm>
          <a:prstGeom prst="rect">
            <a:avLst/>
          </a:prstGeom>
          <a:noFill/>
          <a:ln w="9525">
            <a:noFill/>
            <a:miter lim="800000"/>
            <a:headEnd/>
            <a:tailEnd/>
          </a:ln>
        </p:spPr>
        <p:txBody>
          <a:bodyPr wrap="none" lIns="0" tIns="0" rIns="0" bIns="0">
            <a:spAutoFit/>
          </a:bodyPr>
          <a:lstStyle/>
          <a:p>
            <a:pPr algn="ctr"/>
            <a:r>
              <a:rPr lang="en-GB" sz="1400">
                <a:solidFill>
                  <a:srgbClr val="000000"/>
                </a:solidFill>
              </a:rPr>
              <a:t>100</a:t>
            </a:r>
            <a:endParaRPr lang="en-GB">
              <a:solidFill>
                <a:schemeClr val="bg1"/>
              </a:solidFill>
            </a:endParaRPr>
          </a:p>
        </p:txBody>
      </p:sp>
      <p:sp>
        <p:nvSpPr>
          <p:cNvPr id="10280" name="Rectangle 243"/>
          <p:cNvSpPr>
            <a:spLocks noChangeArrowheads="1"/>
          </p:cNvSpPr>
          <p:nvPr/>
        </p:nvSpPr>
        <p:spPr bwMode="auto">
          <a:xfrm>
            <a:off x="1400175" y="2247900"/>
            <a:ext cx="1581150" cy="595313"/>
          </a:xfrm>
          <a:prstGeom prst="rect">
            <a:avLst/>
          </a:prstGeom>
          <a:solidFill>
            <a:srgbClr val="FFFFFF"/>
          </a:solidFill>
          <a:ln w="9525">
            <a:noFill/>
            <a:miter lim="800000"/>
            <a:headEnd/>
            <a:tailEnd/>
          </a:ln>
        </p:spPr>
        <p:txBody>
          <a:bodyPr/>
          <a:lstStyle/>
          <a:p>
            <a:endParaRPr lang="sv-SE"/>
          </a:p>
        </p:txBody>
      </p:sp>
      <p:sp>
        <p:nvSpPr>
          <p:cNvPr id="10281" name="Rectangle 244"/>
          <p:cNvSpPr>
            <a:spLocks noChangeArrowheads="1"/>
          </p:cNvSpPr>
          <p:nvPr/>
        </p:nvSpPr>
        <p:spPr bwMode="auto">
          <a:xfrm>
            <a:off x="1403350" y="2252663"/>
            <a:ext cx="1574800" cy="585787"/>
          </a:xfrm>
          <a:prstGeom prst="rect">
            <a:avLst/>
          </a:prstGeom>
          <a:noFill/>
          <a:ln w="11113">
            <a:solidFill>
              <a:srgbClr val="000000"/>
            </a:solidFill>
            <a:miter lim="800000"/>
            <a:headEnd/>
            <a:tailEnd/>
          </a:ln>
        </p:spPr>
        <p:txBody>
          <a:bodyPr/>
          <a:lstStyle/>
          <a:p>
            <a:endParaRPr lang="sv-SE"/>
          </a:p>
        </p:txBody>
      </p:sp>
      <p:sp>
        <p:nvSpPr>
          <p:cNvPr id="10282" name="Rectangle 245"/>
          <p:cNvSpPr>
            <a:spLocks noChangeArrowheads="1"/>
          </p:cNvSpPr>
          <p:nvPr/>
        </p:nvSpPr>
        <p:spPr bwMode="auto">
          <a:xfrm>
            <a:off x="1673225" y="2284413"/>
            <a:ext cx="1377950" cy="246062"/>
          </a:xfrm>
          <a:prstGeom prst="rect">
            <a:avLst/>
          </a:prstGeom>
          <a:noFill/>
          <a:ln w="9525">
            <a:noFill/>
            <a:miter lim="800000"/>
            <a:headEnd/>
            <a:tailEnd/>
          </a:ln>
        </p:spPr>
        <p:txBody>
          <a:bodyPr wrap="none" lIns="0" tIns="0" rIns="0" bIns="0">
            <a:spAutoFit/>
          </a:bodyPr>
          <a:lstStyle/>
          <a:p>
            <a:pPr algn="ctr"/>
            <a:r>
              <a:rPr lang="en-GB" sz="1600">
                <a:solidFill>
                  <a:srgbClr val="000000"/>
                </a:solidFill>
              </a:rPr>
              <a:t>Questionnaires</a:t>
            </a:r>
            <a:endParaRPr lang="en-GB">
              <a:solidFill>
                <a:schemeClr val="bg1"/>
              </a:solidFill>
            </a:endParaRPr>
          </a:p>
        </p:txBody>
      </p:sp>
      <p:sp>
        <p:nvSpPr>
          <p:cNvPr id="10283" name="Rectangle 246"/>
          <p:cNvSpPr>
            <a:spLocks noChangeArrowheads="1"/>
          </p:cNvSpPr>
          <p:nvPr/>
        </p:nvSpPr>
        <p:spPr bwMode="auto">
          <a:xfrm>
            <a:off x="1679575" y="2582863"/>
            <a:ext cx="865188" cy="246062"/>
          </a:xfrm>
          <a:prstGeom prst="rect">
            <a:avLst/>
          </a:prstGeom>
          <a:noFill/>
          <a:ln w="9525">
            <a:noFill/>
            <a:miter lim="800000"/>
            <a:headEnd/>
            <a:tailEnd/>
          </a:ln>
        </p:spPr>
        <p:txBody>
          <a:bodyPr wrap="none" lIns="0" tIns="0" rIns="0" bIns="0">
            <a:spAutoFit/>
          </a:bodyPr>
          <a:lstStyle/>
          <a:p>
            <a:pPr algn="ctr"/>
            <a:r>
              <a:rPr lang="en-GB" sz="1600">
                <a:solidFill>
                  <a:srgbClr val="000000"/>
                </a:solidFill>
              </a:rPr>
              <a:t>Registers</a:t>
            </a:r>
            <a:endParaRPr lang="en-GB">
              <a:solidFill>
                <a:schemeClr val="bg1"/>
              </a:solidFill>
            </a:endParaRPr>
          </a:p>
        </p:txBody>
      </p:sp>
      <p:sp>
        <p:nvSpPr>
          <p:cNvPr id="10284" name="Rectangle 247"/>
          <p:cNvSpPr>
            <a:spLocks noChangeArrowheads="1"/>
          </p:cNvSpPr>
          <p:nvPr/>
        </p:nvSpPr>
        <p:spPr bwMode="auto">
          <a:xfrm>
            <a:off x="1454150" y="2336800"/>
            <a:ext cx="165100" cy="120650"/>
          </a:xfrm>
          <a:prstGeom prst="rect">
            <a:avLst/>
          </a:prstGeom>
          <a:solidFill>
            <a:srgbClr val="80FFFF"/>
          </a:solidFill>
          <a:ln w="9525">
            <a:noFill/>
            <a:miter lim="800000"/>
            <a:headEnd/>
            <a:tailEnd/>
          </a:ln>
        </p:spPr>
        <p:txBody>
          <a:bodyPr/>
          <a:lstStyle/>
          <a:p>
            <a:endParaRPr lang="sv-SE"/>
          </a:p>
        </p:txBody>
      </p:sp>
      <p:sp>
        <p:nvSpPr>
          <p:cNvPr id="10285" name="Rectangle 248"/>
          <p:cNvSpPr>
            <a:spLocks noChangeArrowheads="1"/>
          </p:cNvSpPr>
          <p:nvPr/>
        </p:nvSpPr>
        <p:spPr bwMode="auto">
          <a:xfrm>
            <a:off x="1457325" y="2341563"/>
            <a:ext cx="157163" cy="109537"/>
          </a:xfrm>
          <a:prstGeom prst="rect">
            <a:avLst/>
          </a:prstGeom>
          <a:noFill/>
          <a:ln w="11113">
            <a:solidFill>
              <a:srgbClr val="000000"/>
            </a:solidFill>
            <a:miter lim="800000"/>
            <a:headEnd/>
            <a:tailEnd/>
          </a:ln>
        </p:spPr>
        <p:txBody>
          <a:bodyPr/>
          <a:lstStyle/>
          <a:p>
            <a:endParaRPr lang="sv-SE"/>
          </a:p>
        </p:txBody>
      </p:sp>
      <p:sp>
        <p:nvSpPr>
          <p:cNvPr id="10286" name="Rectangle 249"/>
          <p:cNvSpPr>
            <a:spLocks noChangeArrowheads="1"/>
          </p:cNvSpPr>
          <p:nvPr/>
        </p:nvSpPr>
        <p:spPr bwMode="auto">
          <a:xfrm>
            <a:off x="1454150" y="2635250"/>
            <a:ext cx="165100" cy="119063"/>
          </a:xfrm>
          <a:prstGeom prst="rect">
            <a:avLst/>
          </a:prstGeom>
          <a:solidFill>
            <a:srgbClr val="FFD5A5"/>
          </a:solidFill>
          <a:ln w="9525">
            <a:noFill/>
            <a:miter lim="800000"/>
            <a:headEnd/>
            <a:tailEnd/>
          </a:ln>
        </p:spPr>
        <p:txBody>
          <a:bodyPr/>
          <a:lstStyle/>
          <a:p>
            <a:endParaRPr lang="sv-SE"/>
          </a:p>
        </p:txBody>
      </p:sp>
      <p:sp>
        <p:nvSpPr>
          <p:cNvPr id="10287" name="Rectangle 250"/>
          <p:cNvSpPr>
            <a:spLocks noChangeArrowheads="1"/>
          </p:cNvSpPr>
          <p:nvPr/>
        </p:nvSpPr>
        <p:spPr bwMode="auto">
          <a:xfrm>
            <a:off x="1457325" y="2640013"/>
            <a:ext cx="157163" cy="109537"/>
          </a:xfrm>
          <a:prstGeom prst="rect">
            <a:avLst/>
          </a:prstGeom>
          <a:noFill/>
          <a:ln w="11113">
            <a:solidFill>
              <a:srgbClr val="000000"/>
            </a:solidFill>
            <a:miter lim="800000"/>
            <a:headEnd/>
            <a:tailEnd/>
          </a:ln>
        </p:spPr>
        <p:txBody>
          <a:bodyPr/>
          <a:lstStyle/>
          <a:p>
            <a:endParaRPr lang="sv-SE"/>
          </a:p>
        </p:txBody>
      </p:sp>
      <p:sp>
        <p:nvSpPr>
          <p:cNvPr id="10288" name="Rectangle 251"/>
          <p:cNvSpPr>
            <a:spLocks noChangeArrowheads="1"/>
          </p:cNvSpPr>
          <p:nvPr/>
        </p:nvSpPr>
        <p:spPr bwMode="auto">
          <a:xfrm>
            <a:off x="711200" y="854075"/>
            <a:ext cx="7259638" cy="369888"/>
          </a:xfrm>
          <a:prstGeom prst="rect">
            <a:avLst/>
          </a:prstGeom>
          <a:noFill/>
          <a:ln w="9525">
            <a:noFill/>
            <a:miter lim="800000"/>
            <a:headEnd/>
            <a:tailEnd/>
          </a:ln>
        </p:spPr>
        <p:txBody>
          <a:bodyPr wrap="none" lIns="0" tIns="0" rIns="0" bIns="0">
            <a:spAutoFit/>
          </a:bodyPr>
          <a:lstStyle/>
          <a:p>
            <a:pPr algn="ctr"/>
            <a:r>
              <a:rPr lang="en-GB" sz="2400">
                <a:solidFill>
                  <a:srgbClr val="000000"/>
                </a:solidFill>
              </a:rPr>
              <a:t>Census data 1950-2000 according to the data source</a:t>
            </a:r>
            <a:endParaRPr lang="en-GB">
              <a:solidFill>
                <a:schemeClr val="bg1"/>
              </a:solidFill>
            </a:endParaRPr>
          </a:p>
        </p:txBody>
      </p:sp>
      <p:sp>
        <p:nvSpPr>
          <p:cNvPr id="10289" name="Rectangle 252"/>
          <p:cNvSpPr>
            <a:spLocks noChangeArrowheads="1"/>
          </p:cNvSpPr>
          <p:nvPr/>
        </p:nvSpPr>
        <p:spPr bwMode="auto">
          <a:xfrm>
            <a:off x="7058025" y="2719388"/>
            <a:ext cx="1381125" cy="1087437"/>
          </a:xfrm>
          <a:prstGeom prst="rect">
            <a:avLst/>
          </a:prstGeom>
          <a:solidFill>
            <a:srgbClr val="FFFFFF"/>
          </a:solidFill>
          <a:ln w="9525">
            <a:noFill/>
            <a:miter lim="800000"/>
            <a:headEnd/>
            <a:tailEnd/>
          </a:ln>
        </p:spPr>
        <p:txBody>
          <a:bodyPr/>
          <a:lstStyle/>
          <a:p>
            <a:endParaRPr lang="sv-SE"/>
          </a:p>
        </p:txBody>
      </p:sp>
      <p:sp>
        <p:nvSpPr>
          <p:cNvPr id="10290" name="Rectangle 253"/>
          <p:cNvSpPr>
            <a:spLocks noChangeArrowheads="1"/>
          </p:cNvSpPr>
          <p:nvPr/>
        </p:nvSpPr>
        <p:spPr bwMode="auto">
          <a:xfrm>
            <a:off x="7062788" y="2724150"/>
            <a:ext cx="1370012" cy="1076325"/>
          </a:xfrm>
          <a:prstGeom prst="rect">
            <a:avLst/>
          </a:prstGeom>
          <a:noFill/>
          <a:ln w="11113">
            <a:solidFill>
              <a:srgbClr val="000000"/>
            </a:solidFill>
            <a:miter lim="800000"/>
            <a:headEnd/>
            <a:tailEnd/>
          </a:ln>
        </p:spPr>
        <p:txBody>
          <a:bodyPr/>
          <a:lstStyle/>
          <a:p>
            <a:endParaRPr lang="sv-SE"/>
          </a:p>
        </p:txBody>
      </p:sp>
      <p:sp>
        <p:nvSpPr>
          <p:cNvPr id="10291" name="Rectangle 254"/>
          <p:cNvSpPr>
            <a:spLocks noChangeArrowheads="1"/>
          </p:cNvSpPr>
          <p:nvPr/>
        </p:nvSpPr>
        <p:spPr bwMode="auto">
          <a:xfrm>
            <a:off x="7167563" y="3251200"/>
            <a:ext cx="831850" cy="246063"/>
          </a:xfrm>
          <a:prstGeom prst="rect">
            <a:avLst/>
          </a:prstGeom>
          <a:noFill/>
          <a:ln w="9525">
            <a:noFill/>
            <a:miter lim="800000"/>
            <a:headEnd/>
            <a:tailEnd/>
          </a:ln>
        </p:spPr>
        <p:txBody>
          <a:bodyPr wrap="none" lIns="0" tIns="0" rIns="0" bIns="0">
            <a:spAutoFit/>
          </a:bodyPr>
          <a:lstStyle/>
          <a:p>
            <a:pPr algn="ctr"/>
            <a:r>
              <a:rPr lang="en-GB" sz="1600" b="1" i="1">
                <a:solidFill>
                  <a:srgbClr val="0000FF"/>
                </a:solidFill>
              </a:rPr>
              <a:t> 8 MEUR</a:t>
            </a:r>
            <a:endParaRPr lang="en-GB">
              <a:solidFill>
                <a:schemeClr val="bg1"/>
              </a:solidFill>
            </a:endParaRPr>
          </a:p>
        </p:txBody>
      </p:sp>
      <p:sp>
        <p:nvSpPr>
          <p:cNvPr id="10292" name="Rectangle 255"/>
          <p:cNvSpPr>
            <a:spLocks noChangeArrowheads="1"/>
          </p:cNvSpPr>
          <p:nvPr/>
        </p:nvSpPr>
        <p:spPr bwMode="auto">
          <a:xfrm>
            <a:off x="5118100" y="3114675"/>
            <a:ext cx="1003300" cy="1023938"/>
          </a:xfrm>
          <a:prstGeom prst="rect">
            <a:avLst/>
          </a:prstGeom>
          <a:solidFill>
            <a:srgbClr val="FFFFFF"/>
          </a:solidFill>
          <a:ln w="9525">
            <a:noFill/>
            <a:miter lim="800000"/>
            <a:headEnd/>
            <a:tailEnd/>
          </a:ln>
        </p:spPr>
        <p:txBody>
          <a:bodyPr/>
          <a:lstStyle/>
          <a:p>
            <a:endParaRPr lang="sv-SE"/>
          </a:p>
        </p:txBody>
      </p:sp>
      <p:sp>
        <p:nvSpPr>
          <p:cNvPr id="10293" name="Rectangle 256"/>
          <p:cNvSpPr>
            <a:spLocks noChangeArrowheads="1"/>
          </p:cNvSpPr>
          <p:nvPr/>
        </p:nvSpPr>
        <p:spPr bwMode="auto">
          <a:xfrm>
            <a:off x="5122863" y="3119438"/>
            <a:ext cx="993775" cy="1012825"/>
          </a:xfrm>
          <a:prstGeom prst="rect">
            <a:avLst/>
          </a:prstGeom>
          <a:noFill/>
          <a:ln w="11113">
            <a:solidFill>
              <a:srgbClr val="000000"/>
            </a:solidFill>
            <a:miter lim="800000"/>
            <a:headEnd/>
            <a:tailEnd/>
          </a:ln>
        </p:spPr>
        <p:txBody>
          <a:bodyPr/>
          <a:lstStyle/>
          <a:p>
            <a:endParaRPr lang="sv-SE"/>
          </a:p>
        </p:txBody>
      </p:sp>
      <p:sp>
        <p:nvSpPr>
          <p:cNvPr id="10294" name="Rectangle 257"/>
          <p:cNvSpPr>
            <a:spLocks noChangeArrowheads="1"/>
          </p:cNvSpPr>
          <p:nvPr/>
        </p:nvSpPr>
        <p:spPr bwMode="auto">
          <a:xfrm>
            <a:off x="5186363" y="3581400"/>
            <a:ext cx="887412" cy="246063"/>
          </a:xfrm>
          <a:prstGeom prst="rect">
            <a:avLst/>
          </a:prstGeom>
          <a:noFill/>
          <a:ln w="9525">
            <a:noFill/>
            <a:miter lim="800000"/>
            <a:headEnd/>
            <a:tailEnd/>
          </a:ln>
        </p:spPr>
        <p:txBody>
          <a:bodyPr wrap="none" lIns="0" tIns="0" rIns="0" bIns="0">
            <a:spAutoFit/>
          </a:bodyPr>
          <a:lstStyle/>
          <a:p>
            <a:pPr algn="ctr"/>
            <a:r>
              <a:rPr lang="en-GB" sz="1600" b="1" i="1">
                <a:solidFill>
                  <a:srgbClr val="0000FF"/>
                </a:solidFill>
              </a:rPr>
              <a:t>35 MEUR</a:t>
            </a:r>
            <a:endParaRPr lang="en-GB">
              <a:solidFill>
                <a:schemeClr val="bg1"/>
              </a:solidFill>
            </a:endParaRPr>
          </a:p>
        </p:txBody>
      </p:sp>
      <p:sp>
        <p:nvSpPr>
          <p:cNvPr id="10295" name="Rectangle 258"/>
          <p:cNvSpPr>
            <a:spLocks noChangeArrowheads="1"/>
          </p:cNvSpPr>
          <p:nvPr/>
        </p:nvSpPr>
        <p:spPr bwMode="auto">
          <a:xfrm>
            <a:off x="7240588" y="2770188"/>
            <a:ext cx="946150" cy="246062"/>
          </a:xfrm>
          <a:prstGeom prst="rect">
            <a:avLst/>
          </a:prstGeom>
          <a:noFill/>
          <a:ln w="9525">
            <a:noFill/>
            <a:miter lim="800000"/>
            <a:headEnd/>
            <a:tailEnd/>
          </a:ln>
        </p:spPr>
        <p:txBody>
          <a:bodyPr wrap="none" lIns="0" tIns="0" rIns="0" bIns="0">
            <a:spAutoFit/>
          </a:bodyPr>
          <a:lstStyle/>
          <a:p>
            <a:pPr algn="ctr"/>
            <a:r>
              <a:rPr lang="en-GB" sz="1600" b="1" i="1">
                <a:solidFill>
                  <a:srgbClr val="0000FF"/>
                </a:solidFill>
              </a:rPr>
              <a:t>10 annual</a:t>
            </a:r>
            <a:endParaRPr lang="en-GB">
              <a:solidFill>
                <a:schemeClr val="bg1"/>
              </a:solidFill>
            </a:endParaRPr>
          </a:p>
        </p:txBody>
      </p:sp>
      <p:sp>
        <p:nvSpPr>
          <p:cNvPr id="10296" name="Rectangle 259"/>
          <p:cNvSpPr>
            <a:spLocks noChangeArrowheads="1"/>
          </p:cNvSpPr>
          <p:nvPr/>
        </p:nvSpPr>
        <p:spPr bwMode="auto">
          <a:xfrm>
            <a:off x="7242175" y="3009900"/>
            <a:ext cx="933450" cy="246063"/>
          </a:xfrm>
          <a:prstGeom prst="rect">
            <a:avLst/>
          </a:prstGeom>
          <a:noFill/>
          <a:ln w="9525">
            <a:noFill/>
            <a:miter lim="800000"/>
            <a:headEnd/>
            <a:tailEnd/>
          </a:ln>
        </p:spPr>
        <p:txBody>
          <a:bodyPr wrap="none" lIns="0" tIns="0" rIns="0" bIns="0">
            <a:spAutoFit/>
          </a:bodyPr>
          <a:lstStyle/>
          <a:p>
            <a:pPr algn="ctr"/>
            <a:r>
              <a:rPr lang="en-GB" sz="1600" b="1" i="1">
                <a:solidFill>
                  <a:srgbClr val="0000FF"/>
                </a:solidFill>
              </a:rPr>
              <a:t>censuses</a:t>
            </a:r>
            <a:endParaRPr lang="en-GB">
              <a:solidFill>
                <a:schemeClr val="bg1"/>
              </a:solidFill>
            </a:endParaRPr>
          </a:p>
        </p:txBody>
      </p:sp>
      <p:sp>
        <p:nvSpPr>
          <p:cNvPr id="10297" name="Rectangle 260"/>
          <p:cNvSpPr>
            <a:spLocks noChangeArrowheads="1"/>
          </p:cNvSpPr>
          <p:nvPr/>
        </p:nvSpPr>
        <p:spPr bwMode="auto">
          <a:xfrm>
            <a:off x="5208588" y="3117850"/>
            <a:ext cx="738187" cy="246063"/>
          </a:xfrm>
          <a:prstGeom prst="rect">
            <a:avLst/>
          </a:prstGeom>
          <a:noFill/>
          <a:ln w="9525">
            <a:noFill/>
            <a:miter lim="800000"/>
            <a:headEnd/>
            <a:tailEnd/>
          </a:ln>
        </p:spPr>
        <p:txBody>
          <a:bodyPr wrap="none" lIns="0" tIns="0" rIns="0" bIns="0">
            <a:spAutoFit/>
          </a:bodyPr>
          <a:lstStyle/>
          <a:p>
            <a:pPr algn="ctr"/>
            <a:r>
              <a:rPr lang="en-GB" sz="1600" b="1" i="1">
                <a:solidFill>
                  <a:srgbClr val="0000FF"/>
                </a:solidFill>
              </a:rPr>
              <a:t>Census</a:t>
            </a:r>
            <a:endParaRPr lang="en-GB">
              <a:solidFill>
                <a:schemeClr val="bg1"/>
              </a:solidFill>
            </a:endParaRPr>
          </a:p>
        </p:txBody>
      </p:sp>
      <p:sp>
        <p:nvSpPr>
          <p:cNvPr id="10298" name="Rectangle 261"/>
          <p:cNvSpPr>
            <a:spLocks noChangeArrowheads="1"/>
          </p:cNvSpPr>
          <p:nvPr/>
        </p:nvSpPr>
        <p:spPr bwMode="auto">
          <a:xfrm>
            <a:off x="5211763" y="3357563"/>
            <a:ext cx="455612" cy="246062"/>
          </a:xfrm>
          <a:prstGeom prst="rect">
            <a:avLst/>
          </a:prstGeom>
          <a:noFill/>
          <a:ln w="9525">
            <a:noFill/>
            <a:miter lim="800000"/>
            <a:headEnd/>
            <a:tailEnd/>
          </a:ln>
        </p:spPr>
        <p:txBody>
          <a:bodyPr wrap="none" lIns="0" tIns="0" rIns="0" bIns="0">
            <a:spAutoFit/>
          </a:bodyPr>
          <a:lstStyle/>
          <a:p>
            <a:pPr algn="ctr"/>
            <a:r>
              <a:rPr lang="en-GB" sz="1600" b="1" i="1">
                <a:solidFill>
                  <a:srgbClr val="0000FF"/>
                </a:solidFill>
              </a:rPr>
              <a:t>1980</a:t>
            </a:r>
            <a:endParaRPr lang="en-GB">
              <a:solidFill>
                <a:schemeClr val="bg1"/>
              </a:solidFill>
            </a:endParaRPr>
          </a:p>
        </p:txBody>
      </p:sp>
      <p:sp>
        <p:nvSpPr>
          <p:cNvPr id="261" name="Rubrik 1"/>
          <p:cNvSpPr txBox="1">
            <a:spLocks/>
          </p:cNvSpPr>
          <p:nvPr/>
        </p:nvSpPr>
        <p:spPr bwMode="auto">
          <a:xfrm>
            <a:off x="611188" y="0"/>
            <a:ext cx="7643812" cy="785813"/>
          </a:xfrm>
          <a:prstGeom prst="rect">
            <a:avLst/>
          </a:prstGeom>
          <a:noFill/>
          <a:ln w="9525">
            <a:noFill/>
            <a:miter lim="800000"/>
            <a:headEnd/>
            <a:tailEnd/>
          </a:ln>
        </p:spPr>
        <p:txBody>
          <a:bodyPr anchor="ctr"/>
          <a:lstStyle/>
          <a:p>
            <a:pPr>
              <a:defRPr/>
            </a:pPr>
            <a:r>
              <a:rPr lang="en-US" sz="3600" dirty="0">
                <a:solidFill>
                  <a:schemeClr val="tx2"/>
                </a:solidFill>
                <a:latin typeface="Oswald" panose="02000503000000000000" pitchFamily="2" charset="0"/>
                <a:ea typeface="+mj-ea"/>
                <a:cs typeface="+mj-cs"/>
              </a:rPr>
              <a:t>Cost of Censuses in Finland </a:t>
            </a:r>
          </a:p>
        </p:txBody>
      </p:sp>
      <p:sp>
        <p:nvSpPr>
          <p:cNvPr id="10300" name="textruta 262"/>
          <p:cNvSpPr txBox="1">
            <a:spLocks noChangeArrowheads="1"/>
          </p:cNvSpPr>
          <p:nvPr/>
        </p:nvSpPr>
        <p:spPr bwMode="auto">
          <a:xfrm>
            <a:off x="3924300" y="6453188"/>
            <a:ext cx="4824413" cy="277812"/>
          </a:xfrm>
          <a:prstGeom prst="rect">
            <a:avLst/>
          </a:prstGeom>
          <a:noFill/>
          <a:ln w="9525">
            <a:noFill/>
            <a:miter lim="800000"/>
            <a:headEnd/>
            <a:tailEnd/>
          </a:ln>
        </p:spPr>
        <p:txBody>
          <a:bodyPr>
            <a:spAutoFit/>
          </a:bodyPr>
          <a:lstStyle/>
          <a:p>
            <a:r>
              <a:rPr lang="sv-SE" sz="1200">
                <a:cs typeface="Arial" charset="0"/>
              </a:rPr>
              <a:t>Source:Statistics Finland, Kaija Routsalainen, Libourne July 2007</a:t>
            </a:r>
          </a:p>
        </p:txBody>
      </p:sp>
      <p:sp>
        <p:nvSpPr>
          <p:cNvPr id="3" name="Plassholder for bunntekst 2">
            <a:extLst>
              <a:ext uri="{FF2B5EF4-FFF2-40B4-BE49-F238E27FC236}">
                <a16:creationId xmlns:a16="http://schemas.microsoft.com/office/drawing/2014/main" xmlns="" id="{EFCCD32B-F542-4492-A4B0-0594974A8059}"/>
              </a:ext>
            </a:extLst>
          </p:cNvPr>
          <p:cNvSpPr>
            <a:spLocks noGrp="1"/>
          </p:cNvSpPr>
          <p:nvPr>
            <p:ph type="ftr" sz="quarter" idx="11"/>
          </p:nvPr>
        </p:nvSpPr>
        <p:spPr/>
        <p:txBody>
          <a:bodyPr/>
          <a:lstStyle/>
          <a:p>
            <a:r>
              <a:rPr lang="sv-SE"/>
              <a:t>anders.holmberg@ssb.no</a:t>
            </a:r>
          </a:p>
        </p:txBody>
      </p:sp>
      <p:sp>
        <p:nvSpPr>
          <p:cNvPr id="4" name="Plassholder for lysbildenummer 3">
            <a:extLst>
              <a:ext uri="{FF2B5EF4-FFF2-40B4-BE49-F238E27FC236}">
                <a16:creationId xmlns:a16="http://schemas.microsoft.com/office/drawing/2014/main" xmlns="" id="{FFAD0B4F-8C6C-41D0-AD7D-7816BDCD8788}"/>
              </a:ext>
            </a:extLst>
          </p:cNvPr>
          <p:cNvSpPr>
            <a:spLocks noGrp="1"/>
          </p:cNvSpPr>
          <p:nvPr>
            <p:ph type="sldNum" sz="quarter" idx="12"/>
          </p:nvPr>
        </p:nvSpPr>
        <p:spPr/>
        <p:txBody>
          <a:bodyPr/>
          <a:lstStyle/>
          <a:p>
            <a:fld id="{6C39467F-BE74-4AAD-857B-908E9ECDE9FD}" type="slidenum">
              <a:rPr lang="sv-SE" smtClean="0"/>
              <a:pPr/>
              <a:t>10</a:t>
            </a:fld>
            <a:endParaRPr lang="sv-SE"/>
          </a:p>
        </p:txBody>
      </p:sp>
    </p:spTree>
    <p:extLst>
      <p:ext uri="{BB962C8B-B14F-4D97-AF65-F5344CB8AC3E}">
        <p14:creationId xmlns:p14="http://schemas.microsoft.com/office/powerpoint/2010/main" val="38296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latshållare för bildnummer 5"/>
          <p:cNvSpPr>
            <a:spLocks noGrp="1"/>
          </p:cNvSpPr>
          <p:nvPr>
            <p:ph type="sldNum" sz="quarter" idx="12"/>
          </p:nvPr>
        </p:nvSpPr>
        <p:spPr>
          <a:noFill/>
        </p:spPr>
        <p:txBody>
          <a:bodyPr/>
          <a:lstStyle/>
          <a:p>
            <a:fld id="{260C090F-8326-4D20-AC6F-231535E18AC2}" type="slidenum">
              <a:rPr lang="sv-SE"/>
              <a:pPr/>
              <a:t>11</a:t>
            </a:fld>
            <a:endParaRPr lang="sv-SE"/>
          </a:p>
        </p:txBody>
      </p:sp>
      <p:sp>
        <p:nvSpPr>
          <p:cNvPr id="206850" name="Rectangle 2"/>
          <p:cNvSpPr>
            <a:spLocks noGrp="1" noChangeArrowheads="1"/>
          </p:cNvSpPr>
          <p:nvPr>
            <p:ph type="title"/>
          </p:nvPr>
        </p:nvSpPr>
        <p:spPr/>
        <p:txBody>
          <a:bodyPr>
            <a:normAutofit fontScale="90000"/>
          </a:bodyPr>
          <a:lstStyle/>
          <a:p>
            <a:pPr>
              <a:defRPr/>
            </a:pPr>
            <a:r>
              <a:rPr lang="en-US" sz="2800" b="1" dirty="0">
                <a:latin typeface="Arial Black" pitchFamily="34" charset="0"/>
              </a:rPr>
              <a:t>More countries move from a traditional census </a:t>
            </a:r>
            <a:br>
              <a:rPr lang="en-US" sz="2800" b="1" dirty="0">
                <a:latin typeface="Arial Black" pitchFamily="34" charset="0"/>
              </a:rPr>
            </a:br>
            <a:r>
              <a:rPr lang="en-US" sz="2800" b="1" dirty="0">
                <a:latin typeface="Arial Black" pitchFamily="34" charset="0"/>
              </a:rPr>
              <a:t>All countries try to modernize collection</a:t>
            </a:r>
            <a:r>
              <a:rPr lang="en-GB" sz="2800" dirty="0">
                <a:latin typeface="Arial Black" pitchFamily="34" charset="0"/>
              </a:rPr>
              <a:t/>
            </a:r>
            <a:br>
              <a:rPr lang="en-GB" sz="2800" dirty="0">
                <a:latin typeface="Arial Black" pitchFamily="34" charset="0"/>
              </a:rPr>
            </a:br>
            <a:endParaRPr lang="en-GB" sz="2800" dirty="0">
              <a:latin typeface="Arial Black" pitchFamily="34" charset="0"/>
            </a:endParaRPr>
          </a:p>
        </p:txBody>
      </p:sp>
      <p:sp>
        <p:nvSpPr>
          <p:cNvPr id="16388" name="Rectangle 3"/>
          <p:cNvSpPr>
            <a:spLocks noGrp="1" noChangeArrowheads="1"/>
          </p:cNvSpPr>
          <p:nvPr>
            <p:ph type="body" idx="1"/>
          </p:nvPr>
        </p:nvSpPr>
        <p:spPr>
          <a:xfrm>
            <a:off x="251520" y="1340768"/>
            <a:ext cx="8435279" cy="4968552"/>
          </a:xfrm>
        </p:spPr>
        <p:txBody>
          <a:bodyPr>
            <a:normAutofit/>
          </a:bodyPr>
          <a:lstStyle/>
          <a:p>
            <a:pPr marL="0" indent="0">
              <a:lnSpc>
                <a:spcPct val="80000"/>
              </a:lnSpc>
              <a:buNone/>
            </a:pPr>
            <a:r>
              <a:rPr lang="en-US" sz="2800" dirty="0"/>
              <a:t>UNECE keeps a good overview</a:t>
            </a:r>
          </a:p>
          <a:p>
            <a:pPr marL="0" indent="0">
              <a:lnSpc>
                <a:spcPct val="80000"/>
              </a:lnSpc>
              <a:buNone/>
            </a:pPr>
            <a:r>
              <a:rPr lang="en-US" sz="1400" dirty="0">
                <a:hlinkClick r:id="rId2"/>
              </a:rPr>
              <a:t>https://statswiki.unece.org/display/censuses/2010+Population+Census+Round </a:t>
            </a:r>
            <a:endParaRPr lang="en-US" sz="1400" dirty="0"/>
          </a:p>
          <a:p>
            <a:pPr marL="0" indent="0">
              <a:lnSpc>
                <a:spcPct val="80000"/>
              </a:lnSpc>
              <a:buNone/>
            </a:pPr>
            <a:r>
              <a:rPr lang="en-US" sz="2800" dirty="0"/>
              <a:t>Slovenia, Austria, The Netherlands (Reg)</a:t>
            </a:r>
          </a:p>
          <a:p>
            <a:pPr marL="0" indent="0">
              <a:lnSpc>
                <a:spcPct val="80000"/>
              </a:lnSpc>
              <a:buNone/>
            </a:pPr>
            <a:r>
              <a:rPr lang="en-US" sz="2400" dirty="0"/>
              <a:t>Belgium, Iceland (</a:t>
            </a:r>
            <a:r>
              <a:rPr lang="en-US" sz="2400" dirty="0" err="1"/>
              <a:t>reg</a:t>
            </a:r>
            <a:r>
              <a:rPr lang="en-US" sz="2400" dirty="0"/>
              <a:t> plus a few surveys)</a:t>
            </a:r>
          </a:p>
          <a:p>
            <a:pPr marL="0" indent="0">
              <a:lnSpc>
                <a:spcPct val="80000"/>
              </a:lnSpc>
              <a:buNone/>
            </a:pPr>
            <a:r>
              <a:rPr lang="en-US" sz="2400" dirty="0"/>
              <a:t>Estonia,, Germany, Latvia, Lithuania, Switzerland  (Mix Reg + surveys) </a:t>
            </a:r>
          </a:p>
          <a:p>
            <a:pPr marL="0" indent="0">
              <a:lnSpc>
                <a:spcPct val="80000"/>
              </a:lnSpc>
              <a:buNone/>
            </a:pPr>
            <a:r>
              <a:rPr lang="en-US" sz="2400" dirty="0"/>
              <a:t>France (Rolling census system)</a:t>
            </a:r>
          </a:p>
          <a:p>
            <a:pPr marL="0" indent="0">
              <a:lnSpc>
                <a:spcPct val="80000"/>
              </a:lnSpc>
              <a:buNone/>
            </a:pPr>
            <a:r>
              <a:rPr lang="en-US" sz="2400" dirty="0"/>
              <a:t>US, Canada, UK, New Zealand, Australia, Ireland, Italy (Trad.)  </a:t>
            </a:r>
          </a:p>
          <a:p>
            <a:pPr>
              <a:lnSpc>
                <a:spcPct val="90000"/>
              </a:lnSpc>
              <a:buNone/>
            </a:pPr>
            <a:r>
              <a:rPr lang="en-US" sz="2400" dirty="0"/>
              <a:t>Ukraine (no census)</a:t>
            </a:r>
          </a:p>
        </p:txBody>
      </p:sp>
      <p:sp>
        <p:nvSpPr>
          <p:cNvPr id="2" name="Plassholder for bunntekst 1">
            <a:extLst>
              <a:ext uri="{FF2B5EF4-FFF2-40B4-BE49-F238E27FC236}">
                <a16:creationId xmlns:a16="http://schemas.microsoft.com/office/drawing/2014/main" xmlns="" id="{638F7B76-C3F2-4335-9454-7BA509C4214F}"/>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177893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lysbildenummer 3">
            <a:extLst>
              <a:ext uri="{FF2B5EF4-FFF2-40B4-BE49-F238E27FC236}">
                <a16:creationId xmlns:a16="http://schemas.microsoft.com/office/drawing/2014/main" xmlns="" id="{467E902C-0B45-4F17-84CF-CCD7D33C8760}"/>
              </a:ext>
            </a:extLst>
          </p:cNvPr>
          <p:cNvSpPr>
            <a:spLocks noGrp="1"/>
          </p:cNvSpPr>
          <p:nvPr>
            <p:ph type="sldNum" sz="quarter" idx="12"/>
          </p:nvPr>
        </p:nvSpPr>
        <p:spPr/>
        <p:txBody>
          <a:bodyPr/>
          <a:lstStyle/>
          <a:p>
            <a:fld id="{11623251-EE32-4CBF-AD53-D522594F4345}" type="slidenum">
              <a:rPr lang="nb-NO" smtClean="0"/>
              <a:pPr/>
              <a:t>12</a:t>
            </a:fld>
            <a:endParaRPr lang="nb-NO" dirty="0"/>
          </a:p>
        </p:txBody>
      </p:sp>
      <p:pic>
        <p:nvPicPr>
          <p:cNvPr id="6" name="Picture 4">
            <a:extLst>
              <a:ext uri="{FF2B5EF4-FFF2-40B4-BE49-F238E27FC236}">
                <a16:creationId xmlns:a16="http://schemas.microsoft.com/office/drawing/2014/main" xmlns="" id="{B3D67E1E-05CC-41D9-B746-4A2EADE5C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409" t="21463" r="24887" b="12587"/>
          <a:stretch>
            <a:fillRect/>
          </a:stretch>
        </p:blipFill>
        <p:spPr bwMode="auto">
          <a:xfrm>
            <a:off x="107504" y="211952"/>
            <a:ext cx="9036496"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lassholder for bunntekst 2">
            <a:extLst>
              <a:ext uri="{FF2B5EF4-FFF2-40B4-BE49-F238E27FC236}">
                <a16:creationId xmlns:a16="http://schemas.microsoft.com/office/drawing/2014/main" xmlns="" id="{39F0DF5E-8546-40FC-8016-7FF0880C38B6}"/>
              </a:ext>
            </a:extLst>
          </p:cNvPr>
          <p:cNvSpPr>
            <a:spLocks noGrp="1"/>
          </p:cNvSpPr>
          <p:nvPr>
            <p:ph type="ftr" sz="quarter" idx="11"/>
          </p:nvPr>
        </p:nvSpPr>
        <p:spPr>
          <a:xfrm>
            <a:off x="5004048" y="6467672"/>
            <a:ext cx="4248360" cy="360000"/>
          </a:xfrm>
        </p:spPr>
        <p:txBody>
          <a:bodyPr/>
          <a:lstStyle/>
          <a:p>
            <a:pPr algn="l"/>
            <a:r>
              <a:rPr lang="en-US"/>
              <a:t>anders.holmberg@ssb.no</a:t>
            </a:r>
            <a:endParaRPr lang="nb-NO" dirty="0"/>
          </a:p>
        </p:txBody>
      </p:sp>
    </p:spTree>
    <p:extLst>
      <p:ext uri="{BB962C8B-B14F-4D97-AF65-F5344CB8AC3E}">
        <p14:creationId xmlns:p14="http://schemas.microsoft.com/office/powerpoint/2010/main" val="314546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Swedish Censuses in the 20:th century</a:t>
            </a:r>
          </a:p>
        </p:txBody>
      </p:sp>
      <p:sp>
        <p:nvSpPr>
          <p:cNvPr id="3" name="Platshållare för innehåll 2"/>
          <p:cNvSpPr>
            <a:spLocks noGrp="1"/>
          </p:cNvSpPr>
          <p:nvPr>
            <p:ph idx="1"/>
          </p:nvPr>
        </p:nvSpPr>
        <p:spPr>
          <a:xfrm>
            <a:off x="323528" y="1124744"/>
            <a:ext cx="8366533" cy="5213176"/>
          </a:xfrm>
        </p:spPr>
        <p:txBody>
          <a:bodyPr>
            <a:noAutofit/>
          </a:bodyPr>
          <a:lstStyle/>
          <a:p>
            <a:pPr>
              <a:spcBef>
                <a:spcPts val="600"/>
              </a:spcBef>
              <a:spcAft>
                <a:spcPts val="600"/>
              </a:spcAft>
            </a:pPr>
            <a:r>
              <a:rPr lang="en-US" sz="2400" dirty="0"/>
              <a:t>Modern Population and housing censuses every 5</a:t>
            </a:r>
            <a:r>
              <a:rPr lang="en-US" sz="2400" baseline="30000" dirty="0"/>
              <a:t>th</a:t>
            </a:r>
            <a:r>
              <a:rPr lang="en-US" sz="2400" dirty="0"/>
              <a:t> year between 1960 – 1990. Traditional censuses with increasing use of register data </a:t>
            </a:r>
          </a:p>
          <a:p>
            <a:pPr>
              <a:spcBef>
                <a:spcPts val="600"/>
              </a:spcBef>
              <a:spcAft>
                <a:spcPts val="600"/>
              </a:spcAft>
            </a:pPr>
            <a:r>
              <a:rPr lang="en-US" sz="2400" dirty="0"/>
              <a:t>1985 and 1990</a:t>
            </a:r>
          </a:p>
          <a:p>
            <a:pPr lvl="1">
              <a:spcBef>
                <a:spcPts val="600"/>
              </a:spcBef>
              <a:spcAft>
                <a:spcPts val="600"/>
              </a:spcAft>
            </a:pPr>
            <a:r>
              <a:rPr lang="en-US" sz="2400" dirty="0"/>
              <a:t>High degree of computerization (main frame)</a:t>
            </a:r>
          </a:p>
          <a:p>
            <a:pPr lvl="1">
              <a:spcBef>
                <a:spcPts val="600"/>
              </a:spcBef>
              <a:spcAft>
                <a:spcPts val="600"/>
              </a:spcAft>
            </a:pPr>
            <a:r>
              <a:rPr lang="en-US" sz="2400" dirty="0"/>
              <a:t>1985 Public inquiry on increasing the use of registers.</a:t>
            </a:r>
          </a:p>
          <a:p>
            <a:pPr lvl="1">
              <a:spcBef>
                <a:spcPts val="600"/>
              </a:spcBef>
              <a:spcAft>
                <a:spcPts val="600"/>
              </a:spcAft>
            </a:pPr>
            <a:r>
              <a:rPr lang="en-US" sz="2400" dirty="0"/>
              <a:t>Huge protest campaigns in media</a:t>
            </a:r>
          </a:p>
          <a:p>
            <a:pPr>
              <a:spcBef>
                <a:spcPts val="600"/>
              </a:spcBef>
              <a:spcAft>
                <a:spcPts val="600"/>
              </a:spcAft>
            </a:pPr>
            <a:endParaRPr lang="en-US" sz="2400" dirty="0"/>
          </a:p>
          <a:p>
            <a:pPr>
              <a:spcBef>
                <a:spcPts val="600"/>
              </a:spcBef>
              <a:spcAft>
                <a:spcPts val="600"/>
              </a:spcAft>
            </a:pPr>
            <a:r>
              <a:rPr lang="en-US" sz="2400" dirty="0"/>
              <a:t>Cancelled 1995, 2000 (some data to Eurostat)</a:t>
            </a:r>
          </a:p>
        </p:txBody>
      </p:sp>
      <p:sp>
        <p:nvSpPr>
          <p:cNvPr id="5" name="Platshållare för bildnummer 4"/>
          <p:cNvSpPr>
            <a:spLocks noGrp="1"/>
          </p:cNvSpPr>
          <p:nvPr>
            <p:ph type="sldNum" sz="quarter" idx="12"/>
          </p:nvPr>
        </p:nvSpPr>
        <p:spPr/>
        <p:txBody>
          <a:bodyPr/>
          <a:lstStyle/>
          <a:p>
            <a:fld id="{5906E654-E1DD-4D0E-98CB-65C96BA0CA4C}" type="slidenum">
              <a:rPr lang="sv-SE" smtClean="0"/>
              <a:pPr/>
              <a:t>13</a:t>
            </a:fld>
            <a:endParaRPr lang="sv-SE" dirty="0"/>
          </a:p>
        </p:txBody>
      </p:sp>
      <p:sp>
        <p:nvSpPr>
          <p:cNvPr id="6" name="Plassholder for bunntekst 2">
            <a:extLst>
              <a:ext uri="{FF2B5EF4-FFF2-40B4-BE49-F238E27FC236}">
                <a16:creationId xmlns:a16="http://schemas.microsoft.com/office/drawing/2014/main" xmlns="" id="{D3A979B3-56D0-44DB-A0E1-5046D7A00302}"/>
              </a:ext>
            </a:extLst>
          </p:cNvPr>
          <p:cNvSpPr>
            <a:spLocks noGrp="1"/>
          </p:cNvSpPr>
          <p:nvPr>
            <p:ph type="ftr" sz="quarter" idx="11"/>
          </p:nvPr>
        </p:nvSpPr>
        <p:spPr>
          <a:xfrm>
            <a:off x="5580000" y="6381328"/>
            <a:ext cx="3240360" cy="360000"/>
          </a:xfrm>
        </p:spPr>
        <p:txBody>
          <a:bodyPr/>
          <a:lstStyle/>
          <a:p>
            <a:r>
              <a:rPr lang="sv-SE"/>
              <a:t>anders.holmberg@ssb.no</a:t>
            </a:r>
            <a:endParaRPr lang="nb-NO" dirty="0"/>
          </a:p>
        </p:txBody>
      </p:sp>
    </p:spTree>
    <p:extLst>
      <p:ext uri="{BB962C8B-B14F-4D97-AF65-F5344CB8AC3E}">
        <p14:creationId xmlns:p14="http://schemas.microsoft.com/office/powerpoint/2010/main" val="28453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tshållare för bildnummer 68"/>
          <p:cNvSpPr>
            <a:spLocks noGrp="1"/>
          </p:cNvSpPr>
          <p:nvPr>
            <p:ph type="sldNum" sz="quarter" idx="12"/>
          </p:nvPr>
        </p:nvSpPr>
        <p:spPr/>
        <p:txBody>
          <a:bodyPr/>
          <a:lstStyle/>
          <a:p>
            <a:pPr>
              <a:defRPr/>
            </a:pPr>
            <a:fld id="{6DD80CDF-1265-4CBC-ABF7-C1A2F94D7E8A}" type="slidenum">
              <a:rPr lang="sv-SE" smtClean="0"/>
              <a:pPr>
                <a:defRPr/>
              </a:pPr>
              <a:t>14</a:t>
            </a:fld>
            <a:endParaRPr lang="sv-SE"/>
          </a:p>
        </p:txBody>
      </p:sp>
      <p:sp>
        <p:nvSpPr>
          <p:cNvPr id="60" name="Rubrik 1"/>
          <p:cNvSpPr txBox="1">
            <a:spLocks/>
          </p:cNvSpPr>
          <p:nvPr/>
        </p:nvSpPr>
        <p:spPr bwMode="auto">
          <a:xfrm>
            <a:off x="179512" y="214313"/>
            <a:ext cx="8964488" cy="785812"/>
          </a:xfrm>
          <a:prstGeom prst="rect">
            <a:avLst/>
          </a:prstGeom>
          <a:noFill/>
          <a:ln w="9525">
            <a:noFill/>
            <a:miter lim="800000"/>
            <a:headEnd/>
            <a:tailEnd/>
          </a:ln>
        </p:spPr>
        <p:txBody>
          <a:bodyPr anchor="ctr"/>
          <a:lstStyle/>
          <a:p>
            <a:pPr>
              <a:spcBef>
                <a:spcPct val="0"/>
              </a:spcBef>
              <a:defRPr/>
            </a:pPr>
            <a:r>
              <a:rPr lang="en-US" sz="3600" dirty="0">
                <a:solidFill>
                  <a:schemeClr val="tx2"/>
                </a:solidFill>
                <a:latin typeface="Oswald" panose="02000503000000000000" pitchFamily="2" charset="0"/>
                <a:ea typeface="+mj-ea"/>
                <a:cs typeface="+mj-cs"/>
              </a:rPr>
              <a:t>Input to the Swedish register based census</a:t>
            </a:r>
          </a:p>
        </p:txBody>
      </p:sp>
      <p:grpSp>
        <p:nvGrpSpPr>
          <p:cNvPr id="125" name="Grupp 124"/>
          <p:cNvGrpSpPr/>
          <p:nvPr/>
        </p:nvGrpSpPr>
        <p:grpSpPr>
          <a:xfrm>
            <a:off x="118361" y="908720"/>
            <a:ext cx="8690960" cy="2809768"/>
            <a:chOff x="118361" y="908720"/>
            <a:chExt cx="8690960" cy="2809768"/>
          </a:xfrm>
          <a:solidFill>
            <a:schemeClr val="accent4">
              <a:lumMod val="20000"/>
              <a:lumOff val="80000"/>
            </a:schemeClr>
          </a:solidFill>
        </p:grpSpPr>
        <p:sp>
          <p:nvSpPr>
            <p:cNvPr id="11277" name="textruta 7"/>
            <p:cNvSpPr txBox="1">
              <a:spLocks noChangeArrowheads="1"/>
            </p:cNvSpPr>
            <p:nvPr/>
          </p:nvSpPr>
          <p:spPr bwMode="auto">
            <a:xfrm>
              <a:off x="118361" y="908720"/>
              <a:ext cx="2509422" cy="707886"/>
            </a:xfrm>
            <a:prstGeom prst="rect">
              <a:avLst/>
            </a:prstGeom>
            <a:noFill/>
            <a:ln w="9525">
              <a:noFill/>
              <a:miter lim="800000"/>
              <a:headEnd/>
              <a:tailEnd/>
            </a:ln>
          </p:spPr>
          <p:txBody>
            <a:bodyPr wrap="square">
              <a:spAutoFit/>
            </a:bodyPr>
            <a:lstStyle/>
            <a:p>
              <a:r>
                <a:rPr lang="en-US" sz="2000" b="1" dirty="0">
                  <a:latin typeface="Arial" pitchFamily="34" charset="0"/>
                  <a:cs typeface="Arial" pitchFamily="34" charset="0"/>
                </a:rPr>
                <a:t>Important external register keepers</a:t>
              </a:r>
            </a:p>
          </p:txBody>
        </p:sp>
        <p:sp>
          <p:nvSpPr>
            <p:cNvPr id="29" name="Ellips 28"/>
            <p:cNvSpPr/>
            <p:nvPr/>
          </p:nvSpPr>
          <p:spPr>
            <a:xfrm>
              <a:off x="5784985" y="1052736"/>
              <a:ext cx="3024336" cy="1152128"/>
            </a:xfrm>
            <a:prstGeom prst="ellipse">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11300" name="textruta 80"/>
            <p:cNvSpPr txBox="1">
              <a:spLocks noChangeArrowheads="1"/>
            </p:cNvSpPr>
            <p:nvPr/>
          </p:nvSpPr>
          <p:spPr bwMode="auto">
            <a:xfrm>
              <a:off x="6084168" y="1196752"/>
              <a:ext cx="2520280" cy="1015663"/>
            </a:xfrm>
            <a:prstGeom prst="rect">
              <a:avLst/>
            </a:prstGeom>
            <a:noFill/>
            <a:ln w="9525">
              <a:noFill/>
              <a:miter lim="800000"/>
              <a:headEnd/>
              <a:tailEnd/>
            </a:ln>
          </p:spPr>
          <p:txBody>
            <a:bodyPr wrap="square" lIns="36000" rIns="36000">
              <a:spAutoFit/>
            </a:bodyPr>
            <a:lstStyle/>
            <a:p>
              <a:pPr algn="ctr"/>
              <a:r>
                <a:rPr lang="en-US" sz="2000" b="1" dirty="0">
                  <a:latin typeface="Arial" pitchFamily="34" charset="0"/>
                  <a:cs typeface="Arial" pitchFamily="34" charset="0"/>
                </a:rPr>
                <a:t>Mapping, cadastral &amp; land registration auth.</a:t>
              </a:r>
            </a:p>
          </p:txBody>
        </p:sp>
        <p:cxnSp>
          <p:nvCxnSpPr>
            <p:cNvPr id="140" name="Rak pil 139"/>
            <p:cNvCxnSpPr>
              <a:stCxn id="29" idx="4"/>
              <a:endCxn id="68" idx="0"/>
            </p:cNvCxnSpPr>
            <p:nvPr/>
          </p:nvCxnSpPr>
          <p:spPr>
            <a:xfrm>
              <a:off x="7297153" y="2204864"/>
              <a:ext cx="745709" cy="1513624"/>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Ellips 94"/>
            <p:cNvSpPr/>
            <p:nvPr/>
          </p:nvSpPr>
          <p:spPr>
            <a:xfrm>
              <a:off x="2555776" y="980728"/>
              <a:ext cx="3024336" cy="1152128"/>
            </a:xfrm>
            <a:prstGeom prst="ellipse">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11302" name="textruta 134"/>
            <p:cNvSpPr txBox="1">
              <a:spLocks noChangeArrowheads="1"/>
            </p:cNvSpPr>
            <p:nvPr/>
          </p:nvSpPr>
          <p:spPr bwMode="auto">
            <a:xfrm>
              <a:off x="2699792" y="1196752"/>
              <a:ext cx="2808312" cy="707886"/>
            </a:xfrm>
            <a:prstGeom prst="rect">
              <a:avLst/>
            </a:prstGeom>
            <a:noFill/>
            <a:ln w="9525">
              <a:noFill/>
              <a:miter lim="800000"/>
              <a:headEnd/>
              <a:tailEnd/>
            </a:ln>
          </p:spPr>
          <p:txBody>
            <a:bodyPr wrap="square" lIns="36000" rIns="36000">
              <a:spAutoFit/>
            </a:bodyPr>
            <a:lstStyle/>
            <a:p>
              <a:pPr algn="ctr"/>
              <a:r>
                <a:rPr lang="en-US" sz="2000" b="1" dirty="0">
                  <a:latin typeface="Arial" pitchFamily="34" charset="0"/>
                  <a:cs typeface="Arial" pitchFamily="34" charset="0"/>
                </a:rPr>
                <a:t>National tax</a:t>
              </a:r>
            </a:p>
            <a:p>
              <a:pPr algn="ctr"/>
              <a:r>
                <a:rPr lang="en-US" sz="2000" b="1" dirty="0">
                  <a:latin typeface="Arial" pitchFamily="34" charset="0"/>
                  <a:cs typeface="Arial" pitchFamily="34" charset="0"/>
                </a:rPr>
                <a:t> agency </a:t>
              </a:r>
            </a:p>
          </p:txBody>
        </p:sp>
        <p:cxnSp>
          <p:nvCxnSpPr>
            <p:cNvPr id="96" name="Rak pil 95"/>
            <p:cNvCxnSpPr>
              <a:stCxn id="95" idx="4"/>
              <a:endCxn id="17" idx="0"/>
            </p:cNvCxnSpPr>
            <p:nvPr/>
          </p:nvCxnSpPr>
          <p:spPr>
            <a:xfrm flipH="1">
              <a:off x="3111046" y="2132856"/>
              <a:ext cx="956898" cy="1546266"/>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Rak pil 97"/>
            <p:cNvCxnSpPr>
              <a:stCxn id="95" idx="4"/>
              <a:endCxn id="65" idx="0"/>
            </p:cNvCxnSpPr>
            <p:nvPr/>
          </p:nvCxnSpPr>
          <p:spPr>
            <a:xfrm>
              <a:off x="4067944" y="2132856"/>
              <a:ext cx="1537010" cy="1192381"/>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6" name="Grupp 125"/>
          <p:cNvGrpSpPr/>
          <p:nvPr/>
        </p:nvGrpSpPr>
        <p:grpSpPr>
          <a:xfrm>
            <a:off x="0" y="3233621"/>
            <a:ext cx="9010060" cy="984929"/>
            <a:chOff x="13948" y="2911491"/>
            <a:chExt cx="9010060" cy="984929"/>
          </a:xfrm>
        </p:grpSpPr>
        <p:sp>
          <p:nvSpPr>
            <p:cNvPr id="11279" name="Rektangel 14"/>
            <p:cNvSpPr>
              <a:spLocks noChangeArrowheads="1"/>
            </p:cNvSpPr>
            <p:nvPr/>
          </p:nvSpPr>
          <p:spPr bwMode="auto">
            <a:xfrm>
              <a:off x="13948" y="2911491"/>
              <a:ext cx="2669493" cy="707886"/>
            </a:xfrm>
            <a:prstGeom prst="rect">
              <a:avLst/>
            </a:prstGeom>
            <a:noFill/>
            <a:ln w="9525">
              <a:noFill/>
              <a:miter lim="800000"/>
              <a:headEnd/>
              <a:tailEnd/>
            </a:ln>
          </p:spPr>
          <p:txBody>
            <a:bodyPr wrap="square">
              <a:spAutoFit/>
            </a:bodyPr>
            <a:lstStyle/>
            <a:p>
              <a:r>
                <a:rPr lang="en-US" sz="2000" b="1" dirty="0">
                  <a:latin typeface="Arial" pitchFamily="34" charset="0"/>
                  <a:cs typeface="Arial" pitchFamily="34" charset="0"/>
                </a:rPr>
                <a:t>Registers at Statistics Sweden</a:t>
              </a:r>
            </a:p>
          </p:txBody>
        </p:sp>
        <p:sp>
          <p:nvSpPr>
            <p:cNvPr id="17" name="Rektangel med rundade hörn 16"/>
            <p:cNvSpPr/>
            <p:nvPr/>
          </p:nvSpPr>
          <p:spPr>
            <a:xfrm>
              <a:off x="2267744" y="3356992"/>
              <a:ext cx="1714500" cy="500062"/>
            </a:xfrm>
            <a:prstGeom prst="roundRect">
              <a:avLst/>
            </a:prstGeom>
            <a:solidFill>
              <a:srgbClr val="FFFFCC"/>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solidFill>
                  <a:schemeClr val="tx1"/>
                </a:solidFill>
                <a:latin typeface="Arial" pitchFamily="34" charset="0"/>
                <a:cs typeface="Arial" pitchFamily="34" charset="0"/>
              </a:endParaRPr>
            </a:p>
          </p:txBody>
        </p:sp>
        <p:sp>
          <p:nvSpPr>
            <p:cNvPr id="11281" name="textruta 19"/>
            <p:cNvSpPr txBox="1">
              <a:spLocks noChangeArrowheads="1"/>
            </p:cNvSpPr>
            <p:nvPr/>
          </p:nvSpPr>
          <p:spPr bwMode="auto">
            <a:xfrm>
              <a:off x="2403809" y="3412527"/>
              <a:ext cx="1512167" cy="400110"/>
            </a:xfrm>
            <a:prstGeom prst="rect">
              <a:avLst/>
            </a:prstGeom>
            <a:noFill/>
            <a:ln w="9525">
              <a:noFill/>
              <a:miter lim="800000"/>
              <a:headEnd/>
              <a:tailEnd/>
            </a:ln>
          </p:spPr>
          <p:txBody>
            <a:bodyPr wrap="square">
              <a:spAutoFit/>
            </a:bodyPr>
            <a:lstStyle/>
            <a:p>
              <a:pPr algn="ctr"/>
              <a:r>
                <a:rPr lang="en-US" sz="2000" b="1" dirty="0">
                  <a:latin typeface="Arial" pitchFamily="34" charset="0"/>
                  <a:cs typeface="Arial" pitchFamily="34" charset="0"/>
                </a:rPr>
                <a:t>Business</a:t>
              </a:r>
            </a:p>
          </p:txBody>
        </p:sp>
        <p:sp>
          <p:nvSpPr>
            <p:cNvPr id="65" name="Rektangel med rundade hörn 64"/>
            <p:cNvSpPr/>
            <p:nvPr/>
          </p:nvSpPr>
          <p:spPr>
            <a:xfrm>
              <a:off x="4761652" y="3003107"/>
              <a:ext cx="1714500" cy="500062"/>
            </a:xfrm>
            <a:prstGeom prst="roundRect">
              <a:avLst/>
            </a:prstGeom>
            <a:solidFill>
              <a:srgbClr val="FFFFCC"/>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solidFill>
                  <a:schemeClr val="tx1"/>
                </a:solidFill>
                <a:latin typeface="Arial" pitchFamily="34" charset="0"/>
                <a:cs typeface="Arial" pitchFamily="34" charset="0"/>
              </a:endParaRPr>
            </a:p>
          </p:txBody>
        </p:sp>
        <p:sp>
          <p:nvSpPr>
            <p:cNvPr id="11282" name="textruta 20"/>
            <p:cNvSpPr txBox="1">
              <a:spLocks noChangeArrowheads="1"/>
            </p:cNvSpPr>
            <p:nvPr/>
          </p:nvSpPr>
          <p:spPr bwMode="auto">
            <a:xfrm>
              <a:off x="4788024" y="3058642"/>
              <a:ext cx="1728192" cy="400110"/>
            </a:xfrm>
            <a:prstGeom prst="rect">
              <a:avLst/>
            </a:prstGeom>
            <a:noFill/>
            <a:ln w="9525">
              <a:noFill/>
              <a:miter lim="800000"/>
              <a:headEnd/>
              <a:tailEnd/>
            </a:ln>
          </p:spPr>
          <p:txBody>
            <a:bodyPr wrap="square">
              <a:spAutoFit/>
            </a:bodyPr>
            <a:lstStyle/>
            <a:p>
              <a:pPr algn="ctr"/>
              <a:r>
                <a:rPr lang="en-US" sz="2000" b="1" dirty="0">
                  <a:latin typeface="Arial" pitchFamily="34" charset="0"/>
                  <a:cs typeface="Arial" pitchFamily="34" charset="0"/>
                </a:rPr>
                <a:t>Population</a:t>
              </a:r>
            </a:p>
          </p:txBody>
        </p:sp>
        <p:sp>
          <p:nvSpPr>
            <p:cNvPr id="68" name="Rektangel med rundade hörn 67"/>
            <p:cNvSpPr/>
            <p:nvPr/>
          </p:nvSpPr>
          <p:spPr>
            <a:xfrm>
              <a:off x="7149132" y="3396358"/>
              <a:ext cx="1815355" cy="500062"/>
            </a:xfrm>
            <a:prstGeom prst="roundRect">
              <a:avLst/>
            </a:prstGeom>
            <a:solidFill>
              <a:srgbClr val="FFFFCC"/>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solidFill>
                  <a:schemeClr val="tx1"/>
                </a:solidFill>
                <a:latin typeface="Arial" pitchFamily="34" charset="0"/>
                <a:cs typeface="Arial" pitchFamily="34" charset="0"/>
              </a:endParaRPr>
            </a:p>
          </p:txBody>
        </p:sp>
        <p:sp>
          <p:nvSpPr>
            <p:cNvPr id="11283" name="textruta 22"/>
            <p:cNvSpPr txBox="1">
              <a:spLocks noChangeArrowheads="1"/>
            </p:cNvSpPr>
            <p:nvPr/>
          </p:nvSpPr>
          <p:spPr bwMode="auto">
            <a:xfrm>
              <a:off x="7101686" y="3449148"/>
              <a:ext cx="1922322" cy="400110"/>
            </a:xfrm>
            <a:prstGeom prst="rect">
              <a:avLst/>
            </a:prstGeom>
            <a:noFill/>
            <a:ln w="9525">
              <a:noFill/>
              <a:miter lim="800000"/>
              <a:headEnd/>
              <a:tailEnd/>
            </a:ln>
          </p:spPr>
          <p:txBody>
            <a:bodyPr wrap="none">
              <a:spAutoFit/>
            </a:bodyPr>
            <a:lstStyle/>
            <a:p>
              <a:pPr algn="ctr"/>
              <a:r>
                <a:rPr lang="en-US" sz="2000" b="1" dirty="0">
                  <a:latin typeface="Arial" pitchFamily="34" charset="0"/>
                  <a:cs typeface="Arial" pitchFamily="34" charset="0"/>
                </a:rPr>
                <a:t>Real  Property</a:t>
              </a:r>
            </a:p>
          </p:txBody>
        </p:sp>
      </p:grpSp>
      <p:grpSp>
        <p:nvGrpSpPr>
          <p:cNvPr id="127" name="Grupp 126"/>
          <p:cNvGrpSpPr/>
          <p:nvPr/>
        </p:nvGrpSpPr>
        <p:grpSpPr>
          <a:xfrm>
            <a:off x="3953033" y="3398143"/>
            <a:ext cx="3187929" cy="649437"/>
            <a:chOff x="3972083" y="3140968"/>
            <a:chExt cx="3187929" cy="649437"/>
          </a:xfrm>
        </p:grpSpPr>
        <p:cxnSp>
          <p:nvCxnSpPr>
            <p:cNvPr id="79" name="Rak 78"/>
            <p:cNvCxnSpPr>
              <a:stCxn id="17" idx="3"/>
              <a:endCxn id="65" idx="1"/>
            </p:cNvCxnSpPr>
            <p:nvPr/>
          </p:nvCxnSpPr>
          <p:spPr>
            <a:xfrm flipV="1">
              <a:off x="3987346" y="3318093"/>
              <a:ext cx="779408" cy="353885"/>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Rak 92"/>
            <p:cNvCxnSpPr>
              <a:stCxn id="65" idx="3"/>
              <a:endCxn id="68" idx="1"/>
            </p:cNvCxnSpPr>
            <p:nvPr/>
          </p:nvCxnSpPr>
          <p:spPr>
            <a:xfrm>
              <a:off x="6481254" y="3318093"/>
              <a:ext cx="672980" cy="393251"/>
            </a:xfrm>
            <a:prstGeom prst="line">
              <a:avLst/>
            </a:prstGeom>
            <a:ln w="31750">
              <a:solidFill>
                <a:srgbClr val="0493AC"/>
              </a:solidFill>
            </a:ln>
          </p:spPr>
          <p:style>
            <a:lnRef idx="1">
              <a:schemeClr val="accent1"/>
            </a:lnRef>
            <a:fillRef idx="0">
              <a:schemeClr val="accent1"/>
            </a:fillRef>
            <a:effectRef idx="0">
              <a:schemeClr val="accent1"/>
            </a:effectRef>
            <a:fontRef idx="minor">
              <a:schemeClr val="tx1"/>
            </a:fontRef>
          </p:style>
        </p:cxnSp>
        <p:cxnSp>
          <p:nvCxnSpPr>
            <p:cNvPr id="112" name="Rak 111"/>
            <p:cNvCxnSpPr/>
            <p:nvPr/>
          </p:nvCxnSpPr>
          <p:spPr>
            <a:xfrm>
              <a:off x="3995936" y="3789040"/>
              <a:ext cx="3153197" cy="1365"/>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4" name="Rak 113"/>
            <p:cNvCxnSpPr/>
            <p:nvPr/>
          </p:nvCxnSpPr>
          <p:spPr>
            <a:xfrm>
              <a:off x="6492401" y="3155257"/>
              <a:ext cx="667611" cy="342563"/>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1" name="Rak 120"/>
            <p:cNvCxnSpPr/>
            <p:nvPr/>
          </p:nvCxnSpPr>
          <p:spPr>
            <a:xfrm flipV="1">
              <a:off x="3972083" y="3140968"/>
              <a:ext cx="792088" cy="323038"/>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42" name="Grupp 141"/>
          <p:cNvGrpSpPr/>
          <p:nvPr/>
        </p:nvGrpSpPr>
        <p:grpSpPr>
          <a:xfrm>
            <a:off x="4103498" y="4411634"/>
            <a:ext cx="4248472" cy="2062103"/>
            <a:chOff x="4067944" y="4283571"/>
            <a:chExt cx="4248472" cy="2062103"/>
          </a:xfrm>
        </p:grpSpPr>
        <p:cxnSp>
          <p:nvCxnSpPr>
            <p:cNvPr id="128" name="Rak 127"/>
            <p:cNvCxnSpPr/>
            <p:nvPr/>
          </p:nvCxnSpPr>
          <p:spPr>
            <a:xfrm>
              <a:off x="4067944" y="4495969"/>
              <a:ext cx="108012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Rak 129"/>
            <p:cNvCxnSpPr/>
            <p:nvPr/>
          </p:nvCxnSpPr>
          <p:spPr>
            <a:xfrm flipV="1">
              <a:off x="4067944" y="5400571"/>
              <a:ext cx="1080120" cy="7504"/>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3" name="Rak 132"/>
            <p:cNvCxnSpPr/>
            <p:nvPr/>
          </p:nvCxnSpPr>
          <p:spPr>
            <a:xfrm>
              <a:off x="4067944" y="4791164"/>
              <a:ext cx="1080120" cy="0"/>
            </a:xfrm>
            <a:prstGeom prst="line">
              <a:avLst/>
            </a:prstGeom>
            <a:ln w="31750">
              <a:solidFill>
                <a:srgbClr val="0493AC"/>
              </a:solidFill>
            </a:ln>
          </p:spPr>
          <p:style>
            <a:lnRef idx="1">
              <a:schemeClr val="accent1"/>
            </a:lnRef>
            <a:fillRef idx="0">
              <a:schemeClr val="accent1"/>
            </a:fillRef>
            <a:effectRef idx="0">
              <a:schemeClr val="accent1"/>
            </a:effectRef>
            <a:fontRef idx="minor">
              <a:schemeClr val="tx1"/>
            </a:fontRef>
          </p:style>
        </p:cxnSp>
        <p:cxnSp>
          <p:nvCxnSpPr>
            <p:cNvPr id="137" name="Rak 136"/>
            <p:cNvCxnSpPr/>
            <p:nvPr/>
          </p:nvCxnSpPr>
          <p:spPr>
            <a:xfrm>
              <a:off x="4067944" y="5110988"/>
              <a:ext cx="108012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1" name="textruta 20"/>
            <p:cNvSpPr txBox="1">
              <a:spLocks noChangeArrowheads="1"/>
            </p:cNvSpPr>
            <p:nvPr/>
          </p:nvSpPr>
          <p:spPr bwMode="auto">
            <a:xfrm>
              <a:off x="5292080" y="4283571"/>
              <a:ext cx="3024336" cy="2062103"/>
            </a:xfrm>
            <a:prstGeom prst="rect">
              <a:avLst/>
            </a:prstGeom>
            <a:noFill/>
            <a:ln w="9525">
              <a:solidFill>
                <a:schemeClr val="bg1"/>
              </a:solidFill>
              <a:miter lim="800000"/>
              <a:headEnd/>
              <a:tailEnd/>
            </a:ln>
          </p:spPr>
          <p:txBody>
            <a:bodyPr wrap="square">
              <a:spAutoFit/>
            </a:bodyPr>
            <a:lstStyle/>
            <a:p>
              <a:r>
                <a:rPr lang="en-US" sz="2000" b="1" dirty="0">
                  <a:solidFill>
                    <a:schemeClr val="accent1"/>
                  </a:solidFill>
                  <a:latin typeface="Arial" pitchFamily="34" charset="0"/>
                  <a:cs typeface="Arial" pitchFamily="34" charset="0"/>
                </a:rPr>
                <a:t>Personal ID-number</a:t>
              </a:r>
            </a:p>
            <a:p>
              <a:r>
                <a:rPr lang="en-US" sz="2000" b="1" dirty="0">
                  <a:solidFill>
                    <a:srgbClr val="078693"/>
                  </a:solidFill>
                  <a:latin typeface="Arial" pitchFamily="34" charset="0"/>
                  <a:cs typeface="Arial" pitchFamily="34" charset="0"/>
                </a:rPr>
                <a:t>Dwelling ID-key</a:t>
              </a:r>
            </a:p>
            <a:p>
              <a:r>
                <a:rPr lang="en-US" sz="2000" b="1" dirty="0">
                  <a:solidFill>
                    <a:schemeClr val="accent5"/>
                  </a:solidFill>
                  <a:latin typeface="Arial" pitchFamily="34" charset="0"/>
                  <a:cs typeface="Arial" pitchFamily="34" charset="0"/>
                </a:rPr>
                <a:t>Address</a:t>
              </a:r>
            </a:p>
            <a:p>
              <a:r>
                <a:rPr lang="en-US" sz="2000" b="1" dirty="0">
                  <a:solidFill>
                    <a:schemeClr val="accent6"/>
                  </a:solidFill>
                  <a:latin typeface="Arial" pitchFamily="34" charset="0"/>
                  <a:cs typeface="Arial" pitchFamily="34" charset="0"/>
                </a:rPr>
                <a:t>Business ID-number</a:t>
              </a:r>
            </a:p>
            <a:p>
              <a:endParaRPr lang="en-US" sz="1600" b="1" dirty="0">
                <a:latin typeface="Arial" pitchFamily="34" charset="0"/>
                <a:cs typeface="Arial" pitchFamily="34" charset="0"/>
              </a:endParaRPr>
            </a:p>
            <a:p>
              <a:endParaRPr lang="en-US" sz="1600" b="1" dirty="0">
                <a:latin typeface="Arial" pitchFamily="34" charset="0"/>
                <a:cs typeface="Arial" pitchFamily="34" charset="0"/>
              </a:endParaRPr>
            </a:p>
            <a:p>
              <a:endParaRPr lang="en-US" sz="1600" b="1" dirty="0">
                <a:latin typeface="Arial" pitchFamily="34" charset="0"/>
                <a:cs typeface="Arial" pitchFamily="34" charset="0"/>
              </a:endParaRPr>
            </a:p>
          </p:txBody>
        </p:sp>
      </p:grpSp>
      <p:grpSp>
        <p:nvGrpSpPr>
          <p:cNvPr id="80" name="Grupp 79"/>
          <p:cNvGrpSpPr/>
          <p:nvPr/>
        </p:nvGrpSpPr>
        <p:grpSpPr>
          <a:xfrm>
            <a:off x="1043606" y="1964133"/>
            <a:ext cx="5702335" cy="1032821"/>
            <a:chOff x="1043606" y="1964133"/>
            <a:chExt cx="5702335" cy="1032821"/>
          </a:xfrm>
        </p:grpSpPr>
        <p:grpSp>
          <p:nvGrpSpPr>
            <p:cNvPr id="84" name="Grupp 83"/>
            <p:cNvGrpSpPr/>
            <p:nvPr/>
          </p:nvGrpSpPr>
          <p:grpSpPr>
            <a:xfrm>
              <a:off x="5436096" y="2060848"/>
              <a:ext cx="1309845" cy="864094"/>
              <a:chOff x="5664819" y="2204865"/>
              <a:chExt cx="1309845" cy="538585"/>
            </a:xfrm>
          </p:grpSpPr>
          <p:sp>
            <p:nvSpPr>
              <p:cNvPr id="77" name="Rektangel med rundade hörn 76"/>
              <p:cNvSpPr/>
              <p:nvPr/>
            </p:nvSpPr>
            <p:spPr>
              <a:xfrm>
                <a:off x="5664819" y="2288270"/>
                <a:ext cx="1296144" cy="455180"/>
              </a:xfrm>
              <a:prstGeom prst="round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solidFill>
                    <a:schemeClr val="tx1"/>
                  </a:solidFill>
                  <a:latin typeface="Arial" pitchFamily="34" charset="0"/>
                  <a:cs typeface="Arial" pitchFamily="34" charset="0"/>
                </a:endParaRPr>
              </a:p>
            </p:txBody>
          </p:sp>
          <p:sp>
            <p:nvSpPr>
              <p:cNvPr id="78" name="textruta 22"/>
              <p:cNvSpPr txBox="1">
                <a:spLocks noChangeArrowheads="1"/>
              </p:cNvSpPr>
              <p:nvPr/>
            </p:nvSpPr>
            <p:spPr bwMode="auto">
              <a:xfrm>
                <a:off x="5736826" y="2294628"/>
                <a:ext cx="1237838" cy="441221"/>
              </a:xfrm>
              <a:prstGeom prst="rect">
                <a:avLst/>
              </a:prstGeom>
              <a:noFill/>
              <a:ln w="9525">
                <a:noFill/>
                <a:miter lim="800000"/>
                <a:headEnd/>
                <a:tailEnd/>
              </a:ln>
            </p:spPr>
            <p:txBody>
              <a:bodyPr wrap="none">
                <a:spAutoFit/>
              </a:bodyPr>
              <a:lstStyle/>
              <a:p>
                <a:pPr algn="ctr"/>
                <a:r>
                  <a:rPr lang="en-US" sz="2000" b="1" dirty="0">
                    <a:latin typeface="Arial" pitchFamily="34" charset="0"/>
                    <a:cs typeface="Arial" pitchFamily="34" charset="0"/>
                  </a:rPr>
                  <a:t>Dwelling</a:t>
                </a:r>
              </a:p>
              <a:p>
                <a:pPr algn="ctr"/>
                <a:r>
                  <a:rPr lang="en-US" sz="2000" b="1" dirty="0">
                    <a:latin typeface="Arial" pitchFamily="34" charset="0"/>
                    <a:cs typeface="Arial" pitchFamily="34" charset="0"/>
                  </a:rPr>
                  <a:t>register</a:t>
                </a:r>
              </a:p>
            </p:txBody>
          </p:sp>
          <p:cxnSp>
            <p:nvCxnSpPr>
              <p:cNvPr id="82" name="Rak pil 81"/>
              <p:cNvCxnSpPr>
                <a:endCxn id="77" idx="0"/>
              </p:cNvCxnSpPr>
              <p:nvPr/>
            </p:nvCxnSpPr>
            <p:spPr>
              <a:xfrm flipH="1">
                <a:off x="6312891" y="2204865"/>
                <a:ext cx="216024" cy="83406"/>
              </a:xfrm>
              <a:prstGeom prst="straightConnector1">
                <a:avLst/>
              </a:prstGeom>
              <a:solidFill>
                <a:schemeClr val="accent4">
                  <a:lumMod val="20000"/>
                  <a:lumOff val="80000"/>
                </a:schemeClr>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66" name="Grupp 65"/>
            <p:cNvGrpSpPr/>
            <p:nvPr/>
          </p:nvGrpSpPr>
          <p:grpSpPr>
            <a:xfrm>
              <a:off x="1043606" y="1964133"/>
              <a:ext cx="2368734" cy="1032821"/>
              <a:chOff x="5432500" y="2099703"/>
              <a:chExt cx="1528469" cy="643752"/>
            </a:xfrm>
          </p:grpSpPr>
          <p:sp>
            <p:nvSpPr>
              <p:cNvPr id="67" name="Rektangel med rundade hörn 66"/>
              <p:cNvSpPr/>
              <p:nvPr/>
            </p:nvSpPr>
            <p:spPr>
              <a:xfrm>
                <a:off x="5432501" y="2288274"/>
                <a:ext cx="1528468" cy="455181"/>
              </a:xfrm>
              <a:prstGeom prst="round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solidFill>
                    <a:schemeClr val="tx1"/>
                  </a:solidFill>
                  <a:latin typeface="Arial" pitchFamily="34" charset="0"/>
                  <a:cs typeface="Arial" pitchFamily="34" charset="0"/>
                </a:endParaRPr>
              </a:p>
            </p:txBody>
          </p:sp>
          <p:sp>
            <p:nvSpPr>
              <p:cNvPr id="70" name="textruta 22"/>
              <p:cNvSpPr txBox="1">
                <a:spLocks noChangeArrowheads="1"/>
              </p:cNvSpPr>
              <p:nvPr/>
            </p:nvSpPr>
            <p:spPr bwMode="auto">
              <a:xfrm>
                <a:off x="5432500" y="2294634"/>
                <a:ext cx="1469008" cy="441222"/>
              </a:xfrm>
              <a:prstGeom prst="rect">
                <a:avLst/>
              </a:prstGeom>
              <a:noFill/>
              <a:ln w="9525">
                <a:noFill/>
                <a:miter lim="800000"/>
                <a:headEnd/>
                <a:tailEnd/>
              </a:ln>
            </p:spPr>
            <p:txBody>
              <a:bodyPr wrap="square">
                <a:spAutoFit/>
              </a:bodyPr>
              <a:lstStyle/>
              <a:p>
                <a:pPr algn="ctr"/>
                <a:r>
                  <a:rPr lang="en-US" sz="2000" b="1" dirty="0">
                    <a:latin typeface="Arial" pitchFamily="34" charset="0"/>
                    <a:cs typeface="Arial" pitchFamily="34" charset="0"/>
                  </a:rPr>
                  <a:t>Registration of </a:t>
                </a:r>
              </a:p>
              <a:p>
                <a:pPr algn="ctr"/>
                <a:r>
                  <a:rPr lang="en-US" sz="2000" b="1" dirty="0">
                    <a:latin typeface="Arial" pitchFamily="34" charset="0"/>
                    <a:cs typeface="Arial" pitchFamily="34" charset="0"/>
                  </a:rPr>
                  <a:t>pop. on dwelling</a:t>
                </a:r>
              </a:p>
            </p:txBody>
          </p:sp>
          <p:cxnSp>
            <p:nvCxnSpPr>
              <p:cNvPr id="72" name="Rak pil 71"/>
              <p:cNvCxnSpPr>
                <a:stCxn id="95" idx="3"/>
                <a:endCxn id="67" idx="0"/>
              </p:cNvCxnSpPr>
              <p:nvPr/>
            </p:nvCxnSpPr>
            <p:spPr>
              <a:xfrm flipH="1">
                <a:off x="6196735" y="2099703"/>
                <a:ext cx="497312" cy="188570"/>
              </a:xfrm>
              <a:prstGeom prst="straightConnector1">
                <a:avLst/>
              </a:prstGeom>
              <a:solidFill>
                <a:schemeClr val="accent4">
                  <a:lumMod val="20000"/>
                  <a:lumOff val="80000"/>
                </a:schemeClr>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2" name="Gruppe 1">
            <a:extLst>
              <a:ext uri="{FF2B5EF4-FFF2-40B4-BE49-F238E27FC236}">
                <a16:creationId xmlns:a16="http://schemas.microsoft.com/office/drawing/2014/main" xmlns="" id="{27572933-A969-45E9-A81B-69BD31E6B0D2}"/>
              </a:ext>
            </a:extLst>
          </p:cNvPr>
          <p:cNvGrpSpPr/>
          <p:nvPr/>
        </p:nvGrpSpPr>
        <p:grpSpPr>
          <a:xfrm>
            <a:off x="-62945" y="3825299"/>
            <a:ext cx="8807609" cy="2360064"/>
            <a:chOff x="-62945" y="3825299"/>
            <a:chExt cx="8807609" cy="2360064"/>
          </a:xfrm>
        </p:grpSpPr>
        <p:grpSp>
          <p:nvGrpSpPr>
            <p:cNvPr id="94" name="Grupp 93"/>
            <p:cNvGrpSpPr/>
            <p:nvPr/>
          </p:nvGrpSpPr>
          <p:grpSpPr>
            <a:xfrm>
              <a:off x="967720" y="3825299"/>
              <a:ext cx="7776944" cy="2360064"/>
              <a:chOff x="967720" y="3825299"/>
              <a:chExt cx="7776944" cy="2360064"/>
            </a:xfrm>
          </p:grpSpPr>
          <p:grpSp>
            <p:nvGrpSpPr>
              <p:cNvPr id="147" name="Grupp 146"/>
              <p:cNvGrpSpPr/>
              <p:nvPr/>
            </p:nvGrpSpPr>
            <p:grpSpPr>
              <a:xfrm>
                <a:off x="967720" y="3825299"/>
                <a:ext cx="7776944" cy="2360064"/>
                <a:chOff x="967720" y="3825299"/>
                <a:chExt cx="7776944" cy="2360064"/>
              </a:xfrm>
            </p:grpSpPr>
            <p:grpSp>
              <p:nvGrpSpPr>
                <p:cNvPr id="143" name="Grupp 142"/>
                <p:cNvGrpSpPr/>
                <p:nvPr/>
              </p:nvGrpSpPr>
              <p:grpSpPr>
                <a:xfrm>
                  <a:off x="967720" y="3825299"/>
                  <a:ext cx="7776944" cy="2360064"/>
                  <a:chOff x="967720" y="3825299"/>
                  <a:chExt cx="7776944" cy="2360064"/>
                </a:xfrm>
              </p:grpSpPr>
              <p:sp>
                <p:nvSpPr>
                  <p:cNvPr id="50" name="Rektangel med rundade hörn 49"/>
                  <p:cNvSpPr/>
                  <p:nvPr/>
                </p:nvSpPr>
                <p:spPr>
                  <a:xfrm>
                    <a:off x="7596336" y="5517232"/>
                    <a:ext cx="1080120"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49" name="Rektangel med rundade hörn 48"/>
                  <p:cNvSpPr/>
                  <p:nvPr/>
                </p:nvSpPr>
                <p:spPr>
                  <a:xfrm>
                    <a:off x="6516216" y="5517232"/>
                    <a:ext cx="1053927"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48" name="Rektangel med rundade hörn 47"/>
                  <p:cNvSpPr/>
                  <p:nvPr/>
                </p:nvSpPr>
                <p:spPr>
                  <a:xfrm>
                    <a:off x="5451854" y="5509433"/>
                    <a:ext cx="873538"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47" name="Rektangel med rundade hörn 46"/>
                  <p:cNvSpPr/>
                  <p:nvPr/>
                </p:nvSpPr>
                <p:spPr>
                  <a:xfrm>
                    <a:off x="4493388" y="5517232"/>
                    <a:ext cx="903851"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46" name="Rektangel med rundade hörn 45"/>
                  <p:cNvSpPr/>
                  <p:nvPr/>
                </p:nvSpPr>
                <p:spPr>
                  <a:xfrm>
                    <a:off x="3502255" y="5501482"/>
                    <a:ext cx="936625"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11285" name="textruta 36"/>
                  <p:cNvSpPr txBox="1">
                    <a:spLocks noChangeArrowheads="1"/>
                  </p:cNvSpPr>
                  <p:nvPr/>
                </p:nvSpPr>
                <p:spPr bwMode="auto">
                  <a:xfrm>
                    <a:off x="3324011" y="5477477"/>
                    <a:ext cx="1321072" cy="707886"/>
                  </a:xfrm>
                  <a:prstGeom prst="rect">
                    <a:avLst/>
                  </a:prstGeom>
                  <a:noFill/>
                  <a:ln w="9525">
                    <a:noFill/>
                    <a:miter lim="800000"/>
                    <a:headEnd/>
                    <a:tailEnd/>
                  </a:ln>
                </p:spPr>
                <p:txBody>
                  <a:bodyPr wrap="square">
                    <a:spAutoFit/>
                  </a:bodyPr>
                  <a:lstStyle/>
                  <a:p>
                    <a:pPr algn="ctr"/>
                    <a:r>
                      <a:rPr lang="en-US" sz="2000" b="1" dirty="0">
                        <a:latin typeface="Arial" pitchFamily="34" charset="0"/>
                        <a:cs typeface="Arial" pitchFamily="34" charset="0"/>
                      </a:rPr>
                      <a:t>House-</a:t>
                    </a:r>
                  </a:p>
                  <a:p>
                    <a:pPr algn="ctr"/>
                    <a:r>
                      <a:rPr lang="en-US" sz="2000" b="1" dirty="0">
                        <a:latin typeface="Arial" pitchFamily="34" charset="0"/>
                        <a:cs typeface="Arial" pitchFamily="34" charset="0"/>
                      </a:rPr>
                      <a:t>hold</a:t>
                    </a:r>
                  </a:p>
                </p:txBody>
              </p:sp>
              <p:sp>
                <p:nvSpPr>
                  <p:cNvPr id="44" name="Rektangel med rundade hörn 43"/>
                  <p:cNvSpPr/>
                  <p:nvPr/>
                </p:nvSpPr>
                <p:spPr>
                  <a:xfrm>
                    <a:off x="999605" y="5501482"/>
                    <a:ext cx="724440"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11286" name="textruta 37"/>
                  <p:cNvSpPr txBox="1">
                    <a:spLocks noChangeArrowheads="1"/>
                  </p:cNvSpPr>
                  <p:nvPr/>
                </p:nvSpPr>
                <p:spPr bwMode="auto">
                  <a:xfrm>
                    <a:off x="4461135" y="5613542"/>
                    <a:ext cx="995786" cy="400110"/>
                  </a:xfrm>
                  <a:prstGeom prst="rect">
                    <a:avLst/>
                  </a:prstGeom>
                  <a:noFill/>
                  <a:ln w="9525">
                    <a:noFill/>
                    <a:miter lim="800000"/>
                    <a:headEnd/>
                    <a:tailEnd/>
                  </a:ln>
                </p:spPr>
                <p:txBody>
                  <a:bodyPr wrap="none">
                    <a:spAutoFit/>
                  </a:bodyPr>
                  <a:lstStyle/>
                  <a:p>
                    <a:pPr algn="ctr"/>
                    <a:r>
                      <a:rPr lang="en-US" sz="2000" b="1" dirty="0">
                        <a:latin typeface="Arial" pitchFamily="34" charset="0"/>
                        <a:cs typeface="Arial" pitchFamily="34" charset="0"/>
                      </a:rPr>
                      <a:t>Family</a:t>
                    </a:r>
                  </a:p>
                </p:txBody>
              </p:sp>
              <p:sp>
                <p:nvSpPr>
                  <p:cNvPr id="11287" name="textruta 38"/>
                  <p:cNvSpPr txBox="1">
                    <a:spLocks noChangeArrowheads="1"/>
                  </p:cNvSpPr>
                  <p:nvPr/>
                </p:nvSpPr>
                <p:spPr bwMode="auto">
                  <a:xfrm>
                    <a:off x="5436096" y="5477028"/>
                    <a:ext cx="1010213" cy="707886"/>
                  </a:xfrm>
                  <a:prstGeom prst="rect">
                    <a:avLst/>
                  </a:prstGeom>
                  <a:noFill/>
                  <a:ln w="9525">
                    <a:noFill/>
                    <a:miter lim="800000"/>
                    <a:headEnd/>
                    <a:tailEnd/>
                  </a:ln>
                </p:spPr>
                <p:txBody>
                  <a:bodyPr wrap="none">
                    <a:spAutoFit/>
                  </a:bodyPr>
                  <a:lstStyle/>
                  <a:p>
                    <a:pPr algn="ctr"/>
                    <a:r>
                      <a:rPr lang="en-US" sz="2000" b="1" dirty="0">
                        <a:latin typeface="Arial" pitchFamily="34" charset="0"/>
                        <a:cs typeface="Arial" pitchFamily="34" charset="0"/>
                      </a:rPr>
                      <a:t>Living </a:t>
                    </a:r>
                  </a:p>
                  <a:p>
                    <a:pPr algn="ctr"/>
                    <a:r>
                      <a:rPr lang="en-US" sz="2000" b="1" dirty="0">
                        <a:latin typeface="Arial" pitchFamily="34" charset="0"/>
                        <a:cs typeface="Arial" pitchFamily="34" charset="0"/>
                      </a:rPr>
                      <a:t>cond.</a:t>
                    </a:r>
                  </a:p>
                </p:txBody>
              </p:sp>
              <p:sp>
                <p:nvSpPr>
                  <p:cNvPr id="11288" name="textruta 39"/>
                  <p:cNvSpPr txBox="1">
                    <a:spLocks noChangeArrowheads="1"/>
                  </p:cNvSpPr>
                  <p:nvPr/>
                </p:nvSpPr>
                <p:spPr bwMode="auto">
                  <a:xfrm>
                    <a:off x="6460559" y="5621493"/>
                    <a:ext cx="1212191" cy="400110"/>
                  </a:xfrm>
                  <a:prstGeom prst="rect">
                    <a:avLst/>
                  </a:prstGeom>
                  <a:noFill/>
                  <a:ln w="9525">
                    <a:noFill/>
                    <a:miter lim="800000"/>
                    <a:headEnd/>
                    <a:tailEnd/>
                  </a:ln>
                </p:spPr>
                <p:txBody>
                  <a:bodyPr wrap="none">
                    <a:spAutoFit/>
                  </a:bodyPr>
                  <a:lstStyle/>
                  <a:p>
                    <a:pPr algn="ctr"/>
                    <a:r>
                      <a:rPr lang="en-US" sz="2000" b="1" dirty="0">
                        <a:latin typeface="Arial" pitchFamily="34" charset="0"/>
                        <a:cs typeface="Arial" pitchFamily="34" charset="0"/>
                      </a:rPr>
                      <a:t>Housing</a:t>
                    </a:r>
                  </a:p>
                </p:txBody>
              </p:sp>
              <p:sp>
                <p:nvSpPr>
                  <p:cNvPr id="11289" name="textruta 40"/>
                  <p:cNvSpPr txBox="1">
                    <a:spLocks noChangeArrowheads="1"/>
                  </p:cNvSpPr>
                  <p:nvPr/>
                </p:nvSpPr>
                <p:spPr bwMode="auto">
                  <a:xfrm>
                    <a:off x="7534075" y="5638293"/>
                    <a:ext cx="1210589" cy="400110"/>
                  </a:xfrm>
                  <a:prstGeom prst="rect">
                    <a:avLst/>
                  </a:prstGeom>
                  <a:noFill/>
                  <a:ln w="9525">
                    <a:noFill/>
                    <a:miter lim="800000"/>
                    <a:headEnd/>
                    <a:tailEnd/>
                  </a:ln>
                </p:spPr>
                <p:txBody>
                  <a:bodyPr wrap="none">
                    <a:spAutoFit/>
                  </a:bodyPr>
                  <a:lstStyle/>
                  <a:p>
                    <a:pPr algn="ctr"/>
                    <a:r>
                      <a:rPr lang="en-US" sz="2000" b="1" dirty="0">
                        <a:latin typeface="Arial" pitchFamily="34" charset="0"/>
                        <a:cs typeface="Arial" pitchFamily="34" charset="0"/>
                      </a:rPr>
                      <a:t>Building</a:t>
                    </a:r>
                  </a:p>
                </p:txBody>
              </p:sp>
              <p:sp>
                <p:nvSpPr>
                  <p:cNvPr id="11290" name="textruta 34"/>
                  <p:cNvSpPr txBox="1">
                    <a:spLocks noChangeArrowheads="1"/>
                  </p:cNvSpPr>
                  <p:nvPr/>
                </p:nvSpPr>
                <p:spPr bwMode="auto">
                  <a:xfrm>
                    <a:off x="967720" y="5607993"/>
                    <a:ext cx="788017" cy="400110"/>
                  </a:xfrm>
                  <a:prstGeom prst="rect">
                    <a:avLst/>
                  </a:prstGeom>
                  <a:noFill/>
                  <a:ln w="9525">
                    <a:noFill/>
                    <a:miter lim="800000"/>
                    <a:headEnd/>
                    <a:tailEnd/>
                  </a:ln>
                </p:spPr>
                <p:txBody>
                  <a:bodyPr wrap="square" lIns="54000" rIns="54000">
                    <a:spAutoFit/>
                  </a:bodyPr>
                  <a:lstStyle/>
                  <a:p>
                    <a:pPr algn="ctr"/>
                    <a:r>
                      <a:rPr lang="en-US" sz="2000" b="1" dirty="0" err="1">
                        <a:latin typeface="Arial" pitchFamily="34" charset="0"/>
                        <a:cs typeface="Arial" pitchFamily="34" charset="0"/>
                      </a:rPr>
                      <a:t>Emp</a:t>
                    </a:r>
                    <a:endParaRPr lang="en-US" sz="2000" b="1" dirty="0">
                      <a:latin typeface="Arial" pitchFamily="34" charset="0"/>
                      <a:cs typeface="Arial" pitchFamily="34" charset="0"/>
                    </a:endParaRPr>
                  </a:p>
                </p:txBody>
              </p:sp>
              <p:sp>
                <p:nvSpPr>
                  <p:cNvPr id="51" name="Rektangel med rundade hörn 50"/>
                  <p:cNvSpPr/>
                  <p:nvPr/>
                </p:nvSpPr>
                <p:spPr>
                  <a:xfrm>
                    <a:off x="1763689" y="5501330"/>
                    <a:ext cx="720080" cy="663974"/>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11292" name="textruta 51"/>
                  <p:cNvSpPr txBox="1">
                    <a:spLocks noChangeArrowheads="1"/>
                  </p:cNvSpPr>
                  <p:nvPr/>
                </p:nvSpPr>
                <p:spPr bwMode="auto">
                  <a:xfrm>
                    <a:off x="1619672" y="5613542"/>
                    <a:ext cx="1008111" cy="400110"/>
                  </a:xfrm>
                  <a:prstGeom prst="rect">
                    <a:avLst/>
                  </a:prstGeom>
                  <a:noFill/>
                  <a:ln w="9525">
                    <a:noFill/>
                    <a:miter lim="800000"/>
                    <a:headEnd/>
                    <a:tailEnd/>
                  </a:ln>
                </p:spPr>
                <p:txBody>
                  <a:bodyPr wrap="square">
                    <a:spAutoFit/>
                  </a:bodyPr>
                  <a:lstStyle/>
                  <a:p>
                    <a:pPr algn="ctr"/>
                    <a:r>
                      <a:rPr lang="en-US" sz="2000" b="1" dirty="0" err="1">
                        <a:latin typeface="Arial" pitchFamily="34" charset="0"/>
                        <a:cs typeface="Arial" pitchFamily="34" charset="0"/>
                      </a:rPr>
                      <a:t>Occ</a:t>
                    </a:r>
                    <a:endParaRPr lang="en-US" sz="2000" b="1" dirty="0">
                      <a:latin typeface="Arial" pitchFamily="34" charset="0"/>
                      <a:cs typeface="Arial" pitchFamily="34" charset="0"/>
                    </a:endParaRPr>
                  </a:p>
                </p:txBody>
              </p:sp>
              <p:sp>
                <p:nvSpPr>
                  <p:cNvPr id="53" name="Rektangel med rundade hörn 52"/>
                  <p:cNvSpPr/>
                  <p:nvPr/>
                </p:nvSpPr>
                <p:spPr>
                  <a:xfrm>
                    <a:off x="2737593" y="5501482"/>
                    <a:ext cx="707479" cy="642937"/>
                  </a:xfrm>
                  <a:prstGeom prst="roundRect">
                    <a:avLst/>
                  </a:prstGeom>
                  <a:solidFill>
                    <a:srgbClr val="EAEAEA"/>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latin typeface="Arial" pitchFamily="34" charset="0"/>
                      <a:cs typeface="Arial" pitchFamily="34" charset="0"/>
                    </a:endParaRPr>
                  </a:p>
                </p:txBody>
              </p:sp>
              <p:sp>
                <p:nvSpPr>
                  <p:cNvPr id="11294" name="textruta 53"/>
                  <p:cNvSpPr txBox="1">
                    <a:spLocks noChangeArrowheads="1"/>
                  </p:cNvSpPr>
                  <p:nvPr/>
                </p:nvSpPr>
                <p:spPr bwMode="auto">
                  <a:xfrm>
                    <a:off x="2666156" y="5612553"/>
                    <a:ext cx="850924" cy="400110"/>
                  </a:xfrm>
                  <a:prstGeom prst="rect">
                    <a:avLst/>
                  </a:prstGeom>
                  <a:noFill/>
                  <a:ln w="9525">
                    <a:noFill/>
                    <a:miter lim="800000"/>
                    <a:headEnd/>
                    <a:tailEnd/>
                  </a:ln>
                </p:spPr>
                <p:txBody>
                  <a:bodyPr wrap="square">
                    <a:spAutoFit/>
                  </a:bodyPr>
                  <a:lstStyle/>
                  <a:p>
                    <a:pPr algn="ctr"/>
                    <a:r>
                      <a:rPr lang="en-US" sz="2000" b="1" dirty="0" err="1">
                        <a:latin typeface="Arial" pitchFamily="34" charset="0"/>
                        <a:cs typeface="Arial" pitchFamily="34" charset="0"/>
                      </a:rPr>
                      <a:t>Edu</a:t>
                    </a:r>
                    <a:endParaRPr lang="en-US" sz="2000" b="1" dirty="0">
                      <a:latin typeface="Arial" pitchFamily="34" charset="0"/>
                      <a:cs typeface="Arial" pitchFamily="34" charset="0"/>
                    </a:endParaRPr>
                  </a:p>
                </p:txBody>
              </p:sp>
              <p:sp>
                <p:nvSpPr>
                  <p:cNvPr id="55" name="Vänster klammerparentes 54"/>
                  <p:cNvSpPr/>
                  <p:nvPr/>
                </p:nvSpPr>
                <p:spPr>
                  <a:xfrm rot="5400000">
                    <a:off x="1585520" y="4867982"/>
                    <a:ext cx="285750" cy="838373"/>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Arial" pitchFamily="34" charset="0"/>
                      <a:cs typeface="Arial" pitchFamily="34" charset="0"/>
                    </a:endParaRPr>
                  </a:p>
                </p:txBody>
              </p:sp>
              <p:sp>
                <p:nvSpPr>
                  <p:cNvPr id="71" name="Vänster klammerparentes 70"/>
                  <p:cNvSpPr/>
                  <p:nvPr/>
                </p:nvSpPr>
                <p:spPr>
                  <a:xfrm rot="5400000">
                    <a:off x="7640911" y="4718050"/>
                    <a:ext cx="285750" cy="113823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Arial" pitchFamily="34" charset="0"/>
                      <a:cs typeface="Arial" pitchFamily="34" charset="0"/>
                    </a:endParaRPr>
                  </a:p>
                </p:txBody>
              </p:sp>
              <p:cxnSp>
                <p:nvCxnSpPr>
                  <p:cNvPr id="57" name="Rak pil 56"/>
                  <p:cNvCxnSpPr>
                    <a:stCxn id="17" idx="2"/>
                  </p:cNvCxnSpPr>
                  <p:nvPr/>
                </p:nvCxnSpPr>
                <p:spPr>
                  <a:xfrm flipH="1">
                    <a:off x="1691680" y="4179184"/>
                    <a:ext cx="1419366" cy="906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Rak pil 58"/>
                  <p:cNvCxnSpPr>
                    <a:stCxn id="65" idx="2"/>
                  </p:cNvCxnSpPr>
                  <p:nvPr/>
                </p:nvCxnSpPr>
                <p:spPr>
                  <a:xfrm flipH="1">
                    <a:off x="1835696" y="3825299"/>
                    <a:ext cx="3769258" cy="12598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Rak pil 51"/>
                  <p:cNvCxnSpPr>
                    <a:stCxn id="65" idx="2"/>
                  </p:cNvCxnSpPr>
                  <p:nvPr/>
                </p:nvCxnSpPr>
                <p:spPr>
                  <a:xfrm flipH="1">
                    <a:off x="4572000" y="3825299"/>
                    <a:ext cx="1032954" cy="1259885"/>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2" name="Vänster klammerparentes 61"/>
                  <p:cNvSpPr/>
                  <p:nvPr/>
                </p:nvSpPr>
                <p:spPr>
                  <a:xfrm rot="5400000">
                    <a:off x="4424204" y="3751263"/>
                    <a:ext cx="285750" cy="307181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Arial" pitchFamily="34" charset="0"/>
                      <a:cs typeface="Arial" pitchFamily="34" charset="0"/>
                    </a:endParaRPr>
                  </a:p>
                </p:txBody>
              </p:sp>
            </p:grpSp>
            <p:cxnSp>
              <p:nvCxnSpPr>
                <p:cNvPr id="144" name="Rak pil 143"/>
                <p:cNvCxnSpPr>
                  <a:stCxn id="68" idx="2"/>
                </p:cNvCxnSpPr>
                <p:nvPr/>
              </p:nvCxnSpPr>
              <p:spPr>
                <a:xfrm flipH="1">
                  <a:off x="4716016" y="4218550"/>
                  <a:ext cx="3326846" cy="9386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9" name="Rak pil 88"/>
              <p:cNvCxnSpPr>
                <a:stCxn id="68" idx="2"/>
              </p:cNvCxnSpPr>
              <p:nvPr/>
            </p:nvCxnSpPr>
            <p:spPr>
              <a:xfrm flipH="1">
                <a:off x="7812360" y="4218550"/>
                <a:ext cx="230502" cy="9386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3" name="textruta 92">
              <a:extLst>
                <a:ext uri="{FF2B5EF4-FFF2-40B4-BE49-F238E27FC236}">
                  <a16:creationId xmlns:a16="http://schemas.microsoft.com/office/drawing/2014/main" xmlns="" id="{35AFC36E-0DE9-435D-82B7-2ACABCAFAEAA}"/>
                </a:ext>
              </a:extLst>
            </p:cNvPr>
            <p:cNvSpPr txBox="1">
              <a:spLocks noChangeArrowheads="1"/>
            </p:cNvSpPr>
            <p:nvPr/>
          </p:nvSpPr>
          <p:spPr bwMode="auto">
            <a:xfrm>
              <a:off x="-62945" y="4514574"/>
              <a:ext cx="2851796" cy="400110"/>
            </a:xfrm>
            <a:prstGeom prst="rect">
              <a:avLst/>
            </a:prstGeom>
            <a:noFill/>
            <a:ln w="9525">
              <a:noFill/>
              <a:miter lim="800000"/>
              <a:headEnd/>
              <a:tailEnd/>
            </a:ln>
          </p:spPr>
          <p:txBody>
            <a:bodyPr wrap="square">
              <a:spAutoFit/>
            </a:bodyPr>
            <a:lstStyle/>
            <a:p>
              <a:r>
                <a:rPr lang="en-US" sz="2000" b="1" dirty="0"/>
                <a:t>Subject matter Reg</a:t>
              </a:r>
            </a:p>
          </p:txBody>
        </p:sp>
      </p:grpSp>
      <p:sp>
        <p:nvSpPr>
          <p:cNvPr id="3" name="Plassholder for bunntekst 2">
            <a:extLst>
              <a:ext uri="{FF2B5EF4-FFF2-40B4-BE49-F238E27FC236}">
                <a16:creationId xmlns:a16="http://schemas.microsoft.com/office/drawing/2014/main" xmlns="" id="{3733E8E1-BCF6-44B1-9E51-4E33F052EBD8}"/>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36271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7"/>
                                        </p:tgtEl>
                                        <p:attrNameLst>
                                          <p:attrName>style.visibility</p:attrName>
                                        </p:attrNameLst>
                                      </p:cBhvr>
                                      <p:to>
                                        <p:strVal val="hidden"/>
                                      </p:to>
                                    </p:set>
                                  </p:childTnLst>
                                </p:cTn>
                              </p:par>
                            </p:childTnLst>
                          </p:cTn>
                        </p:par>
                        <p:par>
                          <p:cTn id="29" fill="hold">
                            <p:stCondLst>
                              <p:cond delay="0"/>
                            </p:stCondLst>
                            <p:childTnLst>
                              <p:par>
                                <p:cTn id="30" presetID="2" presetClass="entr" presetSubtype="4"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p:nvPr>
        </p:nvSpPr>
        <p:spPr/>
        <p:txBody>
          <a:bodyPr>
            <a:normAutofit/>
          </a:bodyPr>
          <a:lstStyle/>
          <a:p>
            <a:r>
              <a:rPr lang="en-US" sz="3600" dirty="0">
                <a:solidFill>
                  <a:schemeClr val="tx2"/>
                </a:solidFill>
              </a:rPr>
              <a:t>Links</a:t>
            </a:r>
          </a:p>
        </p:txBody>
      </p:sp>
      <p:sp>
        <p:nvSpPr>
          <p:cNvPr id="3076" name="Platshållare för bildnummer 4"/>
          <p:cNvSpPr>
            <a:spLocks noGrp="1"/>
          </p:cNvSpPr>
          <p:nvPr>
            <p:ph type="sldNum" sz="quarter" idx="12"/>
          </p:nvPr>
        </p:nvSpPr>
        <p:spPr>
          <a:noFill/>
        </p:spPr>
        <p:txBody>
          <a:bodyPr/>
          <a:lstStyle/>
          <a:p>
            <a:fld id="{EF9B9817-5602-45B0-AEAE-6C40CFB5BEED}" type="slidenum">
              <a:rPr lang="sv-SE" smtClean="0">
                <a:latin typeface="Arial" charset="0"/>
              </a:rPr>
              <a:pPr/>
              <a:t>15</a:t>
            </a:fld>
            <a:endParaRPr lang="sv-SE">
              <a:latin typeface="Arial" charset="0"/>
            </a:endParaRPr>
          </a:p>
        </p:txBody>
      </p:sp>
      <p:grpSp>
        <p:nvGrpSpPr>
          <p:cNvPr id="33" name="Grupp 32"/>
          <p:cNvGrpSpPr>
            <a:grpSpLocks noChangeAspect="1"/>
          </p:cNvGrpSpPr>
          <p:nvPr/>
        </p:nvGrpSpPr>
        <p:grpSpPr>
          <a:xfrm>
            <a:off x="660488" y="1480419"/>
            <a:ext cx="7583919" cy="4839059"/>
            <a:chOff x="1763688" y="2489590"/>
            <a:chExt cx="5743162" cy="3664531"/>
          </a:xfrm>
        </p:grpSpPr>
        <p:cxnSp>
          <p:nvCxnSpPr>
            <p:cNvPr id="51" name="Rak 50"/>
            <p:cNvCxnSpPr>
              <a:cxnSpLocks/>
              <a:stCxn id="5" idx="5"/>
            </p:cNvCxnSpPr>
            <p:nvPr/>
          </p:nvCxnSpPr>
          <p:spPr bwMode="auto">
            <a:xfrm>
              <a:off x="4959149" y="4679305"/>
              <a:ext cx="1557068" cy="765920"/>
            </a:xfrm>
            <a:prstGeom prst="line">
              <a:avLst/>
            </a:prstGeom>
            <a:solidFill>
              <a:schemeClr val="accent1"/>
            </a:solidFill>
            <a:ln w="12700" cap="flat" cmpd="sng" algn="ctr">
              <a:solidFill>
                <a:schemeClr val="tx1"/>
              </a:solidFill>
              <a:prstDash val="sysDot"/>
              <a:round/>
              <a:headEnd type="none" w="sm" len="sm"/>
              <a:tailEnd type="none" w="sm" len="sm"/>
            </a:ln>
            <a:effectLst/>
          </p:spPr>
        </p:cxnSp>
        <p:cxnSp>
          <p:nvCxnSpPr>
            <p:cNvPr id="32" name="Rak 31"/>
            <p:cNvCxnSpPr>
              <a:cxnSpLocks/>
              <a:stCxn id="21" idx="4"/>
            </p:cNvCxnSpPr>
            <p:nvPr/>
          </p:nvCxnSpPr>
          <p:spPr bwMode="auto">
            <a:xfrm>
              <a:off x="3347864" y="3284984"/>
              <a:ext cx="864095" cy="864096"/>
            </a:xfrm>
            <a:prstGeom prst="line">
              <a:avLst/>
            </a:prstGeom>
            <a:solidFill>
              <a:schemeClr val="accent1"/>
            </a:solidFill>
            <a:ln w="12700" cap="flat" cmpd="sng" algn="ctr">
              <a:solidFill>
                <a:srgbClr val="FF0000"/>
              </a:solidFill>
              <a:prstDash val="solid"/>
              <a:round/>
              <a:headEnd type="none" w="sm" len="sm"/>
              <a:tailEnd type="none" w="sm" len="sm"/>
            </a:ln>
            <a:effectLst/>
          </p:spPr>
        </p:cxnSp>
        <p:sp>
          <p:nvSpPr>
            <p:cNvPr id="5" name="Ellips 4"/>
            <p:cNvSpPr/>
            <p:nvPr/>
          </p:nvSpPr>
          <p:spPr bwMode="auto">
            <a:xfrm>
              <a:off x="4067944" y="3992440"/>
              <a:ext cx="1044112" cy="804713"/>
            </a:xfrm>
            <a:prstGeom prst="ellipse">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 name="textruta 5"/>
            <p:cNvSpPr txBox="1"/>
            <p:nvPr/>
          </p:nvSpPr>
          <p:spPr>
            <a:xfrm>
              <a:off x="3990690" y="4137944"/>
              <a:ext cx="1224136" cy="536069"/>
            </a:xfrm>
            <a:prstGeom prst="rect">
              <a:avLst/>
            </a:prstGeom>
            <a:noFill/>
          </p:spPr>
          <p:txBody>
            <a:bodyPr wrap="square" rtlCol="0">
              <a:spAutoFit/>
            </a:bodyPr>
            <a:lstStyle/>
            <a:p>
              <a:pPr algn="ctr"/>
              <a:r>
                <a:rPr lang="en-US" sz="2000" dirty="0"/>
                <a:t>Population register</a:t>
              </a:r>
            </a:p>
          </p:txBody>
        </p:sp>
        <p:sp>
          <p:nvSpPr>
            <p:cNvPr id="7" name="Ellips 6"/>
            <p:cNvSpPr/>
            <p:nvPr/>
          </p:nvSpPr>
          <p:spPr bwMode="auto">
            <a:xfrm>
              <a:off x="1835696" y="4005064"/>
              <a:ext cx="1008112" cy="792088"/>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8" name="textruta 7"/>
            <p:cNvSpPr txBox="1"/>
            <p:nvPr/>
          </p:nvSpPr>
          <p:spPr>
            <a:xfrm>
              <a:off x="1835696" y="4149080"/>
              <a:ext cx="1008112" cy="523220"/>
            </a:xfrm>
            <a:prstGeom prst="rect">
              <a:avLst/>
            </a:prstGeom>
            <a:noFill/>
          </p:spPr>
          <p:txBody>
            <a:bodyPr wrap="square" rtlCol="0">
              <a:spAutoFit/>
            </a:bodyPr>
            <a:lstStyle/>
            <a:p>
              <a:pPr algn="ctr"/>
              <a:r>
                <a:rPr lang="en-US" dirty="0"/>
                <a:t>Business register</a:t>
              </a:r>
            </a:p>
          </p:txBody>
        </p:sp>
        <p:sp>
          <p:nvSpPr>
            <p:cNvPr id="9" name="Ellips 8"/>
            <p:cNvSpPr/>
            <p:nvPr/>
          </p:nvSpPr>
          <p:spPr bwMode="auto">
            <a:xfrm>
              <a:off x="6307184" y="3856155"/>
              <a:ext cx="981546" cy="901149"/>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textruta 9"/>
            <p:cNvSpPr txBox="1"/>
            <p:nvPr/>
          </p:nvSpPr>
          <p:spPr>
            <a:xfrm>
              <a:off x="6186936" y="3922411"/>
              <a:ext cx="1220486" cy="769143"/>
            </a:xfrm>
            <a:prstGeom prst="rect">
              <a:avLst/>
            </a:prstGeom>
            <a:noFill/>
          </p:spPr>
          <p:txBody>
            <a:bodyPr wrap="square" rtlCol="0">
              <a:spAutoFit/>
            </a:bodyPr>
            <a:lstStyle/>
            <a:p>
              <a:pPr algn="ctr"/>
              <a:r>
                <a:rPr lang="en-US" sz="2000" dirty="0"/>
                <a:t>Real Property register</a:t>
              </a:r>
            </a:p>
          </p:txBody>
        </p:sp>
        <p:sp>
          <p:nvSpPr>
            <p:cNvPr id="17" name="Ellips 16"/>
            <p:cNvSpPr/>
            <p:nvPr/>
          </p:nvSpPr>
          <p:spPr bwMode="auto">
            <a:xfrm>
              <a:off x="4067944" y="2492896"/>
              <a:ext cx="1008112" cy="792088"/>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8" name="textruta 17"/>
            <p:cNvSpPr txBox="1"/>
            <p:nvPr/>
          </p:nvSpPr>
          <p:spPr>
            <a:xfrm>
              <a:off x="4067944" y="2708920"/>
              <a:ext cx="1008112" cy="307777"/>
            </a:xfrm>
            <a:prstGeom prst="rect">
              <a:avLst/>
            </a:prstGeom>
            <a:noFill/>
          </p:spPr>
          <p:txBody>
            <a:bodyPr wrap="square" rtlCol="0">
              <a:spAutoFit/>
            </a:bodyPr>
            <a:lstStyle/>
            <a:p>
              <a:pPr algn="ctr"/>
              <a:r>
                <a:rPr lang="en-US" dirty="0"/>
                <a:t>Education</a:t>
              </a:r>
            </a:p>
          </p:txBody>
        </p:sp>
        <p:sp>
          <p:nvSpPr>
            <p:cNvPr id="19" name="Ellips 18"/>
            <p:cNvSpPr/>
            <p:nvPr/>
          </p:nvSpPr>
          <p:spPr bwMode="auto">
            <a:xfrm>
              <a:off x="5292080" y="2492896"/>
              <a:ext cx="1008112" cy="792088"/>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0" name="textruta 19"/>
            <p:cNvSpPr txBox="1"/>
            <p:nvPr/>
          </p:nvSpPr>
          <p:spPr>
            <a:xfrm>
              <a:off x="5292080" y="2708920"/>
              <a:ext cx="1080120" cy="307777"/>
            </a:xfrm>
            <a:prstGeom prst="rect">
              <a:avLst/>
            </a:prstGeom>
            <a:noFill/>
          </p:spPr>
          <p:txBody>
            <a:bodyPr wrap="square" rtlCol="0">
              <a:spAutoFit/>
            </a:bodyPr>
            <a:lstStyle/>
            <a:p>
              <a:pPr algn="ctr"/>
              <a:r>
                <a:rPr lang="en-US" dirty="0"/>
                <a:t>Occupation</a:t>
              </a:r>
            </a:p>
          </p:txBody>
        </p:sp>
        <p:sp>
          <p:nvSpPr>
            <p:cNvPr id="21" name="Ellips 20"/>
            <p:cNvSpPr/>
            <p:nvPr/>
          </p:nvSpPr>
          <p:spPr bwMode="auto">
            <a:xfrm>
              <a:off x="2843809" y="2489590"/>
              <a:ext cx="1008111" cy="795394"/>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2" name="textruta 21"/>
            <p:cNvSpPr txBox="1"/>
            <p:nvPr/>
          </p:nvSpPr>
          <p:spPr>
            <a:xfrm>
              <a:off x="2771800" y="2700718"/>
              <a:ext cx="1218890" cy="279688"/>
            </a:xfrm>
            <a:prstGeom prst="rect">
              <a:avLst/>
            </a:prstGeom>
            <a:noFill/>
          </p:spPr>
          <p:txBody>
            <a:bodyPr wrap="square" rtlCol="0">
              <a:spAutoFit/>
            </a:bodyPr>
            <a:lstStyle/>
            <a:p>
              <a:pPr algn="ctr"/>
              <a:r>
                <a:rPr lang="en-US" dirty="0"/>
                <a:t>Employment</a:t>
              </a:r>
            </a:p>
          </p:txBody>
        </p:sp>
        <p:sp>
          <p:nvSpPr>
            <p:cNvPr id="23" name="Ellips 22"/>
            <p:cNvSpPr/>
            <p:nvPr/>
          </p:nvSpPr>
          <p:spPr bwMode="auto">
            <a:xfrm>
              <a:off x="6252652" y="5383005"/>
              <a:ext cx="1254197" cy="771116"/>
            </a:xfrm>
            <a:prstGeom prst="ellipse">
              <a:avLst/>
            </a:prstGeom>
            <a:solidFill>
              <a:schemeClr val="bg1"/>
            </a:solidFill>
            <a:ln w="12700" cap="flat" cmpd="sng" algn="ctr">
              <a:solidFill>
                <a:schemeClr val="tx1"/>
              </a:solidFill>
              <a:prstDash val="sysDot"/>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4" name="textruta 23"/>
            <p:cNvSpPr txBox="1"/>
            <p:nvPr/>
          </p:nvSpPr>
          <p:spPr>
            <a:xfrm>
              <a:off x="6307183" y="5492064"/>
              <a:ext cx="1199667" cy="349611"/>
            </a:xfrm>
            <a:prstGeom prst="rect">
              <a:avLst/>
            </a:prstGeom>
            <a:noFill/>
          </p:spPr>
          <p:txBody>
            <a:bodyPr wrap="square" rtlCol="0">
              <a:spAutoFit/>
            </a:bodyPr>
            <a:lstStyle/>
            <a:p>
              <a:pPr algn="ctr"/>
              <a:r>
                <a:rPr lang="en-US" sz="2400" dirty="0"/>
                <a:t>Dwellings</a:t>
              </a:r>
            </a:p>
          </p:txBody>
        </p:sp>
        <p:cxnSp>
          <p:nvCxnSpPr>
            <p:cNvPr id="28" name="Rak 27"/>
            <p:cNvCxnSpPr>
              <a:cxnSpLocks/>
              <a:stCxn id="17" idx="4"/>
              <a:endCxn id="5" idx="0"/>
            </p:cNvCxnSpPr>
            <p:nvPr/>
          </p:nvCxnSpPr>
          <p:spPr bwMode="auto">
            <a:xfrm>
              <a:off x="4572000" y="3284984"/>
              <a:ext cx="18000" cy="707456"/>
            </a:xfrm>
            <a:prstGeom prst="line">
              <a:avLst/>
            </a:prstGeom>
            <a:solidFill>
              <a:schemeClr val="accent1"/>
            </a:solidFill>
            <a:ln w="12700" cap="flat" cmpd="sng" algn="ctr">
              <a:solidFill>
                <a:srgbClr val="FF0000"/>
              </a:solidFill>
              <a:prstDash val="solid"/>
              <a:round/>
              <a:headEnd type="none" w="sm" len="sm"/>
              <a:tailEnd type="none" w="sm" len="sm"/>
            </a:ln>
            <a:effectLst/>
          </p:spPr>
        </p:cxnSp>
        <p:cxnSp>
          <p:nvCxnSpPr>
            <p:cNvPr id="30" name="Rak 29"/>
            <p:cNvCxnSpPr>
              <a:cxnSpLocks/>
              <a:stCxn id="19" idx="4"/>
              <a:endCxn id="5" idx="7"/>
            </p:cNvCxnSpPr>
            <p:nvPr/>
          </p:nvCxnSpPr>
          <p:spPr bwMode="auto">
            <a:xfrm flipH="1">
              <a:off x="4959149" y="3284984"/>
              <a:ext cx="836988" cy="825303"/>
            </a:xfrm>
            <a:prstGeom prst="line">
              <a:avLst/>
            </a:prstGeom>
            <a:solidFill>
              <a:schemeClr val="accent1"/>
            </a:solidFill>
            <a:ln w="12700" cap="flat" cmpd="sng" algn="ctr">
              <a:solidFill>
                <a:srgbClr val="FF0000"/>
              </a:solidFill>
              <a:prstDash val="solid"/>
              <a:round/>
              <a:headEnd type="none" w="sm" len="sm"/>
              <a:tailEnd type="none" w="sm" len="sm"/>
            </a:ln>
            <a:effectLst/>
          </p:spPr>
        </p:cxnSp>
        <p:cxnSp>
          <p:nvCxnSpPr>
            <p:cNvPr id="34" name="Rak 33"/>
            <p:cNvCxnSpPr>
              <a:cxnSpLocks/>
              <a:stCxn id="21" idx="4"/>
            </p:cNvCxnSpPr>
            <p:nvPr/>
          </p:nvCxnSpPr>
          <p:spPr bwMode="auto">
            <a:xfrm flipH="1">
              <a:off x="2555777" y="3284984"/>
              <a:ext cx="792088" cy="720080"/>
            </a:xfrm>
            <a:prstGeom prst="line">
              <a:avLst/>
            </a:prstGeom>
            <a:solidFill>
              <a:schemeClr val="accent1"/>
            </a:solidFill>
            <a:ln w="12700" cap="flat" cmpd="sng" algn="ctr">
              <a:solidFill>
                <a:schemeClr val="accent2"/>
              </a:solidFill>
              <a:prstDash val="solid"/>
              <a:round/>
              <a:headEnd type="none" w="sm" len="sm"/>
              <a:tailEnd type="none" w="sm" len="sm"/>
            </a:ln>
            <a:effectLst/>
          </p:spPr>
        </p:cxnSp>
        <p:cxnSp>
          <p:nvCxnSpPr>
            <p:cNvPr id="39" name="Rak 38"/>
            <p:cNvCxnSpPr>
              <a:cxnSpLocks/>
            </p:cNvCxnSpPr>
            <p:nvPr/>
          </p:nvCxnSpPr>
          <p:spPr bwMode="auto">
            <a:xfrm flipV="1">
              <a:off x="5136180" y="4354452"/>
              <a:ext cx="1110880" cy="32721"/>
            </a:xfrm>
            <a:prstGeom prst="line">
              <a:avLst/>
            </a:prstGeom>
            <a:solidFill>
              <a:schemeClr val="accent1"/>
            </a:solidFill>
            <a:ln w="12700" cap="flat" cmpd="sng" algn="ctr">
              <a:solidFill>
                <a:srgbClr val="00B050"/>
              </a:solidFill>
              <a:prstDash val="solid"/>
              <a:round/>
              <a:headEnd type="none" w="sm" len="sm"/>
              <a:tailEnd type="none" w="sm" len="sm"/>
            </a:ln>
            <a:effectLst/>
          </p:spPr>
        </p:cxnSp>
        <p:cxnSp>
          <p:nvCxnSpPr>
            <p:cNvPr id="41" name="Vinklad  40"/>
            <p:cNvCxnSpPr/>
            <p:nvPr/>
          </p:nvCxnSpPr>
          <p:spPr bwMode="auto">
            <a:xfrm rot="16200000" flipH="1">
              <a:off x="4571206" y="2565698"/>
              <a:ext cx="1588" cy="4464496"/>
            </a:xfrm>
            <a:prstGeom prst="bentConnector3">
              <a:avLst>
                <a:gd name="adj1" fmla="val 35928910"/>
              </a:avLst>
            </a:prstGeom>
            <a:solidFill>
              <a:schemeClr val="accent1"/>
            </a:solidFill>
            <a:ln w="12700" cap="flat" cmpd="sng" algn="ctr">
              <a:solidFill>
                <a:srgbClr val="00B050"/>
              </a:solidFill>
              <a:prstDash val="solid"/>
              <a:round/>
              <a:headEnd type="none" w="sm" len="sm"/>
              <a:tailEnd type="none" w="sm" len="sm"/>
            </a:ln>
            <a:effectLst/>
          </p:spPr>
        </p:cxnSp>
        <p:cxnSp>
          <p:nvCxnSpPr>
            <p:cNvPr id="49" name="Rak 48"/>
            <p:cNvCxnSpPr/>
            <p:nvPr/>
          </p:nvCxnSpPr>
          <p:spPr bwMode="auto">
            <a:xfrm rot="5400000">
              <a:off x="6661632" y="5083087"/>
              <a:ext cx="599832" cy="3"/>
            </a:xfrm>
            <a:prstGeom prst="line">
              <a:avLst/>
            </a:prstGeom>
            <a:solidFill>
              <a:schemeClr val="accent1"/>
            </a:solidFill>
            <a:ln w="12700" cap="flat" cmpd="sng" algn="ctr">
              <a:solidFill>
                <a:schemeClr val="tx1"/>
              </a:solidFill>
              <a:prstDash val="sysDot"/>
              <a:round/>
              <a:headEnd type="none" w="sm" len="sm"/>
              <a:tailEnd type="none" w="sm" len="sm"/>
            </a:ln>
            <a:effectLst/>
          </p:spPr>
        </p:cxnSp>
        <p:sp>
          <p:nvSpPr>
            <p:cNvPr id="54" name="textruta 53"/>
            <p:cNvSpPr txBox="1"/>
            <p:nvPr/>
          </p:nvSpPr>
          <p:spPr>
            <a:xfrm>
              <a:off x="5796136" y="3223189"/>
              <a:ext cx="1678422" cy="699221"/>
            </a:xfrm>
            <a:prstGeom prst="rect">
              <a:avLst/>
            </a:prstGeom>
            <a:noFill/>
          </p:spPr>
          <p:txBody>
            <a:bodyPr wrap="square" rtlCol="0">
              <a:spAutoFit/>
            </a:bodyPr>
            <a:lstStyle/>
            <a:p>
              <a:r>
                <a:rPr lang="en-US" dirty="0">
                  <a:solidFill>
                    <a:srgbClr val="FF0000"/>
                  </a:solidFill>
                </a:rPr>
                <a:t>Personal identification number</a:t>
              </a:r>
            </a:p>
          </p:txBody>
        </p:sp>
        <p:sp>
          <p:nvSpPr>
            <p:cNvPr id="55" name="textruta 54"/>
            <p:cNvSpPr txBox="1"/>
            <p:nvPr/>
          </p:nvSpPr>
          <p:spPr>
            <a:xfrm>
              <a:off x="1763688" y="3235916"/>
              <a:ext cx="1584176" cy="744621"/>
            </a:xfrm>
            <a:prstGeom prst="rect">
              <a:avLst/>
            </a:prstGeom>
            <a:noFill/>
          </p:spPr>
          <p:txBody>
            <a:bodyPr wrap="square" rtlCol="0">
              <a:spAutoFit/>
            </a:bodyPr>
            <a:lstStyle/>
            <a:p>
              <a:r>
                <a:rPr lang="en-US" dirty="0">
                  <a:solidFill>
                    <a:schemeClr val="accent2"/>
                  </a:solidFill>
                </a:rPr>
                <a:t>Business identification number</a:t>
              </a:r>
            </a:p>
          </p:txBody>
        </p:sp>
        <p:sp>
          <p:nvSpPr>
            <p:cNvPr id="57" name="textruta 56"/>
            <p:cNvSpPr txBox="1"/>
            <p:nvPr/>
          </p:nvSpPr>
          <p:spPr>
            <a:xfrm>
              <a:off x="3144424" y="4946762"/>
              <a:ext cx="1584176" cy="372310"/>
            </a:xfrm>
            <a:prstGeom prst="rect">
              <a:avLst/>
            </a:prstGeom>
            <a:noFill/>
          </p:spPr>
          <p:txBody>
            <a:bodyPr wrap="square" rtlCol="0">
              <a:spAutoFit/>
            </a:bodyPr>
            <a:lstStyle/>
            <a:p>
              <a:r>
                <a:rPr lang="en-US" sz="2400" dirty="0">
                  <a:solidFill>
                    <a:srgbClr val="00B050"/>
                  </a:solidFill>
                </a:rPr>
                <a:t>Address</a:t>
              </a:r>
            </a:p>
          </p:txBody>
        </p:sp>
      </p:grpSp>
      <p:sp>
        <p:nvSpPr>
          <p:cNvPr id="59" name="textruta 58"/>
          <p:cNvSpPr txBox="1"/>
          <p:nvPr/>
        </p:nvSpPr>
        <p:spPr>
          <a:xfrm>
            <a:off x="7552036" y="4354305"/>
            <a:ext cx="1800168" cy="1046725"/>
          </a:xfrm>
          <a:prstGeom prst="rect">
            <a:avLst/>
          </a:prstGeom>
          <a:noFill/>
        </p:spPr>
        <p:txBody>
          <a:bodyPr wrap="square" rtlCol="0">
            <a:spAutoFit/>
          </a:bodyPr>
          <a:lstStyle/>
          <a:p>
            <a:r>
              <a:rPr lang="en-US" sz="2000" dirty="0"/>
              <a:t>Dwelling identification number</a:t>
            </a:r>
          </a:p>
        </p:txBody>
      </p:sp>
      <p:sp>
        <p:nvSpPr>
          <p:cNvPr id="2" name="Plassholder for bunntekst 1">
            <a:extLst>
              <a:ext uri="{FF2B5EF4-FFF2-40B4-BE49-F238E27FC236}">
                <a16:creationId xmlns:a16="http://schemas.microsoft.com/office/drawing/2014/main" xmlns="" id="{DE10082F-6733-416E-8245-312462374A0A}"/>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397610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378212"/>
            <a:ext cx="8820472" cy="1143000"/>
          </a:xfrm>
        </p:spPr>
        <p:txBody>
          <a:bodyPr>
            <a:normAutofit/>
          </a:bodyPr>
          <a:lstStyle/>
          <a:p>
            <a:r>
              <a:rPr lang="en-US" sz="3600" dirty="0">
                <a:solidFill>
                  <a:schemeClr val="tx2"/>
                </a:solidFill>
              </a:rPr>
              <a:t>The weakest link – the Dwelling ID-key</a:t>
            </a:r>
          </a:p>
        </p:txBody>
      </p:sp>
      <p:sp>
        <p:nvSpPr>
          <p:cNvPr id="3" name="Platshållare för innehåll 2"/>
          <p:cNvSpPr>
            <a:spLocks noGrp="1"/>
          </p:cNvSpPr>
          <p:nvPr>
            <p:ph idx="1"/>
          </p:nvPr>
        </p:nvSpPr>
        <p:spPr>
          <a:xfrm>
            <a:off x="0" y="1600200"/>
            <a:ext cx="8892480" cy="4525963"/>
          </a:xfrm>
        </p:spPr>
        <p:txBody>
          <a:bodyPr>
            <a:normAutofit fontScale="85000" lnSpcReduction="20000"/>
          </a:bodyPr>
          <a:lstStyle/>
          <a:p>
            <a:pPr>
              <a:lnSpc>
                <a:spcPct val="150000"/>
              </a:lnSpc>
              <a:spcBef>
                <a:spcPts val="600"/>
              </a:spcBef>
              <a:spcAft>
                <a:spcPts val="600"/>
              </a:spcAft>
            </a:pPr>
            <a:r>
              <a:rPr lang="en-US" dirty="0"/>
              <a:t>Two important steps:</a:t>
            </a:r>
          </a:p>
          <a:p>
            <a:pPr marL="914400" lvl="1" indent="-457200">
              <a:lnSpc>
                <a:spcPct val="150000"/>
              </a:lnSpc>
              <a:spcBef>
                <a:spcPts val="600"/>
              </a:spcBef>
              <a:spcAft>
                <a:spcPts val="600"/>
              </a:spcAft>
              <a:buFont typeface="+mj-lt"/>
              <a:buAutoNum type="arabicPeriod"/>
            </a:pPr>
            <a:r>
              <a:rPr lang="en-US" dirty="0"/>
              <a:t>Construction of Dwelling register </a:t>
            </a:r>
          </a:p>
          <a:p>
            <a:pPr marL="1314450" lvl="2" indent="-457200">
              <a:lnSpc>
                <a:spcPct val="150000"/>
              </a:lnSpc>
              <a:spcBef>
                <a:spcPts val="600"/>
              </a:spcBef>
              <a:spcAft>
                <a:spcPts val="600"/>
              </a:spcAft>
            </a:pPr>
            <a:r>
              <a:rPr lang="en-US" sz="2200" dirty="0"/>
              <a:t>Unique address for real property (building)</a:t>
            </a:r>
          </a:p>
          <a:p>
            <a:pPr marL="1314450" lvl="2" indent="-457200">
              <a:lnSpc>
                <a:spcPct val="150000"/>
              </a:lnSpc>
              <a:spcBef>
                <a:spcPts val="600"/>
              </a:spcBef>
              <a:spcAft>
                <a:spcPts val="600"/>
              </a:spcAft>
            </a:pPr>
            <a:r>
              <a:rPr lang="en-US" sz="2200" dirty="0"/>
              <a:t>Unique dwelling number within building</a:t>
            </a:r>
          </a:p>
          <a:p>
            <a:pPr marL="1314450" lvl="2" indent="-457200">
              <a:lnSpc>
                <a:spcPct val="150000"/>
              </a:lnSpc>
              <a:spcBef>
                <a:spcPts val="600"/>
              </a:spcBef>
              <a:spcAft>
                <a:spcPts val="600"/>
              </a:spcAft>
            </a:pPr>
            <a:r>
              <a:rPr lang="en-US" sz="2200" dirty="0"/>
              <a:t>Unique dwelling  ID-key</a:t>
            </a:r>
          </a:p>
          <a:p>
            <a:pPr marL="914400" lvl="1" indent="-457200">
              <a:lnSpc>
                <a:spcPct val="150000"/>
              </a:lnSpc>
              <a:spcBef>
                <a:spcPts val="600"/>
              </a:spcBef>
              <a:spcAft>
                <a:spcPts val="600"/>
              </a:spcAft>
              <a:buFont typeface="+mj-lt"/>
              <a:buAutoNum type="arabicPeriod"/>
            </a:pPr>
            <a:r>
              <a:rPr lang="en-US" dirty="0"/>
              <a:t>Registration of (registered) population on dwelling</a:t>
            </a:r>
          </a:p>
          <a:p>
            <a:pPr>
              <a:lnSpc>
                <a:spcPct val="150000"/>
              </a:lnSpc>
              <a:spcBef>
                <a:spcPts val="600"/>
              </a:spcBef>
              <a:spcAft>
                <a:spcPts val="600"/>
              </a:spcAft>
            </a:pPr>
            <a:r>
              <a:rPr lang="en-US" dirty="0"/>
              <a:t>Complex processes and tight schedule</a:t>
            </a:r>
          </a:p>
          <a:p>
            <a:pPr lvl="1">
              <a:lnSpc>
                <a:spcPct val="150000"/>
              </a:lnSpc>
              <a:spcBef>
                <a:spcPts val="600"/>
              </a:spcBef>
              <a:spcAft>
                <a:spcPts val="600"/>
              </a:spcAft>
            </a:pPr>
            <a:endParaRPr lang="en-US" dirty="0"/>
          </a:p>
          <a:p>
            <a:pPr>
              <a:lnSpc>
                <a:spcPct val="150000"/>
              </a:lnSpc>
              <a:spcBef>
                <a:spcPts val="600"/>
              </a:spcBef>
              <a:spcAft>
                <a:spcPts val="600"/>
              </a:spcAft>
            </a:pPr>
            <a:endParaRPr lang="en-US" dirty="0"/>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16</a:t>
            </a:fld>
            <a:endParaRPr lang="sv-SE"/>
          </a:p>
        </p:txBody>
      </p:sp>
      <p:sp>
        <p:nvSpPr>
          <p:cNvPr id="4" name="Plassholder for bunntekst 3">
            <a:extLst>
              <a:ext uri="{FF2B5EF4-FFF2-40B4-BE49-F238E27FC236}">
                <a16:creationId xmlns:a16="http://schemas.microsoft.com/office/drawing/2014/main" xmlns="" id="{6323307C-EECB-4152-AF1B-6C0B44410E30}"/>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7235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7504" y="378212"/>
            <a:ext cx="8712968" cy="1143000"/>
          </a:xfrm>
        </p:spPr>
        <p:txBody>
          <a:bodyPr>
            <a:normAutofit/>
          </a:bodyPr>
          <a:lstStyle/>
          <a:p>
            <a:r>
              <a:rPr lang="en-US" sz="3600" dirty="0">
                <a:solidFill>
                  <a:schemeClr val="tx2"/>
                </a:solidFill>
              </a:rPr>
              <a:t>Constructing the Dwelling register</a:t>
            </a:r>
          </a:p>
        </p:txBody>
      </p:sp>
      <p:sp>
        <p:nvSpPr>
          <p:cNvPr id="3" name="Platshållare för innehåll 2"/>
          <p:cNvSpPr>
            <a:spLocks noGrp="1"/>
          </p:cNvSpPr>
          <p:nvPr>
            <p:ph idx="1"/>
          </p:nvPr>
        </p:nvSpPr>
        <p:spPr>
          <a:xfrm>
            <a:off x="0" y="1600200"/>
            <a:ext cx="8892480" cy="4525963"/>
          </a:xfrm>
        </p:spPr>
        <p:txBody>
          <a:bodyPr>
            <a:normAutofit fontScale="85000" lnSpcReduction="20000"/>
          </a:bodyPr>
          <a:lstStyle/>
          <a:p>
            <a:pPr>
              <a:lnSpc>
                <a:spcPct val="150000"/>
              </a:lnSpc>
              <a:spcBef>
                <a:spcPts val="600"/>
              </a:spcBef>
              <a:spcAft>
                <a:spcPts val="600"/>
              </a:spcAft>
            </a:pPr>
            <a:r>
              <a:rPr lang="en-US" dirty="0"/>
              <a:t>Complex interaction required between</a:t>
            </a:r>
          </a:p>
          <a:p>
            <a:pPr lvl="1">
              <a:lnSpc>
                <a:spcPct val="150000"/>
              </a:lnSpc>
              <a:spcBef>
                <a:spcPts val="600"/>
              </a:spcBef>
              <a:spcAft>
                <a:spcPts val="600"/>
              </a:spcAft>
            </a:pPr>
            <a:r>
              <a:rPr lang="en-US" dirty="0"/>
              <a:t>Municipalities</a:t>
            </a:r>
          </a:p>
          <a:p>
            <a:pPr lvl="1">
              <a:lnSpc>
                <a:spcPct val="150000"/>
              </a:lnSpc>
              <a:spcBef>
                <a:spcPts val="600"/>
              </a:spcBef>
              <a:spcAft>
                <a:spcPts val="600"/>
              </a:spcAft>
            </a:pPr>
            <a:r>
              <a:rPr lang="en-US" dirty="0"/>
              <a:t>Mapping, cadastral &amp; land registration authority</a:t>
            </a:r>
          </a:p>
          <a:p>
            <a:pPr lvl="1">
              <a:lnSpc>
                <a:spcPct val="150000"/>
              </a:lnSpc>
              <a:spcBef>
                <a:spcPts val="600"/>
              </a:spcBef>
              <a:spcAft>
                <a:spcPts val="600"/>
              </a:spcAft>
            </a:pPr>
            <a:r>
              <a:rPr lang="en-US" dirty="0"/>
              <a:t>Real property owners</a:t>
            </a:r>
          </a:p>
          <a:p>
            <a:pPr>
              <a:lnSpc>
                <a:spcPct val="150000"/>
              </a:lnSpc>
              <a:spcBef>
                <a:spcPts val="600"/>
              </a:spcBef>
              <a:spcAft>
                <a:spcPts val="600"/>
              </a:spcAft>
            </a:pPr>
            <a:r>
              <a:rPr lang="en-US" dirty="0"/>
              <a:t>Residents living in multi-dwelling buildings were informed about their dwelling numbers by the property owner</a:t>
            </a:r>
          </a:p>
          <a:p>
            <a:pPr lvl="1">
              <a:lnSpc>
                <a:spcPct val="150000"/>
              </a:lnSpc>
              <a:spcBef>
                <a:spcPts val="600"/>
              </a:spcBef>
              <a:spcAft>
                <a:spcPts val="600"/>
              </a:spcAft>
            </a:pPr>
            <a:endParaRPr lang="en-US" dirty="0"/>
          </a:p>
          <a:p>
            <a:pPr>
              <a:lnSpc>
                <a:spcPct val="150000"/>
              </a:lnSpc>
              <a:spcBef>
                <a:spcPts val="600"/>
              </a:spcBef>
              <a:spcAft>
                <a:spcPts val="600"/>
              </a:spcAft>
            </a:pPr>
            <a:endParaRPr lang="en-US" dirty="0"/>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17</a:t>
            </a:fld>
            <a:endParaRPr lang="sv-SE"/>
          </a:p>
        </p:txBody>
      </p:sp>
      <p:sp>
        <p:nvSpPr>
          <p:cNvPr id="4" name="Plassholder for bunntekst 3">
            <a:extLst>
              <a:ext uri="{FF2B5EF4-FFF2-40B4-BE49-F238E27FC236}">
                <a16:creationId xmlns:a16="http://schemas.microsoft.com/office/drawing/2014/main" xmlns="" id="{748650C5-86DB-4A75-BC51-5348C9157D95}"/>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268752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A0C94B49-2814-4E41-B7E1-ADD340944191}"/>
              </a:ext>
            </a:extLst>
          </p:cNvPr>
          <p:cNvSpPr>
            <a:spLocks noGrp="1"/>
          </p:cNvSpPr>
          <p:nvPr>
            <p:ph type="title"/>
          </p:nvPr>
        </p:nvSpPr>
        <p:spPr/>
        <p:txBody>
          <a:bodyPr/>
          <a:lstStyle/>
          <a:p>
            <a:r>
              <a:rPr lang="sv-SE" dirty="0"/>
              <a:t>Populations, </a:t>
            </a:r>
            <a:r>
              <a:rPr lang="sv-SE" dirty="0" err="1"/>
              <a:t>units</a:t>
            </a:r>
            <a:r>
              <a:rPr lang="sv-SE" dirty="0"/>
              <a:t> and definitions</a:t>
            </a:r>
            <a:endParaRPr lang="nb-NO" dirty="0"/>
          </a:p>
        </p:txBody>
      </p:sp>
      <p:sp>
        <p:nvSpPr>
          <p:cNvPr id="3" name="Plassholder for innhold 2">
            <a:extLst>
              <a:ext uri="{FF2B5EF4-FFF2-40B4-BE49-F238E27FC236}">
                <a16:creationId xmlns:a16="http://schemas.microsoft.com/office/drawing/2014/main" xmlns="" id="{1F6E4F80-E8A2-4935-B86F-E530D5233FCF}"/>
              </a:ext>
            </a:extLst>
          </p:cNvPr>
          <p:cNvSpPr>
            <a:spLocks noGrp="1"/>
          </p:cNvSpPr>
          <p:nvPr>
            <p:ph idx="1"/>
          </p:nvPr>
        </p:nvSpPr>
        <p:spPr/>
        <p:txBody>
          <a:bodyPr>
            <a:normAutofit lnSpcReduction="10000"/>
          </a:bodyPr>
          <a:lstStyle/>
          <a:p>
            <a:pPr marL="0" indent="0">
              <a:buNone/>
            </a:pPr>
            <a:r>
              <a:rPr lang="sv-SE" dirty="0" err="1"/>
              <a:t>With</a:t>
            </a:r>
            <a:r>
              <a:rPr lang="sv-SE" dirty="0"/>
              <a:t> a </a:t>
            </a:r>
            <a:r>
              <a:rPr lang="sv-SE" dirty="0" err="1"/>
              <a:t>well</a:t>
            </a:r>
            <a:r>
              <a:rPr lang="sv-SE" dirty="0"/>
              <a:t> </a:t>
            </a:r>
            <a:r>
              <a:rPr lang="sv-SE" dirty="0" err="1"/>
              <a:t>functioning</a:t>
            </a:r>
            <a:r>
              <a:rPr lang="sv-SE" dirty="0"/>
              <a:t> population register, </a:t>
            </a:r>
            <a:r>
              <a:rPr lang="sv-SE" dirty="0" err="1"/>
              <a:t>individual</a:t>
            </a:r>
            <a:r>
              <a:rPr lang="sv-SE" dirty="0"/>
              <a:t> person is a </a:t>
            </a:r>
            <a:r>
              <a:rPr lang="sv-SE" dirty="0" err="1"/>
              <a:t>basic</a:t>
            </a:r>
            <a:r>
              <a:rPr lang="sv-SE" dirty="0"/>
              <a:t> </a:t>
            </a:r>
            <a:r>
              <a:rPr lang="sv-SE" dirty="0" err="1"/>
              <a:t>unit</a:t>
            </a:r>
            <a:r>
              <a:rPr lang="sv-SE" dirty="0"/>
              <a:t>.</a:t>
            </a:r>
          </a:p>
          <a:p>
            <a:pPr marL="0" indent="0">
              <a:buNone/>
            </a:pPr>
            <a:r>
              <a:rPr lang="sv-SE" dirty="0" err="1"/>
              <a:t>Households</a:t>
            </a:r>
            <a:r>
              <a:rPr lang="sv-SE" dirty="0"/>
              <a:t> and </a:t>
            </a:r>
            <a:r>
              <a:rPr lang="sv-SE" dirty="0" err="1"/>
              <a:t>Families</a:t>
            </a:r>
            <a:r>
              <a:rPr lang="sv-SE" dirty="0"/>
              <a:t> </a:t>
            </a:r>
            <a:r>
              <a:rPr lang="sv-SE" dirty="0" err="1"/>
              <a:t>are</a:t>
            </a:r>
            <a:r>
              <a:rPr lang="sv-SE" dirty="0"/>
              <a:t> </a:t>
            </a:r>
            <a:r>
              <a:rPr lang="sv-SE" dirty="0" err="1"/>
              <a:t>trickier</a:t>
            </a:r>
            <a:r>
              <a:rPr lang="sv-SE" dirty="0"/>
              <a:t>.</a:t>
            </a:r>
          </a:p>
          <a:p>
            <a:pPr marL="0" indent="0">
              <a:buNone/>
            </a:pPr>
            <a:r>
              <a:rPr lang="sv-SE" dirty="0"/>
              <a:t>On the </a:t>
            </a:r>
            <a:r>
              <a:rPr lang="sv-SE" dirty="0" err="1"/>
              <a:t>housing</a:t>
            </a:r>
            <a:r>
              <a:rPr lang="sv-SE" dirty="0"/>
              <a:t> </a:t>
            </a:r>
            <a:r>
              <a:rPr lang="sv-SE" dirty="0" err="1"/>
              <a:t>side</a:t>
            </a:r>
            <a:r>
              <a:rPr lang="sv-SE" dirty="0"/>
              <a:t> </a:t>
            </a:r>
            <a:r>
              <a:rPr lang="sv-SE" dirty="0" err="1"/>
              <a:t>Properties</a:t>
            </a:r>
            <a:r>
              <a:rPr lang="sv-SE" dirty="0"/>
              <a:t> is the </a:t>
            </a:r>
            <a:r>
              <a:rPr lang="sv-SE" dirty="0" err="1"/>
              <a:t>basic</a:t>
            </a:r>
            <a:r>
              <a:rPr lang="sv-SE" dirty="0"/>
              <a:t> (</a:t>
            </a:r>
            <a:r>
              <a:rPr lang="sv-SE" dirty="0" err="1"/>
              <a:t>legally</a:t>
            </a:r>
            <a:r>
              <a:rPr lang="sv-SE" dirty="0"/>
              <a:t> </a:t>
            </a:r>
            <a:r>
              <a:rPr lang="sv-SE" dirty="0" err="1"/>
              <a:t>regulated</a:t>
            </a:r>
            <a:r>
              <a:rPr lang="sv-SE" dirty="0"/>
              <a:t>) </a:t>
            </a:r>
            <a:r>
              <a:rPr lang="sv-SE" dirty="0" err="1"/>
              <a:t>unit</a:t>
            </a:r>
            <a:r>
              <a:rPr lang="sv-SE" dirty="0"/>
              <a:t>. Buildings and </a:t>
            </a:r>
            <a:r>
              <a:rPr lang="sv-SE" dirty="0" err="1"/>
              <a:t>Dwellings</a:t>
            </a:r>
            <a:r>
              <a:rPr lang="sv-SE" dirty="0"/>
              <a:t> </a:t>
            </a:r>
            <a:r>
              <a:rPr lang="sv-SE" dirty="0" err="1"/>
              <a:t>are</a:t>
            </a:r>
            <a:r>
              <a:rPr lang="sv-SE" dirty="0"/>
              <a:t> </a:t>
            </a:r>
            <a:r>
              <a:rPr lang="sv-SE" dirty="0" err="1"/>
              <a:t>units</a:t>
            </a:r>
            <a:r>
              <a:rPr lang="sv-SE" dirty="0"/>
              <a:t> </a:t>
            </a:r>
            <a:r>
              <a:rPr lang="sv-SE" dirty="0" err="1"/>
              <a:t>assigned</a:t>
            </a:r>
            <a:r>
              <a:rPr lang="sv-SE" dirty="0"/>
              <a:t> to </a:t>
            </a:r>
            <a:r>
              <a:rPr lang="sv-SE" dirty="0" err="1"/>
              <a:t>them</a:t>
            </a:r>
            <a:r>
              <a:rPr lang="sv-SE" dirty="0"/>
              <a:t> </a:t>
            </a:r>
            <a:r>
              <a:rPr lang="sv-SE" dirty="0" err="1"/>
              <a:t>where</a:t>
            </a:r>
            <a:r>
              <a:rPr lang="sv-SE" dirty="0"/>
              <a:t> </a:t>
            </a:r>
            <a:r>
              <a:rPr lang="sv-SE" dirty="0" err="1"/>
              <a:t>people</a:t>
            </a:r>
            <a:r>
              <a:rPr lang="sv-SE" dirty="0"/>
              <a:t> live </a:t>
            </a:r>
            <a:r>
              <a:rPr lang="sv-SE" dirty="0" err="1"/>
              <a:t>businesses</a:t>
            </a:r>
            <a:r>
              <a:rPr lang="sv-SE" dirty="0"/>
              <a:t> </a:t>
            </a:r>
            <a:r>
              <a:rPr lang="sv-SE" dirty="0" err="1"/>
              <a:t>are</a:t>
            </a:r>
            <a:r>
              <a:rPr lang="sv-SE" dirty="0"/>
              <a:t> </a:t>
            </a:r>
            <a:r>
              <a:rPr lang="sv-SE" dirty="0" err="1"/>
              <a:t>active</a:t>
            </a:r>
            <a:r>
              <a:rPr lang="sv-SE" dirty="0"/>
              <a:t> etc. </a:t>
            </a:r>
            <a:r>
              <a:rPr lang="sv-SE" dirty="0" err="1"/>
              <a:t>Addresses</a:t>
            </a:r>
            <a:r>
              <a:rPr lang="sv-SE" dirty="0"/>
              <a:t>, </a:t>
            </a:r>
            <a:r>
              <a:rPr lang="sv-SE" dirty="0" err="1"/>
              <a:t>Geocodes</a:t>
            </a:r>
            <a:r>
              <a:rPr lang="sv-SE" dirty="0"/>
              <a:t> </a:t>
            </a:r>
            <a:r>
              <a:rPr lang="sv-SE" dirty="0" err="1"/>
              <a:t>are</a:t>
            </a:r>
            <a:r>
              <a:rPr lang="sv-SE" dirty="0"/>
              <a:t> </a:t>
            </a:r>
            <a:r>
              <a:rPr lang="sv-SE" dirty="0" err="1"/>
              <a:t>attributes</a:t>
            </a:r>
            <a:r>
              <a:rPr lang="sv-SE" dirty="0"/>
              <a:t>.</a:t>
            </a:r>
            <a:endParaRPr lang="nb-NO" dirty="0"/>
          </a:p>
        </p:txBody>
      </p:sp>
      <p:sp>
        <p:nvSpPr>
          <p:cNvPr id="6" name="Plassholder for bunntekst 5">
            <a:extLst>
              <a:ext uri="{FF2B5EF4-FFF2-40B4-BE49-F238E27FC236}">
                <a16:creationId xmlns:a16="http://schemas.microsoft.com/office/drawing/2014/main" xmlns="" id="{7B619325-2730-47C8-AE9F-6D71A67324B7}"/>
              </a:ext>
            </a:extLst>
          </p:cNvPr>
          <p:cNvSpPr>
            <a:spLocks noGrp="1"/>
          </p:cNvSpPr>
          <p:nvPr>
            <p:ph type="ftr" sz="quarter" idx="11"/>
          </p:nvPr>
        </p:nvSpPr>
        <p:spPr/>
        <p:txBody>
          <a:bodyPr/>
          <a:lstStyle/>
          <a:p>
            <a:r>
              <a:rPr lang="sv-SE"/>
              <a:t>anders.holmberg@ssb.no</a:t>
            </a:r>
          </a:p>
        </p:txBody>
      </p:sp>
      <p:sp>
        <p:nvSpPr>
          <p:cNvPr id="5" name="Plassholder for lysbildenummer 4">
            <a:extLst>
              <a:ext uri="{FF2B5EF4-FFF2-40B4-BE49-F238E27FC236}">
                <a16:creationId xmlns:a16="http://schemas.microsoft.com/office/drawing/2014/main" xmlns="" id="{C63CF2EE-6D7B-4FB0-B910-C9830BF27408}"/>
              </a:ext>
            </a:extLst>
          </p:cNvPr>
          <p:cNvSpPr>
            <a:spLocks noGrp="1"/>
          </p:cNvSpPr>
          <p:nvPr>
            <p:ph type="sldNum" sz="quarter" idx="12"/>
          </p:nvPr>
        </p:nvSpPr>
        <p:spPr/>
        <p:txBody>
          <a:bodyPr/>
          <a:lstStyle/>
          <a:p>
            <a:fld id="{6C39467F-BE74-4AAD-857B-908E9ECDE9FD}" type="slidenum">
              <a:rPr lang="sv-SE" smtClean="0"/>
              <a:pPr/>
              <a:t>18</a:t>
            </a:fld>
            <a:endParaRPr lang="sv-SE"/>
          </a:p>
        </p:txBody>
      </p:sp>
    </p:spTree>
    <p:extLst>
      <p:ext uri="{BB962C8B-B14F-4D97-AF65-F5344CB8AC3E}">
        <p14:creationId xmlns:p14="http://schemas.microsoft.com/office/powerpoint/2010/main" val="26627396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A0C94B49-2814-4E41-B7E1-ADD340944191}"/>
              </a:ext>
            </a:extLst>
          </p:cNvPr>
          <p:cNvSpPr>
            <a:spLocks noGrp="1"/>
          </p:cNvSpPr>
          <p:nvPr>
            <p:ph type="title"/>
          </p:nvPr>
        </p:nvSpPr>
        <p:spPr/>
        <p:txBody>
          <a:bodyPr/>
          <a:lstStyle/>
          <a:p>
            <a:r>
              <a:rPr lang="sv-SE" dirty="0"/>
              <a:t>Populations, </a:t>
            </a:r>
            <a:r>
              <a:rPr lang="sv-SE" dirty="0" err="1"/>
              <a:t>units</a:t>
            </a:r>
            <a:r>
              <a:rPr lang="sv-SE" dirty="0"/>
              <a:t> and definitions</a:t>
            </a:r>
            <a:endParaRPr lang="nb-NO" dirty="0"/>
          </a:p>
        </p:txBody>
      </p:sp>
      <p:sp>
        <p:nvSpPr>
          <p:cNvPr id="3" name="Plassholder for innhold 2">
            <a:extLst>
              <a:ext uri="{FF2B5EF4-FFF2-40B4-BE49-F238E27FC236}">
                <a16:creationId xmlns:a16="http://schemas.microsoft.com/office/drawing/2014/main" xmlns="" id="{1F6E4F80-E8A2-4935-B86F-E530D5233FCF}"/>
              </a:ext>
            </a:extLst>
          </p:cNvPr>
          <p:cNvSpPr>
            <a:spLocks noGrp="1"/>
          </p:cNvSpPr>
          <p:nvPr>
            <p:ph idx="1"/>
          </p:nvPr>
        </p:nvSpPr>
        <p:spPr/>
        <p:txBody>
          <a:bodyPr/>
          <a:lstStyle/>
          <a:p>
            <a:pPr marL="0" indent="0">
              <a:buNone/>
            </a:pPr>
            <a:r>
              <a:rPr lang="en-GB" dirty="0"/>
              <a:t>De jure or de facto population?</a:t>
            </a:r>
          </a:p>
          <a:p>
            <a:pPr marL="0" indent="0">
              <a:buNone/>
            </a:pPr>
            <a:endParaRPr lang="en-GB" dirty="0"/>
          </a:p>
          <a:p>
            <a:pPr marL="0" indent="0">
              <a:buNone/>
            </a:pPr>
            <a:r>
              <a:rPr lang="en-GB" dirty="0"/>
              <a:t>Institutions, dormitories, Age limits?</a:t>
            </a:r>
          </a:p>
        </p:txBody>
      </p:sp>
      <p:sp>
        <p:nvSpPr>
          <p:cNvPr id="5" name="Plassholder for lysbildenummer 4">
            <a:extLst>
              <a:ext uri="{FF2B5EF4-FFF2-40B4-BE49-F238E27FC236}">
                <a16:creationId xmlns:a16="http://schemas.microsoft.com/office/drawing/2014/main" xmlns="" id="{C63CF2EE-6D7B-4FB0-B910-C9830BF27408}"/>
              </a:ext>
            </a:extLst>
          </p:cNvPr>
          <p:cNvSpPr>
            <a:spLocks noGrp="1"/>
          </p:cNvSpPr>
          <p:nvPr>
            <p:ph type="sldNum" sz="quarter" idx="12"/>
          </p:nvPr>
        </p:nvSpPr>
        <p:spPr/>
        <p:txBody>
          <a:bodyPr/>
          <a:lstStyle/>
          <a:p>
            <a:fld id="{6C39467F-BE74-4AAD-857B-908E9ECDE9FD}" type="slidenum">
              <a:rPr lang="sv-SE" smtClean="0"/>
              <a:pPr/>
              <a:t>19</a:t>
            </a:fld>
            <a:endParaRPr lang="sv-SE"/>
          </a:p>
        </p:txBody>
      </p:sp>
      <p:sp>
        <p:nvSpPr>
          <p:cNvPr id="6" name="Plassholder for bunntekst 5">
            <a:extLst>
              <a:ext uri="{FF2B5EF4-FFF2-40B4-BE49-F238E27FC236}">
                <a16:creationId xmlns:a16="http://schemas.microsoft.com/office/drawing/2014/main" xmlns="" id="{7B619325-2730-47C8-AE9F-6D71A67324B7}"/>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196830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Contents Part I - Part III</a:t>
            </a:r>
          </a:p>
        </p:txBody>
      </p:sp>
      <p:sp>
        <p:nvSpPr>
          <p:cNvPr id="3" name="Plassholder for bunntekst 2"/>
          <p:cNvSpPr>
            <a:spLocks noGrp="1"/>
          </p:cNvSpPr>
          <p:nvPr>
            <p:ph type="ftr" sz="quarter" idx="11"/>
          </p:nvPr>
        </p:nvSpPr>
        <p:spPr/>
        <p:txBody>
          <a:bodyPr/>
          <a:lstStyle/>
          <a:p>
            <a:r>
              <a:rPr lang="sv-SE"/>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2</a:t>
            </a:fld>
            <a:endParaRPr lang="nb-NO" dirty="0"/>
          </a:p>
        </p:txBody>
      </p:sp>
      <p:sp>
        <p:nvSpPr>
          <p:cNvPr id="5" name="Plassholder for tekst 4"/>
          <p:cNvSpPr>
            <a:spLocks noGrp="1"/>
          </p:cNvSpPr>
          <p:nvPr>
            <p:ph type="body" sz="quarter" idx="13"/>
          </p:nvPr>
        </p:nvSpPr>
        <p:spPr>
          <a:xfrm>
            <a:off x="0" y="1268760"/>
            <a:ext cx="9144000" cy="4968552"/>
          </a:xfrm>
        </p:spPr>
        <p:txBody>
          <a:bodyPr>
            <a:noAutofit/>
          </a:bodyPr>
          <a:lstStyle/>
          <a:p>
            <a:pPr marL="0" indent="0">
              <a:buNone/>
            </a:pPr>
            <a:endParaRPr lang="en-US" sz="2800" dirty="0"/>
          </a:p>
          <a:p>
            <a:r>
              <a:rPr lang="en-US" sz="2800" dirty="0"/>
              <a:t>Census history and background </a:t>
            </a:r>
          </a:p>
          <a:p>
            <a:r>
              <a:rPr lang="en-US" sz="2800" dirty="0"/>
              <a:t>Motives for using administrative data</a:t>
            </a:r>
          </a:p>
          <a:p>
            <a:r>
              <a:rPr lang="en-US" sz="2800" dirty="0"/>
              <a:t>The Nordic model </a:t>
            </a:r>
          </a:p>
          <a:p>
            <a:r>
              <a:rPr lang="en-US" sz="2800" dirty="0"/>
              <a:t>Registers, data infrastructures and methods</a:t>
            </a:r>
          </a:p>
          <a:p>
            <a:r>
              <a:rPr lang="en-US" sz="2800" dirty="0"/>
              <a:t>Other census models </a:t>
            </a:r>
          </a:p>
          <a:p>
            <a:r>
              <a:rPr lang="en-US" sz="2800" dirty="0"/>
              <a:t>What is quality in a Census ? Assessment methods.</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36870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el 10"/>
          <p:cNvSpPr/>
          <p:nvPr/>
        </p:nvSpPr>
        <p:spPr>
          <a:xfrm>
            <a:off x="7812360" y="3717032"/>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r>
              <a:rPr kumimoji="0" lang="sv-SE" sz="1200" b="0" i="0" u="none" strike="noStrike" kern="1200" cap="none" spc="0" normalizeH="0" baseline="0" noProof="0" dirty="0">
                <a:ln>
                  <a:noFill/>
                </a:ln>
                <a:solidFill>
                  <a:prstClr val="black"/>
                </a:solidFill>
                <a:effectLst/>
                <a:uLnTx/>
                <a:uFillTx/>
                <a:latin typeface="Calibri"/>
                <a:ea typeface="+mn-ea"/>
                <a:cs typeface="+mn-cs"/>
              </a:rPr>
              <a:t> with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mother</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ktangel 34"/>
          <p:cNvSpPr/>
          <p:nvPr/>
        </p:nvSpPr>
        <p:spPr>
          <a:xfrm>
            <a:off x="179512" y="5661248"/>
            <a:ext cx="57606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2.1.1.1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Diff.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4" name="Rektangel 5"/>
          <p:cNvSpPr/>
          <p:nvPr/>
        </p:nvSpPr>
        <p:spPr>
          <a:xfrm>
            <a:off x="4211960" y="476672"/>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ktangel 6"/>
          <p:cNvSpPr/>
          <p:nvPr/>
        </p:nvSpPr>
        <p:spPr>
          <a:xfrm>
            <a:off x="5436096" y="1412776"/>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Household with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One Family</a:t>
            </a:r>
          </a:p>
        </p:txBody>
      </p:sp>
      <p:sp>
        <p:nvSpPr>
          <p:cNvPr id="6" name="Rektangel 7"/>
          <p:cNvSpPr/>
          <p:nvPr/>
        </p:nvSpPr>
        <p:spPr>
          <a:xfrm>
            <a:off x="1835696" y="1412776"/>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Not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being</a:t>
            </a:r>
            <a:r>
              <a:rPr kumimoji="0" lang="sv-SE" sz="1200" b="0" i="0" u="none" strike="noStrike" kern="1200" cap="none" spc="0" normalizeH="0" baseline="0" noProof="0" dirty="0">
                <a:ln>
                  <a:noFill/>
                </a:ln>
                <a:solidFill>
                  <a:prstClr val="black"/>
                </a:solidFill>
                <a:effectLst/>
                <a:uLnTx/>
                <a:uFillTx/>
                <a:latin typeface="Calibri"/>
                <a:ea typeface="+mn-ea"/>
                <a:cs typeface="+mn-cs"/>
              </a:rPr>
              <a:t> a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Family</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ktangel 8"/>
          <p:cNvSpPr/>
          <p:nvPr/>
        </p:nvSpPr>
        <p:spPr>
          <a:xfrm>
            <a:off x="3131840" y="2276872"/>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Multiperson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ktangel 9"/>
          <p:cNvSpPr/>
          <p:nvPr/>
        </p:nvSpPr>
        <p:spPr>
          <a:xfrm>
            <a:off x="539552" y="2276872"/>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ktangel 11"/>
          <p:cNvSpPr/>
          <p:nvPr/>
        </p:nvSpPr>
        <p:spPr>
          <a:xfrm>
            <a:off x="6372200" y="3717032"/>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With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father</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ektangel 12"/>
          <p:cNvSpPr/>
          <p:nvPr/>
        </p:nvSpPr>
        <p:spPr>
          <a:xfrm>
            <a:off x="4572000" y="3717032"/>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r>
              <a:rPr kumimoji="0" lang="sv-SE" sz="1200" b="0" i="0" u="none" strike="noStrike" kern="1200" cap="none" spc="0" normalizeH="0" baseline="0" noProof="0" dirty="0">
                <a:ln>
                  <a:noFill/>
                </a:ln>
                <a:solidFill>
                  <a:prstClr val="black"/>
                </a:solidFill>
                <a:effectLst/>
                <a:uLnTx/>
                <a:uFillTx/>
                <a:latin typeface="Calibri"/>
                <a:ea typeface="+mn-ea"/>
                <a:cs typeface="+mn-cs"/>
              </a:rPr>
              <a:t> with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cohabitant</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ktangel 13"/>
          <p:cNvSpPr/>
          <p:nvPr/>
        </p:nvSpPr>
        <p:spPr>
          <a:xfrm>
            <a:off x="2555776" y="3717032"/>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Household with registered partnership</a:t>
            </a:r>
          </a:p>
        </p:txBody>
      </p:sp>
      <p:sp>
        <p:nvSpPr>
          <p:cNvPr id="12" name="Rektangel 14"/>
          <p:cNvSpPr/>
          <p:nvPr/>
        </p:nvSpPr>
        <p:spPr>
          <a:xfrm>
            <a:off x="539552" y="3717032"/>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r>
              <a:rPr kumimoji="0" lang="sv-SE" sz="1200" b="0" i="0" u="none" strike="noStrike" kern="1200" cap="none" spc="0" normalizeH="0" baseline="0" noProof="0" dirty="0">
                <a:ln>
                  <a:noFill/>
                </a:ln>
                <a:solidFill>
                  <a:prstClr val="black"/>
                </a:solidFill>
                <a:effectLst/>
                <a:uLnTx/>
                <a:uFillTx/>
                <a:latin typeface="Calibri"/>
                <a:ea typeface="+mn-ea"/>
                <a:cs typeface="+mn-cs"/>
              </a:rPr>
              <a:t> with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married</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couple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ktangel 16"/>
          <p:cNvSpPr/>
          <p:nvPr/>
        </p:nvSpPr>
        <p:spPr>
          <a:xfrm>
            <a:off x="827584" y="4725144"/>
            <a:ext cx="57606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least</a:t>
            </a:r>
            <a:r>
              <a:rPr kumimoji="0" lang="sv-SE" sz="1000" b="0" i="0" u="none" strike="noStrike" kern="1200" cap="none" spc="0" normalizeH="0" baseline="0" noProof="0" dirty="0">
                <a:ln>
                  <a:noFill/>
                </a:ln>
                <a:solidFill>
                  <a:prstClr val="black"/>
                </a:solidFill>
                <a:effectLst/>
                <a:uLnTx/>
                <a:uFillTx/>
                <a:latin typeface="Calibri"/>
                <a:ea typeface="+mn-ea"/>
                <a:cs typeface="+mn-cs"/>
              </a:rPr>
              <a:t> 1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&lt;25 yrs</a:t>
            </a:r>
          </a:p>
        </p:txBody>
      </p:sp>
      <p:sp>
        <p:nvSpPr>
          <p:cNvPr id="14" name="Rektangel 17"/>
          <p:cNvSpPr/>
          <p:nvPr/>
        </p:nvSpPr>
        <p:spPr>
          <a:xfrm>
            <a:off x="1403648" y="4725144"/>
            <a:ext cx="720080"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2.1.3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Youngest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&gt; 25 yrs</a:t>
            </a:r>
          </a:p>
        </p:txBody>
      </p:sp>
      <p:sp>
        <p:nvSpPr>
          <p:cNvPr id="15" name="Rektangel 18"/>
          <p:cNvSpPr/>
          <p:nvPr/>
        </p:nvSpPr>
        <p:spPr>
          <a:xfrm>
            <a:off x="2195736" y="4797152"/>
            <a:ext cx="64807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No Children</a:t>
            </a:r>
          </a:p>
        </p:txBody>
      </p:sp>
      <p:sp>
        <p:nvSpPr>
          <p:cNvPr id="16" name="Rektangel 25"/>
          <p:cNvSpPr/>
          <p:nvPr/>
        </p:nvSpPr>
        <p:spPr>
          <a:xfrm>
            <a:off x="4139952" y="4797152"/>
            <a:ext cx="64807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No Children</a:t>
            </a:r>
          </a:p>
        </p:txBody>
      </p:sp>
      <p:sp>
        <p:nvSpPr>
          <p:cNvPr id="17" name="Rektangel 26"/>
          <p:cNvSpPr/>
          <p:nvPr/>
        </p:nvSpPr>
        <p:spPr>
          <a:xfrm>
            <a:off x="6372200" y="4797152"/>
            <a:ext cx="57606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2.4.1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least</a:t>
            </a:r>
            <a:r>
              <a:rPr kumimoji="0" lang="sv-SE" sz="1000" b="0" i="0" u="none" strike="noStrike" kern="1200" cap="none" spc="0" normalizeH="0" baseline="0" noProof="0" dirty="0">
                <a:ln>
                  <a:noFill/>
                </a:ln>
                <a:solidFill>
                  <a:prstClr val="black"/>
                </a:solidFill>
                <a:effectLst/>
                <a:uLnTx/>
                <a:uFillTx/>
                <a:latin typeface="Calibri"/>
                <a:ea typeface="+mn-ea"/>
                <a:cs typeface="+mn-cs"/>
              </a:rPr>
              <a:t> 1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&lt;25 yrs</a:t>
            </a:r>
          </a:p>
        </p:txBody>
      </p:sp>
      <p:sp>
        <p:nvSpPr>
          <p:cNvPr id="18" name="Rektangel 27"/>
          <p:cNvSpPr/>
          <p:nvPr/>
        </p:nvSpPr>
        <p:spPr>
          <a:xfrm>
            <a:off x="4860032" y="4797152"/>
            <a:ext cx="57606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2.3.2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least</a:t>
            </a:r>
            <a:r>
              <a:rPr kumimoji="0" lang="sv-SE" sz="1000" b="0" i="0" u="none" strike="noStrike" kern="1200" cap="none" spc="0" normalizeH="0" baseline="0" noProof="0" dirty="0">
                <a:ln>
                  <a:noFill/>
                </a:ln>
                <a:solidFill>
                  <a:prstClr val="black"/>
                </a:solidFill>
                <a:effectLst/>
                <a:uLnTx/>
                <a:uFillTx/>
                <a:latin typeface="Calibri"/>
                <a:ea typeface="+mn-ea"/>
                <a:cs typeface="+mn-cs"/>
              </a:rPr>
              <a:t> 1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&lt;25 yrs</a:t>
            </a:r>
          </a:p>
        </p:txBody>
      </p:sp>
      <p:sp>
        <p:nvSpPr>
          <p:cNvPr id="19" name="Rektangel 28"/>
          <p:cNvSpPr/>
          <p:nvPr/>
        </p:nvSpPr>
        <p:spPr>
          <a:xfrm>
            <a:off x="2843808" y="4797152"/>
            <a:ext cx="57606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least</a:t>
            </a:r>
            <a:r>
              <a:rPr kumimoji="0" lang="sv-SE" sz="1000" b="0" i="0" u="none" strike="noStrike" kern="1200" cap="none" spc="0" normalizeH="0" baseline="0" noProof="0" dirty="0">
                <a:ln>
                  <a:noFill/>
                </a:ln>
                <a:solidFill>
                  <a:prstClr val="black"/>
                </a:solidFill>
                <a:effectLst/>
                <a:uLnTx/>
                <a:uFillTx/>
                <a:latin typeface="Calibri"/>
                <a:ea typeface="+mn-ea"/>
                <a:cs typeface="+mn-cs"/>
              </a:rPr>
              <a:t> 1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&lt;25 yrs</a:t>
            </a:r>
          </a:p>
        </p:txBody>
      </p:sp>
      <p:sp>
        <p:nvSpPr>
          <p:cNvPr id="20" name="Rektangel 29"/>
          <p:cNvSpPr/>
          <p:nvPr/>
        </p:nvSpPr>
        <p:spPr>
          <a:xfrm>
            <a:off x="5508104" y="4797152"/>
            <a:ext cx="648072"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2.3.3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Youngest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&gt; 25 yrs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Rektangel 30"/>
          <p:cNvSpPr/>
          <p:nvPr/>
        </p:nvSpPr>
        <p:spPr>
          <a:xfrm>
            <a:off x="3491880" y="4797152"/>
            <a:ext cx="5760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Youngest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&gt; 25 yrs</a:t>
            </a:r>
          </a:p>
        </p:txBody>
      </p:sp>
      <p:sp>
        <p:nvSpPr>
          <p:cNvPr id="22" name="Rektangel 32"/>
          <p:cNvSpPr/>
          <p:nvPr/>
        </p:nvSpPr>
        <p:spPr>
          <a:xfrm>
            <a:off x="7020272" y="4797152"/>
            <a:ext cx="720080"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2.4.2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Youngest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&gt; 25 yrs</a:t>
            </a:r>
          </a:p>
        </p:txBody>
      </p:sp>
      <p:sp>
        <p:nvSpPr>
          <p:cNvPr id="23" name="Rektangel 33"/>
          <p:cNvSpPr/>
          <p:nvPr/>
        </p:nvSpPr>
        <p:spPr>
          <a:xfrm>
            <a:off x="7812360" y="4797152"/>
            <a:ext cx="57606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least</a:t>
            </a:r>
            <a:r>
              <a:rPr kumimoji="0" lang="sv-SE" sz="1000" b="0" i="0" u="none" strike="noStrike" kern="1200" cap="none" spc="0" normalizeH="0" baseline="0" noProof="0" dirty="0">
                <a:ln>
                  <a:noFill/>
                </a:ln>
                <a:solidFill>
                  <a:prstClr val="black"/>
                </a:solidFill>
                <a:effectLst/>
                <a:uLnTx/>
                <a:uFillTx/>
                <a:latin typeface="Calibri"/>
                <a:ea typeface="+mn-ea"/>
                <a:cs typeface="+mn-cs"/>
              </a:rPr>
              <a:t> 1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&lt;25 yrs</a:t>
            </a:r>
          </a:p>
        </p:txBody>
      </p:sp>
      <p:sp>
        <p:nvSpPr>
          <p:cNvPr id="24" name="Rektangel 35"/>
          <p:cNvSpPr/>
          <p:nvPr/>
        </p:nvSpPr>
        <p:spPr>
          <a:xfrm>
            <a:off x="827584" y="5661248"/>
            <a:ext cx="57606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2.1.2.2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 Sex</a:t>
            </a:r>
          </a:p>
        </p:txBody>
      </p:sp>
      <p:sp>
        <p:nvSpPr>
          <p:cNvPr id="25" name="Rektangel 36"/>
          <p:cNvSpPr/>
          <p:nvPr/>
        </p:nvSpPr>
        <p:spPr>
          <a:xfrm>
            <a:off x="1691680" y="5661248"/>
            <a:ext cx="57606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So on</a:t>
            </a:r>
          </a:p>
        </p:txBody>
      </p:sp>
      <p:sp>
        <p:nvSpPr>
          <p:cNvPr id="26" name="Rektangel 37"/>
          <p:cNvSpPr/>
          <p:nvPr/>
        </p:nvSpPr>
        <p:spPr>
          <a:xfrm>
            <a:off x="2339752" y="5661248"/>
            <a:ext cx="57606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So on</a:t>
            </a:r>
          </a:p>
        </p:txBody>
      </p:sp>
      <p:cxnSp>
        <p:nvCxnSpPr>
          <p:cNvPr id="27" name="Vinklad  45"/>
          <p:cNvCxnSpPr>
            <a:stCxn id="5" idx="2"/>
            <a:endCxn id="9" idx="0"/>
          </p:cNvCxnSpPr>
          <p:nvPr/>
        </p:nvCxnSpPr>
        <p:spPr>
          <a:xfrm rot="16200000" flipH="1">
            <a:off x="5724128" y="2492896"/>
            <a:ext cx="1512168" cy="936104"/>
          </a:xfrm>
          <a:prstGeom prst="bentConnector3">
            <a:avLst>
              <a:gd name="adj1" fmla="val 717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Vinklad  48"/>
          <p:cNvCxnSpPr>
            <a:stCxn id="5" idx="2"/>
            <a:endCxn id="2" idx="0"/>
          </p:cNvCxnSpPr>
          <p:nvPr/>
        </p:nvCxnSpPr>
        <p:spPr>
          <a:xfrm rot="16200000" flipH="1">
            <a:off x="6444208" y="1772816"/>
            <a:ext cx="1512168" cy="2376264"/>
          </a:xfrm>
          <a:prstGeom prst="bentConnector3">
            <a:avLst>
              <a:gd name="adj1" fmla="val 717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Vinklad  51"/>
          <p:cNvCxnSpPr>
            <a:stCxn id="5" idx="2"/>
            <a:endCxn id="10" idx="0"/>
          </p:cNvCxnSpPr>
          <p:nvPr/>
        </p:nvCxnSpPr>
        <p:spPr>
          <a:xfrm rot="5400000">
            <a:off x="4824028" y="2528900"/>
            <a:ext cx="1512168" cy="864096"/>
          </a:xfrm>
          <a:prstGeom prst="bentConnector3">
            <a:avLst>
              <a:gd name="adj1" fmla="val 7289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Vinklad  54"/>
          <p:cNvCxnSpPr>
            <a:stCxn id="5" idx="2"/>
            <a:endCxn id="11" idx="0"/>
          </p:cNvCxnSpPr>
          <p:nvPr/>
        </p:nvCxnSpPr>
        <p:spPr>
          <a:xfrm rot="5400000">
            <a:off x="3815916" y="1520788"/>
            <a:ext cx="1512168" cy="2880320"/>
          </a:xfrm>
          <a:prstGeom prst="bentConnector3">
            <a:avLst>
              <a:gd name="adj1" fmla="val 72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Vinklad  57"/>
          <p:cNvCxnSpPr>
            <a:stCxn id="5" idx="2"/>
            <a:endCxn id="12" idx="0"/>
          </p:cNvCxnSpPr>
          <p:nvPr/>
        </p:nvCxnSpPr>
        <p:spPr>
          <a:xfrm rot="5400000">
            <a:off x="2807804" y="512676"/>
            <a:ext cx="1512168" cy="4896544"/>
          </a:xfrm>
          <a:prstGeom prst="bentConnector3">
            <a:avLst>
              <a:gd name="adj1" fmla="val 717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Vinklad  65"/>
          <p:cNvCxnSpPr>
            <a:stCxn id="6" idx="2"/>
            <a:endCxn id="7" idx="1"/>
          </p:cNvCxnSpPr>
          <p:nvPr/>
        </p:nvCxnSpPr>
        <p:spPr>
          <a:xfrm rot="16200000" flipH="1">
            <a:off x="2591780" y="2024844"/>
            <a:ext cx="360040"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Vinklad  68"/>
          <p:cNvCxnSpPr>
            <a:stCxn id="6" idx="2"/>
            <a:endCxn id="8" idx="3"/>
          </p:cNvCxnSpPr>
          <p:nvPr/>
        </p:nvCxnSpPr>
        <p:spPr>
          <a:xfrm rot="5400000">
            <a:off x="1871700" y="2024844"/>
            <a:ext cx="360040"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Vinklad  71"/>
          <p:cNvCxnSpPr/>
          <p:nvPr/>
        </p:nvCxnSpPr>
        <p:spPr>
          <a:xfrm rot="5400000">
            <a:off x="611560" y="4248218"/>
            <a:ext cx="288032" cy="7378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Vinklad  74"/>
          <p:cNvCxnSpPr>
            <a:stCxn id="12" idx="2"/>
            <a:endCxn id="14" idx="0"/>
          </p:cNvCxnSpPr>
          <p:nvPr/>
        </p:nvCxnSpPr>
        <p:spPr>
          <a:xfrm rot="16200000" flipH="1">
            <a:off x="1331640" y="4293096"/>
            <a:ext cx="216024" cy="6480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Vinklad  77"/>
          <p:cNvCxnSpPr>
            <a:stCxn id="12" idx="2"/>
            <a:endCxn id="13" idx="0"/>
          </p:cNvCxnSpPr>
          <p:nvPr/>
        </p:nvCxnSpPr>
        <p:spPr>
          <a:xfrm rot="5400000">
            <a:off x="1007604" y="4617132"/>
            <a:ext cx="21602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Vinklad  88"/>
          <p:cNvCxnSpPr>
            <a:stCxn id="11" idx="2"/>
            <a:endCxn id="21" idx="0"/>
          </p:cNvCxnSpPr>
          <p:nvPr/>
        </p:nvCxnSpPr>
        <p:spPr>
          <a:xfrm rot="16200000" flipH="1">
            <a:off x="3311860" y="4329100"/>
            <a:ext cx="288032" cy="6480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Vinklad  93"/>
          <p:cNvCxnSpPr>
            <a:stCxn id="11" idx="2"/>
            <a:endCxn id="19" idx="0"/>
          </p:cNvCxnSpPr>
          <p:nvPr/>
        </p:nvCxnSpPr>
        <p:spPr>
          <a:xfrm rot="5400000">
            <a:off x="2987824" y="4653136"/>
            <a:ext cx="288032"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Vinklad  96"/>
          <p:cNvCxnSpPr>
            <a:stCxn id="11" idx="2"/>
            <a:endCxn id="15" idx="0"/>
          </p:cNvCxnSpPr>
          <p:nvPr/>
        </p:nvCxnSpPr>
        <p:spPr>
          <a:xfrm rot="5400000">
            <a:off x="2681790" y="4347102"/>
            <a:ext cx="288032" cy="6120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Vinklad  99"/>
          <p:cNvCxnSpPr>
            <a:stCxn id="10" idx="2"/>
            <a:endCxn id="20" idx="0"/>
          </p:cNvCxnSpPr>
          <p:nvPr/>
        </p:nvCxnSpPr>
        <p:spPr>
          <a:xfrm rot="16200000" flipH="1">
            <a:off x="5346086" y="4311098"/>
            <a:ext cx="288032" cy="6840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Vinklad  102"/>
          <p:cNvCxnSpPr>
            <a:stCxn id="10" idx="2"/>
            <a:endCxn id="18" idx="0"/>
          </p:cNvCxnSpPr>
          <p:nvPr/>
        </p:nvCxnSpPr>
        <p:spPr>
          <a:xfrm rot="5400000">
            <a:off x="5004048" y="465313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Vinklad  105"/>
          <p:cNvCxnSpPr>
            <a:stCxn id="10" idx="2"/>
            <a:endCxn id="16" idx="0"/>
          </p:cNvCxnSpPr>
          <p:nvPr/>
        </p:nvCxnSpPr>
        <p:spPr>
          <a:xfrm rot="5400000">
            <a:off x="4662010" y="4311098"/>
            <a:ext cx="288032" cy="6840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Vinklad  111"/>
          <p:cNvCxnSpPr>
            <a:stCxn id="9" idx="2"/>
            <a:endCxn id="17" idx="0"/>
          </p:cNvCxnSpPr>
          <p:nvPr/>
        </p:nvCxnSpPr>
        <p:spPr>
          <a:xfrm rot="5400000">
            <a:off x="6660232" y="4509120"/>
            <a:ext cx="288032" cy="2880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Vinklad  114"/>
          <p:cNvCxnSpPr>
            <a:stCxn id="9" idx="2"/>
            <a:endCxn id="22" idx="0"/>
          </p:cNvCxnSpPr>
          <p:nvPr/>
        </p:nvCxnSpPr>
        <p:spPr>
          <a:xfrm rot="16200000" flipH="1">
            <a:off x="7020272" y="4437112"/>
            <a:ext cx="288032" cy="4320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Vinklad  117"/>
          <p:cNvCxnSpPr>
            <a:stCxn id="2" idx="2"/>
            <a:endCxn id="23" idx="0"/>
          </p:cNvCxnSpPr>
          <p:nvPr/>
        </p:nvCxnSpPr>
        <p:spPr>
          <a:xfrm rot="5400000">
            <a:off x="8100392" y="4509120"/>
            <a:ext cx="288032" cy="28803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Vinklad  120"/>
          <p:cNvCxnSpPr>
            <a:stCxn id="2" idx="2"/>
          </p:cNvCxnSpPr>
          <p:nvPr/>
        </p:nvCxnSpPr>
        <p:spPr>
          <a:xfrm rot="16200000" flipH="1">
            <a:off x="8451304" y="4446240"/>
            <a:ext cx="288032" cy="41379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Vinklad  123"/>
          <p:cNvCxnSpPr>
            <a:endCxn id="3" idx="0"/>
          </p:cNvCxnSpPr>
          <p:nvPr/>
        </p:nvCxnSpPr>
        <p:spPr>
          <a:xfrm rot="16200000" flipH="1">
            <a:off x="314654" y="5508358"/>
            <a:ext cx="216024" cy="89756"/>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Vinklad  126"/>
          <p:cNvCxnSpPr>
            <a:endCxn id="24" idx="0"/>
          </p:cNvCxnSpPr>
          <p:nvPr/>
        </p:nvCxnSpPr>
        <p:spPr>
          <a:xfrm rot="16200000" flipH="1">
            <a:off x="638690" y="5184322"/>
            <a:ext cx="216024" cy="737828"/>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9" name="Rektangel 186"/>
          <p:cNvSpPr/>
          <p:nvPr/>
        </p:nvSpPr>
        <p:spPr>
          <a:xfrm>
            <a:off x="7236296" y="1412776"/>
            <a:ext cx="1152128"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Households with two or more Families</a:t>
            </a:r>
          </a:p>
        </p:txBody>
      </p:sp>
      <p:cxnSp>
        <p:nvCxnSpPr>
          <p:cNvPr id="50" name="Vinklad  188"/>
          <p:cNvCxnSpPr>
            <a:stCxn id="4" idx="2"/>
            <a:endCxn id="6" idx="0"/>
          </p:cNvCxnSpPr>
          <p:nvPr/>
        </p:nvCxnSpPr>
        <p:spPr>
          <a:xfrm rot="5400000">
            <a:off x="3419872" y="44624"/>
            <a:ext cx="360040" cy="23762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Vinklad  191"/>
          <p:cNvCxnSpPr>
            <a:stCxn id="4" idx="2"/>
            <a:endCxn id="5" idx="0"/>
          </p:cNvCxnSpPr>
          <p:nvPr/>
        </p:nvCxnSpPr>
        <p:spPr>
          <a:xfrm rot="16200000" flipH="1">
            <a:off x="5220072" y="620688"/>
            <a:ext cx="360040" cy="12241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Vinklad  194"/>
          <p:cNvCxnSpPr>
            <a:stCxn id="4" idx="2"/>
            <a:endCxn id="49" idx="0"/>
          </p:cNvCxnSpPr>
          <p:nvPr/>
        </p:nvCxnSpPr>
        <p:spPr>
          <a:xfrm rot="16200000" flipH="1">
            <a:off x="6120172" y="-279412"/>
            <a:ext cx="360040" cy="30243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ubrik 137"/>
          <p:cNvSpPr txBox="1">
            <a:spLocks/>
          </p:cNvSpPr>
          <p:nvPr/>
        </p:nvSpPr>
        <p:spPr>
          <a:xfrm>
            <a:off x="0" y="332656"/>
            <a:ext cx="2267744" cy="720080"/>
          </a:xfrm>
          <a:prstGeom prst="rect">
            <a:avLst/>
          </a:prstGeom>
        </p:spPr>
        <p:txBody>
          <a:bodyPr anchor="ctr" anchorCtr="1"/>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2800" b="0" i="0" u="none" strike="noStrike" kern="1200" cap="none" spc="0" normalizeH="0" baseline="0" noProof="0" dirty="0" err="1">
                <a:ln>
                  <a:noFill/>
                </a:ln>
                <a:solidFill>
                  <a:prstClr val="black"/>
                </a:solidFill>
                <a:effectLst/>
                <a:uLnTx/>
                <a:uFillTx/>
                <a:latin typeface="Calibri"/>
                <a:ea typeface="+mn-ea"/>
                <a:cs typeface="+mn-cs"/>
              </a:rPr>
              <a:t>Type</a:t>
            </a:r>
            <a:r>
              <a:rPr kumimoji="0" lang="sv-SE" sz="2800" b="0" i="0" u="none" strike="noStrike" kern="1200" cap="none" spc="0" normalizeH="0" baseline="0" noProof="0" dirty="0">
                <a:ln>
                  <a:noFill/>
                </a:ln>
                <a:solidFill>
                  <a:prstClr val="black"/>
                </a:solidFill>
                <a:effectLst/>
                <a:uLnTx/>
                <a:uFillTx/>
                <a:latin typeface="Calibri"/>
                <a:ea typeface="+mn-ea"/>
                <a:cs typeface="+mn-cs"/>
              </a:rPr>
              <a:t> of </a:t>
            </a:r>
            <a:r>
              <a:rPr kumimoji="0" lang="sv-SE" sz="28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4" name="Rektangel 31"/>
          <p:cNvSpPr/>
          <p:nvPr/>
        </p:nvSpPr>
        <p:spPr>
          <a:xfrm>
            <a:off x="8474643" y="4820908"/>
            <a:ext cx="672330" cy="768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2.5.2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Youngest</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child</a:t>
            </a:r>
            <a:r>
              <a:rPr kumimoji="0" lang="sv-SE" sz="1000" b="0" i="0" u="none" strike="noStrike" kern="1200" cap="none" spc="0" normalizeH="0" baseline="0" noProof="0" dirty="0">
                <a:ln>
                  <a:noFill/>
                </a:ln>
                <a:solidFill>
                  <a:prstClr val="black"/>
                </a:solidFill>
                <a:effectLst/>
                <a:uLnTx/>
                <a:uFillTx/>
                <a:latin typeface="Calibri"/>
                <a:ea typeface="+mn-ea"/>
                <a:cs typeface="+mn-cs"/>
              </a:rPr>
              <a:t> &gt; 25 yrs</a:t>
            </a:r>
          </a:p>
        </p:txBody>
      </p:sp>
      <p:sp>
        <p:nvSpPr>
          <p:cNvPr id="55" name="Rektangel 15"/>
          <p:cNvSpPr/>
          <p:nvPr/>
        </p:nvSpPr>
        <p:spPr>
          <a:xfrm>
            <a:off x="27611" y="4750569"/>
            <a:ext cx="7555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2.1.1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No Children</a:t>
            </a:r>
          </a:p>
        </p:txBody>
      </p:sp>
      <p:sp>
        <p:nvSpPr>
          <p:cNvPr id="56" name="Plassholder for bunntekst 55">
            <a:extLst>
              <a:ext uri="{FF2B5EF4-FFF2-40B4-BE49-F238E27FC236}">
                <a16:creationId xmlns:a16="http://schemas.microsoft.com/office/drawing/2014/main" xmlns="" id="{D493CAD7-00DD-464C-9F26-B1005287FC7F}"/>
              </a:ext>
            </a:extLst>
          </p:cNvPr>
          <p:cNvSpPr>
            <a:spLocks noGrp="1"/>
          </p:cNvSpPr>
          <p:nvPr>
            <p:ph type="ftr" sz="quarter" idx="11"/>
          </p:nvPr>
        </p:nvSpPr>
        <p:spPr>
          <a:xfrm>
            <a:off x="3124200" y="6356351"/>
            <a:ext cx="4688160" cy="216024"/>
          </a:xfrm>
        </p:spPr>
        <p:txBody>
          <a:bodyPr/>
          <a:lstStyle/>
          <a:p>
            <a:r>
              <a:rPr lang="en-NZ" dirty="0">
                <a:hlinkClick r:id="rId2"/>
              </a:rPr>
              <a:t>anders.holmberg@ssb.no</a:t>
            </a:r>
            <a:r>
              <a:rPr lang="en-NZ" dirty="0"/>
              <a:t>   Source: Statistics Sweden Census project</a:t>
            </a:r>
          </a:p>
        </p:txBody>
      </p:sp>
      <p:sp>
        <p:nvSpPr>
          <p:cNvPr id="57" name="Plassholder for lysbildenummer 56">
            <a:extLst>
              <a:ext uri="{FF2B5EF4-FFF2-40B4-BE49-F238E27FC236}">
                <a16:creationId xmlns:a16="http://schemas.microsoft.com/office/drawing/2014/main" xmlns="" id="{FCEF4C27-BF3B-46FB-BDEA-5DE7C20318B1}"/>
              </a:ext>
            </a:extLst>
          </p:cNvPr>
          <p:cNvSpPr>
            <a:spLocks noGrp="1"/>
          </p:cNvSpPr>
          <p:nvPr>
            <p:ph type="sldNum" sz="quarter" idx="12"/>
          </p:nvPr>
        </p:nvSpPr>
        <p:spPr/>
        <p:txBody>
          <a:bodyPr/>
          <a:lstStyle/>
          <a:p>
            <a:fld id="{8E2542A2-D565-401A-9398-72888F7F0858}" type="slidenum">
              <a:rPr lang="en-NZ" smtClean="0"/>
              <a:t>20</a:t>
            </a:fld>
            <a:endParaRPr lang="en-NZ"/>
          </a:p>
        </p:txBody>
      </p:sp>
    </p:spTree>
    <p:extLst>
      <p:ext uri="{BB962C8B-B14F-4D97-AF65-F5344CB8AC3E}">
        <p14:creationId xmlns:p14="http://schemas.microsoft.com/office/powerpoint/2010/main" val="3575694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07504" y="332656"/>
            <a:ext cx="9036496" cy="5688632"/>
            <a:chOff x="107504" y="332656"/>
            <a:chExt cx="9036496" cy="5688632"/>
          </a:xfrm>
        </p:grpSpPr>
        <p:sp>
          <p:nvSpPr>
            <p:cNvPr id="97" name="Rektangel 14"/>
            <p:cNvSpPr/>
            <p:nvPr/>
          </p:nvSpPr>
          <p:spPr>
            <a:xfrm>
              <a:off x="251520"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Married</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Couple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98" name="Group 97"/>
            <p:cNvGrpSpPr/>
            <p:nvPr/>
          </p:nvGrpSpPr>
          <p:grpSpPr>
            <a:xfrm>
              <a:off x="107504" y="332656"/>
              <a:ext cx="9036496" cy="5688632"/>
              <a:chOff x="107504" y="332656"/>
              <a:chExt cx="9036496" cy="5688632"/>
            </a:xfrm>
          </p:grpSpPr>
          <p:sp>
            <p:nvSpPr>
              <p:cNvPr id="99" name="Rektangel 35"/>
              <p:cNvSpPr/>
              <p:nvPr/>
            </p:nvSpPr>
            <p:spPr>
              <a:xfrm>
                <a:off x="179512"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Diff</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00" name="Rektangel 42"/>
              <p:cNvSpPr/>
              <p:nvPr/>
            </p:nvSpPr>
            <p:spPr>
              <a:xfrm>
                <a:off x="7308304" y="5301208"/>
                <a:ext cx="64807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1.1.5.2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With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parent</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01" name="Group 100"/>
              <p:cNvGrpSpPr/>
              <p:nvPr/>
            </p:nvGrpSpPr>
            <p:grpSpPr>
              <a:xfrm>
                <a:off x="107504" y="332656"/>
                <a:ext cx="9036496" cy="5688632"/>
                <a:chOff x="0" y="332656"/>
                <a:chExt cx="9036496" cy="5688632"/>
              </a:xfrm>
            </p:grpSpPr>
            <p:sp>
              <p:nvSpPr>
                <p:cNvPr id="102" name="Rektangel 4"/>
                <p:cNvSpPr/>
                <p:nvPr/>
              </p:nvSpPr>
              <p:spPr>
                <a:xfrm>
                  <a:off x="3995936" y="692696"/>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Individual</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3" name="Rektangel 5"/>
                <p:cNvSpPr/>
                <p:nvPr/>
              </p:nvSpPr>
              <p:spPr>
                <a:xfrm>
                  <a:off x="3131840" y="2060848"/>
                  <a:ext cx="1296144"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Person who is not part of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Family</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a:ln>
                        <a:noFill/>
                      </a:ln>
                      <a:solidFill>
                        <a:prstClr val="black"/>
                      </a:solidFill>
                      <a:effectLst/>
                      <a:uLnTx/>
                      <a:uFillTx/>
                      <a:latin typeface="Calibri"/>
                      <a:ea typeface="+mn-ea"/>
                      <a:cs typeface="+mn-cs"/>
                    </a:rPr>
                    <a:t>(</a:t>
                  </a:r>
                  <a:r>
                    <a:rPr kumimoji="0" lang="sv-SE" sz="1000" b="0" i="0" u="none" strike="noStrike" kern="1200" cap="none" spc="0" normalizeH="0" baseline="0" noProof="0" dirty="0" err="1">
                      <a:ln>
                        <a:noFill/>
                      </a:ln>
                      <a:solidFill>
                        <a:prstClr val="black"/>
                      </a:solidFill>
                      <a:effectLst/>
                      <a:uLnTx/>
                      <a:uFillTx/>
                      <a:latin typeface="Calibri"/>
                      <a:ea typeface="+mn-ea"/>
                      <a:cs typeface="+mn-cs"/>
                    </a:rPr>
                    <a:t>Fam</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type</a:t>
                  </a:r>
                  <a:r>
                    <a:rPr kumimoji="0" lang="sv-SE" sz="1000" b="0" i="0" u="none" strike="noStrike" kern="1200" cap="none" spc="0" normalizeH="0" baseline="0" noProof="0" dirty="0">
                      <a:ln>
                        <a:noFill/>
                      </a:ln>
                      <a:solidFill>
                        <a:prstClr val="black"/>
                      </a:solidFill>
                      <a:effectLst/>
                      <a:uLnTx/>
                      <a:uFillTx/>
                      <a:latin typeface="Calibri"/>
                      <a:ea typeface="+mn-ea"/>
                      <a:cs typeface="+mn-cs"/>
                    </a:rPr>
                    <a:t> 5)</a:t>
                  </a:r>
                </a:p>
              </p:txBody>
            </p:sp>
            <p:sp>
              <p:nvSpPr>
                <p:cNvPr id="104" name="Rektangel 6"/>
                <p:cNvSpPr/>
                <p:nvPr/>
              </p:nvSpPr>
              <p:spPr>
                <a:xfrm>
                  <a:off x="539552" y="2204864"/>
                  <a:ext cx="1224136"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Person who is part of Family </a:t>
                  </a:r>
                  <a:r>
                    <a:rPr kumimoji="0" lang="sv-SE" sz="1000" b="0" i="0" u="none" strike="noStrike" kern="1200" cap="none" spc="0" normalizeH="0" baseline="0" noProof="0" dirty="0">
                      <a:ln>
                        <a:noFill/>
                      </a:ln>
                      <a:solidFill>
                        <a:prstClr val="black"/>
                      </a:solidFill>
                      <a:effectLst/>
                      <a:uLnTx/>
                      <a:uFillTx/>
                      <a:latin typeface="Calibri"/>
                      <a:ea typeface="+mn-ea"/>
                      <a:cs typeface="+mn-cs"/>
                    </a:rPr>
                    <a:t>(Type of Fam. 1-4)</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5" name="Rektangel 7"/>
                <p:cNvSpPr/>
                <p:nvPr/>
              </p:nvSpPr>
              <p:spPr>
                <a:xfrm>
                  <a:off x="6516216" y="1412776"/>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Not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6" name="Rektangel 8"/>
                <p:cNvSpPr/>
                <p:nvPr/>
              </p:nvSpPr>
              <p:spPr>
                <a:xfrm>
                  <a:off x="1835696" y="1412776"/>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7" name="Rektangel 9"/>
                <p:cNvSpPr/>
                <p:nvPr/>
              </p:nvSpPr>
              <p:spPr>
                <a:xfrm>
                  <a:off x="5148064" y="2276872"/>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Institutional</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8" name="Rektangel 10"/>
                <p:cNvSpPr/>
                <p:nvPr/>
              </p:nvSpPr>
              <p:spPr>
                <a:xfrm>
                  <a:off x="6516216" y="2276872"/>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Primary</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Homeless</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9" name="Rektangel 11"/>
                <p:cNvSpPr/>
                <p:nvPr/>
              </p:nvSpPr>
              <p:spPr>
                <a:xfrm>
                  <a:off x="1835696"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Registered</a:t>
                  </a:r>
                  <a:r>
                    <a:rPr kumimoji="0" lang="sv-SE" sz="1200" b="0" i="0" u="none" strike="noStrike" kern="1200" cap="none" spc="0" normalizeH="0" baseline="0" noProof="0" dirty="0">
                      <a:ln>
                        <a:noFill/>
                      </a:ln>
                      <a:solidFill>
                        <a:prstClr val="black"/>
                      </a:solidFill>
                      <a:effectLst/>
                      <a:uLnTx/>
                      <a:uFillTx/>
                      <a:latin typeface="Calibri"/>
                      <a:ea typeface="+mn-ea"/>
                      <a:cs typeface="+mn-cs"/>
                    </a:rPr>
                    <a:t> partner</a:t>
                  </a:r>
                </a:p>
              </p:txBody>
            </p:sp>
            <p:sp>
              <p:nvSpPr>
                <p:cNvPr id="110" name="Rektangel 12"/>
                <p:cNvSpPr/>
                <p:nvPr/>
              </p:nvSpPr>
              <p:spPr>
                <a:xfrm>
                  <a:off x="3419872"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Cohabitants</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1" name="Rektangel 13"/>
                <p:cNvSpPr/>
                <p:nvPr/>
              </p:nvSpPr>
              <p:spPr>
                <a:xfrm>
                  <a:off x="5004048"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Parent</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2" name="Rektangel 15"/>
                <p:cNvSpPr/>
                <p:nvPr/>
              </p:nvSpPr>
              <p:spPr>
                <a:xfrm>
                  <a:off x="6588224"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Children</a:t>
                  </a:r>
                </a:p>
              </p:txBody>
            </p:sp>
            <p:sp>
              <p:nvSpPr>
                <p:cNvPr id="113" name="Rektangel 16"/>
                <p:cNvSpPr/>
                <p:nvPr/>
              </p:nvSpPr>
              <p:spPr>
                <a:xfrm>
                  <a:off x="2339752" y="3140968"/>
                  <a:ext cx="1152128"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Lives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alone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4" name="Rektangel 17"/>
                <p:cNvSpPr/>
                <p:nvPr/>
              </p:nvSpPr>
              <p:spPr>
                <a:xfrm>
                  <a:off x="3995936" y="3212976"/>
                  <a:ext cx="136815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Does not live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alone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15" name="Vinklad  31"/>
                <p:cNvCxnSpPr>
                  <a:stCxn id="102" idx="2"/>
                  <a:endCxn id="106" idx="3"/>
                </p:cNvCxnSpPr>
                <p:nvPr/>
              </p:nvCxnSpPr>
              <p:spPr>
                <a:xfrm rot="5400000">
                  <a:off x="3563888" y="692696"/>
                  <a:ext cx="432048" cy="15841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Vinklad  35"/>
                <p:cNvCxnSpPr>
                  <a:stCxn id="106" idx="2"/>
                  <a:endCxn id="104" idx="3"/>
                </p:cNvCxnSpPr>
                <p:nvPr/>
              </p:nvCxnSpPr>
              <p:spPr>
                <a:xfrm rot="5400000">
                  <a:off x="1727684" y="2024844"/>
                  <a:ext cx="720080" cy="6480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Vinklad  38"/>
                <p:cNvCxnSpPr>
                  <a:stCxn id="106" idx="2"/>
                  <a:endCxn id="103" idx="1"/>
                </p:cNvCxnSpPr>
                <p:nvPr/>
              </p:nvCxnSpPr>
              <p:spPr>
                <a:xfrm rot="16200000" flipH="1">
                  <a:off x="2501770" y="1898830"/>
                  <a:ext cx="540060"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Vinklad  41"/>
                <p:cNvCxnSpPr>
                  <a:stCxn id="102" idx="2"/>
                  <a:endCxn id="105" idx="1"/>
                </p:cNvCxnSpPr>
                <p:nvPr/>
              </p:nvCxnSpPr>
              <p:spPr>
                <a:xfrm rot="16200000" flipH="1">
                  <a:off x="5328084" y="512676"/>
                  <a:ext cx="432048"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Vinklad  50"/>
                <p:cNvCxnSpPr/>
                <p:nvPr/>
              </p:nvCxnSpPr>
              <p:spPr>
                <a:xfrm rot="16200000" flipH="1">
                  <a:off x="3689902" y="3158970"/>
                  <a:ext cx="39604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Vinklad  53"/>
                <p:cNvCxnSpPr/>
                <p:nvPr/>
              </p:nvCxnSpPr>
              <p:spPr>
                <a:xfrm rot="5400000">
                  <a:off x="3455876" y="3032956"/>
                  <a:ext cx="360040" cy="2880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Vinklad  30"/>
                <p:cNvCxnSpPr>
                  <a:stCxn id="104" idx="2"/>
                  <a:endCxn id="97" idx="0"/>
                </p:cNvCxnSpPr>
                <p:nvPr/>
              </p:nvCxnSpPr>
              <p:spPr>
                <a:xfrm rot="5400000">
                  <a:off x="413538" y="3627022"/>
                  <a:ext cx="1152128" cy="3240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Vinklad  31"/>
                <p:cNvCxnSpPr>
                  <a:stCxn id="104" idx="2"/>
                  <a:endCxn id="109" idx="0"/>
                </p:cNvCxnSpPr>
                <p:nvPr/>
              </p:nvCxnSpPr>
              <p:spPr>
                <a:xfrm rot="16200000" flipH="1">
                  <a:off x="1205626" y="3158970"/>
                  <a:ext cx="1152128" cy="12601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Vinklad  32"/>
                <p:cNvCxnSpPr>
                  <a:stCxn id="104" idx="2"/>
                  <a:endCxn id="110" idx="0"/>
                </p:cNvCxnSpPr>
                <p:nvPr/>
              </p:nvCxnSpPr>
              <p:spPr>
                <a:xfrm rot="16200000" flipH="1">
                  <a:off x="1997714" y="2366882"/>
                  <a:ext cx="1152128" cy="28443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Vinklad  33"/>
                <p:cNvCxnSpPr>
                  <a:stCxn id="104" idx="2"/>
                  <a:endCxn id="111" idx="0"/>
                </p:cNvCxnSpPr>
                <p:nvPr/>
              </p:nvCxnSpPr>
              <p:spPr>
                <a:xfrm rot="16200000" flipH="1">
                  <a:off x="2789802" y="1574794"/>
                  <a:ext cx="1152128" cy="442849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Vinklad  34"/>
                <p:cNvCxnSpPr>
                  <a:stCxn id="104" idx="2"/>
                  <a:endCxn id="112" idx="0"/>
                </p:cNvCxnSpPr>
                <p:nvPr/>
              </p:nvCxnSpPr>
              <p:spPr>
                <a:xfrm rot="16200000" flipH="1">
                  <a:off x="3581890" y="782706"/>
                  <a:ext cx="1152128" cy="60126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Rektangel 36"/>
                <p:cNvSpPr/>
                <p:nvPr/>
              </p:nvSpPr>
              <p:spPr>
                <a:xfrm>
                  <a:off x="899592"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27" name="Rektangel 37"/>
                <p:cNvSpPr/>
                <p:nvPr/>
              </p:nvSpPr>
              <p:spPr>
                <a:xfrm>
                  <a:off x="3347864"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Diff</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28" name="Rektangel 38"/>
                <p:cNvSpPr/>
                <p:nvPr/>
              </p:nvSpPr>
              <p:spPr>
                <a:xfrm>
                  <a:off x="1763688"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Diff</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29" name="Rektangel 39"/>
                <p:cNvSpPr/>
                <p:nvPr/>
              </p:nvSpPr>
              <p:spPr>
                <a:xfrm>
                  <a:off x="4067944"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1.1.3.2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30" name="Rektangel 40"/>
                <p:cNvSpPr/>
                <p:nvPr/>
              </p:nvSpPr>
              <p:spPr>
                <a:xfrm>
                  <a:off x="2483768"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31" name="Rektangel 41"/>
                <p:cNvSpPr/>
                <p:nvPr/>
              </p:nvSpPr>
              <p:spPr>
                <a:xfrm>
                  <a:off x="6444208" y="5301208"/>
                  <a:ext cx="64807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Not with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parent</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32" name="Vinklad  43"/>
                <p:cNvCxnSpPr>
                  <a:stCxn id="97" idx="2"/>
                  <a:endCxn id="99" idx="0"/>
                </p:cNvCxnSpPr>
                <p:nvPr/>
              </p:nvCxnSpPr>
              <p:spPr>
                <a:xfrm rot="5400000">
                  <a:off x="467544"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Vinklad  44"/>
                <p:cNvCxnSpPr>
                  <a:stCxn id="97" idx="2"/>
                  <a:endCxn id="126" idx="0"/>
                </p:cNvCxnSpPr>
                <p:nvPr/>
              </p:nvCxnSpPr>
              <p:spPr>
                <a:xfrm rot="16200000" flipH="1">
                  <a:off x="827584"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4" name="Vinklad  45"/>
                <p:cNvCxnSpPr>
                  <a:stCxn id="109" idx="2"/>
                  <a:endCxn id="128" idx="0"/>
                </p:cNvCxnSpPr>
                <p:nvPr/>
              </p:nvCxnSpPr>
              <p:spPr>
                <a:xfrm rot="5400000">
                  <a:off x="2051720"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Vinklad  46"/>
                <p:cNvCxnSpPr>
                  <a:stCxn id="109" idx="2"/>
                  <a:endCxn id="130" idx="0"/>
                </p:cNvCxnSpPr>
                <p:nvPr/>
              </p:nvCxnSpPr>
              <p:spPr>
                <a:xfrm rot="16200000" flipH="1">
                  <a:off x="2411760"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6" name="Vinklad  47"/>
                <p:cNvCxnSpPr>
                  <a:stCxn id="110" idx="2"/>
                  <a:endCxn id="127" idx="0"/>
                </p:cNvCxnSpPr>
                <p:nvPr/>
              </p:nvCxnSpPr>
              <p:spPr>
                <a:xfrm rot="5400000">
                  <a:off x="3635896"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7" name="Vinklad  48"/>
                <p:cNvCxnSpPr>
                  <a:stCxn id="110" idx="2"/>
                  <a:endCxn id="129" idx="0"/>
                </p:cNvCxnSpPr>
                <p:nvPr/>
              </p:nvCxnSpPr>
              <p:spPr>
                <a:xfrm rot="16200000" flipH="1">
                  <a:off x="3995936"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8" name="Vinklad  49"/>
                <p:cNvCxnSpPr>
                  <a:stCxn id="112" idx="2"/>
                  <a:endCxn id="131" idx="0"/>
                </p:cNvCxnSpPr>
                <p:nvPr/>
              </p:nvCxnSpPr>
              <p:spPr>
                <a:xfrm rot="5400000">
                  <a:off x="6822250" y="4959170"/>
                  <a:ext cx="288032" cy="396044"/>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Vinklad  50"/>
                <p:cNvCxnSpPr>
                  <a:stCxn id="112" idx="2"/>
                  <a:endCxn id="100" idx="0"/>
                </p:cNvCxnSpPr>
                <p:nvPr/>
              </p:nvCxnSpPr>
              <p:spPr>
                <a:xfrm rot="16200000" flipH="1">
                  <a:off x="7254298" y="4923166"/>
                  <a:ext cx="288032" cy="468052"/>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40" name="Rubrik 137"/>
                <p:cNvSpPr txBox="1">
                  <a:spLocks/>
                </p:cNvSpPr>
                <p:nvPr/>
              </p:nvSpPr>
              <p:spPr>
                <a:xfrm>
                  <a:off x="0" y="332656"/>
                  <a:ext cx="2267744" cy="720080"/>
                </a:xfrm>
                <a:prstGeom prst="rect">
                  <a:avLst/>
                </a:prstGeom>
              </p:spPr>
              <p:txBody>
                <a:bodyPr anchor="ctr" anchorCtr="1"/>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2800" b="0" i="0" u="none" strike="noStrike" kern="1200" cap="none" spc="0" normalizeH="0" baseline="0" noProof="0" dirty="0" err="1">
                      <a:ln>
                        <a:noFill/>
                      </a:ln>
                      <a:solidFill>
                        <a:prstClr val="black"/>
                      </a:solidFill>
                      <a:effectLst/>
                      <a:uLnTx/>
                      <a:uFillTx/>
                      <a:latin typeface="Calibri"/>
                      <a:ea typeface="+mn-ea"/>
                      <a:cs typeface="+mn-cs"/>
                    </a:rPr>
                    <a:t>Household</a:t>
                  </a:r>
                  <a:r>
                    <a:rPr kumimoji="0" lang="sv-SE" sz="2800" b="0" i="0" u="none" strike="noStrike" kern="1200" cap="none" spc="0" normalizeH="0" baseline="0" noProof="0" dirty="0">
                      <a:ln>
                        <a:noFill/>
                      </a:ln>
                      <a:solidFill>
                        <a:prstClr val="black"/>
                      </a:solidFill>
                      <a:effectLst/>
                      <a:uLnTx/>
                      <a:uFillTx/>
                      <a:latin typeface="Calibri"/>
                      <a:ea typeface="+mn-ea"/>
                      <a:cs typeface="+mn-cs"/>
                    </a:rPr>
                    <a:t> status</a:t>
                  </a:r>
                </a:p>
              </p:txBody>
            </p:sp>
            <p:sp>
              <p:nvSpPr>
                <p:cNvPr id="141" name="Rektangel 100"/>
                <p:cNvSpPr/>
                <p:nvPr/>
              </p:nvSpPr>
              <p:spPr>
                <a:xfrm>
                  <a:off x="7884368" y="2276872"/>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Other</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42" name="Vinklad  104"/>
                <p:cNvCxnSpPr>
                  <a:stCxn id="105" idx="2"/>
                  <a:endCxn id="107" idx="0"/>
                </p:cNvCxnSpPr>
                <p:nvPr/>
              </p:nvCxnSpPr>
              <p:spPr>
                <a:xfrm rot="5400000">
                  <a:off x="6264188" y="1448780"/>
                  <a:ext cx="288032" cy="13681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Vinklad  107"/>
                <p:cNvCxnSpPr>
                  <a:stCxn id="105" idx="2"/>
                  <a:endCxn id="141" idx="0"/>
                </p:cNvCxnSpPr>
                <p:nvPr/>
              </p:nvCxnSpPr>
              <p:spPr>
                <a:xfrm rot="16200000" flipH="1">
                  <a:off x="7632340" y="1448780"/>
                  <a:ext cx="288032" cy="13681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Vinklad  110"/>
                <p:cNvCxnSpPr>
                  <a:stCxn id="105" idx="2"/>
                  <a:endCxn id="108" idx="0"/>
                </p:cNvCxnSpPr>
                <p:nvPr/>
              </p:nvCxnSpPr>
              <p:spPr>
                <a:xfrm rot="5400000">
                  <a:off x="6948264" y="213285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grpSp>
      <p:sp>
        <p:nvSpPr>
          <p:cNvPr id="3" name="Plassholder for lysbildenummer 2">
            <a:extLst>
              <a:ext uri="{FF2B5EF4-FFF2-40B4-BE49-F238E27FC236}">
                <a16:creationId xmlns:a16="http://schemas.microsoft.com/office/drawing/2014/main" xmlns="" id="{C1D48692-8A14-4428-851B-51CAF88194D9}"/>
              </a:ext>
            </a:extLst>
          </p:cNvPr>
          <p:cNvSpPr>
            <a:spLocks noGrp="1"/>
          </p:cNvSpPr>
          <p:nvPr>
            <p:ph type="sldNum" sz="quarter" idx="12"/>
          </p:nvPr>
        </p:nvSpPr>
        <p:spPr/>
        <p:txBody>
          <a:bodyPr/>
          <a:lstStyle/>
          <a:p>
            <a:fld id="{8E2542A2-D565-401A-9398-72888F7F0858}" type="slidenum">
              <a:rPr lang="en-NZ" smtClean="0"/>
              <a:t>21</a:t>
            </a:fld>
            <a:endParaRPr lang="en-NZ"/>
          </a:p>
        </p:txBody>
      </p:sp>
      <p:sp>
        <p:nvSpPr>
          <p:cNvPr id="53" name="Plassholder for bunntekst 55">
            <a:extLst>
              <a:ext uri="{FF2B5EF4-FFF2-40B4-BE49-F238E27FC236}">
                <a16:creationId xmlns:a16="http://schemas.microsoft.com/office/drawing/2014/main" xmlns="" id="{ACEAB1F9-4832-4224-89CC-EF1519669478}"/>
              </a:ext>
            </a:extLst>
          </p:cNvPr>
          <p:cNvSpPr>
            <a:spLocks noGrp="1"/>
          </p:cNvSpPr>
          <p:nvPr>
            <p:ph type="ftr" sz="quarter" idx="11"/>
          </p:nvPr>
        </p:nvSpPr>
        <p:spPr>
          <a:xfrm>
            <a:off x="3124200" y="6356351"/>
            <a:ext cx="4688160" cy="216024"/>
          </a:xfrm>
        </p:spPr>
        <p:txBody>
          <a:bodyPr/>
          <a:lstStyle/>
          <a:p>
            <a:r>
              <a:rPr lang="en-NZ" dirty="0">
                <a:hlinkClick r:id="rId2"/>
              </a:rPr>
              <a:t>anders.holmberg@ssb.no</a:t>
            </a:r>
            <a:r>
              <a:rPr lang="en-NZ" dirty="0"/>
              <a:t>   Source: Statistics Sweden Census project</a:t>
            </a:r>
          </a:p>
        </p:txBody>
      </p:sp>
    </p:spTree>
    <p:extLst>
      <p:ext uri="{BB962C8B-B14F-4D97-AF65-F5344CB8AC3E}">
        <p14:creationId xmlns:p14="http://schemas.microsoft.com/office/powerpoint/2010/main" val="284310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995738" y="692150"/>
            <a:ext cx="1150937" cy="576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lvl1pPr>
              <a:tabLst>
                <a:tab pos="723900" algn="l"/>
              </a:tabLst>
              <a:defRPr>
                <a:solidFill>
                  <a:srgbClr val="000000"/>
                </a:solidFill>
                <a:latin typeface="Arial" charset="0"/>
                <a:ea typeface="Microsoft YaHei" charset="-122"/>
              </a:defRPr>
            </a:lvl1pPr>
            <a:lvl2pPr>
              <a:tabLst>
                <a:tab pos="723900" algn="l"/>
              </a:tabLst>
              <a:defRPr>
                <a:solidFill>
                  <a:srgbClr val="000000"/>
                </a:solidFill>
                <a:latin typeface="Arial" charset="0"/>
                <a:ea typeface="Microsoft YaHei" charset="-122"/>
              </a:defRPr>
            </a:lvl2pPr>
            <a:lvl3pPr>
              <a:tabLst>
                <a:tab pos="723900" algn="l"/>
              </a:tabLst>
              <a:defRPr>
                <a:solidFill>
                  <a:srgbClr val="000000"/>
                </a:solidFill>
                <a:latin typeface="Arial" charset="0"/>
                <a:ea typeface="Microsoft YaHei" charset="-122"/>
              </a:defRPr>
            </a:lvl3pPr>
            <a:lvl4pPr>
              <a:tabLst>
                <a:tab pos="723900" algn="l"/>
              </a:tabLst>
              <a:defRPr>
                <a:solidFill>
                  <a:srgbClr val="000000"/>
                </a:solidFill>
                <a:latin typeface="Arial" charset="0"/>
                <a:ea typeface="Microsoft YaHei" charset="-122"/>
              </a:defRPr>
            </a:lvl4pPr>
            <a:lvl5pPr>
              <a:tabLst>
                <a:tab pos="723900" algn="l"/>
              </a:tabLst>
              <a:defRPr>
                <a:solidFill>
                  <a:srgbClr val="000000"/>
                </a:solidFill>
                <a:latin typeface="Arial" charset="0"/>
                <a:ea typeface="Microsoft YaHei"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Lst>
              <a:defRPr>
                <a:solidFill>
                  <a:srgbClr val="000000"/>
                </a:solidFill>
                <a:latin typeface="Arial" charset="0"/>
                <a:ea typeface="Microsoft YaHei"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icrosoft YaHei" charset="-122"/>
                <a:cs typeface="+mn-cs"/>
              </a:rPr>
              <a:t>Individual</a:t>
            </a:r>
          </a:p>
        </p:txBody>
      </p:sp>
      <p:sp>
        <p:nvSpPr>
          <p:cNvPr id="4098" name="Rectangle 2"/>
          <p:cNvSpPr>
            <a:spLocks noChangeArrowheads="1"/>
          </p:cNvSpPr>
          <p:nvPr/>
        </p:nvSpPr>
        <p:spPr bwMode="auto">
          <a:xfrm>
            <a:off x="2482850" y="1484313"/>
            <a:ext cx="1150938"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Single Parents</a:t>
            </a:r>
          </a:p>
        </p:txBody>
      </p:sp>
      <p:sp>
        <p:nvSpPr>
          <p:cNvPr id="4099" name="Rectangle 3"/>
          <p:cNvSpPr>
            <a:spLocks noChangeArrowheads="1"/>
          </p:cNvSpPr>
          <p:nvPr/>
        </p:nvSpPr>
        <p:spPr bwMode="auto">
          <a:xfrm>
            <a:off x="971550" y="1484313"/>
            <a:ext cx="1150938"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Partners</a:t>
            </a:r>
          </a:p>
        </p:txBody>
      </p:sp>
      <p:sp>
        <p:nvSpPr>
          <p:cNvPr id="4100" name="Rectangle 4"/>
          <p:cNvSpPr>
            <a:spLocks noChangeArrowheads="1"/>
          </p:cNvSpPr>
          <p:nvPr/>
        </p:nvSpPr>
        <p:spPr bwMode="auto">
          <a:xfrm>
            <a:off x="1835150" y="3860800"/>
            <a:ext cx="1150938" cy="576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1.2</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Registered partner</a:t>
            </a:r>
          </a:p>
        </p:txBody>
      </p:sp>
      <p:sp>
        <p:nvSpPr>
          <p:cNvPr id="4101" name="Rectangle 5"/>
          <p:cNvSpPr>
            <a:spLocks noChangeArrowheads="1"/>
          </p:cNvSpPr>
          <p:nvPr/>
        </p:nvSpPr>
        <p:spPr bwMode="auto">
          <a:xfrm>
            <a:off x="3419475" y="3860800"/>
            <a:ext cx="1150938" cy="576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1.3</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Cohabitant Relationship</a:t>
            </a:r>
          </a:p>
        </p:txBody>
      </p:sp>
      <p:sp>
        <p:nvSpPr>
          <p:cNvPr id="4102" name="Rectangle 6"/>
          <p:cNvSpPr>
            <a:spLocks noChangeArrowheads="1"/>
          </p:cNvSpPr>
          <p:nvPr/>
        </p:nvSpPr>
        <p:spPr bwMode="auto">
          <a:xfrm>
            <a:off x="252413" y="3860800"/>
            <a:ext cx="1150937" cy="576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1.1</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Married Couple</a:t>
            </a:r>
          </a:p>
        </p:txBody>
      </p:sp>
      <p:cxnSp>
        <p:nvCxnSpPr>
          <p:cNvPr id="4103" name="AutoShape 7"/>
          <p:cNvCxnSpPr>
            <a:cxnSpLocks noChangeShapeType="1"/>
          </p:cNvCxnSpPr>
          <p:nvPr/>
        </p:nvCxnSpPr>
        <p:spPr bwMode="auto">
          <a:xfrm rot="5400000">
            <a:off x="287337" y="2598738"/>
            <a:ext cx="1800225" cy="723900"/>
          </a:xfrm>
          <a:prstGeom prst="bentConnector3">
            <a:avLst>
              <a:gd name="adj1" fmla="val 80091"/>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04" name="AutoShape 8"/>
          <p:cNvCxnSpPr>
            <a:cxnSpLocks noChangeShapeType="1"/>
            <a:endCxn id="4100" idx="0"/>
          </p:cNvCxnSpPr>
          <p:nvPr/>
        </p:nvCxnSpPr>
        <p:spPr bwMode="auto">
          <a:xfrm rot="16200000" flipH="1">
            <a:off x="1313942" y="2764123"/>
            <a:ext cx="1332136" cy="861218"/>
          </a:xfrm>
          <a:prstGeom prst="bentConnector3">
            <a:avLst>
              <a:gd name="adj1" fmla="val 74658"/>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05" name="AutoShape 9"/>
          <p:cNvCxnSpPr>
            <a:cxnSpLocks noChangeShapeType="1"/>
            <a:stCxn id="4099" idx="2"/>
            <a:endCxn id="4101" idx="0"/>
          </p:cNvCxnSpPr>
          <p:nvPr/>
        </p:nvCxnSpPr>
        <p:spPr bwMode="auto">
          <a:xfrm rot="16200000" flipH="1">
            <a:off x="1870869" y="1736724"/>
            <a:ext cx="1800225" cy="2447925"/>
          </a:xfrm>
          <a:prstGeom prst="bentConnector3">
            <a:avLst>
              <a:gd name="adj1" fmla="val 80575"/>
            </a:avLst>
          </a:prstGeom>
          <a:ln>
            <a:headEnd/>
            <a:tailEnd type="arrow" w="med" len="med"/>
          </a:ln>
        </p:spPr>
        <p:style>
          <a:lnRef idx="2">
            <a:schemeClr val="accent2"/>
          </a:lnRef>
          <a:fillRef idx="1">
            <a:schemeClr val="lt1"/>
          </a:fillRef>
          <a:effectRef idx="0">
            <a:schemeClr val="accent2"/>
          </a:effectRef>
          <a:fontRef idx="minor">
            <a:schemeClr val="dk1"/>
          </a:fontRef>
        </p:style>
      </p:cxnSp>
      <p:sp>
        <p:nvSpPr>
          <p:cNvPr id="4106" name="Rectangle 10"/>
          <p:cNvSpPr>
            <a:spLocks noChangeArrowheads="1"/>
          </p:cNvSpPr>
          <p:nvPr/>
        </p:nvSpPr>
        <p:spPr bwMode="auto">
          <a:xfrm>
            <a:off x="179388" y="5392738"/>
            <a:ext cx="574675"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1.1.1</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Diff. Sex</a:t>
            </a:r>
          </a:p>
        </p:txBody>
      </p:sp>
      <p:sp>
        <p:nvSpPr>
          <p:cNvPr id="4107" name="Rectangle 11"/>
          <p:cNvSpPr>
            <a:spLocks noChangeArrowheads="1"/>
          </p:cNvSpPr>
          <p:nvPr/>
        </p:nvSpPr>
        <p:spPr bwMode="auto">
          <a:xfrm>
            <a:off x="900113" y="5373688"/>
            <a:ext cx="576262"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1.1.2</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Same sex</a:t>
            </a:r>
          </a:p>
        </p:txBody>
      </p:sp>
      <p:sp>
        <p:nvSpPr>
          <p:cNvPr id="4108" name="Rectangle 12"/>
          <p:cNvSpPr>
            <a:spLocks noChangeArrowheads="1"/>
          </p:cNvSpPr>
          <p:nvPr/>
        </p:nvSpPr>
        <p:spPr bwMode="auto">
          <a:xfrm>
            <a:off x="4068763" y="5373688"/>
            <a:ext cx="576262"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1.3.2</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Same sex</a:t>
            </a:r>
          </a:p>
        </p:txBody>
      </p:sp>
      <p:sp>
        <p:nvSpPr>
          <p:cNvPr id="4109" name="Rectangle 13"/>
          <p:cNvSpPr>
            <a:spLocks noChangeArrowheads="1"/>
          </p:cNvSpPr>
          <p:nvPr/>
        </p:nvSpPr>
        <p:spPr bwMode="auto">
          <a:xfrm>
            <a:off x="2482850" y="5373688"/>
            <a:ext cx="576263"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1.2.2</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Same sex</a:t>
            </a:r>
          </a:p>
        </p:txBody>
      </p:sp>
      <p:sp>
        <p:nvSpPr>
          <p:cNvPr id="4110" name="Rectangle 14"/>
          <p:cNvSpPr>
            <a:spLocks noChangeArrowheads="1"/>
          </p:cNvSpPr>
          <p:nvPr/>
        </p:nvSpPr>
        <p:spPr bwMode="auto">
          <a:xfrm>
            <a:off x="3816350" y="2528664"/>
            <a:ext cx="647700" cy="86404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dirty="0">
                <a:ln>
                  <a:noFill/>
                </a:ln>
                <a:solidFill>
                  <a:prstClr val="black"/>
                </a:solidFill>
                <a:effectLst/>
                <a:uLnTx/>
                <a:uFillTx/>
                <a:latin typeface="Calibri" charset="0"/>
                <a:ea typeface="+mn-ea"/>
                <a:cs typeface="+mn-cs"/>
              </a:rPr>
              <a:t>3.1</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dirty="0">
                <a:ln>
                  <a:noFill/>
                </a:ln>
                <a:solidFill>
                  <a:prstClr val="black"/>
                </a:solidFill>
                <a:effectLst/>
                <a:uLnTx/>
                <a:uFillTx/>
                <a:latin typeface="Calibri" charset="0"/>
                <a:ea typeface="+mn-ea"/>
                <a:cs typeface="+mn-cs"/>
              </a:rPr>
              <a:t>Not with single parent</a:t>
            </a:r>
          </a:p>
        </p:txBody>
      </p:sp>
      <p:sp>
        <p:nvSpPr>
          <p:cNvPr id="4111" name="Rectangle 15"/>
          <p:cNvSpPr>
            <a:spLocks noChangeArrowheads="1"/>
          </p:cNvSpPr>
          <p:nvPr/>
        </p:nvSpPr>
        <p:spPr bwMode="auto">
          <a:xfrm>
            <a:off x="4636564" y="2528664"/>
            <a:ext cx="647700" cy="86404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3.2</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With Single Parent</a:t>
            </a:r>
          </a:p>
        </p:txBody>
      </p:sp>
      <p:cxnSp>
        <p:nvCxnSpPr>
          <p:cNvPr id="4112" name="AutoShape 16"/>
          <p:cNvCxnSpPr>
            <a:cxnSpLocks noChangeShapeType="1"/>
          </p:cNvCxnSpPr>
          <p:nvPr/>
        </p:nvCxnSpPr>
        <p:spPr bwMode="auto">
          <a:xfrm rot="5400000">
            <a:off x="178594" y="4723607"/>
            <a:ext cx="936625" cy="363537"/>
          </a:xfrm>
          <a:prstGeom prst="bentConnector3">
            <a:avLst>
              <a:gd name="adj1" fmla="val 50000"/>
            </a:avLst>
          </a:prstGeom>
          <a:noFill/>
          <a:ln w="28575"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3" name="AutoShape 17"/>
          <p:cNvCxnSpPr>
            <a:cxnSpLocks noChangeShapeType="1"/>
          </p:cNvCxnSpPr>
          <p:nvPr/>
        </p:nvCxnSpPr>
        <p:spPr bwMode="auto">
          <a:xfrm rot="16200000" flipH="1">
            <a:off x="538956" y="4725195"/>
            <a:ext cx="936625" cy="360362"/>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14" name="AutoShape 18"/>
          <p:cNvCxnSpPr>
            <a:cxnSpLocks noChangeShapeType="1"/>
          </p:cNvCxnSpPr>
          <p:nvPr/>
        </p:nvCxnSpPr>
        <p:spPr bwMode="auto">
          <a:xfrm rot="5400000">
            <a:off x="1762919" y="4723607"/>
            <a:ext cx="936625" cy="363537"/>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15" name="AutoShape 19"/>
          <p:cNvCxnSpPr>
            <a:cxnSpLocks noChangeShapeType="1"/>
          </p:cNvCxnSpPr>
          <p:nvPr/>
        </p:nvCxnSpPr>
        <p:spPr bwMode="auto">
          <a:xfrm rot="16200000" flipH="1">
            <a:off x="2123281" y="4725195"/>
            <a:ext cx="936625" cy="360362"/>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16" name="AutoShape 20"/>
          <p:cNvCxnSpPr>
            <a:cxnSpLocks noChangeShapeType="1"/>
          </p:cNvCxnSpPr>
          <p:nvPr/>
        </p:nvCxnSpPr>
        <p:spPr bwMode="auto">
          <a:xfrm rot="5400000">
            <a:off x="3347244" y="4723607"/>
            <a:ext cx="936625" cy="363537"/>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17" name="AutoShape 21"/>
          <p:cNvCxnSpPr>
            <a:cxnSpLocks noChangeShapeType="1"/>
          </p:cNvCxnSpPr>
          <p:nvPr/>
        </p:nvCxnSpPr>
        <p:spPr bwMode="auto">
          <a:xfrm rot="16200000" flipH="1">
            <a:off x="3707606" y="4725195"/>
            <a:ext cx="936625" cy="360362"/>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18" name="AutoShape 22"/>
          <p:cNvCxnSpPr>
            <a:cxnSpLocks noChangeShapeType="1"/>
            <a:endCxn id="4110" idx="0"/>
          </p:cNvCxnSpPr>
          <p:nvPr/>
        </p:nvCxnSpPr>
        <p:spPr bwMode="auto">
          <a:xfrm rot="5400000">
            <a:off x="4122851" y="2077925"/>
            <a:ext cx="468089" cy="433389"/>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19" name="AutoShape 23"/>
          <p:cNvCxnSpPr>
            <a:cxnSpLocks noChangeShapeType="1"/>
            <a:endCxn id="4111" idx="0"/>
          </p:cNvCxnSpPr>
          <p:nvPr/>
        </p:nvCxnSpPr>
        <p:spPr bwMode="auto">
          <a:xfrm rot="16200000" flipH="1">
            <a:off x="4532163" y="2100412"/>
            <a:ext cx="468089" cy="388414"/>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sp>
        <p:nvSpPr>
          <p:cNvPr id="4120" name="Text Box 24"/>
          <p:cNvSpPr txBox="1">
            <a:spLocks noChangeArrowheads="1"/>
          </p:cNvSpPr>
          <p:nvPr/>
        </p:nvSpPr>
        <p:spPr bwMode="auto">
          <a:xfrm>
            <a:off x="107950" y="260350"/>
            <a:ext cx="187166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nchorCtr="1"/>
          <a:lstStyle>
            <a:lvl1pPr>
              <a:tabLst>
                <a:tab pos="723900" algn="l"/>
                <a:tab pos="1447800" algn="l"/>
              </a:tabLst>
              <a:defRPr>
                <a:solidFill>
                  <a:srgbClr val="000000"/>
                </a:solidFill>
                <a:latin typeface="Arial" charset="0"/>
                <a:ea typeface="Microsoft YaHei" charset="-122"/>
              </a:defRPr>
            </a:lvl1pPr>
            <a:lvl2pPr>
              <a:tabLst>
                <a:tab pos="723900" algn="l"/>
                <a:tab pos="1447800" algn="l"/>
              </a:tabLst>
              <a:defRPr>
                <a:solidFill>
                  <a:srgbClr val="000000"/>
                </a:solidFill>
                <a:latin typeface="Arial" charset="0"/>
                <a:ea typeface="Microsoft YaHei" charset="-122"/>
              </a:defRPr>
            </a:lvl2pPr>
            <a:lvl3pPr>
              <a:tabLst>
                <a:tab pos="723900" algn="l"/>
                <a:tab pos="1447800" algn="l"/>
              </a:tabLst>
              <a:defRPr>
                <a:solidFill>
                  <a:srgbClr val="000000"/>
                </a:solidFill>
                <a:latin typeface="Arial" charset="0"/>
                <a:ea typeface="Microsoft YaHei" charset="-122"/>
              </a:defRPr>
            </a:lvl3pPr>
            <a:lvl4pPr>
              <a:tabLst>
                <a:tab pos="723900" algn="l"/>
                <a:tab pos="1447800" algn="l"/>
              </a:tabLst>
              <a:defRPr>
                <a:solidFill>
                  <a:srgbClr val="000000"/>
                </a:solidFill>
                <a:latin typeface="Arial" charset="0"/>
                <a:ea typeface="Microsoft YaHei" charset="-122"/>
              </a:defRPr>
            </a:lvl4pPr>
            <a:lvl5pPr>
              <a:tabLst>
                <a:tab pos="723900" algn="l"/>
                <a:tab pos="1447800" algn="l"/>
              </a:tabLst>
              <a:defRPr>
                <a:solidFill>
                  <a:srgbClr val="000000"/>
                </a:solidFill>
                <a:latin typeface="Arial" charset="0"/>
                <a:ea typeface="Microsoft YaHei"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Microsoft YaHei"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Microsoft YaHei"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Microsoft YaHei"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Microsoft YaHei"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tab pos="723900" algn="l"/>
                <a:tab pos="1447800" algn="l"/>
              </a:tabLst>
              <a:defRPr/>
            </a:pPr>
            <a:r>
              <a:rPr kumimoji="0" lang="sv-SE" altLang="en-US" sz="2600" b="0" i="0" u="none" strike="noStrike" kern="1200" cap="none" spc="0" normalizeH="0" baseline="0" noProof="0">
                <a:ln>
                  <a:noFill/>
                </a:ln>
                <a:solidFill>
                  <a:srgbClr val="000000"/>
                </a:solidFill>
                <a:effectLst/>
                <a:uLnTx/>
                <a:uFillTx/>
                <a:latin typeface="Calibri" charset="0"/>
                <a:ea typeface="Microsoft YaHei" charset="-122"/>
                <a:cs typeface="+mn-cs"/>
              </a:rPr>
              <a:t>Family</a:t>
            </a:r>
            <a:br>
              <a:rPr kumimoji="0" lang="sv-SE" altLang="en-US" sz="2600" b="0" i="0" u="none" strike="noStrike" kern="1200" cap="none" spc="0" normalizeH="0" baseline="0" noProof="0">
                <a:ln>
                  <a:noFill/>
                </a:ln>
                <a:solidFill>
                  <a:srgbClr val="000000"/>
                </a:solidFill>
                <a:effectLst/>
                <a:uLnTx/>
                <a:uFillTx/>
                <a:latin typeface="Calibri" charset="0"/>
                <a:ea typeface="Microsoft YaHei" charset="-122"/>
                <a:cs typeface="+mn-cs"/>
              </a:rPr>
            </a:br>
            <a:r>
              <a:rPr kumimoji="0" lang="sv-SE" altLang="en-US" sz="2600" b="0" i="0" u="none" strike="noStrike" kern="1200" cap="none" spc="0" normalizeH="0" baseline="0" noProof="0">
                <a:ln>
                  <a:noFill/>
                </a:ln>
                <a:solidFill>
                  <a:srgbClr val="000000"/>
                </a:solidFill>
                <a:effectLst/>
                <a:uLnTx/>
                <a:uFillTx/>
                <a:latin typeface="Calibri" charset="0"/>
                <a:ea typeface="Microsoft YaHei" charset="-122"/>
                <a:cs typeface="+mn-cs"/>
              </a:rPr>
              <a:t>Status</a:t>
            </a:r>
          </a:p>
        </p:txBody>
      </p:sp>
      <p:cxnSp>
        <p:nvCxnSpPr>
          <p:cNvPr id="4121" name="AutoShape 25"/>
          <p:cNvCxnSpPr>
            <a:cxnSpLocks noChangeShapeType="1"/>
            <a:stCxn id="4097" idx="1"/>
          </p:cNvCxnSpPr>
          <p:nvPr/>
        </p:nvCxnSpPr>
        <p:spPr bwMode="auto">
          <a:xfrm rot="10800000" flipV="1">
            <a:off x="1546226" y="980281"/>
            <a:ext cx="2449512" cy="504031"/>
          </a:xfrm>
          <a:prstGeom prst="bentConnector3">
            <a:avLst>
              <a:gd name="adj1" fmla="val 35503"/>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22" name="AutoShape 26"/>
          <p:cNvCxnSpPr>
            <a:cxnSpLocks noChangeShapeType="1"/>
            <a:stCxn id="4097" idx="1"/>
          </p:cNvCxnSpPr>
          <p:nvPr/>
        </p:nvCxnSpPr>
        <p:spPr bwMode="auto">
          <a:xfrm rot="10800000" flipV="1">
            <a:off x="3059114" y="980281"/>
            <a:ext cx="936624" cy="504031"/>
          </a:xfrm>
          <a:prstGeom prst="bentConnector3">
            <a:avLst>
              <a:gd name="adj1" fmla="val 93601"/>
            </a:avLst>
          </a:prstGeom>
          <a:ln>
            <a:headEnd/>
            <a:tailEnd type="arrow" w="med" len="med"/>
          </a:ln>
        </p:spPr>
        <p:style>
          <a:lnRef idx="2">
            <a:schemeClr val="accent2"/>
          </a:lnRef>
          <a:fillRef idx="1">
            <a:schemeClr val="lt1"/>
          </a:fillRef>
          <a:effectRef idx="0">
            <a:schemeClr val="accent2"/>
          </a:effectRef>
          <a:fontRef idx="minor">
            <a:schemeClr val="dk1"/>
          </a:fontRef>
        </p:style>
      </p:cxnSp>
      <p:sp>
        <p:nvSpPr>
          <p:cNvPr id="4123" name="Rectangle 27"/>
          <p:cNvSpPr>
            <a:spLocks noChangeArrowheads="1"/>
          </p:cNvSpPr>
          <p:nvPr/>
        </p:nvSpPr>
        <p:spPr bwMode="auto">
          <a:xfrm>
            <a:off x="3995738" y="1484313"/>
            <a:ext cx="1150937"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3.</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Children</a:t>
            </a:r>
          </a:p>
        </p:txBody>
      </p:sp>
      <p:sp>
        <p:nvSpPr>
          <p:cNvPr id="4124" name="Rectangle 28"/>
          <p:cNvSpPr>
            <a:spLocks noChangeArrowheads="1"/>
          </p:cNvSpPr>
          <p:nvPr/>
        </p:nvSpPr>
        <p:spPr bwMode="auto">
          <a:xfrm>
            <a:off x="5580063" y="1484313"/>
            <a:ext cx="1150937"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4.</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Unknown / </a:t>
            </a:r>
            <a:b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b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Not Reported </a:t>
            </a:r>
          </a:p>
        </p:txBody>
      </p:sp>
      <p:sp>
        <p:nvSpPr>
          <p:cNvPr id="4125" name="Rectangle 29"/>
          <p:cNvSpPr>
            <a:spLocks noChangeArrowheads="1"/>
          </p:cNvSpPr>
          <p:nvPr/>
        </p:nvSpPr>
        <p:spPr bwMode="auto">
          <a:xfrm>
            <a:off x="7164388" y="1484313"/>
            <a:ext cx="1368425"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5.</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NA</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(Not part of family)</a:t>
            </a:r>
          </a:p>
        </p:txBody>
      </p:sp>
      <p:cxnSp>
        <p:nvCxnSpPr>
          <p:cNvPr id="4126" name="AutoShape 30"/>
          <p:cNvCxnSpPr>
            <a:cxnSpLocks noChangeShapeType="1"/>
            <a:stCxn id="4097" idx="3"/>
          </p:cNvCxnSpPr>
          <p:nvPr/>
        </p:nvCxnSpPr>
        <p:spPr bwMode="auto">
          <a:xfrm>
            <a:off x="5146675" y="980282"/>
            <a:ext cx="2701925" cy="504031"/>
          </a:xfrm>
          <a:prstGeom prst="bentConnector3">
            <a:avLst>
              <a:gd name="adj1" fmla="val 37514"/>
            </a:avLst>
          </a:prstGeom>
          <a:ln>
            <a:headEnd/>
            <a:tailEnd type="arrow" w="med" len="med"/>
          </a:ln>
        </p:spPr>
        <p:style>
          <a:lnRef idx="2">
            <a:schemeClr val="accent2"/>
          </a:lnRef>
          <a:fillRef idx="1">
            <a:schemeClr val="lt1"/>
          </a:fillRef>
          <a:effectRef idx="0">
            <a:schemeClr val="accent2"/>
          </a:effectRef>
          <a:fontRef idx="minor">
            <a:schemeClr val="dk1"/>
          </a:fontRef>
        </p:style>
      </p:cxnSp>
      <p:cxnSp>
        <p:nvCxnSpPr>
          <p:cNvPr id="4128" name="AutoShape 32"/>
          <p:cNvCxnSpPr>
            <a:cxnSpLocks noChangeShapeType="1"/>
          </p:cNvCxnSpPr>
          <p:nvPr/>
        </p:nvCxnSpPr>
        <p:spPr bwMode="auto">
          <a:xfrm rot="5400000">
            <a:off x="4463257" y="1375568"/>
            <a:ext cx="215900" cy="4763"/>
          </a:xfrm>
          <a:prstGeom prst="bentConnector3">
            <a:avLst>
              <a:gd name="adj1" fmla="val 50000"/>
            </a:avLst>
          </a:prstGeom>
          <a:ln>
            <a:headEnd/>
            <a:tailEnd type="arrow" w="med" len="med"/>
          </a:ln>
        </p:spPr>
        <p:style>
          <a:lnRef idx="2">
            <a:schemeClr val="accent2"/>
          </a:lnRef>
          <a:fillRef idx="1">
            <a:schemeClr val="lt1"/>
          </a:fillRef>
          <a:effectRef idx="0">
            <a:schemeClr val="accent2"/>
          </a:effectRef>
          <a:fontRef idx="minor">
            <a:schemeClr val="dk1"/>
          </a:fontRef>
        </p:style>
      </p:cxnSp>
      <p:sp>
        <p:nvSpPr>
          <p:cNvPr id="4129" name="Rectangle 33"/>
          <p:cNvSpPr>
            <a:spLocks noChangeArrowheads="1"/>
          </p:cNvSpPr>
          <p:nvPr/>
        </p:nvSpPr>
        <p:spPr bwMode="auto">
          <a:xfrm>
            <a:off x="3357563" y="5394325"/>
            <a:ext cx="574675" cy="576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1.1.1</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Diff. Sex</a:t>
            </a:r>
          </a:p>
        </p:txBody>
      </p:sp>
      <p:sp>
        <p:nvSpPr>
          <p:cNvPr id="4130" name="Rectangle 34"/>
          <p:cNvSpPr>
            <a:spLocks noChangeArrowheads="1"/>
          </p:cNvSpPr>
          <p:nvPr/>
        </p:nvSpPr>
        <p:spPr bwMode="auto">
          <a:xfrm>
            <a:off x="1736725" y="5367338"/>
            <a:ext cx="574675"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1.1.1</a:t>
            </a:r>
          </a:p>
          <a:p>
            <a:pPr marL="0" marR="0" lvl="0" indent="0" algn="ctr" defTabSz="914400" rtl="0" eaLnBrk="1" fontAlgn="auto" latinLnBrk="0" hangingPunct="1">
              <a:lnSpc>
                <a:spcPct val="100000"/>
              </a:lnSpc>
              <a:spcBef>
                <a:spcPts val="0"/>
              </a:spcBef>
              <a:spcAft>
                <a:spcPts val="0"/>
              </a:spcAft>
              <a:buClrTx/>
              <a:buSzTx/>
              <a:buFontTx/>
              <a:buNone/>
              <a:tabLst>
                <a:tab pos="723900" algn="l"/>
              </a:tabLst>
              <a:defRPr/>
            </a:pPr>
            <a:r>
              <a:rPr kumimoji="0" lang="en-US" altLang="en-US" sz="1200" b="0" i="0" u="none" strike="noStrike" kern="1200" cap="none" spc="0" normalizeH="0" baseline="0" noProof="0">
                <a:ln>
                  <a:noFill/>
                </a:ln>
                <a:solidFill>
                  <a:prstClr val="black"/>
                </a:solidFill>
                <a:effectLst/>
                <a:uLnTx/>
                <a:uFillTx/>
                <a:latin typeface="Calibri" charset="0"/>
                <a:ea typeface="+mn-ea"/>
                <a:cs typeface="+mn-cs"/>
              </a:rPr>
              <a:t>Diff. Sex</a:t>
            </a:r>
          </a:p>
        </p:txBody>
      </p:sp>
      <p:cxnSp>
        <p:nvCxnSpPr>
          <p:cNvPr id="64" name="AutoShape 26"/>
          <p:cNvCxnSpPr>
            <a:cxnSpLocks noChangeShapeType="1"/>
            <a:stCxn id="4097" idx="3"/>
            <a:endCxn id="4124" idx="0"/>
          </p:cNvCxnSpPr>
          <p:nvPr/>
        </p:nvCxnSpPr>
        <p:spPr bwMode="auto">
          <a:xfrm>
            <a:off x="5146675" y="980282"/>
            <a:ext cx="1008857" cy="504031"/>
          </a:xfrm>
          <a:prstGeom prst="bentConnector2">
            <a:avLst/>
          </a:prstGeom>
          <a:ln>
            <a:headEnd/>
            <a:tailEnd type="arrow" w="med" len="med"/>
          </a:ln>
        </p:spPr>
        <p:style>
          <a:lnRef idx="2">
            <a:schemeClr val="accent2"/>
          </a:lnRef>
          <a:fillRef idx="1">
            <a:schemeClr val="lt1"/>
          </a:fillRef>
          <a:effectRef idx="0">
            <a:schemeClr val="accent2"/>
          </a:effectRef>
          <a:fontRef idx="minor">
            <a:schemeClr val="dk1"/>
          </a:fontRef>
        </p:style>
      </p:cxnSp>
      <p:sp>
        <p:nvSpPr>
          <p:cNvPr id="3" name="Plassholder for lysbildenummer 2">
            <a:extLst>
              <a:ext uri="{FF2B5EF4-FFF2-40B4-BE49-F238E27FC236}">
                <a16:creationId xmlns:a16="http://schemas.microsoft.com/office/drawing/2014/main" xmlns="" id="{A79D24F2-BAE0-49BF-8C97-52245A54AB2C}"/>
              </a:ext>
            </a:extLst>
          </p:cNvPr>
          <p:cNvSpPr>
            <a:spLocks noGrp="1"/>
          </p:cNvSpPr>
          <p:nvPr>
            <p:ph type="sldNum" sz="quarter" idx="12"/>
          </p:nvPr>
        </p:nvSpPr>
        <p:spPr/>
        <p:txBody>
          <a:bodyPr/>
          <a:lstStyle/>
          <a:p>
            <a:fld id="{8E2542A2-D565-401A-9398-72888F7F0858}" type="slidenum">
              <a:rPr lang="en-NZ" smtClean="0"/>
              <a:t>22</a:t>
            </a:fld>
            <a:endParaRPr lang="en-NZ"/>
          </a:p>
        </p:txBody>
      </p:sp>
      <p:sp>
        <p:nvSpPr>
          <p:cNvPr id="38" name="Plassholder for bunntekst 55">
            <a:extLst>
              <a:ext uri="{FF2B5EF4-FFF2-40B4-BE49-F238E27FC236}">
                <a16:creationId xmlns:a16="http://schemas.microsoft.com/office/drawing/2014/main" xmlns="" id="{AA3C8034-5345-4A6D-AEFE-9533F499C718}"/>
              </a:ext>
            </a:extLst>
          </p:cNvPr>
          <p:cNvSpPr>
            <a:spLocks noGrp="1"/>
          </p:cNvSpPr>
          <p:nvPr>
            <p:ph type="ftr" sz="quarter" idx="11"/>
          </p:nvPr>
        </p:nvSpPr>
        <p:spPr>
          <a:xfrm>
            <a:off x="3124200" y="6356351"/>
            <a:ext cx="4688160" cy="216024"/>
          </a:xfrm>
        </p:spPr>
        <p:txBody>
          <a:bodyPr/>
          <a:lstStyle/>
          <a:p>
            <a:r>
              <a:rPr lang="en-NZ" dirty="0">
                <a:hlinkClick r:id="rId3"/>
              </a:rPr>
              <a:t>anders.holmberg@ssb.no</a:t>
            </a:r>
            <a:r>
              <a:rPr lang="en-NZ" dirty="0"/>
              <a:t>   Source: Statistics Sweden Census project</a:t>
            </a:r>
          </a:p>
        </p:txBody>
      </p:sp>
    </p:spTree>
    <p:extLst>
      <p:ext uri="{BB962C8B-B14F-4D97-AF65-F5344CB8AC3E}">
        <p14:creationId xmlns:p14="http://schemas.microsoft.com/office/powerpoint/2010/main" val="2068909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92075" y="260350"/>
            <a:ext cx="29527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nchorCtr="1"/>
          <a:lstStyle>
            <a:lvl1pPr>
              <a:tabLst>
                <a:tab pos="723900" algn="l"/>
                <a:tab pos="1447800" algn="l"/>
                <a:tab pos="2171700" algn="l"/>
                <a:tab pos="2895600" algn="l"/>
              </a:tabLst>
              <a:defRPr>
                <a:solidFill>
                  <a:srgbClr val="000000"/>
                </a:solidFill>
                <a:latin typeface="Arial" charset="0"/>
                <a:ea typeface="Microsoft YaHei" charset="-122"/>
              </a:defRPr>
            </a:lvl1pPr>
            <a:lvl2pPr>
              <a:tabLst>
                <a:tab pos="723900" algn="l"/>
                <a:tab pos="1447800" algn="l"/>
                <a:tab pos="2171700" algn="l"/>
                <a:tab pos="2895600" algn="l"/>
              </a:tabLst>
              <a:defRPr>
                <a:solidFill>
                  <a:srgbClr val="000000"/>
                </a:solidFill>
                <a:latin typeface="Arial" charset="0"/>
                <a:ea typeface="Microsoft YaHei" charset="-122"/>
              </a:defRPr>
            </a:lvl2pPr>
            <a:lvl3pPr>
              <a:tabLst>
                <a:tab pos="723900" algn="l"/>
                <a:tab pos="1447800" algn="l"/>
                <a:tab pos="2171700" algn="l"/>
                <a:tab pos="2895600" algn="l"/>
              </a:tabLst>
              <a:defRPr>
                <a:solidFill>
                  <a:srgbClr val="000000"/>
                </a:solidFill>
                <a:latin typeface="Arial" charset="0"/>
                <a:ea typeface="Microsoft YaHei" charset="-122"/>
              </a:defRPr>
            </a:lvl3pPr>
            <a:lvl4pPr>
              <a:tabLst>
                <a:tab pos="723900" algn="l"/>
                <a:tab pos="1447800" algn="l"/>
                <a:tab pos="2171700" algn="l"/>
                <a:tab pos="2895600" algn="l"/>
              </a:tabLst>
              <a:defRPr>
                <a:solidFill>
                  <a:srgbClr val="000000"/>
                </a:solidFill>
                <a:latin typeface="Arial" charset="0"/>
                <a:ea typeface="Microsoft YaHei" charset="-122"/>
              </a:defRPr>
            </a:lvl4pPr>
            <a:lvl5pPr>
              <a:tabLst>
                <a:tab pos="723900" algn="l"/>
                <a:tab pos="1447800" algn="l"/>
                <a:tab pos="2171700" algn="l"/>
                <a:tab pos="2895600" algn="l"/>
              </a:tabLst>
              <a:defRPr>
                <a:solidFill>
                  <a:srgbClr val="000000"/>
                </a:solidFill>
                <a:latin typeface="Arial" charset="0"/>
                <a:ea typeface="Microsoft YaHei"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Microsoft YaHei"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r>
              <a:rPr kumimoji="0" lang="sv-SE" altLang="en-US" sz="4400" b="0" i="0" u="none" strike="noStrike" kern="1200" cap="none" spc="0" normalizeH="0" baseline="0" noProof="0">
                <a:ln>
                  <a:noFill/>
                </a:ln>
                <a:solidFill>
                  <a:srgbClr val="000000"/>
                </a:solidFill>
                <a:effectLst/>
                <a:uLnTx/>
                <a:uFillTx/>
                <a:latin typeface="Calibri" charset="0"/>
                <a:ea typeface="Microsoft YaHei" charset="-122"/>
                <a:cs typeface="+mn-cs"/>
              </a:rPr>
              <a:t>Family type</a:t>
            </a:r>
            <a:r>
              <a:rPr kumimoji="0" lang="sv-SE" altLang="en-US" sz="1800" b="0" i="0" u="none" strike="noStrike" kern="1200" cap="none" spc="0" normalizeH="0" baseline="0" noProof="0">
                <a:ln>
                  <a:noFill/>
                </a:ln>
                <a:solidFill>
                  <a:srgbClr val="000000"/>
                </a:solidFill>
                <a:effectLst/>
                <a:uLnTx/>
                <a:uFillTx/>
                <a:latin typeface="Calibri" charset="0"/>
                <a:ea typeface="Microsoft YaHei" charset="-122"/>
                <a:cs typeface="+mn-cs"/>
              </a:rPr>
              <a:t/>
            </a:r>
            <a:br>
              <a:rPr kumimoji="0" lang="sv-SE" altLang="en-US" sz="1800" b="0" i="0" u="none" strike="noStrike" kern="1200" cap="none" spc="0" normalizeH="0" baseline="0" noProof="0">
                <a:ln>
                  <a:noFill/>
                </a:ln>
                <a:solidFill>
                  <a:srgbClr val="000000"/>
                </a:solidFill>
                <a:effectLst/>
                <a:uLnTx/>
                <a:uFillTx/>
                <a:latin typeface="Calibri" charset="0"/>
                <a:ea typeface="Microsoft YaHei" charset="-122"/>
                <a:cs typeface="+mn-cs"/>
              </a:rPr>
            </a:br>
            <a:endParaRPr kumimoji="0" lang="sv-SE" altLang="en-US" sz="1800" b="0" i="0" u="none" strike="noStrike" kern="1200" cap="none" spc="0" normalizeH="0" baseline="0" noProof="0">
              <a:ln>
                <a:noFill/>
              </a:ln>
              <a:solidFill>
                <a:srgbClr val="000000"/>
              </a:solidFill>
              <a:effectLst/>
              <a:uLnTx/>
              <a:uFillTx/>
              <a:latin typeface="Calibri" charset="0"/>
              <a:ea typeface="Microsoft YaHei" charset="-122"/>
              <a:cs typeface="+mn-cs"/>
            </a:endParaRPr>
          </a:p>
        </p:txBody>
      </p:sp>
      <p:sp>
        <p:nvSpPr>
          <p:cNvPr id="6146" name="Rectangle 2"/>
          <p:cNvSpPr>
            <a:spLocks noChangeArrowheads="1"/>
          </p:cNvSpPr>
          <p:nvPr/>
        </p:nvSpPr>
        <p:spPr bwMode="auto">
          <a:xfrm>
            <a:off x="4500563" y="620713"/>
            <a:ext cx="1150937"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a:t>
            </a:r>
          </a:p>
        </p:txBody>
      </p:sp>
      <p:sp>
        <p:nvSpPr>
          <p:cNvPr id="6147" name="Rectangle 3"/>
          <p:cNvSpPr>
            <a:spLocks noChangeArrowheads="1"/>
          </p:cNvSpPr>
          <p:nvPr/>
        </p:nvSpPr>
        <p:spPr bwMode="auto">
          <a:xfrm>
            <a:off x="7812088" y="1844675"/>
            <a:ext cx="1150937"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single mother</a:t>
            </a:r>
          </a:p>
        </p:txBody>
      </p:sp>
      <p:sp>
        <p:nvSpPr>
          <p:cNvPr id="6148" name="Rectangle 4"/>
          <p:cNvSpPr>
            <a:spLocks noChangeArrowheads="1"/>
          </p:cNvSpPr>
          <p:nvPr/>
        </p:nvSpPr>
        <p:spPr bwMode="auto">
          <a:xfrm>
            <a:off x="6372225" y="1844675"/>
            <a:ext cx="1150938"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single father</a:t>
            </a:r>
          </a:p>
        </p:txBody>
      </p:sp>
      <p:sp>
        <p:nvSpPr>
          <p:cNvPr id="6149" name="Rectangle 5"/>
          <p:cNvSpPr>
            <a:spLocks noChangeArrowheads="1"/>
          </p:cNvSpPr>
          <p:nvPr/>
        </p:nvSpPr>
        <p:spPr bwMode="auto">
          <a:xfrm>
            <a:off x="4500563" y="1844675"/>
            <a:ext cx="1150937"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Cohabitant-Relationship</a:t>
            </a:r>
          </a:p>
        </p:txBody>
      </p:sp>
      <p:sp>
        <p:nvSpPr>
          <p:cNvPr id="6150" name="Rectangle 6"/>
          <p:cNvSpPr>
            <a:spLocks noChangeArrowheads="1"/>
          </p:cNvSpPr>
          <p:nvPr/>
        </p:nvSpPr>
        <p:spPr bwMode="auto">
          <a:xfrm>
            <a:off x="2627313" y="1844675"/>
            <a:ext cx="1150937"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registered partnership</a:t>
            </a:r>
          </a:p>
        </p:txBody>
      </p:sp>
      <p:sp>
        <p:nvSpPr>
          <p:cNvPr id="6151" name="Rectangle 7"/>
          <p:cNvSpPr>
            <a:spLocks noChangeArrowheads="1"/>
          </p:cNvSpPr>
          <p:nvPr/>
        </p:nvSpPr>
        <p:spPr bwMode="auto">
          <a:xfrm>
            <a:off x="611188" y="1844675"/>
            <a:ext cx="1150937"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married couple</a:t>
            </a:r>
          </a:p>
        </p:txBody>
      </p:sp>
      <p:sp>
        <p:nvSpPr>
          <p:cNvPr id="6152" name="Rectangle 8"/>
          <p:cNvSpPr>
            <a:spLocks noChangeArrowheads="1"/>
          </p:cNvSpPr>
          <p:nvPr/>
        </p:nvSpPr>
        <p:spPr bwMode="auto">
          <a:xfrm>
            <a:off x="252413" y="3357563"/>
            <a:ext cx="576262" cy="647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No Child</a:t>
            </a:r>
          </a:p>
        </p:txBody>
      </p:sp>
      <p:sp>
        <p:nvSpPr>
          <p:cNvPr id="6153" name="Rectangle 9"/>
          <p:cNvSpPr>
            <a:spLocks noChangeArrowheads="1"/>
          </p:cNvSpPr>
          <p:nvPr/>
        </p:nvSpPr>
        <p:spPr bwMode="auto">
          <a:xfrm>
            <a:off x="2266950" y="3357563"/>
            <a:ext cx="576263" cy="647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No Child</a:t>
            </a:r>
          </a:p>
        </p:txBody>
      </p:sp>
      <p:sp>
        <p:nvSpPr>
          <p:cNvPr id="6154" name="Rectangle 10"/>
          <p:cNvSpPr>
            <a:spLocks noChangeArrowheads="1"/>
          </p:cNvSpPr>
          <p:nvPr/>
        </p:nvSpPr>
        <p:spPr bwMode="auto">
          <a:xfrm>
            <a:off x="4284663" y="3357563"/>
            <a:ext cx="576262" cy="647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No Child</a:t>
            </a:r>
          </a:p>
        </p:txBody>
      </p:sp>
      <p:sp>
        <p:nvSpPr>
          <p:cNvPr id="6155" name="Rectangle 11"/>
          <p:cNvSpPr>
            <a:spLocks noChangeArrowheads="1"/>
          </p:cNvSpPr>
          <p:nvPr/>
        </p:nvSpPr>
        <p:spPr bwMode="auto">
          <a:xfrm>
            <a:off x="8458200" y="3362325"/>
            <a:ext cx="688975" cy="8493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rPr>
              <a:t>5.2</a:t>
            </a:r>
            <a:br>
              <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rPr>
            </a:br>
            <a:r>
              <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rPr>
              <a:t>Youngest child  &gt;25 </a:t>
            </a:r>
            <a:r>
              <a:rPr kumimoji="0" lang="en-US" altLang="en-US" sz="1000" b="0" i="0" u="none" strike="noStrike" kern="1200" cap="none" spc="0" normalizeH="0" baseline="0" noProof="0" dirty="0" err="1">
                <a:ln>
                  <a:noFill/>
                </a:ln>
                <a:solidFill>
                  <a:prstClr val="black"/>
                </a:solidFill>
                <a:effectLst/>
                <a:uLnTx/>
                <a:uFillTx/>
                <a:latin typeface="Calibri" charset="0"/>
                <a:ea typeface="+mn-ea"/>
                <a:cs typeface="+mn-cs"/>
              </a:rPr>
              <a:t>yrs</a:t>
            </a:r>
            <a:endPar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endParaRPr>
          </a:p>
        </p:txBody>
      </p:sp>
      <p:sp>
        <p:nvSpPr>
          <p:cNvPr id="6156" name="Rectangle 12"/>
          <p:cNvSpPr>
            <a:spLocks noChangeArrowheads="1"/>
          </p:cNvSpPr>
          <p:nvPr/>
        </p:nvSpPr>
        <p:spPr bwMode="auto">
          <a:xfrm>
            <a:off x="7812088" y="3357563"/>
            <a:ext cx="576262" cy="849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least 1 child &lt;25 yrs</a:t>
            </a:r>
          </a:p>
        </p:txBody>
      </p:sp>
      <p:sp>
        <p:nvSpPr>
          <p:cNvPr id="6157" name="Rectangle 13"/>
          <p:cNvSpPr>
            <a:spLocks noChangeArrowheads="1"/>
          </p:cNvSpPr>
          <p:nvPr/>
        </p:nvSpPr>
        <p:spPr bwMode="auto">
          <a:xfrm>
            <a:off x="92075" y="4664075"/>
            <a:ext cx="576263"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1.1.1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couple of diff sex</a:t>
            </a:r>
          </a:p>
        </p:txBody>
      </p:sp>
      <p:sp>
        <p:nvSpPr>
          <p:cNvPr id="6158" name="Rectangle 14"/>
          <p:cNvSpPr>
            <a:spLocks noChangeArrowheads="1"/>
          </p:cNvSpPr>
          <p:nvPr/>
        </p:nvSpPr>
        <p:spPr bwMode="auto">
          <a:xfrm>
            <a:off x="739775" y="4664075"/>
            <a:ext cx="576263"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1.1.2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couple of same sex</a:t>
            </a:r>
          </a:p>
        </p:txBody>
      </p:sp>
      <p:cxnSp>
        <p:nvCxnSpPr>
          <p:cNvPr id="6159" name="AutoShape 15"/>
          <p:cNvCxnSpPr>
            <a:cxnSpLocks noChangeShapeType="1"/>
          </p:cNvCxnSpPr>
          <p:nvPr/>
        </p:nvCxnSpPr>
        <p:spPr bwMode="auto">
          <a:xfrm>
            <a:off x="5075238" y="1196975"/>
            <a:ext cx="1871662" cy="647700"/>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0" name="AutoShape 16"/>
          <p:cNvCxnSpPr>
            <a:cxnSpLocks noChangeShapeType="1"/>
          </p:cNvCxnSpPr>
          <p:nvPr/>
        </p:nvCxnSpPr>
        <p:spPr bwMode="auto">
          <a:xfrm>
            <a:off x="5075238" y="1196975"/>
            <a:ext cx="3313112" cy="647700"/>
          </a:xfrm>
          <a:prstGeom prst="bentConnector3">
            <a:avLst>
              <a:gd name="adj1" fmla="val 50005"/>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1" name="AutoShape 17"/>
          <p:cNvCxnSpPr>
            <a:cxnSpLocks noChangeShapeType="1"/>
          </p:cNvCxnSpPr>
          <p:nvPr/>
        </p:nvCxnSpPr>
        <p:spPr bwMode="auto">
          <a:xfrm rot="5400000">
            <a:off x="4752182" y="1518443"/>
            <a:ext cx="647700" cy="4763"/>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2" name="AutoShape 18"/>
          <p:cNvCxnSpPr>
            <a:cxnSpLocks noChangeShapeType="1"/>
          </p:cNvCxnSpPr>
          <p:nvPr/>
        </p:nvCxnSpPr>
        <p:spPr bwMode="auto">
          <a:xfrm flipH="1">
            <a:off x="3201988" y="1196975"/>
            <a:ext cx="1874837" cy="647700"/>
          </a:xfrm>
          <a:prstGeom prst="bentConnector3">
            <a:avLst>
              <a:gd name="adj1" fmla="val 49986"/>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3" name="AutoShape 19"/>
          <p:cNvCxnSpPr>
            <a:cxnSpLocks noChangeShapeType="1"/>
          </p:cNvCxnSpPr>
          <p:nvPr/>
        </p:nvCxnSpPr>
        <p:spPr bwMode="auto">
          <a:xfrm flipH="1">
            <a:off x="1185863" y="1196975"/>
            <a:ext cx="3890962" cy="647700"/>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4" name="AutoShape 20"/>
          <p:cNvCxnSpPr>
            <a:cxnSpLocks noChangeShapeType="1"/>
          </p:cNvCxnSpPr>
          <p:nvPr/>
        </p:nvCxnSpPr>
        <p:spPr bwMode="auto">
          <a:xfrm rot="5400000">
            <a:off x="503238" y="2671763"/>
            <a:ext cx="720725" cy="650875"/>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5" name="AutoShape 21"/>
          <p:cNvCxnSpPr>
            <a:cxnSpLocks noChangeShapeType="1"/>
          </p:cNvCxnSpPr>
          <p:nvPr/>
        </p:nvCxnSpPr>
        <p:spPr bwMode="auto">
          <a:xfrm rot="16200000" flipH="1">
            <a:off x="1151731" y="2672557"/>
            <a:ext cx="720725" cy="649288"/>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6" name="AutoShape 22"/>
          <p:cNvCxnSpPr>
            <a:cxnSpLocks noChangeShapeType="1"/>
          </p:cNvCxnSpPr>
          <p:nvPr/>
        </p:nvCxnSpPr>
        <p:spPr bwMode="auto">
          <a:xfrm rot="5400000">
            <a:off x="827881" y="2994820"/>
            <a:ext cx="720725" cy="4762"/>
          </a:xfrm>
          <a:prstGeom prst="bentConnector3">
            <a:avLst>
              <a:gd name="adj1" fmla="val 50023"/>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7" name="AutoShape 23"/>
          <p:cNvCxnSpPr>
            <a:cxnSpLocks noChangeShapeType="1"/>
          </p:cNvCxnSpPr>
          <p:nvPr/>
        </p:nvCxnSpPr>
        <p:spPr bwMode="auto">
          <a:xfrm rot="16200000" flipH="1">
            <a:off x="3167062" y="2673351"/>
            <a:ext cx="720725" cy="647700"/>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8" name="AutoShape 24"/>
          <p:cNvCxnSpPr>
            <a:cxnSpLocks noChangeShapeType="1"/>
          </p:cNvCxnSpPr>
          <p:nvPr/>
        </p:nvCxnSpPr>
        <p:spPr bwMode="auto">
          <a:xfrm rot="5400000">
            <a:off x="2842419" y="2994819"/>
            <a:ext cx="720725" cy="4763"/>
          </a:xfrm>
          <a:prstGeom prst="bentConnector3">
            <a:avLst>
              <a:gd name="adj1" fmla="val 50023"/>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9" name="AutoShape 25"/>
          <p:cNvCxnSpPr>
            <a:cxnSpLocks noChangeShapeType="1"/>
          </p:cNvCxnSpPr>
          <p:nvPr/>
        </p:nvCxnSpPr>
        <p:spPr bwMode="auto">
          <a:xfrm rot="5400000">
            <a:off x="2519363" y="2671763"/>
            <a:ext cx="720725" cy="650875"/>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0" name="AutoShape 26"/>
          <p:cNvCxnSpPr>
            <a:cxnSpLocks noChangeShapeType="1"/>
            <a:stCxn id="6149" idx="2"/>
            <a:endCxn id="6195" idx="0"/>
          </p:cNvCxnSpPr>
          <p:nvPr/>
        </p:nvCxnSpPr>
        <p:spPr bwMode="auto">
          <a:xfrm rot="16200000" flipH="1">
            <a:off x="5130901" y="2581969"/>
            <a:ext cx="747084" cy="856822"/>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1" name="AutoShape 27"/>
          <p:cNvCxnSpPr>
            <a:cxnSpLocks noChangeShapeType="1"/>
          </p:cNvCxnSpPr>
          <p:nvPr/>
        </p:nvCxnSpPr>
        <p:spPr bwMode="auto">
          <a:xfrm rot="16200000" flipH="1">
            <a:off x="4787106" y="2924970"/>
            <a:ext cx="720725" cy="144462"/>
          </a:xfrm>
          <a:prstGeom prst="bentConnector3">
            <a:avLst>
              <a:gd name="adj1" fmla="val 50434"/>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2" name="AutoShape 28"/>
          <p:cNvCxnSpPr>
            <a:cxnSpLocks noChangeShapeType="1"/>
          </p:cNvCxnSpPr>
          <p:nvPr/>
        </p:nvCxnSpPr>
        <p:spPr bwMode="auto">
          <a:xfrm rot="5400000">
            <a:off x="4463256" y="2743995"/>
            <a:ext cx="720725" cy="506412"/>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3" name="AutoShape 29"/>
          <p:cNvCxnSpPr>
            <a:cxnSpLocks noChangeShapeType="1"/>
          </p:cNvCxnSpPr>
          <p:nvPr/>
        </p:nvCxnSpPr>
        <p:spPr bwMode="auto">
          <a:xfrm rot="5400000">
            <a:off x="6444456" y="2851945"/>
            <a:ext cx="720725" cy="290512"/>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4" name="AutoShape 30"/>
          <p:cNvCxnSpPr>
            <a:cxnSpLocks noChangeShapeType="1"/>
          </p:cNvCxnSpPr>
          <p:nvPr/>
        </p:nvCxnSpPr>
        <p:spPr bwMode="auto">
          <a:xfrm rot="16200000" flipH="1">
            <a:off x="6768306" y="2817020"/>
            <a:ext cx="720725" cy="360362"/>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5" name="AutoShape 31"/>
          <p:cNvCxnSpPr>
            <a:cxnSpLocks noChangeShapeType="1"/>
          </p:cNvCxnSpPr>
          <p:nvPr/>
        </p:nvCxnSpPr>
        <p:spPr bwMode="auto">
          <a:xfrm rot="5400000">
            <a:off x="7884319" y="2851944"/>
            <a:ext cx="720725" cy="290513"/>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6" name="AutoShape 32"/>
          <p:cNvCxnSpPr>
            <a:cxnSpLocks noChangeShapeType="1"/>
          </p:cNvCxnSpPr>
          <p:nvPr/>
        </p:nvCxnSpPr>
        <p:spPr bwMode="auto">
          <a:xfrm rot="16200000" flipH="1">
            <a:off x="8208169" y="2817019"/>
            <a:ext cx="720725" cy="360363"/>
          </a:xfrm>
          <a:prstGeom prst="bentConnector3">
            <a:avLst>
              <a:gd name="adj1" fmla="val 50000"/>
            </a:avLst>
          </a:prstGeom>
          <a:noFill/>
          <a:ln w="9360" cap="flat">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7" name="AutoShape 33"/>
          <p:cNvCxnSpPr>
            <a:cxnSpLocks noChangeShapeType="1"/>
            <a:endCxn id="6157" idx="0"/>
          </p:cNvCxnSpPr>
          <p:nvPr/>
        </p:nvCxnSpPr>
        <p:spPr bwMode="auto">
          <a:xfrm rot="5400000">
            <a:off x="130176" y="4252912"/>
            <a:ext cx="658812" cy="163513"/>
          </a:xfrm>
          <a:prstGeom prst="bentConnector3">
            <a:avLst>
              <a:gd name="adj1" fmla="val 3537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8" name="AutoShape 34"/>
          <p:cNvCxnSpPr>
            <a:cxnSpLocks noChangeShapeType="1"/>
            <a:endCxn id="6158" idx="0"/>
          </p:cNvCxnSpPr>
          <p:nvPr/>
        </p:nvCxnSpPr>
        <p:spPr bwMode="auto">
          <a:xfrm rot="16200000" flipH="1">
            <a:off x="454819" y="4090194"/>
            <a:ext cx="658812" cy="488950"/>
          </a:xfrm>
          <a:prstGeom prst="bentConnector3">
            <a:avLst>
              <a:gd name="adj1" fmla="val 3537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79" name="AutoShape 35"/>
          <p:cNvCxnSpPr>
            <a:cxnSpLocks noChangeShapeType="1"/>
          </p:cNvCxnSpPr>
          <p:nvPr/>
        </p:nvCxnSpPr>
        <p:spPr bwMode="auto">
          <a:xfrm rot="5400000">
            <a:off x="2154238" y="4260850"/>
            <a:ext cx="658812" cy="147638"/>
          </a:xfrm>
          <a:prstGeom prst="bentConnector3">
            <a:avLst>
              <a:gd name="adj1" fmla="val 50023"/>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0" name="AutoShape 36"/>
          <p:cNvCxnSpPr>
            <a:cxnSpLocks noChangeShapeType="1"/>
            <a:stCxn id="6153" idx="2"/>
            <a:endCxn id="6204" idx="0"/>
          </p:cNvCxnSpPr>
          <p:nvPr/>
        </p:nvCxnSpPr>
        <p:spPr bwMode="auto">
          <a:xfrm rot="16200000" flipH="1">
            <a:off x="2463801" y="4096544"/>
            <a:ext cx="658812" cy="476250"/>
          </a:xfrm>
          <a:prstGeom prst="bentConnector3">
            <a:avLst>
              <a:gd name="adj1" fmla="val 5000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81" name="Rectangle 37"/>
          <p:cNvSpPr>
            <a:spLocks noChangeArrowheads="1"/>
          </p:cNvSpPr>
          <p:nvPr/>
        </p:nvSpPr>
        <p:spPr bwMode="auto">
          <a:xfrm>
            <a:off x="4140200" y="4664075"/>
            <a:ext cx="576263"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3.1.1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couple of diff sex</a:t>
            </a:r>
          </a:p>
        </p:txBody>
      </p:sp>
      <p:sp>
        <p:nvSpPr>
          <p:cNvPr id="6182" name="Rectangle 38"/>
          <p:cNvSpPr>
            <a:spLocks noChangeArrowheads="1"/>
          </p:cNvSpPr>
          <p:nvPr/>
        </p:nvSpPr>
        <p:spPr bwMode="auto">
          <a:xfrm>
            <a:off x="4787900" y="4664075"/>
            <a:ext cx="576263"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3.1.2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couple of same sex</a:t>
            </a:r>
          </a:p>
        </p:txBody>
      </p:sp>
      <p:cxnSp>
        <p:nvCxnSpPr>
          <p:cNvPr id="6183" name="AutoShape 39"/>
          <p:cNvCxnSpPr>
            <a:cxnSpLocks noChangeShapeType="1"/>
            <a:endCxn id="6181" idx="0"/>
          </p:cNvCxnSpPr>
          <p:nvPr/>
        </p:nvCxnSpPr>
        <p:spPr bwMode="auto">
          <a:xfrm rot="5400000">
            <a:off x="4171157" y="4261644"/>
            <a:ext cx="658812" cy="146050"/>
          </a:xfrm>
          <a:prstGeom prst="bentConnector3">
            <a:avLst>
              <a:gd name="adj1" fmla="val 48845"/>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4" name="AutoShape 40"/>
          <p:cNvCxnSpPr>
            <a:cxnSpLocks noChangeShapeType="1"/>
            <a:endCxn id="6182" idx="0"/>
          </p:cNvCxnSpPr>
          <p:nvPr/>
        </p:nvCxnSpPr>
        <p:spPr bwMode="auto">
          <a:xfrm rot="16200000" flipH="1">
            <a:off x="4494610" y="4082653"/>
            <a:ext cx="658812" cy="504032"/>
          </a:xfrm>
          <a:prstGeom prst="bentConnector3">
            <a:avLst>
              <a:gd name="adj1" fmla="val 45957"/>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85" name="Rectangle 41"/>
          <p:cNvSpPr>
            <a:spLocks noChangeArrowheads="1"/>
          </p:cNvSpPr>
          <p:nvPr/>
        </p:nvSpPr>
        <p:spPr bwMode="auto">
          <a:xfrm>
            <a:off x="1403350" y="4664075"/>
            <a:ext cx="287338"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a:r>
          </a:p>
        </p:txBody>
      </p:sp>
      <p:sp>
        <p:nvSpPr>
          <p:cNvPr id="6186" name="Rectangle 42"/>
          <p:cNvSpPr>
            <a:spLocks noChangeArrowheads="1"/>
          </p:cNvSpPr>
          <p:nvPr/>
        </p:nvSpPr>
        <p:spPr bwMode="auto">
          <a:xfrm>
            <a:off x="1763713" y="4664075"/>
            <a:ext cx="287337"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a:r>
          </a:p>
        </p:txBody>
      </p:sp>
      <p:sp>
        <p:nvSpPr>
          <p:cNvPr id="6187" name="Rectangle 43"/>
          <p:cNvSpPr>
            <a:spLocks noChangeArrowheads="1"/>
          </p:cNvSpPr>
          <p:nvPr/>
        </p:nvSpPr>
        <p:spPr bwMode="auto">
          <a:xfrm>
            <a:off x="3779838" y="4664075"/>
            <a:ext cx="287337"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a:r>
          </a:p>
        </p:txBody>
      </p:sp>
      <p:sp>
        <p:nvSpPr>
          <p:cNvPr id="6188" name="Rectangle 44"/>
          <p:cNvSpPr>
            <a:spLocks noChangeArrowheads="1"/>
          </p:cNvSpPr>
          <p:nvPr/>
        </p:nvSpPr>
        <p:spPr bwMode="auto">
          <a:xfrm>
            <a:off x="3419475" y="4664075"/>
            <a:ext cx="287338"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a:r>
          </a:p>
        </p:txBody>
      </p:sp>
      <p:sp>
        <p:nvSpPr>
          <p:cNvPr id="6189" name="Rectangle 45"/>
          <p:cNvSpPr>
            <a:spLocks noChangeArrowheads="1"/>
          </p:cNvSpPr>
          <p:nvPr/>
        </p:nvSpPr>
        <p:spPr bwMode="auto">
          <a:xfrm>
            <a:off x="5795963" y="4664075"/>
            <a:ext cx="287337"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a:r>
          </a:p>
        </p:txBody>
      </p:sp>
      <p:sp>
        <p:nvSpPr>
          <p:cNvPr id="6190" name="Rectangle 46"/>
          <p:cNvSpPr>
            <a:spLocks noChangeArrowheads="1"/>
          </p:cNvSpPr>
          <p:nvPr/>
        </p:nvSpPr>
        <p:spPr bwMode="auto">
          <a:xfrm>
            <a:off x="5435600" y="4664075"/>
            <a:ext cx="287338"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a:r>
          </a:p>
        </p:txBody>
      </p:sp>
      <p:cxnSp>
        <p:nvCxnSpPr>
          <p:cNvPr id="6191" name="AutoShape 47"/>
          <p:cNvCxnSpPr>
            <a:cxnSpLocks noChangeShapeType="1"/>
          </p:cNvCxnSpPr>
          <p:nvPr/>
        </p:nvCxnSpPr>
        <p:spPr bwMode="auto">
          <a:xfrm rot="16200000" flipH="1">
            <a:off x="1001713" y="4191000"/>
            <a:ext cx="576262" cy="204788"/>
          </a:xfrm>
          <a:prstGeom prst="bentConnector3">
            <a:avLst>
              <a:gd name="adj1" fmla="val 10000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92" name="AutoShape 48"/>
          <p:cNvCxnSpPr>
            <a:cxnSpLocks noChangeShapeType="1"/>
            <a:endCxn id="6185" idx="0"/>
          </p:cNvCxnSpPr>
          <p:nvPr/>
        </p:nvCxnSpPr>
        <p:spPr bwMode="auto">
          <a:xfrm rot="5400000">
            <a:off x="1362076" y="4189412"/>
            <a:ext cx="658812" cy="290513"/>
          </a:xfrm>
          <a:prstGeom prst="bentConnector3">
            <a:avLst>
              <a:gd name="adj1" fmla="val 3537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93" name="AutoShape 49"/>
          <p:cNvCxnSpPr>
            <a:cxnSpLocks noChangeShapeType="1"/>
            <a:endCxn id="6186" idx="0"/>
          </p:cNvCxnSpPr>
          <p:nvPr/>
        </p:nvCxnSpPr>
        <p:spPr bwMode="auto">
          <a:xfrm rot="16200000" flipH="1">
            <a:off x="1541463" y="4298950"/>
            <a:ext cx="658812" cy="71438"/>
          </a:xfrm>
          <a:prstGeom prst="bentConnector3">
            <a:avLst>
              <a:gd name="adj1" fmla="val 3537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94" name="Rectangle 50"/>
          <p:cNvSpPr>
            <a:spLocks noChangeArrowheads="1"/>
          </p:cNvSpPr>
          <p:nvPr/>
        </p:nvSpPr>
        <p:spPr bwMode="auto">
          <a:xfrm rot="21540000">
            <a:off x="6992938" y="3387725"/>
            <a:ext cx="688975" cy="8493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4.2</a:t>
            </a:r>
            <a:b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b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Youngest child  &gt;25 yrs</a:t>
            </a:r>
          </a:p>
        </p:txBody>
      </p:sp>
      <p:sp>
        <p:nvSpPr>
          <p:cNvPr id="6195" name="Rectangle 51"/>
          <p:cNvSpPr>
            <a:spLocks noChangeArrowheads="1"/>
          </p:cNvSpPr>
          <p:nvPr/>
        </p:nvSpPr>
        <p:spPr bwMode="auto">
          <a:xfrm rot="21545125">
            <a:off x="5595144" y="3383868"/>
            <a:ext cx="688975" cy="8493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rPr>
              <a:t>3.3</a:t>
            </a:r>
            <a:br>
              <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rPr>
            </a:br>
            <a:r>
              <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rPr>
              <a:t>Youngest child  &gt;25 </a:t>
            </a:r>
            <a:r>
              <a:rPr kumimoji="0" lang="en-US" altLang="en-US" sz="1000" b="0" i="0" u="none" strike="noStrike" kern="1200" cap="none" spc="0" normalizeH="0" baseline="0" noProof="0" dirty="0" err="1">
                <a:ln>
                  <a:noFill/>
                </a:ln>
                <a:solidFill>
                  <a:prstClr val="black"/>
                </a:solidFill>
                <a:effectLst/>
                <a:uLnTx/>
                <a:uFillTx/>
                <a:latin typeface="Calibri" charset="0"/>
                <a:ea typeface="+mn-ea"/>
                <a:cs typeface="+mn-cs"/>
              </a:rPr>
              <a:t>yrs</a:t>
            </a:r>
            <a:endParaRPr kumimoji="0" lang="en-US" altLang="en-US" sz="1000" b="0" i="0" u="none" strike="noStrike" kern="1200" cap="none" spc="0" normalizeH="0" baseline="0" noProof="0" dirty="0">
              <a:ln>
                <a:noFill/>
              </a:ln>
              <a:solidFill>
                <a:prstClr val="black"/>
              </a:solidFill>
              <a:effectLst/>
              <a:uLnTx/>
              <a:uFillTx/>
              <a:latin typeface="Calibri" charset="0"/>
              <a:ea typeface="+mn-ea"/>
              <a:cs typeface="+mn-cs"/>
            </a:endParaRPr>
          </a:p>
        </p:txBody>
      </p:sp>
      <p:sp>
        <p:nvSpPr>
          <p:cNvPr id="6196" name="Rectangle 52"/>
          <p:cNvSpPr>
            <a:spLocks noChangeArrowheads="1"/>
          </p:cNvSpPr>
          <p:nvPr/>
        </p:nvSpPr>
        <p:spPr bwMode="auto">
          <a:xfrm>
            <a:off x="6372225" y="3389313"/>
            <a:ext cx="576263" cy="849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4.1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least 1 child &lt;25 yrs</a:t>
            </a:r>
          </a:p>
        </p:txBody>
      </p:sp>
      <p:sp>
        <p:nvSpPr>
          <p:cNvPr id="6197" name="Rectangle 53"/>
          <p:cNvSpPr>
            <a:spLocks noChangeArrowheads="1"/>
          </p:cNvSpPr>
          <p:nvPr/>
        </p:nvSpPr>
        <p:spPr bwMode="auto">
          <a:xfrm>
            <a:off x="4937125" y="3357563"/>
            <a:ext cx="576263" cy="849312"/>
          </a:xfrm>
          <a:prstGeom prst="rect">
            <a:avLst/>
          </a:prstGeom>
          <a:solidFill>
            <a:srgbClr val="FDEADA"/>
          </a:solidFill>
          <a:ln w="25560" cap="flat">
            <a:solidFill>
              <a:srgbClr val="3A5F8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Calibri" charset="0"/>
                <a:ea typeface="+mn-ea"/>
                <a:cs typeface="+mn-cs"/>
              </a:rPr>
              <a:t>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Calibri" charset="0"/>
                <a:ea typeface="+mn-ea"/>
                <a:cs typeface="+mn-cs"/>
              </a:rPr>
              <a:t>At least 1 child &lt;25 yrs</a:t>
            </a:r>
          </a:p>
        </p:txBody>
      </p:sp>
      <p:sp>
        <p:nvSpPr>
          <p:cNvPr id="6198" name="Rectangle 54"/>
          <p:cNvSpPr>
            <a:spLocks noChangeArrowheads="1"/>
          </p:cNvSpPr>
          <p:nvPr/>
        </p:nvSpPr>
        <p:spPr bwMode="auto">
          <a:xfrm>
            <a:off x="2925763" y="3355975"/>
            <a:ext cx="576262" cy="8493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least 1 child &lt;25 yrs</a:t>
            </a:r>
          </a:p>
        </p:txBody>
      </p:sp>
      <p:sp>
        <p:nvSpPr>
          <p:cNvPr id="6199" name="Rectangle 55"/>
          <p:cNvSpPr>
            <a:spLocks noChangeArrowheads="1"/>
          </p:cNvSpPr>
          <p:nvPr/>
        </p:nvSpPr>
        <p:spPr bwMode="auto">
          <a:xfrm>
            <a:off x="3597275" y="3360738"/>
            <a:ext cx="614363" cy="849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2.3</a:t>
            </a:r>
            <a:b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b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Youngest child  &gt;25 yrs</a:t>
            </a:r>
          </a:p>
        </p:txBody>
      </p:sp>
      <p:sp>
        <p:nvSpPr>
          <p:cNvPr id="6200" name="Rectangle 56"/>
          <p:cNvSpPr>
            <a:spLocks noChangeArrowheads="1"/>
          </p:cNvSpPr>
          <p:nvPr/>
        </p:nvSpPr>
        <p:spPr bwMode="auto">
          <a:xfrm>
            <a:off x="1557509" y="3354389"/>
            <a:ext cx="614019" cy="86902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1.3</a:t>
            </a:r>
            <a:b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b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Youngest child  &gt;25 yrs</a:t>
            </a:r>
          </a:p>
        </p:txBody>
      </p:sp>
      <p:sp>
        <p:nvSpPr>
          <p:cNvPr id="6201" name="Rectangle 57"/>
          <p:cNvSpPr>
            <a:spLocks noChangeArrowheads="1"/>
          </p:cNvSpPr>
          <p:nvPr/>
        </p:nvSpPr>
        <p:spPr bwMode="auto">
          <a:xfrm>
            <a:off x="4937125" y="3357563"/>
            <a:ext cx="576263" cy="849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3.2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least 1 child &lt;25 yrs</a:t>
            </a:r>
          </a:p>
        </p:txBody>
      </p:sp>
      <p:sp>
        <p:nvSpPr>
          <p:cNvPr id="6202" name="Rectangle 58"/>
          <p:cNvSpPr>
            <a:spLocks noChangeArrowheads="1"/>
          </p:cNvSpPr>
          <p:nvPr/>
        </p:nvSpPr>
        <p:spPr bwMode="auto">
          <a:xfrm>
            <a:off x="887413" y="3357563"/>
            <a:ext cx="576262" cy="849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At least 1 child &lt;25 yrs</a:t>
            </a:r>
          </a:p>
        </p:txBody>
      </p:sp>
      <p:sp>
        <p:nvSpPr>
          <p:cNvPr id="6203" name="Rectangle 59"/>
          <p:cNvSpPr>
            <a:spLocks noChangeArrowheads="1"/>
          </p:cNvSpPr>
          <p:nvPr/>
        </p:nvSpPr>
        <p:spPr bwMode="auto">
          <a:xfrm>
            <a:off x="2103438" y="4664075"/>
            <a:ext cx="576262"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2.1.1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couple of diff sex</a:t>
            </a:r>
          </a:p>
        </p:txBody>
      </p:sp>
      <p:sp>
        <p:nvSpPr>
          <p:cNvPr id="6204" name="Rectangle 60"/>
          <p:cNvSpPr>
            <a:spLocks noChangeArrowheads="1"/>
          </p:cNvSpPr>
          <p:nvPr/>
        </p:nvSpPr>
        <p:spPr bwMode="auto">
          <a:xfrm>
            <a:off x="2743200" y="4664075"/>
            <a:ext cx="576263" cy="1189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2.1.2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Calibri" charset="0"/>
                <a:ea typeface="+mn-ea"/>
                <a:cs typeface="+mn-cs"/>
              </a:rPr>
              <a:t>Family with couple of same sex</a:t>
            </a:r>
          </a:p>
        </p:txBody>
      </p:sp>
      <p:cxnSp>
        <p:nvCxnSpPr>
          <p:cNvPr id="75" name="AutoShape 49"/>
          <p:cNvCxnSpPr>
            <a:cxnSpLocks noChangeShapeType="1"/>
            <a:stCxn id="6198" idx="2"/>
          </p:cNvCxnSpPr>
          <p:nvPr/>
        </p:nvCxnSpPr>
        <p:spPr bwMode="auto">
          <a:xfrm rot="16200000" flipH="1">
            <a:off x="3234134" y="4185047"/>
            <a:ext cx="342902" cy="383383"/>
          </a:xfrm>
          <a:prstGeom prst="bentConnector2">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AutoShape 49"/>
          <p:cNvCxnSpPr>
            <a:cxnSpLocks noChangeShapeType="1"/>
          </p:cNvCxnSpPr>
          <p:nvPr/>
        </p:nvCxnSpPr>
        <p:spPr bwMode="auto">
          <a:xfrm rot="16200000" flipH="1">
            <a:off x="3895724" y="4243800"/>
            <a:ext cx="342902" cy="383383"/>
          </a:xfrm>
          <a:prstGeom prst="bentConnector2">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 name="AutoShape 49"/>
          <p:cNvCxnSpPr>
            <a:cxnSpLocks noChangeShapeType="1"/>
          </p:cNvCxnSpPr>
          <p:nvPr/>
        </p:nvCxnSpPr>
        <p:spPr bwMode="auto">
          <a:xfrm rot="16200000" flipH="1">
            <a:off x="5245497" y="4203172"/>
            <a:ext cx="342902" cy="383383"/>
          </a:xfrm>
          <a:prstGeom prst="bentConnector2">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 name="AutoShape 49"/>
          <p:cNvCxnSpPr>
            <a:cxnSpLocks noChangeShapeType="1"/>
          </p:cNvCxnSpPr>
          <p:nvPr/>
        </p:nvCxnSpPr>
        <p:spPr bwMode="auto">
          <a:xfrm rot="5400000">
            <a:off x="5709819" y="4350184"/>
            <a:ext cx="284152" cy="111864"/>
          </a:xfrm>
          <a:prstGeom prst="bentConnector3">
            <a:avLst>
              <a:gd name="adj1" fmla="val 50000"/>
            </a:avLst>
          </a:prstGeom>
          <a:noFill/>
          <a:ln w="9360" cap="flat">
            <a:solidFill>
              <a:schemeClr val="accent2"/>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 name="Plassholder for lysbildenummer 2">
            <a:extLst>
              <a:ext uri="{FF2B5EF4-FFF2-40B4-BE49-F238E27FC236}">
                <a16:creationId xmlns:a16="http://schemas.microsoft.com/office/drawing/2014/main" xmlns="" id="{CD8BDFAA-B012-4918-9A8E-AF3F4EC375B2}"/>
              </a:ext>
            </a:extLst>
          </p:cNvPr>
          <p:cNvSpPr>
            <a:spLocks noGrp="1"/>
          </p:cNvSpPr>
          <p:nvPr>
            <p:ph type="sldNum" sz="quarter" idx="12"/>
          </p:nvPr>
        </p:nvSpPr>
        <p:spPr/>
        <p:txBody>
          <a:bodyPr/>
          <a:lstStyle/>
          <a:p>
            <a:fld id="{8E2542A2-D565-401A-9398-72888F7F0858}" type="slidenum">
              <a:rPr lang="en-NZ" smtClean="0"/>
              <a:t>23</a:t>
            </a:fld>
            <a:endParaRPr lang="en-NZ"/>
          </a:p>
        </p:txBody>
      </p:sp>
      <p:sp>
        <p:nvSpPr>
          <p:cNvPr id="68" name="Plassholder for bunntekst 55">
            <a:extLst>
              <a:ext uri="{FF2B5EF4-FFF2-40B4-BE49-F238E27FC236}">
                <a16:creationId xmlns:a16="http://schemas.microsoft.com/office/drawing/2014/main" xmlns="" id="{5BB5E3BF-9B98-4170-B395-C3B6ABFCFD58}"/>
              </a:ext>
            </a:extLst>
          </p:cNvPr>
          <p:cNvSpPr>
            <a:spLocks noGrp="1"/>
          </p:cNvSpPr>
          <p:nvPr>
            <p:ph type="ftr" sz="quarter" idx="11"/>
          </p:nvPr>
        </p:nvSpPr>
        <p:spPr>
          <a:xfrm>
            <a:off x="3124200" y="6356351"/>
            <a:ext cx="4688160" cy="216024"/>
          </a:xfrm>
        </p:spPr>
        <p:txBody>
          <a:bodyPr/>
          <a:lstStyle/>
          <a:p>
            <a:r>
              <a:rPr lang="en-NZ" dirty="0">
                <a:hlinkClick r:id="rId3"/>
              </a:rPr>
              <a:t>anders.holmberg@ssb.no</a:t>
            </a:r>
            <a:r>
              <a:rPr lang="en-NZ" dirty="0"/>
              <a:t>   Source: Statistics Sweden Census project</a:t>
            </a:r>
          </a:p>
        </p:txBody>
      </p:sp>
    </p:spTree>
    <p:extLst>
      <p:ext uri="{BB962C8B-B14F-4D97-AF65-F5344CB8AC3E}">
        <p14:creationId xmlns:p14="http://schemas.microsoft.com/office/powerpoint/2010/main" val="19077833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title" idx="4294967295"/>
          </p:nvPr>
        </p:nvSpPr>
        <p:spPr>
          <a:xfrm>
            <a:off x="54814" y="232439"/>
            <a:ext cx="8878466" cy="735013"/>
          </a:xfrm>
        </p:spPr>
        <p:txBody>
          <a:bodyPr>
            <a:normAutofit/>
          </a:bodyPr>
          <a:lstStyle/>
          <a:p>
            <a:r>
              <a:rPr lang="en-GB" dirty="0"/>
              <a:t>Notifications to the population register</a:t>
            </a:r>
          </a:p>
        </p:txBody>
      </p:sp>
      <p:pic>
        <p:nvPicPr>
          <p:cNvPr id="60420" name="Picture 4" descr="väska"/>
          <p:cNvPicPr>
            <a:picLocks noGrp="1" noChangeAspect="1" noChangeArrowheads="1"/>
          </p:cNvPicPr>
          <p:nvPr>
            <p:ph sz="quarter" idx="4"/>
          </p:nvPr>
        </p:nvPicPr>
        <p:blipFill>
          <a:blip r:embed="rId2"/>
          <a:srcRect/>
          <a:stretch>
            <a:fillRect/>
          </a:stretch>
        </p:blipFill>
        <p:spPr>
          <a:xfrm>
            <a:off x="10934700" y="7831138"/>
            <a:ext cx="1023938" cy="542925"/>
          </a:xfrm>
          <a:noFill/>
          <a:ln/>
        </p:spPr>
      </p:pic>
      <p:pic>
        <p:nvPicPr>
          <p:cNvPr id="1026" name="Picture 2" descr="http://t1.gstatic.com/images?q=tbn:ANd9GcQEaJ--oC-FBPQ8emFu36rech42gph9O2_quq7fkr5Pqcy_uF_dYg"/>
          <p:cNvPicPr>
            <a:picLocks noChangeAspect="1" noChangeArrowheads="1"/>
          </p:cNvPicPr>
          <p:nvPr/>
        </p:nvPicPr>
        <p:blipFill>
          <a:blip r:embed="rId3"/>
          <a:srcRect/>
          <a:stretch>
            <a:fillRect/>
          </a:stretch>
        </p:blipFill>
        <p:spPr bwMode="auto">
          <a:xfrm>
            <a:off x="3203848" y="4221088"/>
            <a:ext cx="1368152" cy="2094984"/>
          </a:xfrm>
          <a:prstGeom prst="rect">
            <a:avLst/>
          </a:prstGeom>
          <a:noFill/>
        </p:spPr>
      </p:pic>
      <p:sp>
        <p:nvSpPr>
          <p:cNvPr id="1028" name="AutoShape 4" descr="data:image/jpg;base64,/9j/4AAQSkZJRgABAQAAAQABAAD/2wCEAAkGBhISDxISEhQVFBQWFhgYERUTFRUSFRsYHxghIBsQEh4YJzIeFyUvJRgUKzcsIzMpOCwtGSE4NTwqNTIuOCkBCQoKBQUFDQUFDSkYEhgpKSkpKSkpKSkpKSkpKSkpKSkpKSkpKSkpKSkpKSkpKSkpKSkpKSkpKSkpKSkpKSkpKf/AABEIAFYAhgMBIgACEQEDEQH/xAAcAAEAAgMBAQEAAAAAAAAAAAAABQYDBAcBAgj/xAA6EAACAQMDAwIEBAIIBwAAAAABAgMABBEFEiETIjEGQQcUMlEjYYGRQsEIFTM0YnFysRZSY5Sh0vD/xAAUAQEAAAAAAAAAAAAAAAAAAAAA/8QAFBEBAAAAAAAAAAAAAAAAAAAAAP/aAAwDAQACEQMRAD8A7jSlKBSlKBSlKBSlKBUZrXqO3tApnkVSx2xoMtI7cYSJFy0h5HAHuKjfUmpSPKlhbydGaVGkllUbzDAMjqgHgMzYUZ/xHnbzJWGgQQOZETMhAV5XYyTEA+Gd8sRyTjP6UEcNfvpO6CwAjx2m6uBbSE5I/s1Ryoxg92Dz4qMh+IE6TOt5ZrBCk628kyXSzBZHVCjMpRSEIljy3tu5H2sqa5ETKckRxLmSZsLADk5UO3BIwc44HGTmq7quhJqFtPbiPpWjIzLK4bqSTEBluEB7gqnHLctjGAoyQuYNe1VfhfeTS6PaPO29yrDd91V2VSfv2qtWqgUpSgUpSgUpSgUpSgUpSgUpSg5rN111y8CyPHcSxxG2zCtzCbVMA8FlKN1C/G7+Lwc5qxx2csih5UuJmAI6crR28ZJ7TlIzhhwfq3YDe9bXqfR5ZDDcWvTF1AzdIzb+mUcYkifbzyAp/IqKqt/8QryBtl1bPbtuWNTDbT3yu7HgRONkZLDwMsQfIPigtcelBdsl06hYyOjEvZbx4wEGOOowIGCw4J7QOKrfxA1gXNg9pb9U3N0CsMGRBIU5LTSB8MkWA2d2M4C+5zjt4tTu3WSKP5Vck/MX6iS4HaAGt7dSI4uC478nubP5zek+mrbTy0qiSe6nIDyynfPIc48n6FHk7QAFX8hQa3ws123l0u0ijkBkijEboSokDRgBu0E8cg5Hswq5Vy/X7CwtruxtDsiurm767TIFWRAWZjEpHcqufwhng7mPOCD08UHtKUoFKUoFKUoFKUoFKUoFK8JqGvvVEayPDCj3M6fXFCM7cjIErn8OInHAdgT7ZoJktiqR6u1YX1u9pYqtwZe158MLaHBBMxmHbvX+EJuIYAkcYOp6jvgW2Xx+ZdwDDpVopYuASOpckjdIB5ydiDZ4YjNfdt6TvL/Bv2Nra7do062KqNuANs8qcsOD2rgePzyGlpHrm1ihdbvUnnmR3RY4mVnbaxVBH0EVpSV2ckkE89vIEhDd3t+SltBNpsJb8a5nULcsuD2W0bglc9vc2MZ4BNV71HZW2i63ZXkapHbTxtFPGiYEYXA+ZGBwO+LOPsfvXVbnUYo06kkiInHc7BV5xjBPBzkD/M0FV174Z2s1jLAoImfDLcOepOZhjbK7t3Hxg4x2kgY4xE2PqHVLTTkurnozQxIBcgiSG7G1ikjZYmOQgjI+ncB7Zq33NxNcKFi3wI31TOpSTbnlYkfDIxG7lh24zg8V8XGgxXEEcKsjWnTKsgw4kGMJl88gcn3JOOfOQmLS6WSNZEIZXAZGByCp5DA/mMVlqh/CVp4re5sZjv8AkpzDHIM9yYDBeftu/Yge1XygUpSgUpSgUpUVq3qOGA7STJLjKwQr1Z2/NUHOPzOAPciglCf/ALzUdqWvRwkJzJKxASCPa0zf4gpIwPJJYgDHJqC1K5k6TXOo3HyVts7rdHCvnOfxJk7y3jthxzxlveDgvp9QZ00u3NlA4xJqUkQSV1x9NurYdvtuJ7cexxQTOvas0cCz6hcjT4cjMUL7pn/6TSYyePIiGR5DYGajNMW8volSxT+rbAklZiN13KueWiU8RZ7u58seD/nY9J9CWsIBkU3UvJae7PzEpJ84L8IOBwoA4+9WKggvTnoqzscmCL8RsdSVyZJXOPqZm5558YHNTgFe1q6pe9GCWXG7pxu+M4ztUnGfbxQcJ/pBXUi3io69jxxdJtuVKq0hcBj9LbmTO3yNmfauq6Na2sYD2tqWlCqoYq8a8rkdOSYYZfPMe7yPvXNPVWt6Xf2QN7es148YeJUWVord3wekqxrtIH0tvJY+fOMb3w29dXsNokFxaXLrGTicwXDAQEZXhEJfkMMkjgjzig6tNpjSn8YhkyMRLkJx/E58vyBxwPyJwaj/AFH6kihtL1lkMXy8eGlWPqKjkdqRg9rtyvHsSueKoesfFy3i5K3VzKG7YFjktIUHIIfd3yHn+LIyFICVyr1Drep6nI7dK4MQJZYYUkaJFzxwowef4iMk5oP0P8L9JaDS4N6sJZd005kz1C8jE5lzyW27Bk/8oq2V+U9J9L65M4Crdx8ZDTySW64I8gyEZ/TPj7V0Z8aZo5lmvriW7TOx7SSWWESZylvc5zC4ycEyAEqcL9IoOzUrX0+YvDG58sisceMlQTivaDNmobUfVkMUpgQSXE427oLdepIoPhpSSEiHI5cr5rS+Id3LFZb45GjQSJ8w6ZDCInBIYcoMlMsoJVdxAzVD1j4zWGnQ/L6fbs0gA3LJlVRyOVmYkvI48H8891Bf9dnlCM9xKlnaLgzOsh6zHcO1X4ESnwcZY87dvBqB9P8AqAywFNHsiI8kLdXWYoWIP9ockzT8fr9yvtyOD4gXN5crcTW0l7IhJt4F3C0jbzuEaglzwp5P8sXrT/XXqO4A6GlxoAAQZUeFSvGAnVdAfHtniguOifDxOv8AOX8nzd02SN393jzxi3jPC9u0ZOTx985uQIrkn/DXqm4f8W+ht0JbIi25UHPChEyfbGWyPOc1kk+Ct1Pg3erXMuBjA3eCO4Dc38qDp1zqcMas0ksaBQWYs6qAAMljk8Cq7dfFXSY87r2E487C0v7bAc/pVe07+j9pqOGla4n85WSQKp+2emA3H+qrVpfw50y3IMVpCGHhmXqMOMfVJk+KCuT/AB40wSFIxcT+MNDCdp/y3kN+Xitu+9ZTXMEsSaZqIEivGGeOOEjK43Ykbjz78cVdYbONPoRV/wBKhf8AasoUUHKPQfpu+09ri5u7PrNcdM9O2eF2jCKcllkYAn6cbGb3qbRrNnVpNNvoDnesiwSkhxgj+7MzD9scc1fNvNMUFY/ra2+2of8Ab6r/AOlR96dPJaVra+mfHg22pOTwAABIoQHgecf71d9tNtBTLfU0ChItIuuMld0NsgHnOWkk89zfvXvrz0zc6nZG0CpCGdGaRn34CnOAqryf2q54pQYbSDZGiZztVVz98DGf/Fe1lpQfMkYYEMAQRggjII9wfvUXb+krGP6LW3UfZYYx/KlKCRgtkQYRVUZzhQFGfvx+lZcUpQKUpQKUpQKUpQKUpQKUpQKUpQKUpQf/2Q=="/>
          <p:cNvSpPr>
            <a:spLocks noChangeAspect="1" noChangeArrowheads="1"/>
          </p:cNvSpPr>
          <p:nvPr/>
        </p:nvSpPr>
        <p:spPr bwMode="auto">
          <a:xfrm>
            <a:off x="74613" y="-388938"/>
            <a:ext cx="1276350" cy="819151"/>
          </a:xfrm>
          <a:prstGeom prst="rect">
            <a:avLst/>
          </a:prstGeom>
          <a:noFill/>
        </p:spPr>
        <p:txBody>
          <a:bodyPr vert="horz" wrap="square" lIns="91440" tIns="45720" rIns="91440" bIns="45720" numCol="1" anchor="t" anchorCtr="0" compatLnSpc="1">
            <a:prstTxWarp prst="textNoShape">
              <a:avLst/>
            </a:prstTxWarp>
          </a:bodyPr>
          <a:lstStyle/>
          <a:p>
            <a:endParaRPr lang="sv-SE"/>
          </a:p>
        </p:txBody>
      </p:sp>
      <p:sp>
        <p:nvSpPr>
          <p:cNvPr id="1030" name="AutoShape 6" descr="data:image/jpg;base64,/9j/4AAQSkZJRgABAQAAAQABAAD/2wCEAAkGBhISDxISEhQVFBQWFhgYERUTFRUSFRsYHxghIBsQEh4YJzIeFyUvJRgUKzcsIzMpOCwtGSE4NTwqNTIuOCkBCQoKBQUFDQUFDSkYEhgpKSkpKSkpKSkpKSkpKSkpKSkpKSkpKSkpKSkpKSkpKSkpKSkpKSkpKSkpKSkpKSkpKf/AABEIAFYAhgMBIgACEQEDEQH/xAAcAAEAAgMBAQEAAAAAAAAAAAAABQYDBAcBAgj/xAA6EAACAQMDAwIEBAIIBwAAAAABAgMABBEFEiETIjEGQQcUMlEjYYGRQsEIFTM0YnFysRZSY5Sh0vD/xAAUAQEAAAAAAAAAAAAAAAAAAAAA/8QAFBEBAAAAAAAAAAAAAAAAAAAAAP/aAAwDAQACEQMRAD8A7jSlKBSlKBSlKBSlKBUZrXqO3tApnkVSx2xoMtI7cYSJFy0h5HAHuKjfUmpSPKlhbydGaVGkllUbzDAMjqgHgMzYUZ/xHnbzJWGgQQOZETMhAV5XYyTEA+Gd8sRyTjP6UEcNfvpO6CwAjx2m6uBbSE5I/s1Ryoxg92Dz4qMh+IE6TOt5ZrBCk628kyXSzBZHVCjMpRSEIljy3tu5H2sqa5ETKckRxLmSZsLADk5UO3BIwc44HGTmq7quhJqFtPbiPpWjIzLK4bqSTEBluEB7gqnHLctjGAoyQuYNe1VfhfeTS6PaPO29yrDd91V2VSfv2qtWqgUpSgUpSgUpSgUpSgUpSgUpSg5rN111y8CyPHcSxxG2zCtzCbVMA8FlKN1C/G7+Lwc5qxx2csih5UuJmAI6crR28ZJ7TlIzhhwfq3YDe9bXqfR5ZDDcWvTF1AzdIzb+mUcYkifbzyAp/IqKqt/8QryBtl1bPbtuWNTDbT3yu7HgRONkZLDwMsQfIPigtcelBdsl06hYyOjEvZbx4wEGOOowIGCw4J7QOKrfxA1gXNg9pb9U3N0CsMGRBIU5LTSB8MkWA2d2M4C+5zjt4tTu3WSKP5Vck/MX6iS4HaAGt7dSI4uC478nubP5zek+mrbTy0qiSe6nIDyynfPIc48n6FHk7QAFX8hQa3ws123l0u0ijkBkijEboSokDRgBu0E8cg5Hswq5Vy/X7CwtruxtDsiurm767TIFWRAWZjEpHcqufwhng7mPOCD08UHtKUoFKUoFKUoFKUoFKUoFK8JqGvvVEayPDCj3M6fXFCM7cjIErn8OInHAdgT7ZoJktiqR6u1YX1u9pYqtwZe158MLaHBBMxmHbvX+EJuIYAkcYOp6jvgW2Xx+ZdwDDpVopYuASOpckjdIB5ydiDZ4YjNfdt6TvL/Bv2Nra7do062KqNuANs8qcsOD2rgePzyGlpHrm1ihdbvUnnmR3RY4mVnbaxVBH0EVpSV2ckkE89vIEhDd3t+SltBNpsJb8a5nULcsuD2W0bglc9vc2MZ4BNV71HZW2i63ZXkapHbTxtFPGiYEYXA+ZGBwO+LOPsfvXVbnUYo06kkiInHc7BV5xjBPBzkD/M0FV174Z2s1jLAoImfDLcOepOZhjbK7t3Hxg4x2kgY4xE2PqHVLTTkurnozQxIBcgiSG7G1ikjZYmOQgjI+ncB7Zq33NxNcKFi3wI31TOpSTbnlYkfDIxG7lh24zg8V8XGgxXEEcKsjWnTKsgw4kGMJl88gcn3JOOfOQmLS6WSNZEIZXAZGByCp5DA/mMVlqh/CVp4re5sZjv8AkpzDHIM9yYDBeftu/Yge1XygUpSgUpSgUpUVq3qOGA7STJLjKwQr1Z2/NUHOPzOAPciglCf/ALzUdqWvRwkJzJKxASCPa0zf4gpIwPJJYgDHJqC1K5k6TXOo3HyVts7rdHCvnOfxJk7y3jthxzxlveDgvp9QZ00u3NlA4xJqUkQSV1x9NurYdvtuJ7cexxQTOvas0cCz6hcjT4cjMUL7pn/6TSYyePIiGR5DYGajNMW8volSxT+rbAklZiN13KueWiU8RZ7u58seD/nY9J9CWsIBkU3UvJae7PzEpJ84L8IOBwoA4+9WKggvTnoqzscmCL8RsdSVyZJXOPqZm5558YHNTgFe1q6pe9GCWXG7pxu+M4ztUnGfbxQcJ/pBXUi3io69jxxdJtuVKq0hcBj9LbmTO3yNmfauq6Na2sYD2tqWlCqoYq8a8rkdOSYYZfPMe7yPvXNPVWt6Xf2QN7es148YeJUWVord3wekqxrtIH0tvJY+fOMb3w29dXsNokFxaXLrGTicwXDAQEZXhEJfkMMkjgjzig6tNpjSn8YhkyMRLkJx/E58vyBxwPyJwaj/AFH6kihtL1lkMXy8eGlWPqKjkdqRg9rtyvHsSueKoesfFy3i5K3VzKG7YFjktIUHIIfd3yHn+LIyFICVyr1Drep6nI7dK4MQJZYYUkaJFzxwowef4iMk5oP0P8L9JaDS4N6sJZd005kz1C8jE5lzyW27Bk/8oq2V+U9J9L65M4Crdx8ZDTySW64I8gyEZ/TPj7V0Z8aZo5lmvriW7TOx7SSWWESZylvc5zC4ycEyAEqcL9IoOzUrX0+YvDG58sisceMlQTivaDNmobUfVkMUpgQSXE427oLdepIoPhpSSEiHI5cr5rS+Id3LFZb45GjQSJ8w6ZDCInBIYcoMlMsoJVdxAzVD1j4zWGnQ/L6fbs0gA3LJlVRyOVmYkvI48H8891Bf9dnlCM9xKlnaLgzOsh6zHcO1X4ESnwcZY87dvBqB9P8AqAywFNHsiI8kLdXWYoWIP9ockzT8fr9yvtyOD4gXN5crcTW0l7IhJt4F3C0jbzuEaglzwp5P8sXrT/XXqO4A6GlxoAAQZUeFSvGAnVdAfHtniguOifDxOv8AOX8nzd02SN393jzxi3jPC9u0ZOTx985uQIrkn/DXqm4f8W+ht0JbIi25UHPChEyfbGWyPOc1kk+Ct1Pg3erXMuBjA3eCO4Dc38qDp1zqcMas0ksaBQWYs6qAAMljk8Cq7dfFXSY87r2E487C0v7bAc/pVe07+j9pqOGla4n85WSQKp+2emA3H+qrVpfw50y3IMVpCGHhmXqMOMfVJk+KCuT/AB40wSFIxcT+MNDCdp/y3kN+Xitu+9ZTXMEsSaZqIEivGGeOOEjK43Ykbjz78cVdYbONPoRV/wBKhf8AasoUUHKPQfpu+09ri5u7PrNcdM9O2eF2jCKcllkYAn6cbGb3qbRrNnVpNNvoDnesiwSkhxgj+7MzD9scc1fNvNMUFY/ra2+2of8Ab6r/AOlR96dPJaVra+mfHg22pOTwAABIoQHgecf71d9tNtBTLfU0ChItIuuMld0NsgHnOWkk89zfvXvrz0zc6nZG0CpCGdGaRn34CnOAqryf2q54pQYbSDZGiZztVVz98DGf/Fe1lpQfMkYYEMAQRggjII9wfvUXb+krGP6LW3UfZYYx/KlKCRgtkQYRVUZzhQFGfvx+lZcUpQKUpQKUpQKUpQKUpQKUpQKUpQKUpQf/2Q=="/>
          <p:cNvSpPr>
            <a:spLocks noChangeAspect="1" noChangeArrowheads="1"/>
          </p:cNvSpPr>
          <p:nvPr/>
        </p:nvSpPr>
        <p:spPr bwMode="auto">
          <a:xfrm>
            <a:off x="74613" y="-388938"/>
            <a:ext cx="1276350" cy="819151"/>
          </a:xfrm>
          <a:prstGeom prst="rect">
            <a:avLst/>
          </a:prstGeom>
          <a:noFill/>
        </p:spPr>
        <p:txBody>
          <a:bodyPr vert="horz" wrap="square" lIns="91440" tIns="45720" rIns="91440" bIns="45720" numCol="1" anchor="t" anchorCtr="0" compatLnSpc="1">
            <a:prstTxWarp prst="textNoShape">
              <a:avLst/>
            </a:prstTxWarp>
          </a:bodyPr>
          <a:lstStyle/>
          <a:p>
            <a:endParaRPr lang="sv-SE"/>
          </a:p>
        </p:txBody>
      </p:sp>
      <p:pic>
        <p:nvPicPr>
          <p:cNvPr id="1032" name="Picture 8" descr="http://www.genealogi.se/halland/hgf_farares/images/70domstol_kvinnasgiftoman.gif"/>
          <p:cNvPicPr>
            <a:picLocks noChangeAspect="1" noChangeArrowheads="1"/>
          </p:cNvPicPr>
          <p:nvPr/>
        </p:nvPicPr>
        <p:blipFill>
          <a:blip r:embed="rId4"/>
          <a:srcRect/>
          <a:stretch>
            <a:fillRect/>
          </a:stretch>
        </p:blipFill>
        <p:spPr bwMode="auto">
          <a:xfrm>
            <a:off x="3707904" y="1268760"/>
            <a:ext cx="2160240" cy="1388727"/>
          </a:xfrm>
          <a:prstGeom prst="rect">
            <a:avLst/>
          </a:prstGeom>
          <a:noFill/>
        </p:spPr>
      </p:pic>
      <p:sp>
        <p:nvSpPr>
          <p:cNvPr id="1034" name="AutoShape 10" descr="data:image/jpg;base64,/9j/4AAQSkZJRgABAQAAAQABAAD/2wCEAAkGBhQSEBUUExQUFRQWGRoaGBgYGRoaHBgYGhoYGxkaGBoaHSYeGBojHRoXHy8gIycpLCwsGB4xNTAqNSYrLCkBCQoKDgwOGg8PGiwkHyQsLCwsLCwsLCwsLCwsLCwsLCwsLCwsLCwsLCwsLCwsLCwsLCwsLCwsLCksLCwsLCksLP/AABEIAK0BJAMBIgACEQEDEQH/xAAbAAACAwEBAQAAAAAAAAAAAAADBAIFBgEAB//EAEgQAAECBAMEBwQGCQEHBQAAAAECEQADITEEEkEFIlFhBhNxgZGh0TJCsfAUI1KSweEHM0NicoKi0vEVFiRTVHOTwjRjg7Pi/8QAGQEAAwEBAQAAAAAAAAAAAAAAAAECAwQF/8QAKhEAAgIBBAECBQUBAAAAAAAAAAECESEDEjFBUSJxBBNhgfAyocHR4RT/2gAMAwEAAhEDEQA/AMj1q7blP4uGkEMxf/tv/N6coWE0IJcmv7pif0xPP7p9IxNBnr1Ee5/V6RyVmSGzII0cK4wr9LQ/teR9I4rFpe/x9IlodjysQoA1lt/P57sGQFgfsz/Mf7IQTMCqCt9DB/pSQBvNQcfSFSHuGD1h0l9oWf7I51azfIOG8+o5DhCpxadFp8YiceKsoFuYhUOyxViZov1P3lW8Pl47Lxa3YCV99X9ny8VH0gGrjuMNYSezuWfjQG1odCssk9b9mX/3D/Z8tEZiJxZkS2/6t+7JAUY1FN9L9oiSsXLLfWI+8n1hX9C6OyMJNCnCZddM/B9QK34awdSpoFZcul/rDb7sCRjUAj6xD/xD1+Wjs7FJYgLQXGigezWJ56HVLkOiXNoerQ1x9Z/+IIDNH7JP/d+G5EEYxGVBKwCwcE6wX/UEf8WX94UhMZw9aQfqgKM/WA/+MLTtqLkslfUhmAzTClRpfKEk/wCYW2/0j6qWEy1JK1OzEHKBc9vD8oxfWlRJUSSak6ntNzGkIbjKepteDbp6WIJbLLHPOtv/AKoLLM1VUplKSdUzQQRyOWMOkQ9srai5JOqTcO1eI5xb010Zx1r/AFGyT1mVurST/wBUD/xhUYOaVBTIDVbrHetjQeUQ2ZtmXNS+YIIulRAPaOI9IS2l0nCXEplH7Rt3DXyHbGai74N3KNXZdIxU1P7KUf8A5CPikxFGPmEkdSKXabbX7HCEOjc9c5E1alA5VJDFQBsTup7OEajZ/QjEzEdcjqimZbfa1NR2xLpOmNW0n0U5xMw/sbU/WC/3YiZ8yg6n+tJhzaOzMRhg86StI+1ulPiCwiv2lPMghM5C5a9AoM/jT8Ii0a7ZVf8AQtiUzisrEo1ahUAzU4MYEudO1knuWD+EdlbdQtWUqKFH3VgJf+EvlPcdYZCVDUWP4xolfRiJoVNLHqi3JaYmc5oZSu5SK+JhiTOTkQM6Qw+0I5MWDUTE/eEA/uBShY/ZLH8yP7olJnLSnL1Si2oUnjzPy8TTMcNmHiI65e48Rzhghc4tYFZUwPzR6/LxMYtQDCTM8Uf3QLaK1BIci/KJSsQrVvGChXkBPxqv+Gv+n+6KfGzVK/ZqFdW9Yupy3e0Vs56wKkKRVFSvsnxEegy7/nHo0MTQrmHWJdYW5wrLS4G+u3L0g/Vj7a/L0iaNLOrUrrA1P8Hh3Q0mY9/w9IX+ji+df9PA8m4xAyyTRavBPpEsaHgocvKPLWT3dnpCstBzAdYr7qfTlBhKf9qr7qYVNdlWn0eTNrYeAiGFnnKRzPA+cSVhT/xFfdT6R76EAl+sXWtk99xB9wfsSTiDqz9n5QXraeynwFIU6pv2q/uo9I5hwpX7RQb91H9tIeRWMHEch4CATpzitns2ndBDggbzFeCfSCStnAn9YonsH4AQcdhlnkpTbKDB0FPAeEeVgVD9oLfZ9TAZyFJBPWJ0HsD1ibfkr7DCSOAryjygHsO4fLQvLsD1g7Mop5wSXhzU59PsfCCmGPBjelcw/SiGZgkBux/xMIyV1pWLbpvstSFomFyFjKTlIqmvixHhFFImUjqjwjj1F6iyd7x1mvAELL0guZ6xRBEJYkueEeufm8DXNAvR41vRbo/QT5qV5T+rACW/iUpaglPIXfhGWrqLTjbNNPTc3SPoXQrDYPAYZHXZFzyCtZCc5BPuCpDgMOZBjR43pxh5eTNmZSQoAJcsptG0BfuLPGR2XLlzUlpaVLABCc5YuaZlAWelHjR/6PImEdYhPWEJfjaz0oG4CPEn8RqXlHqLRglhlhj9rypkhcxMxMyUUEEA0DiuYXB0Yh4+ZbR6SjqzKnYZK2RlllSlJyhQDKKCMqjZTgJJYRr9oYbD4aWsHOlM2im3mABNjpHy/aMwKUWUVNQPfLoz/CL0W5SbdlKKjgzu0cCupl7yS24dDyOnxi86MkLlqE6VVJoVBiXBo+rcecBMoEF8xYGncWeLPZk2Z1IIyMlwygXe/HnHpxlaOXUilMbmYeWbS6dp9YEvDS6EoB8YnLVNUnMOq1uFX51iC+ta8rwV6wUyceBVOFl9Yp0BqNBPosk0yNETJmAk/Vl+Z8o6UrLuJfifSHkMeCK0SaAI+e6BdRJLnInvDRNclQqcg7zeBoJb9nzcmHknAvisNLqAkUhFGDQU+z3CLBaCXbJUaP6wuJRAZ0eNYMksrF4RPCPQ6ZbfY8fUR6HbIodRLmAMUGzUKfWCKzU+rX4o/ugqRHVyjQ1gs1oF1pFChbnTd/ujsuat/wBVM/p/ujkx86fgOT/nDKphzMAaQnQhjZmCM6ZvTEySAGC3dTkjdZ3IeziNVhOgb1+kIZnohZr2UjBYyqwkhwRQt2uPge6LvYXSubhgEKAmSjofaT/CeHLnFJLtCtmmH6Ph/wAz2skN5qeH0fo/w6hvYqYdKJT8S4iul9IpSwFBTdoPxKmMHl7bSSCFEH+C/g8U3DwP1D8z9HmESHCpqz9lawh+QUkU7x3iFMH0UwIJStOJlLpRS0kdrpTbnbnpAl7dFWNeTDh3jT8o6vaQUnKtCpiToSQ3MFJoWaoYwb10hJFqropgkt9WS/Faz8FQFeysOj9ikiw9s9zklop5WImy0lMt5qKsgk5kjikgse5uwwGXtdZJCE7w90gu9aMbmmleQhOSfRVF0Zcn/l0d7j43hOfjfsSJHYAn0ioViJsw+wX/AHUFR7wHhtEvEWTKnF7/AFS/7a1idwUL4nauKFUpSkckgtwtFDtfp5i5JAcuz1o3dGplS8UosmVNcdiSON9IQ210OmTx9ZKykkbxmy0l/vgP3QbvImvB876QdMsVjEBE9YKEnMlIAopiHe9iaRUSrc43s/8ARgskZcQgOPeyrbk8v5vCcz9FuIzf+pk9yZpPgJcaqSfBg4y7MnLUwrbjA520gAyS/O0brDfoaK2zYxFeEpZ5tvFMHX+hhAIBxE0uWDSkh+x5nOKFsMl0T2xJlTesnIMwiw3CA+uVQ8tdY3C/0hyjUqxDA+ypTDwQwy/PZRbf/RqMKHClzEtrlBfkKvrGQxGzFJAIDjiL98YamjGbybR1HDg+xyP0nyVKDqCeJKVA+Q/FoNg+luFz5vpLqH2i4FC+XOLkkksdWaPhSFHiR3+MMysbMTZcwdhPrGD+Ch0zb/qfaPsXSLpmkMZU6VNe6VS3alxmFK8DGHxuPBUpRygqJJADCtSwIYXjMp2zODgzFkG4KlEa3DsYJ/tFMLjdbkkD4CNIfDRiD+Kl0i7m4olLeJDUGttYb2TjWQoEKUFFwBoGZ+JenhBOi+wl4rfWkiUmpD3bVRa3IN3xrMQgJVlVnylwn6xQFBwSHPzxjX5eMGW/c7ZV7PkLVJJSiYwdT5FMEjV2Zu+AnEy/topzETR0ikoSUJRmNWWpahxtlLjQOeNoYRjMyRS44CM3Gnk1i7WBFWPlt7afEQMYtB99PiI7tKeQzAC+ggCcQoB38h6Q9qE5Zo7ipqMrBSSSzAGAYecnKzp8RBvpSn0+6PSPKnFqsX5J9IqkTyD61JDBSfEesLKAe4btEMKn8h4Dh2coGEk1IDV0HKEANShqR4iPQdJA90d6R6R2ABfDoQxdCTXUDgPWG5eHln9mhuyFpUhbGqb+8C9uR4NHUZ0kOUV/ipFOyFVFiZUtspQnsaj+sAmSZdfq09wgIUsVeW380SExStEMeavSJyUqBrlDMClIDVYa34xJBZvPleJBJdzp231vHcxJaz+oi0sEN5DYDGJlz5aljNLUtIWmjFJUHLaEB2IYilY2m0MVh0KWJMqUoJUwUZ01ZLa5Uqb/ADGEQgiZLtRQrwDu/wA8o28rFicpSSFVffYJe4zWI07owniXBrBWssiiYlSwQhFvsKpSoBWuusXGHwYykKTKB4hEsWqHJSbD5rAMClHvFCFCqXWLVpxJLCgFoHN2uBVc/DsSadYl245QdGFG0jVUiH9B2RhVZzlc8KpSaajdFKecUm0VlOLRmIAX1ZIeimIGXNcggvTTsiznbUlM6Vg0ZkpWupH7oa/h4Rj9v48LxYyknL1YqlTpIADAKDgtD9gPpKpYSf1ZABccQOHe76G0KYraIByy5IWs2Ks2VA4qU9P5amJS8cpSGEuauibJSHsArfUltbl6nuF9HmqDiQKOHzoppoo+P5RasQTCzMhKiy1K94Jyi1ABXtDkwx1+ejORckcHfTthfD7NnVPVSkgcZh+AQR5wcbNxGvUpc0opZ5XCeHn3xp6icElS9CB3UABp3VpA50vIb9nLzpBZmwsQonNOQL2lnnZ1sIVVgmCM2JKusIyBIQc3MODQAEk6MYMhgjLxeVFGPtENU2c/HSPS9tpeoajk8O0xDHbKCCB1k5SgQFZQl0uKA5Zd9WDlqtHP9mpOU5lKJ4KXMAYVrW2kP1ULADH4jODR6doYPoHGvkI+bbawBSolOmja6xvzKwqlFCJM2cUsCEhZAc2KiWGtzoYr5uxUqoZCELUVMgiqcprmISa2N9RV6Rm02Vg+YT8MhT5mB4ikV2JwGX2VpUB3H0MfUsR0RQQ5ShIPx5sBqIp8b0aUlgEsOPbYW5jxgUWTR85Wkuxd+yH9h4DPiEJUKPWhOj6Bz3CNinYoljPPDgOSmj5UgEsdHcAdsDweMQieDOwgw7bwWlanIfIHSokLFR7LFg4dmiZSrFAo4NbsrbPUyyhEldWJdg4OUtUijjzMJ7V2guYHXLUCHL5kNW9jqYYwuBOY5UObpKHZiaGvu1EJ46+VRYPXTWv4RXObKqismqCjnMuW/EkWszZS+uuggsvEKNpppT9Wn0hsbCVMDy0qXeoKdCz1+BaKdCjUlMz7ivSMnK8J2Wk1yGm4bNeYfutERgwP2hp+6KNAxia0CnFxlU47aRBeKbRX3VQZHglOlV/Wf0D1geUMR1n9EdCSSAEK7w3mYguSoFilVL7p8Rxh0TZMs/tn7mnjHCE/bVzYD0McVKUSd1bdhgCpSgWyrf8AhMKmOwzjWYruSn0j0R+jK4K+6Y9BQ8DUks/b+Aj04Ple1PxtB5OEJCiOJHkI7NwZ3b3+AJgpkPgX6ukHlyEZU3Byjx8YlNl7pLH5+fKGZeFIADaD4Q0mNlYZZC+X5lo4G6y9WPxEDx+EPWvmUwZ0uQL6UI5sRC0lUwTUlTZSSASa07hSKvozZdT5NB2h3rRx+camRs+QAkiVKzWOaWgt2brDzvGfCXAAcqLN3cBqfSPpCtlsnKlBY5sxSkjMX7KWZ9BBQ08CcvCy8pP0eSlI1yJJ1tuvwDxZyJCUptlpZrOKU0u9oblYVJQCRVnu4PHSlX0juKwYLsWdjb1+Q0aZFgqsWyWBJPCpcvrz8PGMD0mkoG0moEq6suLOwNAK1LDvB4mPomKwYNHat2GgsGdw0fPukssJ2glhm3ZeZTJDbwFH1pbWIfA7PoqJqEy05KEhIOWyqZRZs1G4/GHJaEJAfNUWFe/jCODwoCJYBUqWQS6i+rhzxenjFstObQPdnsC3mW7I0SFZyVNSKMljUPw+T8I6rEJBJJS9GJhHELTnqpnIBZLk+0wBs5qADzgkqWhQICio1FC9iQSatQgivAgRXBJzFY5Cakmp0GpPz+MVEqXKTiGlypaUy3zBKAkmatmZmzEIzOP30xof9MGUFy7sxIqfDUuYAMGhIO6kAGlmZiSX4mrwAUmFmZZMwbvWdeslDgFRUv6oCrsZYTVmZtBDE3bCHqMyCPacEKLgjKmubuf2X1EWGLyhAJABOUe0nUpFxQgaNSCyp6FpVkZeXKTQ6+yBRlBnsW7XgsDOGZNGZJSrMoPugjLnORIdJtLQmwNSoX1jijM30olkLUhMtFPYSsnMoqtTdWRfcEW+Jx6UUbMvKKPdWZKUpqblSj3Ax2fjUDMCfacAgWKSrWx9hRH8MAyuwkg9Xl6sgtrlZIYbrJA3Q5a54kuDHOqIAFCzkd9HduzwixVtCUh3PMUoWSs8f3DfgOMQXtFAcsCVAksbBILimgy+J8HYHzzbSVlSyQn6vqhlJ95alqY/dSH4RkcZjZ5MwYpap4ztvEFKTd0k1QXZmpyLtH0rZi+tXjlsABPlFGYM+UEWFncHtJ4RX4LAS5u0BLmJQZaiyk6N1Tkd9n5xxR9UpN+a/ZGsrSSXgS6HTM0osSopBZ/eQ4JBbUMVN/Hwi2xGAKzVAJrwq1aOOysV2G2OrA4xAkkdUshnKRR7DMd5QIsC5B5xpJO0HzBAFElW8QcodLghDqCQ5IJFRY0iVKMJOLf1/PzyabZSVmOxSlSyWkqQQCx6txo1Sk8SHGoBip2diVrCQElVNPxOkazF9ZMUXWVSQpgySHBoKG1XAd+OsIbUlS0slKUsgso9YQVmhZSCWAyhqABzc0gnO/0oIwzlieG2BNmImThlTLQ+ZRUKndoMr5izU5w3N6FzjIM9BQuUkEkuRQAvRYFr+sew3SBUhW6JYwq1pWqSAkgUaY2dmce6Cxi7O1peLwq5Ek9UhBzZk7iwlklSlJSSlSVHieFXjL50krZr8pcdmFmqAhqVhcwfkL60ixn9GZIBCps1akgmgS54ZVFRBpXK9BW1llbLnSEZiCUMFFrpBoMw4UvaLjrwlwzOWlKOWhWdhaEPQt3Qp1O+L3EPzcUCKfN4ClBzA8w8a5MnQP6InVye2PRNcuvCPQ7ZQxK2whLtmqXtxbnBTtdCiC/s8uIIjMGZo47r/N4iZ4TWvZGrObcaVe2kEEMajgPWGU7cTlA39A4SNO/lCGF2IkJllS99YzJBTRvEuPzi6wMkJJAIQkE0KKa1yuEuRlqw5xG5tXE0SzkqNrKKwClKgSDRQAKmIsHfv5RXbOWpUwBWXKgzMnHeIzZuwU7zG22tsVM9YJmoqEklCUoJUAANSDSl9XakV2J6J5QsCYSRSqw4o7skGjXrRmMJKXLB/QqsWCAAdGI+PaXYs0WGB2pOKPYWlKvfVInFKSbKC0ZipnSajW0Ek7EMxKFTZITMGXLMUqYaW9jMzEZTZqxpMNsLE4ZATJnqSilQpF6JBG8bBtH8ILfgaRHZXTtUqXlXMw8xTuypypRbg0yUKdp10h3DdPgtTGUpQbeMpSJoF3BIUA7VaFsdjcTLClLmXAoUpUa5h9kEl0qPdFJiZiZ5QtC5qVp9qWhCEpmhwSFHO2U19194u7CIc5FUj6IQmblmBQUFAFBAIYEDzjCdJJH++MwbLL+Ku7QiJbM23jJMpMpQlzOrSA+ZCCA1El1AOGOjwvjcbMmz0TTJbdCWStExi5ymgABJVahvWNHLFMhI+kjdJeguGFK/Cpb5MFw05PCvHtjFy+k2KUsPKQEKIdUyXMAGjkpUwA/AwZHTiWktNHUvbMkltfdcgObtGi1U2JxwaPayjlSlCFVdRIozCgca5imugSTpFZPwxlqlSkFwoFPa2VRcXAypWGGswcIaXtVJR1gUFSzmqmo4tQO/K7worFDrCoJJU2pLJcAkJPAtYXYPRovkQ6Du1ABUUIVmqauZiqUUpTkACgccGA8RhlrG8UJzpmJPAZ1qJ7WTlS/IxBU4FaQVFyVMPtEP384MnFJUxqXFHzC/I8vKGl5EL7WwCp6FgqSlxlAS93OWtNerYD7Ae9Gejyj1JUcuZSyaWCUAISQODIGusJ7b24JctX1eZlISc3sgzCwKiLgOHFHKhW7Z3bG2MSApUvFCWAAcvVy63cADMQzAVUdIdCbQ70tnrklKpc0pmkgOw90qXQEM7qFTUdWnnCewNs9ceonby0pUXCkp3VgIDBNVEAmrMM5uTGQPSKZMUoYiYuaQwSFWQVEBRSkUCmJ0/I89UhQYgu93uKNQ6RPIWfTlYaUpOZaAGJuopoUpSNeFT2HUmFpyEKCQkSq5soUv2y1aEuUAM5O6B2Rh8CVJSFIWUhFRUghrFrRddBynEHEzZiUlRJ+sAlhbEqd1KSSxYeyxZuMY605acbfBrpxU3SLDZey1SwtpkuYZ6lFWUMNxbKCS5GYUrW1Hd45O2WZWIRiZUtc1KVZsgyuQtBqFFlLKVAbpqAXANobwu18FJSJIEwqCnCgN9RtQB34UDcoiOkiZCsQlK5qQhinO+fMSApDLTkCgQ78CKUePI3ObtPH3/wAR6KhSqsl9jTLmYdJnyJpTNbMjLmUgmxOQkhr5hGM2JsaaJilKSElGaXmnvKzh6MvIpJzJZw9TaLnYu3Fz5m5ippUKiXMTLZVnY2VWmh5Xau2h0hlTgoShPEwulSEJdEwuzKQouATTMmoJilbYlFrBWzejZwqigZR1hTkWk5wgFJSwUpIO851ajRS4vEJcCbXKFJJzKSWBLqYUNSwJ48oscbtNBkCSjMcywtlFlSmfMjRJz5UEkKNvZdopMOkZkMFo/fTXfAAAmJLuNNL+Cze5svhbaLI7XBl5JQAQUndSzpUUgFaGFCTUhrks1oDLnrWJZWlMwoTuFBEtaKuMqgAMhYjKQ1WMe2rs5cpTqlNMAJSQCHS9eba1sxcwls7EkOjrMqh9kkkkAuCLKNC1jWsKsOS/P5Fa4Y/KkLSlc2UtSUqCmQqwYWqTyHY/KL/Z+2csuTKZTscpUQoKStJIY1YeySOXhmVT5pl5VKIKg6mSMo5O7+D9kFlTCkpIQo9W5KQomhcO4PAgAj1hKLd2wungqdsYiWmecuUJclqUcWbhA8NtQCjjxHGLLpBs2XiJAVKQUzpSSSDdaRcOKEgVHeOUYuUiPT0Z7o+x52vFwl7m0l4tCgDQ/wAwjkZQST2R2NjHeKBUdUhSiEi5IDk8THkra8XHRmQlU4KWDlBA5Oe3k/BnFYG6QRVujS7RwSUiWkOEoSlOt0hiacW/w7RCUo1B1+As/MvGu2rgZa0JmSgAFAUZmIQCWpYAp7zwtlZ+GyvY8Wv62q1oajtWDVu3YeTONld/APxNaXEc6wgpFsynLEvQWBALaCnFoBLmgd9f7RYl2PnDiZiSXpTdrUMWzMczpqwfXvaGIuUqASlIFSxfKxdxqXYPw87R0YxabKPGhNgzUdhZNBqOTlU4wcE0BFAoEhgASSohg9g1B4xGLS9RqQe2jAgAmlH7YV2DfgDtCYrLvXUQLmymPGlG7u+LfOlMspS5ZKewHM5YMPibmKnFzMykF2CToQ9RdlEcQW1g8woGXKqYok1KgkODexdX5mJY432XJ251TsHdnNbgv9mxoPBrQriemigHCEKLDeIcG7neLvzAFoz+Jnkgl2d+ZvTQPcmKvFTiABp8tFtiNZh+kE2fNEqVLlZlVrLRu8S7ONBr5wv0j6Q4SUFIUsTpwFUjdD8d0sUhu2vdC2DxJw+ysXiUhphAQCH1OVzWmr2vHyDrFKUVF3OsctS1JPNJfuaykoLjLPo2w8fmxqJUqkrEKTTQtUUdgpgRw3jajfQFSZpmMnOkJV7RbKRTeLneJUSbUytRzHxrZOKUibh1h8yVpIIfkbd5ftj7hhsb1kqWtALLSFDWh/MEd0dWn4Od+RSVgpxlkqIEzIEg3yv+sUT7ygcoHEoB1MTl4RYP7gJYKrQME6vQAE0Lkqtc2ZUUp0BY30cv5D4iMh0o6WqQClBS594Py58Y2dIRnul3SFuskIKSCpWdVyS+6LUZIQDzzVaK9WMMxCbh7nSl25/NYz+JlqJJUaqJLnUmpL8aw5Jmnq0gkUJSC9vP5eMNzFySTLqgNuhQPnQPFlsnAZ5lWPEHzgeCl5piEalQqOIqK2Manof0YmKmKWszd27pv5/ARppxcgdIT6TDqpDMA7Gg+eMUmxdq9QUrTLHWOQCpiHUDmOUhjulq+bRc/pGmoIYXDNpq1X1jObMkusLWCmWlnLOXtmJjH4zmjbQbTwfSOi/SNS95aJImEBICUplvR0lK/ZSdGVQuK6RTzcUJWKnky+qOYgJKlHq1k+0pQuDvGhsdRQqLQliuXlmSKuoH2QSzLTdI9piWpyhvaeJl4jDyZiyorErIXYhRTmCWIepbUR5W6lk9OCp48HtqCShlhByZkpGYpCgMiVFJ6sZODLv26VmA2pLE1Sn9sgFSpii5CkqZRNRmKQl9He0AxCVqQmWrq8trB7hTZyHBcivAnSJqwYUmqWUmgGlBSrDsrSK3JF3ikWG3JQWrMkKSrMosSmZu6FSwN6rhJc7oZ7RPZGLQnNMGGRmlIzgJWRmYpSolwQSCaCjNrRkMLgFZFFawpCQSJbqIzcxQA38eBqXZit5GZO7lL1opJoQ9GUCx9YTdptdEyrCNfs7aSVzpgH62cE5SthusCnI26p01YF9GpGZ21gsOhZEglSnaZRwVAXHA0INOMWHXpAwjPnlZQXGoWhjfVKB5Xi2xyjKlLVKSkmWtQnBQdSkuSlRUKuEm70c8IlU+CXjkyCMUmVIWvIpZIUncyky3AZRSoVDvrobOCKz/AGmzYdRCAiebFLpSUj3pdXSoHKoioNbM0W209uCYc3VJQ6VJUE0zJUCC7WPPnGZ2lKSicqUCtLJRlBAOR0gqDi7WfV46NJRrKMp30y62Xt5ZOZCB1iQnOlmSsqISQx9mrGn2hZoySpFT38KRcYEFKlkrtLARoSQpBJ5HdBeKnEzy5FWc20jo0krdHPr3STOCYOXfHoWEyPR0UchASSaN3UeNAECSES6BQvapOri4DMKn2bRTCdlIKdHbmePj8I8iepXtE1Ov4eXD4RMk2y4tJM3ew+kWVgTu0cWDJBswod4nui+OzkYmWFSiM5bMARVRJsLNyPG7CPmuFn7wJvzbleLOXtdcr2VKd6vcG1hVx8vFKdFco0U/Y82VQhhcnQsb0voO/sgIQRccAKV5DsGvaYLgenqshC8pJIq1XR7PJVasp7mGZG2ZC1KK6Aq0J9lkuauSSSokVAfVg9WgEEHi/E1Z+PmKNrWtBEysBN+y5qzNxZqNVjyi7/3dZBoNSN0s4ICSGDioZVRStDQJkYcoBKq0vQHdCrEuxUbv2cYHQFDNncCaBqHVzwpblwjvW0Y6V8Pk0i5XLwybrzOSCwIZgbijPUh+AFIkrF4NJoHYq5O2Yi57KchWJx5GUawVEPQcLcPnlBJGw1LqAVfZFb8BxLlIaLc9IsMhLiSCzMVMdKtTm9RwvFJjemU0H6vJKaoKEJFL1OpudLB+atBRZTJRmYPEYJScilIeWSG3s2YAvZ2THyNeHyli4INrEcQeBEbmXt1fWZ1HMRld66lwX7fhC/STYypyDiZQJLAzEsXJ95SQbtQkDjyrjGVSd8MuaUoquikwdTJAPvJHn5R9R6IbSShCpZUFFBzJZ7KqQ+lWp+8Y+TYOaSweoUDGk2di+oV1i3CSFDRzSjDwjdOjBG123ttIruhnr3cdYw5xZnzmBVlUoJLVcEhg2tQ/dzit2ptrrFENld6lnaJ4VzJOUhMy3axcF3vYd0O7Yi12p0amFCTmlpA9wmvMkmh8RFB9DPWMtXh5/CLaZtKZNQoHdWhLlKvZUBcoPHXL4cIp9mz5apo6xRRpQdgYNY1Jc8OcEq6A1uxFq6tWikVCgBZiWIPFmBHGNH0fl4k/XrmZQdQitOYUKfNYoMHisgV1ISWZ1J1q4Sp6lykUdqRppPSZUzCdWElKkKcvXdL25g07xG+jXYpvwYnp3j+snMwBdiR7xe/jWBSJctSEJnLUhJVRSQSXYPu0egLcKxWbcmZp7ub353eJS5qzPDlSUJoFUoNSNHN+UcmtcpWa6bovOjeIUMQjKWTmMs5mGeWxLKa5pTUFmtDU7GJQUjK1FMwFNdNHEZ/ETFFSwFqUlJCusLBk5iEKIFgXenEQ/s0EDMskqWAo6sGofEjxEcWpC8ndpzxSH0BKd1aqrDvrmFHax3VWPOILWQDRrvvWozsKGgfugaiVJLpy1FauElj4sRHkYdRBCd/KBuEixzaklyfXlGNdsuxpUlgFoKlJVl3bODWr9x/lIN4CcSmVMKt8kUIaouHLGpsfWOqlTciQr7VGNkgJYE3NlMBW3CncUSpKFuM5IQ5Zi5ygkcKX4nnDjHi+HgUpc1ysk1baKphMtC15SCVIFKMXBpppDuz+k5TMVMXvSpziYlwKGncRwi66PbLVgpkxClgy1spANDnJIU2jM3a0ZEyJisWhWJkfVqmHMEihU2UqFt3U9kWtOKwhObfIhjFAZsgKgtNMrMDYkkcvh2xLGYlaSlYuARmuS9Gdu38ovOlOzpCEhcjcUpqD2VoYDMRo1KjWMtKUrKQ4UACS10qDm+oIeNFEzcqZ7rSk5l6WAc1NKm3Nu6E9oYcoymrKSFA87G3MecNS5iVADUl/g0TAEySUAjNLzLQ/vJbeS/EM4/MRrB07I1luWCqCj/mORFjo0djpOIYmAZSQRTkXppZoFPIznSBCYa98RWGNKjjXlxEJghzET0gllZyX0UOF3v8Alo8NpxSCkKBL+85PralLnxilHGGZYIQHFOLihuf8a/CHEtSL1OHyh84bMbH94B0hTcXvpHcAoMHUz2qDqknMCxFC5De6rhFMwVloANWBYa6nQfC8DXOBNvFn1qLV5mJp+S7SNFhcalZZ1EsGDA3p7pNuy3dDc+f7L/ugkJU59h34+0huLk0jJLmAmxS1qvdvKILnHQm/G3hY28INrDejUEuQHQHZqixDjdcli/ByfCISZ6lDNf3dHrYAXFnjPS5yqVNLePl+Qh2VjlJy6Ds0LO3dr8IGmLcmWkzFJDODqK1NwbAu+nzWpnzS/frT4x6dtNSixLijdwbnp+HCBLnOr5/Lxv8ACKimgbT4GkoY2d+XEBqi0WmA2wrCkKS450catexJBIr2RTSZhJvQnUixb8PCGtsSCkCopulI41Dk+zpcO/dEySeGVFtZQ3i+kKZhKkpAuWax0Ym0U+19oZpaSaKcvcWsWtY17IVQbsb/AD4QGerMUppbvcnu4CLUaM3OxZWIc1jSdD9iLxK/qikrF0kaacvSKjAbAVOO4Xq1O6hc0jVbH6LYrDFM2UupUzBszVuHFObxtFdkUK9McJLlS8m71uZmSSoUuQ5PlSM9g8O4AUktx17wbxp8bsWeV/WIKVGwF72b1MFwHRqYSzAO1S4ArcvYD8ITt8Iqh3opsJaSErZJmFeR6KAQh+xszBiKvyeIbb2XPmhRE4MmhSlSczX9h8xDVo8WZwakgpSCtSUl33Xc1A4DdgcnormkTZq5QSEoKgpzmdgzMR58Y3UMVRJ89k4BZmEJW6gFWuDYAi9aB+fbEp2GmFJFM2gdnD1HMu0X3RbDBRmTDlYKSneqftFjwDePGFtpSSJhSE0BJQQGYcmvV489z9TXg6Fp+lMsNhbPUmUpUzKgKSMxUKCWElNdQ5V5iLOTs9ElC5ij1klaQQAPcllasruxchIB1rwgOysQJcpSp6UrQhG8ldQSLBv4i3G8Z5GMWiURvJEzeAeik5k5gAbEM4N25GMVcrOjEKTLOdjZ0xPXFO8tVB7ITLSMqRYOzAcwBEEyOsSVkrAzZU5SRwerVq9O2D7Pw81JWmYvNJ90UDrCvdSTR8yyWgU/FhLABOYcgw4rNe0c3EZzfqpDXGQmFSM4QSrqylw6qgpIcg94rHNp7QSEFGYJICSDwL08DFN1/VkkqKipwkC4zX/DwitzjIcxckAP9lnb8ItaVu2Q9SlRvtjbcmTFmfNLrkyykBJqahSy1nbt9k0gmJ2spzvlyFAi7g5VIJ7Ek/NIwuzOkBlEhAzJJJNHJLEXZwGJtBpe2VXEtTtqzEdqj+FIt6UiVqo2uLwsuaA5O4mgJ3Si7jSzC3CMrjEkzSJYIoQ1n4jlQxA7bxGUgZUA33uzRIFiIRUmaK9YO4DT+J6xUdKSdky1YlthNkpKHzpRnSQrMQ4aoIEV+FxXUrUXDlJpW5LfCvhEVJWpLLmTDyKy1OQYRKRhgPZCR4W5xstPyZvU8CyRSg8vyjkWKs51+fCPRrRiVylAe6jnU+scElJFCxOig48RU+ESIcfhEpcqkSxJiqpJSaj0PYdYclpSUnNaj6BqvUCnDvjyJZCqjMPsnXvuDzEQnyQKAkpI/wAgjlTyiXkpOjgSAohJBBF9OIIfWnGjt2imCunw50ggkt/iPGUHgQNgUjWJkgXHx/KOmXT/AB86R1JPG1oAJA0DU/LnB5c42zEA6W8eNCYVSpuMGVNo1DWt9H8uw8ITRSZJCAFV5/PKOrFfnvjyJ5Hz66wUObluZ1GlB8WhiPJFi57uyB4+c4F3ettAG5+cOJlpyip8GHmrvhXEISzMSeZAHhX4wVkfQkksm0L46VvZhUWJ0BFPPjzh/KEqD8aDU6+f4wjNRMckvUk0MUZhtn7VCaLCjX2kqZVNLMrvi/wXSIgbmJYH3Zwt31BjHKlnh+cTEhXA2h5QWa6b0smtuzpY0LAj/wAfloQPSKcWeePFX9sZ8SzZj4WiJChYHwgtjNps3bk+4mpUwZjm1pwr29kWE3ptPTIXJVLQpKnch6dguRGR2btCXLQ0yUsl3J3eVnTblB8VtKVN/VghXAgAV7KRSk12FCKMeuUoKRmKQXIqxNb9xi+l9M8yQTLdYL+wPTthaRggAwvcn0+dIYkYYXJPZr+UZS04y5LjqSjwd/1VawoGUtSVAD2SKhQUToPdFO2FsR9InKCikAoLpDpAADNuiwDCLCetJu3eS/pARNazjny4GFHTjHgbnJ8iq5GKNStAbgR+MQ/0SYoEmbmGu+gB/vQ6Vg2AHNqd/DtEKFbGgHdxitsVwhNt8gldHKEmoFHzg+QPCJYbZaAoPlbV2saG/b5QzhsSXyl96l7HQ+PxMcIOpPf+MVZNEhsgPdH30B+zeiasElPvJ+8D8FGAKmU07wB8Kx4TdCx7SYLAZMlLe0D3j5EcRISDdPZmHrC3WAgtThADN5mCwLFQDe74j4PAjhRofEtCyJoJ18vWO5/DsgsGHKFfaH3o7C7jnHoZJL/TU3CwPveggMvArS5E1DaOlTeQ7IYUWpQ9vd6xMzD+6L2SkatoBAIWVhptPYU3AqD+UQEuYxdBPYRftpp+ENJLQWWGBgoLEFIXrLX4A/AwMPU5Vj+UxcISVAl7G1/m0NbOwHWTMuZqZnYnhRn5wKNhZnlKTrmHaCPwj26aBQ8YscUkBSgwo8ClkHQfH5tCodiqMOdD3x1KCPSLLB4CWsgFCdfLizPEBspKgTUVahIv3w1B8haEgoJrY9jcoJKwpPDx8Y4rZpBIC1ULVANqwJSpiBSZbTL+cKmFjspB+W4fPlEjhqhzQB/n4RSo24sKsDFphZ5nklW6GslvSEirOKlqJokcrad/lDmF2Msl1hhSlPjZ4awqEIOcJCiliyrHtZj3O3EGGca5RLZSgCkqId3JUQTpoEjuiyfcCcIhNkd5D+BEBmSRdQJHEWHB6R6XKo9LjTi3rEphDs1OAPzxihUK9UO7xiE7ZQXwfwv2wZWUPu+cLzJ7G1eIJHz+cSBzGbAS7Ek7qbVuE6jwiGF2ClDqYmmr8dKQSSvUFYq1FGCORm3l0bX54wDPCQQbVpWvxeCKkq4eJMQWo2zKoKVOnfAhOPOvMwgCzJldPA+NYXUpXCkdVLP2jHprglzmbjrElHEEl6CkR6rNoO1xT5/GNVhJqVSpbSZAJSkOqWFVdiTZ+MB2jIKA5Ek0FpKBd7O7WhtdlUZxspoTSoIpHcSSTmKSM3mdSO2h74YlYlROYZEkAndQkGrilKRD6YooDsQ7AZU0HaAPOChCa1cHgYmPdvCLOhBVUWZgijq1dFfKFCoFOZjTjlL2/dEIAYY6PHFJ5DzhiSrU/hW3KDlIKSdOG7q+pEUIrg3A+XoIMlIb1HHvtExh0k28h+AB84bRhEEg5U5Sr2SAWDAs5HOGFWJiUnRvh+MeguIxIQopyI3SQ7M7a3j0K0G0/9k="/>
          <p:cNvSpPr>
            <a:spLocks noChangeAspect="1" noChangeArrowheads="1"/>
          </p:cNvSpPr>
          <p:nvPr/>
        </p:nvSpPr>
        <p:spPr bwMode="auto">
          <a:xfrm>
            <a:off x="74613" y="-784225"/>
            <a:ext cx="2781300" cy="1647825"/>
          </a:xfrm>
          <a:prstGeom prst="rect">
            <a:avLst/>
          </a:prstGeom>
          <a:noFill/>
        </p:spPr>
        <p:txBody>
          <a:bodyPr vert="horz" wrap="square" lIns="91440" tIns="45720" rIns="91440" bIns="45720" numCol="1" anchor="t" anchorCtr="0" compatLnSpc="1">
            <a:prstTxWarp prst="textNoShape">
              <a:avLst/>
            </a:prstTxWarp>
          </a:bodyPr>
          <a:lstStyle/>
          <a:p>
            <a:endParaRPr lang="sv-SE"/>
          </a:p>
        </p:txBody>
      </p:sp>
      <p:sp>
        <p:nvSpPr>
          <p:cNvPr id="1036" name="AutoShape 12" descr="data:image/jpg;base64,/9j/4AAQSkZJRgABAQAAAQABAAD/2wCEAAkGBhMSERUUEhQVFRUWGRgaGBgYGB0fHhkhIBgXHx8ZGBoZHCseGhkmGiAZIDEgIycpLCwsHR4xNTAqNSgrLCkBCQoKBQUFDQUFDSkYEhgpKSkpKSkpKSkpKSkpKSkpKSkpKSkpKSkpKSkpKSkpKSkpKSkpKSkpKSkpKSkpKSkpKf/AABEIAGIAmAMBIgACEQEDEQH/xAAcAAACAwEBAQEAAAAAAAAAAAAFBgAEBwMCAQj/xABFEAABAwIEAwYDBAcFBwUAAAABAgMRAAQFEiExBkFRBxMiYXGBFDKRI0KhsTNSYnLB0fAVJCWCknODk6Kys/EIFzVDU//EABQBAQAAAAAAAAAAAAAAAAAAAAD/xAAUEQEAAAAAAAAAAAAAAAAAAAAA/9oADAMBAAIRAxEAPwC3gHZ9eufZktWTScpyIJWoZgfEkiCFHKJlRq7d9g+fX45zMd1KaSSfWFifenbBsNRneTBgBpMgnXwAnn1NdcRNtbauvqbmYl4yf3Uk6mgza77BHiBkvkiBH6JQnzMOHX2qM8K4j3bbXxNupwozoW4lQAbRAyqlMzJSc3tV297S86+6w5F3crA138PmUZZKfMkCq7nC+KXjjIvnksocJSEJAUcoSVGUapTMAfMfSgWsfsXgcl3dWKiDqGyor9QMoBPlNWsDtXEqKbBD7qilRCnXgAI3hhzKfcT61p+C9ndvaAd1BUCSFuoStSSf1VHb0EUp4DwRdW2MPXB7sIKXiDoZB6gfJJ/jQKV1guJvOMm4tluJeAUkJdTlIzI1gqlGhGk8xXz4x4LuGbe0ddLehU0gKySCE8iSRB15wafsHW+t7CnXMndd28mEgggkSAZOuiB9DXXsobCl3b0eNZakx5LP5mgyp/i1xxJYWwtCkRmUpOVUiBBTAgnzolwfjilMX6VK1TbHfnCxlO2/KvfHjam7u7aT45eSrbxeLxx1O8fSqeC4Ibc3PxC0spuG1oQlRhRzFJECQnbNoVCgOs4kf7GzSfDdkTJ0lB9o1mmd27dLti+hOZAt2nHVZgJISoBOgJkkg7aCk6wvAxZKatGlONIeSSt5KVKDphKUraIgTp8hPrQ3tDcuLdq2KluZ3goqzbtKRlBbbMlSI3OvSg0XE+0xNuA65lUVgpBbJyGCTCFGQpY55ss9KEYJ2gN4g8ppXeqhJKG0JyJcAO6hKihQGsojasovHScOaUolSlXLpJO/yJ3J5zU4Nxf4a9YdkhKVpCz+yrRWvSDQforCMLW6SpxIb20BObyClElStOtGltJagd4oT1VOXTfWqysRaDSloWlYkbLzDVUToT1q4pKQ4gIAEpWoxGsQNeu9ACs+LGHFFKZuIJE5AIj13E8yK5Y2lCkuEIeTKVaZRlBg+cj12rxheAsLC3S2CsrUCo/MBm2lPKu13hDcR4wD+2rp6xQZ7x6+O4t3Uz9oFJJIIAzJGWDznWT5VKs4/giXsHEqWXEFYgqJCciyPCJ05a1KAN/7nXZKWLWUqdUMrhHicMBIJSsaJ0nTzo9wh2cG5l7FCpYUopbaKzDh/X3kDcgA8uW1Z8+2kXFsSc32bLcAnMPsxrA1mTW3214hgNZl5G7dnKpSjzUU/VRAHnqaC08+LVGW1YQhIIEQBCQn9UaqOg1JqyxiRuW2nEeHK6mQZBEgjUH7utB8W4gCocQUpBy90VnKFGTp4tpmKWrnjJwXb7YEJbykjpKkmZ5jcUGtMhcHOUnpEj86VOKsZRauF11KsnhQMqpKwQrMCnnuatY1xJb232jzwCeYQCoz5hM5RHM1l/EnaULpZ+HZKoTACtUwJ8SXEmAdtxQOtviaEWRW0QGmFDulEmRmaXorNsUlceVCLDjRq0uH0WiPiFPlvu0JJglKCFQpIIMq5aVjeLcSvFRCiQZ9I8pRAV7itV7Dr1Dlw8pLKGe8bkJTJHhUkEgqk6zO9ArcVcU3SH3FOo7l1WUqgBCwSNAsAqSoBMaGq+BR3q1KggAHbTNlBCssZQqZ5dfQ9e2Zv/FbjXkyY9UCarYEk5l6nVKNf8pEflQXUXJRZXeWAr4hhxOvMqEGeWorh2i3bt1b2D6ozuJeK8u2YqQTA5VdwpkO29ygkQfhirxAad6gak6J0PzGmTHsOtxYBAQpBZWrukKBmAIUlSo6wodZFAlWXCLj1my2JJS44tUETCgkDfnpVpzs7LbPeKkgBzNJiAkAzy60V4exVKShQWpKddJGu0jXQRXHi3iObJxlFwlSVqA0yyBrIUpKjOlBe7IODrdalPvJdStB8Kc4CB0JAHiPqSPKtVYuEouYKgU5ISehUrn/AKawnhrtPatGlpyLWr7oGgPvyHsTRmw7UnA2wp1tvLdLWhWUGUBKkhJTrJMqM9aDRcOfLblwmfCHVwBIjWee+4/GgeOO3fenKtORSkRJ+Uc5G/0qngeLaSpaiSpWYmZmToc2/rV74xLyv3SN/wAKClbMKWm5YSfEH1hKY08eRaT13J3qVbwJcYups6hwNOjl8qVpP4gV8oEbhJtJxjKsoQgNozZ1AQEoSZBVG0bb1rbXEds2+6hK0LTkQqQoEGcwnQxFY9jFhZi4710hxRBHdSUpXv4kuJBTIEdJq7w/YqdzfCo+GZBjOlMOFUHQKSrK6kftCBI60Go3fENm6IdLS0g+EKQITPPxEhQ11I0jNWP43jYDzz7DRQFKyidIQNB3K0qKVJ06V5474Q+HT3iVqdcyJcWSEwEkgFWVIjmKUsHw1y6uENlRIhSt9EpSkqIHIbQPUUGudn/BXfH4nEUJcKzLSVTKgdAtwJhMbkZgSd6+YpjSHHV/DtsNsNFTbYS0kkgfMqI0kzAHrvTLw54LJlUycjevX7EKHt/Kkjspsy4JjMpRkzslO5UeUk6UFHFWGbgZFtFK4hKwiB1hQiPegfDfEL2FvuKayuKbGXKqcpBGo01HtWz8T3rCLdwKW2mEkbjQkabTrMfSvzjaXRK1lWsgn6UB3ivHHL9Tl26kIWooTlTMQkAaTrRLCHFFYBIy92kgDTykkHbbWgF3ragjbPE+sUZwj9MyI/8ArjTyPXpQXbNA+Fvo528n/KtEb7c96v2nEKVYdbG7Wcj63m3HTKihWhQ4RzAIggfd9qFcLyq2xAEme5f68iDH9eVB7t3NgrO/hulD0lCjQH8YwG6tVANZXA2QMyRKFFyFJMq6pIj+OtI+O4u8+sd/Eo0ACQI+lab2a8VssoZtrwDJcJKkuqJ8BRKUpUZjJlGnQjas24oebcvHi0czedQQeoB0NAJTT/fcGXBsLN0fZpaEOZvCW87mYLJUQNQUwBr5V87JODfirrvnAO4YIJzbKX91Ec9dT6DrW0YnwMi6bcS68opWFBAKAQ2pfzLKSYU5HhBPyjbXWgxW8sx3ii25pOkH+SutDkNqmEuL1JAAK9Tz2VWl4z2FrZbSrDnpcSFZw4YLmg2I8I9Kyu7xF1pXdqC0qQshSFSCCIzA8wZoHvsxeU3iTZdcOqHRKj0TOUlWw8xrUpMtsaJUguJQopVOxEiDIJB2qUFXFPCt1IBSM6iExE6AJ9U/nW+cP4iwGmO5CO7DaAn9WIEz+1mknzrF+1VJRfgDSbe2n/gIGtBsM4peYbyCCmSUzMpJ3KfWg2fidju7q4dcKDauWytSpIyeBScsTJOaCNOflWM8MXzjT6e7MTAIncbka+Ymqd1jDroyqWop3gkn8664VblT7QBjOsIB6ZvDP40Gz8LY6HLRoSMyAG16/eQSj8UlCvSaIcPYfbOWLbRC2/CPlMZvU9JpIscFcw99xrN3jakhxs6faBMgnyUNR6ijeGcTdwIdAS2dWniDkKVahJI+VSZiDQEMY4fsWbRTUpzJ+0OaZVHrrzGvlWE4ev7QDrI+or9FcIY20/cuMuL+JlIW2rwlCAkaiAkakk7zsBWT9qOG2jF8k2qVNlWq248KTO6BuAdfD9KAZhbYfsHUJIDrKkryn76OceYP50bw0p+JtIGiweXWOVJTN6ph9Sk/tAjqDypywhpaLywQvkEhO/TfodelBe7P0j+/ogCBceXIDflS2v8A+G5aXaZj/ZubztTHwoooxDEWpgRd8tPlcM6egpbbR/hDon5LlB5aSFD8dP8AxQVXbFb4smm2luqLZ8KBKlS4rbQx61w4l4bdsX+5dKc+VKoSZyz91XRQ2NerjEnGe4LSygljKYMSCpUiRyofb5nXACSVLIEkzqTEkmg/R/Y1hhThLRUgJLiioeaQsQozzMT9KfMyUqAOhJj8P5VnXC/GjXwbORQCczjKSdhkUMk/vJE+9EsU4kDgaUD8rih75Vpg+9A6m6RMSJ3ivzb23OIOLr7sD9G3mI5mDr56QPattwpbS0glas5mSDB35HlrzrNO3m2ZCbYtpRmSSjMkHMEBMhKjtEknWTvrQZPbr8QmpXlAOb+ulSgde2q3i9ZV+tbtD3SIP8KQEo60exLFH7pIU8oqDMITMSM06AxJ250NLFBUSIUKtJJynkRqI676H1rmlGtd0jWKBrwO+exO4aDqypTYAIP3gBqdYAERI8hTJjOLMtJcZtVKWhCYdbEFvMdAnXnuSU7R1isrYeLbkpMEGR9eccq7JxtxK1rEBaucbCCIAPkaDaOxzD0ourjQIUplPhEx+kIJTOokZT7is07Uif7UfSr7uUA9NJpw/wDT5iRVeOtqGZRbKgskzoUDLr7fSlXtexNi4xR1VuDlTDajyUpJIUoeXKfKgUL75z5wfqBWgYcuH8KgCSlE/wCoj+NIFxqQT0EflWi4PliyXl8bPcJzE7FSwYA65edB1wTw47fJ6m4Gp5FK+lLcf4bdDf7Vo9YnKd/fentVmk8RKAgZ1O8+ZRPud6Rzb/3K8SJPibI1nQRP5b+VAuYsoy1P/wCSPyNUkrg6GKvY1o4E/qoQP+UUPFAf4bvXtWkgqaUQViNE6bg8lR9Yoy9xIoLyKz7zt8/SddD1o3wnbleFtIQAMzri18s2WAieo8R+lD+IcLSrca7gjcUD3waxd3DAcYcbcAIBaPhU2SdQo9IkjTXlSj2n310XVWzwQlNsoqbyj50rHzknUyNI5EKFVOAuK3LR/Mk5inRSSYzp6Hr112pu7VGmH7W3vbeAjMWnB0DniEidIWNvOgxv4wjQaDy3261K6owtSlGYSmYzEgfSd6lB0t7zMHB+6qPQ/wAjXbutK5WNv85CZhCidYIHM+WlWrJO6SPEnQ9Oo/CgHuorqUbHyq3c2WhVvXllskD0NBQvWZII51UfGx+tGrlnwehn0oM9cDWNaA/wVxgvD1rdaQlTqmy2kqJhObcwNzMcxtQVxMgk6kySeuu5rjajerqkyNNzFBTWdEnmJp8wl3vLchv50KacSmd/Agfmkj3pCWrT30o1hGIrt3EKSRI+XMPCoHdC+g135UD3wvcOf2ow+8YWpThVroJB0nyH5etB2rZefWO7MKVO+gV4SBy1miFxiVndQC4qydBGZCpjUQcjkRlIJ84qhxJfEDIzCkqCSVjUZSsJlJj5Z0mgSMURLyiNif4Cq7rYGnOrlyuVrjqdfeqBoHeyx4pbZbC9S2nSCRtsQNfpXm9v8ySknXyJI9p1oFw4qM6s2UgBIP6oMyR56RRH+zUkEhSTAkmSo+wECfKgXXHBmJBO8yPXWmV7iAOWjjCVwlWVRSRzRMH1IkUNY4ecczrSRAn38gdjFWuJuBnrJtLqilbaiEhSZBSSmYUk845iRQH+EMafNl3KG1LCnV8woEqCQAUEbgic35VKT8HxJxv9GtSCDIKSQfwqUDn2MpBxIAiQpl0KB2IyHQjmKBLEXLkdG/8AoqVKDrc/IfSuGHfKf6519qUFbEVHulf1zpeO1SpQWLPerLXzH91X5VKlByvPnHtXa4+b3/hX2pQFOOx/eh/sLX/sIplwQ+G0/atFg+Y79Wh6jfSpUoM5eOqvU/nXgVKlAQwX5j6p/jTS8PD/ALpR9+vrXypQMOANjuwIESOXmK1biG0Qti7StCVJ7hwwpIIkZiDB0kGvtSg/K1tUqVKD/9k="/>
          <p:cNvSpPr>
            <a:spLocks noChangeAspect="1" noChangeArrowheads="1"/>
          </p:cNvSpPr>
          <p:nvPr/>
        </p:nvSpPr>
        <p:spPr bwMode="auto">
          <a:xfrm>
            <a:off x="74613" y="-441325"/>
            <a:ext cx="1447800" cy="933450"/>
          </a:xfrm>
          <a:prstGeom prst="rect">
            <a:avLst/>
          </a:prstGeom>
          <a:noFill/>
        </p:spPr>
        <p:txBody>
          <a:bodyPr vert="horz" wrap="square" lIns="91440" tIns="45720" rIns="91440" bIns="45720" numCol="1" anchor="t" anchorCtr="0" compatLnSpc="1">
            <a:prstTxWarp prst="textNoShape">
              <a:avLst/>
            </a:prstTxWarp>
          </a:bodyPr>
          <a:lstStyle/>
          <a:p>
            <a:endParaRPr lang="sv-SE"/>
          </a:p>
        </p:txBody>
      </p:sp>
      <p:sp>
        <p:nvSpPr>
          <p:cNvPr id="1038" name="AutoShape 14" descr="data:image/jpg;base64,/9j/4AAQSkZJRgABAQAAAQABAAD/2wCEAAkGBhMSERUUEhQVFRUWGRgaGBgYGB0fHhkhIBgXHx8ZGBoZHCseGhkmGiAZIDEgIycpLCwsHR4xNTAqNSgrLCkBCQoKBQUFDQUFDSkYEhgpKSkpKSkpKSkpKSkpKSkpKSkpKSkpKSkpKSkpKSkpKSkpKSkpKSkpKSkpKSkpKSkpKf/AABEIAGIAmAMBIgACEQEDEQH/xAAcAAACAwEBAQEAAAAAAAAAAAAFBgAEBwMCAQj/xABFEAABAwIEAwYDBAcFBwUAAAABAgMRAAQFEiExBkFRBxMiYXGBFDKRI0KhsTNSYnLB0fAVJCWCknODk6Kys/EIFzVDU//EABQBAQAAAAAAAAAAAAAAAAAAAAD/xAAUEQEAAAAAAAAAAAAAAAAAAAAA/9oADAMBAAIRAxEAPwC3gHZ9eufZktWTScpyIJWoZgfEkiCFHKJlRq7d9g+fX45zMd1KaSSfWFifenbBsNRneTBgBpMgnXwAnn1NdcRNtbauvqbmYl4yf3Uk6mgza77BHiBkvkiBH6JQnzMOHX2qM8K4j3bbXxNupwozoW4lQAbRAyqlMzJSc3tV297S86+6w5F3crA138PmUZZKfMkCq7nC+KXjjIvnksocJSEJAUcoSVGUapTMAfMfSgWsfsXgcl3dWKiDqGyor9QMoBPlNWsDtXEqKbBD7qilRCnXgAI3hhzKfcT61p+C9ndvaAd1BUCSFuoStSSf1VHb0EUp4DwRdW2MPXB7sIKXiDoZB6gfJJ/jQKV1guJvOMm4tluJeAUkJdTlIzI1gqlGhGk8xXz4x4LuGbe0ddLehU0gKySCE8iSRB15wafsHW+t7CnXMndd28mEgggkSAZOuiB9DXXsobCl3b0eNZakx5LP5mgyp/i1xxJYWwtCkRmUpOVUiBBTAgnzolwfjilMX6VK1TbHfnCxlO2/KvfHjam7u7aT45eSrbxeLxx1O8fSqeC4Ibc3PxC0spuG1oQlRhRzFJECQnbNoVCgOs4kf7GzSfDdkTJ0lB9o1mmd27dLti+hOZAt2nHVZgJISoBOgJkkg7aCk6wvAxZKatGlONIeSSt5KVKDphKUraIgTp8hPrQ3tDcuLdq2KluZ3goqzbtKRlBbbMlSI3OvSg0XE+0xNuA65lUVgpBbJyGCTCFGQpY55ss9KEYJ2gN4g8ppXeqhJKG0JyJcAO6hKihQGsojasovHScOaUolSlXLpJO/yJ3J5zU4Nxf4a9YdkhKVpCz+yrRWvSDQforCMLW6SpxIb20BObyClElStOtGltJagd4oT1VOXTfWqysRaDSloWlYkbLzDVUToT1q4pKQ4gIAEpWoxGsQNeu9ACs+LGHFFKZuIJE5AIj13E8yK5Y2lCkuEIeTKVaZRlBg+cj12rxheAsLC3S2CsrUCo/MBm2lPKu13hDcR4wD+2rp6xQZ7x6+O4t3Uz9oFJJIIAzJGWDznWT5VKs4/giXsHEqWXEFYgqJCciyPCJ05a1KAN/7nXZKWLWUqdUMrhHicMBIJSsaJ0nTzo9wh2cG5l7FCpYUopbaKzDh/X3kDcgA8uW1Z8+2kXFsSc32bLcAnMPsxrA1mTW3214hgNZl5G7dnKpSjzUU/VRAHnqaC08+LVGW1YQhIIEQBCQn9UaqOg1JqyxiRuW2nEeHK6mQZBEgjUH7utB8W4gCocQUpBy90VnKFGTp4tpmKWrnjJwXb7YEJbykjpKkmZ5jcUGtMhcHOUnpEj86VOKsZRauF11KsnhQMqpKwQrMCnnuatY1xJb232jzwCeYQCoz5hM5RHM1l/EnaULpZ+HZKoTACtUwJ8SXEmAdtxQOtviaEWRW0QGmFDulEmRmaXorNsUlceVCLDjRq0uH0WiPiFPlvu0JJglKCFQpIIMq5aVjeLcSvFRCiQZ9I8pRAV7itV7Dr1Dlw8pLKGe8bkJTJHhUkEgqk6zO9ArcVcU3SH3FOo7l1WUqgBCwSNAsAqSoBMaGq+BR3q1KggAHbTNlBCssZQqZ5dfQ9e2Zv/FbjXkyY9UCarYEk5l6nVKNf8pEflQXUXJRZXeWAr4hhxOvMqEGeWorh2i3bt1b2D6ozuJeK8u2YqQTA5VdwpkO29ygkQfhirxAad6gak6J0PzGmTHsOtxYBAQpBZWrukKBmAIUlSo6wodZFAlWXCLj1my2JJS44tUETCgkDfnpVpzs7LbPeKkgBzNJiAkAzy60V4exVKShQWpKddJGu0jXQRXHi3iObJxlFwlSVqA0yyBrIUpKjOlBe7IODrdalPvJdStB8Kc4CB0JAHiPqSPKtVYuEouYKgU5ISehUrn/AKawnhrtPatGlpyLWr7oGgPvyHsTRmw7UnA2wp1tvLdLWhWUGUBKkhJTrJMqM9aDRcOfLblwmfCHVwBIjWee+4/GgeOO3fenKtORSkRJ+Uc5G/0qngeLaSpaiSpWYmZmToc2/rV74xLyv3SN/wAKClbMKWm5YSfEH1hKY08eRaT13J3qVbwJcYups6hwNOjl8qVpP4gV8oEbhJtJxjKsoQgNozZ1AQEoSZBVG0bb1rbXEds2+6hK0LTkQqQoEGcwnQxFY9jFhZi4710hxRBHdSUpXv4kuJBTIEdJq7w/YqdzfCo+GZBjOlMOFUHQKSrK6kftCBI60Go3fENm6IdLS0g+EKQITPPxEhQ11I0jNWP43jYDzz7DRQFKyidIQNB3K0qKVJ06V5474Q+HT3iVqdcyJcWSEwEkgFWVIjmKUsHw1y6uENlRIhSt9EpSkqIHIbQPUUGudn/BXfH4nEUJcKzLSVTKgdAtwJhMbkZgSd6+YpjSHHV/DtsNsNFTbYS0kkgfMqI0kzAHrvTLw54LJlUycjevX7EKHt/Kkjspsy4JjMpRkzslO5UeUk6UFHFWGbgZFtFK4hKwiB1hQiPegfDfEL2FvuKayuKbGXKqcpBGo01HtWz8T3rCLdwKW2mEkbjQkabTrMfSvzjaXRK1lWsgn6UB3ivHHL9Tl26kIWooTlTMQkAaTrRLCHFFYBIy92kgDTykkHbbWgF3ragjbPE+sUZwj9MyI/8ArjTyPXpQXbNA+Fvo528n/KtEb7c96v2nEKVYdbG7Wcj63m3HTKihWhQ4RzAIggfd9qFcLyq2xAEme5f68iDH9eVB7t3NgrO/hulD0lCjQH8YwG6tVANZXA2QMyRKFFyFJMq6pIj+OtI+O4u8+sd/Eo0ACQI+lab2a8VssoZtrwDJcJKkuqJ8BRKUpUZjJlGnQjas24oebcvHi0czedQQeoB0NAJTT/fcGXBsLN0fZpaEOZvCW87mYLJUQNQUwBr5V87JODfirrvnAO4YIJzbKX91Ec9dT6DrW0YnwMi6bcS68opWFBAKAQ2pfzLKSYU5HhBPyjbXWgxW8sx3ii25pOkH+SutDkNqmEuL1JAAK9Tz2VWl4z2FrZbSrDnpcSFZw4YLmg2I8I9Kyu7xF1pXdqC0qQshSFSCCIzA8wZoHvsxeU3iTZdcOqHRKj0TOUlWw8xrUpMtsaJUguJQopVOxEiDIJB2qUFXFPCt1IBSM6iExE6AJ9U/nW+cP4iwGmO5CO7DaAn9WIEz+1mknzrF+1VJRfgDSbe2n/gIGtBsM4peYbyCCmSUzMpJ3KfWg2fidju7q4dcKDauWytSpIyeBScsTJOaCNOflWM8MXzjT6e7MTAIncbka+Ymqd1jDroyqWop3gkn8664VblT7QBjOsIB6ZvDP40Gz8LY6HLRoSMyAG16/eQSj8UlCvSaIcPYfbOWLbRC2/CPlMZvU9JpIscFcw99xrN3jakhxs6faBMgnyUNR6ijeGcTdwIdAS2dWniDkKVahJI+VSZiDQEMY4fsWbRTUpzJ+0OaZVHrrzGvlWE4ev7QDrI+or9FcIY20/cuMuL+JlIW2rwlCAkaiAkakk7zsBWT9qOG2jF8k2qVNlWq248KTO6BuAdfD9KAZhbYfsHUJIDrKkryn76OceYP50bw0p+JtIGiweXWOVJTN6ph9Sk/tAjqDypywhpaLywQvkEhO/TfodelBe7P0j+/ogCBceXIDflS2v8A+G5aXaZj/ZubztTHwoooxDEWpgRd8tPlcM6egpbbR/hDon5LlB5aSFD8dP8AxQVXbFb4smm2luqLZ8KBKlS4rbQx61w4l4bdsX+5dKc+VKoSZyz91XRQ2NerjEnGe4LSygljKYMSCpUiRyofb5nXACSVLIEkzqTEkmg/R/Y1hhThLRUgJLiioeaQsQozzMT9KfMyUqAOhJj8P5VnXC/GjXwbORQCczjKSdhkUMk/vJE+9EsU4kDgaUD8rih75Vpg+9A6m6RMSJ3ivzb23OIOLr7sD9G3mI5mDr56QPattwpbS0glas5mSDB35HlrzrNO3m2ZCbYtpRmSSjMkHMEBMhKjtEknWTvrQZPbr8QmpXlAOb+ulSgde2q3i9ZV+tbtD3SIP8KQEo60exLFH7pIU8oqDMITMSM06AxJ250NLFBUSIUKtJJynkRqI676H1rmlGtd0jWKBrwO+exO4aDqypTYAIP3gBqdYAERI8hTJjOLMtJcZtVKWhCYdbEFvMdAnXnuSU7R1isrYeLbkpMEGR9eccq7JxtxK1rEBaucbCCIAPkaDaOxzD0ourjQIUplPhEx+kIJTOokZT7is07Uif7UfSr7uUA9NJpw/wDT5iRVeOtqGZRbKgskzoUDLr7fSlXtexNi4xR1VuDlTDajyUpJIUoeXKfKgUL75z5wfqBWgYcuH8KgCSlE/wCoj+NIFxqQT0EflWi4PliyXl8bPcJzE7FSwYA65edB1wTw47fJ6m4Gp5FK+lLcf4bdDf7Vo9YnKd/fentVmk8RKAgZ1O8+ZRPud6Rzb/3K8SJPibI1nQRP5b+VAuYsoy1P/wCSPyNUkrg6GKvY1o4E/qoQP+UUPFAf4bvXtWkgqaUQViNE6bg8lR9Yoy9xIoLyKz7zt8/SddD1o3wnbleFtIQAMzri18s2WAieo8R+lD+IcLSrca7gjcUD3waxd3DAcYcbcAIBaPhU2SdQo9IkjTXlSj2n310XVWzwQlNsoqbyj50rHzknUyNI5EKFVOAuK3LR/Mk5inRSSYzp6Hr112pu7VGmH7W3vbeAjMWnB0DniEidIWNvOgxv4wjQaDy3261K6owtSlGYSmYzEgfSd6lB0t7zMHB+6qPQ/wAjXbutK5WNv85CZhCidYIHM+WlWrJO6SPEnQ9Oo/CgHuorqUbHyq3c2WhVvXllskD0NBQvWZII51UfGx+tGrlnwehn0oM9cDWNaA/wVxgvD1rdaQlTqmy2kqJhObcwNzMcxtQVxMgk6kySeuu5rjajerqkyNNzFBTWdEnmJp8wl3vLchv50KacSmd/Agfmkj3pCWrT30o1hGIrt3EKSRI+XMPCoHdC+g135UD3wvcOf2ow+8YWpThVroJB0nyH5etB2rZefWO7MKVO+gV4SBy1miFxiVndQC4qydBGZCpjUQcjkRlIJ84qhxJfEDIzCkqCSVjUZSsJlJj5Z0mgSMURLyiNif4Cq7rYGnOrlyuVrjqdfeqBoHeyx4pbZbC9S2nSCRtsQNfpXm9v8ySknXyJI9p1oFw4qM6s2UgBIP6oMyR56RRH+zUkEhSTAkmSo+wECfKgXXHBmJBO8yPXWmV7iAOWjjCVwlWVRSRzRMH1IkUNY4ecczrSRAn38gdjFWuJuBnrJtLqilbaiEhSZBSSmYUk845iRQH+EMafNl3KG1LCnV8woEqCQAUEbgic35VKT8HxJxv9GtSCDIKSQfwqUDn2MpBxIAiQpl0KB2IyHQjmKBLEXLkdG/8AoqVKDrc/IfSuGHfKf6519qUFbEVHulf1zpeO1SpQWLPerLXzH91X5VKlByvPnHtXa4+b3/hX2pQFOOx/eh/sLX/sIplwQ+G0/atFg+Y79Wh6jfSpUoM5eOqvU/nXgVKlAQwX5j6p/jTS8PD/ALpR9+vrXypQMOANjuwIESOXmK1biG0Qti7StCVJ7hwwpIIkZiDB0kGvtSg/K1tUqVKD/9k="/>
          <p:cNvSpPr>
            <a:spLocks noChangeAspect="1" noChangeArrowheads="1"/>
          </p:cNvSpPr>
          <p:nvPr/>
        </p:nvSpPr>
        <p:spPr bwMode="auto">
          <a:xfrm>
            <a:off x="74613" y="-441325"/>
            <a:ext cx="1447800" cy="933450"/>
          </a:xfrm>
          <a:prstGeom prst="rect">
            <a:avLst/>
          </a:prstGeom>
          <a:noFill/>
        </p:spPr>
        <p:txBody>
          <a:bodyPr vert="horz" wrap="square" lIns="91440" tIns="45720" rIns="91440" bIns="45720" numCol="1" anchor="t" anchorCtr="0" compatLnSpc="1">
            <a:prstTxWarp prst="textNoShape">
              <a:avLst/>
            </a:prstTxWarp>
          </a:bodyPr>
          <a:lstStyle/>
          <a:p>
            <a:endParaRPr lang="sv-SE"/>
          </a:p>
        </p:txBody>
      </p:sp>
      <p:pic>
        <p:nvPicPr>
          <p:cNvPr id="1040" name="Picture 16" descr="http://sverigesradio.se/diverse/appdata/isidor/images/news_images/83/36507_190_123.jpg"/>
          <p:cNvPicPr>
            <a:picLocks noChangeAspect="1" noChangeArrowheads="1"/>
          </p:cNvPicPr>
          <p:nvPr/>
        </p:nvPicPr>
        <p:blipFill>
          <a:blip r:embed="rId5"/>
          <a:srcRect/>
          <a:stretch>
            <a:fillRect/>
          </a:stretch>
        </p:blipFill>
        <p:spPr bwMode="auto">
          <a:xfrm>
            <a:off x="6228184" y="5085184"/>
            <a:ext cx="1809750" cy="1171575"/>
          </a:xfrm>
          <a:prstGeom prst="rect">
            <a:avLst/>
          </a:prstGeom>
          <a:noFill/>
        </p:spPr>
      </p:pic>
      <p:sp>
        <p:nvSpPr>
          <p:cNvPr id="1042" name="AutoShape 18" descr="data:image/jpg;base64,/9j/4AAQSkZJRgABAQAAAQABAAD/2wCEAAkGBhMSDxIUERQUERUVGBcRFhQUFRwcHBUfExwdFxQZGhcdHCYgFxkqGhgVHzEkIycpMSwtFh4xPDAvNSYrOCkBCQoKDgwNGQ8PGTUkHiQ1NTQpKSk1NSkpKSkpKTUpKTQ1LCwsLC4sLykpLDUpNSkpKS0pLCwsKSk0KSwpLCouNf/AABEIAFkAQgMBIgACEQEDEQH/xAAcAAABBQEBAQAAAAAAAAAAAAAHAAMEBQYCCAH/xABAEAACAAQCBQYLBQkBAAAAAAABAgADESEEEgUGBzFBEyIyYXFzIzNRVGJykaOxstFCgYKhwRUXJCU0U6LC0hT/xAAaAQACAwEBAAAAAAAAAAAAAAACAwEEBQYA/8QAKBEAAgECAwcFAQAAAAAAAAAAAAECAxESMXEEISIzUqHBBRRBgbET/9oADAMBAAIRAxEAPwAja46/Jo95aPLaZnBYFSBSloDWjtq2lD0sUWpVbypfA04KPJGy22jw+G9RvjAmQUmTKf3Jg9jmAmy9sMIzqNSV9xuV2naR8490n0hxdpmkfOPdJ9IpMNKk1UtKnEZVYgK9xkq7VrYZgTXdQ13CJEvDyrLyGILc1Scr2Yq6rVa3LTMlhTomg3grxmg6dLp7Itf3l6Q8490n0hqZtO0j5x7pPpFQs3CUWom2yZqcQC3KAEmzMMgBpQXiJnkBednZqsLWtU5W3+QrUeib3icZ5UYdPYt32p6T8591L/5iZoHanpE4vDq84TFebLlsrS1FQ7BTdQCDeMrOmYegor9d7b+3t3UsV4g1f1ZVTpDBBQfHyq14nN8LCAxO4x0qeF8HY9PwoUKLJzoJNto8LhvVb4wJwPCze8m/O0FrbaPCYbsaBOPGze8mfO0BM0fTua9PKLyWwAFJ60yhShRaXlMD1NQtkrv5xIFRHOI0rNWaSsxZlCGDmXLNzRiRYgGvNJBuAAa0isBjqkKsa381fefKWjho7PtiRjNGPLRXbKUcBldWqGDCo6xuZb7mVhwvLDukyJhjSYKdfwMXeqeDH7RwTLbw8uq/fYr1dXCIf7KKiWwqzGpKBdwt+QqQxtQkDgYtNT0ppHBd+n6wu+8RVndOz+D0TChQotnOAn229LDdjQJ1HhZ3ezfnaC1tuF8N+KBRI6c7vpvzmAnkaPp3NenlDhEdUj7SPuWFm2xukWOA0molNh5iFpbuHzKedLNKZkWoBauU77jMDwpBIjg2v5KH2XiGrgyipKzLeeHNF6Qdcy5LCblqstaqBYBXYrQHMSDQmLDVAV0hgjvrOQ+0E/dEPEYgVYMc6sQwZmNVYsxrm+ySct+B7WBt9WBXSOEJpXlwTQUvzvITe1e0ndClminN8DDvChQoumCCvbcP6b8UCjCrz53fTfmMFjbduw3a0CrA9Kd3s0/5mAnkX9g5j08j2WOqRpMHqwjS6vMYOwRlCS2YJm51zucladkUuJw2SY6Eg5GK1G4040Nx2Hdu4QpSTNZVIydkQ8kcMsSSkNssSNTLHDzGeVLKVMxQUpUMWpQXQnoU5EXFLnrMaDVZD/7MFmoCJy1CklftVyk3I3DtG8xl9EMOUytUhxlFDuNwpI+1YsAKjfGj1QTJpDChiSzzxQG+UIjVo3CpJsN4oaAZSVW4kVK0bJoOkKFCi4YALttw5mG7WgU6LN53eTPmMFfbcPB4b1m+ECfQp8b3kz5jATyL2w8x6eUEXATf4dW5TErLlIOV5ISwJOSWHGWq1NQa/fxjJ6QvOmnyux9t79f6xZ4DAYqZKUy8PyiNUBzULMyDKaryyq5AFLrw4xUF83OJrm51fLXjCIqzNCCtJjZWG3WH6Q28GPTIrCNfqjiRNxuDc9MTlV7byVYg2FADRiLWAy3yqYybCLnUVf5rg+8/1aBtdomqk4PR/h6GhQoUWTmQZbbU8Fhj6TfCBPovCugeormZmFK1ua7qR6C128SnrRB0f0ViGrjaVWVN3iDTRukcdLlKsgOoWtKYYE3JN3KGtyaV3VNN8MYPVfFuLYeb5BRfZvIg84HoxKiMCGe6qfG76ATI1B0gx8QQPSIH1icuyjGsb5JY63zfBRBohROFA+5q9QKJGxdyRyk5FHoBj+TMRG71d1Pw+ERckuWZiggzuSQOa7+cFBp1ReQo9ZASqzlnJihQoUSLP//Z"/>
          <p:cNvSpPr>
            <a:spLocks noChangeAspect="1" noChangeArrowheads="1"/>
          </p:cNvSpPr>
          <p:nvPr/>
        </p:nvSpPr>
        <p:spPr bwMode="auto">
          <a:xfrm>
            <a:off x="74613" y="-403225"/>
            <a:ext cx="628650" cy="847725"/>
          </a:xfrm>
          <a:prstGeom prst="rect">
            <a:avLst/>
          </a:prstGeom>
          <a:noFill/>
        </p:spPr>
        <p:txBody>
          <a:bodyPr vert="horz" wrap="square" lIns="91440" tIns="45720" rIns="91440" bIns="45720" numCol="1" anchor="t" anchorCtr="0" compatLnSpc="1">
            <a:prstTxWarp prst="textNoShape">
              <a:avLst/>
            </a:prstTxWarp>
          </a:bodyPr>
          <a:lstStyle/>
          <a:p>
            <a:endParaRPr lang="sv-SE"/>
          </a:p>
        </p:txBody>
      </p:sp>
      <p:pic>
        <p:nvPicPr>
          <p:cNvPr id="1044" name="Picture 20" descr="http://meritwager.files.wordpress.com/2008/06/svensktpass_nya75.jpg"/>
          <p:cNvPicPr>
            <a:picLocks noChangeAspect="1" noChangeArrowheads="1"/>
          </p:cNvPicPr>
          <p:nvPr/>
        </p:nvPicPr>
        <p:blipFill>
          <a:blip r:embed="rId6"/>
          <a:srcRect/>
          <a:stretch>
            <a:fillRect/>
          </a:stretch>
        </p:blipFill>
        <p:spPr bwMode="auto">
          <a:xfrm>
            <a:off x="4211960" y="2996951"/>
            <a:ext cx="1008112" cy="1344149"/>
          </a:xfrm>
          <a:prstGeom prst="rect">
            <a:avLst/>
          </a:prstGeom>
          <a:noFill/>
        </p:spPr>
      </p:pic>
      <p:pic>
        <p:nvPicPr>
          <p:cNvPr id="1046" name="Picture 22" descr="http://t2.gstatic.com/images?q=tbn:ANd9GcSiFX82wOgQpAE81gvg-km4mcOHRNH14R3Sk0r1Uu1sZIw2uBh16Q"/>
          <p:cNvPicPr>
            <a:picLocks noChangeAspect="1" noChangeArrowheads="1"/>
          </p:cNvPicPr>
          <p:nvPr/>
        </p:nvPicPr>
        <p:blipFill>
          <a:blip r:embed="rId7"/>
          <a:srcRect/>
          <a:stretch>
            <a:fillRect/>
          </a:stretch>
        </p:blipFill>
        <p:spPr bwMode="auto">
          <a:xfrm>
            <a:off x="5940152" y="2636912"/>
            <a:ext cx="2933700" cy="1562100"/>
          </a:xfrm>
          <a:prstGeom prst="rect">
            <a:avLst/>
          </a:prstGeom>
          <a:noFill/>
        </p:spPr>
      </p:pic>
      <p:pic>
        <p:nvPicPr>
          <p:cNvPr id="6" name="Bilde 5">
            <a:extLst>
              <a:ext uri="{FF2B5EF4-FFF2-40B4-BE49-F238E27FC236}">
                <a16:creationId xmlns:a16="http://schemas.microsoft.com/office/drawing/2014/main" xmlns="" id="{9173C810-EBB9-4FF9-8E63-F3FD090C7CD5}"/>
              </a:ext>
            </a:extLst>
          </p:cNvPr>
          <p:cNvPicPr>
            <a:picLocks noChangeAspect="1"/>
          </p:cNvPicPr>
          <p:nvPr/>
        </p:nvPicPr>
        <p:blipFill>
          <a:blip r:embed="rId8"/>
          <a:stretch>
            <a:fillRect/>
          </a:stretch>
        </p:blipFill>
        <p:spPr>
          <a:xfrm flipH="1">
            <a:off x="775825" y="1569751"/>
            <a:ext cx="2179734" cy="1509047"/>
          </a:xfrm>
          <a:prstGeom prst="rect">
            <a:avLst/>
          </a:prstGeom>
        </p:spPr>
      </p:pic>
      <p:pic>
        <p:nvPicPr>
          <p:cNvPr id="7" name="Bilde 6">
            <a:extLst>
              <a:ext uri="{FF2B5EF4-FFF2-40B4-BE49-F238E27FC236}">
                <a16:creationId xmlns:a16="http://schemas.microsoft.com/office/drawing/2014/main" xmlns="" id="{9DC3514E-92A2-4BBD-9CF4-BD8C272A577A}"/>
              </a:ext>
            </a:extLst>
          </p:cNvPr>
          <p:cNvPicPr>
            <a:picLocks noChangeAspect="1"/>
          </p:cNvPicPr>
          <p:nvPr/>
        </p:nvPicPr>
        <p:blipFill>
          <a:blip r:embed="rId9"/>
          <a:stretch>
            <a:fillRect/>
          </a:stretch>
        </p:blipFill>
        <p:spPr>
          <a:xfrm>
            <a:off x="601168" y="3686594"/>
            <a:ext cx="2209800" cy="2066925"/>
          </a:xfrm>
          <a:prstGeom prst="rect">
            <a:avLst/>
          </a:prstGeom>
        </p:spPr>
      </p:pic>
      <p:sp>
        <p:nvSpPr>
          <p:cNvPr id="17" name="Plassholder for bunntekst 55">
            <a:extLst>
              <a:ext uri="{FF2B5EF4-FFF2-40B4-BE49-F238E27FC236}">
                <a16:creationId xmlns:a16="http://schemas.microsoft.com/office/drawing/2014/main" xmlns="" id="{34B58836-CC35-4ECD-BD7C-358E08DCBECA}"/>
              </a:ext>
            </a:extLst>
          </p:cNvPr>
          <p:cNvSpPr>
            <a:spLocks noGrp="1"/>
          </p:cNvSpPr>
          <p:nvPr>
            <p:ph type="ftr" sz="quarter" idx="11"/>
          </p:nvPr>
        </p:nvSpPr>
        <p:spPr>
          <a:xfrm>
            <a:off x="2990134" y="6453336"/>
            <a:ext cx="5047799" cy="216024"/>
          </a:xfrm>
        </p:spPr>
        <p:txBody>
          <a:bodyPr/>
          <a:lstStyle/>
          <a:p>
            <a:r>
              <a:rPr lang="en-NZ" dirty="0">
                <a:hlinkClick r:id="rId10"/>
              </a:rPr>
              <a:t>anders.holmberg@ssb.no</a:t>
            </a:r>
            <a:r>
              <a:rPr lang="en-NZ" dirty="0"/>
              <a:t>   Source: Statistics Sweden Census project</a:t>
            </a:r>
          </a:p>
        </p:txBody>
      </p:sp>
    </p:spTree>
    <p:extLst>
      <p:ext uri="{BB962C8B-B14F-4D97-AF65-F5344CB8AC3E}">
        <p14:creationId xmlns:p14="http://schemas.microsoft.com/office/powerpoint/2010/main" val="3708695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r>
              <a:rPr lang="et-EE" sz="3600" dirty="0">
                <a:solidFill>
                  <a:schemeClr val="tx1"/>
                </a:solidFill>
              </a:rPr>
              <a:t>Definition of the census population</a:t>
            </a:r>
            <a:endParaRPr lang="sv-SE" sz="6000" dirty="0">
              <a:solidFill>
                <a:schemeClr val="tx1"/>
              </a:solidFill>
            </a:endParaRPr>
          </a:p>
        </p:txBody>
      </p:sp>
      <p:sp>
        <p:nvSpPr>
          <p:cNvPr id="3" name="Platshållare för innehåll 2"/>
          <p:cNvSpPr>
            <a:spLocks noGrp="1"/>
          </p:cNvSpPr>
          <p:nvPr>
            <p:ph idx="1"/>
          </p:nvPr>
        </p:nvSpPr>
        <p:spPr/>
        <p:txBody>
          <a:bodyPr>
            <a:normAutofit fontScale="92500"/>
          </a:bodyPr>
          <a:lstStyle/>
          <a:p>
            <a:r>
              <a:rPr lang="en-US" dirty="0"/>
              <a:t>Registered population (12 month criteria)</a:t>
            </a:r>
          </a:p>
          <a:p>
            <a:r>
              <a:rPr lang="en-US" dirty="0"/>
              <a:t>Place of birth – A newborn children born in Sweden, is registered in the parish in which the mother was registered at the time of birth. If the mother was not registered at the time of birth, the child is registered only if the father was registered and guardian. A newborn baby, born abroad, are registered only if the mother was registered at the time of birth.</a:t>
            </a:r>
          </a:p>
        </p:txBody>
      </p:sp>
      <p:sp>
        <p:nvSpPr>
          <p:cNvPr id="4" name="Plassholder for bunntekst 55">
            <a:extLst>
              <a:ext uri="{FF2B5EF4-FFF2-40B4-BE49-F238E27FC236}">
                <a16:creationId xmlns:a16="http://schemas.microsoft.com/office/drawing/2014/main" xmlns="" id="{F6D080BD-7F2A-42DC-963B-3DF84226E8D2}"/>
              </a:ext>
            </a:extLst>
          </p:cNvPr>
          <p:cNvSpPr>
            <a:spLocks noGrp="1"/>
          </p:cNvSpPr>
          <p:nvPr>
            <p:ph type="ftr" sz="quarter" idx="11"/>
          </p:nvPr>
        </p:nvSpPr>
        <p:spPr>
          <a:xfrm>
            <a:off x="3124200" y="6356350"/>
            <a:ext cx="5192216" cy="241001"/>
          </a:xfrm>
        </p:spPr>
        <p:txBody>
          <a:bodyPr/>
          <a:lstStyle/>
          <a:p>
            <a:r>
              <a:rPr lang="en-NZ" dirty="0">
                <a:hlinkClick r:id="rId3"/>
              </a:rPr>
              <a:t>anders.holmberg@ssb.no</a:t>
            </a:r>
            <a:r>
              <a:rPr lang="en-NZ" dirty="0"/>
              <a:t>   Source: Statistics Sweden Census project</a:t>
            </a:r>
          </a:p>
        </p:txBody>
      </p:sp>
    </p:spTree>
    <p:extLst>
      <p:ext uri="{BB962C8B-B14F-4D97-AF65-F5344CB8AC3E}">
        <p14:creationId xmlns:p14="http://schemas.microsoft.com/office/powerpoint/2010/main" val="1785434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solidFill>
                  <a:schemeClr val="tx1"/>
                </a:solidFill>
              </a:rPr>
              <a:t>Families</a:t>
            </a:r>
          </a:p>
        </p:txBody>
      </p:sp>
      <p:sp>
        <p:nvSpPr>
          <p:cNvPr id="3" name="Platshållare för innehåll 2"/>
          <p:cNvSpPr>
            <a:spLocks noGrp="1"/>
          </p:cNvSpPr>
          <p:nvPr>
            <p:ph idx="1"/>
          </p:nvPr>
        </p:nvSpPr>
        <p:spPr/>
        <p:txBody>
          <a:bodyPr>
            <a:normAutofit fontScale="85000" lnSpcReduction="10000"/>
          </a:bodyPr>
          <a:lstStyle/>
          <a:p>
            <a:r>
              <a:rPr lang="en-US" i="1" dirty="0"/>
              <a:t>The family nucleus is defined in the narrow sense, that is as </a:t>
            </a:r>
            <a:r>
              <a:rPr lang="en-US" i="1" u="sng" dirty="0"/>
              <a:t>two</a:t>
            </a:r>
            <a:r>
              <a:rPr lang="en-US" i="1" dirty="0"/>
              <a:t> or more persons who belong to the same household and who are related as husband and wife, as partners in a registered partnership, as partners in a consensual union, or as parent and child. </a:t>
            </a:r>
          </a:p>
          <a:p>
            <a:pPr lvl="1"/>
            <a:r>
              <a:rPr lang="en-US" dirty="0"/>
              <a:t>Cohabitation</a:t>
            </a:r>
          </a:p>
          <a:p>
            <a:pPr lvl="1"/>
            <a:r>
              <a:rPr lang="en-US" dirty="0"/>
              <a:t>One person is not a family; </a:t>
            </a:r>
          </a:p>
          <a:p>
            <a:pPr lvl="2"/>
            <a:r>
              <a:rPr lang="en-US" dirty="0"/>
              <a:t>how many families does a household of a married couple and a lodger consist of. 1+0? </a:t>
            </a:r>
          </a:p>
          <a:p>
            <a:pPr lvl="2"/>
            <a:r>
              <a:rPr lang="en-US" dirty="0"/>
              <a:t>The lodgers household status is ”none” but is he included in a type of private household – ”Married couple households”?</a:t>
            </a:r>
          </a:p>
          <a:p>
            <a:pPr lvl="1"/>
            <a:endParaRPr lang="en-US" dirty="0"/>
          </a:p>
        </p:txBody>
      </p:sp>
      <p:sp>
        <p:nvSpPr>
          <p:cNvPr id="4" name="Plassholder for bunntekst 55">
            <a:extLst>
              <a:ext uri="{FF2B5EF4-FFF2-40B4-BE49-F238E27FC236}">
                <a16:creationId xmlns:a16="http://schemas.microsoft.com/office/drawing/2014/main" xmlns="" id="{BAD92CD9-169D-4C72-89E1-52FD6A21D9CC}"/>
              </a:ext>
            </a:extLst>
          </p:cNvPr>
          <p:cNvSpPr>
            <a:spLocks noGrp="1"/>
          </p:cNvSpPr>
          <p:nvPr>
            <p:ph type="ftr" sz="quarter" idx="11"/>
          </p:nvPr>
        </p:nvSpPr>
        <p:spPr>
          <a:xfrm>
            <a:off x="3124200" y="6356351"/>
            <a:ext cx="5120208" cy="168993"/>
          </a:xfrm>
        </p:spPr>
        <p:txBody>
          <a:bodyPr/>
          <a:lstStyle/>
          <a:p>
            <a:r>
              <a:rPr lang="en-NZ" dirty="0">
                <a:hlinkClick r:id="rId2"/>
              </a:rPr>
              <a:t>anders.holmberg@ssb.no</a:t>
            </a:r>
            <a:r>
              <a:rPr lang="en-NZ" dirty="0"/>
              <a:t>   Source: Statistics Sweden Census project</a:t>
            </a:r>
          </a:p>
        </p:txBody>
      </p:sp>
    </p:spTree>
    <p:extLst>
      <p:ext uri="{BB962C8B-B14F-4D97-AF65-F5344CB8AC3E}">
        <p14:creationId xmlns:p14="http://schemas.microsoft.com/office/powerpoint/2010/main" val="4046743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a:solidFill>
                  <a:schemeClr val="tx1"/>
                </a:solidFill>
              </a:rPr>
              <a:t>D</a:t>
            </a:r>
            <a:r>
              <a:rPr lang="et-EE" dirty="0">
                <a:solidFill>
                  <a:schemeClr val="tx1"/>
                </a:solidFill>
              </a:rPr>
              <a:t>efinitions of cohabitation</a:t>
            </a:r>
            <a:endParaRPr lang="sv-SE" dirty="0">
              <a:solidFill>
                <a:schemeClr val="tx1"/>
              </a:solidFill>
            </a:endParaRPr>
          </a:p>
        </p:txBody>
      </p:sp>
      <p:sp>
        <p:nvSpPr>
          <p:cNvPr id="3" name="Platshållare för innehåll 2"/>
          <p:cNvSpPr>
            <a:spLocks noGrp="1"/>
          </p:cNvSpPr>
          <p:nvPr>
            <p:ph idx="1"/>
          </p:nvPr>
        </p:nvSpPr>
        <p:spPr/>
        <p:txBody>
          <a:bodyPr>
            <a:normAutofit fontScale="92500" lnSpcReduction="20000"/>
          </a:bodyPr>
          <a:lstStyle/>
          <a:p>
            <a:r>
              <a:rPr lang="en-US" i="1" dirty="0"/>
              <a:t>Two persons are considered to be partners in a ‘consensual union’ when they</a:t>
            </a:r>
          </a:p>
          <a:p>
            <a:pPr lvl="1"/>
            <a:r>
              <a:rPr lang="en-US" i="1" dirty="0"/>
              <a:t>belong to the same household</a:t>
            </a:r>
          </a:p>
          <a:p>
            <a:pPr lvl="1"/>
            <a:r>
              <a:rPr lang="en-US" i="1" dirty="0"/>
              <a:t>have a marriage-like relationship with each other</a:t>
            </a:r>
          </a:p>
          <a:p>
            <a:pPr lvl="1"/>
            <a:r>
              <a:rPr lang="en-US" i="1" dirty="0"/>
              <a:t>are not married to or in a registered partnership with each other.</a:t>
            </a:r>
          </a:p>
          <a:p>
            <a:r>
              <a:rPr lang="en-US" dirty="0"/>
              <a:t>Sex and age </a:t>
            </a:r>
            <a:r>
              <a:rPr lang="en-US" dirty="0" err="1"/>
              <a:t>critieria</a:t>
            </a:r>
            <a:r>
              <a:rPr lang="en-US" dirty="0"/>
              <a:t> ? </a:t>
            </a:r>
          </a:p>
          <a:p>
            <a:pPr marL="0" indent="0">
              <a:buNone/>
            </a:pPr>
            <a:r>
              <a:rPr lang="en-US" dirty="0"/>
              <a:t>(Assumptions set to minimize misclassification errors )</a:t>
            </a:r>
          </a:p>
        </p:txBody>
      </p:sp>
      <p:sp>
        <p:nvSpPr>
          <p:cNvPr id="4" name="Plassholder for bunntekst 55">
            <a:extLst>
              <a:ext uri="{FF2B5EF4-FFF2-40B4-BE49-F238E27FC236}">
                <a16:creationId xmlns:a16="http://schemas.microsoft.com/office/drawing/2014/main" xmlns="" id="{FABFCF6F-1FF5-448E-B477-B3A5159F243A}"/>
              </a:ext>
            </a:extLst>
          </p:cNvPr>
          <p:cNvSpPr>
            <a:spLocks noGrp="1"/>
          </p:cNvSpPr>
          <p:nvPr>
            <p:ph type="ftr" sz="quarter" idx="11"/>
          </p:nvPr>
        </p:nvSpPr>
        <p:spPr>
          <a:xfrm>
            <a:off x="3124200" y="6356351"/>
            <a:ext cx="5120208" cy="168993"/>
          </a:xfrm>
        </p:spPr>
        <p:txBody>
          <a:bodyPr/>
          <a:lstStyle/>
          <a:p>
            <a:r>
              <a:rPr lang="en-NZ" dirty="0">
                <a:hlinkClick r:id="rId2"/>
              </a:rPr>
              <a:t>anders.holmberg@ssb.no</a:t>
            </a:r>
            <a:r>
              <a:rPr lang="en-NZ" dirty="0"/>
              <a:t>   Source: Statistics Sweden Census project</a:t>
            </a:r>
          </a:p>
        </p:txBody>
      </p:sp>
    </p:spTree>
    <p:extLst>
      <p:ext uri="{BB962C8B-B14F-4D97-AF65-F5344CB8AC3E}">
        <p14:creationId xmlns:p14="http://schemas.microsoft.com/office/powerpoint/2010/main" val="3124507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en-GB" sz="3200" dirty="0"/>
              <a:t>A selection of concerns</a:t>
            </a:r>
            <a:endParaRPr lang="sv-SE" sz="3200" dirty="0"/>
          </a:p>
        </p:txBody>
      </p:sp>
      <p:sp>
        <p:nvSpPr>
          <p:cNvPr id="3" name="Platshållare för innehåll 2"/>
          <p:cNvSpPr>
            <a:spLocks noGrp="1"/>
          </p:cNvSpPr>
          <p:nvPr>
            <p:ph idx="1"/>
          </p:nvPr>
        </p:nvSpPr>
        <p:spPr>
          <a:xfrm>
            <a:off x="395536" y="1484784"/>
            <a:ext cx="8291263" cy="4641379"/>
          </a:xfrm>
        </p:spPr>
        <p:txBody>
          <a:bodyPr>
            <a:normAutofit fontScale="85000" lnSpcReduction="10000"/>
          </a:bodyPr>
          <a:lstStyle/>
          <a:p>
            <a:pPr>
              <a:spcBef>
                <a:spcPts val="600"/>
              </a:spcBef>
            </a:pPr>
            <a:r>
              <a:rPr lang="en-US" dirty="0"/>
              <a:t>ALL of the traditional error sources in surveys are present!?</a:t>
            </a:r>
          </a:p>
          <a:p>
            <a:pPr>
              <a:spcBef>
                <a:spcPts val="600"/>
              </a:spcBef>
            </a:pPr>
            <a:endParaRPr lang="en-US" dirty="0"/>
          </a:p>
          <a:p>
            <a:pPr>
              <a:spcBef>
                <a:spcPts val="600"/>
              </a:spcBef>
            </a:pPr>
            <a:r>
              <a:rPr lang="en-GB" dirty="0"/>
              <a:t>Many different authorities are involved</a:t>
            </a:r>
            <a:endParaRPr lang="sv-SE" dirty="0"/>
          </a:p>
          <a:p>
            <a:pPr>
              <a:spcBef>
                <a:spcPts val="600"/>
              </a:spcBef>
            </a:pPr>
            <a:endParaRPr lang="en-GB" dirty="0"/>
          </a:p>
          <a:p>
            <a:pPr>
              <a:spcBef>
                <a:spcPts val="600"/>
              </a:spcBef>
            </a:pPr>
            <a:r>
              <a:rPr lang="en-GB" dirty="0"/>
              <a:t>In Sweden: 290 different municipalities </a:t>
            </a:r>
            <a:r>
              <a:rPr lang="sv-SE" dirty="0"/>
              <a:t>and </a:t>
            </a:r>
            <a:r>
              <a:rPr lang="sv-SE" dirty="0" err="1"/>
              <a:t>about</a:t>
            </a:r>
            <a:r>
              <a:rPr lang="en-GB" dirty="0"/>
              <a:t> 2</a:t>
            </a:r>
            <a:r>
              <a:rPr lang="sv-SE" dirty="0"/>
              <a:t> million</a:t>
            </a:r>
            <a:r>
              <a:rPr lang="en-GB" dirty="0"/>
              <a:t> </a:t>
            </a:r>
            <a:r>
              <a:rPr lang="sv-SE" dirty="0"/>
              <a:t>real </a:t>
            </a:r>
            <a:r>
              <a:rPr lang="en-US" dirty="0"/>
              <a:t>estate owners has to be informed and willing to provide </a:t>
            </a:r>
            <a:r>
              <a:rPr lang="en-GB" dirty="0"/>
              <a:t>information</a:t>
            </a:r>
            <a:r>
              <a:rPr lang="sv-SE" dirty="0"/>
              <a:t>.</a:t>
            </a:r>
          </a:p>
          <a:p>
            <a:pPr>
              <a:spcBef>
                <a:spcPts val="600"/>
              </a:spcBef>
            </a:pPr>
            <a:endParaRPr lang="en-US" dirty="0"/>
          </a:p>
          <a:p>
            <a:pPr>
              <a:spcBef>
                <a:spcPts val="600"/>
              </a:spcBef>
            </a:pPr>
            <a:r>
              <a:rPr lang="en-US" dirty="0"/>
              <a:t>Different actualities in the registers.</a:t>
            </a:r>
          </a:p>
        </p:txBody>
      </p:sp>
      <p:sp>
        <p:nvSpPr>
          <p:cNvPr id="4" name="Platshållare för bildnummer 3"/>
          <p:cNvSpPr>
            <a:spLocks noGrp="1"/>
          </p:cNvSpPr>
          <p:nvPr>
            <p:ph type="sldNum" sz="quarter" idx="12"/>
          </p:nvPr>
        </p:nvSpPr>
        <p:spPr/>
        <p:txBody>
          <a:bodyPr/>
          <a:lstStyle/>
          <a:p>
            <a:fld id="{6C39467F-BE74-4AAD-857B-908E9ECDE9FD}" type="slidenum">
              <a:rPr lang="sv-SE" sz="1200" b="1" smtClean="0"/>
              <a:pPr/>
              <a:t>28</a:t>
            </a:fld>
            <a:endParaRPr lang="sv-SE" sz="1200" b="1" dirty="0"/>
          </a:p>
        </p:txBody>
      </p:sp>
      <p:sp>
        <p:nvSpPr>
          <p:cNvPr id="5" name="Plassholder for bunntekst 2">
            <a:extLst>
              <a:ext uri="{FF2B5EF4-FFF2-40B4-BE49-F238E27FC236}">
                <a16:creationId xmlns:a16="http://schemas.microsoft.com/office/drawing/2014/main" xmlns="" id="{106F4F2B-C8D2-4DB1-8EA2-09DE1B841318}"/>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37430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en-GB" sz="3200" dirty="0"/>
              <a:t>A selection of concerns</a:t>
            </a:r>
            <a:endParaRPr lang="sv-SE" sz="3200" dirty="0"/>
          </a:p>
        </p:txBody>
      </p:sp>
      <p:sp>
        <p:nvSpPr>
          <p:cNvPr id="3" name="Platshållare för innehåll 2"/>
          <p:cNvSpPr>
            <a:spLocks noGrp="1"/>
          </p:cNvSpPr>
          <p:nvPr>
            <p:ph idx="1"/>
          </p:nvPr>
        </p:nvSpPr>
        <p:spPr>
          <a:xfrm>
            <a:off x="251520" y="1484784"/>
            <a:ext cx="8435279" cy="4641379"/>
          </a:xfrm>
        </p:spPr>
        <p:txBody>
          <a:bodyPr>
            <a:normAutofit lnSpcReduction="10000"/>
          </a:bodyPr>
          <a:lstStyle/>
          <a:p>
            <a:pPr>
              <a:spcBef>
                <a:spcPts val="600"/>
              </a:spcBef>
            </a:pPr>
            <a:r>
              <a:rPr lang="en-GB" sz="2200" dirty="0"/>
              <a:t>SWE: Different </a:t>
            </a:r>
            <a:r>
              <a:rPr lang="en-US" sz="2200" dirty="0"/>
              <a:t>input</a:t>
            </a:r>
            <a:r>
              <a:rPr lang="sv-SE" sz="2200" dirty="0"/>
              <a:t> (</a:t>
            </a:r>
            <a:r>
              <a:rPr lang="sv-SE" sz="2200" dirty="0" err="1"/>
              <a:t>processes</a:t>
            </a:r>
            <a:r>
              <a:rPr lang="sv-SE" sz="2200" dirty="0"/>
              <a:t>) </a:t>
            </a:r>
            <a:r>
              <a:rPr lang="en-GB" sz="2200" dirty="0"/>
              <a:t>for one- and two-dwelling buildings and multi-dwelling buildings</a:t>
            </a:r>
            <a:r>
              <a:rPr lang="sv-SE" sz="2200" dirty="0"/>
              <a:t>.</a:t>
            </a:r>
          </a:p>
          <a:p>
            <a:pPr>
              <a:spcBef>
                <a:spcPts val="600"/>
              </a:spcBef>
            </a:pPr>
            <a:endParaRPr lang="en-GB" sz="2200" dirty="0"/>
          </a:p>
          <a:p>
            <a:pPr>
              <a:spcBef>
                <a:spcPts val="600"/>
              </a:spcBef>
            </a:pPr>
            <a:r>
              <a:rPr lang="en-GB" sz="2200" dirty="0"/>
              <a:t>Both real property owners, residents and municipalities are respondents, what are their incentives?</a:t>
            </a:r>
          </a:p>
          <a:p>
            <a:pPr>
              <a:spcBef>
                <a:spcPts val="600"/>
              </a:spcBef>
            </a:pPr>
            <a:endParaRPr lang="en-GB" sz="2200" dirty="0"/>
          </a:p>
          <a:p>
            <a:pPr>
              <a:spcBef>
                <a:spcPts val="600"/>
              </a:spcBef>
            </a:pPr>
            <a:r>
              <a:rPr lang="en-GB" sz="2200" dirty="0"/>
              <a:t>Relevance of some of the variables</a:t>
            </a:r>
          </a:p>
          <a:p>
            <a:pPr>
              <a:spcBef>
                <a:spcPts val="600"/>
              </a:spcBef>
            </a:pPr>
            <a:endParaRPr lang="en-GB" sz="2200" dirty="0"/>
          </a:p>
          <a:p>
            <a:pPr>
              <a:spcBef>
                <a:spcPts val="600"/>
              </a:spcBef>
            </a:pPr>
            <a:r>
              <a:rPr lang="en-GB" sz="2200" dirty="0"/>
              <a:t>Large amounts of data</a:t>
            </a:r>
          </a:p>
          <a:p>
            <a:pPr>
              <a:spcBef>
                <a:spcPts val="600"/>
              </a:spcBef>
            </a:pPr>
            <a:endParaRPr lang="en-GB" sz="2200" dirty="0"/>
          </a:p>
          <a:p>
            <a:pPr>
              <a:spcBef>
                <a:spcPts val="600"/>
              </a:spcBef>
            </a:pPr>
            <a:r>
              <a:rPr lang="en-GB" sz="2200" dirty="0"/>
              <a:t>The quality of the other registers ? What happens when they are joined?</a:t>
            </a:r>
          </a:p>
        </p:txBody>
      </p:sp>
      <p:sp>
        <p:nvSpPr>
          <p:cNvPr id="4" name="Platshållare för bildnummer 3"/>
          <p:cNvSpPr>
            <a:spLocks noGrp="1"/>
          </p:cNvSpPr>
          <p:nvPr>
            <p:ph type="sldNum" sz="quarter" idx="12"/>
          </p:nvPr>
        </p:nvSpPr>
        <p:spPr/>
        <p:txBody>
          <a:bodyPr/>
          <a:lstStyle/>
          <a:p>
            <a:fld id="{6C39467F-BE74-4AAD-857B-908E9ECDE9FD}" type="slidenum">
              <a:rPr lang="sv-SE" sz="1200" b="1" smtClean="0"/>
              <a:pPr/>
              <a:t>29</a:t>
            </a:fld>
            <a:endParaRPr lang="sv-SE" sz="1200" b="1" dirty="0"/>
          </a:p>
        </p:txBody>
      </p:sp>
      <p:sp>
        <p:nvSpPr>
          <p:cNvPr id="5" name="Plassholder for bunntekst 2">
            <a:extLst>
              <a:ext uri="{FF2B5EF4-FFF2-40B4-BE49-F238E27FC236}">
                <a16:creationId xmlns:a16="http://schemas.microsoft.com/office/drawing/2014/main" xmlns="" id="{7E7C0B5B-FCE0-438E-B26A-722766C0BCCF}"/>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208165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History</a:t>
            </a:r>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3</a:t>
            </a:fld>
            <a:endParaRPr lang="nb-NO" dirty="0"/>
          </a:p>
        </p:txBody>
      </p:sp>
      <p:sp>
        <p:nvSpPr>
          <p:cNvPr id="5" name="Plassholder for tekst 4"/>
          <p:cNvSpPr>
            <a:spLocks noGrp="1"/>
          </p:cNvSpPr>
          <p:nvPr>
            <p:ph type="body" sz="quarter" idx="13"/>
          </p:nvPr>
        </p:nvSpPr>
        <p:spPr>
          <a:xfrm>
            <a:off x="-197960" y="1268760"/>
            <a:ext cx="6228184" cy="4761232"/>
          </a:xfrm>
        </p:spPr>
        <p:txBody>
          <a:bodyPr>
            <a:noAutofit/>
          </a:bodyPr>
          <a:lstStyle/>
          <a:p>
            <a:pPr lvl="1"/>
            <a:r>
              <a:rPr lang="en-US" sz="2400" dirty="0"/>
              <a:t>American colonies, Quebec</a:t>
            </a:r>
          </a:p>
          <a:p>
            <a:r>
              <a:rPr lang="en-US" sz="2800" dirty="0"/>
              <a:t>1749 Sweden (Finland)</a:t>
            </a:r>
          </a:p>
          <a:p>
            <a:pPr lvl="1"/>
            <a:r>
              <a:rPr lang="en-US" sz="2400" dirty="0"/>
              <a:t>Italian and German cities 1770:ies </a:t>
            </a:r>
          </a:p>
          <a:p>
            <a:pPr lvl="1"/>
            <a:r>
              <a:rPr lang="en-US" dirty="0"/>
              <a:t>Denmark 1787</a:t>
            </a:r>
          </a:p>
          <a:p>
            <a:pPr lvl="1"/>
            <a:r>
              <a:rPr lang="en-US" sz="2800" dirty="0"/>
              <a:t>US 1790, Englan</a:t>
            </a:r>
            <a:r>
              <a:rPr lang="en-US" dirty="0"/>
              <a:t>d 1801</a:t>
            </a:r>
          </a:p>
          <a:p>
            <a:pPr lvl="1"/>
            <a:r>
              <a:rPr lang="en-US" sz="2800" dirty="0"/>
              <a:t>France (tried) 1800, 1806</a:t>
            </a:r>
          </a:p>
          <a:p>
            <a:r>
              <a:rPr lang="en-US" dirty="0"/>
              <a:t>China 1953</a:t>
            </a:r>
          </a:p>
          <a:p>
            <a:endParaRPr lang="en-US" sz="2800" dirty="0"/>
          </a:p>
          <a:p>
            <a:endParaRPr lang="en-US" sz="2800" dirty="0"/>
          </a:p>
          <a:p>
            <a:endParaRPr lang="en-US" sz="2800" dirty="0"/>
          </a:p>
        </p:txBody>
      </p:sp>
      <p:pic>
        <p:nvPicPr>
          <p:cNvPr id="6" name="Bilde 5">
            <a:extLst>
              <a:ext uri="{FF2B5EF4-FFF2-40B4-BE49-F238E27FC236}">
                <a16:creationId xmlns:a16="http://schemas.microsoft.com/office/drawing/2014/main" xmlns="" id="{B9A7252D-F01D-437B-9C92-916574E87527}"/>
              </a:ext>
            </a:extLst>
          </p:cNvPr>
          <p:cNvPicPr>
            <a:picLocks noChangeAspect="1"/>
          </p:cNvPicPr>
          <p:nvPr/>
        </p:nvPicPr>
        <p:blipFill>
          <a:blip r:embed="rId3"/>
          <a:stretch>
            <a:fillRect/>
          </a:stretch>
        </p:blipFill>
        <p:spPr>
          <a:xfrm>
            <a:off x="5276937" y="1268760"/>
            <a:ext cx="3846486" cy="4268250"/>
          </a:xfrm>
          <a:prstGeom prst="rect">
            <a:avLst/>
          </a:prstGeom>
          <a:effectLst>
            <a:reflection endPos="0" dist="50800" dir="5400000" sy="-100000" algn="bl" rotWithShape="0"/>
          </a:effectLst>
        </p:spPr>
      </p:pic>
      <p:sp>
        <p:nvSpPr>
          <p:cNvPr id="7" name="Plassholder for bunntekst 2">
            <a:extLst>
              <a:ext uri="{FF2B5EF4-FFF2-40B4-BE49-F238E27FC236}">
                <a16:creationId xmlns:a16="http://schemas.microsoft.com/office/drawing/2014/main" xmlns="" id="{FA115BC3-0B3E-49FD-8564-E80C057A14F6}"/>
              </a:ext>
            </a:extLst>
          </p:cNvPr>
          <p:cNvSpPr>
            <a:spLocks noGrp="1"/>
          </p:cNvSpPr>
          <p:nvPr>
            <p:ph type="ftr" sz="quarter" idx="11"/>
          </p:nvPr>
        </p:nvSpPr>
        <p:spPr>
          <a:xfrm>
            <a:off x="5580000" y="6381328"/>
            <a:ext cx="3240360" cy="360000"/>
          </a:xfrm>
        </p:spPr>
        <p:txBody>
          <a:bodyPr/>
          <a:lstStyle/>
          <a:p>
            <a:r>
              <a:rPr lang="sv-SE"/>
              <a:t>anders.holmberg@ssb.no</a:t>
            </a:r>
            <a:endParaRPr lang="nb-NO" dirty="0"/>
          </a:p>
        </p:txBody>
      </p:sp>
    </p:spTree>
    <p:extLst>
      <p:ext uri="{BB962C8B-B14F-4D97-AF65-F5344CB8AC3E}">
        <p14:creationId xmlns:p14="http://schemas.microsoft.com/office/powerpoint/2010/main" val="303521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ubrik 1"/>
          <p:cNvSpPr txBox="1">
            <a:spLocks/>
          </p:cNvSpPr>
          <p:nvPr/>
        </p:nvSpPr>
        <p:spPr>
          <a:xfrm>
            <a:off x="173876" y="84964"/>
            <a:ext cx="88924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v-SE" sz="3600" b="0" i="0" u="none" strike="noStrike" kern="1200" cap="none" spc="0" normalizeH="0" baseline="0" noProof="0" dirty="0" err="1">
                <a:ln>
                  <a:noFill/>
                </a:ln>
                <a:effectLst/>
                <a:uLnTx/>
                <a:uFillTx/>
                <a:latin typeface="Arial" pitchFamily="34" charset="0"/>
                <a:ea typeface="+mn-ea"/>
                <a:cs typeface="Arial" pitchFamily="34" charset="0"/>
              </a:rPr>
              <a:t>Processes</a:t>
            </a:r>
            <a:r>
              <a:rPr kumimoji="0" lang="sv-SE" sz="3600" b="0" i="0" u="none" strike="noStrike" kern="1200" cap="none" spc="0" normalizeH="0" baseline="0" noProof="0" dirty="0">
                <a:ln>
                  <a:noFill/>
                </a:ln>
                <a:effectLst/>
                <a:uLnTx/>
                <a:uFillTx/>
                <a:latin typeface="Arial" pitchFamily="34" charset="0"/>
                <a:ea typeface="+mn-ea"/>
                <a:cs typeface="Arial" pitchFamily="34" charset="0"/>
              </a:rPr>
              <a:t> and </a:t>
            </a:r>
            <a:r>
              <a:rPr kumimoji="0" lang="sv-SE" sz="3600" b="0" i="0" u="none" strike="noStrike" kern="1200" cap="none" spc="0" normalizeH="0" baseline="0" noProof="0" dirty="0" err="1">
                <a:ln>
                  <a:noFill/>
                </a:ln>
                <a:effectLst/>
                <a:uLnTx/>
                <a:uFillTx/>
                <a:latin typeface="Arial" pitchFamily="34" charset="0"/>
                <a:ea typeface="+mn-ea"/>
                <a:cs typeface="Arial" pitchFamily="34" charset="0"/>
              </a:rPr>
              <a:t>Editing</a:t>
            </a:r>
            <a:r>
              <a:rPr kumimoji="0" lang="sv-SE" sz="3600" b="0" i="0" u="none" strike="noStrike" kern="1200" cap="none" spc="0" normalizeH="0" baseline="0" noProof="0" dirty="0">
                <a:ln>
                  <a:noFill/>
                </a:ln>
                <a:effectLst/>
                <a:uLnTx/>
                <a:uFillTx/>
                <a:latin typeface="Arial" pitchFamily="34" charset="0"/>
                <a:ea typeface="+mn-ea"/>
                <a:cs typeface="Arial" pitchFamily="34" charset="0"/>
              </a:rPr>
              <a:t> of the Census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sv-SE" sz="1200" b="0" i="0" u="none" strike="noStrike" kern="1200" cap="none" spc="0" normalizeH="0" baseline="0" noProof="0" dirty="0">
              <a:ln>
                <a:noFill/>
              </a:ln>
              <a:solidFill>
                <a:prstClr val="black">
                  <a:lumMod val="50000"/>
                  <a:lumOff val="50000"/>
                </a:prstClr>
              </a:solidFill>
              <a:effectLst/>
              <a:uLnTx/>
              <a:uFillTx/>
              <a:latin typeface="Arial" pitchFamily="34" charset="0"/>
              <a:ea typeface="+mn-ea"/>
              <a:cs typeface="Arial" pitchFamily="34" charset="0"/>
            </a:endParaRPr>
          </a:p>
        </p:txBody>
      </p:sp>
      <p:sp>
        <p:nvSpPr>
          <p:cNvPr id="4" name="Ellips 3"/>
          <p:cNvSpPr/>
          <p:nvPr/>
        </p:nvSpPr>
        <p:spPr bwMode="auto">
          <a:xfrm>
            <a:off x="971600" y="3068960"/>
            <a:ext cx="2857520" cy="2071702"/>
          </a:xfrm>
          <a:prstGeom prst="ellipse">
            <a:avLst/>
          </a:prstGeom>
          <a:solidFill>
            <a:schemeClr val="tx2">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v-SE" sz="24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5" name="Magnetskiva 4"/>
          <p:cNvSpPr/>
          <p:nvPr/>
        </p:nvSpPr>
        <p:spPr bwMode="auto">
          <a:xfrm>
            <a:off x="1331639" y="3558766"/>
            <a:ext cx="1887153" cy="571504"/>
          </a:xfrm>
          <a:prstGeom prst="flowChartMagneticDisk">
            <a:avLst/>
          </a:prstGeom>
          <a:solidFill>
            <a:schemeClr val="tx2">
              <a:lumMod val="60000"/>
              <a:lumOff val="40000"/>
            </a:schemeClr>
          </a:solidFill>
          <a:ln w="12700" cap="flat" cmpd="sng" algn="ctr">
            <a:solidFill>
              <a:schemeClr val="tx1"/>
            </a:solidFill>
            <a:prstDash val="solid"/>
            <a:round/>
            <a:headEnd type="none" w="sm" len="sm"/>
            <a:tailEnd type="none" w="sm" len="sm"/>
          </a:ln>
          <a:effectLst/>
          <a:scene3d>
            <a:camera prst="orthographicFront"/>
            <a:lightRig rig="twoPt" dir="t"/>
          </a:scene3d>
          <a:sp3d prstMaterial="softEdge"/>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white"/>
                </a:solidFill>
                <a:effectLst/>
                <a:uLnTx/>
                <a:uFillTx/>
                <a:latin typeface="Calibri"/>
                <a:ea typeface="+mn-ea"/>
                <a:cs typeface="+mn-cs"/>
              </a:rPr>
              <a:t>Real Property Register</a:t>
            </a:r>
          </a:p>
        </p:txBody>
      </p:sp>
      <p:sp>
        <p:nvSpPr>
          <p:cNvPr id="28" name="Line 130"/>
          <p:cNvSpPr>
            <a:spLocks noChangeShapeType="1"/>
          </p:cNvSpPr>
          <p:nvPr/>
        </p:nvSpPr>
        <p:spPr bwMode="auto">
          <a:xfrm>
            <a:off x="2411760" y="1196752"/>
            <a:ext cx="0" cy="432048"/>
          </a:xfrm>
          <a:prstGeom prst="line">
            <a:avLst/>
          </a:prstGeom>
          <a:noFill/>
          <a:ln w="9525">
            <a:solidFill>
              <a:srgbClr val="3366FF"/>
            </a:solidFill>
            <a:prstDash val="dash"/>
            <a:round/>
            <a:headEnd type="none" w="lg" len="lg"/>
            <a:tailEnd type="arrow" w="lg" len="lg"/>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8" name="Grupp 30"/>
          <p:cNvGrpSpPr/>
          <p:nvPr/>
        </p:nvGrpSpPr>
        <p:grpSpPr>
          <a:xfrm>
            <a:off x="575556" y="1628678"/>
            <a:ext cx="3852428" cy="1293294"/>
            <a:chOff x="1223628" y="1052736"/>
            <a:chExt cx="3852428" cy="1293294"/>
          </a:xfrm>
        </p:grpSpPr>
        <p:grpSp>
          <p:nvGrpSpPr>
            <p:cNvPr id="9" name="Grupp 81"/>
            <p:cNvGrpSpPr/>
            <p:nvPr/>
          </p:nvGrpSpPr>
          <p:grpSpPr>
            <a:xfrm>
              <a:off x="2699792" y="1124737"/>
              <a:ext cx="688975" cy="484186"/>
              <a:chOff x="455613" y="5957881"/>
              <a:chExt cx="688975" cy="484186"/>
            </a:xfrm>
          </p:grpSpPr>
          <p:grpSp>
            <p:nvGrpSpPr>
              <p:cNvPr id="10" name="Group 129"/>
              <p:cNvGrpSpPr>
                <a:grpSpLocks/>
              </p:cNvGrpSpPr>
              <p:nvPr/>
            </p:nvGrpSpPr>
            <p:grpSpPr bwMode="auto">
              <a:xfrm>
                <a:off x="455613" y="5957881"/>
                <a:ext cx="688975" cy="484186"/>
                <a:chOff x="2615" y="3369"/>
                <a:chExt cx="536" cy="509"/>
              </a:xfrm>
            </p:grpSpPr>
            <p:sp>
              <p:nvSpPr>
                <p:cNvPr id="13" name="Oval 121"/>
                <p:cNvSpPr>
                  <a:spLocks noChangeArrowheads="1"/>
                </p:cNvSpPr>
                <p:nvPr/>
              </p:nvSpPr>
              <p:spPr bwMode="auto">
                <a:xfrm>
                  <a:off x="2796" y="3838"/>
                  <a:ext cx="167" cy="40"/>
                </a:xfrm>
                <a:prstGeom prst="ellipse">
                  <a:avLst/>
                </a:prstGeom>
                <a:solidFill>
                  <a:schemeClr val="accent1"/>
                </a:solidFill>
                <a:ln w="9525">
                  <a:solidFill>
                    <a:schemeClr val="tx1"/>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AutoShape 126"/>
                <p:cNvSpPr>
                  <a:spLocks noChangeArrowheads="1"/>
                </p:cNvSpPr>
                <p:nvPr/>
              </p:nvSpPr>
              <p:spPr bwMode="auto">
                <a:xfrm>
                  <a:off x="2615" y="3418"/>
                  <a:ext cx="536" cy="177"/>
                </a:xfrm>
                <a:custGeom>
                  <a:avLst/>
                  <a:gdLst>
                    <a:gd name="G0" fmla="+- 6380 0 0"/>
                    <a:gd name="G1" fmla="+- 21600 0 6380"/>
                    <a:gd name="G2" fmla="*/ 6380 1 2"/>
                    <a:gd name="G3" fmla="+- 21600 0 G2"/>
                    <a:gd name="G4" fmla="+/ 6380 21600 2"/>
                    <a:gd name="G5" fmla="+/ G1 0 2"/>
                    <a:gd name="G6" fmla="*/ 21600 21600 6380"/>
                    <a:gd name="G7" fmla="*/ G6 1 2"/>
                    <a:gd name="G8" fmla="+- 21600 0 G7"/>
                    <a:gd name="G9" fmla="*/ 21600 1 2"/>
                    <a:gd name="G10" fmla="+- 6380 0 G9"/>
                    <a:gd name="G11" fmla="?: G10 G8 0"/>
                    <a:gd name="G12" fmla="?: G10 G7 21600"/>
                    <a:gd name="T0" fmla="*/ 18410 w 21600"/>
                    <a:gd name="T1" fmla="*/ 10800 h 21600"/>
                    <a:gd name="T2" fmla="*/ 10800 w 21600"/>
                    <a:gd name="T3" fmla="*/ 21600 h 21600"/>
                    <a:gd name="T4" fmla="*/ 3190 w 21600"/>
                    <a:gd name="T5" fmla="*/ 10800 h 21600"/>
                    <a:gd name="T6" fmla="*/ 10800 w 21600"/>
                    <a:gd name="T7" fmla="*/ 0 h 21600"/>
                    <a:gd name="T8" fmla="*/ 4990 w 21600"/>
                    <a:gd name="T9" fmla="*/ 4990 h 21600"/>
                    <a:gd name="T10" fmla="*/ 16610 w 21600"/>
                    <a:gd name="T11" fmla="*/ 16610 h 21600"/>
                  </a:gdLst>
                  <a:ahLst/>
                  <a:cxnLst>
                    <a:cxn ang="0">
                      <a:pos x="T0" y="T1"/>
                    </a:cxn>
                    <a:cxn ang="0">
                      <a:pos x="T2" y="T3"/>
                    </a:cxn>
                    <a:cxn ang="0">
                      <a:pos x="T4" y="T5"/>
                    </a:cxn>
                    <a:cxn ang="0">
                      <a:pos x="T6" y="T7"/>
                    </a:cxn>
                  </a:cxnLst>
                  <a:rect l="T8" t="T9" r="T10" b="T11"/>
                  <a:pathLst>
                    <a:path w="21600" h="21600">
                      <a:moveTo>
                        <a:pt x="0" y="0"/>
                      </a:moveTo>
                      <a:lnTo>
                        <a:pt x="6380" y="21600"/>
                      </a:lnTo>
                      <a:lnTo>
                        <a:pt x="15220" y="21600"/>
                      </a:lnTo>
                      <a:lnTo>
                        <a:pt x="21600" y="0"/>
                      </a:lnTo>
                      <a:close/>
                    </a:path>
                  </a:pathLst>
                </a:custGeom>
                <a:gradFill rotWithShape="1">
                  <a:gsLst>
                    <a:gs pos="0">
                      <a:srgbClr val="99FF66"/>
                    </a:gs>
                    <a:gs pos="50000">
                      <a:schemeClr val="bg1"/>
                    </a:gs>
                    <a:gs pos="100000">
                      <a:srgbClr val="99FF66"/>
                    </a:gs>
                  </a:gsLst>
                  <a:lin ang="0" scaled="1"/>
                </a:gra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val 117"/>
                <p:cNvSpPr>
                  <a:spLocks noChangeArrowheads="1"/>
                </p:cNvSpPr>
                <p:nvPr/>
              </p:nvSpPr>
              <p:spPr bwMode="auto">
                <a:xfrm>
                  <a:off x="2618" y="3369"/>
                  <a:ext cx="530" cy="100"/>
                </a:xfrm>
                <a:prstGeom prst="ellipse">
                  <a:avLst/>
                </a:prstGeom>
                <a:gradFill rotWithShape="1">
                  <a:gsLst>
                    <a:gs pos="0">
                      <a:schemeClr val="bg1"/>
                    </a:gs>
                    <a:gs pos="50000">
                      <a:srgbClr val="99FF66"/>
                    </a:gs>
                    <a:gs pos="100000">
                      <a:schemeClr val="bg1"/>
                    </a:gs>
                  </a:gsLst>
                  <a:lin ang="0" scaled="1"/>
                </a:gradFill>
                <a:ln w="9525">
                  <a:solidFill>
                    <a:schemeClr val="tx1"/>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AutoShape 127"/>
                <p:cNvSpPr>
                  <a:spLocks noChangeArrowheads="1"/>
                </p:cNvSpPr>
                <p:nvPr/>
              </p:nvSpPr>
              <p:spPr bwMode="auto">
                <a:xfrm>
                  <a:off x="2774" y="3600"/>
                  <a:ext cx="217" cy="261"/>
                </a:xfrm>
                <a:custGeom>
                  <a:avLst/>
                  <a:gdLst>
                    <a:gd name="G0" fmla="+- 2263 0 0"/>
                    <a:gd name="G1" fmla="+- 21600 0 2263"/>
                    <a:gd name="G2" fmla="*/ 2263 1 2"/>
                    <a:gd name="G3" fmla="+- 21600 0 G2"/>
                    <a:gd name="G4" fmla="+/ 2263 21600 2"/>
                    <a:gd name="G5" fmla="+/ G1 0 2"/>
                    <a:gd name="G6" fmla="*/ 21600 21600 2263"/>
                    <a:gd name="G7" fmla="*/ G6 1 2"/>
                    <a:gd name="G8" fmla="+- 21600 0 G7"/>
                    <a:gd name="G9" fmla="*/ 21600 1 2"/>
                    <a:gd name="G10" fmla="+- 2263 0 G9"/>
                    <a:gd name="G11" fmla="?: G10 G8 0"/>
                    <a:gd name="G12" fmla="?: G10 G7 21600"/>
                    <a:gd name="T0" fmla="*/ 20468 w 21600"/>
                    <a:gd name="T1" fmla="*/ 10800 h 21600"/>
                    <a:gd name="T2" fmla="*/ 10800 w 21600"/>
                    <a:gd name="T3" fmla="*/ 21600 h 21600"/>
                    <a:gd name="T4" fmla="*/ 1132 w 21600"/>
                    <a:gd name="T5" fmla="*/ 10800 h 21600"/>
                    <a:gd name="T6" fmla="*/ 10800 w 21600"/>
                    <a:gd name="T7" fmla="*/ 0 h 21600"/>
                    <a:gd name="T8" fmla="*/ 2932 w 21600"/>
                    <a:gd name="T9" fmla="*/ 2932 h 21600"/>
                    <a:gd name="T10" fmla="*/ 18668 w 21600"/>
                    <a:gd name="T11" fmla="*/ 18668 h 21600"/>
                  </a:gdLst>
                  <a:ahLst/>
                  <a:cxnLst>
                    <a:cxn ang="0">
                      <a:pos x="T0" y="T1"/>
                    </a:cxn>
                    <a:cxn ang="0">
                      <a:pos x="T2" y="T3"/>
                    </a:cxn>
                    <a:cxn ang="0">
                      <a:pos x="T4" y="T5"/>
                    </a:cxn>
                    <a:cxn ang="0">
                      <a:pos x="T6" y="T7"/>
                    </a:cxn>
                  </a:cxnLst>
                  <a:rect l="T8" t="T9" r="T10" b="T11"/>
                  <a:pathLst>
                    <a:path w="21600" h="21600">
                      <a:moveTo>
                        <a:pt x="0" y="0"/>
                      </a:moveTo>
                      <a:lnTo>
                        <a:pt x="2263" y="21600"/>
                      </a:lnTo>
                      <a:lnTo>
                        <a:pt x="19337" y="21600"/>
                      </a:lnTo>
                      <a:lnTo>
                        <a:pt x="21600" y="0"/>
                      </a:lnTo>
                      <a:close/>
                    </a:path>
                  </a:pathLst>
                </a:custGeom>
                <a:gradFill rotWithShape="1">
                  <a:gsLst>
                    <a:gs pos="0">
                      <a:srgbClr val="99FF66"/>
                    </a:gs>
                    <a:gs pos="50000">
                      <a:schemeClr val="bg1"/>
                    </a:gs>
                    <a:gs pos="100000">
                      <a:srgbClr val="99FF66"/>
                    </a:gs>
                  </a:gsLst>
                  <a:lin ang="0" scaled="1"/>
                </a:gradFill>
                <a:ln w="9525">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val 118"/>
                <p:cNvSpPr>
                  <a:spLocks noChangeArrowheads="1"/>
                </p:cNvSpPr>
                <p:nvPr/>
              </p:nvSpPr>
              <p:spPr bwMode="auto">
                <a:xfrm>
                  <a:off x="2773" y="3585"/>
                  <a:ext cx="214" cy="27"/>
                </a:xfrm>
                <a:prstGeom prst="ellipse">
                  <a:avLst/>
                </a:prstGeom>
                <a:gradFill rotWithShape="1">
                  <a:gsLst>
                    <a:gs pos="0">
                      <a:srgbClr val="99FF66"/>
                    </a:gs>
                    <a:gs pos="50000">
                      <a:schemeClr val="bg1"/>
                    </a:gs>
                    <a:gs pos="100000">
                      <a:srgbClr val="99FF66"/>
                    </a:gs>
                  </a:gsLst>
                  <a:lin ang="0" scaled="1"/>
                </a:gradFill>
                <a:ln w="9525">
                  <a:no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val 128"/>
                <p:cNvSpPr>
                  <a:spLocks noChangeArrowheads="1"/>
                </p:cNvSpPr>
                <p:nvPr/>
              </p:nvSpPr>
              <p:spPr bwMode="auto">
                <a:xfrm>
                  <a:off x="2801" y="3845"/>
                  <a:ext cx="166" cy="27"/>
                </a:xfrm>
                <a:prstGeom prst="ellipse">
                  <a:avLst/>
                </a:prstGeom>
                <a:gradFill rotWithShape="1">
                  <a:gsLst>
                    <a:gs pos="0">
                      <a:srgbClr val="99FF66"/>
                    </a:gs>
                    <a:gs pos="50000">
                      <a:schemeClr val="bg1"/>
                    </a:gs>
                    <a:gs pos="100000">
                      <a:srgbClr val="99FF66"/>
                    </a:gs>
                  </a:gsLst>
                  <a:lin ang="0" scaled="1"/>
                </a:gradFill>
                <a:ln w="9525">
                  <a:no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Rectangle 133"/>
              <p:cNvSpPr>
                <a:spLocks noChangeArrowheads="1"/>
              </p:cNvSpPr>
              <p:nvPr/>
            </p:nvSpPr>
            <p:spPr bwMode="auto">
              <a:xfrm>
                <a:off x="649288" y="6051550"/>
                <a:ext cx="382389" cy="123111"/>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800" b="0" i="0" u="none" strike="noStrike" kern="1200" cap="none" spc="0" normalizeH="0" baseline="0" noProof="0" dirty="0" err="1">
                    <a:ln>
                      <a:noFill/>
                    </a:ln>
                    <a:solidFill>
                      <a:srgbClr val="000000"/>
                    </a:solidFill>
                    <a:effectLst/>
                    <a:uLnTx/>
                    <a:uFillTx/>
                    <a:latin typeface="Calibri"/>
                    <a:ea typeface="+mn-ea"/>
                    <a:cs typeface="+mn-cs"/>
                  </a:rPr>
                  <a:t>Funnel</a:t>
                </a:r>
                <a:endParaRPr kumimoji="0" lang="sv-SE"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9" name="Rektangel med rundade hörn 18"/>
            <p:cNvSpPr/>
            <p:nvPr/>
          </p:nvSpPr>
          <p:spPr bwMode="auto">
            <a:xfrm>
              <a:off x="2627784" y="1988840"/>
              <a:ext cx="936104" cy="357190"/>
            </a:xfrm>
            <a:prstGeom prst="roundRect">
              <a:avLst/>
            </a:prstGeom>
            <a:gradFill rotWithShape="1">
              <a:gsLst>
                <a:gs pos="0">
                  <a:srgbClr val="FFCC00"/>
                </a:gs>
                <a:gs pos="50000">
                  <a:schemeClr val="bg1"/>
                </a:gs>
                <a:gs pos="100000">
                  <a:srgbClr val="FFCC00"/>
                </a:gs>
              </a:gsLst>
              <a:lin ang="0" scaled="1"/>
            </a:gradFill>
            <a:ln w="9525">
              <a:solidFill>
                <a:srgbClr val="808000"/>
              </a:solidFill>
              <a:round/>
              <a:headEnd/>
              <a:tailEnd/>
            </a:ln>
            <a:effectLst>
              <a:innerShdw blurRad="63500" dist="50800" dir="5400000">
                <a:prstClr val="black">
                  <a:alpha val="50000"/>
                </a:prstClr>
              </a:inn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Pre-processing</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environment</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textruta 22"/>
            <p:cNvSpPr txBox="1"/>
            <p:nvPr/>
          </p:nvSpPr>
          <p:spPr>
            <a:xfrm>
              <a:off x="1223628" y="1140282"/>
              <a:ext cx="17281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Editing</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on data </a:t>
              </a: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arrival</a:t>
              </a:r>
              <a:endPar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7" name="Rektangel 26"/>
            <p:cNvSpPr/>
            <p:nvPr/>
          </p:nvSpPr>
          <p:spPr>
            <a:xfrm>
              <a:off x="3563888" y="1052736"/>
              <a:ext cx="1512168" cy="880241"/>
            </a:xfrm>
            <a:prstGeom prst="rect">
              <a:avLst/>
            </a:prstGeom>
          </p:spPr>
          <p:txBody>
            <a:bodyPr wrap="square">
              <a:spAutoFit/>
            </a:bodyPr>
            <a:lstStyle/>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Errors</a:t>
              </a:r>
              <a:endPar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2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automatic</a:t>
              </a:r>
              <a:r>
                <a:rPr kumimoji="0" lang="sv-SE"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2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correction</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p>
          </p:txBody>
        </p:sp>
        <p:sp>
          <p:nvSpPr>
            <p:cNvPr id="29" name="Line 130"/>
            <p:cNvSpPr>
              <a:spLocks noChangeShapeType="1"/>
            </p:cNvSpPr>
            <p:nvPr/>
          </p:nvSpPr>
          <p:spPr bwMode="auto">
            <a:xfrm>
              <a:off x="3059832" y="1628800"/>
              <a:ext cx="0" cy="360040"/>
            </a:xfrm>
            <a:prstGeom prst="line">
              <a:avLst/>
            </a:prstGeom>
            <a:noFill/>
            <a:ln w="9525">
              <a:solidFill>
                <a:srgbClr val="3366FF"/>
              </a:solidFill>
              <a:prstDash val="dash"/>
              <a:round/>
              <a:headEnd type="none" w="lg" len="lg"/>
              <a:tailEnd type="arrow" w="lg" len="lg"/>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2" name="Rektangel 31"/>
          <p:cNvSpPr/>
          <p:nvPr/>
        </p:nvSpPr>
        <p:spPr>
          <a:xfrm>
            <a:off x="2123728" y="836712"/>
            <a:ext cx="127688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srgbClr val="FF0000"/>
                </a:solidFill>
                <a:effectLst/>
                <a:uLnTx/>
                <a:uFillTx/>
                <a:latin typeface="Calibri"/>
                <a:ea typeface="+mn-ea"/>
                <a:cs typeface="+mn-cs"/>
              </a:rPr>
              <a:t>Data </a:t>
            </a:r>
            <a:r>
              <a:rPr kumimoji="0" lang="sv-SE" sz="1800" b="0" i="0" u="none" strike="noStrike" kern="1200" cap="none" spc="0" normalizeH="0" baseline="0" noProof="0" dirty="0" err="1">
                <a:ln>
                  <a:noFill/>
                </a:ln>
                <a:solidFill>
                  <a:srgbClr val="FF0000"/>
                </a:solidFill>
                <a:effectLst/>
                <a:uLnTx/>
                <a:uFillTx/>
                <a:latin typeface="Calibri"/>
                <a:ea typeface="+mn-ea"/>
                <a:cs typeface="+mn-cs"/>
              </a:rPr>
              <a:t>owner</a:t>
            </a:r>
            <a:endParaRPr kumimoji="0" lang="sv-SE"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34" name="Rektangel 33"/>
          <p:cNvSpPr/>
          <p:nvPr/>
        </p:nvSpPr>
        <p:spPr>
          <a:xfrm>
            <a:off x="1691680" y="4221088"/>
            <a:ext cx="22393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srgbClr val="FF0000"/>
                </a:solidFill>
                <a:effectLst/>
                <a:uLnTx/>
                <a:uFillTx/>
                <a:latin typeface="Calibri"/>
                <a:ea typeface="+mn-ea"/>
                <a:cs typeface="+mn-cs"/>
              </a:rPr>
              <a:t>Register management</a:t>
            </a:r>
          </a:p>
        </p:txBody>
      </p:sp>
      <p:sp>
        <p:nvSpPr>
          <p:cNvPr id="35" name="Rektangel 34"/>
          <p:cNvSpPr/>
          <p:nvPr/>
        </p:nvSpPr>
        <p:spPr>
          <a:xfrm>
            <a:off x="3851920" y="6093296"/>
            <a:ext cx="45202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err="1">
                <a:ln>
                  <a:noFill/>
                </a:ln>
                <a:solidFill>
                  <a:srgbClr val="FF0000"/>
                </a:solidFill>
                <a:effectLst/>
                <a:uLnTx/>
                <a:uFillTx/>
                <a:latin typeface="Calibri"/>
                <a:ea typeface="+mn-ea"/>
                <a:cs typeface="+mn-cs"/>
              </a:rPr>
              <a:t>Statistics</a:t>
            </a:r>
            <a:r>
              <a:rPr kumimoji="0" lang="sv-SE" sz="1800" b="0" i="0" u="none" strike="noStrike" kern="1200" cap="none" spc="0" normalizeH="0" baseline="0" noProof="0" dirty="0">
                <a:ln>
                  <a:noFill/>
                </a:ln>
                <a:solidFill>
                  <a:srgbClr val="FF0000"/>
                </a:solidFill>
                <a:effectLst/>
                <a:uLnTx/>
                <a:uFillTx/>
                <a:latin typeface="Calibri"/>
                <a:ea typeface="+mn-ea"/>
                <a:cs typeface="+mn-cs"/>
              </a:rPr>
              <a:t> </a:t>
            </a:r>
            <a:r>
              <a:rPr kumimoji="0" lang="sv-SE" sz="1800" b="0" i="0" u="none" strike="noStrike" kern="1200" cap="none" spc="0" normalizeH="0" baseline="0" noProof="0" dirty="0" err="1">
                <a:ln>
                  <a:noFill/>
                </a:ln>
                <a:solidFill>
                  <a:srgbClr val="FF0000"/>
                </a:solidFill>
                <a:effectLst/>
                <a:uLnTx/>
                <a:uFillTx/>
                <a:latin typeface="Calibri"/>
                <a:ea typeface="+mn-ea"/>
                <a:cs typeface="+mn-cs"/>
              </a:rPr>
              <a:t>producer/user</a:t>
            </a:r>
            <a:r>
              <a:rPr kumimoji="0" lang="sv-SE" sz="1800" b="0" i="0" u="none" strike="noStrike" kern="1200" cap="none" spc="0" normalizeH="0" baseline="0" noProof="0" dirty="0">
                <a:ln>
                  <a:noFill/>
                </a:ln>
                <a:solidFill>
                  <a:srgbClr val="FF0000"/>
                </a:solidFill>
                <a:effectLst/>
                <a:uLnTx/>
                <a:uFillTx/>
                <a:latin typeface="Calibri"/>
                <a:ea typeface="+mn-ea"/>
                <a:cs typeface="+mn-cs"/>
              </a:rPr>
              <a:t> of administrative data</a:t>
            </a:r>
          </a:p>
        </p:txBody>
      </p:sp>
      <p:sp>
        <p:nvSpPr>
          <p:cNvPr id="39" name="Line 130"/>
          <p:cNvSpPr>
            <a:spLocks noChangeShapeType="1"/>
          </p:cNvSpPr>
          <p:nvPr/>
        </p:nvSpPr>
        <p:spPr bwMode="auto">
          <a:xfrm>
            <a:off x="2411760" y="2996952"/>
            <a:ext cx="0" cy="432048"/>
          </a:xfrm>
          <a:prstGeom prst="line">
            <a:avLst/>
          </a:prstGeom>
          <a:noFill/>
          <a:ln w="9525">
            <a:solidFill>
              <a:srgbClr val="3366FF"/>
            </a:solidFill>
            <a:prstDash val="dash"/>
            <a:round/>
            <a:headEnd type="none" w="lg" len="lg"/>
            <a:tailEnd type="arrow" w="lg" len="lg"/>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textruta 40"/>
          <p:cNvSpPr txBox="1"/>
          <p:nvPr/>
        </p:nvSpPr>
        <p:spPr>
          <a:xfrm>
            <a:off x="251520" y="5657671"/>
            <a:ext cx="288032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Output </a:t>
            </a:r>
            <a:r>
              <a:rPr kumimoji="0" lang="sv-SE" sz="18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editing</a:t>
            </a:r>
            <a:endPar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Benchmarking/Evaluation</a:t>
            </a:r>
            <a:endPar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8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Disclosure</a:t>
            </a:r>
            <a:r>
              <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8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control</a:t>
            </a:r>
            <a:r>
              <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p>
        </p:txBody>
      </p:sp>
      <p:sp>
        <p:nvSpPr>
          <p:cNvPr id="42" name="Flersidigt dokument 41"/>
          <p:cNvSpPr/>
          <p:nvPr/>
        </p:nvSpPr>
        <p:spPr>
          <a:xfrm>
            <a:off x="3275856" y="6093296"/>
            <a:ext cx="576064" cy="576064"/>
          </a:xfrm>
          <a:prstGeom prst="flowChartMultidocument">
            <a:avLst/>
          </a:prstGeom>
          <a:gradFill>
            <a:gsLst>
              <a:gs pos="0">
                <a:srgbClr val="03D4A8"/>
              </a:gs>
              <a:gs pos="25000">
                <a:srgbClr val="21D6E0"/>
              </a:gs>
              <a:gs pos="75000">
                <a:srgbClr val="0087E6"/>
              </a:gs>
              <a:gs pos="100000">
                <a:srgbClr val="005CB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Line 130"/>
          <p:cNvSpPr>
            <a:spLocks noChangeShapeType="1"/>
          </p:cNvSpPr>
          <p:nvPr/>
        </p:nvSpPr>
        <p:spPr bwMode="auto">
          <a:xfrm flipH="1">
            <a:off x="3995936" y="5373216"/>
            <a:ext cx="648072" cy="720080"/>
          </a:xfrm>
          <a:prstGeom prst="line">
            <a:avLst/>
          </a:prstGeom>
          <a:noFill/>
          <a:ln w="9525">
            <a:solidFill>
              <a:srgbClr val="3366FF"/>
            </a:solidFill>
            <a:prstDash val="dash"/>
            <a:round/>
            <a:headEnd type="none" w="lg" len="lg"/>
            <a:tailEnd type="arrow" w="lg" len="lg"/>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Rektangel 43"/>
          <p:cNvSpPr/>
          <p:nvPr/>
        </p:nvSpPr>
        <p:spPr>
          <a:xfrm>
            <a:off x="6012160" y="764705"/>
            <a:ext cx="158417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srgbClr val="FF0000"/>
                </a:solidFill>
                <a:effectLst/>
                <a:uLnTx/>
                <a:uFillTx/>
                <a:latin typeface="Calibri"/>
                <a:ea typeface="+mn-ea"/>
                <a:cs typeface="+mn-cs"/>
              </a:rPr>
              <a:t>Data </a:t>
            </a:r>
            <a:r>
              <a:rPr kumimoji="0" lang="sv-SE" sz="1800" b="0" i="0" u="none" strike="noStrike" kern="1200" cap="none" spc="0" normalizeH="0" baseline="0" noProof="0" dirty="0" err="1">
                <a:ln>
                  <a:noFill/>
                </a:ln>
                <a:solidFill>
                  <a:srgbClr val="FF0000"/>
                </a:solidFill>
                <a:effectLst/>
                <a:uLnTx/>
                <a:uFillTx/>
                <a:latin typeface="Calibri"/>
                <a:ea typeface="+mn-ea"/>
                <a:cs typeface="+mn-cs"/>
              </a:rPr>
              <a:t>owner</a:t>
            </a:r>
            <a:endParaRPr kumimoji="0" lang="sv-SE"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67" name="Ellips 66"/>
          <p:cNvSpPr/>
          <p:nvPr/>
        </p:nvSpPr>
        <p:spPr bwMode="auto">
          <a:xfrm>
            <a:off x="5148064" y="2348880"/>
            <a:ext cx="2857520" cy="2071702"/>
          </a:xfrm>
          <a:prstGeom prst="ellipse">
            <a:avLst/>
          </a:prstGeom>
          <a:solidFill>
            <a:srgbClr val="9AB23B"/>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v-SE" sz="24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68" name="Magnetskiva 67"/>
          <p:cNvSpPr/>
          <p:nvPr/>
        </p:nvSpPr>
        <p:spPr bwMode="auto">
          <a:xfrm>
            <a:off x="5580112" y="2708920"/>
            <a:ext cx="1728192" cy="571504"/>
          </a:xfrm>
          <a:prstGeom prst="flowChartMagneticDisk">
            <a:avLst/>
          </a:prstGeom>
          <a:solidFill>
            <a:srgbClr val="30FA52"/>
          </a:solidFill>
          <a:ln w="12700" cap="flat" cmpd="sng" algn="ctr">
            <a:solidFill>
              <a:schemeClr val="tx1"/>
            </a:solidFill>
            <a:prstDash val="solid"/>
            <a:round/>
            <a:headEnd type="none" w="sm" len="sm"/>
            <a:tailEnd type="none" w="sm" len="sm"/>
          </a:ln>
          <a:effectLst/>
          <a:scene3d>
            <a:camera prst="orthographicFront"/>
            <a:lightRig rig="twoPt" dir="t"/>
          </a:scene3d>
          <a:sp3d prstMaterial="softEdge"/>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1200" cap="none" spc="0" normalizeH="0" baseline="0" noProof="0" dirty="0">
                <a:ln>
                  <a:noFill/>
                </a:ln>
                <a:solidFill>
                  <a:prstClr val="white"/>
                </a:solidFill>
                <a:effectLst/>
                <a:uLnTx/>
                <a:uFillTx/>
                <a:latin typeface="Calibri"/>
                <a:ea typeface="+mn-ea"/>
                <a:cs typeface="+mn-cs"/>
              </a:rPr>
              <a:t>Population register</a:t>
            </a:r>
            <a:endParaRPr kumimoji="0" lang="sv-SE"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1" name="Rektangel med rundade hörn 70"/>
          <p:cNvSpPr/>
          <p:nvPr/>
        </p:nvSpPr>
        <p:spPr bwMode="auto">
          <a:xfrm>
            <a:off x="5940152" y="1556792"/>
            <a:ext cx="936104" cy="357190"/>
          </a:xfrm>
          <a:prstGeom prst="roundRect">
            <a:avLst/>
          </a:prstGeom>
          <a:gradFill rotWithShape="1">
            <a:gsLst>
              <a:gs pos="0">
                <a:srgbClr val="FFCC00"/>
              </a:gs>
              <a:gs pos="50000">
                <a:schemeClr val="bg1"/>
              </a:gs>
              <a:gs pos="100000">
                <a:srgbClr val="FFCC00"/>
              </a:gs>
            </a:gsLst>
            <a:lin ang="0" scaled="1"/>
          </a:gradFill>
          <a:ln w="9525">
            <a:solidFill>
              <a:srgbClr val="808000"/>
            </a:solidFill>
            <a:round/>
            <a:headEnd/>
            <a:tailEnd/>
          </a:ln>
          <a:effectLst>
            <a:innerShdw blurRad="63500" dist="50800" dir="5400000">
              <a:prstClr val="black">
                <a:alpha val="50000"/>
              </a:prstClr>
            </a:inn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RTB system</a:t>
            </a:r>
          </a:p>
        </p:txBody>
      </p:sp>
      <p:sp>
        <p:nvSpPr>
          <p:cNvPr id="72" name="textruta 71"/>
          <p:cNvSpPr txBox="1"/>
          <p:nvPr/>
        </p:nvSpPr>
        <p:spPr>
          <a:xfrm>
            <a:off x="4458808" y="1763442"/>
            <a:ext cx="17281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Editing</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on data </a:t>
            </a: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arrival</a:t>
            </a:r>
            <a:endPar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73" name="Rektangel 72"/>
          <p:cNvSpPr/>
          <p:nvPr/>
        </p:nvSpPr>
        <p:spPr>
          <a:xfrm>
            <a:off x="6876256" y="1628800"/>
            <a:ext cx="1512168" cy="880241"/>
          </a:xfrm>
          <a:prstGeom prst="rect">
            <a:avLst/>
          </a:prstGeom>
        </p:spPr>
        <p:txBody>
          <a:bodyPr wrap="square">
            <a:spAutoFit/>
          </a:bodyPr>
          <a:lstStyle/>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Errors</a:t>
            </a:r>
            <a:endPar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2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automatic</a:t>
            </a:r>
            <a:r>
              <a:rPr kumimoji="0" lang="sv-SE"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2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correction</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p>
        </p:txBody>
      </p:sp>
      <p:cxnSp>
        <p:nvCxnSpPr>
          <p:cNvPr id="49" name="Rak 48"/>
          <p:cNvCxnSpPr>
            <a:cxnSpLocks/>
            <a:endCxn id="5" idx="4"/>
          </p:cNvCxnSpPr>
          <p:nvPr/>
        </p:nvCxnSpPr>
        <p:spPr bwMode="auto">
          <a:xfrm flipH="1">
            <a:off x="3218792" y="3068960"/>
            <a:ext cx="2361320" cy="775558"/>
          </a:xfrm>
          <a:prstGeom prst="line">
            <a:avLst/>
          </a:prstGeom>
          <a:ln w="25400">
            <a:solidFill>
              <a:schemeClr val="accent1">
                <a:lumMod val="75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85" name="Line 130"/>
          <p:cNvSpPr>
            <a:spLocks noChangeShapeType="1"/>
          </p:cNvSpPr>
          <p:nvPr/>
        </p:nvSpPr>
        <p:spPr bwMode="auto">
          <a:xfrm>
            <a:off x="6372200" y="1916832"/>
            <a:ext cx="0" cy="432048"/>
          </a:xfrm>
          <a:prstGeom prst="line">
            <a:avLst/>
          </a:prstGeom>
          <a:noFill/>
          <a:ln w="9525">
            <a:solidFill>
              <a:srgbClr val="3366FF"/>
            </a:solidFill>
            <a:prstDash val="dash"/>
            <a:round/>
            <a:headEnd type="none" w="lg" len="lg"/>
            <a:tailEnd type="arrow" w="lg" len="lg"/>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Line 130"/>
          <p:cNvSpPr>
            <a:spLocks noChangeShapeType="1"/>
          </p:cNvSpPr>
          <p:nvPr/>
        </p:nvSpPr>
        <p:spPr bwMode="auto">
          <a:xfrm>
            <a:off x="6300192" y="1124744"/>
            <a:ext cx="8384" cy="440432"/>
          </a:xfrm>
          <a:prstGeom prst="line">
            <a:avLst/>
          </a:prstGeom>
          <a:noFill/>
          <a:ln w="9525">
            <a:solidFill>
              <a:srgbClr val="3366FF"/>
            </a:solidFill>
            <a:prstDash val="dash"/>
            <a:round/>
            <a:headEnd type="none" w="lg" len="lg"/>
            <a:tailEnd type="arrow" w="lg" len="lg"/>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Rektangel 87"/>
          <p:cNvSpPr/>
          <p:nvPr/>
        </p:nvSpPr>
        <p:spPr>
          <a:xfrm>
            <a:off x="5580112" y="3717032"/>
            <a:ext cx="200837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600" b="0" i="0" u="none" strike="noStrike" kern="1200" cap="none" spc="0" normalizeH="0" baseline="0" noProof="0" dirty="0">
                <a:ln>
                  <a:noFill/>
                </a:ln>
                <a:solidFill>
                  <a:srgbClr val="FF0000"/>
                </a:solidFill>
                <a:effectLst/>
                <a:uLnTx/>
                <a:uFillTx/>
                <a:latin typeface="Calibri"/>
                <a:ea typeface="+mn-ea"/>
                <a:cs typeface="+mn-cs"/>
              </a:rPr>
              <a:t>Register management</a:t>
            </a:r>
          </a:p>
        </p:txBody>
      </p:sp>
      <p:sp>
        <p:nvSpPr>
          <p:cNvPr id="90" name="Ellips 89"/>
          <p:cNvSpPr/>
          <p:nvPr/>
        </p:nvSpPr>
        <p:spPr>
          <a:xfrm>
            <a:off x="4139952" y="4365104"/>
            <a:ext cx="1944216" cy="1008112"/>
          </a:xfrm>
          <a:prstGeom prst="ellipse">
            <a:avLst/>
          </a:prstGeom>
          <a:solidFill>
            <a:schemeClr val="accent1">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err="1">
                <a:ln>
                  <a:noFill/>
                </a:ln>
                <a:solidFill>
                  <a:prstClr val="black"/>
                </a:solidFill>
                <a:effectLst/>
                <a:uLnTx/>
                <a:uFillTx/>
                <a:latin typeface="Calibri"/>
                <a:ea typeface="+mn-ea"/>
                <a:cs typeface="+mn-cs"/>
              </a:rPr>
              <a:t>Production</a:t>
            </a:r>
            <a:r>
              <a:rPr kumimoji="0" lang="sv-SE" sz="1800" b="0" i="0" u="none" strike="noStrike" kern="1200" cap="none" spc="0" normalizeH="0" baseline="0" noProof="0" dirty="0">
                <a:ln>
                  <a:noFill/>
                </a:ln>
                <a:solidFill>
                  <a:prstClr val="black"/>
                </a:solidFill>
                <a:effectLst/>
                <a:uLnTx/>
                <a:uFillTx/>
                <a:latin typeface="Calibri"/>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a:ea typeface="+mn-ea"/>
                <a:cs typeface="+mn-cs"/>
              </a:rPr>
              <a:t>editing</a:t>
            </a:r>
            <a:endParaRPr kumimoji="0" lang="sv-SE"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1" name="Vänster-höger-upp 90"/>
          <p:cNvSpPr/>
          <p:nvPr/>
        </p:nvSpPr>
        <p:spPr>
          <a:xfrm rot="9815428">
            <a:off x="3780398" y="3165352"/>
            <a:ext cx="1368152" cy="1220293"/>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ktangel 39"/>
          <p:cNvSpPr/>
          <p:nvPr/>
        </p:nvSpPr>
        <p:spPr>
          <a:xfrm>
            <a:off x="7524328" y="3789040"/>
            <a:ext cx="1440160" cy="880241"/>
          </a:xfrm>
          <a:prstGeom prst="rect">
            <a:avLst/>
          </a:prstGeom>
        </p:spPr>
        <p:txBody>
          <a:bodyPr wrap="square">
            <a:spAutoFit/>
          </a:bodyPr>
          <a:lstStyle/>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Suspected</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errors</a:t>
            </a:r>
            <a:endPar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signaling</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p>
        </p:txBody>
      </p:sp>
      <p:sp>
        <p:nvSpPr>
          <p:cNvPr id="92" name="Rektangel 91"/>
          <p:cNvSpPr/>
          <p:nvPr/>
        </p:nvSpPr>
        <p:spPr>
          <a:xfrm>
            <a:off x="251520" y="2708920"/>
            <a:ext cx="1440160" cy="880241"/>
          </a:xfrm>
          <a:prstGeom prst="rect">
            <a:avLst/>
          </a:prstGeom>
        </p:spPr>
        <p:txBody>
          <a:bodyPr wrap="square">
            <a:spAutoFit/>
          </a:bodyPr>
          <a:lstStyle/>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Suspected</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errors</a:t>
            </a:r>
            <a:endPar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763" marR="0" lvl="2" indent="-4763" algn="l" defTabSz="914400" rtl="0" eaLnBrk="1" fontAlgn="auto" latinLnBrk="0" hangingPunct="1">
              <a:lnSpc>
                <a:spcPct val="100000"/>
              </a:lnSpc>
              <a:spcBef>
                <a:spcPct val="20000"/>
              </a:spcBef>
              <a:spcAft>
                <a:spcPts val="0"/>
              </a:spcAft>
              <a:buClr>
                <a:srgbClr val="FAA50F"/>
              </a:buClr>
              <a:buSzTx/>
              <a:buFontTx/>
              <a:buNone/>
              <a:tabLst/>
              <a:defRPr/>
            </a:pP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sv-SE" sz="1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signaling</a:t>
            </a:r>
            <a:r>
              <a:rPr kumimoji="0" lang="sv-S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p>
        </p:txBody>
      </p:sp>
      <p:sp>
        <p:nvSpPr>
          <p:cNvPr id="93" name="Rektangel 92"/>
          <p:cNvSpPr/>
          <p:nvPr/>
        </p:nvSpPr>
        <p:spPr>
          <a:xfrm rot="20692081">
            <a:off x="3974589" y="2843787"/>
            <a:ext cx="60785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Link</a:t>
            </a:r>
            <a:endParaRPr kumimoji="0" lang="sv-SE"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95" name="Kurva 94"/>
          <p:cNvCxnSpPr/>
          <p:nvPr/>
        </p:nvCxnSpPr>
        <p:spPr>
          <a:xfrm rot="5400000" flipH="1" flipV="1">
            <a:off x="4716016" y="2780928"/>
            <a:ext cx="4176464" cy="1152128"/>
          </a:xfrm>
          <a:prstGeom prst="curved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Kurva 95"/>
          <p:cNvCxnSpPr>
            <a:stCxn id="100" idx="1"/>
          </p:cNvCxnSpPr>
          <p:nvPr/>
        </p:nvCxnSpPr>
        <p:spPr>
          <a:xfrm rot="10800000">
            <a:off x="1547664" y="1340807"/>
            <a:ext cx="3672408" cy="4258307"/>
          </a:xfrm>
          <a:prstGeom prst="curved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ktangel 99"/>
          <p:cNvSpPr/>
          <p:nvPr/>
        </p:nvSpPr>
        <p:spPr>
          <a:xfrm>
            <a:off x="5220072" y="5445224"/>
            <a:ext cx="106952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Feedback?</a:t>
            </a:r>
            <a:endParaRPr kumimoji="0" lang="sv-SE" sz="1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4529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en-GB" sz="3200" dirty="0"/>
              <a:t>What if the administrative registers do not exist?</a:t>
            </a:r>
            <a:endParaRPr lang="sv-SE" sz="3200" dirty="0"/>
          </a:p>
        </p:txBody>
      </p:sp>
      <p:sp>
        <p:nvSpPr>
          <p:cNvPr id="3" name="Platshållare för innehåll 2"/>
          <p:cNvSpPr>
            <a:spLocks noGrp="1"/>
          </p:cNvSpPr>
          <p:nvPr>
            <p:ph idx="1"/>
          </p:nvPr>
        </p:nvSpPr>
        <p:spPr>
          <a:xfrm>
            <a:off x="251520" y="1484784"/>
            <a:ext cx="8435279" cy="4641379"/>
          </a:xfrm>
        </p:spPr>
        <p:txBody>
          <a:bodyPr>
            <a:normAutofit/>
          </a:bodyPr>
          <a:lstStyle/>
          <a:p>
            <a:pPr>
              <a:spcBef>
                <a:spcPts val="600"/>
              </a:spcBef>
            </a:pPr>
            <a:r>
              <a:rPr lang="nb-NO" sz="2200" dirty="0" err="1"/>
              <a:t>Can</a:t>
            </a:r>
            <a:r>
              <a:rPr lang="nb-NO" sz="2200" dirty="0"/>
              <a:t> </a:t>
            </a:r>
            <a:r>
              <a:rPr lang="nb-NO" sz="2200" dirty="0" err="1"/>
              <a:t>the</a:t>
            </a:r>
            <a:r>
              <a:rPr lang="nb-NO" sz="2200" dirty="0"/>
              <a:t> NSO </a:t>
            </a:r>
            <a:r>
              <a:rPr lang="nb-NO" sz="2200" dirty="0" err="1"/>
              <a:t>create</a:t>
            </a:r>
            <a:r>
              <a:rPr lang="nb-NO" sz="2200" dirty="0"/>
              <a:t> </a:t>
            </a:r>
            <a:r>
              <a:rPr lang="nb-NO" sz="2200" dirty="0" err="1"/>
              <a:t>statistical</a:t>
            </a:r>
            <a:r>
              <a:rPr lang="nb-NO" sz="2200" dirty="0"/>
              <a:t> </a:t>
            </a:r>
            <a:r>
              <a:rPr lang="nb-NO" sz="2200" dirty="0" err="1"/>
              <a:t>versions</a:t>
            </a:r>
            <a:r>
              <a:rPr lang="nb-NO" sz="2200" dirty="0"/>
              <a:t> for census or </a:t>
            </a:r>
            <a:r>
              <a:rPr lang="nb-NO" sz="2200" dirty="0" err="1"/>
              <a:t>other</a:t>
            </a:r>
            <a:r>
              <a:rPr lang="nb-NO" sz="2200" dirty="0"/>
              <a:t> purposes?</a:t>
            </a:r>
          </a:p>
          <a:p>
            <a:pPr>
              <a:spcBef>
                <a:spcPts val="600"/>
              </a:spcBef>
            </a:pPr>
            <a:endParaRPr lang="nb-NO" sz="2200" dirty="0"/>
          </a:p>
          <a:p>
            <a:pPr>
              <a:spcBef>
                <a:spcPts val="600"/>
              </a:spcBef>
            </a:pPr>
            <a:r>
              <a:rPr lang="nb-NO" sz="2200" dirty="0"/>
              <a:t>Hybrid </a:t>
            </a:r>
            <a:r>
              <a:rPr lang="nb-NO" sz="2200" dirty="0" err="1"/>
              <a:t>censuses</a:t>
            </a:r>
            <a:r>
              <a:rPr lang="nb-NO" sz="2200" dirty="0"/>
              <a:t> (</a:t>
            </a:r>
            <a:r>
              <a:rPr lang="nb-NO" sz="2200" dirty="0" err="1"/>
              <a:t>Combining</a:t>
            </a:r>
            <a:r>
              <a:rPr lang="nb-NO" sz="2200" dirty="0"/>
              <a:t> registers and ‘</a:t>
            </a:r>
            <a:r>
              <a:rPr lang="nb-NO" sz="2200" dirty="0" err="1"/>
              <a:t>direct</a:t>
            </a:r>
            <a:r>
              <a:rPr lang="nb-NO" sz="2200" dirty="0"/>
              <a:t>’ survey type data </a:t>
            </a:r>
            <a:r>
              <a:rPr lang="nb-NO" sz="2200" dirty="0" err="1"/>
              <a:t>collections</a:t>
            </a:r>
            <a:endParaRPr lang="sv-SE" sz="2200" dirty="0"/>
          </a:p>
          <a:p>
            <a:pPr>
              <a:spcBef>
                <a:spcPts val="600"/>
              </a:spcBef>
            </a:pPr>
            <a:endParaRPr lang="en-GB" sz="2200" dirty="0"/>
          </a:p>
          <a:p>
            <a:pPr>
              <a:spcBef>
                <a:spcPts val="600"/>
              </a:spcBef>
            </a:pPr>
            <a:r>
              <a:rPr lang="en-GB" sz="2200" dirty="0"/>
              <a:t>Investments in statistical systems</a:t>
            </a:r>
          </a:p>
          <a:p>
            <a:pPr>
              <a:spcBef>
                <a:spcPts val="600"/>
              </a:spcBef>
            </a:pPr>
            <a:endParaRPr lang="en-GB" sz="2200" dirty="0"/>
          </a:p>
        </p:txBody>
      </p:sp>
      <p:sp>
        <p:nvSpPr>
          <p:cNvPr id="4" name="Platshållare för bildnummer 3"/>
          <p:cNvSpPr>
            <a:spLocks noGrp="1"/>
          </p:cNvSpPr>
          <p:nvPr>
            <p:ph type="sldNum" sz="quarter" idx="12"/>
          </p:nvPr>
        </p:nvSpPr>
        <p:spPr/>
        <p:txBody>
          <a:bodyPr/>
          <a:lstStyle/>
          <a:p>
            <a:fld id="{6C39467F-BE74-4AAD-857B-908E9ECDE9FD}" type="slidenum">
              <a:rPr lang="sv-SE" sz="1200" b="1" smtClean="0"/>
              <a:pPr/>
              <a:t>31</a:t>
            </a:fld>
            <a:endParaRPr lang="sv-SE" sz="1200" b="1" dirty="0"/>
          </a:p>
        </p:txBody>
      </p:sp>
      <p:sp>
        <p:nvSpPr>
          <p:cNvPr id="5" name="Plassholder for bunntekst 2">
            <a:extLst>
              <a:ext uri="{FF2B5EF4-FFF2-40B4-BE49-F238E27FC236}">
                <a16:creationId xmlns:a16="http://schemas.microsoft.com/office/drawing/2014/main" xmlns="" id="{7E7C0B5B-FCE0-438E-B26A-722766C0BCCF}"/>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979401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B7A0670C-0F7A-4299-806A-DF733AB6DA3B}"/>
              </a:ext>
            </a:extLst>
          </p:cNvPr>
          <p:cNvGrpSpPr/>
          <p:nvPr/>
        </p:nvGrpSpPr>
        <p:grpSpPr>
          <a:xfrm>
            <a:off x="755576" y="1196752"/>
            <a:ext cx="7684972" cy="5205184"/>
            <a:chOff x="2700655" y="137160"/>
            <a:chExt cx="6968545" cy="6583680"/>
          </a:xfrm>
        </p:grpSpPr>
        <p:grpSp>
          <p:nvGrpSpPr>
            <p:cNvPr id="3" name="Gruppe 535">
              <a:extLst>
                <a:ext uri="{FF2B5EF4-FFF2-40B4-BE49-F238E27FC236}">
                  <a16:creationId xmlns:a16="http://schemas.microsoft.com/office/drawing/2014/main" xmlns="" id="{7C084755-54EE-4BED-8D48-461F9DEB67C7}"/>
                </a:ext>
              </a:extLst>
            </p:cNvPr>
            <p:cNvGrpSpPr/>
            <p:nvPr/>
          </p:nvGrpSpPr>
          <p:grpSpPr>
            <a:xfrm>
              <a:off x="2700655" y="137160"/>
              <a:ext cx="6790690" cy="6583680"/>
              <a:chOff x="0" y="0"/>
              <a:chExt cx="6790789" cy="6065520"/>
            </a:xfrm>
          </p:grpSpPr>
          <p:sp>
            <p:nvSpPr>
              <p:cNvPr id="4" name="Avrundet rektangel 479">
                <a:extLst>
                  <a:ext uri="{FF2B5EF4-FFF2-40B4-BE49-F238E27FC236}">
                    <a16:creationId xmlns:a16="http://schemas.microsoft.com/office/drawing/2014/main" xmlns="" id="{69D48121-417B-494B-A482-63B5A30B7A4A}"/>
                  </a:ext>
                </a:extLst>
              </p:cNvPr>
              <p:cNvSpPr/>
              <p:nvPr/>
            </p:nvSpPr>
            <p:spPr>
              <a:xfrm>
                <a:off x="15240" y="2948940"/>
                <a:ext cx="4162134" cy="2757580"/>
              </a:xfrm>
              <a:prstGeom prst="roundRect">
                <a:avLst/>
              </a:prstGeom>
              <a:solidFill>
                <a:schemeClr val="accent1">
                  <a:alpha val="1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3700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nb-NO" sz="1200">
                    <a:solidFill>
                      <a:srgbClr val="000000"/>
                    </a:solidFill>
                    <a:ea typeface="Times New Roman" panose="02020603050405020304" pitchFamily="18" charset="0"/>
                    <a:cs typeface="Times New Roman" panose="02020603050405020304" pitchFamily="18" charset="0"/>
                  </a:rPr>
                  <a:t> </a:t>
                </a:r>
                <a:endParaRPr lang="en-CA" sz="825">
                  <a:ea typeface="Times New Roman" panose="02020603050405020304" pitchFamily="18" charset="0"/>
                  <a:cs typeface="Times New Roman" panose="02020603050405020304" pitchFamily="18" charset="0"/>
                </a:endParaRPr>
              </a:p>
              <a:p>
                <a:pPr algn="ctr">
                  <a:lnSpc>
                    <a:spcPct val="107000"/>
                  </a:lnSpc>
                  <a:spcAft>
                    <a:spcPts val="600"/>
                  </a:spcAft>
                </a:pPr>
                <a:r>
                  <a:rPr lang="nb-NO" sz="1200">
                    <a:solidFill>
                      <a:srgbClr val="000000"/>
                    </a:solidFill>
                    <a:ea typeface="Times New Roman" panose="02020603050405020304" pitchFamily="18" charset="0"/>
                    <a:cs typeface="Times New Roman" panose="02020603050405020304" pitchFamily="18" charset="0"/>
                  </a:rPr>
                  <a:t>Phase 3</a:t>
                </a:r>
                <a:endParaRPr lang="en-CA" sz="825">
                  <a:ea typeface="Times New Roman" panose="02020603050405020304" pitchFamily="18" charset="0"/>
                  <a:cs typeface="Times New Roman" panose="02020603050405020304" pitchFamily="18" charset="0"/>
                </a:endParaRPr>
              </a:p>
            </p:txBody>
          </p:sp>
          <p:sp>
            <p:nvSpPr>
              <p:cNvPr id="5" name="Avrundet rektangel 481">
                <a:extLst>
                  <a:ext uri="{FF2B5EF4-FFF2-40B4-BE49-F238E27FC236}">
                    <a16:creationId xmlns:a16="http://schemas.microsoft.com/office/drawing/2014/main" xmlns="" id="{98433261-D405-4BD9-9DBF-6477B9F68CD0}"/>
                  </a:ext>
                </a:extLst>
              </p:cNvPr>
              <p:cNvSpPr/>
              <p:nvPr/>
            </p:nvSpPr>
            <p:spPr>
              <a:xfrm>
                <a:off x="5097780" y="167640"/>
                <a:ext cx="1693009" cy="5897880"/>
              </a:xfrm>
              <a:prstGeom prst="roundRect">
                <a:avLst/>
              </a:prstGeom>
              <a:solidFill>
                <a:schemeClr val="accent3">
                  <a:lumMod val="60000"/>
                  <a:lumOff val="40000"/>
                  <a:alpha val="1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68580" bIns="34290" numCol="1" spcCol="0" rtlCol="0" fromWordArt="0" anchor="t" anchorCtr="0" forceAA="0" compatLnSpc="1">
                <a:prstTxWarp prst="textNoShape">
                  <a:avLst/>
                </a:prstTxWarp>
                <a:noAutofit/>
              </a:bodyPr>
              <a:lstStyle/>
              <a:p>
                <a:pPr>
                  <a:lnSpc>
                    <a:spcPct val="107000"/>
                  </a:lnSpc>
                  <a:spcAft>
                    <a:spcPts val="600"/>
                  </a:spcAft>
                </a:pPr>
                <a:r>
                  <a:rPr lang="nb-NO" sz="1200">
                    <a:solidFill>
                      <a:srgbClr val="000000"/>
                    </a:solidFill>
                    <a:ea typeface="Times New Roman" panose="02020603050405020304" pitchFamily="18" charset="0"/>
                    <a:cs typeface="Times New Roman" panose="02020603050405020304" pitchFamily="18" charset="0"/>
                  </a:rPr>
                  <a:t>Phase 2</a:t>
                </a:r>
                <a:endParaRPr lang="en-CA" sz="825">
                  <a:ea typeface="Times New Roman" panose="02020603050405020304" pitchFamily="18" charset="0"/>
                  <a:cs typeface="Times New Roman" panose="02020603050405020304" pitchFamily="18" charset="0"/>
                </a:endParaRPr>
              </a:p>
            </p:txBody>
          </p:sp>
          <p:sp>
            <p:nvSpPr>
              <p:cNvPr id="6" name="Avrundet rektangel 482">
                <a:extLst>
                  <a:ext uri="{FF2B5EF4-FFF2-40B4-BE49-F238E27FC236}">
                    <a16:creationId xmlns:a16="http://schemas.microsoft.com/office/drawing/2014/main" xmlns="" id="{A2BFC04C-7C5C-4D37-A941-E7FA6DD9B095}"/>
                  </a:ext>
                </a:extLst>
              </p:cNvPr>
              <p:cNvSpPr/>
              <p:nvPr/>
            </p:nvSpPr>
            <p:spPr>
              <a:xfrm>
                <a:off x="0" y="0"/>
                <a:ext cx="5099996" cy="2948940"/>
              </a:xfrm>
              <a:prstGeom prst="roundRect">
                <a:avLst/>
              </a:prstGeom>
              <a:solidFill>
                <a:srgbClr val="FFFF00">
                  <a:alpha val="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58000" tIns="0" rIns="68580" bIns="0" numCol="1" spcCol="0" rtlCol="0" fromWordArt="0" anchor="t" anchorCtr="0" forceAA="0" compatLnSpc="1">
                <a:prstTxWarp prst="textNoShape">
                  <a:avLst/>
                </a:prstTxWarp>
                <a:noAutofit/>
              </a:bodyPr>
              <a:lstStyle/>
              <a:p>
                <a:pPr indent="411480">
                  <a:lnSpc>
                    <a:spcPct val="107000"/>
                  </a:lnSpc>
                  <a:spcAft>
                    <a:spcPts val="600"/>
                  </a:spcAft>
                </a:pPr>
                <a:r>
                  <a:rPr lang="nb-NO" sz="1200">
                    <a:solidFill>
                      <a:srgbClr val="000000"/>
                    </a:solidFill>
                    <a:ea typeface="Times New Roman" panose="02020603050405020304" pitchFamily="18" charset="0"/>
                    <a:cs typeface="Times New Roman" panose="02020603050405020304" pitchFamily="18" charset="0"/>
                  </a:rPr>
                  <a:t>Phase 1</a:t>
                </a:r>
                <a:endParaRPr lang="en-CA" sz="825">
                  <a:ea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xmlns="" id="{CD16190E-0B83-4769-8B80-04C74D77B923}"/>
                </a:ext>
              </a:extLst>
            </p:cNvPr>
            <p:cNvGrpSpPr/>
            <p:nvPr/>
          </p:nvGrpSpPr>
          <p:grpSpPr>
            <a:xfrm>
              <a:off x="2714942" y="501016"/>
              <a:ext cx="6954258" cy="5855969"/>
              <a:chOff x="-7038" y="2"/>
              <a:chExt cx="6954380" cy="6266405"/>
            </a:xfrm>
          </p:grpSpPr>
          <p:grpSp>
            <p:nvGrpSpPr>
              <p:cNvPr id="8" name="Group 7">
                <a:extLst>
                  <a:ext uri="{FF2B5EF4-FFF2-40B4-BE49-F238E27FC236}">
                    <a16:creationId xmlns:a16="http://schemas.microsoft.com/office/drawing/2014/main" xmlns="" id="{A3892236-C0CE-43C4-98C7-C8AE8E9D9B35}"/>
                  </a:ext>
                </a:extLst>
              </p:cNvPr>
              <p:cNvGrpSpPr/>
              <p:nvPr/>
            </p:nvGrpSpPr>
            <p:grpSpPr>
              <a:xfrm>
                <a:off x="158722" y="2"/>
                <a:ext cx="4586997" cy="2925866"/>
                <a:chOff x="158724" y="0"/>
                <a:chExt cx="5435681" cy="3630220"/>
              </a:xfrm>
            </p:grpSpPr>
            <p:sp>
              <p:nvSpPr>
                <p:cNvPr id="26" name="Flowchart: Multidocument 25">
                  <a:extLst>
                    <a:ext uri="{FF2B5EF4-FFF2-40B4-BE49-F238E27FC236}">
                      <a16:creationId xmlns:a16="http://schemas.microsoft.com/office/drawing/2014/main" xmlns="" id="{8BCAD44E-29DE-484E-995C-9AFDE800FE58}"/>
                    </a:ext>
                  </a:extLst>
                </p:cNvPr>
                <p:cNvSpPr/>
                <p:nvPr/>
              </p:nvSpPr>
              <p:spPr>
                <a:xfrm>
                  <a:off x="624474" y="1363445"/>
                  <a:ext cx="781050" cy="952331"/>
                </a:xfrm>
                <a:prstGeom prst="flowChartMultidocumen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grpSp>
              <p:nvGrpSpPr>
                <p:cNvPr id="27" name="Group 26">
                  <a:extLst>
                    <a:ext uri="{FF2B5EF4-FFF2-40B4-BE49-F238E27FC236}">
                      <a16:creationId xmlns:a16="http://schemas.microsoft.com/office/drawing/2014/main" xmlns="" id="{93DD5197-52C3-4E60-A1E6-D332A4CFBEE5}"/>
                    </a:ext>
                  </a:extLst>
                </p:cNvPr>
                <p:cNvGrpSpPr/>
                <p:nvPr/>
              </p:nvGrpSpPr>
              <p:grpSpPr>
                <a:xfrm>
                  <a:off x="3882025" y="554190"/>
                  <a:ext cx="1712380" cy="3076030"/>
                  <a:chOff x="3882025" y="554170"/>
                  <a:chExt cx="1712380" cy="3076576"/>
                </a:xfrm>
              </p:grpSpPr>
              <p:sp>
                <p:nvSpPr>
                  <p:cNvPr id="46" name="Rectangle 45">
                    <a:extLst>
                      <a:ext uri="{FF2B5EF4-FFF2-40B4-BE49-F238E27FC236}">
                        <a16:creationId xmlns:a16="http://schemas.microsoft.com/office/drawing/2014/main" xmlns="" id="{E2E6F16D-9F3D-4DC8-8000-4891BAE69E33}"/>
                      </a:ext>
                    </a:extLst>
                  </p:cNvPr>
                  <p:cNvSpPr/>
                  <p:nvPr/>
                </p:nvSpPr>
                <p:spPr>
                  <a:xfrm>
                    <a:off x="3888345" y="554170"/>
                    <a:ext cx="1685925" cy="30765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sp>
                <p:nvSpPr>
                  <p:cNvPr id="47" name="Text Box 22">
                    <a:extLst>
                      <a:ext uri="{FF2B5EF4-FFF2-40B4-BE49-F238E27FC236}">
                        <a16:creationId xmlns:a16="http://schemas.microsoft.com/office/drawing/2014/main" xmlns="" id="{B00584A5-DB34-4417-9CF2-371012A82F77}"/>
                      </a:ext>
                    </a:extLst>
                  </p:cNvPr>
                  <p:cNvSpPr txBox="1"/>
                  <p:nvPr/>
                </p:nvSpPr>
                <p:spPr>
                  <a:xfrm>
                    <a:off x="3897376" y="554178"/>
                    <a:ext cx="1685924" cy="742718"/>
                  </a:xfrm>
                  <a:prstGeom prst="rect">
                    <a:avLst/>
                  </a:prstGeom>
                  <a:solidFill>
                    <a:schemeClr val="lt1">
                      <a:alpha val="0"/>
                    </a:schemeClr>
                  </a:solidFill>
                  <a:ln w="190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6000"/>
                      </a:lnSpc>
                      <a:spcAft>
                        <a:spcPts val="600"/>
                      </a:spcAft>
                    </a:pPr>
                    <a:r>
                      <a:rPr lang="en-NZ" sz="750" b="1" dirty="0">
                        <a:solidFill>
                          <a:schemeClr val="tx1"/>
                        </a:solidFill>
                        <a:ea typeface="Calibri" panose="020F0502020204030204" pitchFamily="34" charset="0"/>
                      </a:rPr>
                      <a:t>Entities with a High-quality indicator of activity</a:t>
                    </a:r>
                    <a:endParaRPr lang="en-CA" sz="900" dirty="0">
                      <a:solidFill>
                        <a:schemeClr val="tx1"/>
                      </a:solidFill>
                      <a:latin typeface="Times New Roman" panose="02020603050405020304" pitchFamily="18" charset="0"/>
                      <a:ea typeface="Times New Roman" panose="02020603050405020304" pitchFamily="18" charset="0"/>
                    </a:endParaRPr>
                  </a:p>
                </p:txBody>
              </p:sp>
              <p:sp>
                <p:nvSpPr>
                  <p:cNvPr id="48" name="Text Box 23">
                    <a:extLst>
                      <a:ext uri="{FF2B5EF4-FFF2-40B4-BE49-F238E27FC236}">
                        <a16:creationId xmlns:a16="http://schemas.microsoft.com/office/drawing/2014/main" xmlns="" id="{DDEDFDAB-18CC-4D94-8EA9-9D2BB63B51FF}"/>
                      </a:ext>
                    </a:extLst>
                  </p:cNvPr>
                  <p:cNvSpPr txBox="1"/>
                  <p:nvPr/>
                </p:nvSpPr>
                <p:spPr>
                  <a:xfrm>
                    <a:off x="3897377" y="2353620"/>
                    <a:ext cx="1697028" cy="1277126"/>
                  </a:xfrm>
                  <a:prstGeom prst="rect">
                    <a:avLst/>
                  </a:prstGeom>
                  <a:pattFill prst="pct25">
                    <a:fgClr>
                      <a:schemeClr val="accent5">
                        <a:lumMod val="40000"/>
                        <a:lumOff val="60000"/>
                      </a:schemeClr>
                    </a:fgClr>
                    <a:bgClr>
                      <a:schemeClr val="bg1"/>
                    </a:bgClr>
                  </a:patt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6000"/>
                      </a:lnSpc>
                      <a:spcAft>
                        <a:spcPts val="600"/>
                      </a:spcAft>
                    </a:pPr>
                    <a:r>
                      <a:rPr lang="en-NZ" sz="825" dirty="0">
                        <a:solidFill>
                          <a:srgbClr val="FFC000"/>
                        </a:solidFill>
                        <a:ea typeface="Calibri" panose="020F0502020204030204" pitchFamily="34" charset="0"/>
                      </a:rPr>
                      <a:t> </a:t>
                    </a:r>
                    <a:endParaRPr lang="en-CA" sz="900" dirty="0">
                      <a:latin typeface="Times New Roman" panose="02020603050405020304" pitchFamily="18" charset="0"/>
                      <a:ea typeface="Times New Roman" panose="02020603050405020304" pitchFamily="18" charset="0"/>
                    </a:endParaRPr>
                  </a:p>
                  <a:p>
                    <a:pPr algn="ctr">
                      <a:lnSpc>
                        <a:spcPct val="106000"/>
                      </a:lnSpc>
                      <a:spcAft>
                        <a:spcPts val="600"/>
                      </a:spcAft>
                    </a:pPr>
                    <a:r>
                      <a:rPr lang="en-NZ" sz="900" b="1" dirty="0">
                        <a:solidFill>
                          <a:schemeClr val="tx1"/>
                        </a:solidFill>
                        <a:ea typeface="Calibri" panose="020F0502020204030204" pitchFamily="34" charset="0"/>
                      </a:rPr>
                      <a:t>The pool of entities with a low-quality indicator of activity</a:t>
                    </a:r>
                    <a:endParaRPr lang="en-CA" sz="900" dirty="0">
                      <a:solidFill>
                        <a:schemeClr val="tx1"/>
                      </a:solidFill>
                      <a:latin typeface="Times New Roman" panose="02020603050405020304" pitchFamily="18" charset="0"/>
                      <a:ea typeface="Times New Roman" panose="02020603050405020304" pitchFamily="18" charset="0"/>
                    </a:endParaRPr>
                  </a:p>
                </p:txBody>
              </p:sp>
              <p:sp>
                <p:nvSpPr>
                  <p:cNvPr id="49" name="Text Box 24">
                    <a:extLst>
                      <a:ext uri="{FF2B5EF4-FFF2-40B4-BE49-F238E27FC236}">
                        <a16:creationId xmlns:a16="http://schemas.microsoft.com/office/drawing/2014/main" xmlns="" id="{7144998F-9E2E-453F-9BC2-F55A0E8CF8A4}"/>
                      </a:ext>
                    </a:extLst>
                  </p:cNvPr>
                  <p:cNvSpPr txBox="1"/>
                  <p:nvPr/>
                </p:nvSpPr>
                <p:spPr>
                  <a:xfrm>
                    <a:off x="3882025" y="1506443"/>
                    <a:ext cx="1650378" cy="809626"/>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6000"/>
                      </a:lnSpc>
                      <a:spcAft>
                        <a:spcPts val="600"/>
                      </a:spcAft>
                    </a:pPr>
                    <a:r>
                      <a:rPr lang="en-NZ" sz="750" b="1" dirty="0">
                        <a:solidFill>
                          <a:schemeClr val="tx1"/>
                        </a:solidFill>
                        <a:ea typeface="Calibri" panose="020F0502020204030204" pitchFamily="34" charset="0"/>
                      </a:rPr>
                      <a:t>Entities with an Intermediate quality indicator of activity</a:t>
                    </a:r>
                    <a:endParaRPr lang="en-CA" sz="900" dirty="0">
                      <a:solidFill>
                        <a:schemeClr val="tx1"/>
                      </a:solidFill>
                      <a:latin typeface="Times New Roman" panose="02020603050405020304" pitchFamily="18" charset="0"/>
                      <a:ea typeface="Times New Roman" panose="02020603050405020304" pitchFamily="18" charset="0"/>
                    </a:endParaRPr>
                  </a:p>
                </p:txBody>
              </p:sp>
            </p:grpSp>
            <p:sp>
              <p:nvSpPr>
                <p:cNvPr id="28" name="Can 367">
                  <a:extLst>
                    <a:ext uri="{FF2B5EF4-FFF2-40B4-BE49-F238E27FC236}">
                      <a16:creationId xmlns:a16="http://schemas.microsoft.com/office/drawing/2014/main" xmlns="" id="{1F389052-984A-45F9-9F51-C680AF63820C}"/>
                    </a:ext>
                  </a:extLst>
                </p:cNvPr>
                <p:cNvSpPr/>
                <p:nvPr/>
              </p:nvSpPr>
              <p:spPr>
                <a:xfrm>
                  <a:off x="1530324" y="468253"/>
                  <a:ext cx="1038226" cy="84757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sp>
              <p:nvSpPr>
                <p:cNvPr id="29" name="Flowchart: Multidocument 28">
                  <a:extLst>
                    <a:ext uri="{FF2B5EF4-FFF2-40B4-BE49-F238E27FC236}">
                      <a16:creationId xmlns:a16="http://schemas.microsoft.com/office/drawing/2014/main" xmlns="" id="{448D7AEE-D11A-4923-9988-AAB25F8B7276}"/>
                    </a:ext>
                  </a:extLst>
                </p:cNvPr>
                <p:cNvSpPr/>
                <p:nvPr/>
              </p:nvSpPr>
              <p:spPr>
                <a:xfrm>
                  <a:off x="233950" y="2439248"/>
                  <a:ext cx="1171576" cy="1038041"/>
                </a:xfrm>
                <a:prstGeom prst="flowChartMultidocumen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sp>
              <p:nvSpPr>
                <p:cNvPr id="30" name="Text Box 6">
                  <a:extLst>
                    <a:ext uri="{FF2B5EF4-FFF2-40B4-BE49-F238E27FC236}">
                      <a16:creationId xmlns:a16="http://schemas.microsoft.com/office/drawing/2014/main" xmlns="" id="{75464E20-C205-420A-8329-07373D076A52}"/>
                    </a:ext>
                  </a:extLst>
                </p:cNvPr>
                <p:cNvSpPr txBox="1"/>
                <p:nvPr/>
              </p:nvSpPr>
              <p:spPr>
                <a:xfrm>
                  <a:off x="1549372" y="668243"/>
                  <a:ext cx="1123951" cy="647585"/>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6000"/>
                    </a:lnSpc>
                    <a:spcAft>
                      <a:spcPts val="600"/>
                    </a:spcAft>
                  </a:pPr>
                  <a:r>
                    <a:rPr lang="en-NZ" sz="788" b="1" dirty="0">
                      <a:solidFill>
                        <a:schemeClr val="tx1"/>
                      </a:solidFill>
                      <a:ea typeface="Calibri" panose="020F0502020204030204" pitchFamily="34" charset="0"/>
                    </a:rPr>
                    <a:t>Intermediate database</a:t>
                  </a:r>
                  <a:endParaRPr lang="en-CA" sz="900" dirty="0">
                    <a:solidFill>
                      <a:schemeClr val="tx1"/>
                    </a:solidFill>
                    <a:latin typeface="Times New Roman" panose="02020603050405020304" pitchFamily="18" charset="0"/>
                    <a:ea typeface="Times New Roman" panose="02020603050405020304" pitchFamily="18" charset="0"/>
                  </a:endParaRPr>
                </a:p>
              </p:txBody>
            </p:sp>
            <p:sp>
              <p:nvSpPr>
                <p:cNvPr id="31" name="Oval 30">
                  <a:extLst>
                    <a:ext uri="{FF2B5EF4-FFF2-40B4-BE49-F238E27FC236}">
                      <a16:creationId xmlns:a16="http://schemas.microsoft.com/office/drawing/2014/main" xmlns="" id="{0F217C2C-EC35-40F1-B0B6-FABBB1A3A4FC}"/>
                    </a:ext>
                  </a:extLst>
                </p:cNvPr>
                <p:cNvSpPr/>
                <p:nvPr/>
              </p:nvSpPr>
              <p:spPr>
                <a:xfrm>
                  <a:off x="2836222" y="715858"/>
                  <a:ext cx="684826" cy="279033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sp>
              <p:nvSpPr>
                <p:cNvPr id="32" name="Text Box 8">
                  <a:extLst>
                    <a:ext uri="{FF2B5EF4-FFF2-40B4-BE49-F238E27FC236}">
                      <a16:creationId xmlns:a16="http://schemas.microsoft.com/office/drawing/2014/main" xmlns="" id="{E62D8EC7-6A01-4EAB-82FA-93B07FFCF3D0}"/>
                    </a:ext>
                  </a:extLst>
                </p:cNvPr>
                <p:cNvSpPr txBox="1"/>
                <p:nvPr/>
              </p:nvSpPr>
              <p:spPr>
                <a:xfrm>
                  <a:off x="2836222" y="1363446"/>
                  <a:ext cx="627678" cy="1390403"/>
                </a:xfrm>
                <a:prstGeom prst="rect">
                  <a:avLst/>
                </a:prstGeom>
                <a:solidFill>
                  <a:schemeClr val="bg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vert" wrap="square" lIns="68580" tIns="34290" rIns="68580" bIns="34290" numCol="1" spcCol="0" rtlCol="0" fromWordArt="0" anchor="t" anchorCtr="0" forceAA="0" compatLnSpc="1">
                  <a:prstTxWarp prst="textNoShape">
                    <a:avLst/>
                  </a:prstTxWarp>
                  <a:noAutofit/>
                </a:bodyPr>
                <a:lstStyle/>
                <a:p>
                  <a:pPr algn="ctr">
                    <a:lnSpc>
                      <a:spcPct val="106000"/>
                    </a:lnSpc>
                    <a:spcAft>
                      <a:spcPts val="600"/>
                    </a:spcAft>
                  </a:pPr>
                  <a:r>
                    <a:rPr lang="en-NZ" sz="825" b="1">
                      <a:solidFill>
                        <a:srgbClr val="0D0D0D"/>
                      </a:solidFill>
                      <a:ea typeface="Calibri" panose="020F0502020204030204" pitchFamily="34" charset="0"/>
                    </a:rPr>
                    <a:t>Birthing and updating rules</a:t>
                  </a:r>
                  <a:endParaRPr lang="en-CA" sz="900">
                    <a:latin typeface="Times New Roman" panose="02020603050405020304" pitchFamily="18" charset="0"/>
                    <a:ea typeface="Times New Roman" panose="02020603050405020304" pitchFamily="18" charset="0"/>
                  </a:endParaRPr>
                </a:p>
              </p:txBody>
            </p:sp>
            <p:sp>
              <p:nvSpPr>
                <p:cNvPr id="33" name="Text Box 9">
                  <a:extLst>
                    <a:ext uri="{FF2B5EF4-FFF2-40B4-BE49-F238E27FC236}">
                      <a16:creationId xmlns:a16="http://schemas.microsoft.com/office/drawing/2014/main" xmlns="" id="{2C8A82E3-196B-4B4E-990A-758BF17EDC9C}"/>
                    </a:ext>
                  </a:extLst>
                </p:cNvPr>
                <p:cNvSpPr txBox="1"/>
                <p:nvPr/>
              </p:nvSpPr>
              <p:spPr>
                <a:xfrm>
                  <a:off x="3844899" y="0"/>
                  <a:ext cx="1729369" cy="57362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6000"/>
                    </a:lnSpc>
                    <a:spcAft>
                      <a:spcPts val="600"/>
                    </a:spcAft>
                  </a:pPr>
                  <a:r>
                    <a:rPr lang="en-NZ" sz="1050" b="1" dirty="0">
                      <a:solidFill>
                        <a:schemeClr val="tx1"/>
                      </a:solidFill>
                      <a:ea typeface="Calibri" panose="020F0502020204030204" pitchFamily="34" charset="0"/>
                    </a:rPr>
                    <a:t>Entity Register</a:t>
                  </a:r>
                  <a:endParaRPr lang="en-CA" sz="900" dirty="0">
                    <a:solidFill>
                      <a:schemeClr val="tx1"/>
                    </a:solidFill>
                    <a:latin typeface="Times New Roman" panose="02020603050405020304" pitchFamily="18" charset="0"/>
                    <a:ea typeface="Times New Roman" panose="02020603050405020304" pitchFamily="18" charset="0"/>
                  </a:endParaRPr>
                </a:p>
              </p:txBody>
            </p:sp>
            <p:sp>
              <p:nvSpPr>
                <p:cNvPr id="34" name="Flowchart: Multidocument 33">
                  <a:extLst>
                    <a:ext uri="{FF2B5EF4-FFF2-40B4-BE49-F238E27FC236}">
                      <a16:creationId xmlns:a16="http://schemas.microsoft.com/office/drawing/2014/main" xmlns="" id="{DAE48DED-7795-4B98-B16F-0191DFDE379E}"/>
                    </a:ext>
                  </a:extLst>
                </p:cNvPr>
                <p:cNvSpPr/>
                <p:nvPr/>
              </p:nvSpPr>
              <p:spPr>
                <a:xfrm>
                  <a:off x="158724" y="344450"/>
                  <a:ext cx="781050" cy="952331"/>
                </a:xfrm>
                <a:prstGeom prst="flowChartMultidocumen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sp>
              <p:nvSpPr>
                <p:cNvPr id="35" name="Text Box 11">
                  <a:extLst>
                    <a:ext uri="{FF2B5EF4-FFF2-40B4-BE49-F238E27FC236}">
                      <a16:creationId xmlns:a16="http://schemas.microsoft.com/office/drawing/2014/main" xmlns="" id="{E1FFA8C6-BA91-4BEB-96A5-75D84B690556}"/>
                    </a:ext>
                  </a:extLst>
                </p:cNvPr>
                <p:cNvSpPr txBox="1"/>
                <p:nvPr/>
              </p:nvSpPr>
              <p:spPr>
                <a:xfrm>
                  <a:off x="168250" y="468253"/>
                  <a:ext cx="771524" cy="770754"/>
                </a:xfrm>
                <a:prstGeom prst="rect">
                  <a:avLst/>
                </a:prstGeom>
                <a:solidFill>
                  <a:schemeClr val="lt1">
                    <a:alpha val="8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6000"/>
                    </a:lnSpc>
                    <a:spcAft>
                      <a:spcPts val="600"/>
                    </a:spcAft>
                  </a:pPr>
                  <a:r>
                    <a:rPr lang="en-NZ" sz="750" b="1" dirty="0">
                      <a:solidFill>
                        <a:schemeClr val="tx1"/>
                      </a:solidFill>
                      <a:ea typeface="Calibri" panose="020F0502020204030204" pitchFamily="34" charset="0"/>
                    </a:rPr>
                    <a:t>Core taxation </a:t>
                  </a:r>
                  <a:r>
                    <a:rPr lang="en-NZ" sz="788" b="1" dirty="0">
                      <a:solidFill>
                        <a:schemeClr val="tx1"/>
                      </a:solidFill>
                      <a:ea typeface="Calibri" panose="020F0502020204030204" pitchFamily="34" charset="0"/>
                    </a:rPr>
                    <a:t>sources</a:t>
                  </a:r>
                  <a:endParaRPr lang="en-CA" sz="900" dirty="0">
                    <a:solidFill>
                      <a:schemeClr val="tx1"/>
                    </a:solidFill>
                    <a:latin typeface="Times New Roman" panose="02020603050405020304" pitchFamily="18" charset="0"/>
                    <a:ea typeface="Times New Roman" panose="02020603050405020304" pitchFamily="18" charset="0"/>
                  </a:endParaRPr>
                </a:p>
              </p:txBody>
            </p:sp>
            <p:sp>
              <p:nvSpPr>
                <p:cNvPr id="36" name="Text Box 12">
                  <a:extLst>
                    <a:ext uri="{FF2B5EF4-FFF2-40B4-BE49-F238E27FC236}">
                      <a16:creationId xmlns:a16="http://schemas.microsoft.com/office/drawing/2014/main" xmlns="" id="{EA4B0D82-8889-42F2-8DFC-BF2AAA4E099E}"/>
                    </a:ext>
                  </a:extLst>
                </p:cNvPr>
                <p:cNvSpPr txBox="1"/>
                <p:nvPr/>
              </p:nvSpPr>
              <p:spPr>
                <a:xfrm>
                  <a:off x="662575" y="1477089"/>
                  <a:ext cx="708900" cy="747950"/>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6000"/>
                    </a:lnSpc>
                    <a:spcAft>
                      <a:spcPts val="600"/>
                    </a:spcAft>
                  </a:pPr>
                  <a:r>
                    <a:rPr lang="en-NZ" sz="750" b="1" dirty="0">
                      <a:solidFill>
                        <a:schemeClr val="tx1"/>
                      </a:solidFill>
                      <a:ea typeface="Calibri" panose="020F0502020204030204" pitchFamily="34" charset="0"/>
                    </a:rPr>
                    <a:t>Core sources</a:t>
                  </a:r>
                  <a:endParaRPr lang="en-CA" sz="900" dirty="0">
                    <a:solidFill>
                      <a:schemeClr val="tx1"/>
                    </a:solidFill>
                    <a:latin typeface="Times New Roman" panose="02020603050405020304" pitchFamily="18" charset="0"/>
                    <a:ea typeface="Times New Roman" panose="02020603050405020304" pitchFamily="18" charset="0"/>
                  </a:endParaRPr>
                </a:p>
              </p:txBody>
            </p:sp>
            <p:sp>
              <p:nvSpPr>
                <p:cNvPr id="37" name="Text Box 13">
                  <a:extLst>
                    <a:ext uri="{FF2B5EF4-FFF2-40B4-BE49-F238E27FC236}">
                      <a16:creationId xmlns:a16="http://schemas.microsoft.com/office/drawing/2014/main" xmlns="" id="{8A802755-F64D-4102-932D-A6B75CFBC08B}"/>
                    </a:ext>
                  </a:extLst>
                </p:cNvPr>
                <p:cNvSpPr txBox="1"/>
                <p:nvPr/>
              </p:nvSpPr>
              <p:spPr>
                <a:xfrm>
                  <a:off x="425496" y="2677790"/>
                  <a:ext cx="847725" cy="828397"/>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6000"/>
                    </a:lnSpc>
                    <a:spcAft>
                      <a:spcPts val="600"/>
                    </a:spcAft>
                  </a:pPr>
                  <a:r>
                    <a:rPr lang="en-NZ" sz="788" b="1" dirty="0">
                      <a:solidFill>
                        <a:schemeClr val="tx1"/>
                      </a:solidFill>
                      <a:ea typeface="Calibri" panose="020F0502020204030204" pitchFamily="34" charset="0"/>
                    </a:rPr>
                    <a:t>Non-core Sources</a:t>
                  </a:r>
                  <a:endParaRPr lang="en-CA" sz="900" dirty="0">
                    <a:solidFill>
                      <a:schemeClr val="tx1"/>
                    </a:solidFill>
                    <a:latin typeface="Times New Roman" panose="02020603050405020304" pitchFamily="18" charset="0"/>
                    <a:ea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xmlns="" id="{230D52C6-7E7A-477B-8B89-1AD596C7E845}"/>
                    </a:ext>
                  </a:extLst>
                </p:cNvPr>
                <p:cNvCxnSpPr/>
                <p:nvPr/>
              </p:nvCxnSpPr>
              <p:spPr>
                <a:xfrm>
                  <a:off x="1006449" y="772999"/>
                  <a:ext cx="466725" cy="5714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AC02C2B-7180-44C8-AA34-FBD29CEA88B6}"/>
                    </a:ext>
                  </a:extLst>
                </p:cNvPr>
                <p:cNvCxnSpPr/>
                <p:nvPr/>
              </p:nvCxnSpPr>
              <p:spPr>
                <a:xfrm>
                  <a:off x="1549373" y="1801013"/>
                  <a:ext cx="1229700"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CA2B7754-BF9C-45B2-A11B-4B821778C290}"/>
                    </a:ext>
                  </a:extLst>
                </p:cNvPr>
                <p:cNvCxnSpPr/>
                <p:nvPr/>
              </p:nvCxnSpPr>
              <p:spPr>
                <a:xfrm>
                  <a:off x="1662699" y="2651738"/>
                  <a:ext cx="1124926" cy="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7E905F96-AE41-4751-902A-89645E2B3AD3}"/>
                    </a:ext>
                  </a:extLst>
                </p:cNvPr>
                <p:cNvCxnSpPr/>
                <p:nvPr/>
              </p:nvCxnSpPr>
              <p:spPr>
                <a:xfrm>
                  <a:off x="2634249" y="934896"/>
                  <a:ext cx="324825" cy="6666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C8D70D01-EE9D-485C-99A9-65B9095C5919}"/>
                    </a:ext>
                  </a:extLst>
                </p:cNvPr>
                <p:cNvCxnSpPr/>
                <p:nvPr/>
              </p:nvCxnSpPr>
              <p:spPr>
                <a:xfrm>
                  <a:off x="3463900" y="952967"/>
                  <a:ext cx="276224" cy="0"/>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D432A801-33BB-4297-A041-41A256A3BAFB}"/>
                    </a:ext>
                  </a:extLst>
                </p:cNvPr>
                <p:cNvCxnSpPr/>
                <p:nvPr/>
              </p:nvCxnSpPr>
              <p:spPr>
                <a:xfrm>
                  <a:off x="3521049" y="2971910"/>
                  <a:ext cx="265725" cy="0"/>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919C06AE-56D5-424C-87B4-20616A0FBA0A}"/>
                    </a:ext>
                  </a:extLst>
                </p:cNvPr>
                <p:cNvCxnSpPr/>
                <p:nvPr/>
              </p:nvCxnSpPr>
              <p:spPr>
                <a:xfrm>
                  <a:off x="3577225" y="1861002"/>
                  <a:ext cx="209549" cy="6204"/>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27">
                  <a:extLst>
                    <a:ext uri="{FF2B5EF4-FFF2-40B4-BE49-F238E27FC236}">
                      <a16:creationId xmlns:a16="http://schemas.microsoft.com/office/drawing/2014/main" xmlns="" id="{D154D4C8-CCC2-433B-80C0-B891CC0D8D72}"/>
                    </a:ext>
                  </a:extLst>
                </p:cNvPr>
                <p:cNvSpPr txBox="1"/>
                <p:nvPr/>
              </p:nvSpPr>
              <p:spPr>
                <a:xfrm>
                  <a:off x="356649" y="0"/>
                  <a:ext cx="2640478" cy="361630"/>
                </a:xfrm>
                <a:prstGeom prst="rect">
                  <a:avLst/>
                </a:prstGeom>
                <a:noFill/>
              </p:spPr>
              <p:txBody>
                <a:bodyPr wrap="square" rtlCol="0">
                  <a:noAutofit/>
                </a:bodyPr>
                <a:lstStyle/>
                <a:p>
                  <a:r>
                    <a:rPr lang="en-NZ" sz="1050" b="1" dirty="0">
                      <a:latin typeface="Garamond" panose="02020404030301010803" pitchFamily="18" charset="0"/>
                      <a:ea typeface="Times New Roman" panose="02020603050405020304" pitchFamily="18" charset="0"/>
                      <a:cs typeface="Times New Roman" panose="02020603050405020304" pitchFamily="18" charset="0"/>
                    </a:rPr>
                    <a:t>Administrative Registers</a:t>
                  </a:r>
                  <a:endParaRPr lang="en-CA" sz="900" dirty="0">
                    <a:latin typeface="Times New Roman" panose="02020603050405020304" pitchFamily="18" charset="0"/>
                    <a:ea typeface="Times New Roman" panose="02020603050405020304" pitchFamily="18" charset="0"/>
                  </a:endParaRPr>
                </a:p>
              </p:txBody>
            </p:sp>
          </p:grpSp>
          <p:grpSp>
            <p:nvGrpSpPr>
              <p:cNvPr id="9" name="Group 8">
                <a:extLst>
                  <a:ext uri="{FF2B5EF4-FFF2-40B4-BE49-F238E27FC236}">
                    <a16:creationId xmlns:a16="http://schemas.microsoft.com/office/drawing/2014/main" xmlns="" id="{A34BFA46-8109-44E5-AF6A-270BE030219E}"/>
                  </a:ext>
                </a:extLst>
              </p:cNvPr>
              <p:cNvGrpSpPr/>
              <p:nvPr/>
            </p:nvGrpSpPr>
            <p:grpSpPr>
              <a:xfrm>
                <a:off x="5234250" y="533999"/>
                <a:ext cx="837810" cy="2224782"/>
                <a:chOff x="5234250" y="535311"/>
                <a:chExt cx="837810" cy="2246110"/>
              </a:xfrm>
            </p:grpSpPr>
            <p:sp>
              <p:nvSpPr>
                <p:cNvPr id="24" name="Oval 23">
                  <a:extLst>
                    <a:ext uri="{FF2B5EF4-FFF2-40B4-BE49-F238E27FC236}">
                      <a16:creationId xmlns:a16="http://schemas.microsoft.com/office/drawing/2014/main" xmlns="" id="{A1F0B2DF-3620-4D85-93A1-3B43658953A8}"/>
                    </a:ext>
                  </a:extLst>
                </p:cNvPr>
                <p:cNvSpPr/>
                <p:nvPr/>
              </p:nvSpPr>
              <p:spPr>
                <a:xfrm>
                  <a:off x="5281485" y="535311"/>
                  <a:ext cx="790575" cy="2246110"/>
                </a:xfrm>
                <a:prstGeom prst="ellipse">
                  <a:avLst/>
                </a:prstGeom>
                <a:solidFill>
                  <a:schemeClr val="accent4">
                    <a:lumMod val="40000"/>
                    <a:lumOff val="60000"/>
                  </a:schemeClr>
                </a:solidFill>
                <a:ln w="12700" cap="flat" cmpd="sng" algn="ctr">
                  <a:solidFill>
                    <a:srgbClr val="5B9BD5">
                      <a:shade val="50000"/>
                    </a:srgbClr>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CA" sz="1350"/>
                </a:p>
              </p:txBody>
            </p:sp>
            <p:sp>
              <p:nvSpPr>
                <p:cNvPr id="25" name="Text Box 107">
                  <a:extLst>
                    <a:ext uri="{FF2B5EF4-FFF2-40B4-BE49-F238E27FC236}">
                      <a16:creationId xmlns:a16="http://schemas.microsoft.com/office/drawing/2014/main" xmlns="" id="{14170D3D-2DB0-45D3-91A6-F31FDF24AC49}"/>
                    </a:ext>
                  </a:extLst>
                </p:cNvPr>
                <p:cNvSpPr txBox="1"/>
                <p:nvPr/>
              </p:nvSpPr>
              <p:spPr>
                <a:xfrm>
                  <a:off x="5234250" y="692404"/>
                  <a:ext cx="742950" cy="2076447"/>
                </a:xfrm>
                <a:prstGeom prst="rect">
                  <a:avLst/>
                </a:prstGeom>
                <a:solidFill>
                  <a:schemeClr val="accent6">
                    <a:lumMod val="20000"/>
                    <a:lumOff val="80000"/>
                    <a:alpha val="0"/>
                  </a:schemeClr>
                </a:solidFill>
                <a:ln w="6350">
                  <a:noFill/>
                </a:ln>
                <a:effectLst/>
              </p:spPr>
              <p:txBody>
                <a:bodyPr rot="0" spcFirstLastPara="0" vert="vert" wrap="square" lIns="68580" tIns="34290" rIns="68580" bIns="34290" numCol="1" spcCol="0" rtlCol="0" fromWordArt="0" anchor="t" anchorCtr="0" forceAA="0" compatLnSpc="1">
                  <a:prstTxWarp prst="textNoShape">
                    <a:avLst/>
                  </a:prstTxWarp>
                  <a:noAutofit/>
                </a:bodyPr>
                <a:lstStyle/>
                <a:p>
                  <a:pPr algn="ctr">
                    <a:lnSpc>
                      <a:spcPct val="106000"/>
                    </a:lnSpc>
                    <a:spcAft>
                      <a:spcPts val="600"/>
                    </a:spcAft>
                  </a:pPr>
                  <a:r>
                    <a:rPr lang="en-NZ" sz="1050" b="1">
                      <a:latin typeface="Calibri" panose="020F0502020204030204" pitchFamily="34" charset="0"/>
                      <a:ea typeface="Calibri" panose="020F0502020204030204" pitchFamily="34" charset="0"/>
                      <a:cs typeface="Times New Roman" panose="02020603050405020304" pitchFamily="18" charset="0"/>
                    </a:rPr>
                    <a:t>Statistical register creation rules</a:t>
                  </a:r>
                  <a:endParaRPr lang="en-CA" sz="900">
                    <a:latin typeface="Times New Roman" panose="02020603050405020304" pitchFamily="18" charset="0"/>
                    <a:ea typeface="Times New Roman" panose="02020603050405020304" pitchFamily="18" charset="0"/>
                  </a:endParaRPr>
                </a:p>
              </p:txBody>
            </p:sp>
          </p:grpSp>
          <p:cxnSp>
            <p:nvCxnSpPr>
              <p:cNvPr id="10" name="Straight Arrow Connector 9">
                <a:extLst>
                  <a:ext uri="{FF2B5EF4-FFF2-40B4-BE49-F238E27FC236}">
                    <a16:creationId xmlns:a16="http://schemas.microsoft.com/office/drawing/2014/main" xmlns="" id="{92AD0F2A-9637-4F7A-9A1A-28151A228E8B}"/>
                  </a:ext>
                </a:extLst>
              </p:cNvPr>
              <p:cNvCxnSpPr/>
              <p:nvPr/>
            </p:nvCxnSpPr>
            <p:spPr>
              <a:xfrm>
                <a:off x="4728731" y="1533277"/>
                <a:ext cx="329936" cy="0"/>
              </a:xfrm>
              <a:prstGeom prst="straightConnector1">
                <a:avLst/>
              </a:prstGeom>
              <a:noFill/>
              <a:ln w="25400" cap="flat" cmpd="sng" algn="ctr">
                <a:solidFill>
                  <a:srgbClr val="5B9BD5">
                    <a:lumMod val="75000"/>
                  </a:srgbClr>
                </a:solidFill>
                <a:prstDash val="solid"/>
                <a:miter lim="800000"/>
                <a:tailEnd type="triangle"/>
              </a:ln>
              <a:effectLst/>
            </p:spPr>
          </p:cxnSp>
          <p:grpSp>
            <p:nvGrpSpPr>
              <p:cNvPr id="11" name="Group 10">
                <a:extLst>
                  <a:ext uri="{FF2B5EF4-FFF2-40B4-BE49-F238E27FC236}">
                    <a16:creationId xmlns:a16="http://schemas.microsoft.com/office/drawing/2014/main" xmlns="" id="{4E044138-6B22-461C-A63B-4C641F6F1BB0}"/>
                  </a:ext>
                </a:extLst>
              </p:cNvPr>
              <p:cNvGrpSpPr/>
              <p:nvPr/>
            </p:nvGrpSpPr>
            <p:grpSpPr>
              <a:xfrm>
                <a:off x="5007056" y="3148007"/>
                <a:ext cx="1940286" cy="3118400"/>
                <a:chOff x="5007056" y="3148007"/>
                <a:chExt cx="1940286" cy="3118400"/>
              </a:xfrm>
            </p:grpSpPr>
            <p:sp>
              <p:nvSpPr>
                <p:cNvPr id="20" name="Rectangle 19">
                  <a:extLst>
                    <a:ext uri="{FF2B5EF4-FFF2-40B4-BE49-F238E27FC236}">
                      <a16:creationId xmlns:a16="http://schemas.microsoft.com/office/drawing/2014/main" xmlns="" id="{6D08EB2D-6F37-4DBA-A9FC-695D9F16E0B9}"/>
                    </a:ext>
                  </a:extLst>
                </p:cNvPr>
                <p:cNvSpPr/>
                <p:nvPr/>
              </p:nvSpPr>
              <p:spPr>
                <a:xfrm>
                  <a:off x="5151794" y="4556744"/>
                  <a:ext cx="1301656" cy="896281"/>
                </a:xfrm>
                <a:prstGeom prst="rect">
                  <a:avLst/>
                </a:prstGeom>
                <a:solidFill>
                  <a:schemeClr val="bg1"/>
                </a:solidFill>
                <a:ln w="12700" cap="flat" cmpd="sng" algn="ctr">
                  <a:solidFill>
                    <a:srgbClr val="5B9BD5">
                      <a:shade val="50000"/>
                    </a:srgbClr>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6000"/>
                    </a:lnSpc>
                    <a:spcAft>
                      <a:spcPts val="600"/>
                    </a:spcAft>
                  </a:pPr>
                  <a:r>
                    <a:rPr lang="en-NZ" sz="825" b="1">
                      <a:latin typeface="Calibri" panose="020F0502020204030204" pitchFamily="34" charset="0"/>
                      <a:ea typeface="Calibri" panose="020F0502020204030204" pitchFamily="34" charset="0"/>
                      <a:cs typeface="Times New Roman" panose="02020603050405020304" pitchFamily="18" charset="0"/>
                    </a:rPr>
                    <a:t>Probably identified in the target population</a:t>
                  </a:r>
                  <a:endParaRPr lang="en-CA" sz="900">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xmlns="" id="{CEF07774-DE71-4813-9C26-49BB643588A1}"/>
                    </a:ext>
                  </a:extLst>
                </p:cNvPr>
                <p:cNvSpPr/>
                <p:nvPr/>
              </p:nvSpPr>
              <p:spPr>
                <a:xfrm>
                  <a:off x="5151795" y="5455037"/>
                  <a:ext cx="1292131" cy="811370"/>
                </a:xfrm>
                <a:prstGeom prst="rect">
                  <a:avLst/>
                </a:prstGeom>
                <a:solidFill>
                  <a:schemeClr val="bg1"/>
                </a:solidFill>
                <a:ln w="12700" cap="flat" cmpd="sng" algn="ctr">
                  <a:solidFill>
                    <a:srgbClr val="5B9BD5">
                      <a:shade val="50000"/>
                    </a:srgbClr>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6000"/>
                    </a:lnSpc>
                    <a:spcAft>
                      <a:spcPts val="600"/>
                    </a:spcAft>
                  </a:pPr>
                  <a:r>
                    <a:rPr lang="en-NZ" sz="825" b="1">
                      <a:latin typeface="Calibri" panose="020F0502020204030204" pitchFamily="34" charset="0"/>
                      <a:ea typeface="Calibri" panose="020F0502020204030204" pitchFamily="34" charset="0"/>
                      <a:cs typeface="Times New Roman" panose="02020603050405020304" pitchFamily="18" charset="0"/>
                    </a:rPr>
                    <a:t>Low probability of being in target population</a:t>
                  </a:r>
                  <a:endParaRPr lang="en-CA" sz="900">
                    <a:latin typeface="Times New Roman" panose="02020603050405020304" pitchFamily="18" charset="0"/>
                    <a:ea typeface="Times New Roman" panose="02020603050405020304" pitchFamily="18" charset="0"/>
                  </a:endParaRPr>
                </a:p>
              </p:txBody>
            </p:sp>
            <p:sp>
              <p:nvSpPr>
                <p:cNvPr id="22" name="Text Box 121">
                  <a:extLst>
                    <a:ext uri="{FF2B5EF4-FFF2-40B4-BE49-F238E27FC236}">
                      <a16:creationId xmlns:a16="http://schemas.microsoft.com/office/drawing/2014/main" xmlns="" id="{25B0558F-1DEF-4AE1-B3DB-6BD3D5564D39}"/>
                    </a:ext>
                  </a:extLst>
                </p:cNvPr>
                <p:cNvSpPr txBox="1"/>
                <p:nvPr/>
              </p:nvSpPr>
              <p:spPr>
                <a:xfrm>
                  <a:off x="5007056" y="3148007"/>
                  <a:ext cx="1940286" cy="386816"/>
                </a:xfrm>
                <a:prstGeom prst="rect">
                  <a:avLst/>
                </a:prstGeom>
                <a:solidFill>
                  <a:sysClr val="window" lastClr="FFFFFF">
                    <a:alpha val="0"/>
                  </a:sysClr>
                </a:solidFill>
                <a:ln w="6350">
                  <a:noFill/>
                </a:ln>
                <a:effectLst/>
              </p:spPr>
              <p:txBody>
                <a:bodyPr rot="0" spcFirstLastPara="0" vert="horz" wrap="square" lIns="216000" tIns="34290" rIns="68580" bIns="34290" numCol="1" spcCol="0" rtlCol="0" fromWordArt="0" anchor="t" anchorCtr="0" forceAA="0" compatLnSpc="1">
                  <a:prstTxWarp prst="textNoShape">
                    <a:avLst/>
                  </a:prstTxWarp>
                  <a:noAutofit/>
                </a:bodyPr>
                <a:lstStyle/>
                <a:p>
                  <a:pPr>
                    <a:lnSpc>
                      <a:spcPct val="106000"/>
                    </a:lnSpc>
                    <a:spcAft>
                      <a:spcPts val="600"/>
                    </a:spcAft>
                  </a:pPr>
                  <a:r>
                    <a:rPr lang="en-NZ" sz="1050" b="1" dirty="0">
                      <a:latin typeface="Calibri" panose="020F0502020204030204" pitchFamily="34" charset="0"/>
                      <a:ea typeface="Calibri" panose="020F0502020204030204" pitchFamily="34" charset="0"/>
                      <a:cs typeface="Times New Roman" panose="02020603050405020304" pitchFamily="18" charset="0"/>
                    </a:rPr>
                    <a:t>Statistical Register </a:t>
                  </a:r>
                  <a:endParaRPr lang="en-CA" sz="900" dirty="0">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xmlns="" id="{B77ECFB1-DC1D-476A-90E0-290F27646046}"/>
                    </a:ext>
                  </a:extLst>
                </p:cNvPr>
                <p:cNvSpPr/>
                <p:nvPr/>
              </p:nvSpPr>
              <p:spPr>
                <a:xfrm>
                  <a:off x="5151794" y="3481205"/>
                  <a:ext cx="1292131" cy="1075539"/>
                </a:xfrm>
                <a:prstGeom prst="rect">
                  <a:avLst/>
                </a:prstGeom>
                <a:solidFill>
                  <a:schemeClr val="bg1"/>
                </a:solidFill>
                <a:ln w="12700" cap="flat" cmpd="sng" algn="ctr">
                  <a:solidFill>
                    <a:srgbClr val="5B9BD5">
                      <a:shade val="50000"/>
                    </a:srgbClr>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6000"/>
                    </a:lnSpc>
                    <a:spcAft>
                      <a:spcPts val="600"/>
                    </a:spcAft>
                  </a:pPr>
                  <a:r>
                    <a:rPr lang="en-NZ" sz="825" b="1" dirty="0">
                      <a:latin typeface="Calibri" panose="020F0502020204030204" pitchFamily="34" charset="0"/>
                      <a:ea typeface="Calibri" panose="020F0502020204030204" pitchFamily="34" charset="0"/>
                      <a:cs typeface="Times New Roman" panose="02020603050405020304" pitchFamily="18" charset="0"/>
                    </a:rPr>
                    <a:t>Well identified entities in the target population</a:t>
                  </a:r>
                  <a:endParaRPr lang="en-CA" sz="900" dirty="0">
                    <a:latin typeface="Times New Roman" panose="02020603050405020304" pitchFamily="18" charset="0"/>
                    <a:ea typeface="Times New Roman" panose="02020603050405020304" pitchFamily="18" charset="0"/>
                  </a:endParaRPr>
                </a:p>
              </p:txBody>
            </p:sp>
          </p:grpSp>
          <p:cxnSp>
            <p:nvCxnSpPr>
              <p:cNvPr id="12" name="Straight Arrow Connector 11">
                <a:extLst>
                  <a:ext uri="{FF2B5EF4-FFF2-40B4-BE49-F238E27FC236}">
                    <a16:creationId xmlns:a16="http://schemas.microsoft.com/office/drawing/2014/main" xmlns="" id="{701D85B5-6A18-43BE-9731-76C7A4BCBDB6}"/>
                  </a:ext>
                </a:extLst>
              </p:cNvPr>
              <p:cNvCxnSpPr/>
              <p:nvPr/>
            </p:nvCxnSpPr>
            <p:spPr>
              <a:xfrm>
                <a:off x="5699034" y="2857360"/>
                <a:ext cx="0" cy="344265"/>
              </a:xfrm>
              <a:prstGeom prst="straightConnector1">
                <a:avLst/>
              </a:prstGeom>
              <a:noFill/>
              <a:ln w="28575" cap="flat" cmpd="sng" algn="ctr">
                <a:solidFill>
                  <a:srgbClr val="ED7D31">
                    <a:lumMod val="50000"/>
                  </a:srgbClr>
                </a:solidFill>
                <a:prstDash val="solid"/>
                <a:miter lim="800000"/>
                <a:tailEnd type="triangle"/>
              </a:ln>
              <a:effectLst/>
            </p:spPr>
          </p:cxnSp>
          <p:sp>
            <p:nvSpPr>
              <p:cNvPr id="13" name="Regular Pentagon 395">
                <a:extLst>
                  <a:ext uri="{FF2B5EF4-FFF2-40B4-BE49-F238E27FC236}">
                    <a16:creationId xmlns:a16="http://schemas.microsoft.com/office/drawing/2014/main" xmlns="" id="{8849924E-4E58-4192-9CC8-B4D6717E0E3F}"/>
                  </a:ext>
                </a:extLst>
              </p:cNvPr>
              <p:cNvSpPr/>
              <p:nvPr/>
            </p:nvSpPr>
            <p:spPr>
              <a:xfrm>
                <a:off x="-7038" y="4598693"/>
                <a:ext cx="1489708" cy="1239364"/>
              </a:xfrm>
              <a:prstGeom prst="pentag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20999997" rev="0"/>
                  </a:camera>
                  <a:lightRig rig="threePt" dir="t"/>
                </a:scene3d>
              </a:bodyPr>
              <a:lstStyle/>
              <a:p>
                <a:pPr algn="ctr"/>
                <a:r>
                  <a:rPr lang="en-NZ" sz="750" b="1">
                    <a:solidFill>
                      <a:srgbClr val="000000"/>
                    </a:solidFill>
                    <a:ea typeface="Times New Roman" panose="02020603050405020304" pitchFamily="18" charset="0"/>
                    <a:cs typeface="Times New Roman" panose="02020603050405020304" pitchFamily="18" charset="0"/>
                  </a:rPr>
                  <a:t>Estimates from Evolutionary</a:t>
                </a:r>
                <a:r>
                  <a:rPr lang="en-NZ" sz="900" b="1">
                    <a:solidFill>
                      <a:srgbClr val="000000"/>
                    </a:solidFill>
                    <a:ea typeface="Times New Roman" panose="02020603050405020304" pitchFamily="18" charset="0"/>
                    <a:cs typeface="Times New Roman" panose="02020603050405020304" pitchFamily="18" charset="0"/>
                  </a:rPr>
                  <a:t> </a:t>
                </a:r>
                <a:r>
                  <a:rPr lang="en-NZ" sz="750" b="1">
                    <a:solidFill>
                      <a:srgbClr val="000000"/>
                    </a:solidFill>
                    <a:ea typeface="Times New Roman" panose="02020603050405020304" pitchFamily="18" charset="0"/>
                    <a:cs typeface="Times New Roman" panose="02020603050405020304" pitchFamily="18" charset="0"/>
                  </a:rPr>
                  <a:t>database schema</a:t>
                </a:r>
                <a:endParaRPr lang="en-CA" sz="900">
                  <a:latin typeface="Times New Roman" panose="02020603050405020304" pitchFamily="18" charset="0"/>
                  <a:ea typeface="Times New Roman" panose="02020603050405020304" pitchFamily="18" charset="0"/>
                </a:endParaRPr>
              </a:p>
            </p:txBody>
          </p:sp>
          <p:sp>
            <p:nvSpPr>
              <p:cNvPr id="14" name="Oval 13">
                <a:extLst>
                  <a:ext uri="{FF2B5EF4-FFF2-40B4-BE49-F238E27FC236}">
                    <a16:creationId xmlns:a16="http://schemas.microsoft.com/office/drawing/2014/main" xmlns="" id="{5D67ADC5-B6AA-4503-A033-521355490526}"/>
                  </a:ext>
                </a:extLst>
              </p:cNvPr>
              <p:cNvSpPr/>
              <p:nvPr/>
            </p:nvSpPr>
            <p:spPr>
              <a:xfrm>
                <a:off x="1840776" y="4621143"/>
                <a:ext cx="2083401" cy="85024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825" b="1">
                    <a:solidFill>
                      <a:srgbClr val="000000"/>
                    </a:solidFill>
                    <a:ea typeface="Times New Roman" panose="02020603050405020304" pitchFamily="18" charset="0"/>
                    <a:cs typeface="Times New Roman" panose="02020603050405020304" pitchFamily="18" charset="0"/>
                  </a:rPr>
                  <a:t>Linkage of source files with statistical register </a:t>
                </a:r>
                <a:endParaRPr lang="en-CA" sz="900">
                  <a:latin typeface="Times New Roman" panose="02020603050405020304" pitchFamily="18" charset="0"/>
                  <a:ea typeface="Times New Roman" panose="02020603050405020304" pitchFamily="18" charset="0"/>
                </a:endParaRPr>
              </a:p>
            </p:txBody>
          </p:sp>
          <p:sp>
            <p:nvSpPr>
              <p:cNvPr id="15" name="Flowchart: Document 14">
                <a:extLst>
                  <a:ext uri="{FF2B5EF4-FFF2-40B4-BE49-F238E27FC236}">
                    <a16:creationId xmlns:a16="http://schemas.microsoft.com/office/drawing/2014/main" xmlns="" id="{F110B19E-DA58-42AF-990B-5384FF96096F}"/>
                  </a:ext>
                </a:extLst>
              </p:cNvPr>
              <p:cNvSpPr/>
              <p:nvPr/>
            </p:nvSpPr>
            <p:spPr>
              <a:xfrm>
                <a:off x="256111" y="3187988"/>
                <a:ext cx="975138" cy="831791"/>
              </a:xfrm>
              <a:prstGeom prst="flowChart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p>
                <a:r>
                  <a:rPr lang="en-NZ" sz="900" b="1">
                    <a:solidFill>
                      <a:srgbClr val="000000"/>
                    </a:solidFill>
                    <a:ea typeface="Times New Roman" panose="02020603050405020304" pitchFamily="18" charset="0"/>
                    <a:cs typeface="Times New Roman" panose="02020603050405020304" pitchFamily="18" charset="0"/>
                  </a:rPr>
                  <a:t>Updates to the Entity Register</a:t>
                </a:r>
                <a:endParaRPr lang="en-CA" sz="900">
                  <a:latin typeface="Times New Roman" panose="02020603050405020304" pitchFamily="18" charset="0"/>
                  <a:ea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E808173D-EB27-42A1-A56F-7A1FA08B44E7}"/>
                  </a:ext>
                </a:extLst>
              </p:cNvPr>
              <p:cNvCxnSpPr>
                <a:endCxn id="14" idx="6"/>
              </p:cNvCxnSpPr>
              <p:nvPr/>
            </p:nvCxnSpPr>
            <p:spPr>
              <a:xfrm flipH="1">
                <a:off x="3924177" y="5032687"/>
                <a:ext cx="1134490" cy="13577"/>
              </a:xfrm>
              <a:prstGeom prst="straightConnector1">
                <a:avLst/>
              </a:prstGeom>
              <a:noFill/>
              <a:ln w="28575" cap="flat" cmpd="sng" algn="ctr">
                <a:solidFill>
                  <a:srgbClr val="ED7D31">
                    <a:lumMod val="50000"/>
                  </a:srgbClr>
                </a:solidFill>
                <a:prstDash val="solid"/>
                <a:miter lim="800000"/>
                <a:tailEnd type="triangle"/>
              </a:ln>
              <a:effectLst/>
            </p:spPr>
          </p:cxnSp>
          <p:cxnSp>
            <p:nvCxnSpPr>
              <p:cNvPr id="17" name="Straight Arrow Connector 16">
                <a:extLst>
                  <a:ext uri="{FF2B5EF4-FFF2-40B4-BE49-F238E27FC236}">
                    <a16:creationId xmlns:a16="http://schemas.microsoft.com/office/drawing/2014/main" xmlns="" id="{CE06F22D-01DA-4667-B18F-D40A2835B7A6}"/>
                  </a:ext>
                </a:extLst>
              </p:cNvPr>
              <p:cNvCxnSpPr/>
              <p:nvPr/>
            </p:nvCxnSpPr>
            <p:spPr>
              <a:xfrm flipH="1" flipV="1">
                <a:off x="1482670" y="5027285"/>
                <a:ext cx="289534" cy="54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9980A013-0F68-4D15-B0CC-CE1E101D6B33}"/>
                  </a:ext>
                </a:extLst>
              </p:cNvPr>
              <p:cNvCxnSpPr/>
              <p:nvPr/>
            </p:nvCxnSpPr>
            <p:spPr>
              <a:xfrm flipV="1">
                <a:off x="1372206" y="2568534"/>
                <a:ext cx="1045972" cy="831564"/>
              </a:xfrm>
              <a:prstGeom prst="straightConnector1">
                <a:avLst/>
              </a:prstGeom>
              <a:noFill/>
              <a:ln w="28575" cap="flat" cmpd="sng" algn="ctr">
                <a:solidFill>
                  <a:schemeClr val="accent6">
                    <a:lumMod val="50000"/>
                  </a:schemeClr>
                </a:solidFill>
                <a:prstDash val="solid"/>
                <a:miter lim="800000"/>
                <a:tailEnd type="triangle"/>
              </a:ln>
              <a:effectLst/>
            </p:spPr>
          </p:cxnSp>
          <p:cxnSp>
            <p:nvCxnSpPr>
              <p:cNvPr id="19" name="Straight Arrow Connector 18">
                <a:extLst>
                  <a:ext uri="{FF2B5EF4-FFF2-40B4-BE49-F238E27FC236}">
                    <a16:creationId xmlns:a16="http://schemas.microsoft.com/office/drawing/2014/main" xmlns="" id="{4ABDFAA5-0FBB-44C5-B849-44A15CA37814}"/>
                  </a:ext>
                </a:extLst>
              </p:cNvPr>
              <p:cNvCxnSpPr/>
              <p:nvPr/>
            </p:nvCxnSpPr>
            <p:spPr>
              <a:xfrm flipV="1">
                <a:off x="779235" y="4020682"/>
                <a:ext cx="0" cy="536062"/>
              </a:xfrm>
              <a:prstGeom prst="straightConnector1">
                <a:avLst/>
              </a:prstGeom>
              <a:noFill/>
              <a:ln w="28575" cap="flat" cmpd="sng" algn="ctr">
                <a:solidFill>
                  <a:srgbClr val="FF0000"/>
                </a:solidFill>
                <a:prstDash val="solid"/>
                <a:miter lim="800000"/>
                <a:tailEnd type="triangle"/>
              </a:ln>
              <a:effectLst/>
            </p:spPr>
          </p:cxnSp>
        </p:grpSp>
      </p:grpSp>
      <p:sp>
        <p:nvSpPr>
          <p:cNvPr id="51" name="Tittel 1">
            <a:extLst>
              <a:ext uri="{FF2B5EF4-FFF2-40B4-BE49-F238E27FC236}">
                <a16:creationId xmlns:a16="http://schemas.microsoft.com/office/drawing/2014/main" xmlns="" id="{3B9B6E42-4BAF-4E20-B9A8-885250BCA415}"/>
              </a:ext>
            </a:extLst>
          </p:cNvPr>
          <p:cNvSpPr txBox="1">
            <a:spLocks/>
          </p:cNvSpPr>
          <p:nvPr/>
        </p:nvSpPr>
        <p:spPr>
          <a:xfrm>
            <a:off x="0" y="180000"/>
            <a:ext cx="9144000" cy="1304784"/>
          </a:xfrm>
          <a:prstGeom prst="rect">
            <a:avLst/>
          </a:prstGeom>
        </p:spPr>
        <p:txBody>
          <a:bodyPr/>
          <a:lstStyle>
            <a:lvl1pPr algn="l" defTabSz="914400" rtl="0" eaLnBrk="1" latinLnBrk="0" hangingPunct="1">
              <a:spcBef>
                <a:spcPct val="0"/>
              </a:spcBef>
              <a:buNone/>
              <a:defRPr sz="4000" b="0" kern="1200">
                <a:solidFill>
                  <a:srgbClr val="333333"/>
                </a:solidFill>
                <a:latin typeface="Oswald" panose="02000503000000000000" pitchFamily="2" charset="0"/>
                <a:ea typeface="+mj-ea"/>
                <a:cs typeface="+mj-cs"/>
              </a:defRPr>
            </a:lvl1pPr>
          </a:lstStyle>
          <a:p>
            <a:r>
              <a:rPr lang="sv-SE" sz="3200" dirty="0"/>
              <a:t>A </a:t>
            </a:r>
            <a:r>
              <a:rPr lang="sv-SE" sz="3200" dirty="0" err="1"/>
              <a:t>evolutionary</a:t>
            </a:r>
            <a:r>
              <a:rPr lang="sv-SE" sz="3200" dirty="0"/>
              <a:t> </a:t>
            </a:r>
            <a:r>
              <a:rPr lang="sv-SE" sz="3200" dirty="0" err="1"/>
              <a:t>model</a:t>
            </a:r>
            <a:r>
              <a:rPr lang="sv-SE" sz="3200" dirty="0"/>
              <a:t> for </a:t>
            </a:r>
            <a:r>
              <a:rPr lang="sv-SE" sz="3200" dirty="0" err="1"/>
              <a:t>adminstrative</a:t>
            </a:r>
            <a:r>
              <a:rPr lang="sv-SE" sz="3200" dirty="0"/>
              <a:t> data in </a:t>
            </a:r>
            <a:r>
              <a:rPr lang="sv-SE" sz="3200" dirty="0" err="1"/>
              <a:t>statistics</a:t>
            </a:r>
            <a:endParaRPr lang="nb-NO" sz="3200" dirty="0"/>
          </a:p>
        </p:txBody>
      </p:sp>
      <p:sp>
        <p:nvSpPr>
          <p:cNvPr id="2" name="Plassholder for bunntekst 1">
            <a:extLst>
              <a:ext uri="{FF2B5EF4-FFF2-40B4-BE49-F238E27FC236}">
                <a16:creationId xmlns:a16="http://schemas.microsoft.com/office/drawing/2014/main" xmlns="" id="{F4FA5663-C8B8-4C13-8C9D-7390F8646924}"/>
              </a:ext>
            </a:extLst>
          </p:cNvPr>
          <p:cNvSpPr>
            <a:spLocks noGrp="1"/>
          </p:cNvSpPr>
          <p:nvPr>
            <p:ph type="ftr" sz="quarter" idx="11"/>
          </p:nvPr>
        </p:nvSpPr>
        <p:spPr/>
        <p:txBody>
          <a:bodyPr/>
          <a:lstStyle/>
          <a:p>
            <a:r>
              <a:rPr lang="sv-SE"/>
              <a:t>anders.holmberg@ssb.no</a:t>
            </a:r>
          </a:p>
        </p:txBody>
      </p:sp>
      <p:sp>
        <p:nvSpPr>
          <p:cNvPr id="52" name="Plassholder for lysbildenummer 51">
            <a:extLst>
              <a:ext uri="{FF2B5EF4-FFF2-40B4-BE49-F238E27FC236}">
                <a16:creationId xmlns:a16="http://schemas.microsoft.com/office/drawing/2014/main" xmlns="" id="{AADC9531-85C1-411D-A25E-A83186F09793}"/>
              </a:ext>
            </a:extLst>
          </p:cNvPr>
          <p:cNvSpPr>
            <a:spLocks noGrp="1"/>
          </p:cNvSpPr>
          <p:nvPr>
            <p:ph type="sldNum" sz="quarter" idx="12"/>
          </p:nvPr>
        </p:nvSpPr>
        <p:spPr/>
        <p:txBody>
          <a:bodyPr/>
          <a:lstStyle/>
          <a:p>
            <a:fld id="{6C39467F-BE74-4AAD-857B-908E9ECDE9FD}" type="slidenum">
              <a:rPr lang="sv-SE" smtClean="0"/>
              <a:pPr/>
              <a:t>32</a:t>
            </a:fld>
            <a:endParaRPr lang="sv-SE"/>
          </a:p>
        </p:txBody>
      </p:sp>
    </p:spTree>
    <p:extLst>
      <p:ext uri="{BB962C8B-B14F-4D97-AF65-F5344CB8AC3E}">
        <p14:creationId xmlns:p14="http://schemas.microsoft.com/office/powerpoint/2010/main" val="68301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Quality aspects of a census based on administrative data</a:t>
            </a:r>
          </a:p>
        </p:txBody>
      </p:sp>
      <p:sp>
        <p:nvSpPr>
          <p:cNvPr id="3" name="Plassholder for bunntekst 2"/>
          <p:cNvSpPr>
            <a:spLocks noGrp="1"/>
          </p:cNvSpPr>
          <p:nvPr>
            <p:ph type="ftr" sz="quarter" idx="11"/>
          </p:nvPr>
        </p:nvSpPr>
        <p:spPr/>
        <p:txBody>
          <a:bodyPr/>
          <a:lstStyle/>
          <a:p>
            <a:r>
              <a:rPr lang="sv-SE" dirty="0"/>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33</a:t>
            </a:fld>
            <a:endParaRPr lang="nb-NO" dirty="0"/>
          </a:p>
        </p:txBody>
      </p:sp>
      <p:sp>
        <p:nvSpPr>
          <p:cNvPr id="5" name="Plassholder for tekst 4"/>
          <p:cNvSpPr>
            <a:spLocks noGrp="1"/>
          </p:cNvSpPr>
          <p:nvPr>
            <p:ph type="body" sz="quarter" idx="13"/>
          </p:nvPr>
        </p:nvSpPr>
        <p:spPr>
          <a:xfrm>
            <a:off x="0" y="1268760"/>
            <a:ext cx="9144000" cy="4761232"/>
          </a:xfrm>
        </p:spPr>
        <p:txBody>
          <a:bodyPr>
            <a:noAutofit/>
          </a:bodyPr>
          <a:lstStyle/>
          <a:p>
            <a:pPr marL="0" indent="0">
              <a:buNone/>
            </a:pPr>
            <a:endParaRPr lang="en-US" sz="2800" dirty="0"/>
          </a:p>
          <a:p>
            <a:r>
              <a:rPr lang="nb-NO" sz="2800" dirty="0" err="1"/>
              <a:t>Relevance</a:t>
            </a:r>
            <a:r>
              <a:rPr lang="nb-NO" sz="2800" dirty="0"/>
              <a:t>, </a:t>
            </a:r>
            <a:r>
              <a:rPr lang="nb-NO" sz="2800" dirty="0" err="1"/>
              <a:t>Accuracy</a:t>
            </a:r>
            <a:r>
              <a:rPr lang="nb-NO" sz="2800" dirty="0"/>
              <a:t>, </a:t>
            </a:r>
            <a:r>
              <a:rPr lang="nb-NO" sz="2800" dirty="0" err="1"/>
              <a:t>Timeliness</a:t>
            </a:r>
            <a:r>
              <a:rPr lang="nb-NO" sz="2800" dirty="0"/>
              <a:t>, </a:t>
            </a:r>
            <a:r>
              <a:rPr lang="nb-NO" sz="2800" dirty="0" err="1"/>
              <a:t>Punctuality</a:t>
            </a:r>
            <a:r>
              <a:rPr lang="nb-NO" sz="2800" dirty="0"/>
              <a:t>, Accessibility, </a:t>
            </a:r>
            <a:r>
              <a:rPr lang="nb-NO" sz="2800" dirty="0" err="1"/>
              <a:t>Clarity</a:t>
            </a:r>
            <a:r>
              <a:rPr lang="nb-NO" sz="2800" dirty="0"/>
              <a:t>, </a:t>
            </a:r>
            <a:r>
              <a:rPr lang="nb-NO" sz="2800" dirty="0" err="1"/>
              <a:t>Comparability</a:t>
            </a:r>
            <a:r>
              <a:rPr lang="nb-NO" sz="2800" dirty="0"/>
              <a:t> and </a:t>
            </a:r>
            <a:r>
              <a:rPr lang="nb-NO" sz="2800" dirty="0" err="1"/>
              <a:t>Coherence</a:t>
            </a:r>
            <a:endParaRPr lang="nb-NO" sz="2800" dirty="0"/>
          </a:p>
          <a:p>
            <a:r>
              <a:rPr lang="en-US" sz="2800" dirty="0"/>
              <a:t>How to assure quality? </a:t>
            </a:r>
          </a:p>
          <a:p>
            <a:r>
              <a:rPr lang="en-US" sz="2800" dirty="0"/>
              <a:t>How to measure quality ?</a:t>
            </a:r>
          </a:p>
          <a:p>
            <a:r>
              <a:rPr lang="en-US" sz="2800" dirty="0"/>
              <a:t>How to enable continuous improvement?</a:t>
            </a:r>
          </a:p>
          <a:p>
            <a:endParaRPr lang="en-US" sz="2800" dirty="0"/>
          </a:p>
          <a:p>
            <a:endParaRPr lang="en-US" sz="2800" dirty="0"/>
          </a:p>
        </p:txBody>
      </p:sp>
    </p:spTree>
    <p:extLst>
      <p:ext uri="{BB962C8B-B14F-4D97-AF65-F5344CB8AC3E}">
        <p14:creationId xmlns:p14="http://schemas.microsoft.com/office/powerpoint/2010/main" val="56591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177" y="130378"/>
            <a:ext cx="6516243" cy="846386"/>
          </a:xfrm>
          <a:prstGeom prst="rect">
            <a:avLst/>
          </a:prstGeom>
        </p:spPr>
        <p:txBody>
          <a:bodyPr vert="horz" wrap="square" lIns="0" tIns="0" rIns="0" bIns="0" rtlCol="0" anchor="ctr">
            <a:spAutoFit/>
          </a:bodyPr>
          <a:lstStyle/>
          <a:p>
            <a:pPr marL="151848"/>
            <a:r>
              <a:rPr spc="44" dirty="0"/>
              <a:t>T</a:t>
            </a:r>
            <a:r>
              <a:rPr spc="66" dirty="0"/>
              <a:t>otal</a:t>
            </a:r>
            <a:r>
              <a:rPr spc="97" dirty="0"/>
              <a:t> </a:t>
            </a:r>
            <a:r>
              <a:rPr spc="53" dirty="0"/>
              <a:t>sur</a:t>
            </a:r>
            <a:r>
              <a:rPr spc="9" dirty="0"/>
              <a:t>v</a:t>
            </a:r>
            <a:r>
              <a:rPr spc="13" dirty="0"/>
              <a:t>ey</a:t>
            </a:r>
            <a:r>
              <a:rPr spc="97" dirty="0"/>
              <a:t> </a:t>
            </a:r>
            <a:r>
              <a:rPr spc="53" dirty="0"/>
              <a:t>error</a:t>
            </a:r>
            <a:r>
              <a:rPr spc="97" dirty="0"/>
              <a:t> </a:t>
            </a:r>
            <a:r>
              <a:rPr spc="31" dirty="0"/>
              <a:t>frame</a:t>
            </a:r>
            <a:r>
              <a:rPr spc="-13" dirty="0"/>
              <a:t>w</a:t>
            </a:r>
            <a:r>
              <a:rPr spc="40" dirty="0"/>
              <a:t>ork</a:t>
            </a:r>
            <a:r>
              <a:rPr spc="97" dirty="0"/>
              <a:t> </a:t>
            </a:r>
            <a:r>
              <a:rPr sz="1500" spc="49" dirty="0"/>
              <a:t>(Gr</a:t>
            </a:r>
            <a:r>
              <a:rPr sz="1500" spc="13" dirty="0"/>
              <a:t>o</a:t>
            </a:r>
            <a:r>
              <a:rPr sz="1500" spc="-13" dirty="0"/>
              <a:t>v</a:t>
            </a:r>
            <a:r>
              <a:rPr sz="1500" spc="-9" dirty="0"/>
              <a:t>es</a:t>
            </a:r>
            <a:r>
              <a:rPr sz="1500" spc="66" dirty="0"/>
              <a:t> et </a:t>
            </a:r>
            <a:r>
              <a:rPr sz="1500" spc="26" dirty="0"/>
              <a:t>al.</a:t>
            </a:r>
            <a:r>
              <a:rPr sz="1500" dirty="0"/>
              <a:t> </a:t>
            </a:r>
            <a:r>
              <a:rPr sz="1500" spc="-163" dirty="0"/>
              <a:t> </a:t>
            </a:r>
            <a:r>
              <a:rPr sz="1500" spc="-4" dirty="0"/>
              <a:t>2004,</a:t>
            </a:r>
            <a:r>
              <a:rPr sz="1500" spc="66" dirty="0"/>
              <a:t> </a:t>
            </a:r>
            <a:r>
              <a:rPr sz="1500" spc="31" dirty="0"/>
              <a:t>Fig.</a:t>
            </a:r>
            <a:r>
              <a:rPr sz="1500" dirty="0"/>
              <a:t> </a:t>
            </a:r>
            <a:r>
              <a:rPr sz="1500" spc="-163" dirty="0"/>
              <a:t> </a:t>
            </a:r>
            <a:r>
              <a:rPr sz="1500" spc="-13" dirty="0"/>
              <a:t>2</a:t>
            </a:r>
            <a:r>
              <a:rPr sz="1500" spc="26" dirty="0"/>
              <a:t>.5)</a:t>
            </a:r>
            <a:endParaRPr sz="1500" dirty="0"/>
          </a:p>
        </p:txBody>
      </p:sp>
      <p:sp>
        <p:nvSpPr>
          <p:cNvPr id="3" name="object 3"/>
          <p:cNvSpPr/>
          <p:nvPr/>
        </p:nvSpPr>
        <p:spPr>
          <a:xfrm>
            <a:off x="499245" y="1075765"/>
            <a:ext cx="6353175" cy="0"/>
          </a:xfrm>
          <a:custGeom>
            <a:avLst/>
            <a:gdLst/>
            <a:ahLst/>
            <a:cxnLst/>
            <a:rect l="l" t="t" r="r" b="b"/>
            <a:pathLst>
              <a:path w="7200265">
                <a:moveTo>
                  <a:pt x="0" y="0"/>
                </a:moveTo>
                <a:lnTo>
                  <a:pt x="7199998" y="0"/>
                </a:lnTo>
              </a:path>
            </a:pathLst>
          </a:custGeom>
          <a:ln w="5054">
            <a:solidFill>
              <a:srgbClr val="000000"/>
            </a:solidFill>
          </a:ln>
        </p:spPr>
        <p:txBody>
          <a:bodyPr wrap="square" lIns="0" tIns="0" rIns="0" bIns="0" rtlCol="0"/>
          <a:lstStyle/>
          <a:p>
            <a:endParaRPr sz="1588"/>
          </a:p>
        </p:txBody>
      </p:sp>
      <p:sp>
        <p:nvSpPr>
          <p:cNvPr id="4" name="object 4"/>
          <p:cNvSpPr/>
          <p:nvPr/>
        </p:nvSpPr>
        <p:spPr>
          <a:xfrm>
            <a:off x="499244" y="1075765"/>
            <a:ext cx="8241344" cy="5109883"/>
          </a:xfrm>
          <a:prstGeom prst="rect">
            <a:avLst/>
          </a:prstGeom>
          <a:blipFill>
            <a:blip r:embed="rId3" cstate="print"/>
            <a:stretch>
              <a:fillRect/>
            </a:stretch>
          </a:blipFill>
        </p:spPr>
        <p:txBody>
          <a:bodyPr wrap="square" lIns="0" tIns="0" rIns="0" bIns="0" rtlCol="0"/>
          <a:lstStyle/>
          <a:p>
            <a:endParaRPr sz="1588"/>
          </a:p>
        </p:txBody>
      </p:sp>
      <p:sp>
        <p:nvSpPr>
          <p:cNvPr id="6" name="Plassholder for bunntekst 2">
            <a:extLst>
              <a:ext uri="{FF2B5EF4-FFF2-40B4-BE49-F238E27FC236}">
                <a16:creationId xmlns:a16="http://schemas.microsoft.com/office/drawing/2014/main" xmlns="" id="{8CF8D51C-4B91-4A3D-B302-AC216808C95B}"/>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096358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3" y="201687"/>
            <a:ext cx="7866529" cy="380232"/>
          </a:xfrm>
          <a:prstGeom prst="rect">
            <a:avLst/>
          </a:prstGeom>
        </p:spPr>
        <p:txBody>
          <a:bodyPr vert="horz" wrap="square" lIns="0" tIns="0" rIns="0" bIns="0" rtlCol="0" anchor="ctr">
            <a:spAutoFit/>
          </a:bodyPr>
          <a:lstStyle/>
          <a:p>
            <a:pPr marL="151848"/>
            <a:r>
              <a:rPr sz="2471" spc="93" dirty="0"/>
              <a:t>T</a:t>
            </a:r>
            <a:r>
              <a:rPr sz="2471" spc="53" dirty="0"/>
              <a:t>w</a:t>
            </a:r>
            <a:r>
              <a:rPr sz="2471" spc="35" dirty="0"/>
              <a:t>o-phase</a:t>
            </a:r>
            <a:r>
              <a:rPr sz="2471" spc="97" dirty="0"/>
              <a:t> </a:t>
            </a:r>
            <a:r>
              <a:rPr sz="2471" spc="-18" dirty="0"/>
              <a:t>life-cycle</a:t>
            </a:r>
            <a:r>
              <a:rPr sz="2471" spc="97" dirty="0"/>
              <a:t> </a:t>
            </a:r>
            <a:r>
              <a:rPr sz="2471" spc="53" dirty="0"/>
              <a:t>(I)</a:t>
            </a:r>
            <a:r>
              <a:rPr sz="2471" spc="-22" dirty="0"/>
              <a:t>:</a:t>
            </a:r>
            <a:r>
              <a:rPr sz="2471" spc="97" dirty="0"/>
              <a:t> </a:t>
            </a:r>
            <a:r>
              <a:rPr sz="2471" spc="75" dirty="0"/>
              <a:t>primary</a:t>
            </a:r>
            <a:r>
              <a:rPr sz="2471" spc="93" dirty="0"/>
              <a:t> </a:t>
            </a:r>
            <a:r>
              <a:rPr sz="2471" spc="22" dirty="0"/>
              <a:t>source</a:t>
            </a:r>
            <a:r>
              <a:rPr sz="2471" spc="97" dirty="0"/>
              <a:t> </a:t>
            </a:r>
            <a:r>
              <a:rPr sz="2471" spc="124" dirty="0"/>
              <a:t>data</a:t>
            </a:r>
            <a:r>
              <a:rPr sz="2471" spc="93" dirty="0"/>
              <a:t> </a:t>
            </a:r>
            <a:r>
              <a:rPr sz="1500" spc="40" dirty="0"/>
              <a:t>(Zhang,</a:t>
            </a:r>
            <a:r>
              <a:rPr sz="1500" spc="71" dirty="0"/>
              <a:t> </a:t>
            </a:r>
            <a:r>
              <a:rPr sz="1500" spc="4" dirty="0"/>
              <a:t>2012)</a:t>
            </a:r>
            <a:endParaRPr sz="1500" dirty="0"/>
          </a:p>
        </p:txBody>
      </p:sp>
      <p:sp>
        <p:nvSpPr>
          <p:cNvPr id="3" name="object 3"/>
          <p:cNvSpPr/>
          <p:nvPr/>
        </p:nvSpPr>
        <p:spPr>
          <a:xfrm>
            <a:off x="769531" y="581900"/>
            <a:ext cx="6353175" cy="0"/>
          </a:xfrm>
          <a:custGeom>
            <a:avLst/>
            <a:gdLst/>
            <a:ahLst/>
            <a:cxnLst/>
            <a:rect l="l" t="t" r="r" b="b"/>
            <a:pathLst>
              <a:path w="7200265">
                <a:moveTo>
                  <a:pt x="0" y="0"/>
                </a:moveTo>
                <a:lnTo>
                  <a:pt x="7199998" y="0"/>
                </a:lnTo>
              </a:path>
            </a:pathLst>
          </a:custGeom>
          <a:ln w="5054">
            <a:solidFill>
              <a:srgbClr val="000000"/>
            </a:solidFill>
          </a:ln>
        </p:spPr>
        <p:txBody>
          <a:bodyPr wrap="square" lIns="0" tIns="0" rIns="0" bIns="0" rtlCol="0"/>
          <a:lstStyle/>
          <a:p>
            <a:endParaRPr sz="1588"/>
          </a:p>
        </p:txBody>
      </p:sp>
      <p:sp>
        <p:nvSpPr>
          <p:cNvPr id="4" name="object 4"/>
          <p:cNvSpPr/>
          <p:nvPr/>
        </p:nvSpPr>
        <p:spPr>
          <a:xfrm>
            <a:off x="201707" y="932511"/>
            <a:ext cx="8673353" cy="5185901"/>
          </a:xfrm>
          <a:prstGeom prst="rect">
            <a:avLst/>
          </a:prstGeom>
          <a:blipFill>
            <a:blip r:embed="rId3" cstate="print"/>
            <a:stretch>
              <a:fillRect/>
            </a:stretch>
          </a:blipFill>
        </p:spPr>
        <p:txBody>
          <a:bodyPr wrap="square" lIns="0" tIns="0" rIns="0" bIns="0" rtlCol="0"/>
          <a:lstStyle/>
          <a:p>
            <a:endParaRPr sz="1588"/>
          </a:p>
        </p:txBody>
      </p:sp>
      <p:sp>
        <p:nvSpPr>
          <p:cNvPr id="6" name="Plassholder for bunntekst 2">
            <a:extLst>
              <a:ext uri="{FF2B5EF4-FFF2-40B4-BE49-F238E27FC236}">
                <a16:creationId xmlns:a16="http://schemas.microsoft.com/office/drawing/2014/main" xmlns="" id="{44F5133E-D676-48D7-A545-D323D960CD33}"/>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498329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464" y="201657"/>
            <a:ext cx="8493353" cy="434606"/>
          </a:xfrm>
          <a:prstGeom prst="rect">
            <a:avLst/>
          </a:prstGeom>
        </p:spPr>
        <p:txBody>
          <a:bodyPr vert="horz" wrap="square" lIns="0" tIns="0" rIns="0" bIns="0" rtlCol="0" anchor="ctr">
            <a:spAutoFit/>
          </a:bodyPr>
          <a:lstStyle/>
          <a:p>
            <a:pPr marL="151848"/>
            <a:r>
              <a:rPr sz="2824" spc="93" dirty="0"/>
              <a:t>T</a:t>
            </a:r>
            <a:r>
              <a:rPr sz="2824" spc="53" dirty="0"/>
              <a:t>w</a:t>
            </a:r>
            <a:r>
              <a:rPr sz="2824" spc="35" dirty="0"/>
              <a:t>o-phase</a:t>
            </a:r>
            <a:r>
              <a:rPr sz="2824" spc="97" dirty="0"/>
              <a:t> </a:t>
            </a:r>
            <a:r>
              <a:rPr sz="2824" spc="-18" dirty="0"/>
              <a:t>life-cycle</a:t>
            </a:r>
            <a:r>
              <a:rPr sz="2824" spc="97" dirty="0"/>
              <a:t> </a:t>
            </a:r>
            <a:r>
              <a:rPr sz="2824" spc="44" dirty="0"/>
              <a:t>(</a:t>
            </a:r>
            <a:r>
              <a:rPr sz="2824" spc="84" dirty="0"/>
              <a:t>I</a:t>
            </a:r>
            <a:r>
              <a:rPr sz="2824" spc="44" dirty="0"/>
              <a:t>I)</a:t>
            </a:r>
            <a:r>
              <a:rPr sz="2824" spc="-22" dirty="0"/>
              <a:t>:</a:t>
            </a:r>
            <a:r>
              <a:rPr sz="2824" spc="97" dirty="0"/>
              <a:t> </a:t>
            </a:r>
            <a:r>
              <a:rPr sz="2824" spc="40" dirty="0"/>
              <a:t>secondary</a:t>
            </a:r>
            <a:r>
              <a:rPr sz="2824" spc="101" dirty="0"/>
              <a:t> </a:t>
            </a:r>
            <a:r>
              <a:rPr sz="2824" spc="26" dirty="0"/>
              <a:t>i</a:t>
            </a:r>
            <a:r>
              <a:rPr sz="2824" spc="-9" dirty="0"/>
              <a:t>n</a:t>
            </a:r>
            <a:r>
              <a:rPr sz="2824" spc="84" dirty="0"/>
              <a:t>tegrated</a:t>
            </a:r>
            <a:r>
              <a:rPr sz="2824" spc="101" dirty="0"/>
              <a:t> </a:t>
            </a:r>
            <a:r>
              <a:rPr sz="2824" spc="124" dirty="0"/>
              <a:t>data</a:t>
            </a:r>
            <a:endParaRPr sz="2824" dirty="0"/>
          </a:p>
        </p:txBody>
      </p:sp>
      <p:sp>
        <p:nvSpPr>
          <p:cNvPr id="3" name="object 3"/>
          <p:cNvSpPr/>
          <p:nvPr/>
        </p:nvSpPr>
        <p:spPr>
          <a:xfrm>
            <a:off x="336177" y="739588"/>
            <a:ext cx="7328647" cy="40340"/>
          </a:xfrm>
          <a:custGeom>
            <a:avLst/>
            <a:gdLst/>
            <a:ahLst/>
            <a:cxnLst/>
            <a:rect l="l" t="t" r="r" b="b"/>
            <a:pathLst>
              <a:path w="7200265">
                <a:moveTo>
                  <a:pt x="0" y="0"/>
                </a:moveTo>
                <a:lnTo>
                  <a:pt x="7199998" y="0"/>
                </a:lnTo>
              </a:path>
            </a:pathLst>
          </a:custGeom>
          <a:ln w="5054">
            <a:solidFill>
              <a:srgbClr val="000000"/>
            </a:solidFill>
          </a:ln>
        </p:spPr>
        <p:txBody>
          <a:bodyPr wrap="square" lIns="0" tIns="0" rIns="0" bIns="0" rtlCol="0"/>
          <a:lstStyle/>
          <a:p>
            <a:endParaRPr sz="1588"/>
          </a:p>
        </p:txBody>
      </p:sp>
      <p:sp>
        <p:nvSpPr>
          <p:cNvPr id="4" name="object 4"/>
          <p:cNvSpPr/>
          <p:nvPr/>
        </p:nvSpPr>
        <p:spPr>
          <a:xfrm>
            <a:off x="188259" y="739588"/>
            <a:ext cx="8931536" cy="5498028"/>
          </a:xfrm>
          <a:prstGeom prst="rect">
            <a:avLst/>
          </a:prstGeom>
          <a:blipFill>
            <a:blip r:embed="rId3" cstate="print"/>
            <a:stretch>
              <a:fillRect/>
            </a:stretch>
          </a:blipFill>
        </p:spPr>
        <p:txBody>
          <a:bodyPr wrap="square" lIns="0" tIns="0" rIns="0" bIns="0" rtlCol="0"/>
          <a:lstStyle/>
          <a:p>
            <a:endParaRPr sz="1588"/>
          </a:p>
        </p:txBody>
      </p:sp>
      <p:sp>
        <p:nvSpPr>
          <p:cNvPr id="7" name="Plassholder for bunntekst 2">
            <a:extLst>
              <a:ext uri="{FF2B5EF4-FFF2-40B4-BE49-F238E27FC236}">
                <a16:creationId xmlns:a16="http://schemas.microsoft.com/office/drawing/2014/main" xmlns="" id="{3129FABD-D5F4-4624-B8EE-4EEF1E6E004C}"/>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07421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Quality reporting in </a:t>
            </a:r>
            <a:r>
              <a:rPr lang="en-GB" dirty="0" err="1"/>
              <a:t>Eurocensus</a:t>
            </a:r>
            <a:r>
              <a:rPr lang="en-GB" dirty="0"/>
              <a:t>: Accuracy</a:t>
            </a:r>
          </a:p>
        </p:txBody>
      </p:sp>
      <p:sp>
        <p:nvSpPr>
          <p:cNvPr id="3" name="Plassholder for bunntekst 2"/>
          <p:cNvSpPr>
            <a:spLocks noGrp="1"/>
          </p:cNvSpPr>
          <p:nvPr>
            <p:ph type="ftr" sz="quarter" idx="11"/>
          </p:nvPr>
        </p:nvSpPr>
        <p:spPr/>
        <p:txBody>
          <a:bodyPr/>
          <a:lstStyle/>
          <a:p>
            <a:r>
              <a:rPr lang="sv-SE" dirty="0"/>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37</a:t>
            </a:fld>
            <a:endParaRPr lang="nb-NO" dirty="0"/>
          </a:p>
        </p:txBody>
      </p:sp>
      <p:sp>
        <p:nvSpPr>
          <p:cNvPr id="5" name="Plassholder for tekst 4"/>
          <p:cNvSpPr>
            <a:spLocks noGrp="1"/>
          </p:cNvSpPr>
          <p:nvPr>
            <p:ph type="body" sz="quarter" idx="13"/>
          </p:nvPr>
        </p:nvSpPr>
        <p:spPr>
          <a:xfrm>
            <a:off x="0" y="1268760"/>
            <a:ext cx="9144000" cy="4761232"/>
          </a:xfrm>
        </p:spPr>
        <p:txBody>
          <a:bodyPr>
            <a:noAutofit/>
          </a:bodyPr>
          <a:lstStyle/>
          <a:p>
            <a:pPr marL="0" indent="0">
              <a:buNone/>
            </a:pPr>
            <a:endParaRPr lang="en-US" sz="2800" dirty="0"/>
          </a:p>
          <a:p>
            <a:r>
              <a:rPr lang="sv-SE" sz="2800" dirty="0" err="1"/>
              <a:t>Accuracy</a:t>
            </a:r>
            <a:r>
              <a:rPr lang="sv-SE" sz="2800" dirty="0"/>
              <a:t>: </a:t>
            </a:r>
            <a:r>
              <a:rPr lang="sv-SE" sz="2800" dirty="0" err="1"/>
              <a:t>Composition</a:t>
            </a:r>
            <a:r>
              <a:rPr lang="sv-SE" sz="2800" dirty="0"/>
              <a:t> </a:t>
            </a:r>
            <a:r>
              <a:rPr lang="sv-SE" sz="2800" dirty="0" err="1"/>
              <a:t>of</a:t>
            </a:r>
            <a:r>
              <a:rPr lang="sv-SE" sz="2800" dirty="0"/>
              <a:t> data </a:t>
            </a:r>
            <a:r>
              <a:rPr lang="sv-SE" sz="2800" dirty="0" err="1"/>
              <a:t>sources</a:t>
            </a:r>
            <a:endParaRPr lang="sv-SE" sz="2800" dirty="0"/>
          </a:p>
          <a:p>
            <a:pPr marL="0" indent="0">
              <a:buNone/>
            </a:pPr>
            <a:r>
              <a:rPr lang="en-US" sz="1600" dirty="0"/>
              <a:t>The data sources used for census purposes often have more than one origin. Data from two registers might be merged or data obtained by means of a field enumeration might be linked to data available in a register.</a:t>
            </a:r>
          </a:p>
          <a:p>
            <a:pPr marL="0" indent="0">
              <a:buNone/>
            </a:pPr>
            <a:r>
              <a:rPr lang="en-US" sz="1200" i="1" dirty="0"/>
              <a:t>‘Record linkage’ means the process of merging information from different data sources by comparing the records for the individual statistical units and merging the information for each statistical unit where the unit to which the records refer is the same. </a:t>
            </a:r>
          </a:p>
          <a:p>
            <a:pPr marL="0" indent="0">
              <a:buNone/>
            </a:pPr>
            <a:r>
              <a:rPr lang="en-US" sz="1600" dirty="0"/>
              <a:t>1. How well do the published data reflect the ‘true’ size of the population?</a:t>
            </a:r>
          </a:p>
          <a:p>
            <a:pPr marL="0" indent="0">
              <a:buNone/>
            </a:pPr>
            <a:r>
              <a:rPr lang="en-US" sz="1600" dirty="0"/>
              <a:t>2. How much are the published data based on real observations?</a:t>
            </a:r>
          </a:p>
          <a:p>
            <a:pPr marL="0" indent="0">
              <a:buNone/>
            </a:pPr>
            <a:r>
              <a:rPr lang="en-US" sz="1600" dirty="0"/>
              <a:t>3. How many of the records in the data source have been used for the census? </a:t>
            </a:r>
          </a:p>
          <a:p>
            <a:endParaRPr lang="en-US" sz="2800" dirty="0"/>
          </a:p>
          <a:p>
            <a:endParaRPr lang="en-US" sz="2800" dirty="0"/>
          </a:p>
        </p:txBody>
      </p:sp>
    </p:spTree>
    <p:extLst>
      <p:ext uri="{BB962C8B-B14F-4D97-AF65-F5344CB8AC3E}">
        <p14:creationId xmlns:p14="http://schemas.microsoft.com/office/powerpoint/2010/main" val="2686779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Quality reporting:</a:t>
            </a:r>
            <a:r>
              <a:rPr lang="en-US" dirty="0"/>
              <a:t> </a:t>
            </a:r>
            <a:r>
              <a:rPr lang="en-US" sz="2400" dirty="0"/>
              <a:t>an assessment of coverage and of the imputed and deleted data records.</a:t>
            </a:r>
            <a:r>
              <a:rPr lang="en-US" dirty="0"/>
              <a:t> </a:t>
            </a:r>
            <a:r>
              <a:rPr lang="en-GB" dirty="0"/>
              <a:t>  </a:t>
            </a:r>
          </a:p>
        </p:txBody>
      </p:sp>
      <p:sp>
        <p:nvSpPr>
          <p:cNvPr id="3" name="Plassholder for bunntekst 2"/>
          <p:cNvSpPr>
            <a:spLocks noGrp="1"/>
          </p:cNvSpPr>
          <p:nvPr>
            <p:ph type="ftr" sz="quarter" idx="11"/>
          </p:nvPr>
        </p:nvSpPr>
        <p:spPr/>
        <p:txBody>
          <a:bodyPr/>
          <a:lstStyle/>
          <a:p>
            <a:r>
              <a:rPr lang="sv-SE" dirty="0"/>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38</a:t>
            </a:fld>
            <a:endParaRPr lang="nb-NO" dirty="0"/>
          </a:p>
        </p:txBody>
      </p:sp>
      <p:sp>
        <p:nvSpPr>
          <p:cNvPr id="5" name="Plassholder for tekst 4"/>
          <p:cNvSpPr>
            <a:spLocks noGrp="1"/>
          </p:cNvSpPr>
          <p:nvPr>
            <p:ph type="body" sz="quarter" idx="13"/>
          </p:nvPr>
        </p:nvSpPr>
        <p:spPr>
          <a:xfrm>
            <a:off x="0" y="1772482"/>
            <a:ext cx="9144000" cy="4761232"/>
          </a:xfrm>
        </p:spPr>
        <p:txBody>
          <a:bodyPr>
            <a:noAutofit/>
          </a:bodyPr>
          <a:lstStyle/>
          <a:p>
            <a:pPr marL="0" indent="0">
              <a:buNone/>
            </a:pPr>
            <a:r>
              <a:rPr lang="en-US" sz="2000" dirty="0"/>
              <a:t>1. The match between the estimated target population (the best estimate for the ‘true’ population) and the census population (mostly affected by coverage errors),</a:t>
            </a:r>
          </a:p>
          <a:p>
            <a:pPr marL="0" indent="0">
              <a:buNone/>
            </a:pPr>
            <a:r>
              <a:rPr lang="en-US" sz="2000" dirty="0"/>
              <a:t>2. The effect of record imputations and deletions</a:t>
            </a:r>
          </a:p>
          <a:p>
            <a:pPr marL="0" indent="0">
              <a:buNone/>
            </a:pPr>
            <a:r>
              <a:rPr lang="en-US" sz="2000" dirty="0"/>
              <a:t>3. The effect of any method or technique that adjusts the weights of data records to obtain a better fit of the census population to the target population and/or to increase the plausibility and consistency of the data,</a:t>
            </a:r>
          </a:p>
          <a:p>
            <a:pPr marL="0" indent="0">
              <a:buNone/>
            </a:pPr>
            <a:r>
              <a:rPr lang="en-US" sz="2000" dirty="0"/>
              <a:t>4. The effect of frames that are samples. </a:t>
            </a:r>
          </a:p>
        </p:txBody>
      </p:sp>
    </p:spTree>
    <p:extLst>
      <p:ext uri="{BB962C8B-B14F-4D97-AF65-F5344CB8AC3E}">
        <p14:creationId xmlns:p14="http://schemas.microsoft.com/office/powerpoint/2010/main" val="2895340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Quality reporting Accuracy:</a:t>
            </a:r>
            <a:r>
              <a:rPr lang="en-US" dirty="0"/>
              <a:t> </a:t>
            </a:r>
            <a:r>
              <a:rPr lang="en-US" sz="2400" dirty="0"/>
              <a:t>an assessment of coverage</a:t>
            </a:r>
            <a:endParaRPr lang="en-GB" dirty="0"/>
          </a:p>
        </p:txBody>
      </p:sp>
      <p:sp>
        <p:nvSpPr>
          <p:cNvPr id="3" name="Plassholder for bunntekst 2"/>
          <p:cNvSpPr>
            <a:spLocks noGrp="1"/>
          </p:cNvSpPr>
          <p:nvPr>
            <p:ph type="ftr" sz="quarter" idx="11"/>
          </p:nvPr>
        </p:nvSpPr>
        <p:spPr/>
        <p:txBody>
          <a:bodyPr/>
          <a:lstStyle/>
          <a:p>
            <a:r>
              <a:rPr lang="sv-SE" dirty="0"/>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39</a:t>
            </a:fld>
            <a:endParaRPr lang="nb-NO" dirty="0"/>
          </a:p>
        </p:txBody>
      </p:sp>
      <p:sp>
        <p:nvSpPr>
          <p:cNvPr id="5" name="Plassholder for tekst 4"/>
          <p:cNvSpPr>
            <a:spLocks noGrp="1"/>
          </p:cNvSpPr>
          <p:nvPr>
            <p:ph type="body" sz="quarter" idx="13"/>
          </p:nvPr>
        </p:nvSpPr>
        <p:spPr>
          <a:xfrm>
            <a:off x="0" y="1268760"/>
            <a:ext cx="9144000" cy="4761232"/>
          </a:xfrm>
        </p:spPr>
        <p:txBody>
          <a:bodyPr>
            <a:noAutofit/>
          </a:bodyPr>
          <a:lstStyle/>
          <a:p>
            <a:pPr marL="0" indent="0">
              <a:buNone/>
            </a:pPr>
            <a:endParaRPr lang="en-US" sz="2000" dirty="0"/>
          </a:p>
          <a:p>
            <a:pPr marL="0" indent="0">
              <a:buNone/>
            </a:pPr>
            <a:r>
              <a:rPr lang="en-US" sz="2000" dirty="0"/>
              <a:t>Coverage assessment means a study of the difference between a specified target population and its census population.</a:t>
            </a:r>
          </a:p>
          <a:p>
            <a:pPr marL="0" indent="0">
              <a:buNone/>
            </a:pPr>
            <a:r>
              <a:rPr lang="en-US" sz="2000" dirty="0"/>
              <a:t>‘Post-enumeration survey’ means a survey conducted shortly after the enumeration for coverage and content assessment purposes.</a:t>
            </a:r>
          </a:p>
          <a:p>
            <a:pPr marL="0" indent="0">
              <a:buNone/>
            </a:pPr>
            <a:r>
              <a:rPr lang="en-US" sz="2000" dirty="0"/>
              <a:t>‘Under-coverage’ means the set of all statistical units that belong to a specified target population, but are not included in the corresponding census population.</a:t>
            </a:r>
          </a:p>
          <a:p>
            <a:pPr marL="0" indent="0">
              <a:buNone/>
            </a:pPr>
            <a:r>
              <a:rPr lang="en-US" sz="2000" dirty="0"/>
              <a:t>‘Over-coverage’ means the set of all statistical units that are included in a census population used to report on a specified target population without belonging to that target population. </a:t>
            </a:r>
          </a:p>
        </p:txBody>
      </p:sp>
    </p:spTree>
    <p:extLst>
      <p:ext uri="{BB962C8B-B14F-4D97-AF65-F5344CB8AC3E}">
        <p14:creationId xmlns:p14="http://schemas.microsoft.com/office/powerpoint/2010/main" val="82809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116632"/>
            <a:ext cx="9144000" cy="1304784"/>
          </a:xfrm>
        </p:spPr>
        <p:txBody>
          <a:bodyPr/>
          <a:lstStyle/>
          <a:p>
            <a:r>
              <a:rPr lang="en-GB" dirty="0"/>
              <a:t>Role of the census</a:t>
            </a:r>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4</a:t>
            </a:fld>
            <a:endParaRPr lang="nb-NO" dirty="0"/>
          </a:p>
        </p:txBody>
      </p:sp>
      <p:sp>
        <p:nvSpPr>
          <p:cNvPr id="5" name="Plassholder for tekst 4"/>
          <p:cNvSpPr>
            <a:spLocks noGrp="1"/>
          </p:cNvSpPr>
          <p:nvPr>
            <p:ph type="body" sz="quarter" idx="13"/>
          </p:nvPr>
        </p:nvSpPr>
        <p:spPr>
          <a:xfrm>
            <a:off x="-197960" y="1268760"/>
            <a:ext cx="9234456" cy="4896544"/>
          </a:xfrm>
        </p:spPr>
        <p:txBody>
          <a:bodyPr>
            <a:noAutofit/>
          </a:bodyPr>
          <a:lstStyle/>
          <a:p>
            <a:pPr marL="0" indent="0">
              <a:buNone/>
            </a:pPr>
            <a:r>
              <a:rPr lang="en-US" sz="2800" dirty="0"/>
              <a:t>Benchmark in a National statistical system</a:t>
            </a:r>
          </a:p>
          <a:p>
            <a:pPr marL="914400" lvl="1" indent="-514350">
              <a:buFont typeface="+mj-lt"/>
              <a:buAutoNum type="arabicPeriod"/>
            </a:pPr>
            <a:r>
              <a:rPr lang="en-US" sz="2400" dirty="0"/>
              <a:t>For baseline estimates and small groups/domains</a:t>
            </a:r>
          </a:p>
          <a:p>
            <a:pPr marL="914400" lvl="1" indent="-514350">
              <a:buFont typeface="+mj-lt"/>
              <a:buAutoNum type="arabicPeriod"/>
            </a:pPr>
            <a:r>
              <a:rPr lang="en-US" sz="2400" dirty="0"/>
              <a:t>Assisting data collection; </a:t>
            </a:r>
            <a:r>
              <a:rPr lang="en-US" sz="2400" dirty="0" err="1"/>
              <a:t>Organisation</a:t>
            </a:r>
            <a:r>
              <a:rPr lang="en-US" sz="2400" dirty="0"/>
              <a:t>, Frames, Techniques, Routines.</a:t>
            </a:r>
          </a:p>
          <a:p>
            <a:pPr marL="0" indent="0">
              <a:buNone/>
            </a:pPr>
            <a:r>
              <a:rPr lang="en-US" dirty="0"/>
              <a:t>Planning on local and national level</a:t>
            </a:r>
          </a:p>
          <a:p>
            <a:pPr marL="0" indent="0">
              <a:buNone/>
            </a:pPr>
            <a:r>
              <a:rPr lang="en-US" dirty="0"/>
              <a:t>Use Internationally and for the National Accounts</a:t>
            </a:r>
          </a:p>
          <a:p>
            <a:pPr marL="0" indent="0">
              <a:buNone/>
            </a:pPr>
            <a:endParaRPr lang="en-US" sz="2800" dirty="0"/>
          </a:p>
          <a:p>
            <a:endParaRPr lang="en-US" sz="2800" dirty="0"/>
          </a:p>
        </p:txBody>
      </p:sp>
      <p:sp>
        <p:nvSpPr>
          <p:cNvPr id="7" name="Plassholder for bunntekst 2">
            <a:extLst>
              <a:ext uri="{FF2B5EF4-FFF2-40B4-BE49-F238E27FC236}">
                <a16:creationId xmlns:a16="http://schemas.microsoft.com/office/drawing/2014/main" xmlns="" id="{FA115BC3-0B3E-49FD-8564-E80C057A14F6}"/>
              </a:ext>
            </a:extLst>
          </p:cNvPr>
          <p:cNvSpPr>
            <a:spLocks noGrp="1"/>
          </p:cNvSpPr>
          <p:nvPr>
            <p:ph type="ftr" sz="quarter" idx="11"/>
          </p:nvPr>
        </p:nvSpPr>
        <p:spPr>
          <a:xfrm>
            <a:off x="5580000" y="6381328"/>
            <a:ext cx="3240360" cy="360000"/>
          </a:xfrm>
        </p:spPr>
        <p:txBody>
          <a:bodyPr/>
          <a:lstStyle/>
          <a:p>
            <a:r>
              <a:rPr lang="sv-SE"/>
              <a:t>anders.holmberg@ssb.no</a:t>
            </a:r>
            <a:endParaRPr lang="nb-NO" dirty="0"/>
          </a:p>
        </p:txBody>
      </p:sp>
    </p:spTree>
    <p:extLst>
      <p:ext uri="{BB962C8B-B14F-4D97-AF65-F5344CB8AC3E}">
        <p14:creationId xmlns:p14="http://schemas.microsoft.com/office/powerpoint/2010/main" val="3767303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Quality reporting Accuracy:</a:t>
            </a:r>
            <a:r>
              <a:rPr lang="en-US" dirty="0"/>
              <a:t> </a:t>
            </a:r>
            <a:r>
              <a:rPr lang="en-US" sz="2400" dirty="0"/>
              <a:t>an assessment of the imputed and deleted data records. Attributing weights ≠ 1 to data records   </a:t>
            </a:r>
            <a:r>
              <a:rPr lang="en-US" dirty="0"/>
              <a:t> </a:t>
            </a:r>
            <a:r>
              <a:rPr lang="en-GB" dirty="0"/>
              <a:t>  </a:t>
            </a:r>
          </a:p>
        </p:txBody>
      </p:sp>
      <p:sp>
        <p:nvSpPr>
          <p:cNvPr id="3" name="Plassholder for bunntekst 2"/>
          <p:cNvSpPr>
            <a:spLocks noGrp="1"/>
          </p:cNvSpPr>
          <p:nvPr>
            <p:ph type="ftr" sz="quarter" idx="11"/>
          </p:nvPr>
        </p:nvSpPr>
        <p:spPr/>
        <p:txBody>
          <a:bodyPr/>
          <a:lstStyle/>
          <a:p>
            <a:r>
              <a:rPr lang="sv-SE" dirty="0"/>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40</a:t>
            </a:fld>
            <a:endParaRPr lang="nb-NO" dirty="0"/>
          </a:p>
        </p:txBody>
      </p:sp>
      <p:sp>
        <p:nvSpPr>
          <p:cNvPr id="5" name="Plassholder for tekst 4"/>
          <p:cNvSpPr>
            <a:spLocks noGrp="1"/>
          </p:cNvSpPr>
          <p:nvPr>
            <p:ph type="body" sz="quarter" idx="13"/>
          </p:nvPr>
        </p:nvSpPr>
        <p:spPr>
          <a:xfrm>
            <a:off x="0" y="1268760"/>
            <a:ext cx="9144000" cy="4761232"/>
          </a:xfrm>
        </p:spPr>
        <p:txBody>
          <a:bodyPr>
            <a:noAutofit/>
          </a:bodyPr>
          <a:lstStyle/>
          <a:p>
            <a:pPr marL="0" indent="0">
              <a:buNone/>
            </a:pPr>
            <a:endParaRPr lang="en-US" sz="2000" b="1" dirty="0"/>
          </a:p>
          <a:p>
            <a:pPr marL="0" indent="0">
              <a:buNone/>
            </a:pPr>
            <a:r>
              <a:rPr lang="en-US" sz="2000" b="1" dirty="0"/>
              <a:t>Weights different from 1 can be set for the following reasons.</a:t>
            </a:r>
          </a:p>
          <a:p>
            <a:pPr marL="0" indent="0">
              <a:buNone/>
            </a:pPr>
            <a:endParaRPr lang="en-US" sz="2000" dirty="0"/>
          </a:p>
          <a:p>
            <a:pPr marL="0" indent="0">
              <a:buNone/>
            </a:pPr>
            <a:r>
              <a:rPr lang="en-US" sz="2000" dirty="0"/>
              <a:t>Records are imputed not physically, but only virtually (e.g. a record is weighted by 2 to substitute for an invalid record, which is weighted 0) </a:t>
            </a:r>
          </a:p>
          <a:p>
            <a:pPr marL="0" indent="0">
              <a:buNone/>
            </a:pPr>
            <a:r>
              <a:rPr lang="en-US" sz="2000" dirty="0"/>
              <a:t>NSO can scale some data up or down by systematically increasing or decreasing the weights of parts of the census population</a:t>
            </a:r>
          </a:p>
          <a:p>
            <a:pPr marL="0" indent="0">
              <a:buNone/>
            </a:pPr>
            <a:r>
              <a:rPr lang="en-US" sz="2000" dirty="0"/>
              <a:t>Methods that adjust the weights of data records to improve the plausibility and/or consistency of the data are used. </a:t>
            </a:r>
          </a:p>
        </p:txBody>
      </p:sp>
    </p:spTree>
    <p:extLst>
      <p:ext uri="{BB962C8B-B14F-4D97-AF65-F5344CB8AC3E}">
        <p14:creationId xmlns:p14="http://schemas.microsoft.com/office/powerpoint/2010/main" val="764999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Quality reporting Accuracy :</a:t>
            </a:r>
            <a:r>
              <a:rPr lang="en-US" dirty="0"/>
              <a:t> </a:t>
            </a:r>
            <a:r>
              <a:rPr lang="en-US" sz="2400" dirty="0"/>
              <a:t>QUANTITATIVE INFORMATION ON THE TOPICS</a:t>
            </a:r>
            <a:endParaRPr lang="en-GB" dirty="0"/>
          </a:p>
        </p:txBody>
      </p:sp>
      <p:sp>
        <p:nvSpPr>
          <p:cNvPr id="3" name="Plassholder for bunntekst 2"/>
          <p:cNvSpPr>
            <a:spLocks noGrp="1"/>
          </p:cNvSpPr>
          <p:nvPr>
            <p:ph type="ftr" sz="quarter" idx="11"/>
          </p:nvPr>
        </p:nvSpPr>
        <p:spPr/>
        <p:txBody>
          <a:bodyPr/>
          <a:lstStyle/>
          <a:p>
            <a:r>
              <a:rPr lang="sv-SE" dirty="0"/>
              <a:t>anders.holmberg@ssb.no</a:t>
            </a:r>
            <a:endParaRPr lang="nb-NO" dirty="0"/>
          </a:p>
        </p:txBody>
      </p:sp>
      <p:sp>
        <p:nvSpPr>
          <p:cNvPr id="4" name="Plassholder for lysbildenummer 3"/>
          <p:cNvSpPr>
            <a:spLocks noGrp="1"/>
          </p:cNvSpPr>
          <p:nvPr>
            <p:ph type="sldNum" sz="quarter" idx="12"/>
          </p:nvPr>
        </p:nvSpPr>
        <p:spPr/>
        <p:txBody>
          <a:bodyPr/>
          <a:lstStyle/>
          <a:p>
            <a:fld id="{11623251-EE32-4CBF-AD53-D522594F4345}" type="slidenum">
              <a:rPr lang="nb-NO" smtClean="0"/>
              <a:pPr/>
              <a:t>41</a:t>
            </a:fld>
            <a:endParaRPr lang="nb-NO" dirty="0"/>
          </a:p>
        </p:txBody>
      </p:sp>
      <p:sp>
        <p:nvSpPr>
          <p:cNvPr id="5" name="Plassholder for tekst 4"/>
          <p:cNvSpPr>
            <a:spLocks noGrp="1"/>
          </p:cNvSpPr>
          <p:nvPr>
            <p:ph type="body" sz="quarter" idx="13"/>
          </p:nvPr>
        </p:nvSpPr>
        <p:spPr>
          <a:xfrm>
            <a:off x="0" y="1268760"/>
            <a:ext cx="9144000" cy="4761232"/>
          </a:xfrm>
        </p:spPr>
        <p:txBody>
          <a:bodyPr>
            <a:noAutofit/>
          </a:bodyPr>
          <a:lstStyle/>
          <a:p>
            <a:pPr marL="0" indent="0">
              <a:buNone/>
            </a:pPr>
            <a:endParaRPr lang="en-US" sz="2000" b="1" dirty="0"/>
          </a:p>
          <a:p>
            <a:pPr marL="0" indent="0">
              <a:buNone/>
            </a:pPr>
            <a:r>
              <a:rPr lang="en-US" sz="2000" b="1" dirty="0"/>
              <a:t>Reasons for data records where information on a topics is missing</a:t>
            </a:r>
          </a:p>
          <a:p>
            <a:pPr marL="0" indent="0">
              <a:buNone/>
            </a:pPr>
            <a:r>
              <a:rPr lang="en-US" sz="2000" dirty="0"/>
              <a:t>The data source is a composed data source. It is the result of record linkage from original data sources, some of which might not cover the complete census population.</a:t>
            </a:r>
          </a:p>
          <a:p>
            <a:pPr marL="0" indent="0">
              <a:buNone/>
            </a:pPr>
            <a:r>
              <a:rPr lang="en-US" sz="2000" i="1" dirty="0"/>
              <a:t>Unit no-information </a:t>
            </a:r>
            <a:r>
              <a:rPr lang="en-US" sz="2000" dirty="0"/>
              <a:t>might have lead to data not being available</a:t>
            </a:r>
          </a:p>
          <a:p>
            <a:pPr marL="0" indent="0">
              <a:buNone/>
            </a:pPr>
            <a:r>
              <a:rPr lang="en-US" sz="2000" dirty="0"/>
              <a:t>There might have been </a:t>
            </a:r>
            <a:r>
              <a:rPr lang="en-US" sz="2000" i="1" dirty="0"/>
              <a:t>item no-information </a:t>
            </a:r>
            <a:r>
              <a:rPr lang="en-US" sz="2000" dirty="0"/>
              <a:t>for that topic</a:t>
            </a:r>
          </a:p>
          <a:p>
            <a:pPr marL="0" indent="0">
              <a:buNone/>
            </a:pPr>
            <a:endParaRPr lang="en-US" sz="2000" dirty="0"/>
          </a:p>
        </p:txBody>
      </p:sp>
    </p:spTree>
    <p:extLst>
      <p:ext uri="{BB962C8B-B14F-4D97-AF65-F5344CB8AC3E}">
        <p14:creationId xmlns:p14="http://schemas.microsoft.com/office/powerpoint/2010/main" val="3057069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9512" y="181561"/>
            <a:ext cx="7564102" cy="1143000"/>
          </a:xfrm>
        </p:spPr>
        <p:txBody>
          <a:bodyPr>
            <a:normAutofit/>
          </a:bodyPr>
          <a:lstStyle/>
          <a:p>
            <a:r>
              <a:rPr lang="en-US" sz="3600" dirty="0">
                <a:solidFill>
                  <a:schemeClr val="tx2"/>
                </a:solidFill>
              </a:rPr>
              <a:t>Quality assessment</a:t>
            </a:r>
          </a:p>
        </p:txBody>
      </p:sp>
      <p:sp>
        <p:nvSpPr>
          <p:cNvPr id="3" name="Platshållare för innehåll 2"/>
          <p:cNvSpPr>
            <a:spLocks noGrp="1"/>
          </p:cNvSpPr>
          <p:nvPr>
            <p:ph idx="1"/>
          </p:nvPr>
        </p:nvSpPr>
        <p:spPr>
          <a:xfrm>
            <a:off x="0" y="1324561"/>
            <a:ext cx="8712968" cy="4997152"/>
          </a:xfrm>
        </p:spPr>
        <p:txBody>
          <a:bodyPr>
            <a:normAutofit fontScale="85000" lnSpcReduction="20000"/>
          </a:bodyPr>
          <a:lstStyle/>
          <a:p>
            <a:pPr>
              <a:lnSpc>
                <a:spcPct val="150000"/>
              </a:lnSpc>
              <a:spcBef>
                <a:spcPts val="600"/>
              </a:spcBef>
              <a:spcAft>
                <a:spcPts val="600"/>
              </a:spcAft>
            </a:pPr>
            <a:r>
              <a:rPr lang="en-US" dirty="0"/>
              <a:t>Aim is to assess quality of both input to and output from a register based sources</a:t>
            </a:r>
          </a:p>
          <a:p>
            <a:pPr>
              <a:lnSpc>
                <a:spcPct val="150000"/>
              </a:lnSpc>
              <a:spcBef>
                <a:spcPts val="600"/>
              </a:spcBef>
              <a:spcAft>
                <a:spcPts val="600"/>
              </a:spcAft>
            </a:pPr>
            <a:r>
              <a:rPr lang="en-US" dirty="0"/>
              <a:t>Questions that need to be answered: How to</a:t>
            </a:r>
          </a:p>
          <a:p>
            <a:pPr lvl="1">
              <a:lnSpc>
                <a:spcPct val="150000"/>
              </a:lnSpc>
              <a:spcBef>
                <a:spcPts val="600"/>
              </a:spcBef>
              <a:spcAft>
                <a:spcPts val="600"/>
              </a:spcAft>
              <a:buFontTx/>
              <a:buChar char="-"/>
            </a:pPr>
            <a:r>
              <a:rPr lang="en-US" dirty="0"/>
              <a:t>derive data on variables not available in registers?</a:t>
            </a:r>
          </a:p>
          <a:p>
            <a:pPr lvl="1">
              <a:lnSpc>
                <a:spcPct val="150000"/>
              </a:lnSpc>
              <a:spcBef>
                <a:spcPts val="600"/>
              </a:spcBef>
              <a:spcAft>
                <a:spcPts val="600"/>
              </a:spcAft>
              <a:buFontTx/>
              <a:buChar char="-"/>
            </a:pPr>
            <a:r>
              <a:rPr lang="en-US" dirty="0"/>
              <a:t>distinguish between no data and missing data in registers?</a:t>
            </a:r>
          </a:p>
          <a:p>
            <a:pPr lvl="1">
              <a:lnSpc>
                <a:spcPct val="150000"/>
              </a:lnSpc>
              <a:spcBef>
                <a:spcPts val="600"/>
              </a:spcBef>
              <a:spcAft>
                <a:spcPts val="600"/>
              </a:spcAft>
              <a:buFontTx/>
              <a:buChar char="-"/>
            </a:pPr>
            <a:r>
              <a:rPr lang="en-US" dirty="0"/>
              <a:t>resolve discrepancies between sample data and (derived) register data?</a:t>
            </a:r>
          </a:p>
          <a:p>
            <a:pPr lvl="1">
              <a:lnSpc>
                <a:spcPct val="150000"/>
              </a:lnSpc>
              <a:spcBef>
                <a:spcPts val="600"/>
              </a:spcBef>
              <a:spcAft>
                <a:spcPts val="600"/>
              </a:spcAft>
            </a:pPr>
            <a:endParaRPr lang="en-US" dirty="0"/>
          </a:p>
          <a:p>
            <a:pPr lvl="1">
              <a:lnSpc>
                <a:spcPct val="150000"/>
              </a:lnSpc>
              <a:spcBef>
                <a:spcPts val="600"/>
              </a:spcBef>
              <a:spcAft>
                <a:spcPts val="600"/>
              </a:spcAft>
            </a:pPr>
            <a:endParaRPr lang="en-US" dirty="0"/>
          </a:p>
          <a:p>
            <a:pPr lvl="1">
              <a:lnSpc>
                <a:spcPct val="150000"/>
              </a:lnSpc>
              <a:spcBef>
                <a:spcPts val="600"/>
              </a:spcBef>
              <a:spcAft>
                <a:spcPts val="600"/>
              </a:spcAft>
            </a:pPr>
            <a:endParaRPr lang="en-US" dirty="0"/>
          </a:p>
          <a:p>
            <a:pPr lvl="1">
              <a:lnSpc>
                <a:spcPct val="150000"/>
              </a:lnSpc>
              <a:spcBef>
                <a:spcPts val="600"/>
              </a:spcBef>
              <a:spcAft>
                <a:spcPts val="600"/>
              </a:spcAft>
              <a:buNone/>
            </a:pPr>
            <a:endParaRPr lang="en-US" dirty="0"/>
          </a:p>
          <a:p>
            <a:pPr>
              <a:lnSpc>
                <a:spcPct val="150000"/>
              </a:lnSpc>
              <a:spcBef>
                <a:spcPts val="600"/>
              </a:spcBef>
              <a:spcAft>
                <a:spcPts val="600"/>
              </a:spcAft>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42</a:t>
            </a:fld>
            <a:endParaRPr lang="sv-SE"/>
          </a:p>
        </p:txBody>
      </p:sp>
      <p:sp>
        <p:nvSpPr>
          <p:cNvPr id="6" name="Plassholder for bunntekst 2">
            <a:extLst>
              <a:ext uri="{FF2B5EF4-FFF2-40B4-BE49-F238E27FC236}">
                <a16:creationId xmlns:a16="http://schemas.microsoft.com/office/drawing/2014/main" xmlns="" id="{50EAEB46-9952-4E05-84B4-6BBD8F0DB23E}"/>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4277551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85949" y="332125"/>
            <a:ext cx="7564102" cy="1143000"/>
          </a:xfrm>
        </p:spPr>
        <p:txBody>
          <a:bodyPr>
            <a:normAutofit/>
          </a:bodyPr>
          <a:lstStyle/>
          <a:p>
            <a:r>
              <a:rPr lang="en-US" sz="3600" dirty="0">
                <a:solidFill>
                  <a:schemeClr val="tx2"/>
                </a:solidFill>
              </a:rPr>
              <a:t>A key issue: reconciliation</a:t>
            </a:r>
          </a:p>
        </p:txBody>
      </p:sp>
      <p:sp>
        <p:nvSpPr>
          <p:cNvPr id="3" name="Platshållare för innehåll 2"/>
          <p:cNvSpPr>
            <a:spLocks noGrp="1"/>
          </p:cNvSpPr>
          <p:nvPr>
            <p:ph idx="1"/>
          </p:nvPr>
        </p:nvSpPr>
        <p:spPr>
          <a:xfrm>
            <a:off x="789945" y="1475125"/>
            <a:ext cx="7636110" cy="4997152"/>
          </a:xfrm>
        </p:spPr>
        <p:txBody>
          <a:bodyPr>
            <a:normAutofit/>
          </a:bodyPr>
          <a:lstStyle/>
          <a:p>
            <a:pPr marL="342900" lvl="1" indent="-342900">
              <a:lnSpc>
                <a:spcPct val="150000"/>
              </a:lnSpc>
              <a:spcBef>
                <a:spcPts val="600"/>
              </a:spcBef>
              <a:spcAft>
                <a:spcPts val="600"/>
              </a:spcAft>
            </a:pPr>
            <a:r>
              <a:rPr lang="en-US" sz="2400" dirty="0"/>
              <a:t>Reconciliation through renewed contact via telephone with respondents will be used, but …</a:t>
            </a:r>
          </a:p>
          <a:p>
            <a:pPr marL="342900" lvl="1" indent="-342900">
              <a:lnSpc>
                <a:spcPct val="150000"/>
              </a:lnSpc>
              <a:spcBef>
                <a:spcPts val="600"/>
              </a:spcBef>
              <a:spcAft>
                <a:spcPts val="600"/>
              </a:spcAft>
            </a:pPr>
            <a:r>
              <a:rPr lang="en-US" sz="2400" dirty="0"/>
              <a:t>…other methods, e.g., models and rules, will have to be used</a:t>
            </a:r>
          </a:p>
          <a:p>
            <a:pPr>
              <a:lnSpc>
                <a:spcPct val="150000"/>
              </a:lnSpc>
              <a:spcBef>
                <a:spcPts val="600"/>
              </a:spcBef>
              <a:spcAft>
                <a:spcPts val="600"/>
              </a:spcAft>
            </a:pPr>
            <a:r>
              <a:rPr lang="en-US" sz="2400" dirty="0"/>
              <a:t>Nonresponse in the evaluation survey causes additional problems</a:t>
            </a:r>
          </a:p>
        </p:txBody>
      </p:sp>
      <p:sp>
        <p:nvSpPr>
          <p:cNvPr id="5" name="Platshållare för bildnummer 4"/>
          <p:cNvSpPr>
            <a:spLocks noGrp="1"/>
          </p:cNvSpPr>
          <p:nvPr>
            <p:ph type="sldNum" sz="quarter" idx="12"/>
          </p:nvPr>
        </p:nvSpPr>
        <p:spPr/>
        <p:txBody>
          <a:bodyPr/>
          <a:lstStyle/>
          <a:p>
            <a:fld id="{5906E654-E1DD-4D0E-98CB-65C96BA0CA4C}" type="slidenum">
              <a:rPr lang="sv-SE" smtClean="0"/>
              <a:pPr/>
              <a:t>43</a:t>
            </a:fld>
            <a:endParaRPr lang="sv-SE"/>
          </a:p>
        </p:txBody>
      </p:sp>
      <p:sp>
        <p:nvSpPr>
          <p:cNvPr id="6" name="Plassholder for bunntekst 2">
            <a:extLst>
              <a:ext uri="{FF2B5EF4-FFF2-40B4-BE49-F238E27FC236}">
                <a16:creationId xmlns:a16="http://schemas.microsoft.com/office/drawing/2014/main" xmlns="" id="{7CB22BEF-75B9-493F-8EAA-B236DDA3DD3E}"/>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906163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92855947-2448-4123-9409-C514325A4590}"/>
              </a:ext>
            </a:extLst>
          </p:cNvPr>
          <p:cNvSpPr>
            <a:spLocks noGrp="1"/>
          </p:cNvSpPr>
          <p:nvPr>
            <p:ph type="title"/>
          </p:nvPr>
        </p:nvSpPr>
        <p:spPr>
          <a:xfrm>
            <a:off x="0" y="-57903"/>
            <a:ext cx="9144000" cy="1144800"/>
          </a:xfrm>
        </p:spPr>
        <p:txBody>
          <a:bodyPr/>
          <a:lstStyle/>
          <a:p>
            <a:r>
              <a:rPr lang="nb-NO" sz="3600" dirty="0" err="1">
                <a:solidFill>
                  <a:schemeClr val="tx2"/>
                </a:solidFill>
              </a:rPr>
              <a:t>Errors</a:t>
            </a:r>
            <a:r>
              <a:rPr lang="nb-NO" sz="3600" dirty="0">
                <a:solidFill>
                  <a:schemeClr val="tx2"/>
                </a:solidFill>
              </a:rPr>
              <a:t> in registers </a:t>
            </a:r>
            <a:r>
              <a:rPr lang="nb-NO" sz="3600" dirty="0" err="1">
                <a:solidFill>
                  <a:schemeClr val="tx2"/>
                </a:solidFill>
              </a:rPr>
              <a:t>categorical</a:t>
            </a:r>
            <a:r>
              <a:rPr lang="nb-NO" sz="3600" dirty="0">
                <a:solidFill>
                  <a:schemeClr val="tx2"/>
                </a:solidFill>
              </a:rPr>
              <a:t> variables </a:t>
            </a:r>
          </a:p>
        </p:txBody>
      </p:sp>
      <p:sp>
        <p:nvSpPr>
          <p:cNvPr id="3" name="Plassholder for innhold 2">
            <a:extLst>
              <a:ext uri="{FF2B5EF4-FFF2-40B4-BE49-F238E27FC236}">
                <a16:creationId xmlns:a16="http://schemas.microsoft.com/office/drawing/2014/main" xmlns="" id="{E73184C8-73D4-48F0-ACA2-3C3738407ADA}"/>
              </a:ext>
            </a:extLst>
          </p:cNvPr>
          <p:cNvSpPr>
            <a:spLocks noGrp="1"/>
          </p:cNvSpPr>
          <p:nvPr>
            <p:ph idx="1"/>
          </p:nvPr>
        </p:nvSpPr>
        <p:spPr>
          <a:xfrm>
            <a:off x="0" y="3636320"/>
            <a:ext cx="9144000" cy="2745008"/>
          </a:xfrm>
        </p:spPr>
        <p:txBody>
          <a:bodyPr>
            <a:noAutofit/>
          </a:bodyPr>
          <a:lstStyle/>
          <a:p>
            <a:pPr marL="0" indent="0">
              <a:buNone/>
            </a:pPr>
            <a:r>
              <a:rPr lang="en-US" sz="2400" dirty="0"/>
              <a:t>The proportion of </a:t>
            </a:r>
            <a:r>
              <a:rPr lang="en-US" sz="2400" b="1" dirty="0"/>
              <a:t>gross error </a:t>
            </a:r>
            <a:r>
              <a:rPr lang="en-US" sz="2400" dirty="0"/>
              <a:t>in a category is given by </a:t>
            </a:r>
            <a:r>
              <a:rPr lang="en-US" sz="2400" dirty="0" err="1"/>
              <a:t>GE</a:t>
            </a:r>
            <a:r>
              <a:rPr lang="en-US" sz="2400" i="1" dirty="0" err="1"/>
              <a:t>j</a:t>
            </a:r>
            <a:r>
              <a:rPr lang="en-US" sz="2400" i="1" dirty="0"/>
              <a:t> </a:t>
            </a:r>
            <a:r>
              <a:rPr lang="en-US" sz="2400" dirty="0"/>
              <a:t>=(</a:t>
            </a:r>
            <a:r>
              <a:rPr lang="en-US" sz="2400" i="1" dirty="0" err="1"/>
              <a:t>N•j</a:t>
            </a:r>
            <a:r>
              <a:rPr lang="en-US" sz="2400" i="1" dirty="0"/>
              <a:t> </a:t>
            </a:r>
            <a:r>
              <a:rPr lang="en-US" sz="2400" dirty="0"/>
              <a:t>+</a:t>
            </a:r>
            <a:r>
              <a:rPr lang="en-US" sz="2400" i="1" dirty="0" err="1"/>
              <a:t>Nj</a:t>
            </a:r>
            <a:r>
              <a:rPr lang="en-US" sz="2400" i="1" dirty="0"/>
              <a:t>•−</a:t>
            </a:r>
            <a:r>
              <a:rPr lang="en-US" sz="2400" dirty="0"/>
              <a:t>2</a:t>
            </a:r>
            <a:r>
              <a:rPr lang="en-US" sz="2400" i="1" dirty="0"/>
              <a:t>Njj </a:t>
            </a:r>
            <a:r>
              <a:rPr lang="en-US" sz="2400" dirty="0"/>
              <a:t>)</a:t>
            </a:r>
            <a:r>
              <a:rPr lang="en-US" sz="2400" i="1" dirty="0"/>
              <a:t>/</a:t>
            </a:r>
            <a:r>
              <a:rPr lang="en-US" sz="2400" i="1" dirty="0" err="1"/>
              <a:t>N•j</a:t>
            </a:r>
            <a:r>
              <a:rPr lang="en-US" sz="2400" i="1" dirty="0"/>
              <a:t> </a:t>
            </a:r>
            <a:r>
              <a:rPr lang="en-US" sz="2400" dirty="0"/>
              <a:t>where </a:t>
            </a:r>
            <a:r>
              <a:rPr lang="en-US" sz="2400" i="1" dirty="0" err="1"/>
              <a:t>Njj</a:t>
            </a:r>
            <a:r>
              <a:rPr lang="en-US" sz="2400" i="1" dirty="0"/>
              <a:t> </a:t>
            </a:r>
            <a:r>
              <a:rPr lang="en-US" sz="2400" dirty="0"/>
              <a:t>is the number of objects of category </a:t>
            </a:r>
            <a:r>
              <a:rPr lang="en-US" sz="2400" i="1" dirty="0"/>
              <a:t>j </a:t>
            </a:r>
            <a:r>
              <a:rPr lang="en-US" sz="2400" dirty="0"/>
              <a:t>in both the evaluation and register. </a:t>
            </a:r>
            <a:r>
              <a:rPr lang="en-US" sz="2400" i="1" dirty="0" err="1"/>
              <a:t>N•j</a:t>
            </a:r>
            <a:r>
              <a:rPr lang="en-US" sz="2400" i="1" dirty="0"/>
              <a:t> </a:t>
            </a:r>
            <a:r>
              <a:rPr lang="en-US" sz="2400" dirty="0"/>
              <a:t>and </a:t>
            </a:r>
            <a:r>
              <a:rPr lang="en-US" sz="2400" i="1" dirty="0" err="1"/>
              <a:t>Nj</a:t>
            </a:r>
            <a:r>
              <a:rPr lang="en-US" sz="2400" i="1" dirty="0"/>
              <a:t>• </a:t>
            </a:r>
            <a:r>
              <a:rPr lang="en-US" sz="2400" dirty="0"/>
              <a:t>indicate summation over rows and </a:t>
            </a:r>
            <a:r>
              <a:rPr lang="nb-NO" sz="2400" dirty="0" err="1"/>
              <a:t>columns</a:t>
            </a:r>
            <a:r>
              <a:rPr lang="nb-NO" sz="2400" dirty="0"/>
              <a:t>, </a:t>
            </a:r>
            <a:r>
              <a:rPr lang="nb-NO" sz="2400" dirty="0" err="1"/>
              <a:t>respectively</a:t>
            </a:r>
            <a:r>
              <a:rPr lang="nb-NO" dirty="0"/>
              <a:t>.</a:t>
            </a:r>
          </a:p>
        </p:txBody>
      </p:sp>
      <p:sp>
        <p:nvSpPr>
          <p:cNvPr id="5" name="Plassholder for lysbildenummer 4">
            <a:extLst>
              <a:ext uri="{FF2B5EF4-FFF2-40B4-BE49-F238E27FC236}">
                <a16:creationId xmlns:a16="http://schemas.microsoft.com/office/drawing/2014/main" xmlns="" id="{36CCC309-08A5-4CBD-9A53-79906E7A4FA5}"/>
              </a:ext>
            </a:extLst>
          </p:cNvPr>
          <p:cNvSpPr>
            <a:spLocks noGrp="1"/>
          </p:cNvSpPr>
          <p:nvPr>
            <p:ph type="sldNum" sz="quarter" idx="12"/>
          </p:nvPr>
        </p:nvSpPr>
        <p:spPr/>
        <p:txBody>
          <a:bodyPr/>
          <a:lstStyle/>
          <a:p>
            <a:fld id="{F4166692-C2A9-4FD1-9E92-9DA4565F21F4}" type="slidenum">
              <a:rPr lang="sv-SE" altLang="nb-NO" smtClean="0"/>
              <a:pPr/>
              <a:t>44</a:t>
            </a:fld>
            <a:endParaRPr lang="sv-SE" altLang="nb-NO"/>
          </a:p>
        </p:txBody>
      </p:sp>
      <p:graphicFrame>
        <p:nvGraphicFramePr>
          <p:cNvPr id="6" name="Platshållare för innehåll 4">
            <a:extLst>
              <a:ext uri="{FF2B5EF4-FFF2-40B4-BE49-F238E27FC236}">
                <a16:creationId xmlns:a16="http://schemas.microsoft.com/office/drawing/2014/main" xmlns="" id="{BC7611AD-44A2-40BA-A413-EF1DE8E11335}"/>
              </a:ext>
            </a:extLst>
          </p:cNvPr>
          <p:cNvGraphicFramePr>
            <a:graphicFrameLocks/>
          </p:cNvGraphicFramePr>
          <p:nvPr>
            <p:extLst>
              <p:ext uri="{D42A27DB-BD31-4B8C-83A1-F6EECF244321}">
                <p14:modId xmlns:p14="http://schemas.microsoft.com/office/powerpoint/2010/main" val="2167169202"/>
              </p:ext>
            </p:extLst>
          </p:nvPr>
        </p:nvGraphicFramePr>
        <p:xfrm>
          <a:off x="755576" y="1081020"/>
          <a:ext cx="7200800" cy="2365593"/>
        </p:xfrm>
        <a:graphic>
          <a:graphicData uri="http://schemas.openxmlformats.org/drawingml/2006/table">
            <a:tbl>
              <a:tblPr firstRow="1" bandRow="1">
                <a:tableStyleId>{00A15C55-8517-42AA-B614-E9B94910E393}</a:tableStyleId>
              </a:tblPr>
              <a:tblGrid>
                <a:gridCol w="1800200">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1800200">
                  <a:extLst>
                    <a:ext uri="{9D8B030D-6E8A-4147-A177-3AD203B41FA5}">
                      <a16:colId xmlns:a16="http://schemas.microsoft.com/office/drawing/2014/main" xmlns="" val="3771804349"/>
                    </a:ext>
                  </a:extLst>
                </a:gridCol>
                <a:gridCol w="1800200">
                  <a:extLst>
                    <a:ext uri="{9D8B030D-6E8A-4147-A177-3AD203B41FA5}">
                      <a16:colId xmlns:a16="http://schemas.microsoft.com/office/drawing/2014/main" xmlns="" val="20002"/>
                    </a:ext>
                  </a:extLst>
                </a:gridCol>
              </a:tblGrid>
              <a:tr h="392762">
                <a:tc>
                  <a:txBody>
                    <a:bodyPr/>
                    <a:lstStyle/>
                    <a:p>
                      <a:endParaRPr lang="sv-SE"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Register</a:t>
                      </a:r>
                    </a:p>
                  </a:txBody>
                  <a:tcPr/>
                </a:tc>
                <a:tc hMerge="1">
                  <a:txBody>
                    <a:bodyPr/>
                    <a:lstStyle/>
                    <a:p>
                      <a:endParaRPr lang="nb-NO"/>
                    </a:p>
                  </a:txBody>
                  <a:tcPr/>
                </a:tc>
                <a:tc hMerge="1">
                  <a:txBody>
                    <a:bodyPr/>
                    <a:lstStyle/>
                    <a:p>
                      <a:endParaRPr lang="sv-SE" dirty="0"/>
                    </a:p>
                  </a:txBody>
                  <a:tcPr/>
                </a:tc>
                <a:extLst>
                  <a:ext uri="{0D108BD9-81ED-4DB2-BD59-A6C34878D82A}">
                    <a16:rowId xmlns:a16="http://schemas.microsoft.com/office/drawing/2014/main" xmlns="" val="10000"/>
                  </a:ext>
                </a:extLst>
              </a:tr>
              <a:tr h="619830">
                <a:tc>
                  <a:txBody>
                    <a:bodyPr/>
                    <a:lstStyle/>
                    <a:p>
                      <a:pPr marL="0" algn="l" defTabSz="914400" rtl="0" eaLnBrk="1" latinLnBrk="0" hangingPunct="1"/>
                      <a:r>
                        <a:rPr lang="sv-SE" sz="2000" b="1" kern="1200" dirty="0" err="1">
                          <a:solidFill>
                            <a:schemeClr val="bg1"/>
                          </a:solidFill>
                          <a:latin typeface="+mn-lt"/>
                          <a:ea typeface="+mn-ea"/>
                          <a:cs typeface="+mn-cs"/>
                        </a:rPr>
                        <a:t>Evaluation</a:t>
                      </a:r>
                      <a:r>
                        <a:rPr lang="sv-SE" sz="2000" b="1" kern="1200" dirty="0">
                          <a:solidFill>
                            <a:schemeClr val="bg1"/>
                          </a:solidFill>
                          <a:latin typeface="+mn-lt"/>
                          <a:ea typeface="+mn-ea"/>
                          <a:cs typeface="+mn-cs"/>
                        </a:rPr>
                        <a:t> source </a:t>
                      </a:r>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Category</a:t>
                      </a:r>
                      <a:r>
                        <a:rPr lang="sv-SE" sz="2000" dirty="0"/>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000" dirty="0" err="1"/>
                        <a:t>Category</a:t>
                      </a:r>
                      <a:r>
                        <a:rPr lang="sv-SE" sz="2000"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Sum</a:t>
                      </a:r>
                      <a:endParaRPr lang="sv-SE" sz="2000" dirty="0"/>
                    </a:p>
                  </a:txBody>
                  <a:tcPr/>
                </a:tc>
                <a:extLst>
                  <a:ext uri="{0D108BD9-81ED-4DB2-BD59-A6C34878D82A}">
                    <a16:rowId xmlns:a16="http://schemas.microsoft.com/office/drawing/2014/main" xmlns="" val="10001"/>
                  </a:ext>
                </a:extLst>
              </a:tr>
              <a:tr h="4227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Category</a:t>
                      </a:r>
                      <a:r>
                        <a:rPr lang="sv-SE" sz="2000" dirty="0"/>
                        <a:t>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sv-SE" sz="2000" dirty="0"/>
                    </a:p>
                  </a:txBody>
                  <a:tcPr/>
                </a:tc>
                <a:tc>
                  <a:txBody>
                    <a:bodyPr/>
                    <a:lstStyle/>
                    <a:p>
                      <a:pPr algn="ctr"/>
                      <a:endParaRPr lang="sv-SE" sz="2000" dirty="0"/>
                    </a:p>
                  </a:txBody>
                  <a:tcPr/>
                </a:tc>
                <a:tc>
                  <a:txBody>
                    <a:bodyPr/>
                    <a:lstStyle/>
                    <a:p>
                      <a:pPr algn="ctr"/>
                      <a:r>
                        <a:rPr lang="en-US" sz="2000" i="1" dirty="0"/>
                        <a:t>N1•</a:t>
                      </a:r>
                      <a:endParaRPr lang="sv-SE" sz="2000" dirty="0"/>
                    </a:p>
                  </a:txBody>
                  <a:tcPr/>
                </a:tc>
                <a:extLst>
                  <a:ext uri="{0D108BD9-81ED-4DB2-BD59-A6C34878D82A}">
                    <a16:rowId xmlns:a16="http://schemas.microsoft.com/office/drawing/2014/main" xmlns="" val="10002"/>
                  </a:ext>
                </a:extLst>
              </a:tr>
              <a:tr h="4227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Category</a:t>
                      </a:r>
                      <a:r>
                        <a:rPr lang="sv-SE" sz="2000" dirty="0"/>
                        <a:t> 2</a:t>
                      </a:r>
                    </a:p>
                  </a:txBody>
                  <a:tcPr/>
                </a:tc>
                <a:tc>
                  <a:txBody>
                    <a:bodyPr/>
                    <a:lstStyle/>
                    <a:p>
                      <a:pPr algn="ctr"/>
                      <a:endParaRPr lang="sv-SE" sz="2000" dirty="0"/>
                    </a:p>
                  </a:txBody>
                  <a:tcPr/>
                </a:tc>
                <a:tc>
                  <a:txBody>
                    <a:bodyPr/>
                    <a:lstStyle/>
                    <a:p>
                      <a:pPr algn="ctr"/>
                      <a:endParaRPr lang="sv-SE" sz="2000" dirty="0"/>
                    </a:p>
                  </a:txBody>
                  <a:tcPr/>
                </a:tc>
                <a:tc>
                  <a:txBody>
                    <a:bodyPr/>
                    <a:lstStyle/>
                    <a:p>
                      <a:pPr algn="ctr"/>
                      <a:r>
                        <a:rPr lang="en-US" sz="2000" i="1" dirty="0"/>
                        <a:t>N2•</a:t>
                      </a:r>
                      <a:endParaRPr lang="sv-SE" sz="2000" dirty="0"/>
                    </a:p>
                  </a:txBody>
                  <a:tcPr/>
                </a:tc>
                <a:extLst>
                  <a:ext uri="{0D108BD9-81ED-4DB2-BD59-A6C34878D82A}">
                    <a16:rowId xmlns:a16="http://schemas.microsoft.com/office/drawing/2014/main" xmlns="" val="10003"/>
                  </a:ext>
                </a:extLst>
              </a:tr>
              <a:tr h="4227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Sum</a:t>
                      </a:r>
                      <a:endParaRPr lang="sv-SE"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t>N•1 </a:t>
                      </a:r>
                      <a:endParaRPr lang="sv-SE" sz="2000" dirty="0"/>
                    </a:p>
                  </a:txBody>
                  <a:tcPr/>
                </a:tc>
                <a:tc>
                  <a:txBody>
                    <a:bodyPr/>
                    <a:lstStyle/>
                    <a:p>
                      <a:pPr algn="ctr"/>
                      <a:r>
                        <a:rPr lang="en-US" sz="2000" i="1" dirty="0"/>
                        <a:t>N•2</a:t>
                      </a:r>
                      <a:endParaRPr lang="sv-SE" sz="2000" dirty="0"/>
                    </a:p>
                  </a:txBody>
                  <a:tcPr/>
                </a:tc>
                <a:tc>
                  <a:txBody>
                    <a:bodyPr/>
                    <a:lstStyle/>
                    <a:p>
                      <a:pPr algn="ctr"/>
                      <a:endParaRPr lang="sv-SE" sz="2000" dirty="0"/>
                    </a:p>
                  </a:txBody>
                  <a:tcPr/>
                </a:tc>
                <a:extLst>
                  <a:ext uri="{0D108BD9-81ED-4DB2-BD59-A6C34878D82A}">
                    <a16:rowId xmlns:a16="http://schemas.microsoft.com/office/drawing/2014/main" xmlns="" val="4156428739"/>
                  </a:ext>
                </a:extLst>
              </a:tr>
            </a:tbl>
          </a:graphicData>
        </a:graphic>
      </p:graphicFrame>
      <p:sp>
        <p:nvSpPr>
          <p:cNvPr id="7" name="Plassholder for bunntekst 2">
            <a:extLst>
              <a:ext uri="{FF2B5EF4-FFF2-40B4-BE49-F238E27FC236}">
                <a16:creationId xmlns:a16="http://schemas.microsoft.com/office/drawing/2014/main" xmlns="" id="{78ADC56E-8568-4976-AAA3-CA6A694C93B5}"/>
              </a:ext>
            </a:extLst>
          </p:cNvPr>
          <p:cNvSpPr txBox="1">
            <a:spLocks/>
          </p:cNvSpPr>
          <p:nvPr/>
        </p:nvSpPr>
        <p:spPr>
          <a:xfrm>
            <a:off x="5292080" y="6381328"/>
            <a:ext cx="3240360" cy="360000"/>
          </a:xfrm>
          <a:prstGeom prst="rect">
            <a:avLst/>
          </a:prstGeom>
        </p:spPr>
        <p:txBody>
          <a:bodyPr vert="horz" lIns="91440" tIns="45720" rIns="91440" bIns="45720" rtlCol="0" anchor="ctr"/>
          <a:lstStyle>
            <a:defPPr>
              <a:defRPr lang="nb-NO"/>
            </a:defPPr>
            <a:lvl1pPr marL="0" algn="r" defTabSz="914400" rtl="0" eaLnBrk="1" latinLnBrk="0" hangingPunct="1">
              <a:defRPr sz="1200" kern="120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dirty="0"/>
              <a:t>anders.holmberg@ssb.no</a:t>
            </a:r>
            <a:endParaRPr lang="nb-NO" dirty="0"/>
          </a:p>
        </p:txBody>
      </p:sp>
    </p:spTree>
    <p:extLst>
      <p:ext uri="{BB962C8B-B14F-4D97-AF65-F5344CB8AC3E}">
        <p14:creationId xmlns:p14="http://schemas.microsoft.com/office/powerpoint/2010/main" val="1837464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332656"/>
            <a:ext cx="8424936" cy="1143000"/>
          </a:xfrm>
          <a:noFill/>
        </p:spPr>
        <p:txBody>
          <a:bodyPr lIns="115888" tIns="57150" rIns="115888" bIns="57150">
            <a:noAutofit/>
          </a:bodyPr>
          <a:lstStyle/>
          <a:p>
            <a:pPr>
              <a:lnSpc>
                <a:spcPct val="85000"/>
              </a:lnSpc>
            </a:pPr>
            <a:r>
              <a:rPr lang="en-US" sz="3600" dirty="0">
                <a:solidFill>
                  <a:schemeClr val="tx2"/>
                </a:solidFill>
              </a:rPr>
              <a:t>Evaluating base register quality: an example from 2011 deciding on a derived a variable.</a:t>
            </a:r>
          </a:p>
        </p:txBody>
      </p:sp>
      <p:graphicFrame>
        <p:nvGraphicFramePr>
          <p:cNvPr id="5" name="Platshållare för innehåll 4"/>
          <p:cNvGraphicFramePr>
            <a:graphicFrameLocks noGrp="1"/>
          </p:cNvGraphicFramePr>
          <p:nvPr>
            <p:ph idx="1"/>
          </p:nvPr>
        </p:nvGraphicFramePr>
        <p:xfrm>
          <a:off x="1187624" y="3179444"/>
          <a:ext cx="7200801" cy="2193772"/>
        </p:xfrm>
        <a:graphic>
          <a:graphicData uri="http://schemas.openxmlformats.org/drawingml/2006/table">
            <a:tbl>
              <a:tblPr firstRow="1" bandRow="1">
                <a:tableStyleId>{00A15C55-8517-42AA-B614-E9B94910E393}</a:tableStyleId>
              </a:tblPr>
              <a:tblGrid>
                <a:gridCol w="2400267">
                  <a:extLst>
                    <a:ext uri="{9D8B030D-6E8A-4147-A177-3AD203B41FA5}">
                      <a16:colId xmlns:a16="http://schemas.microsoft.com/office/drawing/2014/main" xmlns="" val="20000"/>
                    </a:ext>
                  </a:extLst>
                </a:gridCol>
                <a:gridCol w="2400267">
                  <a:extLst>
                    <a:ext uri="{9D8B030D-6E8A-4147-A177-3AD203B41FA5}">
                      <a16:colId xmlns:a16="http://schemas.microsoft.com/office/drawing/2014/main" xmlns="" val="20001"/>
                    </a:ext>
                  </a:extLst>
                </a:gridCol>
                <a:gridCol w="2400267">
                  <a:extLst>
                    <a:ext uri="{9D8B030D-6E8A-4147-A177-3AD203B41FA5}">
                      <a16:colId xmlns:a16="http://schemas.microsoft.com/office/drawing/2014/main" xmlns="" val="20002"/>
                    </a:ext>
                  </a:extLst>
                </a:gridCol>
              </a:tblGrid>
              <a:tr h="759286">
                <a:tc>
                  <a:txBody>
                    <a:bodyPr/>
                    <a:lstStyle/>
                    <a:p>
                      <a:endParaRPr lang="sv-SE"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According</a:t>
                      </a:r>
                      <a:r>
                        <a:rPr lang="sv-SE" sz="2000" dirty="0"/>
                        <a:t> to register ,</a:t>
                      </a:r>
                      <a:r>
                        <a:rPr lang="sv-SE" sz="2000" dirty="0" err="1"/>
                        <a:t>model</a:t>
                      </a:r>
                      <a:r>
                        <a:rPr lang="sv-SE" sz="2000" dirty="0"/>
                        <a:t> </a:t>
                      </a:r>
                      <a:r>
                        <a:rPr lang="sv-SE" sz="2000" dirty="0" err="1"/>
                        <a:t>based</a:t>
                      </a:r>
                      <a:r>
                        <a:rPr lang="sv-SE" sz="2000" baseline="0" dirty="0"/>
                        <a:t> on &lt;15 </a:t>
                      </a:r>
                      <a:r>
                        <a:rPr lang="sv-SE" sz="2000" baseline="0" dirty="0" err="1"/>
                        <a:t>years</a:t>
                      </a:r>
                      <a:r>
                        <a:rPr lang="sv-SE" sz="2000" baseline="0" dirty="0"/>
                        <a:t> </a:t>
                      </a:r>
                      <a:r>
                        <a:rPr lang="sv-SE" sz="2000" baseline="0" dirty="0" err="1"/>
                        <a:t>difference</a:t>
                      </a:r>
                      <a:endParaRPr lang="sv-SE" sz="2000" dirty="0"/>
                    </a:p>
                  </a:txBody>
                  <a:tcPr/>
                </a:tc>
                <a:tc hMerge="1">
                  <a:txBody>
                    <a:bodyPr/>
                    <a:lstStyle/>
                    <a:p>
                      <a:endParaRPr lang="sv-SE" dirty="0"/>
                    </a:p>
                  </a:txBody>
                  <a:tcPr/>
                </a:tc>
                <a:extLst>
                  <a:ext uri="{0D108BD9-81ED-4DB2-BD59-A6C34878D82A}">
                    <a16:rowId xmlns:a16="http://schemas.microsoft.com/office/drawing/2014/main" xmlns="" val="10000"/>
                  </a:ext>
                </a:extLst>
              </a:tr>
              <a:tr h="478162">
                <a:tc>
                  <a:txBody>
                    <a:bodyPr/>
                    <a:lstStyle/>
                    <a:p>
                      <a:pPr marL="0" algn="l" defTabSz="914400" rtl="0" eaLnBrk="1" latinLnBrk="0" hangingPunct="1"/>
                      <a:r>
                        <a:rPr lang="sv-SE" sz="2000" b="1" kern="1200" dirty="0" err="1">
                          <a:solidFill>
                            <a:schemeClr val="bg1"/>
                          </a:solidFill>
                          <a:latin typeface="+mn-lt"/>
                          <a:ea typeface="+mn-ea"/>
                          <a:cs typeface="+mn-cs"/>
                        </a:rPr>
                        <a:t>According</a:t>
                      </a:r>
                      <a:r>
                        <a:rPr lang="sv-SE" sz="2000" b="1" kern="1200" dirty="0">
                          <a:solidFill>
                            <a:schemeClr val="bg1"/>
                          </a:solidFill>
                          <a:latin typeface="+mn-lt"/>
                          <a:ea typeface="+mn-ea"/>
                          <a:cs typeface="+mn-cs"/>
                        </a:rPr>
                        <a:t> to LFS </a:t>
                      </a:r>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Cohabitant</a:t>
                      </a:r>
                      <a:endParaRPr lang="sv-SE"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Not </a:t>
                      </a:r>
                      <a:r>
                        <a:rPr lang="sv-SE" sz="2000" dirty="0" err="1"/>
                        <a:t>Cohabitant</a:t>
                      </a:r>
                      <a:endParaRPr lang="sv-SE" sz="2000" dirty="0"/>
                    </a:p>
                  </a:txBody>
                  <a:tcPr/>
                </a:tc>
                <a:extLst>
                  <a:ext uri="{0D108BD9-81ED-4DB2-BD59-A6C34878D82A}">
                    <a16:rowId xmlns:a16="http://schemas.microsoft.com/office/drawing/2014/main" xmlns="" val="10001"/>
                  </a:ext>
                </a:extLst>
              </a:tr>
              <a:tr h="478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Cohabitant</a:t>
                      </a:r>
                      <a:endParaRPr lang="sv-SE"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2000" dirty="0"/>
                        <a:t>19.7 %</a:t>
                      </a:r>
                    </a:p>
                  </a:txBody>
                  <a:tcPr/>
                </a:tc>
                <a:tc>
                  <a:txBody>
                    <a:bodyPr/>
                    <a:lstStyle/>
                    <a:p>
                      <a:pPr algn="ctr"/>
                      <a:r>
                        <a:rPr lang="sv-SE" sz="2000" dirty="0"/>
                        <a:t>3.3 %</a:t>
                      </a:r>
                    </a:p>
                  </a:txBody>
                  <a:tcPr/>
                </a:tc>
                <a:extLst>
                  <a:ext uri="{0D108BD9-81ED-4DB2-BD59-A6C34878D82A}">
                    <a16:rowId xmlns:a16="http://schemas.microsoft.com/office/drawing/2014/main" xmlns="" val="10002"/>
                  </a:ext>
                </a:extLst>
              </a:tr>
              <a:tr h="478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Not </a:t>
                      </a:r>
                      <a:r>
                        <a:rPr lang="sv-SE" sz="2000" dirty="0" err="1"/>
                        <a:t>Cohabitant</a:t>
                      </a:r>
                      <a:endParaRPr lang="sv-SE" sz="2000" dirty="0"/>
                    </a:p>
                  </a:txBody>
                  <a:tcPr/>
                </a:tc>
                <a:tc>
                  <a:txBody>
                    <a:bodyPr/>
                    <a:lstStyle/>
                    <a:p>
                      <a:pPr algn="ctr"/>
                      <a:r>
                        <a:rPr lang="sv-SE" sz="2000" dirty="0"/>
                        <a:t>3.5 %</a:t>
                      </a:r>
                    </a:p>
                  </a:txBody>
                  <a:tcPr/>
                </a:tc>
                <a:tc>
                  <a:txBody>
                    <a:bodyPr/>
                    <a:lstStyle/>
                    <a:p>
                      <a:pPr algn="ctr"/>
                      <a:r>
                        <a:rPr lang="sv-SE" sz="2000" dirty="0"/>
                        <a:t>73.4 %</a:t>
                      </a:r>
                    </a:p>
                  </a:txBody>
                  <a:tcPr/>
                </a:tc>
                <a:extLst>
                  <a:ext uri="{0D108BD9-81ED-4DB2-BD59-A6C34878D82A}">
                    <a16:rowId xmlns:a16="http://schemas.microsoft.com/office/drawing/2014/main" xmlns="" val="10003"/>
                  </a:ext>
                </a:extLst>
              </a:tr>
            </a:tbl>
          </a:graphicData>
        </a:graphic>
      </p:graphicFrame>
      <p:graphicFrame>
        <p:nvGraphicFramePr>
          <p:cNvPr id="6" name="Tabell 5"/>
          <p:cNvGraphicFramePr>
            <a:graphicFrameLocks noGrp="1"/>
          </p:cNvGraphicFramePr>
          <p:nvPr>
            <p:extLst/>
          </p:nvPr>
        </p:nvGraphicFramePr>
        <p:xfrm>
          <a:off x="2555776" y="5517232"/>
          <a:ext cx="4176464" cy="792480"/>
        </p:xfrm>
        <a:graphic>
          <a:graphicData uri="http://schemas.openxmlformats.org/drawingml/2006/table">
            <a:tbl>
              <a:tblPr firstRow="1" bandRow="1">
                <a:tableStyleId>{2D5ABB26-0587-4C30-8999-92F81FD0307C}</a:tableStyleId>
              </a:tblPr>
              <a:tblGrid>
                <a:gridCol w="1933548">
                  <a:extLst>
                    <a:ext uri="{9D8B030D-6E8A-4147-A177-3AD203B41FA5}">
                      <a16:colId xmlns:a16="http://schemas.microsoft.com/office/drawing/2014/main" xmlns="" val="20000"/>
                    </a:ext>
                  </a:extLst>
                </a:gridCol>
                <a:gridCol w="2242916">
                  <a:extLst>
                    <a:ext uri="{9D8B030D-6E8A-4147-A177-3AD203B41FA5}">
                      <a16:colId xmlns:a16="http://schemas.microsoft.com/office/drawing/2014/main" xmlns="" val="20001"/>
                    </a:ext>
                  </a:extLst>
                </a:gridCol>
              </a:tblGrid>
              <a:tr h="370840">
                <a:tc>
                  <a:txBody>
                    <a:bodyPr/>
                    <a:lstStyle/>
                    <a:p>
                      <a:pPr algn="l"/>
                      <a:r>
                        <a:rPr lang="sv-SE" sz="2000" b="1" dirty="0"/>
                        <a:t>Net </a:t>
                      </a:r>
                      <a:r>
                        <a:rPr lang="sv-SE" sz="2000" b="1" dirty="0" err="1"/>
                        <a:t>error</a:t>
                      </a:r>
                      <a:endParaRPr lang="sv-SE" sz="2000" b="1" dirty="0"/>
                    </a:p>
                  </a:txBody>
                  <a:tcPr/>
                </a:tc>
                <a:tc>
                  <a:txBody>
                    <a:bodyPr/>
                    <a:lstStyle/>
                    <a:p>
                      <a:pPr algn="l"/>
                      <a:r>
                        <a:rPr lang="sv-SE" sz="2000" dirty="0"/>
                        <a:t>3.5 -3.3</a:t>
                      </a:r>
                      <a:r>
                        <a:rPr lang="sv-SE" sz="2000" b="1" kern="1200" dirty="0">
                          <a:solidFill>
                            <a:schemeClr val="tx1"/>
                          </a:solidFill>
                          <a:latin typeface="+mn-lt"/>
                          <a:ea typeface="+mn-ea"/>
                          <a:cs typeface="+mn-cs"/>
                        </a:rPr>
                        <a:t> = 0.2 %</a:t>
                      </a:r>
                    </a:p>
                  </a:txBody>
                  <a:tcPr/>
                </a:tc>
                <a:extLst>
                  <a:ext uri="{0D108BD9-81ED-4DB2-BD59-A6C34878D82A}">
                    <a16:rowId xmlns:a16="http://schemas.microsoft.com/office/drawing/2014/main" xmlns="" val="10000"/>
                  </a:ext>
                </a:extLst>
              </a:tr>
              <a:tr h="370840">
                <a:tc>
                  <a:txBody>
                    <a:bodyPr/>
                    <a:lstStyle/>
                    <a:p>
                      <a:pPr marL="0" algn="l" defTabSz="914400" rtl="0" eaLnBrk="1" latinLnBrk="0" hangingPunct="1"/>
                      <a:r>
                        <a:rPr lang="sv-SE" sz="2000" b="1" kern="1200" dirty="0">
                          <a:solidFill>
                            <a:schemeClr val="tx1"/>
                          </a:solidFill>
                          <a:latin typeface="+mn-lt"/>
                          <a:ea typeface="+mn-ea"/>
                          <a:cs typeface="+mn-cs"/>
                        </a:rPr>
                        <a:t>Gross </a:t>
                      </a:r>
                      <a:r>
                        <a:rPr lang="sv-SE" sz="2000" b="1" kern="1200" dirty="0" err="1">
                          <a:solidFill>
                            <a:schemeClr val="tx1"/>
                          </a:solidFill>
                          <a:latin typeface="+mn-lt"/>
                          <a:ea typeface="+mn-ea"/>
                          <a:cs typeface="+mn-cs"/>
                        </a:rPr>
                        <a:t>error</a:t>
                      </a:r>
                      <a:endParaRPr lang="sv-SE" sz="2000" b="1" kern="1200" dirty="0">
                        <a:solidFill>
                          <a:schemeClr val="tx1"/>
                        </a:solidFill>
                        <a:latin typeface="+mn-lt"/>
                        <a:ea typeface="+mn-ea"/>
                        <a:cs typeface="+mn-cs"/>
                      </a:endParaRPr>
                    </a:p>
                  </a:txBody>
                  <a:tcPr/>
                </a:tc>
                <a:tc>
                  <a:txBody>
                    <a:bodyPr/>
                    <a:lstStyle/>
                    <a:p>
                      <a:pPr algn="l"/>
                      <a:r>
                        <a:rPr lang="sv-SE" sz="2000" dirty="0"/>
                        <a:t>3.3 + 3.5</a:t>
                      </a:r>
                      <a:r>
                        <a:rPr lang="sv-SE" sz="2000" baseline="0" dirty="0"/>
                        <a:t> </a:t>
                      </a:r>
                      <a:r>
                        <a:rPr lang="sv-SE" sz="2000" b="1" kern="1200" dirty="0">
                          <a:solidFill>
                            <a:schemeClr val="tx1"/>
                          </a:solidFill>
                          <a:latin typeface="+mn-lt"/>
                          <a:ea typeface="+mn-ea"/>
                          <a:cs typeface="+mn-cs"/>
                        </a:rPr>
                        <a:t>= 6.8 %</a:t>
                      </a:r>
                    </a:p>
                  </a:txBody>
                  <a:tcPr/>
                </a:tc>
                <a:extLst>
                  <a:ext uri="{0D108BD9-81ED-4DB2-BD59-A6C34878D82A}">
                    <a16:rowId xmlns:a16="http://schemas.microsoft.com/office/drawing/2014/main" xmlns="" val="10001"/>
                  </a:ext>
                </a:extLst>
              </a:tr>
            </a:tbl>
          </a:graphicData>
        </a:graphic>
      </p:graphicFrame>
      <p:sp>
        <p:nvSpPr>
          <p:cNvPr id="7" name="Platshållare för bildnummer 6"/>
          <p:cNvSpPr>
            <a:spLocks noGrp="1"/>
          </p:cNvSpPr>
          <p:nvPr>
            <p:ph type="sldNum" sz="quarter" idx="12"/>
          </p:nvPr>
        </p:nvSpPr>
        <p:spPr/>
        <p:txBody>
          <a:bodyPr/>
          <a:lstStyle/>
          <a:p>
            <a:fld id="{6C39467F-BE74-4AAD-857B-908E9ECDE9FD}" type="slidenum">
              <a:rPr lang="sv-SE" smtClean="0"/>
              <a:pPr/>
              <a:t>45</a:t>
            </a:fld>
            <a:endParaRPr lang="sv-SE"/>
          </a:p>
        </p:txBody>
      </p:sp>
      <p:sp>
        <p:nvSpPr>
          <p:cNvPr id="11" name="Platshållare för innehåll 2"/>
          <p:cNvSpPr txBox="1">
            <a:spLocks/>
          </p:cNvSpPr>
          <p:nvPr/>
        </p:nvSpPr>
        <p:spPr>
          <a:xfrm>
            <a:off x="899592" y="1412776"/>
            <a:ext cx="7636110" cy="194421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50000"/>
              </a:lnSpc>
              <a:spcBef>
                <a:spcPts val="600"/>
              </a:spcBef>
              <a:spcAft>
                <a:spcPts val="600"/>
              </a:spcAft>
              <a:buClr>
                <a:srgbClr val="71277A"/>
              </a:buClr>
              <a:buSzTx/>
              <a:buFont typeface="Arial" pitchFamily="34" charset="0"/>
              <a:buChar char="•"/>
              <a:tabLst/>
              <a:defRPr/>
            </a:pPr>
            <a:r>
              <a:rPr lang="sv-SE" sz="2400" dirty="0">
                <a:latin typeface="Arial" pitchFamily="34" charset="0"/>
                <a:cs typeface="Arial" pitchFamily="34" charset="0"/>
              </a:rPr>
              <a:t>Register variable </a:t>
            </a:r>
            <a:r>
              <a:rPr lang="sv-SE" sz="2400" dirty="0" err="1">
                <a:latin typeface="Arial" pitchFamily="34" charset="0"/>
                <a:cs typeface="Arial" pitchFamily="34" charset="0"/>
              </a:rPr>
              <a:t>based</a:t>
            </a:r>
            <a:r>
              <a:rPr lang="sv-SE" sz="2400" dirty="0">
                <a:latin typeface="Arial" pitchFamily="34" charset="0"/>
                <a:cs typeface="Arial" pitchFamily="34" charset="0"/>
              </a:rPr>
              <a:t> on </a:t>
            </a:r>
            <a:r>
              <a:rPr lang="sv-SE" sz="2400" dirty="0" err="1">
                <a:latin typeface="Arial" pitchFamily="34" charset="0"/>
                <a:cs typeface="Arial" pitchFamily="34" charset="0"/>
              </a:rPr>
              <a:t>operational</a:t>
            </a:r>
            <a:r>
              <a:rPr lang="sv-SE" sz="2400" dirty="0">
                <a:latin typeface="Arial" pitchFamily="34" charset="0"/>
                <a:cs typeface="Arial" pitchFamily="34" charset="0"/>
              </a:rPr>
              <a:t> definition of </a:t>
            </a:r>
            <a:r>
              <a:rPr lang="sv-SE" sz="2400" dirty="0" err="1">
                <a:latin typeface="Arial" pitchFamily="34" charset="0"/>
                <a:cs typeface="Arial" pitchFamily="34" charset="0"/>
              </a:rPr>
              <a:t>Cohabitant</a:t>
            </a:r>
            <a:r>
              <a:rPr lang="sv-SE" sz="2400" dirty="0">
                <a:latin typeface="Arial" pitchFamily="34" charset="0"/>
                <a:cs typeface="Arial" pitchFamily="34" charset="0"/>
              </a:rPr>
              <a:t> (person </a:t>
            </a:r>
            <a:r>
              <a:rPr lang="sv-SE" sz="2400" dirty="0" err="1">
                <a:latin typeface="Arial" pitchFamily="34" charset="0"/>
                <a:cs typeface="Arial" pitchFamily="34" charset="0"/>
              </a:rPr>
              <a:t>living</a:t>
            </a:r>
            <a:r>
              <a:rPr lang="sv-SE" sz="2400" dirty="0">
                <a:latin typeface="Arial" pitchFamily="34" charset="0"/>
                <a:cs typeface="Arial" pitchFamily="34" charset="0"/>
              </a:rPr>
              <a:t> in </a:t>
            </a:r>
            <a:r>
              <a:rPr lang="sv-SE" sz="2400" dirty="0" err="1">
                <a:latin typeface="Arial" pitchFamily="34" charset="0"/>
                <a:cs typeface="Arial" pitchFamily="34" charset="0"/>
              </a:rPr>
              <a:t>consensual</a:t>
            </a:r>
            <a:r>
              <a:rPr lang="sv-SE" sz="2400" dirty="0">
                <a:latin typeface="Arial" pitchFamily="34" charset="0"/>
                <a:cs typeface="Arial" pitchFamily="34" charset="0"/>
              </a:rPr>
              <a:t> union)</a:t>
            </a:r>
          </a:p>
          <a:p>
            <a:pPr marL="342900" marR="0" lvl="0" indent="-342900" algn="l" defTabSz="914400" rtl="0" eaLnBrk="1" fontAlgn="auto" latinLnBrk="0" hangingPunct="1">
              <a:lnSpc>
                <a:spcPct val="150000"/>
              </a:lnSpc>
              <a:spcBef>
                <a:spcPts val="600"/>
              </a:spcBef>
              <a:spcAft>
                <a:spcPts val="600"/>
              </a:spcAft>
              <a:buClr>
                <a:srgbClr val="71277A"/>
              </a:buClr>
              <a:buSzTx/>
              <a:buFont typeface="Arial" pitchFamily="34" charset="0"/>
              <a:buChar char="•"/>
              <a:tabLst/>
              <a:defRPr/>
            </a:pPr>
            <a:r>
              <a:rPr lang="sv-SE" sz="2400" dirty="0" err="1">
                <a:latin typeface="Arial" pitchFamily="34" charset="0"/>
                <a:cs typeface="Arial" pitchFamily="34" charset="0"/>
              </a:rPr>
              <a:t>Sample</a:t>
            </a:r>
            <a:r>
              <a:rPr lang="sv-SE" sz="2400" dirty="0">
                <a:latin typeface="Arial" pitchFamily="34" charset="0"/>
                <a:cs typeface="Arial" pitchFamily="34" charset="0"/>
              </a:rPr>
              <a:t> data from the LFS</a:t>
            </a:r>
          </a:p>
          <a:p>
            <a:pPr marL="342900" marR="0" lvl="0" indent="-342900" algn="l" defTabSz="914400" rtl="0" eaLnBrk="1" fontAlgn="auto" latinLnBrk="0" hangingPunct="1">
              <a:lnSpc>
                <a:spcPct val="150000"/>
              </a:lnSpc>
              <a:spcBef>
                <a:spcPts val="600"/>
              </a:spcBef>
              <a:spcAft>
                <a:spcPts val="600"/>
              </a:spcAft>
              <a:buClr>
                <a:srgbClr val="71277A"/>
              </a:buClr>
              <a:buSzTx/>
              <a:tabLst/>
              <a:defRPr/>
            </a:pPr>
            <a:endParaRPr lang="en-US" sz="2400" dirty="0">
              <a:latin typeface="Arial" pitchFamily="34" charset="0"/>
              <a:cs typeface="Arial" pitchFamily="34" charset="0"/>
            </a:endParaRPr>
          </a:p>
          <a:p>
            <a:pPr marL="342900" marR="0" lvl="0" indent="-342900" algn="l" defTabSz="914400" rtl="0" eaLnBrk="1" fontAlgn="auto" latinLnBrk="0" hangingPunct="1">
              <a:lnSpc>
                <a:spcPct val="150000"/>
              </a:lnSpc>
              <a:spcBef>
                <a:spcPts val="600"/>
              </a:spcBef>
              <a:spcAft>
                <a:spcPts val="600"/>
              </a:spcAft>
              <a:buClr>
                <a:srgbClr val="71277A"/>
              </a:buClr>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Plassholder for bunntekst 2">
            <a:extLst>
              <a:ext uri="{FF2B5EF4-FFF2-40B4-BE49-F238E27FC236}">
                <a16:creationId xmlns:a16="http://schemas.microsoft.com/office/drawing/2014/main" xmlns="" id="{5AF447E6-054A-469C-9187-7A65AC0C8CED}"/>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94356368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latshållare för innehåll 4"/>
          <p:cNvGraphicFramePr>
            <a:graphicFrameLocks noGrp="1"/>
          </p:cNvGraphicFramePr>
          <p:nvPr>
            <p:ph idx="1"/>
          </p:nvPr>
        </p:nvGraphicFramePr>
        <p:xfrm>
          <a:off x="1187624" y="3322319"/>
          <a:ext cx="7200801" cy="2193772"/>
        </p:xfrm>
        <a:graphic>
          <a:graphicData uri="http://schemas.openxmlformats.org/drawingml/2006/table">
            <a:tbl>
              <a:tblPr firstRow="1" bandRow="1">
                <a:tableStyleId>{00A15C55-8517-42AA-B614-E9B94910E393}</a:tableStyleId>
              </a:tblPr>
              <a:tblGrid>
                <a:gridCol w="2400267">
                  <a:extLst>
                    <a:ext uri="{9D8B030D-6E8A-4147-A177-3AD203B41FA5}">
                      <a16:colId xmlns:a16="http://schemas.microsoft.com/office/drawing/2014/main" xmlns="" val="20000"/>
                    </a:ext>
                  </a:extLst>
                </a:gridCol>
                <a:gridCol w="2400267">
                  <a:extLst>
                    <a:ext uri="{9D8B030D-6E8A-4147-A177-3AD203B41FA5}">
                      <a16:colId xmlns:a16="http://schemas.microsoft.com/office/drawing/2014/main" xmlns="" val="20001"/>
                    </a:ext>
                  </a:extLst>
                </a:gridCol>
                <a:gridCol w="2400267">
                  <a:extLst>
                    <a:ext uri="{9D8B030D-6E8A-4147-A177-3AD203B41FA5}">
                      <a16:colId xmlns:a16="http://schemas.microsoft.com/office/drawing/2014/main" xmlns="" val="20002"/>
                    </a:ext>
                  </a:extLst>
                </a:gridCol>
              </a:tblGrid>
              <a:tr h="759286">
                <a:tc>
                  <a:txBody>
                    <a:bodyPr/>
                    <a:lstStyle/>
                    <a:p>
                      <a:endParaRPr lang="sv-SE"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According</a:t>
                      </a:r>
                      <a:r>
                        <a:rPr lang="sv-SE" sz="2000" dirty="0"/>
                        <a:t> to register ,</a:t>
                      </a:r>
                      <a:r>
                        <a:rPr lang="sv-SE" sz="2000" dirty="0" err="1"/>
                        <a:t>model</a:t>
                      </a:r>
                      <a:r>
                        <a:rPr lang="sv-SE" sz="2000" dirty="0"/>
                        <a:t> </a:t>
                      </a:r>
                      <a:r>
                        <a:rPr lang="sv-SE" sz="2000" dirty="0" err="1"/>
                        <a:t>based</a:t>
                      </a:r>
                      <a:r>
                        <a:rPr lang="sv-SE" sz="2000" baseline="0" dirty="0"/>
                        <a:t> on &lt;15 </a:t>
                      </a:r>
                      <a:r>
                        <a:rPr lang="sv-SE" sz="2000" baseline="0" dirty="0" err="1"/>
                        <a:t>years</a:t>
                      </a:r>
                      <a:r>
                        <a:rPr lang="sv-SE" sz="2000" baseline="0" dirty="0"/>
                        <a:t> </a:t>
                      </a:r>
                      <a:r>
                        <a:rPr lang="sv-SE" sz="2000" baseline="0" dirty="0" err="1"/>
                        <a:t>difference</a:t>
                      </a:r>
                      <a:endParaRPr lang="sv-SE" sz="2000" dirty="0"/>
                    </a:p>
                  </a:txBody>
                  <a:tcPr/>
                </a:tc>
                <a:tc hMerge="1">
                  <a:txBody>
                    <a:bodyPr/>
                    <a:lstStyle/>
                    <a:p>
                      <a:endParaRPr lang="sv-SE" dirty="0"/>
                    </a:p>
                  </a:txBody>
                  <a:tcPr/>
                </a:tc>
                <a:extLst>
                  <a:ext uri="{0D108BD9-81ED-4DB2-BD59-A6C34878D82A}">
                    <a16:rowId xmlns:a16="http://schemas.microsoft.com/office/drawing/2014/main" xmlns="" val="10000"/>
                  </a:ext>
                </a:extLst>
              </a:tr>
              <a:tr h="478162">
                <a:tc>
                  <a:txBody>
                    <a:bodyPr/>
                    <a:lstStyle/>
                    <a:p>
                      <a:pPr marL="0" algn="l" defTabSz="914400" rtl="0" eaLnBrk="1" latinLnBrk="0" hangingPunct="1"/>
                      <a:r>
                        <a:rPr lang="sv-SE" sz="2000" b="1" kern="1200" dirty="0" err="1">
                          <a:solidFill>
                            <a:schemeClr val="bg1"/>
                          </a:solidFill>
                          <a:latin typeface="+mn-lt"/>
                          <a:ea typeface="+mn-ea"/>
                          <a:cs typeface="+mn-cs"/>
                        </a:rPr>
                        <a:t>According</a:t>
                      </a:r>
                      <a:r>
                        <a:rPr lang="sv-SE" sz="2000" b="1" kern="1200" dirty="0">
                          <a:solidFill>
                            <a:schemeClr val="bg1"/>
                          </a:solidFill>
                          <a:latin typeface="+mn-lt"/>
                          <a:ea typeface="+mn-ea"/>
                          <a:cs typeface="+mn-cs"/>
                        </a:rPr>
                        <a:t> to LFS </a:t>
                      </a:r>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Cohabitant</a:t>
                      </a:r>
                      <a:endParaRPr lang="sv-SE"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Not </a:t>
                      </a:r>
                      <a:r>
                        <a:rPr lang="sv-SE" sz="2000" dirty="0" err="1"/>
                        <a:t>Cohabitant</a:t>
                      </a:r>
                      <a:endParaRPr lang="sv-SE" sz="2000" dirty="0"/>
                    </a:p>
                  </a:txBody>
                  <a:tcPr/>
                </a:tc>
                <a:extLst>
                  <a:ext uri="{0D108BD9-81ED-4DB2-BD59-A6C34878D82A}">
                    <a16:rowId xmlns:a16="http://schemas.microsoft.com/office/drawing/2014/main" xmlns="" val="10001"/>
                  </a:ext>
                </a:extLst>
              </a:tr>
              <a:tr h="478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Cohabitant</a:t>
                      </a:r>
                      <a:endParaRPr lang="sv-SE"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2000" dirty="0"/>
                        <a:t>11.0</a:t>
                      </a:r>
                      <a:r>
                        <a:rPr lang="sv-SE" sz="2000" baseline="0" dirty="0"/>
                        <a:t> </a:t>
                      </a:r>
                      <a:r>
                        <a:rPr lang="sv-SE" sz="2000" dirty="0"/>
                        <a:t>%</a:t>
                      </a:r>
                    </a:p>
                  </a:txBody>
                  <a:tcPr/>
                </a:tc>
                <a:tc>
                  <a:txBody>
                    <a:bodyPr/>
                    <a:lstStyle/>
                    <a:p>
                      <a:pPr algn="ctr"/>
                      <a:r>
                        <a:rPr lang="sv-SE" sz="2000" dirty="0"/>
                        <a:t>5.0 %</a:t>
                      </a:r>
                    </a:p>
                  </a:txBody>
                  <a:tcPr/>
                </a:tc>
                <a:extLst>
                  <a:ext uri="{0D108BD9-81ED-4DB2-BD59-A6C34878D82A}">
                    <a16:rowId xmlns:a16="http://schemas.microsoft.com/office/drawing/2014/main" xmlns="" val="10002"/>
                  </a:ext>
                </a:extLst>
              </a:tr>
              <a:tr h="478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Not </a:t>
                      </a:r>
                      <a:r>
                        <a:rPr lang="sv-SE" sz="2000" dirty="0" err="1"/>
                        <a:t>Cohabitant</a:t>
                      </a:r>
                      <a:endParaRPr lang="sv-SE" sz="2000" dirty="0"/>
                    </a:p>
                  </a:txBody>
                  <a:tcPr/>
                </a:tc>
                <a:tc>
                  <a:txBody>
                    <a:bodyPr/>
                    <a:lstStyle/>
                    <a:p>
                      <a:pPr algn="ctr"/>
                      <a:r>
                        <a:rPr lang="sv-SE" sz="2000" dirty="0"/>
                        <a:t>9.5 %</a:t>
                      </a:r>
                    </a:p>
                  </a:txBody>
                  <a:tcPr/>
                </a:tc>
                <a:tc>
                  <a:txBody>
                    <a:bodyPr/>
                    <a:lstStyle/>
                    <a:p>
                      <a:pPr algn="ctr"/>
                      <a:r>
                        <a:rPr lang="sv-SE" sz="2000" dirty="0"/>
                        <a:t>74.5 %</a:t>
                      </a:r>
                    </a:p>
                  </a:txBody>
                  <a:tcPr/>
                </a:tc>
                <a:extLst>
                  <a:ext uri="{0D108BD9-81ED-4DB2-BD59-A6C34878D82A}">
                    <a16:rowId xmlns:a16="http://schemas.microsoft.com/office/drawing/2014/main" xmlns="" val="10003"/>
                  </a:ext>
                </a:extLst>
              </a:tr>
            </a:tbl>
          </a:graphicData>
        </a:graphic>
      </p:graphicFrame>
      <p:graphicFrame>
        <p:nvGraphicFramePr>
          <p:cNvPr id="6" name="Tabell 5"/>
          <p:cNvGraphicFramePr>
            <a:graphicFrameLocks noGrp="1"/>
          </p:cNvGraphicFramePr>
          <p:nvPr>
            <p:extLst/>
          </p:nvPr>
        </p:nvGraphicFramePr>
        <p:xfrm>
          <a:off x="2555776" y="5517232"/>
          <a:ext cx="4392488" cy="792480"/>
        </p:xfrm>
        <a:graphic>
          <a:graphicData uri="http://schemas.openxmlformats.org/drawingml/2006/table">
            <a:tbl>
              <a:tblPr firstRow="1" bandRow="1">
                <a:tableStyleId>{2D5ABB26-0587-4C30-8999-92F81FD0307C}</a:tableStyleId>
              </a:tblPr>
              <a:tblGrid>
                <a:gridCol w="2033559">
                  <a:extLst>
                    <a:ext uri="{9D8B030D-6E8A-4147-A177-3AD203B41FA5}">
                      <a16:colId xmlns:a16="http://schemas.microsoft.com/office/drawing/2014/main" xmlns="" val="20000"/>
                    </a:ext>
                  </a:extLst>
                </a:gridCol>
                <a:gridCol w="2358929">
                  <a:extLst>
                    <a:ext uri="{9D8B030D-6E8A-4147-A177-3AD203B41FA5}">
                      <a16:colId xmlns:a16="http://schemas.microsoft.com/office/drawing/2014/main" xmlns="" val="20001"/>
                    </a:ext>
                  </a:extLst>
                </a:gridCol>
              </a:tblGrid>
              <a:tr h="370840">
                <a:tc>
                  <a:txBody>
                    <a:bodyPr/>
                    <a:lstStyle/>
                    <a:p>
                      <a:pPr algn="l"/>
                      <a:r>
                        <a:rPr lang="sv-SE" sz="2000" b="1" dirty="0"/>
                        <a:t>Net </a:t>
                      </a:r>
                      <a:r>
                        <a:rPr lang="sv-SE" sz="2000" b="1" dirty="0" err="1"/>
                        <a:t>error</a:t>
                      </a:r>
                      <a:endParaRPr lang="sv-SE" sz="2000" b="1" dirty="0"/>
                    </a:p>
                  </a:txBody>
                  <a:tcPr/>
                </a:tc>
                <a:tc>
                  <a:txBody>
                    <a:bodyPr/>
                    <a:lstStyle/>
                    <a:p>
                      <a:pPr algn="l"/>
                      <a:r>
                        <a:rPr lang="sv-SE" sz="2000" dirty="0"/>
                        <a:t>9.5 -5.0</a:t>
                      </a:r>
                      <a:r>
                        <a:rPr lang="sv-SE" sz="2000" b="1" kern="1200" dirty="0">
                          <a:solidFill>
                            <a:schemeClr val="tx1"/>
                          </a:solidFill>
                          <a:latin typeface="+mn-lt"/>
                          <a:ea typeface="+mn-ea"/>
                          <a:cs typeface="+mn-cs"/>
                        </a:rPr>
                        <a:t> = 4.5 %</a:t>
                      </a:r>
                    </a:p>
                  </a:txBody>
                  <a:tcPr/>
                </a:tc>
                <a:extLst>
                  <a:ext uri="{0D108BD9-81ED-4DB2-BD59-A6C34878D82A}">
                    <a16:rowId xmlns:a16="http://schemas.microsoft.com/office/drawing/2014/main" xmlns="" val="10000"/>
                  </a:ext>
                </a:extLst>
              </a:tr>
              <a:tr h="370840">
                <a:tc>
                  <a:txBody>
                    <a:bodyPr/>
                    <a:lstStyle/>
                    <a:p>
                      <a:pPr marL="0" algn="l" defTabSz="914400" rtl="0" eaLnBrk="1" latinLnBrk="0" hangingPunct="1"/>
                      <a:r>
                        <a:rPr lang="sv-SE" sz="2000" b="1" kern="1200" dirty="0">
                          <a:solidFill>
                            <a:schemeClr val="tx1"/>
                          </a:solidFill>
                          <a:latin typeface="+mn-lt"/>
                          <a:ea typeface="+mn-ea"/>
                          <a:cs typeface="+mn-cs"/>
                        </a:rPr>
                        <a:t>Gross </a:t>
                      </a:r>
                      <a:r>
                        <a:rPr lang="sv-SE" sz="2000" b="1" kern="1200" dirty="0" err="1">
                          <a:solidFill>
                            <a:schemeClr val="tx1"/>
                          </a:solidFill>
                          <a:latin typeface="+mn-lt"/>
                          <a:ea typeface="+mn-ea"/>
                          <a:cs typeface="+mn-cs"/>
                        </a:rPr>
                        <a:t>error</a:t>
                      </a:r>
                      <a:endParaRPr lang="sv-SE" sz="2000" b="1" kern="1200" dirty="0">
                        <a:solidFill>
                          <a:schemeClr val="tx1"/>
                        </a:solidFill>
                        <a:latin typeface="+mn-lt"/>
                        <a:ea typeface="+mn-ea"/>
                        <a:cs typeface="+mn-cs"/>
                      </a:endParaRPr>
                    </a:p>
                  </a:txBody>
                  <a:tcPr/>
                </a:tc>
                <a:tc>
                  <a:txBody>
                    <a:bodyPr/>
                    <a:lstStyle/>
                    <a:p>
                      <a:pPr algn="l"/>
                      <a:r>
                        <a:rPr lang="sv-SE" sz="2000" dirty="0"/>
                        <a:t>9.5 +5.0</a:t>
                      </a:r>
                      <a:r>
                        <a:rPr lang="sv-SE" sz="2000" b="1" kern="1200" dirty="0">
                          <a:solidFill>
                            <a:schemeClr val="tx1"/>
                          </a:solidFill>
                          <a:latin typeface="+mn-lt"/>
                          <a:ea typeface="+mn-ea"/>
                          <a:cs typeface="+mn-cs"/>
                        </a:rPr>
                        <a:t> = 14.5 %</a:t>
                      </a:r>
                    </a:p>
                  </a:txBody>
                  <a:tcPr/>
                </a:tc>
                <a:extLst>
                  <a:ext uri="{0D108BD9-81ED-4DB2-BD59-A6C34878D82A}">
                    <a16:rowId xmlns:a16="http://schemas.microsoft.com/office/drawing/2014/main" xmlns="" val="10001"/>
                  </a:ext>
                </a:extLst>
              </a:tr>
            </a:tbl>
          </a:graphicData>
        </a:graphic>
      </p:graphicFrame>
      <p:sp>
        <p:nvSpPr>
          <p:cNvPr id="7" name="Platshållare för bildnummer 6"/>
          <p:cNvSpPr>
            <a:spLocks noGrp="1"/>
          </p:cNvSpPr>
          <p:nvPr>
            <p:ph type="sldNum" sz="quarter" idx="12"/>
          </p:nvPr>
        </p:nvSpPr>
        <p:spPr/>
        <p:txBody>
          <a:bodyPr/>
          <a:lstStyle/>
          <a:p>
            <a:fld id="{6C39467F-BE74-4AAD-857B-908E9ECDE9FD}" type="slidenum">
              <a:rPr lang="sv-SE" smtClean="0"/>
              <a:pPr/>
              <a:t>46</a:t>
            </a:fld>
            <a:endParaRPr lang="sv-SE"/>
          </a:p>
        </p:txBody>
      </p:sp>
      <p:sp>
        <p:nvSpPr>
          <p:cNvPr id="11" name="Platshållare för innehåll 2"/>
          <p:cNvSpPr txBox="1">
            <a:spLocks/>
          </p:cNvSpPr>
          <p:nvPr/>
        </p:nvSpPr>
        <p:spPr>
          <a:xfrm>
            <a:off x="899592" y="1412776"/>
            <a:ext cx="7636110" cy="1944216"/>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50000"/>
              </a:lnSpc>
              <a:spcBef>
                <a:spcPts val="600"/>
              </a:spcBef>
              <a:spcAft>
                <a:spcPts val="600"/>
              </a:spcAft>
              <a:buClr>
                <a:srgbClr val="71277A"/>
              </a:buClr>
              <a:buSzTx/>
              <a:buFont typeface="Arial" pitchFamily="34" charset="0"/>
              <a:buChar char="•"/>
              <a:tabLst/>
              <a:defRPr/>
            </a:pPr>
            <a:r>
              <a:rPr lang="sv-SE" sz="2600" dirty="0">
                <a:latin typeface="Arial" pitchFamily="34" charset="0"/>
                <a:cs typeface="Arial" pitchFamily="34" charset="0"/>
              </a:rPr>
              <a:t>The same </a:t>
            </a:r>
            <a:r>
              <a:rPr lang="sv-SE" sz="2600" dirty="0" err="1">
                <a:latin typeface="Arial" pitchFamily="34" charset="0"/>
                <a:cs typeface="Arial" pitchFamily="34" charset="0"/>
              </a:rPr>
              <a:t>backgeound</a:t>
            </a:r>
            <a:r>
              <a:rPr lang="sv-SE" sz="2600" dirty="0">
                <a:latin typeface="Arial" pitchFamily="34" charset="0"/>
                <a:cs typeface="Arial" pitchFamily="34" charset="0"/>
              </a:rPr>
              <a:t> data, </a:t>
            </a:r>
            <a:r>
              <a:rPr lang="sv-SE" sz="2600" dirty="0" err="1">
                <a:latin typeface="Arial" pitchFamily="34" charset="0"/>
                <a:cs typeface="Arial" pitchFamily="34" charset="0"/>
              </a:rPr>
              <a:t>but</a:t>
            </a:r>
            <a:r>
              <a:rPr lang="sv-SE" sz="2600" dirty="0">
                <a:latin typeface="Arial" pitchFamily="34" charset="0"/>
                <a:cs typeface="Arial" pitchFamily="34" charset="0"/>
              </a:rPr>
              <a:t> </a:t>
            </a:r>
            <a:r>
              <a:rPr lang="sv-SE" sz="2600" dirty="0" err="1">
                <a:latin typeface="Arial" pitchFamily="34" charset="0"/>
                <a:cs typeface="Arial" pitchFamily="34" charset="0"/>
              </a:rPr>
              <a:t>only</a:t>
            </a:r>
            <a:r>
              <a:rPr lang="sv-SE" sz="2600" dirty="0">
                <a:latin typeface="Arial" pitchFamily="34" charset="0"/>
                <a:cs typeface="Arial" pitchFamily="34" charset="0"/>
              </a:rPr>
              <a:t> for </a:t>
            </a:r>
            <a:r>
              <a:rPr lang="sv-SE" sz="2600" dirty="0" err="1">
                <a:latin typeface="Arial" pitchFamily="34" charset="0"/>
                <a:cs typeface="Arial" pitchFamily="34" charset="0"/>
              </a:rPr>
              <a:t>people</a:t>
            </a:r>
            <a:endParaRPr lang="sv-SE" sz="2600" dirty="0">
              <a:latin typeface="Arial" pitchFamily="34" charset="0"/>
              <a:cs typeface="Arial" pitchFamily="34" charset="0"/>
            </a:endParaRPr>
          </a:p>
          <a:p>
            <a:pPr marL="800100" lvl="1" indent="-342900">
              <a:lnSpc>
                <a:spcPct val="150000"/>
              </a:lnSpc>
              <a:spcBef>
                <a:spcPts val="600"/>
              </a:spcBef>
              <a:spcAft>
                <a:spcPts val="600"/>
              </a:spcAft>
              <a:buClr>
                <a:srgbClr val="71277A"/>
              </a:buClr>
              <a:buFont typeface="Arial" pitchFamily="34" charset="0"/>
              <a:buChar char="•"/>
            </a:pPr>
            <a:r>
              <a:rPr lang="sv-SE" sz="2400" dirty="0">
                <a:latin typeface="Arial" pitchFamily="34" charset="0"/>
                <a:cs typeface="Arial" pitchFamily="34" charset="0"/>
              </a:rPr>
              <a:t>Resident in </a:t>
            </a:r>
            <a:r>
              <a:rPr lang="sv-SE" sz="2400" dirty="0" err="1">
                <a:latin typeface="Arial" pitchFamily="34" charset="0"/>
                <a:cs typeface="Arial" pitchFamily="34" charset="0"/>
              </a:rPr>
              <a:t>large</a:t>
            </a:r>
            <a:r>
              <a:rPr lang="sv-SE" sz="2400" dirty="0">
                <a:latin typeface="Arial" pitchFamily="34" charset="0"/>
                <a:cs typeface="Arial" pitchFamily="34" charset="0"/>
              </a:rPr>
              <a:t> </a:t>
            </a:r>
            <a:r>
              <a:rPr lang="sv-SE" sz="2400" dirty="0" err="1">
                <a:latin typeface="Arial" pitchFamily="34" charset="0"/>
                <a:cs typeface="Arial" pitchFamily="34" charset="0"/>
              </a:rPr>
              <a:t>cities</a:t>
            </a:r>
            <a:r>
              <a:rPr lang="sv-SE" sz="2400" dirty="0">
                <a:latin typeface="Arial" pitchFamily="34" charset="0"/>
                <a:cs typeface="Arial" pitchFamily="34" charset="0"/>
              </a:rPr>
              <a:t> (</a:t>
            </a:r>
            <a:r>
              <a:rPr lang="sv-SE" sz="2400" dirty="0" err="1">
                <a:latin typeface="Arial" pitchFamily="34" charset="0"/>
                <a:cs typeface="Arial" pitchFamily="34" charset="0"/>
              </a:rPr>
              <a:t>according</a:t>
            </a:r>
            <a:r>
              <a:rPr lang="sv-SE" sz="2400" dirty="0">
                <a:latin typeface="Arial" pitchFamily="34" charset="0"/>
                <a:cs typeface="Arial" pitchFamily="34" charset="0"/>
              </a:rPr>
              <a:t> to register)</a:t>
            </a:r>
          </a:p>
          <a:p>
            <a:pPr marL="800100" lvl="1" indent="-342900">
              <a:lnSpc>
                <a:spcPct val="150000"/>
              </a:lnSpc>
              <a:spcBef>
                <a:spcPts val="600"/>
              </a:spcBef>
              <a:spcAft>
                <a:spcPts val="600"/>
              </a:spcAft>
              <a:buClr>
                <a:srgbClr val="71277A"/>
              </a:buClr>
              <a:buFont typeface="Arial" pitchFamily="34" charset="0"/>
              <a:buChar char="•"/>
            </a:pPr>
            <a:r>
              <a:rPr lang="sv-SE" sz="2400" dirty="0">
                <a:latin typeface="Arial" pitchFamily="34" charset="0"/>
                <a:cs typeface="Arial" pitchFamily="34" charset="0"/>
              </a:rPr>
              <a:t>15 – 25 </a:t>
            </a:r>
            <a:r>
              <a:rPr lang="sv-SE" sz="2400" dirty="0" err="1">
                <a:latin typeface="Arial" pitchFamily="34" charset="0"/>
                <a:cs typeface="Arial" pitchFamily="34" charset="0"/>
              </a:rPr>
              <a:t>years</a:t>
            </a:r>
            <a:r>
              <a:rPr lang="sv-SE" sz="2400" dirty="0">
                <a:latin typeface="Arial" pitchFamily="34" charset="0"/>
                <a:cs typeface="Arial" pitchFamily="34" charset="0"/>
              </a:rPr>
              <a:t> </a:t>
            </a:r>
            <a:r>
              <a:rPr lang="sv-SE" sz="2400" dirty="0" err="1">
                <a:latin typeface="Arial" pitchFamily="34" charset="0"/>
                <a:cs typeface="Arial" pitchFamily="34" charset="0"/>
              </a:rPr>
              <a:t>old</a:t>
            </a:r>
            <a:r>
              <a:rPr lang="sv-SE" dirty="0"/>
              <a:t> </a:t>
            </a:r>
            <a:endParaRPr lang="sv-SE" sz="2800" dirty="0"/>
          </a:p>
          <a:p>
            <a:pPr marL="800100" lvl="1" indent="-342900">
              <a:lnSpc>
                <a:spcPct val="150000"/>
              </a:lnSpc>
              <a:spcBef>
                <a:spcPts val="600"/>
              </a:spcBef>
              <a:spcAft>
                <a:spcPts val="600"/>
              </a:spcAft>
              <a:buClr>
                <a:srgbClr val="71277A"/>
              </a:buClr>
              <a:buFont typeface="Arial" pitchFamily="34" charset="0"/>
              <a:buChar char="•"/>
            </a:pPr>
            <a:endParaRPr lang="sv-SE" sz="2400" dirty="0">
              <a:latin typeface="Arial" pitchFamily="34" charset="0"/>
              <a:cs typeface="Arial" pitchFamily="34" charset="0"/>
            </a:endParaRPr>
          </a:p>
          <a:p>
            <a:pPr marL="342900" marR="0" lvl="0" indent="-342900" algn="l" defTabSz="914400" rtl="0" eaLnBrk="1" fontAlgn="auto" latinLnBrk="0" hangingPunct="1">
              <a:lnSpc>
                <a:spcPct val="150000"/>
              </a:lnSpc>
              <a:spcBef>
                <a:spcPts val="600"/>
              </a:spcBef>
              <a:spcAft>
                <a:spcPts val="600"/>
              </a:spcAft>
              <a:buClr>
                <a:srgbClr val="71277A"/>
              </a:buClr>
              <a:buSzTx/>
              <a:tabLst/>
              <a:defRPr/>
            </a:pPr>
            <a:endParaRPr lang="en-US" sz="2400" dirty="0">
              <a:latin typeface="Arial" pitchFamily="34" charset="0"/>
              <a:cs typeface="Arial" pitchFamily="34" charset="0"/>
            </a:endParaRPr>
          </a:p>
          <a:p>
            <a:pPr marL="342900" marR="0" lvl="0" indent="-342900" algn="l" defTabSz="914400" rtl="0" eaLnBrk="1" fontAlgn="auto" latinLnBrk="0" hangingPunct="1">
              <a:lnSpc>
                <a:spcPct val="150000"/>
              </a:lnSpc>
              <a:spcBef>
                <a:spcPts val="600"/>
              </a:spcBef>
              <a:spcAft>
                <a:spcPts val="600"/>
              </a:spcAft>
              <a:buClr>
                <a:srgbClr val="71277A"/>
              </a:buClr>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Rectangle 2">
            <a:extLst>
              <a:ext uri="{FF2B5EF4-FFF2-40B4-BE49-F238E27FC236}">
                <a16:creationId xmlns:a16="http://schemas.microsoft.com/office/drawing/2014/main" xmlns="" id="{D0B9BB83-1B4A-41A5-8E07-4C0239C74544}"/>
              </a:ext>
            </a:extLst>
          </p:cNvPr>
          <p:cNvSpPr txBox="1">
            <a:spLocks noChangeArrowheads="1"/>
          </p:cNvSpPr>
          <p:nvPr/>
        </p:nvSpPr>
        <p:spPr>
          <a:xfrm>
            <a:off x="110766" y="269776"/>
            <a:ext cx="8424936" cy="1143000"/>
          </a:xfrm>
          <a:prstGeom prst="rect">
            <a:avLst/>
          </a:prstGeom>
          <a:noFill/>
        </p:spPr>
        <p:txBody>
          <a:bodyPr vert="horz" lIns="115888" tIns="57150" rIns="115888" bIns="57150" rtlCol="0" anchor="ctr">
            <a:noAutofit/>
          </a:bodyPr>
          <a:lstStyle>
            <a:lvl1pPr algn="l" defTabSz="914400" rtl="0" eaLnBrk="1" latinLnBrk="0" hangingPunct="1">
              <a:spcBef>
                <a:spcPct val="0"/>
              </a:spcBef>
              <a:buNone/>
              <a:defRPr sz="4000" b="0" kern="1200">
                <a:solidFill>
                  <a:srgbClr val="333333"/>
                </a:solidFill>
                <a:latin typeface="Oswald" panose="02000503000000000000" pitchFamily="2" charset="0"/>
                <a:ea typeface="+mj-ea"/>
                <a:cs typeface="+mj-cs"/>
              </a:defRPr>
            </a:lvl1pPr>
          </a:lstStyle>
          <a:p>
            <a:pPr>
              <a:lnSpc>
                <a:spcPct val="85000"/>
              </a:lnSpc>
            </a:pPr>
            <a:r>
              <a:rPr lang="en-US" sz="3600" dirty="0">
                <a:solidFill>
                  <a:schemeClr val="tx2"/>
                </a:solidFill>
              </a:rPr>
              <a:t>Evaluating base register quality: an example from 2011 deciding on a derived a variable.</a:t>
            </a:r>
          </a:p>
        </p:txBody>
      </p:sp>
      <p:sp>
        <p:nvSpPr>
          <p:cNvPr id="12" name="Plassholder for bunntekst 2">
            <a:extLst>
              <a:ext uri="{FF2B5EF4-FFF2-40B4-BE49-F238E27FC236}">
                <a16:creationId xmlns:a16="http://schemas.microsoft.com/office/drawing/2014/main" xmlns="" id="{1E3FE5A6-7C14-4772-A15D-1553BD8C0E18}"/>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86321053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latshållare för innehåll 4"/>
          <p:cNvGraphicFramePr>
            <a:graphicFrameLocks noGrp="1"/>
          </p:cNvGraphicFramePr>
          <p:nvPr>
            <p:ph idx="1"/>
          </p:nvPr>
        </p:nvGraphicFramePr>
        <p:xfrm>
          <a:off x="1187624" y="3322319"/>
          <a:ext cx="7200801" cy="2193772"/>
        </p:xfrm>
        <a:graphic>
          <a:graphicData uri="http://schemas.openxmlformats.org/drawingml/2006/table">
            <a:tbl>
              <a:tblPr firstRow="1" bandRow="1">
                <a:tableStyleId>{00A15C55-8517-42AA-B614-E9B94910E393}</a:tableStyleId>
              </a:tblPr>
              <a:tblGrid>
                <a:gridCol w="2400267">
                  <a:extLst>
                    <a:ext uri="{9D8B030D-6E8A-4147-A177-3AD203B41FA5}">
                      <a16:colId xmlns:a16="http://schemas.microsoft.com/office/drawing/2014/main" xmlns="" val="20000"/>
                    </a:ext>
                  </a:extLst>
                </a:gridCol>
                <a:gridCol w="2400267">
                  <a:extLst>
                    <a:ext uri="{9D8B030D-6E8A-4147-A177-3AD203B41FA5}">
                      <a16:colId xmlns:a16="http://schemas.microsoft.com/office/drawing/2014/main" xmlns="" val="20001"/>
                    </a:ext>
                  </a:extLst>
                </a:gridCol>
                <a:gridCol w="2400267">
                  <a:extLst>
                    <a:ext uri="{9D8B030D-6E8A-4147-A177-3AD203B41FA5}">
                      <a16:colId xmlns:a16="http://schemas.microsoft.com/office/drawing/2014/main" xmlns="" val="20002"/>
                    </a:ext>
                  </a:extLst>
                </a:gridCol>
              </a:tblGrid>
              <a:tr h="759286">
                <a:tc>
                  <a:txBody>
                    <a:bodyPr/>
                    <a:lstStyle/>
                    <a:p>
                      <a:endParaRPr lang="sv-SE"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According</a:t>
                      </a:r>
                      <a:r>
                        <a:rPr lang="sv-SE" sz="2000" dirty="0"/>
                        <a:t> to register ,</a:t>
                      </a:r>
                      <a:r>
                        <a:rPr lang="sv-SE" sz="2000" dirty="0" err="1"/>
                        <a:t>model</a:t>
                      </a:r>
                      <a:r>
                        <a:rPr lang="sv-SE" sz="2000" dirty="0"/>
                        <a:t> </a:t>
                      </a:r>
                      <a:r>
                        <a:rPr lang="sv-SE" sz="2000" dirty="0" err="1"/>
                        <a:t>based</a:t>
                      </a:r>
                      <a:r>
                        <a:rPr lang="sv-SE" sz="2000" baseline="0" dirty="0"/>
                        <a:t> on &lt;15 </a:t>
                      </a:r>
                      <a:r>
                        <a:rPr lang="sv-SE" sz="2000" baseline="0" dirty="0" err="1"/>
                        <a:t>years</a:t>
                      </a:r>
                      <a:r>
                        <a:rPr lang="sv-SE" sz="2000" baseline="0" dirty="0"/>
                        <a:t> </a:t>
                      </a:r>
                      <a:r>
                        <a:rPr lang="sv-SE" sz="2000" baseline="0" dirty="0" err="1"/>
                        <a:t>difference</a:t>
                      </a:r>
                      <a:endParaRPr lang="sv-SE" sz="2000" dirty="0"/>
                    </a:p>
                  </a:txBody>
                  <a:tcPr/>
                </a:tc>
                <a:tc hMerge="1">
                  <a:txBody>
                    <a:bodyPr/>
                    <a:lstStyle/>
                    <a:p>
                      <a:endParaRPr lang="sv-SE" dirty="0"/>
                    </a:p>
                  </a:txBody>
                  <a:tcPr/>
                </a:tc>
                <a:extLst>
                  <a:ext uri="{0D108BD9-81ED-4DB2-BD59-A6C34878D82A}">
                    <a16:rowId xmlns:a16="http://schemas.microsoft.com/office/drawing/2014/main" xmlns="" val="10000"/>
                  </a:ext>
                </a:extLst>
              </a:tr>
              <a:tr h="478162">
                <a:tc>
                  <a:txBody>
                    <a:bodyPr/>
                    <a:lstStyle/>
                    <a:p>
                      <a:pPr marL="0" algn="l" defTabSz="914400" rtl="0" eaLnBrk="1" latinLnBrk="0" hangingPunct="1"/>
                      <a:r>
                        <a:rPr lang="sv-SE" sz="2000" b="1" kern="1200" dirty="0" err="1">
                          <a:solidFill>
                            <a:schemeClr val="bg1"/>
                          </a:solidFill>
                          <a:latin typeface="+mn-lt"/>
                          <a:ea typeface="+mn-ea"/>
                          <a:cs typeface="+mn-cs"/>
                        </a:rPr>
                        <a:t>According</a:t>
                      </a:r>
                      <a:r>
                        <a:rPr lang="sv-SE" sz="2000" b="1" kern="1200" dirty="0">
                          <a:solidFill>
                            <a:schemeClr val="bg1"/>
                          </a:solidFill>
                          <a:latin typeface="+mn-lt"/>
                          <a:ea typeface="+mn-ea"/>
                          <a:cs typeface="+mn-cs"/>
                        </a:rPr>
                        <a:t> to LFS </a:t>
                      </a:r>
                    </a:p>
                  </a:txBody>
                  <a:tcPr>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Cohabitant</a:t>
                      </a:r>
                      <a:endParaRPr lang="sv-SE"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Not </a:t>
                      </a:r>
                      <a:r>
                        <a:rPr lang="sv-SE" sz="2000" dirty="0" err="1"/>
                        <a:t>Cohabitant</a:t>
                      </a:r>
                      <a:endParaRPr lang="sv-SE" sz="2000" dirty="0"/>
                    </a:p>
                  </a:txBody>
                  <a:tcPr/>
                </a:tc>
                <a:extLst>
                  <a:ext uri="{0D108BD9-81ED-4DB2-BD59-A6C34878D82A}">
                    <a16:rowId xmlns:a16="http://schemas.microsoft.com/office/drawing/2014/main" xmlns="" val="10001"/>
                  </a:ext>
                </a:extLst>
              </a:tr>
              <a:tr h="478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err="1"/>
                        <a:t>Cohabitant</a:t>
                      </a:r>
                      <a:endParaRPr lang="sv-SE"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2000" dirty="0"/>
                        <a:t>29.8</a:t>
                      </a:r>
                      <a:r>
                        <a:rPr lang="sv-SE" sz="2000" baseline="0" dirty="0"/>
                        <a:t> </a:t>
                      </a:r>
                      <a:r>
                        <a:rPr lang="sv-SE" sz="2000" dirty="0"/>
                        <a:t>%</a:t>
                      </a:r>
                    </a:p>
                  </a:txBody>
                  <a:tcPr/>
                </a:tc>
                <a:tc>
                  <a:txBody>
                    <a:bodyPr/>
                    <a:lstStyle/>
                    <a:p>
                      <a:pPr algn="ctr"/>
                      <a:r>
                        <a:rPr lang="sv-SE" sz="2000" dirty="0"/>
                        <a:t>7.1 %</a:t>
                      </a:r>
                    </a:p>
                  </a:txBody>
                  <a:tcPr/>
                </a:tc>
                <a:extLst>
                  <a:ext uri="{0D108BD9-81ED-4DB2-BD59-A6C34878D82A}">
                    <a16:rowId xmlns:a16="http://schemas.microsoft.com/office/drawing/2014/main" xmlns="" val="10002"/>
                  </a:ext>
                </a:extLst>
              </a:tr>
              <a:tr h="478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dirty="0"/>
                        <a:t>Not </a:t>
                      </a:r>
                      <a:r>
                        <a:rPr lang="sv-SE" sz="2000" dirty="0" err="1"/>
                        <a:t>Cohabitant</a:t>
                      </a:r>
                      <a:endParaRPr lang="sv-SE" sz="2000" dirty="0"/>
                    </a:p>
                  </a:txBody>
                  <a:tcPr/>
                </a:tc>
                <a:tc>
                  <a:txBody>
                    <a:bodyPr/>
                    <a:lstStyle/>
                    <a:p>
                      <a:pPr algn="ctr"/>
                      <a:r>
                        <a:rPr lang="sv-SE" sz="2000" dirty="0"/>
                        <a:t>8.0 %</a:t>
                      </a:r>
                    </a:p>
                  </a:txBody>
                  <a:tcPr/>
                </a:tc>
                <a:tc>
                  <a:txBody>
                    <a:bodyPr/>
                    <a:lstStyle/>
                    <a:p>
                      <a:pPr algn="ctr"/>
                      <a:r>
                        <a:rPr lang="sv-SE" sz="2000" dirty="0"/>
                        <a:t>55.1 %</a:t>
                      </a:r>
                    </a:p>
                  </a:txBody>
                  <a:tcPr/>
                </a:tc>
                <a:extLst>
                  <a:ext uri="{0D108BD9-81ED-4DB2-BD59-A6C34878D82A}">
                    <a16:rowId xmlns:a16="http://schemas.microsoft.com/office/drawing/2014/main" xmlns="" val="10003"/>
                  </a:ext>
                </a:extLst>
              </a:tr>
            </a:tbl>
          </a:graphicData>
        </a:graphic>
      </p:graphicFrame>
      <p:graphicFrame>
        <p:nvGraphicFramePr>
          <p:cNvPr id="6" name="Tabell 5"/>
          <p:cNvGraphicFramePr>
            <a:graphicFrameLocks noGrp="1"/>
          </p:cNvGraphicFramePr>
          <p:nvPr>
            <p:extLst/>
          </p:nvPr>
        </p:nvGraphicFramePr>
        <p:xfrm>
          <a:off x="2555776" y="5517232"/>
          <a:ext cx="4680520" cy="792480"/>
        </p:xfrm>
        <a:graphic>
          <a:graphicData uri="http://schemas.openxmlformats.org/drawingml/2006/table">
            <a:tbl>
              <a:tblPr firstRow="1" bandRow="1">
                <a:tableStyleId>{2D5ABB26-0587-4C30-8999-92F81FD0307C}</a:tableStyleId>
              </a:tblPr>
              <a:tblGrid>
                <a:gridCol w="2166907">
                  <a:extLst>
                    <a:ext uri="{9D8B030D-6E8A-4147-A177-3AD203B41FA5}">
                      <a16:colId xmlns:a16="http://schemas.microsoft.com/office/drawing/2014/main" xmlns="" val="20000"/>
                    </a:ext>
                  </a:extLst>
                </a:gridCol>
                <a:gridCol w="2513613">
                  <a:extLst>
                    <a:ext uri="{9D8B030D-6E8A-4147-A177-3AD203B41FA5}">
                      <a16:colId xmlns:a16="http://schemas.microsoft.com/office/drawing/2014/main" xmlns="" val="20001"/>
                    </a:ext>
                  </a:extLst>
                </a:gridCol>
              </a:tblGrid>
              <a:tr h="370840">
                <a:tc>
                  <a:txBody>
                    <a:bodyPr/>
                    <a:lstStyle/>
                    <a:p>
                      <a:pPr algn="l"/>
                      <a:r>
                        <a:rPr lang="sv-SE" sz="2000" b="1" dirty="0"/>
                        <a:t>Net </a:t>
                      </a:r>
                      <a:r>
                        <a:rPr lang="sv-SE" sz="2000" b="1" dirty="0" err="1"/>
                        <a:t>error</a:t>
                      </a:r>
                      <a:endParaRPr lang="sv-SE" sz="2000" b="1" dirty="0"/>
                    </a:p>
                  </a:txBody>
                  <a:tcPr/>
                </a:tc>
                <a:tc>
                  <a:txBody>
                    <a:bodyPr/>
                    <a:lstStyle/>
                    <a:p>
                      <a:pPr algn="l"/>
                      <a:r>
                        <a:rPr lang="sv-SE" sz="2000" dirty="0"/>
                        <a:t>8.0 – 7.1</a:t>
                      </a:r>
                      <a:r>
                        <a:rPr lang="sv-SE" sz="2000" b="1" kern="1200" dirty="0">
                          <a:solidFill>
                            <a:schemeClr val="tx1"/>
                          </a:solidFill>
                          <a:latin typeface="+mn-lt"/>
                          <a:ea typeface="+mn-ea"/>
                          <a:cs typeface="+mn-cs"/>
                        </a:rPr>
                        <a:t> = 0.9 %</a:t>
                      </a:r>
                    </a:p>
                  </a:txBody>
                  <a:tcPr/>
                </a:tc>
                <a:extLst>
                  <a:ext uri="{0D108BD9-81ED-4DB2-BD59-A6C34878D82A}">
                    <a16:rowId xmlns:a16="http://schemas.microsoft.com/office/drawing/2014/main" xmlns="" val="10000"/>
                  </a:ext>
                </a:extLst>
              </a:tr>
              <a:tr h="370840">
                <a:tc>
                  <a:txBody>
                    <a:bodyPr/>
                    <a:lstStyle/>
                    <a:p>
                      <a:pPr marL="0" algn="l" defTabSz="914400" rtl="0" eaLnBrk="1" latinLnBrk="0" hangingPunct="1"/>
                      <a:r>
                        <a:rPr lang="sv-SE" sz="2000" b="1" kern="1200" dirty="0">
                          <a:solidFill>
                            <a:schemeClr val="tx1"/>
                          </a:solidFill>
                          <a:latin typeface="+mn-lt"/>
                          <a:ea typeface="+mn-ea"/>
                          <a:cs typeface="+mn-cs"/>
                        </a:rPr>
                        <a:t>Gross </a:t>
                      </a:r>
                      <a:r>
                        <a:rPr lang="sv-SE" sz="2000" b="1" kern="1200" dirty="0" err="1">
                          <a:solidFill>
                            <a:schemeClr val="tx1"/>
                          </a:solidFill>
                          <a:latin typeface="+mn-lt"/>
                          <a:ea typeface="+mn-ea"/>
                          <a:cs typeface="+mn-cs"/>
                        </a:rPr>
                        <a:t>error</a:t>
                      </a:r>
                      <a:endParaRPr lang="sv-SE" sz="2000" b="1" kern="1200" dirty="0">
                        <a:solidFill>
                          <a:schemeClr val="tx1"/>
                        </a:solidFill>
                        <a:latin typeface="+mn-lt"/>
                        <a:ea typeface="+mn-ea"/>
                        <a:cs typeface="+mn-cs"/>
                      </a:endParaRPr>
                    </a:p>
                  </a:txBody>
                  <a:tcPr/>
                </a:tc>
                <a:tc>
                  <a:txBody>
                    <a:bodyPr/>
                    <a:lstStyle/>
                    <a:p>
                      <a:pPr algn="l"/>
                      <a:r>
                        <a:rPr lang="sv-SE" sz="2000" dirty="0"/>
                        <a:t>8.0 + 7.1</a:t>
                      </a:r>
                      <a:r>
                        <a:rPr lang="sv-SE" sz="2000" b="1" kern="1200" dirty="0">
                          <a:solidFill>
                            <a:schemeClr val="tx1"/>
                          </a:solidFill>
                          <a:latin typeface="+mn-lt"/>
                          <a:ea typeface="+mn-ea"/>
                          <a:cs typeface="+mn-cs"/>
                        </a:rPr>
                        <a:t> = 15.1 %</a:t>
                      </a:r>
                    </a:p>
                  </a:txBody>
                  <a:tcPr/>
                </a:tc>
                <a:extLst>
                  <a:ext uri="{0D108BD9-81ED-4DB2-BD59-A6C34878D82A}">
                    <a16:rowId xmlns:a16="http://schemas.microsoft.com/office/drawing/2014/main" xmlns="" val="10001"/>
                  </a:ext>
                </a:extLst>
              </a:tr>
            </a:tbl>
          </a:graphicData>
        </a:graphic>
      </p:graphicFrame>
      <p:sp>
        <p:nvSpPr>
          <p:cNvPr id="7" name="Platshållare för bildnummer 6"/>
          <p:cNvSpPr>
            <a:spLocks noGrp="1"/>
          </p:cNvSpPr>
          <p:nvPr>
            <p:ph type="sldNum" sz="quarter" idx="12"/>
          </p:nvPr>
        </p:nvSpPr>
        <p:spPr/>
        <p:txBody>
          <a:bodyPr/>
          <a:lstStyle/>
          <a:p>
            <a:fld id="{6C39467F-BE74-4AAD-857B-908E9ECDE9FD}" type="slidenum">
              <a:rPr lang="sv-SE" smtClean="0"/>
              <a:pPr/>
              <a:t>47</a:t>
            </a:fld>
            <a:endParaRPr lang="sv-SE"/>
          </a:p>
        </p:txBody>
      </p:sp>
      <p:sp>
        <p:nvSpPr>
          <p:cNvPr id="11" name="Platshållare för innehåll 2"/>
          <p:cNvSpPr txBox="1">
            <a:spLocks/>
          </p:cNvSpPr>
          <p:nvPr/>
        </p:nvSpPr>
        <p:spPr>
          <a:xfrm>
            <a:off x="899592" y="1412776"/>
            <a:ext cx="7636110" cy="1944216"/>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50000"/>
              </a:lnSpc>
              <a:spcBef>
                <a:spcPts val="600"/>
              </a:spcBef>
              <a:spcAft>
                <a:spcPts val="600"/>
              </a:spcAft>
              <a:buClr>
                <a:srgbClr val="71277A"/>
              </a:buClr>
              <a:buSzTx/>
              <a:buFont typeface="Arial" pitchFamily="34" charset="0"/>
              <a:buChar char="•"/>
              <a:tabLst/>
              <a:defRPr/>
            </a:pPr>
            <a:r>
              <a:rPr lang="sv-SE" sz="2600" dirty="0">
                <a:latin typeface="Arial" pitchFamily="34" charset="0"/>
                <a:cs typeface="Arial" pitchFamily="34" charset="0"/>
              </a:rPr>
              <a:t>The same data, </a:t>
            </a:r>
            <a:r>
              <a:rPr lang="sv-SE" sz="2600" dirty="0" err="1">
                <a:latin typeface="Arial" pitchFamily="34" charset="0"/>
                <a:cs typeface="Arial" pitchFamily="34" charset="0"/>
              </a:rPr>
              <a:t>but</a:t>
            </a:r>
            <a:r>
              <a:rPr lang="sv-SE" sz="2600" dirty="0">
                <a:latin typeface="Arial" pitchFamily="34" charset="0"/>
                <a:cs typeface="Arial" pitchFamily="34" charset="0"/>
              </a:rPr>
              <a:t> </a:t>
            </a:r>
            <a:r>
              <a:rPr lang="sv-SE" sz="2600" dirty="0" err="1">
                <a:latin typeface="Arial" pitchFamily="34" charset="0"/>
                <a:cs typeface="Arial" pitchFamily="34" charset="0"/>
              </a:rPr>
              <a:t>only</a:t>
            </a:r>
            <a:r>
              <a:rPr lang="sv-SE" sz="2600" dirty="0">
                <a:latin typeface="Arial" pitchFamily="34" charset="0"/>
                <a:cs typeface="Arial" pitchFamily="34" charset="0"/>
              </a:rPr>
              <a:t> for </a:t>
            </a:r>
            <a:r>
              <a:rPr lang="sv-SE" sz="2600" dirty="0" err="1">
                <a:latin typeface="Arial" pitchFamily="34" charset="0"/>
                <a:cs typeface="Arial" pitchFamily="34" charset="0"/>
              </a:rPr>
              <a:t>people</a:t>
            </a:r>
            <a:endParaRPr lang="sv-SE" sz="2600" dirty="0">
              <a:latin typeface="Arial" pitchFamily="34" charset="0"/>
              <a:cs typeface="Arial" pitchFamily="34" charset="0"/>
            </a:endParaRPr>
          </a:p>
          <a:p>
            <a:pPr marL="800100" lvl="1" indent="-342900">
              <a:lnSpc>
                <a:spcPct val="150000"/>
              </a:lnSpc>
              <a:spcBef>
                <a:spcPts val="600"/>
              </a:spcBef>
              <a:spcAft>
                <a:spcPts val="600"/>
              </a:spcAft>
              <a:buClr>
                <a:srgbClr val="71277A"/>
              </a:buClr>
              <a:buFont typeface="Arial" pitchFamily="34" charset="0"/>
              <a:buChar char="•"/>
            </a:pPr>
            <a:r>
              <a:rPr lang="sv-SE" sz="2400" dirty="0">
                <a:latin typeface="Arial" pitchFamily="34" charset="0"/>
                <a:cs typeface="Arial" pitchFamily="34" charset="0"/>
              </a:rPr>
              <a:t>Resident in </a:t>
            </a:r>
            <a:r>
              <a:rPr lang="sv-SE" sz="2400" dirty="0" err="1">
                <a:latin typeface="Arial" pitchFamily="34" charset="0"/>
                <a:cs typeface="Arial" pitchFamily="34" charset="0"/>
              </a:rPr>
              <a:t>large</a:t>
            </a:r>
            <a:r>
              <a:rPr lang="sv-SE" sz="2400" dirty="0">
                <a:latin typeface="Arial" pitchFamily="34" charset="0"/>
                <a:cs typeface="Arial" pitchFamily="34" charset="0"/>
              </a:rPr>
              <a:t> </a:t>
            </a:r>
            <a:r>
              <a:rPr lang="sv-SE" sz="2400" dirty="0" err="1">
                <a:latin typeface="Arial" pitchFamily="34" charset="0"/>
                <a:cs typeface="Arial" pitchFamily="34" charset="0"/>
              </a:rPr>
              <a:t>cities</a:t>
            </a:r>
            <a:r>
              <a:rPr lang="sv-SE" sz="2400" dirty="0">
                <a:latin typeface="Arial" pitchFamily="34" charset="0"/>
                <a:cs typeface="Arial" pitchFamily="34" charset="0"/>
              </a:rPr>
              <a:t> (</a:t>
            </a:r>
            <a:r>
              <a:rPr lang="sv-SE" sz="2400" dirty="0" err="1">
                <a:latin typeface="Arial" pitchFamily="34" charset="0"/>
                <a:cs typeface="Arial" pitchFamily="34" charset="0"/>
              </a:rPr>
              <a:t>according</a:t>
            </a:r>
            <a:r>
              <a:rPr lang="sv-SE" sz="2400" dirty="0">
                <a:latin typeface="Arial" pitchFamily="34" charset="0"/>
                <a:cs typeface="Arial" pitchFamily="34" charset="0"/>
              </a:rPr>
              <a:t> to register)</a:t>
            </a:r>
          </a:p>
          <a:p>
            <a:pPr marL="800100" lvl="1" indent="-342900">
              <a:lnSpc>
                <a:spcPct val="150000"/>
              </a:lnSpc>
              <a:spcBef>
                <a:spcPts val="600"/>
              </a:spcBef>
              <a:spcAft>
                <a:spcPts val="600"/>
              </a:spcAft>
              <a:buClr>
                <a:srgbClr val="71277A"/>
              </a:buClr>
              <a:buFont typeface="Arial" pitchFamily="34" charset="0"/>
              <a:buChar char="•"/>
            </a:pPr>
            <a:r>
              <a:rPr lang="sv-SE" sz="2400" dirty="0">
                <a:latin typeface="Arial" pitchFamily="34" charset="0"/>
                <a:cs typeface="Arial" pitchFamily="34" charset="0"/>
              </a:rPr>
              <a:t>26 – 35 </a:t>
            </a:r>
            <a:r>
              <a:rPr lang="sv-SE" sz="2400" dirty="0" err="1">
                <a:latin typeface="Arial" pitchFamily="34" charset="0"/>
                <a:cs typeface="Arial" pitchFamily="34" charset="0"/>
              </a:rPr>
              <a:t>years</a:t>
            </a:r>
            <a:r>
              <a:rPr lang="sv-SE" sz="2400" dirty="0">
                <a:latin typeface="Arial" pitchFamily="34" charset="0"/>
                <a:cs typeface="Arial" pitchFamily="34" charset="0"/>
              </a:rPr>
              <a:t> old</a:t>
            </a:r>
            <a:r>
              <a:rPr lang="sv-SE" dirty="0"/>
              <a:t> </a:t>
            </a:r>
          </a:p>
          <a:p>
            <a:pPr marL="800100" lvl="1" indent="-342900">
              <a:lnSpc>
                <a:spcPct val="150000"/>
              </a:lnSpc>
              <a:spcBef>
                <a:spcPts val="600"/>
              </a:spcBef>
              <a:spcAft>
                <a:spcPts val="600"/>
              </a:spcAft>
              <a:buClr>
                <a:srgbClr val="71277A"/>
              </a:buClr>
              <a:buFont typeface="Arial" pitchFamily="34" charset="0"/>
              <a:buChar char="•"/>
            </a:pPr>
            <a:endParaRPr lang="sv-SE" sz="2800" dirty="0"/>
          </a:p>
          <a:p>
            <a:pPr marL="800100" lvl="1" indent="-342900">
              <a:lnSpc>
                <a:spcPct val="150000"/>
              </a:lnSpc>
              <a:spcBef>
                <a:spcPts val="600"/>
              </a:spcBef>
              <a:spcAft>
                <a:spcPts val="600"/>
              </a:spcAft>
              <a:buClr>
                <a:srgbClr val="71277A"/>
              </a:buClr>
              <a:buFont typeface="Arial" pitchFamily="34" charset="0"/>
              <a:buChar char="•"/>
            </a:pPr>
            <a:endParaRPr lang="sv-SE" sz="2400" dirty="0">
              <a:latin typeface="Arial" pitchFamily="34" charset="0"/>
              <a:cs typeface="Arial" pitchFamily="34" charset="0"/>
            </a:endParaRPr>
          </a:p>
          <a:p>
            <a:pPr marL="342900" marR="0" lvl="0" indent="-342900" algn="l" defTabSz="914400" rtl="0" eaLnBrk="1" fontAlgn="auto" latinLnBrk="0" hangingPunct="1">
              <a:lnSpc>
                <a:spcPct val="150000"/>
              </a:lnSpc>
              <a:spcBef>
                <a:spcPts val="600"/>
              </a:spcBef>
              <a:spcAft>
                <a:spcPts val="600"/>
              </a:spcAft>
              <a:buClr>
                <a:srgbClr val="71277A"/>
              </a:buClr>
              <a:buSzTx/>
              <a:tabLst/>
              <a:defRPr/>
            </a:pPr>
            <a:endParaRPr lang="en-US" sz="2400" dirty="0">
              <a:latin typeface="Arial" pitchFamily="34" charset="0"/>
              <a:cs typeface="Arial" pitchFamily="34" charset="0"/>
            </a:endParaRPr>
          </a:p>
          <a:p>
            <a:pPr marL="342900" marR="0" lvl="0" indent="-342900" algn="l" defTabSz="914400" rtl="0" eaLnBrk="1" fontAlgn="auto" latinLnBrk="0" hangingPunct="1">
              <a:lnSpc>
                <a:spcPct val="150000"/>
              </a:lnSpc>
              <a:spcBef>
                <a:spcPts val="600"/>
              </a:spcBef>
              <a:spcAft>
                <a:spcPts val="600"/>
              </a:spcAft>
              <a:buClr>
                <a:srgbClr val="71277A"/>
              </a:buClr>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Rectangle 2">
            <a:extLst>
              <a:ext uri="{FF2B5EF4-FFF2-40B4-BE49-F238E27FC236}">
                <a16:creationId xmlns:a16="http://schemas.microsoft.com/office/drawing/2014/main" xmlns="" id="{42974A57-28F3-416D-A9C9-05218D318F7C}"/>
              </a:ext>
            </a:extLst>
          </p:cNvPr>
          <p:cNvSpPr>
            <a:spLocks noGrp="1" noChangeArrowheads="1"/>
          </p:cNvSpPr>
          <p:nvPr>
            <p:ph type="title"/>
          </p:nvPr>
        </p:nvSpPr>
        <p:spPr>
          <a:xfrm>
            <a:off x="179512" y="332656"/>
            <a:ext cx="8424936" cy="1143000"/>
          </a:xfrm>
          <a:noFill/>
        </p:spPr>
        <p:txBody>
          <a:bodyPr lIns="115888" tIns="57150" rIns="115888" bIns="57150">
            <a:noAutofit/>
          </a:bodyPr>
          <a:lstStyle/>
          <a:p>
            <a:pPr>
              <a:lnSpc>
                <a:spcPct val="85000"/>
              </a:lnSpc>
            </a:pPr>
            <a:r>
              <a:rPr lang="en-US" sz="3600" dirty="0">
                <a:solidFill>
                  <a:schemeClr val="tx2"/>
                </a:solidFill>
              </a:rPr>
              <a:t>Evaluating base register quality: an example from 2011 deciding on a derived a variable.</a:t>
            </a:r>
          </a:p>
        </p:txBody>
      </p:sp>
      <p:sp>
        <p:nvSpPr>
          <p:cNvPr id="10" name="Plassholder for bunntekst 2">
            <a:extLst>
              <a:ext uri="{FF2B5EF4-FFF2-40B4-BE49-F238E27FC236}">
                <a16:creationId xmlns:a16="http://schemas.microsoft.com/office/drawing/2014/main" xmlns="" id="{5A77521C-6125-489E-B704-9600FBE6DBB9}"/>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91976195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 7"/>
          <p:cNvGraphicFramePr>
            <a:graphicFrameLocks noGrp="1"/>
          </p:cNvGraphicFramePr>
          <p:nvPr>
            <p:extLst>
              <p:ext uri="{D42A27DB-BD31-4B8C-83A1-F6EECF244321}">
                <p14:modId xmlns:p14="http://schemas.microsoft.com/office/powerpoint/2010/main" val="3382195333"/>
              </p:ext>
            </p:extLst>
          </p:nvPr>
        </p:nvGraphicFramePr>
        <p:xfrm>
          <a:off x="1043608" y="1355056"/>
          <a:ext cx="6552727" cy="3888433"/>
        </p:xfrm>
        <a:graphic>
          <a:graphicData uri="http://schemas.openxmlformats.org/drawingml/2006/table">
            <a:tbl>
              <a:tblPr/>
              <a:tblGrid>
                <a:gridCol w="1309855">
                  <a:extLst>
                    <a:ext uri="{9D8B030D-6E8A-4147-A177-3AD203B41FA5}">
                      <a16:colId xmlns:a16="http://schemas.microsoft.com/office/drawing/2014/main" xmlns="" val="20000"/>
                    </a:ext>
                  </a:extLst>
                </a:gridCol>
                <a:gridCol w="1310718">
                  <a:extLst>
                    <a:ext uri="{9D8B030D-6E8A-4147-A177-3AD203B41FA5}">
                      <a16:colId xmlns:a16="http://schemas.microsoft.com/office/drawing/2014/main" xmlns="" val="20001"/>
                    </a:ext>
                  </a:extLst>
                </a:gridCol>
                <a:gridCol w="1310718">
                  <a:extLst>
                    <a:ext uri="{9D8B030D-6E8A-4147-A177-3AD203B41FA5}">
                      <a16:colId xmlns:a16="http://schemas.microsoft.com/office/drawing/2014/main" xmlns="" val="20002"/>
                    </a:ext>
                  </a:extLst>
                </a:gridCol>
                <a:gridCol w="1310718">
                  <a:extLst>
                    <a:ext uri="{9D8B030D-6E8A-4147-A177-3AD203B41FA5}">
                      <a16:colId xmlns:a16="http://schemas.microsoft.com/office/drawing/2014/main" xmlns="" val="20003"/>
                    </a:ext>
                  </a:extLst>
                </a:gridCol>
                <a:gridCol w="1310718">
                  <a:extLst>
                    <a:ext uri="{9D8B030D-6E8A-4147-A177-3AD203B41FA5}">
                      <a16:colId xmlns:a16="http://schemas.microsoft.com/office/drawing/2014/main" xmlns="" val="20004"/>
                    </a:ext>
                  </a:extLst>
                </a:gridCol>
              </a:tblGrid>
              <a:tr h="368041">
                <a:tc>
                  <a:txBody>
                    <a:bodyPr/>
                    <a:lstStyle/>
                    <a:p>
                      <a:pPr algn="ctr" hangingPunct="0">
                        <a:spcAft>
                          <a:spcPts val="0"/>
                        </a:spcAft>
                      </a:pPr>
                      <a:r>
                        <a:rPr lang="sv-SE" sz="1400" b="1" dirty="0">
                          <a:latin typeface="Arial" pitchFamily="34" charset="0"/>
                          <a:ea typeface="Times New Roman"/>
                          <a:cs typeface="Arial" pitchFamily="34" charset="0"/>
                        </a:rPr>
                        <a:t>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b="1" dirty="0" err="1">
                          <a:latin typeface="Times New Roman"/>
                          <a:ea typeface="Times New Roman"/>
                        </a:rPr>
                        <a:t>Column</a:t>
                      </a:r>
                      <a:r>
                        <a:rPr lang="sv-SE" sz="1200" b="1" dirty="0">
                          <a:latin typeface="Times New Roman"/>
                          <a:ea typeface="Times New Roman"/>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b="1" dirty="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b="1" dirty="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b="1" dirty="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0049">
                <a:tc>
                  <a:txBody>
                    <a:bodyPr/>
                    <a:lstStyle/>
                    <a:p>
                      <a:pPr algn="ctr" hangingPunct="0">
                        <a:spcAft>
                          <a:spcPts val="0"/>
                        </a:spcAft>
                      </a:pPr>
                      <a:r>
                        <a:rPr lang="sv-SE" sz="1400" b="1" dirty="0">
                          <a:latin typeface="Arial" pitchFamily="34" charset="0"/>
                          <a:ea typeface="Times New Roman"/>
                          <a:cs typeface="Arial" pitchFamily="34" charset="0"/>
                        </a:rPr>
                        <a:t>15-25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11 %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600" b="1" dirty="0">
                          <a:latin typeface="Arial" pitchFamily="34" charset="0"/>
                          <a:ea typeface="Times New Roman"/>
                          <a:cs typeface="Arial" pitchFamily="34" charset="0"/>
                        </a:rPr>
                        <a:t>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hangingPunct="0">
                        <a:spcAft>
                          <a:spcPts val="0"/>
                        </a:spcAft>
                      </a:pPr>
                      <a:r>
                        <a:rPr lang="sv-SE" sz="1600" b="1" dirty="0">
                          <a:latin typeface="Arial" pitchFamily="34" charset="0"/>
                          <a:ea typeface="Times New Roman"/>
                          <a:cs typeface="Arial" pitchFamily="34" charset="0"/>
                        </a:rPr>
                        <a:t>9,5 %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hangingPunct="0">
                        <a:spcAft>
                          <a:spcPts val="0"/>
                        </a:spcAft>
                      </a:pPr>
                      <a:r>
                        <a:rPr lang="sv-SE" sz="1200">
                          <a:latin typeface="Arial" pitchFamily="34" charset="0"/>
                          <a:ea typeface="Times New Roman"/>
                          <a:cs typeface="Arial" pitchFamily="34" charset="0"/>
                        </a:rPr>
                        <a:t>74,5 %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40049">
                <a:tc>
                  <a:txBody>
                    <a:bodyPr/>
                    <a:lstStyle/>
                    <a:p>
                      <a:pPr algn="ctr" hangingPunct="0">
                        <a:spcAft>
                          <a:spcPts val="0"/>
                        </a:spcAft>
                      </a:pPr>
                      <a:r>
                        <a:rPr lang="sv-SE" sz="1400" b="1" dirty="0">
                          <a:latin typeface="Arial" pitchFamily="34" charset="0"/>
                          <a:ea typeface="Times New Roman"/>
                          <a:cs typeface="Arial" pitchFamily="34" charset="0"/>
                        </a:rPr>
                        <a:t>26-35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29,8 %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600" b="1" dirty="0">
                          <a:latin typeface="Arial" pitchFamily="34" charset="0"/>
                          <a:ea typeface="Times New Roman"/>
                          <a:cs typeface="Arial" pitchFamily="34" charset="0"/>
                        </a:rPr>
                        <a:t>7,1 %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hangingPunct="0">
                        <a:spcAft>
                          <a:spcPts val="0"/>
                        </a:spcAft>
                      </a:pPr>
                      <a:r>
                        <a:rPr lang="sv-SE" sz="1600" b="1" dirty="0">
                          <a:latin typeface="Arial" pitchFamily="34" charset="0"/>
                          <a:ea typeface="Times New Roman"/>
                          <a:cs typeface="Arial" pitchFamily="34" charset="0"/>
                        </a:rPr>
                        <a:t>8 %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hangingPunct="0">
                        <a:spcAft>
                          <a:spcPts val="0"/>
                        </a:spcAft>
                      </a:pPr>
                      <a:r>
                        <a:rPr lang="sv-SE" sz="1200">
                          <a:latin typeface="Arial" pitchFamily="34" charset="0"/>
                          <a:ea typeface="Times New Roman"/>
                          <a:cs typeface="Arial" pitchFamily="34" charset="0"/>
                        </a:rPr>
                        <a:t>55,1 %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0049">
                <a:tc>
                  <a:txBody>
                    <a:bodyPr/>
                    <a:lstStyle/>
                    <a:p>
                      <a:pPr algn="ctr" hangingPunct="0">
                        <a:spcAft>
                          <a:spcPts val="0"/>
                        </a:spcAft>
                      </a:pPr>
                      <a:r>
                        <a:rPr lang="sv-SE" sz="1400" b="1" dirty="0">
                          <a:latin typeface="Arial" pitchFamily="34" charset="0"/>
                          <a:ea typeface="Times New Roman"/>
                          <a:cs typeface="Arial" pitchFamily="34" charset="0"/>
                        </a:rPr>
                        <a:t>36-45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21 %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4 %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3,5 %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71,5 %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40049">
                <a:tc>
                  <a:txBody>
                    <a:bodyPr/>
                    <a:lstStyle/>
                    <a:p>
                      <a:pPr algn="ctr" hangingPunct="0">
                        <a:spcAft>
                          <a:spcPts val="0"/>
                        </a:spcAft>
                      </a:pPr>
                      <a:r>
                        <a:rPr lang="sv-SE" sz="1400" b="1" dirty="0">
                          <a:latin typeface="Arial" pitchFamily="34" charset="0"/>
                          <a:ea typeface="Times New Roman"/>
                          <a:cs typeface="Arial" pitchFamily="34" charset="0"/>
                        </a:rPr>
                        <a:t>46-55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14,3 %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3,9 %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2,8 %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79 %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0049">
                <a:tc>
                  <a:txBody>
                    <a:bodyPr/>
                    <a:lstStyle/>
                    <a:p>
                      <a:pPr algn="ctr" hangingPunct="0">
                        <a:spcAft>
                          <a:spcPts val="0"/>
                        </a:spcAft>
                      </a:pPr>
                      <a:r>
                        <a:rPr lang="sv-SE" sz="1400" b="1" dirty="0">
                          <a:latin typeface="Arial" pitchFamily="34" charset="0"/>
                          <a:ea typeface="Times New Roman"/>
                          <a:cs typeface="Arial" pitchFamily="34" charset="0"/>
                        </a:rPr>
                        <a:t>56-65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9,8 %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2,2 %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2,7 %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85,3 %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40049">
                <a:tc>
                  <a:txBody>
                    <a:bodyPr/>
                    <a:lstStyle/>
                    <a:p>
                      <a:pPr algn="ctr" hangingPunct="0">
                        <a:spcAft>
                          <a:spcPts val="0"/>
                        </a:spcAft>
                      </a:pPr>
                      <a:r>
                        <a:rPr lang="sv-SE" sz="1400" b="1" dirty="0">
                          <a:latin typeface="Arial" pitchFamily="34" charset="0"/>
                          <a:ea typeface="Times New Roman"/>
                          <a:cs typeface="Arial" pitchFamily="34" charset="0"/>
                        </a:rPr>
                        <a:t>66-74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7,9 %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1,8 %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2,1 %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88,2 %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40049">
                <a:tc>
                  <a:txBody>
                    <a:bodyPr/>
                    <a:lstStyle/>
                    <a:p>
                      <a:pPr algn="ctr" hangingPunct="0">
                        <a:spcAft>
                          <a:spcPts val="0"/>
                        </a:spcAft>
                      </a:pPr>
                      <a:r>
                        <a:rPr lang="sv-SE" sz="1400" b="1" dirty="0">
                          <a:latin typeface="Arial" pitchFamily="34" charset="0"/>
                          <a:ea typeface="Times New Roman"/>
                          <a:cs typeface="Arial" pitchFamily="34"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5,6 %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0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2,2 %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92,2 %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40049">
                <a:tc>
                  <a:txBody>
                    <a:bodyPr/>
                    <a:lstStyle/>
                    <a:p>
                      <a:pPr algn="ctr" hangingPunct="0">
                        <a:spcAft>
                          <a:spcPts val="0"/>
                        </a:spcAft>
                      </a:pPr>
                      <a:r>
                        <a:rPr lang="sv-SE" sz="1400" b="1" dirty="0">
                          <a:latin typeface="Arial" pitchFamily="34" charset="0"/>
                          <a:ea typeface="Times New Roman"/>
                          <a:cs typeface="Arial" pitchFamily="34"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17,7 %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4,3 %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a:latin typeface="Arial" pitchFamily="34" charset="0"/>
                          <a:ea typeface="Times New Roman"/>
                          <a:cs typeface="Arial" pitchFamily="34" charset="0"/>
                        </a:rPr>
                        <a:t>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sv-SE" sz="1200" dirty="0">
                          <a:latin typeface="Arial" pitchFamily="34" charset="0"/>
                          <a:ea typeface="Times New Roman"/>
                          <a:cs typeface="Arial" pitchFamily="34" charset="0"/>
                        </a:rPr>
                        <a:t>73 %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2049" name="Rectangle 1"/>
          <p:cNvSpPr>
            <a:spLocks noChangeArrowheads="1"/>
          </p:cNvSpPr>
          <p:nvPr/>
        </p:nvSpPr>
        <p:spPr bwMode="auto">
          <a:xfrm>
            <a:off x="1043608" y="5403994"/>
            <a:ext cx="7056784"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1" i="0" u="none" strike="noStrike" cap="none" normalizeH="0" baseline="0" dirty="0" err="1">
                <a:ln>
                  <a:noFill/>
                </a:ln>
                <a:solidFill>
                  <a:schemeClr val="tx1"/>
                </a:solidFill>
                <a:effectLst/>
                <a:latin typeface="Arial" pitchFamily="34" charset="0"/>
                <a:ea typeface="Times New Roman" pitchFamily="18" charset="0"/>
              </a:rPr>
              <a:t>Larger</a:t>
            </a:r>
            <a:r>
              <a:rPr kumimoji="0" lang="sv-SE" sz="1200" b="1" i="0" u="none" strike="noStrike" cap="none" normalizeH="0" baseline="0" dirty="0">
                <a:ln>
                  <a:noFill/>
                </a:ln>
                <a:solidFill>
                  <a:schemeClr val="tx1"/>
                </a:solidFill>
                <a:effectLst/>
                <a:latin typeface="Arial" pitchFamily="34" charset="0"/>
                <a:ea typeface="Times New Roman" pitchFamily="18" charset="0"/>
              </a:rPr>
              <a:t> </a:t>
            </a:r>
            <a:r>
              <a:rPr kumimoji="0" lang="sv-SE" sz="1200" b="1" i="0" u="none" strike="noStrike" cap="none" normalizeH="0" baseline="0" dirty="0" err="1">
                <a:ln>
                  <a:noFill/>
                </a:ln>
                <a:solidFill>
                  <a:schemeClr val="tx1"/>
                </a:solidFill>
                <a:effectLst/>
                <a:latin typeface="Arial" pitchFamily="34" charset="0"/>
                <a:ea typeface="Times New Roman" pitchFamily="18" charset="0"/>
              </a:rPr>
              <a:t>cities</a:t>
            </a:r>
            <a:r>
              <a:rPr kumimoji="0" lang="sv-SE" sz="1200" b="1" i="0" u="none" strike="noStrike" cap="none" normalizeH="0" baseline="0" dirty="0">
                <a:ln>
                  <a:noFill/>
                </a:ln>
                <a:solidFill>
                  <a:schemeClr val="tx1"/>
                </a:solidFill>
                <a:effectLst/>
                <a:latin typeface="Arial" pitchFamily="34" charset="0"/>
                <a:ea typeface="Times New Roman" pitchFamily="18" charset="0"/>
              </a:rPr>
              <a:t> Register definition</a:t>
            </a:r>
            <a:r>
              <a:rPr kumimoji="0" lang="sv-SE" sz="1200" b="1" i="0" u="none" strike="noStrike" cap="none" normalizeH="0" dirty="0">
                <a:ln>
                  <a:noFill/>
                </a:ln>
                <a:solidFill>
                  <a:schemeClr val="tx1"/>
                </a:solidFill>
                <a:effectLst/>
                <a:latin typeface="Arial" pitchFamily="34" charset="0"/>
                <a:ea typeface="Times New Roman" pitchFamily="18" charset="0"/>
              </a:rPr>
              <a:t> &lt; 15 </a:t>
            </a:r>
            <a:r>
              <a:rPr kumimoji="0" lang="sv-SE" sz="1200" b="1" i="0" u="none" strike="noStrike" cap="none" normalizeH="0" dirty="0" err="1">
                <a:ln>
                  <a:noFill/>
                </a:ln>
                <a:solidFill>
                  <a:schemeClr val="tx1"/>
                </a:solidFill>
                <a:effectLst/>
                <a:latin typeface="Arial" pitchFamily="34" charset="0"/>
                <a:ea typeface="Times New Roman" pitchFamily="18" charset="0"/>
              </a:rPr>
              <a:t>years</a:t>
            </a:r>
            <a:r>
              <a:rPr kumimoji="0" lang="sv-SE" sz="1200" b="1" i="0" u="none" strike="noStrike" cap="none" normalizeH="0" dirty="0">
                <a:ln>
                  <a:noFill/>
                </a:ln>
                <a:solidFill>
                  <a:schemeClr val="tx1"/>
                </a:solidFill>
                <a:effectLst/>
                <a:latin typeface="Arial" pitchFamily="34" charset="0"/>
                <a:ea typeface="Times New Roman" pitchFamily="18" charset="0"/>
              </a:rPr>
              <a:t> age </a:t>
            </a:r>
            <a:r>
              <a:rPr kumimoji="0" lang="sv-SE" sz="1200" b="1" i="0" u="none" strike="noStrike" cap="none" normalizeH="0" dirty="0" err="1">
                <a:ln>
                  <a:noFill/>
                </a:ln>
                <a:solidFill>
                  <a:schemeClr val="tx1"/>
                </a:solidFill>
                <a:effectLst/>
                <a:latin typeface="Arial" pitchFamily="34" charset="0"/>
                <a:ea typeface="Times New Roman" pitchFamily="18" charset="0"/>
              </a:rPr>
              <a:t>difference</a:t>
            </a:r>
            <a:endParaRPr kumimoji="0" lang="sv-SE" sz="1200" b="0" i="0" u="none" strike="noStrike" cap="none" normalizeH="0" baseline="0" dirty="0">
              <a:ln>
                <a:noFill/>
              </a:ln>
              <a:solidFill>
                <a:schemeClr val="tx1"/>
              </a:solidFill>
              <a:effectLst/>
              <a:latin typeface="Arial" pitchFamily="34" charset="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sv-SE"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200" b="0" i="1" u="none" strike="noStrike" cap="none" normalizeH="0" baseline="0" dirty="0" err="1">
                <a:ln>
                  <a:noFill/>
                </a:ln>
                <a:solidFill>
                  <a:schemeClr val="tx1"/>
                </a:solidFill>
                <a:effectLst/>
                <a:latin typeface="Arial" pitchFamily="34" charset="0"/>
                <a:ea typeface="Times New Roman" pitchFamily="18" charset="0"/>
              </a:rPr>
              <a:t>Column</a:t>
            </a:r>
            <a:r>
              <a:rPr kumimoji="0" lang="sv-SE" sz="1200" b="0" i="1" u="none" strike="noStrike" cap="none" normalizeH="0" baseline="0" dirty="0">
                <a:ln>
                  <a:noFill/>
                </a:ln>
                <a:solidFill>
                  <a:schemeClr val="tx1"/>
                </a:solidFill>
                <a:effectLst/>
                <a:latin typeface="Arial" pitchFamily="34" charset="0"/>
                <a:ea typeface="Times New Roman" pitchFamily="18" charset="0"/>
              </a:rPr>
              <a:t> 1: </a:t>
            </a:r>
            <a:r>
              <a:rPr kumimoji="0" lang="sv-SE" sz="1200" b="0" i="1" u="none" strike="noStrike" cap="none" normalizeH="0" baseline="0" dirty="0" err="1">
                <a:ln>
                  <a:noFill/>
                </a:ln>
                <a:solidFill>
                  <a:schemeClr val="tx1"/>
                </a:solidFill>
                <a:effectLst/>
                <a:latin typeface="Arial" pitchFamily="34" charset="0"/>
                <a:ea typeface="Times New Roman" pitchFamily="18" charset="0"/>
              </a:rPr>
              <a:t>Cohabitant</a:t>
            </a:r>
            <a:r>
              <a:rPr kumimoji="0" lang="sv-SE" sz="1200" b="0" i="1" u="none" strike="noStrike" cap="none" normalizeH="0" baseline="0" dirty="0">
                <a:ln>
                  <a:noFill/>
                </a:ln>
                <a:solidFill>
                  <a:schemeClr val="tx1"/>
                </a:solidFill>
                <a:effectLst/>
                <a:latin typeface="Arial" pitchFamily="34" charset="0"/>
                <a:ea typeface="Times New Roman" pitchFamily="18" charset="0"/>
              </a:rPr>
              <a:t> in </a:t>
            </a:r>
            <a:r>
              <a:rPr kumimoji="0" lang="sv-SE" sz="1200" b="0" i="1" u="none" strike="noStrike" cap="none" normalizeH="0" baseline="0" dirty="0" err="1">
                <a:ln>
                  <a:noFill/>
                </a:ln>
                <a:solidFill>
                  <a:schemeClr val="tx1"/>
                </a:solidFill>
                <a:effectLst/>
                <a:latin typeface="Arial" pitchFamily="34" charset="0"/>
                <a:ea typeface="Times New Roman" pitchFamily="18" charset="0"/>
              </a:rPr>
              <a:t>bot</a:t>
            </a:r>
            <a:r>
              <a:rPr lang="sv-SE" sz="1200" i="1" dirty="0" err="1">
                <a:latin typeface="Arial" pitchFamily="34" charset="0"/>
                <a:ea typeface="Times New Roman" pitchFamily="18" charset="0"/>
              </a:rPr>
              <a:t>h</a:t>
            </a:r>
            <a:r>
              <a:rPr lang="sv-SE" sz="1200" i="1" dirty="0">
                <a:latin typeface="Arial" pitchFamily="34" charset="0"/>
                <a:ea typeface="Times New Roman" pitchFamily="18" charset="0"/>
              </a:rPr>
              <a:t> </a:t>
            </a:r>
            <a:r>
              <a:rPr lang="sv-SE" sz="1200" i="1" dirty="0" err="1">
                <a:latin typeface="Arial" pitchFamily="34" charset="0"/>
                <a:ea typeface="Times New Roman" pitchFamily="18" charset="0"/>
              </a:rPr>
              <a:t>sources</a:t>
            </a:r>
            <a:r>
              <a:rPr kumimoji="0" lang="sv-SE" sz="1200" b="0" i="1" u="none" strike="noStrike" cap="none" normalizeH="0" baseline="0" dirty="0">
                <a:ln>
                  <a:noFill/>
                </a:ln>
                <a:solidFill>
                  <a:schemeClr val="tx1"/>
                </a:solidFill>
                <a:effectLst/>
                <a:latin typeface="Arial" pitchFamily="34" charset="0"/>
                <a:ea typeface="Times New Roman" pitchFamily="18" charset="0"/>
              </a:rPr>
              <a:t>, 2: </a:t>
            </a:r>
            <a:r>
              <a:rPr kumimoji="0" lang="sv-SE" sz="1200" b="0" i="1" u="none" strike="noStrike" cap="none" normalizeH="0" baseline="0" dirty="0" err="1">
                <a:ln>
                  <a:noFill/>
                </a:ln>
                <a:solidFill>
                  <a:schemeClr val="tx1"/>
                </a:solidFill>
                <a:effectLst/>
                <a:latin typeface="Arial" pitchFamily="34" charset="0"/>
                <a:ea typeface="Times New Roman" pitchFamily="18" charset="0"/>
              </a:rPr>
              <a:t>Cohabitant</a:t>
            </a:r>
            <a:r>
              <a:rPr kumimoji="0" lang="sv-SE" sz="1200" b="0" i="1" u="none" strike="noStrike" cap="none" normalizeH="0" baseline="0" dirty="0">
                <a:ln>
                  <a:noFill/>
                </a:ln>
                <a:solidFill>
                  <a:schemeClr val="tx1"/>
                </a:solidFill>
                <a:effectLst/>
                <a:latin typeface="Arial" pitchFamily="34" charset="0"/>
                <a:ea typeface="Times New Roman" pitchFamily="18" charset="0"/>
              </a:rPr>
              <a:t> in LFS Not </a:t>
            </a:r>
            <a:r>
              <a:rPr kumimoji="0" lang="sv-SE" sz="1200" b="0" i="1" u="none" strike="noStrike" cap="none" normalizeH="0" baseline="0" dirty="0" err="1">
                <a:ln>
                  <a:noFill/>
                </a:ln>
                <a:solidFill>
                  <a:schemeClr val="tx1"/>
                </a:solidFill>
                <a:effectLst/>
                <a:latin typeface="Arial" pitchFamily="34" charset="0"/>
                <a:ea typeface="Times New Roman" pitchFamily="18" charset="0"/>
              </a:rPr>
              <a:t>according</a:t>
            </a:r>
            <a:r>
              <a:rPr kumimoji="0" lang="sv-SE" sz="1200" b="0" i="1" u="none" strike="noStrike" cap="none" normalizeH="0" baseline="0" dirty="0">
                <a:ln>
                  <a:noFill/>
                </a:ln>
                <a:solidFill>
                  <a:schemeClr val="tx1"/>
                </a:solidFill>
                <a:effectLst/>
                <a:latin typeface="Arial" pitchFamily="34" charset="0"/>
                <a:ea typeface="Times New Roman" pitchFamily="18" charset="0"/>
              </a:rPr>
              <a:t> to Base register, 3: Not </a:t>
            </a:r>
            <a:r>
              <a:rPr kumimoji="0" lang="sv-SE" sz="1200" b="0" i="1" u="none" strike="noStrike" cap="none" normalizeH="0" baseline="0" dirty="0" err="1">
                <a:ln>
                  <a:noFill/>
                </a:ln>
                <a:solidFill>
                  <a:schemeClr val="tx1"/>
                </a:solidFill>
                <a:effectLst/>
                <a:latin typeface="Arial" pitchFamily="34" charset="0"/>
                <a:ea typeface="Times New Roman" pitchFamily="18" charset="0"/>
              </a:rPr>
              <a:t>Cohabitant</a:t>
            </a:r>
            <a:r>
              <a:rPr kumimoji="0" lang="sv-SE" sz="1200" b="0" i="1" u="none" strike="noStrike" cap="none" normalizeH="0" baseline="0" dirty="0">
                <a:ln>
                  <a:noFill/>
                </a:ln>
                <a:solidFill>
                  <a:schemeClr val="tx1"/>
                </a:solidFill>
                <a:effectLst/>
                <a:latin typeface="Arial" pitchFamily="34" charset="0"/>
                <a:ea typeface="Times New Roman" pitchFamily="18" charset="0"/>
              </a:rPr>
              <a:t> in LFS </a:t>
            </a:r>
            <a:r>
              <a:rPr kumimoji="0" lang="sv-SE" sz="1200" b="0" i="1" u="none" strike="noStrike" cap="none" normalizeH="0" baseline="0" dirty="0" err="1">
                <a:ln>
                  <a:noFill/>
                </a:ln>
                <a:solidFill>
                  <a:schemeClr val="tx1"/>
                </a:solidFill>
                <a:effectLst/>
                <a:latin typeface="Arial" pitchFamily="34" charset="0"/>
                <a:ea typeface="Times New Roman" pitchFamily="18" charset="0"/>
              </a:rPr>
              <a:t>Cohabitant</a:t>
            </a:r>
            <a:r>
              <a:rPr kumimoji="0" lang="sv-SE" sz="1200" b="0" i="1" u="none" strike="noStrike" cap="none" normalizeH="0" baseline="0" dirty="0">
                <a:ln>
                  <a:noFill/>
                </a:ln>
                <a:solidFill>
                  <a:schemeClr val="tx1"/>
                </a:solidFill>
                <a:effectLst/>
                <a:latin typeface="Arial" pitchFamily="34" charset="0"/>
                <a:ea typeface="Times New Roman" pitchFamily="18" charset="0"/>
              </a:rPr>
              <a:t> in Base register, 4: Not </a:t>
            </a:r>
            <a:r>
              <a:rPr kumimoji="0" lang="sv-SE" sz="1200" b="0" i="1" u="none" strike="noStrike" cap="none" normalizeH="0" baseline="0" dirty="0" err="1">
                <a:ln>
                  <a:noFill/>
                </a:ln>
                <a:solidFill>
                  <a:schemeClr val="tx1"/>
                </a:solidFill>
                <a:effectLst/>
                <a:latin typeface="Arial" pitchFamily="34" charset="0"/>
                <a:ea typeface="Times New Roman" pitchFamily="18" charset="0"/>
              </a:rPr>
              <a:t>Cohabitant</a:t>
            </a:r>
            <a:r>
              <a:rPr kumimoji="0" lang="sv-SE" sz="1200" b="0" i="1" u="none" strike="noStrike" cap="none" normalizeH="0" dirty="0">
                <a:ln>
                  <a:noFill/>
                </a:ln>
                <a:solidFill>
                  <a:schemeClr val="tx1"/>
                </a:solidFill>
                <a:effectLst/>
                <a:latin typeface="Arial" pitchFamily="34" charset="0"/>
                <a:ea typeface="Times New Roman" pitchFamily="18" charset="0"/>
              </a:rPr>
              <a:t> in </a:t>
            </a:r>
            <a:r>
              <a:rPr kumimoji="0" lang="sv-SE" sz="1200" b="0" i="1" u="none" strike="noStrike" cap="none" normalizeH="0" dirty="0" err="1">
                <a:ln>
                  <a:noFill/>
                </a:ln>
                <a:solidFill>
                  <a:schemeClr val="tx1"/>
                </a:solidFill>
                <a:effectLst/>
                <a:latin typeface="Arial" pitchFamily="34" charset="0"/>
                <a:ea typeface="Times New Roman" pitchFamily="18" charset="0"/>
              </a:rPr>
              <a:t>both</a:t>
            </a:r>
            <a:r>
              <a:rPr kumimoji="0" lang="sv-SE" sz="1200" b="0" i="1" u="none" strike="noStrike" cap="none" normalizeH="0" dirty="0">
                <a:ln>
                  <a:noFill/>
                </a:ln>
                <a:solidFill>
                  <a:schemeClr val="tx1"/>
                </a:solidFill>
                <a:effectLst/>
                <a:latin typeface="Arial" pitchFamily="34" charset="0"/>
                <a:ea typeface="Times New Roman" pitchFamily="18" charset="0"/>
              </a:rPr>
              <a:t> </a:t>
            </a:r>
            <a:r>
              <a:rPr kumimoji="0" lang="sv-SE" sz="1200" b="0" i="1" u="none" strike="noStrike" cap="none" normalizeH="0" dirty="0" err="1">
                <a:ln>
                  <a:noFill/>
                </a:ln>
                <a:solidFill>
                  <a:schemeClr val="tx1"/>
                </a:solidFill>
                <a:effectLst/>
                <a:latin typeface="Arial" pitchFamily="34" charset="0"/>
                <a:ea typeface="Times New Roman" pitchFamily="18" charset="0"/>
              </a:rPr>
              <a:t>sources</a:t>
            </a:r>
            <a:r>
              <a:rPr kumimoji="0" lang="sv-SE" sz="1200" b="0" i="1" u="none" strike="noStrike" cap="none" normalizeH="0" baseline="0" dirty="0">
                <a:ln>
                  <a:noFill/>
                </a:ln>
                <a:solidFill>
                  <a:schemeClr val="tx1"/>
                </a:solidFill>
                <a:effectLst/>
                <a:latin typeface="Arial" pitchFamily="34" charset="0"/>
                <a:ea typeface="Times New Roman" pitchFamily="18" charset="0"/>
              </a:rPr>
              <a:t>.</a:t>
            </a:r>
            <a:endParaRPr kumimoji="0" lang="sv-SE" sz="800" b="0" i="0" u="none" strike="noStrike" cap="none" normalizeH="0" baseline="0" dirty="0">
              <a:ln>
                <a:noFill/>
              </a:ln>
              <a:solidFill>
                <a:schemeClr val="tx1"/>
              </a:solidFill>
              <a:effectLst/>
              <a:latin typeface="Arial" pitchFamily="34" charset="0"/>
            </a:endParaRPr>
          </a:p>
        </p:txBody>
      </p:sp>
      <p:sp>
        <p:nvSpPr>
          <p:cNvPr id="9" name="Rectangle 2"/>
          <p:cNvSpPr txBox="1">
            <a:spLocks noChangeArrowheads="1"/>
          </p:cNvSpPr>
          <p:nvPr/>
        </p:nvSpPr>
        <p:spPr>
          <a:xfrm>
            <a:off x="179512" y="212056"/>
            <a:ext cx="8712968" cy="1143000"/>
          </a:xfrm>
          <a:prstGeom prst="rect">
            <a:avLst/>
          </a:prstGeom>
          <a:noFill/>
        </p:spPr>
        <p:txBody>
          <a:bodyPr vert="horz" lIns="115888" tIns="57150" rIns="115888" bIns="57150" rtlCol="0" anchor="ctr">
            <a:normAutofit/>
          </a:bodyPr>
          <a:lstStyle/>
          <a:p>
            <a:pPr lvl="0">
              <a:lnSpc>
                <a:spcPct val="85000"/>
              </a:lnSpc>
              <a:spcBef>
                <a:spcPct val="0"/>
              </a:spcBef>
              <a:defRPr/>
            </a:pPr>
            <a:r>
              <a:rPr lang="sv-SE" sz="3600" dirty="0">
                <a:solidFill>
                  <a:schemeClr val="tx2"/>
                </a:solidFill>
                <a:latin typeface="Oswald" panose="02000503000000000000" pitchFamily="2" charset="0"/>
                <a:ea typeface="+mj-ea"/>
                <a:cs typeface="+mj-cs"/>
              </a:rPr>
              <a:t>Base register </a:t>
            </a:r>
            <a:r>
              <a:rPr lang="sv-SE" sz="3600" dirty="0" err="1">
                <a:solidFill>
                  <a:schemeClr val="tx2"/>
                </a:solidFill>
                <a:latin typeface="Oswald" panose="02000503000000000000" pitchFamily="2" charset="0"/>
                <a:ea typeface="+mj-ea"/>
                <a:cs typeface="+mj-cs"/>
              </a:rPr>
              <a:t>quality</a:t>
            </a:r>
            <a:r>
              <a:rPr lang="sv-SE" sz="3600" dirty="0">
                <a:solidFill>
                  <a:schemeClr val="tx2"/>
                </a:solidFill>
                <a:latin typeface="Oswald" panose="02000503000000000000" pitchFamily="2" charset="0"/>
                <a:ea typeface="+mj-ea"/>
                <a:cs typeface="+mj-cs"/>
              </a:rPr>
              <a:t>: An </a:t>
            </a:r>
            <a:r>
              <a:rPr lang="sv-SE" sz="3600" dirty="0" err="1">
                <a:solidFill>
                  <a:schemeClr val="tx2"/>
                </a:solidFill>
                <a:latin typeface="Oswald" panose="02000503000000000000" pitchFamily="2" charset="0"/>
                <a:ea typeface="+mj-ea"/>
                <a:cs typeface="+mj-cs"/>
              </a:rPr>
              <a:t>operational</a:t>
            </a:r>
            <a:r>
              <a:rPr lang="sv-SE" sz="3600" dirty="0">
                <a:solidFill>
                  <a:schemeClr val="tx2"/>
                </a:solidFill>
                <a:latin typeface="Oswald" panose="02000503000000000000" pitchFamily="2" charset="0"/>
                <a:ea typeface="+mj-ea"/>
                <a:cs typeface="+mj-cs"/>
              </a:rPr>
              <a:t> definition </a:t>
            </a:r>
            <a:r>
              <a:rPr lang="sv-SE" sz="3600" dirty="0" err="1">
                <a:solidFill>
                  <a:schemeClr val="tx2"/>
                </a:solidFill>
                <a:latin typeface="Oswald" panose="02000503000000000000" pitchFamily="2" charset="0"/>
                <a:ea typeface="+mj-ea"/>
                <a:cs typeface="+mj-cs"/>
              </a:rPr>
              <a:t>of</a:t>
            </a:r>
            <a:r>
              <a:rPr lang="sv-SE" sz="3600" dirty="0">
                <a:solidFill>
                  <a:schemeClr val="tx2"/>
                </a:solidFill>
                <a:latin typeface="Oswald" panose="02000503000000000000" pitchFamily="2" charset="0"/>
                <a:ea typeface="+mj-ea"/>
                <a:cs typeface="+mj-cs"/>
              </a:rPr>
              <a:t> </a:t>
            </a:r>
            <a:r>
              <a:rPr lang="sv-SE" sz="3600" dirty="0" err="1">
                <a:solidFill>
                  <a:schemeClr val="tx2"/>
                </a:solidFill>
                <a:latin typeface="Oswald" panose="02000503000000000000" pitchFamily="2" charset="0"/>
                <a:ea typeface="+mj-ea"/>
                <a:cs typeface="+mj-cs"/>
              </a:rPr>
              <a:t>cohabitants</a:t>
            </a:r>
            <a:endParaRPr lang="sv-SE" sz="3600" dirty="0">
              <a:solidFill>
                <a:schemeClr val="tx2"/>
              </a:solidFill>
              <a:latin typeface="Oswald" panose="02000503000000000000" pitchFamily="2" charset="0"/>
              <a:ea typeface="+mj-ea"/>
              <a:cs typeface="+mj-cs"/>
            </a:endParaRPr>
          </a:p>
        </p:txBody>
      </p:sp>
      <p:sp>
        <p:nvSpPr>
          <p:cNvPr id="5" name="Plassholder for bunntekst 2">
            <a:extLst>
              <a:ext uri="{FF2B5EF4-FFF2-40B4-BE49-F238E27FC236}">
                <a16:creationId xmlns:a16="http://schemas.microsoft.com/office/drawing/2014/main" xmlns="" id="{9300CEC7-5712-4964-B217-150BBD4C59C9}"/>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41174746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ubrik 1">
            <a:extLst>
              <a:ext uri="{FF2B5EF4-FFF2-40B4-BE49-F238E27FC236}">
                <a16:creationId xmlns:a16="http://schemas.microsoft.com/office/drawing/2014/main" xmlns="" id="{C8EAC5E6-DE34-4EBF-B9F7-78F135F865EE}"/>
              </a:ext>
            </a:extLst>
          </p:cNvPr>
          <p:cNvSpPr>
            <a:spLocks noGrp="1"/>
          </p:cNvSpPr>
          <p:nvPr>
            <p:ph type="title"/>
          </p:nvPr>
        </p:nvSpPr>
        <p:spPr>
          <a:xfrm>
            <a:off x="0" y="83867"/>
            <a:ext cx="9011220" cy="1143000"/>
          </a:xfrm>
        </p:spPr>
        <p:txBody>
          <a:bodyPr>
            <a:noAutofit/>
          </a:bodyPr>
          <a:lstStyle/>
          <a:p>
            <a:pPr eaLnBrk="1" hangingPunct="1"/>
            <a:r>
              <a:rPr lang="en-US" altLang="nb-NO" dirty="0">
                <a:solidFill>
                  <a:schemeClr val="tx2"/>
                </a:solidFill>
              </a:rPr>
              <a:t>Statistics’ Quality and Evaluations</a:t>
            </a:r>
          </a:p>
        </p:txBody>
      </p:sp>
      <p:sp>
        <p:nvSpPr>
          <p:cNvPr id="3" name="Platshållare för innehåll 2">
            <a:extLst>
              <a:ext uri="{FF2B5EF4-FFF2-40B4-BE49-F238E27FC236}">
                <a16:creationId xmlns:a16="http://schemas.microsoft.com/office/drawing/2014/main" xmlns="" id="{EC659157-DA6F-4657-B838-E4310FC3B455}"/>
              </a:ext>
            </a:extLst>
          </p:cNvPr>
          <p:cNvSpPr>
            <a:spLocks noGrp="1"/>
          </p:cNvSpPr>
          <p:nvPr>
            <p:ph idx="1"/>
          </p:nvPr>
        </p:nvSpPr>
        <p:spPr/>
        <p:txBody>
          <a:bodyPr rtlCol="0">
            <a:normAutofit fontScale="70000" lnSpcReduction="20000"/>
          </a:bodyPr>
          <a:lstStyle/>
          <a:p>
            <a:pPr marL="4763" indent="-4763" eaLnBrk="1" fontAlgn="auto" hangingPunct="1">
              <a:lnSpc>
                <a:spcPct val="150000"/>
              </a:lnSpc>
              <a:spcBef>
                <a:spcPts val="600"/>
              </a:spcBef>
              <a:spcAft>
                <a:spcPts val="600"/>
              </a:spcAft>
              <a:defRPr/>
            </a:pPr>
            <a:r>
              <a:rPr lang="en-US" dirty="0"/>
              <a:t>  Missing values: their effects and how to treat it.</a:t>
            </a:r>
          </a:p>
          <a:p>
            <a:pPr marL="404813" lvl="1" indent="-4763" eaLnBrk="1" fontAlgn="auto" hangingPunct="1">
              <a:lnSpc>
                <a:spcPct val="150000"/>
              </a:lnSpc>
              <a:spcBef>
                <a:spcPts val="600"/>
              </a:spcBef>
              <a:spcAft>
                <a:spcPts val="600"/>
              </a:spcAft>
              <a:defRPr/>
            </a:pPr>
            <a:r>
              <a:rPr lang="en-US" dirty="0"/>
              <a:t> Imputation techniques or weighting techniques</a:t>
            </a:r>
          </a:p>
          <a:p>
            <a:pPr marL="4763" indent="-4763" eaLnBrk="1" fontAlgn="auto" hangingPunct="1">
              <a:lnSpc>
                <a:spcPct val="150000"/>
              </a:lnSpc>
              <a:spcBef>
                <a:spcPts val="600"/>
              </a:spcBef>
              <a:spcAft>
                <a:spcPts val="600"/>
              </a:spcAft>
              <a:defRPr/>
            </a:pPr>
            <a:r>
              <a:rPr lang="en-US" dirty="0"/>
              <a:t>  Quality Evaluation </a:t>
            </a:r>
          </a:p>
          <a:p>
            <a:pPr marL="404813" lvl="1" indent="-4763" eaLnBrk="1" fontAlgn="auto" hangingPunct="1">
              <a:lnSpc>
                <a:spcPct val="150000"/>
              </a:lnSpc>
              <a:spcBef>
                <a:spcPts val="600"/>
              </a:spcBef>
              <a:spcAft>
                <a:spcPts val="600"/>
              </a:spcAft>
              <a:defRPr/>
            </a:pPr>
            <a:r>
              <a:rPr lang="en-US" dirty="0"/>
              <a:t> EU quality requirements on the Census data </a:t>
            </a:r>
          </a:p>
          <a:p>
            <a:pPr marL="404813" lvl="1" indent="-4763" eaLnBrk="1" fontAlgn="auto" hangingPunct="1">
              <a:lnSpc>
                <a:spcPct val="150000"/>
              </a:lnSpc>
              <a:spcBef>
                <a:spcPts val="600"/>
              </a:spcBef>
              <a:spcAft>
                <a:spcPts val="600"/>
              </a:spcAft>
              <a:defRPr/>
            </a:pPr>
            <a:r>
              <a:rPr lang="en-US" dirty="0"/>
              <a:t> Data Quality (Micro and/or macro) ?</a:t>
            </a:r>
          </a:p>
          <a:p>
            <a:pPr marL="404813" lvl="1" indent="-4763" eaLnBrk="1" fontAlgn="auto" hangingPunct="1">
              <a:lnSpc>
                <a:spcPct val="150000"/>
              </a:lnSpc>
              <a:spcBef>
                <a:spcPts val="600"/>
              </a:spcBef>
              <a:spcAft>
                <a:spcPts val="600"/>
              </a:spcAft>
              <a:defRPr/>
            </a:pPr>
            <a:r>
              <a:rPr lang="en-US" dirty="0"/>
              <a:t> Production of recurrent social statistics with the register system</a:t>
            </a:r>
          </a:p>
          <a:p>
            <a:pPr marL="404813" lvl="1" indent="-4763" eaLnBrk="1" fontAlgn="auto" hangingPunct="1">
              <a:lnSpc>
                <a:spcPct val="150000"/>
              </a:lnSpc>
              <a:spcBef>
                <a:spcPts val="600"/>
              </a:spcBef>
              <a:spcAft>
                <a:spcPts val="600"/>
              </a:spcAft>
              <a:defRPr/>
            </a:pPr>
            <a:r>
              <a:rPr lang="en-US" dirty="0"/>
              <a:t> An integrated register and sample survey QC-scheme?</a:t>
            </a:r>
          </a:p>
          <a:p>
            <a:pPr marL="404813" lvl="1" indent="-4763" eaLnBrk="1" fontAlgn="auto" hangingPunct="1">
              <a:lnSpc>
                <a:spcPct val="150000"/>
              </a:lnSpc>
              <a:spcBef>
                <a:spcPts val="600"/>
              </a:spcBef>
              <a:spcAft>
                <a:spcPts val="600"/>
              </a:spcAft>
              <a:defRPr/>
            </a:pPr>
            <a:endParaRPr lang="en-US" dirty="0"/>
          </a:p>
          <a:p>
            <a:pPr marL="4763" indent="-4763" eaLnBrk="1" fontAlgn="auto" hangingPunct="1">
              <a:lnSpc>
                <a:spcPct val="150000"/>
              </a:lnSpc>
              <a:spcBef>
                <a:spcPts val="600"/>
              </a:spcBef>
              <a:spcAft>
                <a:spcPts val="600"/>
              </a:spcAft>
              <a:defRPr/>
            </a:pPr>
            <a:endParaRPr lang="en-US" dirty="0"/>
          </a:p>
        </p:txBody>
      </p:sp>
      <p:sp>
        <p:nvSpPr>
          <p:cNvPr id="5" name="Platshållare för bildnummer 4">
            <a:extLst>
              <a:ext uri="{FF2B5EF4-FFF2-40B4-BE49-F238E27FC236}">
                <a16:creationId xmlns:a16="http://schemas.microsoft.com/office/drawing/2014/main" xmlns="" id="{5A6B9827-7963-48F4-AE3B-3F8892CC181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88777B-54B6-416A-9888-14364C063B25}" type="slidenum">
              <a:rPr lang="sv-SE" altLang="nb-NO">
                <a:solidFill>
                  <a:srgbClr val="898989"/>
                </a:solidFill>
              </a:rPr>
              <a:pPr eaLnBrk="1" hangingPunct="1"/>
              <a:t>49</a:t>
            </a:fld>
            <a:endParaRPr lang="sv-SE" altLang="nb-NO">
              <a:solidFill>
                <a:srgbClr val="898989"/>
              </a:solidFill>
            </a:endParaRPr>
          </a:p>
        </p:txBody>
      </p:sp>
      <p:sp>
        <p:nvSpPr>
          <p:cNvPr id="7" name="Plassholder for bunntekst 2">
            <a:extLst>
              <a:ext uri="{FF2B5EF4-FFF2-40B4-BE49-F238E27FC236}">
                <a16:creationId xmlns:a16="http://schemas.microsoft.com/office/drawing/2014/main" xmlns="" id="{7E55A30E-7092-4A98-A5E3-039F95B27262}"/>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285848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560D2C0E-374F-4D75-BDFD-9BFB276BC49F}"/>
              </a:ext>
            </a:extLst>
          </p:cNvPr>
          <p:cNvSpPr>
            <a:spLocks noGrp="1"/>
          </p:cNvSpPr>
          <p:nvPr>
            <p:ph type="title"/>
          </p:nvPr>
        </p:nvSpPr>
        <p:spPr/>
        <p:txBody>
          <a:bodyPr/>
          <a:lstStyle/>
          <a:p>
            <a:r>
              <a:rPr lang="sv-SE" dirty="0" err="1"/>
              <a:t>Direct</a:t>
            </a:r>
            <a:r>
              <a:rPr lang="sv-SE" dirty="0"/>
              <a:t> </a:t>
            </a:r>
            <a:r>
              <a:rPr lang="sv-SE" dirty="0" err="1"/>
              <a:t>Topics</a:t>
            </a:r>
            <a:r>
              <a:rPr lang="sv-SE" dirty="0"/>
              <a:t> in a Population Census</a:t>
            </a:r>
            <a:endParaRPr lang="nb-NO" dirty="0"/>
          </a:p>
        </p:txBody>
      </p:sp>
      <p:sp>
        <p:nvSpPr>
          <p:cNvPr id="3" name="Plassholder for bunntekst 2">
            <a:extLst>
              <a:ext uri="{FF2B5EF4-FFF2-40B4-BE49-F238E27FC236}">
                <a16:creationId xmlns:a16="http://schemas.microsoft.com/office/drawing/2014/main" xmlns="" id="{4433EE25-2E57-42B7-93B3-DAE1340A1FA0}"/>
              </a:ext>
            </a:extLst>
          </p:cNvPr>
          <p:cNvSpPr>
            <a:spLocks noGrp="1"/>
          </p:cNvSpPr>
          <p:nvPr>
            <p:ph type="ftr" sz="quarter" idx="11"/>
          </p:nvPr>
        </p:nvSpPr>
        <p:spPr/>
        <p:txBody>
          <a:bodyPr/>
          <a:lstStyle/>
          <a:p>
            <a:r>
              <a:rPr lang="nb-NO"/>
              <a:t>anders.holmberg@ssb.no</a:t>
            </a:r>
            <a:endParaRPr lang="nb-NO" dirty="0"/>
          </a:p>
        </p:txBody>
      </p:sp>
      <p:sp>
        <p:nvSpPr>
          <p:cNvPr id="4" name="Plassholder for lysbildenummer 3">
            <a:extLst>
              <a:ext uri="{FF2B5EF4-FFF2-40B4-BE49-F238E27FC236}">
                <a16:creationId xmlns:a16="http://schemas.microsoft.com/office/drawing/2014/main" xmlns="" id="{7BEDA9B4-423D-4311-9EBD-78E5E775905B}"/>
              </a:ext>
            </a:extLst>
          </p:cNvPr>
          <p:cNvSpPr>
            <a:spLocks noGrp="1"/>
          </p:cNvSpPr>
          <p:nvPr>
            <p:ph type="sldNum" sz="quarter" idx="12"/>
          </p:nvPr>
        </p:nvSpPr>
        <p:spPr/>
        <p:txBody>
          <a:bodyPr/>
          <a:lstStyle/>
          <a:p>
            <a:fld id="{11623251-EE32-4CBF-AD53-D522594F4345}" type="slidenum">
              <a:rPr lang="nb-NO" smtClean="0"/>
              <a:pPr/>
              <a:t>5</a:t>
            </a:fld>
            <a:endParaRPr lang="nb-NO" dirty="0"/>
          </a:p>
        </p:txBody>
      </p:sp>
      <p:sp>
        <p:nvSpPr>
          <p:cNvPr id="5" name="Plassholder for tekst 4">
            <a:extLst>
              <a:ext uri="{FF2B5EF4-FFF2-40B4-BE49-F238E27FC236}">
                <a16:creationId xmlns:a16="http://schemas.microsoft.com/office/drawing/2014/main" xmlns="" id="{D2F936FB-A562-403D-AD14-82D74A7E069E}"/>
              </a:ext>
            </a:extLst>
          </p:cNvPr>
          <p:cNvSpPr>
            <a:spLocks noGrp="1"/>
          </p:cNvSpPr>
          <p:nvPr>
            <p:ph type="body" sz="quarter" idx="13"/>
          </p:nvPr>
        </p:nvSpPr>
        <p:spPr/>
        <p:txBody>
          <a:bodyPr>
            <a:normAutofit fontScale="70000" lnSpcReduction="20000"/>
          </a:bodyPr>
          <a:lstStyle/>
          <a:p>
            <a:pPr marL="0" indent="0">
              <a:buNone/>
            </a:pPr>
            <a:r>
              <a:rPr lang="en-US" b="1" dirty="0"/>
              <a:t>Geographic:</a:t>
            </a:r>
            <a:r>
              <a:rPr lang="en-US" dirty="0"/>
              <a:t> place enumerated and/or place of usual residence; </a:t>
            </a:r>
          </a:p>
          <a:p>
            <a:pPr marL="0" indent="0">
              <a:buNone/>
            </a:pPr>
            <a:r>
              <a:rPr lang="en-US" sz="3100" b="1" dirty="0"/>
              <a:t>Family circumstances</a:t>
            </a:r>
            <a:r>
              <a:rPr lang="en-US" dirty="0"/>
              <a:t>: relation to head of household or family; </a:t>
            </a:r>
          </a:p>
          <a:p>
            <a:pPr marL="0" indent="0">
              <a:buNone/>
            </a:pPr>
            <a:r>
              <a:rPr lang="en-US" sz="3100" b="1" dirty="0"/>
              <a:t>Demographic</a:t>
            </a:r>
            <a:r>
              <a:rPr lang="en-US" dirty="0"/>
              <a:t>: sex, age, marital status, children ever born, birthplace; </a:t>
            </a:r>
          </a:p>
          <a:p>
            <a:pPr marL="0" indent="0">
              <a:buNone/>
            </a:pPr>
            <a:r>
              <a:rPr lang="en-US" sz="3100" b="1" dirty="0"/>
              <a:t>Economic</a:t>
            </a:r>
            <a:r>
              <a:rPr lang="en-US" dirty="0"/>
              <a:t>: type of activity, occupation, industry, employer-employee status; </a:t>
            </a:r>
          </a:p>
          <a:p>
            <a:pPr marL="0" indent="0">
              <a:buNone/>
            </a:pPr>
            <a:r>
              <a:rPr lang="en-US" sz="3100" b="1" dirty="0"/>
              <a:t>Social and political</a:t>
            </a:r>
            <a:r>
              <a:rPr lang="en-US" dirty="0"/>
              <a:t>: citizenship, language, ethnic or religious affiliation </a:t>
            </a:r>
          </a:p>
          <a:p>
            <a:pPr marL="0" indent="0">
              <a:buNone/>
            </a:pPr>
            <a:r>
              <a:rPr lang="en-US" sz="3100" b="1" dirty="0"/>
              <a:t>Educational</a:t>
            </a:r>
            <a:r>
              <a:rPr lang="en-US" dirty="0"/>
              <a:t>: literacy or level of education, school attendance. </a:t>
            </a:r>
          </a:p>
          <a:p>
            <a:endParaRPr lang="nb-NO" dirty="0"/>
          </a:p>
        </p:txBody>
      </p:sp>
    </p:spTree>
    <p:extLst>
      <p:ext uri="{BB962C8B-B14F-4D97-AF65-F5344CB8AC3E}">
        <p14:creationId xmlns:p14="http://schemas.microsoft.com/office/powerpoint/2010/main" val="1294740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en-US" dirty="0">
                <a:solidFill>
                  <a:schemeClr val="tx2"/>
                </a:solidFill>
              </a:rPr>
              <a:t>Swedish Census </a:t>
            </a:r>
            <a:br>
              <a:rPr lang="en-US" dirty="0">
                <a:solidFill>
                  <a:schemeClr val="tx2"/>
                </a:solidFill>
              </a:rPr>
            </a:br>
            <a:r>
              <a:rPr lang="en-US" dirty="0">
                <a:solidFill>
                  <a:schemeClr val="tx2"/>
                </a:solidFill>
              </a:rPr>
              <a:t>Household statistics - an evaluation study</a:t>
            </a:r>
          </a:p>
        </p:txBody>
      </p:sp>
      <p:sp>
        <p:nvSpPr>
          <p:cNvPr id="3" name="Platshållare för innehåll 2"/>
          <p:cNvSpPr>
            <a:spLocks noGrp="1"/>
          </p:cNvSpPr>
          <p:nvPr>
            <p:ph idx="1"/>
          </p:nvPr>
        </p:nvSpPr>
        <p:spPr>
          <a:xfrm>
            <a:off x="251520" y="1600200"/>
            <a:ext cx="8640960" cy="4525963"/>
          </a:xfrm>
        </p:spPr>
        <p:txBody>
          <a:bodyPr>
            <a:normAutofit fontScale="62500" lnSpcReduction="20000"/>
          </a:bodyPr>
          <a:lstStyle/>
          <a:p>
            <a:pPr>
              <a:lnSpc>
                <a:spcPct val="150000"/>
              </a:lnSpc>
              <a:spcBef>
                <a:spcPts val="600"/>
              </a:spcBef>
              <a:spcAft>
                <a:spcPts val="600"/>
              </a:spcAft>
            </a:pPr>
            <a:r>
              <a:rPr lang="en-US" dirty="0"/>
              <a:t>To evaluate the quality of </a:t>
            </a:r>
          </a:p>
          <a:p>
            <a:pPr lvl="1">
              <a:lnSpc>
                <a:spcPct val="150000"/>
              </a:lnSpc>
              <a:spcBef>
                <a:spcPts val="600"/>
              </a:spcBef>
              <a:spcAft>
                <a:spcPts val="600"/>
              </a:spcAft>
              <a:buFontTx/>
              <a:buChar char="-"/>
            </a:pPr>
            <a:r>
              <a:rPr lang="en-US" sz="2400" dirty="0"/>
              <a:t>the Dwelling register </a:t>
            </a:r>
          </a:p>
          <a:p>
            <a:pPr lvl="1">
              <a:lnSpc>
                <a:spcPct val="150000"/>
              </a:lnSpc>
              <a:spcBef>
                <a:spcPts val="600"/>
              </a:spcBef>
              <a:spcAft>
                <a:spcPts val="600"/>
              </a:spcAft>
              <a:buFontTx/>
              <a:buChar char="-"/>
            </a:pPr>
            <a:r>
              <a:rPr lang="en-US" sz="2400" dirty="0"/>
              <a:t>the registration of people on dwelling</a:t>
            </a:r>
          </a:p>
          <a:p>
            <a:pPr lvl="1">
              <a:lnSpc>
                <a:spcPct val="150000"/>
              </a:lnSpc>
              <a:spcBef>
                <a:spcPts val="600"/>
              </a:spcBef>
              <a:spcAft>
                <a:spcPts val="600"/>
              </a:spcAft>
              <a:buFontTx/>
              <a:buChar char="-"/>
            </a:pPr>
            <a:r>
              <a:rPr lang="en-US" sz="2400" dirty="0"/>
              <a:t>their combined effect on household statistics</a:t>
            </a:r>
          </a:p>
          <a:p>
            <a:pPr>
              <a:lnSpc>
                <a:spcPct val="150000"/>
              </a:lnSpc>
              <a:spcBef>
                <a:spcPts val="600"/>
              </a:spcBef>
              <a:spcAft>
                <a:spcPts val="600"/>
              </a:spcAft>
            </a:pPr>
            <a:r>
              <a:rPr lang="en-US" dirty="0"/>
              <a:t>If possible, provide information that can be used to improve the quality of census statistics</a:t>
            </a:r>
          </a:p>
          <a:p>
            <a:pPr>
              <a:lnSpc>
                <a:spcPct val="150000"/>
              </a:lnSpc>
              <a:spcBef>
                <a:spcPts val="600"/>
              </a:spcBef>
              <a:spcAft>
                <a:spcPts val="600"/>
              </a:spcAft>
            </a:pPr>
            <a:r>
              <a:rPr lang="en-GB" dirty="0"/>
              <a:t>Sample survey in order so measure to what extent answers were consistent with the register information at the reference date.</a:t>
            </a:r>
            <a:endParaRPr lang="en-US" dirty="0"/>
          </a:p>
          <a:p>
            <a:pPr>
              <a:lnSpc>
                <a:spcPct val="150000"/>
              </a:lnSpc>
              <a:spcBef>
                <a:spcPts val="600"/>
              </a:spcBef>
              <a:spcAft>
                <a:spcPts val="600"/>
              </a:spcAft>
            </a:pPr>
            <a:endParaRPr lang="en-US" dirty="0"/>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50</a:t>
            </a:fld>
            <a:endParaRPr lang="sv-SE"/>
          </a:p>
        </p:txBody>
      </p:sp>
      <p:sp>
        <p:nvSpPr>
          <p:cNvPr id="6" name="Plassholder for bunntekst 2">
            <a:extLst>
              <a:ext uri="{FF2B5EF4-FFF2-40B4-BE49-F238E27FC236}">
                <a16:creationId xmlns:a16="http://schemas.microsoft.com/office/drawing/2014/main" xmlns="" id="{B877F99D-0A59-4A2A-A64B-0A5D6A6E36E2}"/>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542693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latshållare för innehåll 2">
            <a:extLst>
              <a:ext uri="{FF2B5EF4-FFF2-40B4-BE49-F238E27FC236}">
                <a16:creationId xmlns:a16="http://schemas.microsoft.com/office/drawing/2014/main" xmlns="" id="{F98E4F9A-0732-4727-AD7C-1264B89275D2}"/>
              </a:ext>
            </a:extLst>
          </p:cNvPr>
          <p:cNvSpPr>
            <a:spLocks noGrp="1"/>
          </p:cNvSpPr>
          <p:nvPr>
            <p:ph idx="1"/>
          </p:nvPr>
        </p:nvSpPr>
        <p:spPr>
          <a:xfrm>
            <a:off x="1295400" y="1412875"/>
            <a:ext cx="7772400" cy="4475163"/>
          </a:xfrm>
        </p:spPr>
        <p:txBody>
          <a:bodyPr/>
          <a:lstStyle/>
          <a:p>
            <a:pPr marL="1588" indent="-1588" eaLnBrk="1" hangingPunct="1">
              <a:buFont typeface="Arial" panose="020B0604020202020204" pitchFamily="34" charset="0"/>
              <a:buNone/>
            </a:pPr>
            <a:endParaRPr lang="en-US" altLang="nb-NO" b="1"/>
          </a:p>
          <a:p>
            <a:pPr marL="1588" indent="-1588" eaLnBrk="1" hangingPunct="1">
              <a:buFont typeface="Arial" panose="020B0604020202020204" pitchFamily="34" charset="0"/>
              <a:buNone/>
            </a:pPr>
            <a:endParaRPr lang="en-US" altLang="nb-NO" b="1"/>
          </a:p>
          <a:p>
            <a:pPr marL="1588" indent="-1588" eaLnBrk="1" hangingPunct="1">
              <a:buFont typeface="Arial" panose="020B0604020202020204" pitchFamily="34" charset="0"/>
              <a:buNone/>
            </a:pPr>
            <a:endParaRPr lang="en-US" altLang="nb-NO"/>
          </a:p>
        </p:txBody>
      </p:sp>
      <p:sp>
        <p:nvSpPr>
          <p:cNvPr id="5" name="Platshållare för bildnummer 4">
            <a:extLst>
              <a:ext uri="{FF2B5EF4-FFF2-40B4-BE49-F238E27FC236}">
                <a16:creationId xmlns:a16="http://schemas.microsoft.com/office/drawing/2014/main" xmlns="" id="{DD7BFDA2-809B-447B-94EA-58623963997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A06EF6-F8DA-459F-94C5-4D1CE38B4301}" type="slidenum">
              <a:rPr lang="sv-SE" altLang="nb-NO">
                <a:solidFill>
                  <a:srgbClr val="898989"/>
                </a:solidFill>
              </a:rPr>
              <a:pPr eaLnBrk="1" hangingPunct="1"/>
              <a:t>51</a:t>
            </a:fld>
            <a:endParaRPr lang="sv-SE" altLang="nb-NO">
              <a:solidFill>
                <a:srgbClr val="898989"/>
              </a:solidFill>
            </a:endParaRPr>
          </a:p>
        </p:txBody>
      </p:sp>
      <p:sp>
        <p:nvSpPr>
          <p:cNvPr id="11" name="Rubrik 1">
            <a:extLst>
              <a:ext uri="{FF2B5EF4-FFF2-40B4-BE49-F238E27FC236}">
                <a16:creationId xmlns:a16="http://schemas.microsoft.com/office/drawing/2014/main" xmlns="" id="{EFBB698C-168C-40B2-A046-505096416A5E}"/>
              </a:ext>
            </a:extLst>
          </p:cNvPr>
          <p:cNvSpPr txBox="1">
            <a:spLocks/>
          </p:cNvSpPr>
          <p:nvPr/>
        </p:nvSpPr>
        <p:spPr>
          <a:xfrm>
            <a:off x="323528" y="188913"/>
            <a:ext cx="9001447" cy="1143000"/>
          </a:xfrm>
          <a:prstGeom prst="rect">
            <a:avLst/>
          </a:prstGeom>
        </p:spPr>
        <p:txBody>
          <a:bodyPr anchor="ctr"/>
          <a:lstStyle/>
          <a:p>
            <a:pPr fontAlgn="auto">
              <a:spcAft>
                <a:spcPts val="0"/>
              </a:spcAft>
              <a:defRPr/>
            </a:pPr>
            <a:r>
              <a:rPr lang="en-US" sz="2800" dirty="0">
                <a:solidFill>
                  <a:srgbClr val="333333"/>
                </a:solidFill>
                <a:latin typeface="Arial Black" pitchFamily="34" charset="0"/>
                <a:ea typeface="+mj-ea"/>
                <a:cs typeface="+mj-cs"/>
              </a:rPr>
              <a:t>Some errors: causes &amp; consequences</a:t>
            </a:r>
          </a:p>
        </p:txBody>
      </p:sp>
      <p:pic>
        <p:nvPicPr>
          <p:cNvPr id="8" name="Picture 2">
            <a:extLst>
              <a:ext uri="{FF2B5EF4-FFF2-40B4-BE49-F238E27FC236}">
                <a16:creationId xmlns:a16="http://schemas.microsoft.com/office/drawing/2014/main" xmlns="" id="{C08A51ED-37CB-4A67-BFE9-A7C83E4CD469}"/>
              </a:ext>
            </a:extLst>
          </p:cNvPr>
          <p:cNvPicPr>
            <a:picLocks noChangeAspect="1" noChangeArrowheads="1"/>
          </p:cNvPicPr>
          <p:nvPr/>
        </p:nvPicPr>
        <p:blipFill>
          <a:blip r:embed="rId3" cstate="print"/>
          <a:srcRect/>
          <a:stretch>
            <a:fillRect/>
          </a:stretch>
        </p:blipFill>
        <p:spPr bwMode="auto">
          <a:xfrm>
            <a:off x="179512" y="1256971"/>
            <a:ext cx="8496177" cy="4835854"/>
          </a:xfrm>
          <a:prstGeom prst="rect">
            <a:avLst/>
          </a:prstGeom>
          <a:noFill/>
          <a:ln w="9525">
            <a:noFill/>
            <a:miter lim="800000"/>
            <a:headEnd/>
            <a:tailEnd/>
          </a:ln>
        </p:spPr>
      </p:pic>
      <p:sp>
        <p:nvSpPr>
          <p:cNvPr id="6" name="Plassholder for bunntekst 2">
            <a:extLst>
              <a:ext uri="{FF2B5EF4-FFF2-40B4-BE49-F238E27FC236}">
                <a16:creationId xmlns:a16="http://schemas.microsoft.com/office/drawing/2014/main" xmlns="" id="{C84D7C0E-23AC-45D4-BAE4-3B211AAB26DD}"/>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557994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The setup of the evaluation study</a:t>
            </a:r>
          </a:p>
        </p:txBody>
      </p:sp>
      <p:sp>
        <p:nvSpPr>
          <p:cNvPr id="3" name="Platshållare för innehåll 2"/>
          <p:cNvSpPr>
            <a:spLocks noGrp="1"/>
          </p:cNvSpPr>
          <p:nvPr>
            <p:ph idx="1"/>
          </p:nvPr>
        </p:nvSpPr>
        <p:spPr>
          <a:xfrm>
            <a:off x="323524" y="1052736"/>
            <a:ext cx="8568952" cy="4525963"/>
          </a:xfrm>
        </p:spPr>
        <p:txBody>
          <a:bodyPr>
            <a:noAutofit/>
          </a:bodyPr>
          <a:lstStyle/>
          <a:p>
            <a:pPr>
              <a:lnSpc>
                <a:spcPct val="150000"/>
              </a:lnSpc>
              <a:spcBef>
                <a:spcPts val="600"/>
              </a:spcBef>
              <a:spcAft>
                <a:spcPts val="600"/>
              </a:spcAft>
            </a:pPr>
            <a:r>
              <a:rPr lang="en-US" sz="2800" dirty="0"/>
              <a:t>Select sample of individuals</a:t>
            </a:r>
          </a:p>
          <a:p>
            <a:pPr>
              <a:lnSpc>
                <a:spcPct val="150000"/>
              </a:lnSpc>
              <a:spcBef>
                <a:spcPts val="600"/>
              </a:spcBef>
              <a:spcAft>
                <a:spcPts val="600"/>
              </a:spcAft>
            </a:pPr>
            <a:r>
              <a:rPr lang="en-US" sz="2800" dirty="0"/>
              <a:t>Collect vital household data for sampled individuals</a:t>
            </a:r>
          </a:p>
          <a:p>
            <a:pPr>
              <a:lnSpc>
                <a:spcPct val="150000"/>
              </a:lnSpc>
              <a:spcBef>
                <a:spcPts val="600"/>
              </a:spcBef>
              <a:spcAft>
                <a:spcPts val="600"/>
              </a:spcAft>
            </a:pPr>
            <a:r>
              <a:rPr lang="en-US" sz="2800" dirty="0"/>
              <a:t>Compare sample and register data at the individual level and try to resolve true circumstances</a:t>
            </a:r>
          </a:p>
          <a:p>
            <a:pPr>
              <a:lnSpc>
                <a:spcPct val="150000"/>
              </a:lnSpc>
              <a:spcBef>
                <a:spcPts val="600"/>
              </a:spcBef>
              <a:spcAft>
                <a:spcPts val="600"/>
              </a:spcAft>
            </a:pPr>
            <a:r>
              <a:rPr lang="en-US" sz="2800" dirty="0"/>
              <a:t>Estimation of parameters of interest</a:t>
            </a:r>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52</a:t>
            </a:fld>
            <a:endParaRPr lang="sv-SE"/>
          </a:p>
        </p:txBody>
      </p:sp>
      <p:sp>
        <p:nvSpPr>
          <p:cNvPr id="6" name="Plassholder for bunntekst 2">
            <a:extLst>
              <a:ext uri="{FF2B5EF4-FFF2-40B4-BE49-F238E27FC236}">
                <a16:creationId xmlns:a16="http://schemas.microsoft.com/office/drawing/2014/main" xmlns="" id="{9879F352-8F43-46FD-9292-71A81084710F}"/>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478838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Questionnaire and data collection</a:t>
            </a:r>
          </a:p>
        </p:txBody>
      </p:sp>
      <p:sp>
        <p:nvSpPr>
          <p:cNvPr id="3" name="Platshållare för innehåll 2"/>
          <p:cNvSpPr>
            <a:spLocks noGrp="1"/>
          </p:cNvSpPr>
          <p:nvPr>
            <p:ph idx="1"/>
          </p:nvPr>
        </p:nvSpPr>
        <p:spPr>
          <a:xfrm>
            <a:off x="107504" y="1196752"/>
            <a:ext cx="8784976" cy="5112568"/>
          </a:xfrm>
        </p:spPr>
        <p:txBody>
          <a:bodyPr>
            <a:normAutofit fontScale="77500" lnSpcReduction="20000"/>
          </a:bodyPr>
          <a:lstStyle/>
          <a:p>
            <a:pPr>
              <a:lnSpc>
                <a:spcPct val="150000"/>
              </a:lnSpc>
              <a:spcBef>
                <a:spcPts val="600"/>
              </a:spcBef>
              <a:spcAft>
                <a:spcPts val="600"/>
              </a:spcAft>
            </a:pPr>
            <a:r>
              <a:rPr lang="en-US" sz="3100" dirty="0"/>
              <a:t>Limited amount of questions regarding</a:t>
            </a:r>
          </a:p>
          <a:p>
            <a:pPr lvl="1">
              <a:lnSpc>
                <a:spcPct val="150000"/>
              </a:lnSpc>
              <a:spcBef>
                <a:spcPts val="600"/>
              </a:spcBef>
              <a:spcAft>
                <a:spcPts val="600"/>
              </a:spcAft>
            </a:pPr>
            <a:r>
              <a:rPr lang="en-US" sz="2600" dirty="0"/>
              <a:t>Address and no. of dwellings at the address</a:t>
            </a:r>
          </a:p>
          <a:p>
            <a:pPr lvl="1">
              <a:lnSpc>
                <a:spcPct val="150000"/>
              </a:lnSpc>
              <a:spcBef>
                <a:spcPts val="600"/>
              </a:spcBef>
              <a:spcAft>
                <a:spcPts val="600"/>
              </a:spcAft>
            </a:pPr>
            <a:r>
              <a:rPr lang="en-US" sz="2600" dirty="0"/>
              <a:t>The dwelling in which respondent lives</a:t>
            </a:r>
          </a:p>
          <a:p>
            <a:pPr lvl="1">
              <a:lnSpc>
                <a:spcPct val="150000"/>
              </a:lnSpc>
              <a:spcBef>
                <a:spcPts val="600"/>
              </a:spcBef>
              <a:spcAft>
                <a:spcPts val="600"/>
              </a:spcAft>
            </a:pPr>
            <a:r>
              <a:rPr lang="en-US" sz="2600" dirty="0"/>
              <a:t>Other people living in the same dwelling</a:t>
            </a:r>
          </a:p>
          <a:p>
            <a:pPr>
              <a:lnSpc>
                <a:spcPct val="150000"/>
              </a:lnSpc>
              <a:spcBef>
                <a:spcPts val="600"/>
              </a:spcBef>
              <a:spcAft>
                <a:spcPts val="600"/>
              </a:spcAft>
            </a:pPr>
            <a:r>
              <a:rPr lang="en-US" sz="3100" dirty="0"/>
              <a:t>Questionnaire distributed via mail</a:t>
            </a:r>
          </a:p>
          <a:p>
            <a:pPr>
              <a:lnSpc>
                <a:spcPct val="150000"/>
              </a:lnSpc>
              <a:spcBef>
                <a:spcPts val="600"/>
              </a:spcBef>
              <a:spcAft>
                <a:spcPts val="600"/>
              </a:spcAft>
            </a:pPr>
            <a:r>
              <a:rPr lang="en-US" sz="3100" dirty="0"/>
              <a:t>Data capture via web or self-administered questionnaire</a:t>
            </a:r>
          </a:p>
          <a:p>
            <a:pPr>
              <a:lnSpc>
                <a:spcPct val="150000"/>
              </a:lnSpc>
              <a:spcBef>
                <a:spcPts val="600"/>
              </a:spcBef>
              <a:spcAft>
                <a:spcPts val="600"/>
              </a:spcAft>
            </a:pPr>
            <a:r>
              <a:rPr lang="en-US" sz="3100" dirty="0"/>
              <a:t>Follow-up of non-respondents via mail and telephone</a:t>
            </a:r>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53</a:t>
            </a:fld>
            <a:endParaRPr lang="sv-SE"/>
          </a:p>
        </p:txBody>
      </p:sp>
      <p:sp>
        <p:nvSpPr>
          <p:cNvPr id="6" name="Plassholder for bunntekst 2">
            <a:extLst>
              <a:ext uri="{FF2B5EF4-FFF2-40B4-BE49-F238E27FC236}">
                <a16:creationId xmlns:a16="http://schemas.microsoft.com/office/drawing/2014/main" xmlns="" id="{4704308E-9522-454D-985F-80E413351388}"/>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39034188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Issues in design of an evaluation</a:t>
            </a:r>
          </a:p>
        </p:txBody>
      </p:sp>
      <p:sp>
        <p:nvSpPr>
          <p:cNvPr id="3" name="Platshållare för innehåll 2"/>
          <p:cNvSpPr>
            <a:spLocks noGrp="1"/>
          </p:cNvSpPr>
          <p:nvPr>
            <p:ph idx="1"/>
          </p:nvPr>
        </p:nvSpPr>
        <p:spPr>
          <a:xfrm>
            <a:off x="107504" y="1600200"/>
            <a:ext cx="8856984" cy="4709120"/>
          </a:xfrm>
        </p:spPr>
        <p:txBody>
          <a:bodyPr>
            <a:normAutofit fontScale="85000" lnSpcReduction="10000"/>
          </a:bodyPr>
          <a:lstStyle/>
          <a:p>
            <a:pPr>
              <a:lnSpc>
                <a:spcPct val="150000"/>
              </a:lnSpc>
              <a:spcBef>
                <a:spcPts val="600"/>
              </a:spcBef>
              <a:spcAft>
                <a:spcPts val="600"/>
              </a:spcAft>
            </a:pPr>
            <a:r>
              <a:rPr lang="en-US" sz="2600" dirty="0"/>
              <a:t>Collecting data on household status with a self administered questionnaire (Web/paper) is not straightforward! </a:t>
            </a:r>
          </a:p>
          <a:p>
            <a:pPr>
              <a:lnSpc>
                <a:spcPct val="150000"/>
              </a:lnSpc>
              <a:spcBef>
                <a:spcPts val="600"/>
              </a:spcBef>
              <a:spcAft>
                <a:spcPts val="600"/>
              </a:spcAft>
            </a:pPr>
            <a:r>
              <a:rPr lang="en-US" sz="2600" dirty="0" err="1"/>
              <a:t>Nonresponse</a:t>
            </a:r>
            <a:r>
              <a:rPr lang="en-US" sz="2600" dirty="0"/>
              <a:t> in the evaluation survey is problematic!</a:t>
            </a:r>
          </a:p>
          <a:p>
            <a:pPr lvl="1">
              <a:lnSpc>
                <a:spcPct val="150000"/>
              </a:lnSpc>
              <a:spcBef>
                <a:spcPts val="600"/>
              </a:spcBef>
              <a:spcAft>
                <a:spcPts val="600"/>
              </a:spcAft>
            </a:pPr>
            <a:r>
              <a:rPr lang="en-US" sz="2400" dirty="0"/>
              <a:t>Many possible causes, which call for different actions</a:t>
            </a:r>
          </a:p>
          <a:p>
            <a:pPr>
              <a:lnSpc>
                <a:spcPct val="150000"/>
              </a:lnSpc>
              <a:spcBef>
                <a:spcPts val="600"/>
              </a:spcBef>
              <a:spcAft>
                <a:spcPts val="600"/>
              </a:spcAft>
            </a:pPr>
            <a:r>
              <a:rPr lang="en-US" sz="2600" dirty="0"/>
              <a:t>Reconciling observed discrepancies requires large resources</a:t>
            </a:r>
          </a:p>
          <a:p>
            <a:pPr lvl="1">
              <a:lnSpc>
                <a:spcPct val="150000"/>
              </a:lnSpc>
              <a:spcBef>
                <a:spcPts val="600"/>
              </a:spcBef>
              <a:spcAft>
                <a:spcPts val="600"/>
              </a:spcAft>
            </a:pPr>
            <a:r>
              <a:rPr lang="en-US" sz="2400" dirty="0"/>
              <a:t>The amount of possible combinations in error is large and requires manual handling</a:t>
            </a:r>
          </a:p>
          <a:p>
            <a:pPr lvl="1">
              <a:lnSpc>
                <a:spcPct val="150000"/>
              </a:lnSpc>
              <a:spcBef>
                <a:spcPts val="600"/>
              </a:spcBef>
              <a:spcAft>
                <a:spcPts val="600"/>
              </a:spcAft>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54</a:t>
            </a:fld>
            <a:endParaRPr lang="sv-SE"/>
          </a:p>
        </p:txBody>
      </p:sp>
      <p:sp>
        <p:nvSpPr>
          <p:cNvPr id="6" name="Plassholder for bunntekst 2">
            <a:extLst>
              <a:ext uri="{FF2B5EF4-FFF2-40B4-BE49-F238E27FC236}">
                <a16:creationId xmlns:a16="http://schemas.microsoft.com/office/drawing/2014/main" xmlns="" id="{D8AFEAD1-71D6-4CED-B9B4-2CE02C63B8B4}"/>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955414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Sampling  design</a:t>
            </a:r>
          </a:p>
        </p:txBody>
      </p:sp>
      <p:sp>
        <p:nvSpPr>
          <p:cNvPr id="3" name="Platshållare för innehåll 2"/>
          <p:cNvSpPr>
            <a:spLocks noGrp="1"/>
          </p:cNvSpPr>
          <p:nvPr>
            <p:ph idx="1"/>
          </p:nvPr>
        </p:nvSpPr>
        <p:spPr>
          <a:xfrm>
            <a:off x="357901" y="1324800"/>
            <a:ext cx="8428198" cy="4709120"/>
          </a:xfrm>
        </p:spPr>
        <p:txBody>
          <a:bodyPr>
            <a:normAutofit fontScale="92500" lnSpcReduction="20000"/>
          </a:bodyPr>
          <a:lstStyle/>
          <a:p>
            <a:pPr>
              <a:lnSpc>
                <a:spcPct val="150000"/>
              </a:lnSpc>
              <a:spcBef>
                <a:spcPts val="600"/>
              </a:spcBef>
              <a:spcAft>
                <a:spcPts val="600"/>
              </a:spcAft>
            </a:pPr>
            <a:r>
              <a:rPr lang="en-US" sz="2600" dirty="0"/>
              <a:t>Stratified SRS, n=15,000, 108 strata, defined by register-data on </a:t>
            </a:r>
          </a:p>
          <a:p>
            <a:pPr lvl="1">
              <a:lnSpc>
                <a:spcPct val="150000"/>
              </a:lnSpc>
              <a:spcBef>
                <a:spcPts val="600"/>
              </a:spcBef>
              <a:spcAft>
                <a:spcPts val="600"/>
              </a:spcAft>
            </a:pPr>
            <a:r>
              <a:rPr lang="en-US" dirty="0"/>
              <a:t>Existence of Dwelling ID-key</a:t>
            </a:r>
          </a:p>
          <a:p>
            <a:pPr lvl="1">
              <a:lnSpc>
                <a:spcPct val="150000"/>
              </a:lnSpc>
              <a:spcBef>
                <a:spcPts val="600"/>
              </a:spcBef>
              <a:spcAft>
                <a:spcPts val="600"/>
              </a:spcAft>
            </a:pPr>
            <a:r>
              <a:rPr lang="en-US" dirty="0"/>
              <a:t>Residence Municipality (grouped)</a:t>
            </a:r>
          </a:p>
          <a:p>
            <a:pPr lvl="1">
              <a:lnSpc>
                <a:spcPct val="150000"/>
              </a:lnSpc>
              <a:spcBef>
                <a:spcPts val="600"/>
              </a:spcBef>
              <a:spcAft>
                <a:spcPts val="600"/>
              </a:spcAft>
            </a:pPr>
            <a:r>
              <a:rPr lang="en-US" dirty="0"/>
              <a:t>Age class</a:t>
            </a:r>
          </a:p>
          <a:p>
            <a:pPr lvl="1">
              <a:lnSpc>
                <a:spcPct val="150000"/>
              </a:lnSpc>
              <a:spcBef>
                <a:spcPts val="600"/>
              </a:spcBef>
              <a:spcAft>
                <a:spcPts val="600"/>
              </a:spcAft>
            </a:pPr>
            <a:r>
              <a:rPr lang="en-US" dirty="0"/>
              <a:t>Type of dwelling</a:t>
            </a:r>
          </a:p>
          <a:p>
            <a:pPr lvl="1">
              <a:lnSpc>
                <a:spcPct val="150000"/>
              </a:lnSpc>
              <a:spcBef>
                <a:spcPts val="600"/>
              </a:spcBef>
              <a:spcAft>
                <a:spcPts val="600"/>
              </a:spcAft>
            </a:pPr>
            <a:r>
              <a:rPr lang="en-US" dirty="0"/>
              <a:t>Number of families in dwelling</a:t>
            </a:r>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55</a:t>
            </a:fld>
            <a:endParaRPr lang="sv-SE"/>
          </a:p>
        </p:txBody>
      </p:sp>
      <p:sp>
        <p:nvSpPr>
          <p:cNvPr id="6" name="Plassholder for bunntekst 2">
            <a:extLst>
              <a:ext uri="{FF2B5EF4-FFF2-40B4-BE49-F238E27FC236}">
                <a16:creationId xmlns:a16="http://schemas.microsoft.com/office/drawing/2014/main" xmlns="" id="{6D51AF6A-7197-479A-8249-3ED8850F1523}"/>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823947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Sample size allocation</a:t>
            </a:r>
          </a:p>
        </p:txBody>
      </p:sp>
      <p:sp>
        <p:nvSpPr>
          <p:cNvPr id="3" name="Platshållare för innehåll 2"/>
          <p:cNvSpPr>
            <a:spLocks noGrp="1"/>
          </p:cNvSpPr>
          <p:nvPr>
            <p:ph idx="1"/>
          </p:nvPr>
        </p:nvSpPr>
        <p:spPr>
          <a:xfrm>
            <a:off x="107504" y="1600200"/>
            <a:ext cx="8784976" cy="4525963"/>
          </a:xfrm>
        </p:spPr>
        <p:txBody>
          <a:bodyPr>
            <a:normAutofit fontScale="85000" lnSpcReduction="20000"/>
          </a:bodyPr>
          <a:lstStyle/>
          <a:p>
            <a:pPr>
              <a:lnSpc>
                <a:spcPct val="150000"/>
              </a:lnSpc>
              <a:spcBef>
                <a:spcPts val="600"/>
              </a:spcBef>
              <a:spcAft>
                <a:spcPts val="600"/>
              </a:spcAft>
            </a:pPr>
            <a:r>
              <a:rPr lang="en-US" dirty="0"/>
              <a:t>Oversampling of persons from strata for which dwelling ID-key is missing (1/3), as they</a:t>
            </a:r>
          </a:p>
          <a:p>
            <a:pPr lvl="1">
              <a:lnSpc>
                <a:spcPct val="150000"/>
              </a:lnSpc>
              <a:spcBef>
                <a:spcPts val="600"/>
              </a:spcBef>
              <a:spcAft>
                <a:spcPts val="600"/>
              </a:spcAft>
              <a:buFontTx/>
              <a:buChar char="-"/>
            </a:pPr>
            <a:r>
              <a:rPr lang="en-US" dirty="0"/>
              <a:t>will cause errors in register-based production</a:t>
            </a:r>
          </a:p>
          <a:p>
            <a:pPr lvl="1">
              <a:lnSpc>
                <a:spcPct val="150000"/>
              </a:lnSpc>
              <a:spcBef>
                <a:spcPts val="600"/>
              </a:spcBef>
              <a:spcAft>
                <a:spcPts val="600"/>
              </a:spcAft>
              <a:buFontTx/>
              <a:buChar char="-"/>
            </a:pPr>
            <a:r>
              <a:rPr lang="en-US" dirty="0"/>
              <a:t>are more likely to be </a:t>
            </a:r>
            <a:r>
              <a:rPr lang="en-US" dirty="0" err="1"/>
              <a:t>nonrespondents</a:t>
            </a:r>
            <a:r>
              <a:rPr lang="en-US" dirty="0"/>
              <a:t> in the evaluation study</a:t>
            </a:r>
          </a:p>
          <a:p>
            <a:pPr>
              <a:lnSpc>
                <a:spcPct val="150000"/>
              </a:lnSpc>
              <a:spcBef>
                <a:spcPts val="600"/>
              </a:spcBef>
              <a:spcAft>
                <a:spcPts val="600"/>
              </a:spcAft>
            </a:pPr>
            <a:r>
              <a:rPr lang="en-US" dirty="0"/>
              <a:t>Proportional allocation, with upper and lower boundaries, for remaining strata</a:t>
            </a:r>
          </a:p>
          <a:p>
            <a:pPr>
              <a:lnSpc>
                <a:spcPct val="150000"/>
              </a:lnSpc>
              <a:spcBef>
                <a:spcPts val="600"/>
              </a:spcBef>
              <a:spcAft>
                <a:spcPts val="600"/>
              </a:spcAft>
            </a:pPr>
            <a:endParaRPr lang="en-US" dirty="0"/>
          </a:p>
          <a:p>
            <a:pPr lvl="1">
              <a:lnSpc>
                <a:spcPct val="150000"/>
              </a:lnSpc>
              <a:spcBef>
                <a:spcPts val="600"/>
              </a:spcBef>
              <a:spcAft>
                <a:spcPts val="600"/>
              </a:spcAft>
            </a:pPr>
            <a:endParaRPr lang="en-US" dirty="0"/>
          </a:p>
          <a:p>
            <a:pPr>
              <a:lnSpc>
                <a:spcPct val="150000"/>
              </a:lnSpc>
              <a:spcBef>
                <a:spcPts val="600"/>
              </a:spcBef>
              <a:spcAft>
                <a:spcPts val="600"/>
              </a:spcAft>
            </a:pPr>
            <a:endParaRPr lang="en-US" dirty="0"/>
          </a:p>
          <a:p>
            <a:pPr lvl="1">
              <a:lnSpc>
                <a:spcPct val="150000"/>
              </a:lnSpc>
              <a:spcBef>
                <a:spcPts val="600"/>
              </a:spcBef>
              <a:spcAft>
                <a:spcPts val="600"/>
              </a:spcAft>
            </a:pPr>
            <a:endParaRPr lang="en-US" dirty="0"/>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56</a:t>
            </a:fld>
            <a:endParaRPr lang="sv-SE"/>
          </a:p>
        </p:txBody>
      </p:sp>
      <p:sp>
        <p:nvSpPr>
          <p:cNvPr id="6" name="Plassholder for bunntekst 2">
            <a:extLst>
              <a:ext uri="{FF2B5EF4-FFF2-40B4-BE49-F238E27FC236}">
                <a16:creationId xmlns:a16="http://schemas.microsoft.com/office/drawing/2014/main" xmlns="" id="{226E4442-B2D8-4710-A595-969EB1206D8C}"/>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406517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Data collection</a:t>
            </a:r>
          </a:p>
        </p:txBody>
      </p:sp>
      <p:sp>
        <p:nvSpPr>
          <p:cNvPr id="3" name="Platshållare för innehåll 2"/>
          <p:cNvSpPr>
            <a:spLocks noGrp="1"/>
          </p:cNvSpPr>
          <p:nvPr>
            <p:ph idx="1"/>
          </p:nvPr>
        </p:nvSpPr>
        <p:spPr>
          <a:xfrm>
            <a:off x="107504" y="1124744"/>
            <a:ext cx="8784976" cy="5001419"/>
          </a:xfrm>
        </p:spPr>
        <p:txBody>
          <a:bodyPr>
            <a:noAutofit/>
          </a:bodyPr>
          <a:lstStyle/>
          <a:p>
            <a:r>
              <a:rPr lang="en-GB" sz="2400" dirty="0"/>
              <a:t>First invitation by mail to respond by web only. Second invitation by mail to those not yet responding, including a printed copy of the questionnaire. Finally a third possibility to respond, by a telephone interview.</a:t>
            </a:r>
          </a:p>
          <a:p>
            <a:r>
              <a:rPr lang="en-GB" sz="2400" dirty="0"/>
              <a:t>Data collected between January and May 2012.</a:t>
            </a:r>
          </a:p>
          <a:p>
            <a:r>
              <a:rPr lang="en-GB" sz="2400" dirty="0"/>
              <a:t>Response rate of 62 percent (65 percent weighted). More than 40 percent response rate in all strata.</a:t>
            </a:r>
            <a:endParaRPr lang="sv-SE" sz="2400" dirty="0"/>
          </a:p>
          <a:p>
            <a:r>
              <a:rPr lang="en-GB" sz="2400" dirty="0"/>
              <a:t>If household size or household type differed between survey and register: re-contact by telephone in order to establish the “true” value. Almost 3000 individuals contacted, 85 percent of the 3000 agreed to confirm.</a:t>
            </a:r>
            <a:endParaRPr lang="sv-SE" sz="2400" dirty="0"/>
          </a:p>
          <a:p>
            <a:pPr lvl="1">
              <a:lnSpc>
                <a:spcPct val="150000"/>
              </a:lnSpc>
              <a:spcBef>
                <a:spcPts val="600"/>
              </a:spcBef>
              <a:spcAft>
                <a:spcPts val="600"/>
              </a:spcAft>
            </a:pPr>
            <a:endParaRPr lang="en-US" sz="2400" dirty="0"/>
          </a:p>
          <a:p>
            <a:pPr>
              <a:lnSpc>
                <a:spcPct val="150000"/>
              </a:lnSpc>
              <a:spcBef>
                <a:spcPts val="600"/>
              </a:spcBef>
              <a:spcAft>
                <a:spcPts val="600"/>
              </a:spcAft>
            </a:pPr>
            <a:endParaRPr lang="en-US" dirty="0"/>
          </a:p>
          <a:p>
            <a:pPr lvl="1">
              <a:lnSpc>
                <a:spcPct val="150000"/>
              </a:lnSpc>
              <a:spcBef>
                <a:spcPts val="600"/>
              </a:spcBef>
              <a:spcAft>
                <a:spcPts val="600"/>
              </a:spcAft>
            </a:pPr>
            <a:endParaRPr lang="en-US" dirty="0"/>
          </a:p>
          <a:p>
            <a:pPr>
              <a:lnSpc>
                <a:spcPct val="150000"/>
              </a:lnSpc>
              <a:spcBef>
                <a:spcPts val="600"/>
              </a:spcBef>
              <a:spcAft>
                <a:spcPts val="600"/>
              </a:spcAft>
              <a:buNone/>
            </a:pPr>
            <a:endParaRPr lang="en-US" dirty="0"/>
          </a:p>
          <a:p>
            <a:pPr>
              <a:buNone/>
            </a:pPr>
            <a:endParaRPr lang="en-US" dirty="0"/>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57</a:t>
            </a:fld>
            <a:endParaRPr lang="sv-SE"/>
          </a:p>
        </p:txBody>
      </p:sp>
      <p:sp>
        <p:nvSpPr>
          <p:cNvPr id="6" name="Plassholder for bunntekst 2">
            <a:extLst>
              <a:ext uri="{FF2B5EF4-FFF2-40B4-BE49-F238E27FC236}">
                <a16:creationId xmlns:a16="http://schemas.microsoft.com/office/drawing/2014/main" xmlns="" id="{CF2A95F7-7B3B-4DDD-AF11-9799C4F97DB3}"/>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859245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600" dirty="0">
                <a:solidFill>
                  <a:schemeClr val="tx2"/>
                </a:solidFill>
              </a:rPr>
              <a:t>Some important parameters</a:t>
            </a:r>
          </a:p>
        </p:txBody>
      </p:sp>
      <p:sp>
        <p:nvSpPr>
          <p:cNvPr id="3" name="Platshållare för innehåll 2"/>
          <p:cNvSpPr>
            <a:spLocks noGrp="1"/>
          </p:cNvSpPr>
          <p:nvPr>
            <p:ph idx="1"/>
          </p:nvPr>
        </p:nvSpPr>
        <p:spPr>
          <a:xfrm>
            <a:off x="179512" y="1196752"/>
            <a:ext cx="8784976" cy="4853136"/>
          </a:xfrm>
        </p:spPr>
        <p:txBody>
          <a:bodyPr>
            <a:noAutofit/>
          </a:bodyPr>
          <a:lstStyle/>
          <a:p>
            <a:pPr marL="342900" lvl="1" indent="-342900">
              <a:lnSpc>
                <a:spcPct val="150000"/>
              </a:lnSpc>
              <a:spcBef>
                <a:spcPts val="600"/>
              </a:spcBef>
              <a:spcAft>
                <a:spcPts val="600"/>
              </a:spcAft>
            </a:pPr>
            <a:r>
              <a:rPr lang="en-US" sz="2400" dirty="0"/>
              <a:t>Proportions</a:t>
            </a:r>
          </a:p>
          <a:p>
            <a:pPr marL="742950" lvl="2" indent="-342900">
              <a:lnSpc>
                <a:spcPct val="150000"/>
              </a:lnSpc>
              <a:spcBef>
                <a:spcPts val="600"/>
              </a:spcBef>
              <a:spcAft>
                <a:spcPts val="600"/>
              </a:spcAft>
            </a:pPr>
            <a:r>
              <a:rPr lang="en-US" sz="2200" dirty="0"/>
              <a:t>Persons linked to (partly) incorrect address</a:t>
            </a:r>
          </a:p>
          <a:p>
            <a:pPr marL="742950" lvl="2" indent="-342900">
              <a:lnSpc>
                <a:spcPct val="150000"/>
              </a:lnSpc>
              <a:spcBef>
                <a:spcPts val="600"/>
              </a:spcBef>
              <a:spcAft>
                <a:spcPts val="600"/>
              </a:spcAft>
            </a:pPr>
            <a:r>
              <a:rPr lang="en-US" sz="2200" dirty="0"/>
              <a:t>Persons/households living in a rented dwelling  </a:t>
            </a:r>
          </a:p>
          <a:p>
            <a:pPr marL="342900" lvl="1" indent="-342900">
              <a:lnSpc>
                <a:spcPct val="150000"/>
              </a:lnSpc>
              <a:spcBef>
                <a:spcPts val="600"/>
              </a:spcBef>
              <a:spcAft>
                <a:spcPts val="600"/>
              </a:spcAft>
            </a:pPr>
            <a:r>
              <a:rPr lang="en-US" sz="2400" dirty="0"/>
              <a:t>Gross and net errors (using sample and register data)</a:t>
            </a:r>
          </a:p>
          <a:p>
            <a:pPr marL="742950" lvl="2" indent="-342900">
              <a:lnSpc>
                <a:spcPct val="150000"/>
              </a:lnSpc>
              <a:spcBef>
                <a:spcPts val="600"/>
              </a:spcBef>
              <a:spcAft>
                <a:spcPts val="600"/>
              </a:spcAft>
            </a:pPr>
            <a:r>
              <a:rPr lang="en-US" sz="2200" dirty="0"/>
              <a:t>Persons after household status</a:t>
            </a:r>
          </a:p>
          <a:p>
            <a:pPr marL="742950" lvl="2" indent="-342900">
              <a:lnSpc>
                <a:spcPct val="150000"/>
              </a:lnSpc>
              <a:spcBef>
                <a:spcPts val="600"/>
              </a:spcBef>
              <a:spcAft>
                <a:spcPts val="600"/>
              </a:spcAft>
            </a:pPr>
            <a:r>
              <a:rPr lang="en-US" sz="2200" dirty="0"/>
              <a:t>Private households after type of household</a:t>
            </a:r>
          </a:p>
        </p:txBody>
      </p:sp>
      <p:sp>
        <p:nvSpPr>
          <p:cNvPr id="5" name="Platshållare för bildnummer 4"/>
          <p:cNvSpPr>
            <a:spLocks noGrp="1"/>
          </p:cNvSpPr>
          <p:nvPr>
            <p:ph type="sldNum" sz="quarter" idx="12"/>
          </p:nvPr>
        </p:nvSpPr>
        <p:spPr/>
        <p:txBody>
          <a:bodyPr/>
          <a:lstStyle/>
          <a:p>
            <a:fld id="{5906E654-E1DD-4D0E-98CB-65C96BA0CA4C}" type="slidenum">
              <a:rPr lang="sv-SE" smtClean="0"/>
              <a:pPr/>
              <a:t>58</a:t>
            </a:fld>
            <a:endParaRPr lang="sv-SE"/>
          </a:p>
        </p:txBody>
      </p:sp>
      <p:sp>
        <p:nvSpPr>
          <p:cNvPr id="6" name="Plassholder for bunntekst 2">
            <a:extLst>
              <a:ext uri="{FF2B5EF4-FFF2-40B4-BE49-F238E27FC236}">
                <a16:creationId xmlns:a16="http://schemas.microsoft.com/office/drawing/2014/main" xmlns="" id="{D3E41A74-7EEB-45B1-B347-F511A4EC9C0C}"/>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1352307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07504" y="332656"/>
            <a:ext cx="9036496" cy="5688632"/>
            <a:chOff x="107504" y="332656"/>
            <a:chExt cx="9036496" cy="5688632"/>
          </a:xfrm>
        </p:grpSpPr>
        <p:sp>
          <p:nvSpPr>
            <p:cNvPr id="97" name="Rektangel 14"/>
            <p:cNvSpPr/>
            <p:nvPr/>
          </p:nvSpPr>
          <p:spPr>
            <a:xfrm>
              <a:off x="251520"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Married</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Couple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98" name="Group 97"/>
            <p:cNvGrpSpPr/>
            <p:nvPr/>
          </p:nvGrpSpPr>
          <p:grpSpPr>
            <a:xfrm>
              <a:off x="107504" y="332656"/>
              <a:ext cx="9036496" cy="5688632"/>
              <a:chOff x="107504" y="332656"/>
              <a:chExt cx="9036496" cy="5688632"/>
            </a:xfrm>
          </p:grpSpPr>
          <p:sp>
            <p:nvSpPr>
              <p:cNvPr id="99" name="Rektangel 35"/>
              <p:cNvSpPr/>
              <p:nvPr/>
            </p:nvSpPr>
            <p:spPr>
              <a:xfrm>
                <a:off x="179512"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Diff</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00" name="Rektangel 42"/>
              <p:cNvSpPr/>
              <p:nvPr/>
            </p:nvSpPr>
            <p:spPr>
              <a:xfrm>
                <a:off x="7308304" y="5301208"/>
                <a:ext cx="64807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1.1.5.2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With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parent</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01" name="Group 100"/>
              <p:cNvGrpSpPr/>
              <p:nvPr/>
            </p:nvGrpSpPr>
            <p:grpSpPr>
              <a:xfrm>
                <a:off x="107504" y="332656"/>
                <a:ext cx="9036496" cy="5688632"/>
                <a:chOff x="0" y="332656"/>
                <a:chExt cx="9036496" cy="5688632"/>
              </a:xfrm>
            </p:grpSpPr>
            <p:sp>
              <p:nvSpPr>
                <p:cNvPr id="102" name="Rektangel 4"/>
                <p:cNvSpPr/>
                <p:nvPr/>
              </p:nvSpPr>
              <p:spPr>
                <a:xfrm>
                  <a:off x="3995936" y="692696"/>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Individual</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3" name="Rektangel 5"/>
                <p:cNvSpPr/>
                <p:nvPr/>
              </p:nvSpPr>
              <p:spPr>
                <a:xfrm>
                  <a:off x="3131840" y="2060848"/>
                  <a:ext cx="1296144"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Person who is not part of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Family</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a:ln>
                        <a:noFill/>
                      </a:ln>
                      <a:solidFill>
                        <a:prstClr val="black"/>
                      </a:solidFill>
                      <a:effectLst/>
                      <a:uLnTx/>
                      <a:uFillTx/>
                      <a:latin typeface="Calibri"/>
                      <a:ea typeface="+mn-ea"/>
                      <a:cs typeface="+mn-cs"/>
                    </a:rPr>
                    <a:t>(</a:t>
                  </a:r>
                  <a:r>
                    <a:rPr kumimoji="0" lang="sv-SE" sz="1000" b="0" i="0" u="none" strike="noStrike" kern="1200" cap="none" spc="0" normalizeH="0" baseline="0" noProof="0" dirty="0" err="1">
                      <a:ln>
                        <a:noFill/>
                      </a:ln>
                      <a:solidFill>
                        <a:prstClr val="black"/>
                      </a:solidFill>
                      <a:effectLst/>
                      <a:uLnTx/>
                      <a:uFillTx/>
                      <a:latin typeface="Calibri"/>
                      <a:ea typeface="+mn-ea"/>
                      <a:cs typeface="+mn-cs"/>
                    </a:rPr>
                    <a:t>Fam</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type</a:t>
                  </a:r>
                  <a:r>
                    <a:rPr kumimoji="0" lang="sv-SE" sz="1000" b="0" i="0" u="none" strike="noStrike" kern="1200" cap="none" spc="0" normalizeH="0" baseline="0" noProof="0" dirty="0">
                      <a:ln>
                        <a:noFill/>
                      </a:ln>
                      <a:solidFill>
                        <a:prstClr val="black"/>
                      </a:solidFill>
                      <a:effectLst/>
                      <a:uLnTx/>
                      <a:uFillTx/>
                      <a:latin typeface="Calibri"/>
                      <a:ea typeface="+mn-ea"/>
                      <a:cs typeface="+mn-cs"/>
                    </a:rPr>
                    <a:t> 5)</a:t>
                  </a:r>
                </a:p>
              </p:txBody>
            </p:sp>
            <p:sp>
              <p:nvSpPr>
                <p:cNvPr id="104" name="Rektangel 6"/>
                <p:cNvSpPr/>
                <p:nvPr/>
              </p:nvSpPr>
              <p:spPr>
                <a:xfrm>
                  <a:off x="539552" y="2204864"/>
                  <a:ext cx="1224136"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Person who is part of Family </a:t>
                  </a:r>
                  <a:r>
                    <a:rPr kumimoji="0" lang="sv-SE" sz="1000" b="0" i="0" u="none" strike="noStrike" kern="1200" cap="none" spc="0" normalizeH="0" baseline="0" noProof="0" dirty="0">
                      <a:ln>
                        <a:noFill/>
                      </a:ln>
                      <a:solidFill>
                        <a:prstClr val="black"/>
                      </a:solidFill>
                      <a:effectLst/>
                      <a:uLnTx/>
                      <a:uFillTx/>
                      <a:latin typeface="Calibri"/>
                      <a:ea typeface="+mn-ea"/>
                      <a:cs typeface="+mn-cs"/>
                    </a:rPr>
                    <a:t>(Type of Fam. 1-4)</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5" name="Rektangel 7"/>
                <p:cNvSpPr/>
                <p:nvPr/>
              </p:nvSpPr>
              <p:spPr>
                <a:xfrm>
                  <a:off x="6516216" y="1412776"/>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Not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6" name="Rektangel 8"/>
                <p:cNvSpPr/>
                <p:nvPr/>
              </p:nvSpPr>
              <p:spPr>
                <a:xfrm>
                  <a:off x="1835696" y="1412776"/>
                  <a:ext cx="1152128"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7" name="Rektangel 9"/>
                <p:cNvSpPr/>
                <p:nvPr/>
              </p:nvSpPr>
              <p:spPr>
                <a:xfrm>
                  <a:off x="5148064" y="2276872"/>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Institutional</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Household</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8" name="Rektangel 10"/>
                <p:cNvSpPr/>
                <p:nvPr/>
              </p:nvSpPr>
              <p:spPr>
                <a:xfrm>
                  <a:off x="6516216" y="2276872"/>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Primary</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Homeless</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9" name="Rektangel 11"/>
                <p:cNvSpPr/>
                <p:nvPr/>
              </p:nvSpPr>
              <p:spPr>
                <a:xfrm>
                  <a:off x="1835696"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Registered</a:t>
                  </a:r>
                  <a:r>
                    <a:rPr kumimoji="0" lang="sv-SE" sz="1200" b="0" i="0" u="none" strike="noStrike" kern="1200" cap="none" spc="0" normalizeH="0" baseline="0" noProof="0" dirty="0">
                      <a:ln>
                        <a:noFill/>
                      </a:ln>
                      <a:solidFill>
                        <a:prstClr val="black"/>
                      </a:solidFill>
                      <a:effectLst/>
                      <a:uLnTx/>
                      <a:uFillTx/>
                      <a:latin typeface="Calibri"/>
                      <a:ea typeface="+mn-ea"/>
                      <a:cs typeface="+mn-cs"/>
                    </a:rPr>
                    <a:t> partner</a:t>
                  </a:r>
                </a:p>
              </p:txBody>
            </p:sp>
            <p:sp>
              <p:nvSpPr>
                <p:cNvPr id="110" name="Rektangel 12"/>
                <p:cNvSpPr/>
                <p:nvPr/>
              </p:nvSpPr>
              <p:spPr>
                <a:xfrm>
                  <a:off x="3419872"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Cohabitants</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1" name="Rektangel 13"/>
                <p:cNvSpPr/>
                <p:nvPr/>
              </p:nvSpPr>
              <p:spPr>
                <a:xfrm>
                  <a:off x="5004048"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200" b="0" i="0" u="none" strike="noStrike" kern="1200" cap="none" spc="0" normalizeH="0" baseline="0" noProof="0" dirty="0">
                      <a:ln>
                        <a:noFill/>
                      </a:ln>
                      <a:solidFill>
                        <a:prstClr val="black"/>
                      </a:solidFill>
                      <a:effectLst/>
                      <a:uLnTx/>
                      <a:uFillTx/>
                      <a:latin typeface="Calibri"/>
                      <a:ea typeface="+mn-ea"/>
                      <a:cs typeface="+mn-cs"/>
                    </a:rPr>
                    <a:t>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Parent</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2" name="Rektangel 15"/>
                <p:cNvSpPr/>
                <p:nvPr/>
              </p:nvSpPr>
              <p:spPr>
                <a:xfrm>
                  <a:off x="6588224" y="4365104"/>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Children</a:t>
                  </a:r>
                </a:p>
              </p:txBody>
            </p:sp>
            <p:sp>
              <p:nvSpPr>
                <p:cNvPr id="113" name="Rektangel 16"/>
                <p:cNvSpPr/>
                <p:nvPr/>
              </p:nvSpPr>
              <p:spPr>
                <a:xfrm>
                  <a:off x="2339752" y="3140968"/>
                  <a:ext cx="1152128"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Lives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alone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4" name="Rektangel 17"/>
                <p:cNvSpPr/>
                <p:nvPr/>
              </p:nvSpPr>
              <p:spPr>
                <a:xfrm>
                  <a:off x="3995936" y="3212976"/>
                  <a:ext cx="136815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1.2.2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Does not live </a:t>
                  </a:r>
                  <a:r>
                    <a:rPr kumimoji="0" lang="sv-SE" sz="1200" b="0" i="0" u="none" strike="noStrike" kern="1200" cap="none" spc="0" normalizeH="0" baseline="0" noProof="0" dirty="0" err="1">
                      <a:ln>
                        <a:noFill/>
                      </a:ln>
                      <a:solidFill>
                        <a:prstClr val="black"/>
                      </a:solidFill>
                      <a:effectLst/>
                      <a:uLnTx/>
                      <a:uFillTx/>
                      <a:latin typeface="Calibri"/>
                      <a:ea typeface="+mn-ea"/>
                      <a:cs typeface="+mn-cs"/>
                    </a:rPr>
                    <a:t>alone</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15" name="Vinklad  31"/>
                <p:cNvCxnSpPr>
                  <a:stCxn id="102" idx="2"/>
                  <a:endCxn id="106" idx="3"/>
                </p:cNvCxnSpPr>
                <p:nvPr/>
              </p:nvCxnSpPr>
              <p:spPr>
                <a:xfrm rot="5400000">
                  <a:off x="3563888" y="692696"/>
                  <a:ext cx="432048" cy="15841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Vinklad  35"/>
                <p:cNvCxnSpPr>
                  <a:stCxn id="106" idx="2"/>
                  <a:endCxn id="104" idx="3"/>
                </p:cNvCxnSpPr>
                <p:nvPr/>
              </p:nvCxnSpPr>
              <p:spPr>
                <a:xfrm rot="5400000">
                  <a:off x="1727684" y="2024844"/>
                  <a:ext cx="720080" cy="6480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Vinklad  38"/>
                <p:cNvCxnSpPr>
                  <a:stCxn id="106" idx="2"/>
                  <a:endCxn id="103" idx="1"/>
                </p:cNvCxnSpPr>
                <p:nvPr/>
              </p:nvCxnSpPr>
              <p:spPr>
                <a:xfrm rot="16200000" flipH="1">
                  <a:off x="2501770" y="1898830"/>
                  <a:ext cx="540060"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Vinklad  41"/>
                <p:cNvCxnSpPr>
                  <a:stCxn id="102" idx="2"/>
                  <a:endCxn id="105" idx="1"/>
                </p:cNvCxnSpPr>
                <p:nvPr/>
              </p:nvCxnSpPr>
              <p:spPr>
                <a:xfrm rot="16200000" flipH="1">
                  <a:off x="5328084" y="512676"/>
                  <a:ext cx="432048"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Vinklad  50"/>
                <p:cNvCxnSpPr/>
                <p:nvPr/>
              </p:nvCxnSpPr>
              <p:spPr>
                <a:xfrm rot="16200000" flipH="1">
                  <a:off x="3689902" y="3158970"/>
                  <a:ext cx="39604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Vinklad  53"/>
                <p:cNvCxnSpPr/>
                <p:nvPr/>
              </p:nvCxnSpPr>
              <p:spPr>
                <a:xfrm rot="5400000">
                  <a:off x="3455876" y="3032956"/>
                  <a:ext cx="360040" cy="2880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Vinklad  30"/>
                <p:cNvCxnSpPr>
                  <a:stCxn id="104" idx="2"/>
                  <a:endCxn id="97" idx="0"/>
                </p:cNvCxnSpPr>
                <p:nvPr/>
              </p:nvCxnSpPr>
              <p:spPr>
                <a:xfrm rot="5400000">
                  <a:off x="413538" y="3627022"/>
                  <a:ext cx="1152128" cy="3240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Vinklad  31"/>
                <p:cNvCxnSpPr>
                  <a:stCxn id="104" idx="2"/>
                  <a:endCxn id="109" idx="0"/>
                </p:cNvCxnSpPr>
                <p:nvPr/>
              </p:nvCxnSpPr>
              <p:spPr>
                <a:xfrm rot="16200000" flipH="1">
                  <a:off x="1205626" y="3158970"/>
                  <a:ext cx="1152128" cy="12601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Vinklad  32"/>
                <p:cNvCxnSpPr>
                  <a:stCxn id="104" idx="2"/>
                  <a:endCxn id="110" idx="0"/>
                </p:cNvCxnSpPr>
                <p:nvPr/>
              </p:nvCxnSpPr>
              <p:spPr>
                <a:xfrm rot="16200000" flipH="1">
                  <a:off x="1997714" y="2366882"/>
                  <a:ext cx="1152128" cy="28443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Vinklad  33"/>
                <p:cNvCxnSpPr>
                  <a:stCxn id="104" idx="2"/>
                  <a:endCxn id="111" idx="0"/>
                </p:cNvCxnSpPr>
                <p:nvPr/>
              </p:nvCxnSpPr>
              <p:spPr>
                <a:xfrm rot="16200000" flipH="1">
                  <a:off x="2789802" y="1574794"/>
                  <a:ext cx="1152128" cy="442849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Vinklad  34"/>
                <p:cNvCxnSpPr>
                  <a:stCxn id="104" idx="2"/>
                  <a:endCxn id="112" idx="0"/>
                </p:cNvCxnSpPr>
                <p:nvPr/>
              </p:nvCxnSpPr>
              <p:spPr>
                <a:xfrm rot="16200000" flipH="1">
                  <a:off x="3581890" y="782706"/>
                  <a:ext cx="1152128" cy="60126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Rektangel 36"/>
                <p:cNvSpPr/>
                <p:nvPr/>
              </p:nvSpPr>
              <p:spPr>
                <a:xfrm>
                  <a:off x="899592"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27" name="Rektangel 37"/>
                <p:cNvSpPr/>
                <p:nvPr/>
              </p:nvSpPr>
              <p:spPr>
                <a:xfrm>
                  <a:off x="3347864"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Diff</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28" name="Rektangel 38"/>
                <p:cNvSpPr/>
                <p:nvPr/>
              </p:nvSpPr>
              <p:spPr>
                <a:xfrm>
                  <a:off x="1763688"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err="1">
                      <a:ln>
                        <a:noFill/>
                      </a:ln>
                      <a:solidFill>
                        <a:prstClr val="black"/>
                      </a:solidFill>
                      <a:effectLst/>
                      <a:uLnTx/>
                      <a:uFillTx/>
                      <a:latin typeface="Calibri"/>
                      <a:ea typeface="+mn-ea"/>
                      <a:cs typeface="+mn-cs"/>
                    </a:rPr>
                    <a:t>Diff</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29" name="Rektangel 39"/>
                <p:cNvSpPr/>
                <p:nvPr/>
              </p:nvSpPr>
              <p:spPr>
                <a:xfrm>
                  <a:off x="4067944"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1.1.3.2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30" name="Rektangel 40"/>
                <p:cNvSpPr/>
                <p:nvPr/>
              </p:nvSpPr>
              <p:spPr>
                <a:xfrm>
                  <a:off x="2483768" y="5373216"/>
                  <a:ext cx="576064"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Sex</a:t>
                  </a:r>
                </a:p>
              </p:txBody>
            </p:sp>
            <p:sp>
              <p:nvSpPr>
                <p:cNvPr id="131" name="Rektangel 41"/>
                <p:cNvSpPr/>
                <p:nvPr/>
              </p:nvSpPr>
              <p:spPr>
                <a:xfrm>
                  <a:off x="6444208" y="5301208"/>
                  <a:ext cx="64807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1.1.5.1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Calibri"/>
                      <a:ea typeface="+mn-ea"/>
                      <a:cs typeface="+mn-cs"/>
                    </a:rPr>
                    <a:t>Not with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single</a:t>
                  </a:r>
                  <a:r>
                    <a:rPr kumimoji="0" lang="sv-SE" sz="1000" b="0" i="0" u="none" strike="noStrike" kern="1200" cap="none" spc="0" normalizeH="0" baseline="0" noProof="0" dirty="0">
                      <a:ln>
                        <a:noFill/>
                      </a:ln>
                      <a:solidFill>
                        <a:prstClr val="black"/>
                      </a:solidFill>
                      <a:effectLst/>
                      <a:uLnTx/>
                      <a:uFillTx/>
                      <a:latin typeface="Calibri"/>
                      <a:ea typeface="+mn-ea"/>
                      <a:cs typeface="+mn-cs"/>
                    </a:rPr>
                    <a:t> </a:t>
                  </a:r>
                  <a:r>
                    <a:rPr kumimoji="0" lang="sv-SE" sz="1000" b="0" i="0" u="none" strike="noStrike" kern="1200" cap="none" spc="0" normalizeH="0" baseline="0" noProof="0" dirty="0" err="1">
                      <a:ln>
                        <a:noFill/>
                      </a:ln>
                      <a:solidFill>
                        <a:prstClr val="black"/>
                      </a:solidFill>
                      <a:effectLst/>
                      <a:uLnTx/>
                      <a:uFillTx/>
                      <a:latin typeface="Calibri"/>
                      <a:ea typeface="+mn-ea"/>
                      <a:cs typeface="+mn-cs"/>
                    </a:rPr>
                    <a:t>parent</a:t>
                  </a:r>
                  <a:endParaRPr kumimoji="0" lang="sv-SE" sz="1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32" name="Vinklad  43"/>
                <p:cNvCxnSpPr>
                  <a:stCxn id="97" idx="2"/>
                  <a:endCxn id="99" idx="0"/>
                </p:cNvCxnSpPr>
                <p:nvPr/>
              </p:nvCxnSpPr>
              <p:spPr>
                <a:xfrm rot="5400000">
                  <a:off x="467544"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Vinklad  44"/>
                <p:cNvCxnSpPr>
                  <a:stCxn id="97" idx="2"/>
                  <a:endCxn id="126" idx="0"/>
                </p:cNvCxnSpPr>
                <p:nvPr/>
              </p:nvCxnSpPr>
              <p:spPr>
                <a:xfrm rot="16200000" flipH="1">
                  <a:off x="827584"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4" name="Vinklad  45"/>
                <p:cNvCxnSpPr>
                  <a:stCxn id="109" idx="2"/>
                  <a:endCxn id="128" idx="0"/>
                </p:cNvCxnSpPr>
                <p:nvPr/>
              </p:nvCxnSpPr>
              <p:spPr>
                <a:xfrm rot="5400000">
                  <a:off x="2051720"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Vinklad  46"/>
                <p:cNvCxnSpPr>
                  <a:stCxn id="109" idx="2"/>
                  <a:endCxn id="130" idx="0"/>
                </p:cNvCxnSpPr>
                <p:nvPr/>
              </p:nvCxnSpPr>
              <p:spPr>
                <a:xfrm rot="16200000" flipH="1">
                  <a:off x="2411760"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6" name="Vinklad  47"/>
                <p:cNvCxnSpPr>
                  <a:stCxn id="110" idx="2"/>
                  <a:endCxn id="127" idx="0"/>
                </p:cNvCxnSpPr>
                <p:nvPr/>
              </p:nvCxnSpPr>
              <p:spPr>
                <a:xfrm rot="5400000">
                  <a:off x="3635896"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7" name="Vinklad  48"/>
                <p:cNvCxnSpPr>
                  <a:stCxn id="110" idx="2"/>
                  <a:endCxn id="129" idx="0"/>
                </p:cNvCxnSpPr>
                <p:nvPr/>
              </p:nvCxnSpPr>
              <p:spPr>
                <a:xfrm rot="16200000" flipH="1">
                  <a:off x="3995936" y="5013176"/>
                  <a:ext cx="360040" cy="360040"/>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8" name="Vinklad  49"/>
                <p:cNvCxnSpPr>
                  <a:stCxn id="112" idx="2"/>
                  <a:endCxn id="131" idx="0"/>
                </p:cNvCxnSpPr>
                <p:nvPr/>
              </p:nvCxnSpPr>
              <p:spPr>
                <a:xfrm rot="5400000">
                  <a:off x="6822250" y="4959170"/>
                  <a:ext cx="288032" cy="396044"/>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Vinklad  50"/>
                <p:cNvCxnSpPr>
                  <a:stCxn id="112" idx="2"/>
                  <a:endCxn id="100" idx="0"/>
                </p:cNvCxnSpPr>
                <p:nvPr/>
              </p:nvCxnSpPr>
              <p:spPr>
                <a:xfrm rot="16200000" flipH="1">
                  <a:off x="7254298" y="4923166"/>
                  <a:ext cx="288032" cy="468052"/>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40" name="Rubrik 137"/>
                <p:cNvSpPr txBox="1">
                  <a:spLocks/>
                </p:cNvSpPr>
                <p:nvPr/>
              </p:nvSpPr>
              <p:spPr>
                <a:xfrm>
                  <a:off x="0" y="332656"/>
                  <a:ext cx="2267744" cy="720080"/>
                </a:xfrm>
                <a:prstGeom prst="rect">
                  <a:avLst/>
                </a:prstGeom>
              </p:spPr>
              <p:txBody>
                <a:bodyPr anchor="ctr" anchorCtr="1"/>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2800" b="0" i="0" u="none" strike="noStrike" kern="1200" cap="none" spc="0" normalizeH="0" baseline="0" noProof="0" dirty="0" err="1">
                      <a:ln>
                        <a:noFill/>
                      </a:ln>
                      <a:solidFill>
                        <a:prstClr val="black"/>
                      </a:solidFill>
                      <a:effectLst/>
                      <a:uLnTx/>
                      <a:uFillTx/>
                      <a:latin typeface="Calibri"/>
                      <a:ea typeface="+mn-ea"/>
                      <a:cs typeface="+mn-cs"/>
                    </a:rPr>
                    <a:t>Household</a:t>
                  </a:r>
                  <a:r>
                    <a:rPr kumimoji="0" lang="sv-SE" sz="2800" b="0" i="0" u="none" strike="noStrike" kern="1200" cap="none" spc="0" normalizeH="0" baseline="0" noProof="0" dirty="0">
                      <a:ln>
                        <a:noFill/>
                      </a:ln>
                      <a:solidFill>
                        <a:prstClr val="black"/>
                      </a:solidFill>
                      <a:effectLst/>
                      <a:uLnTx/>
                      <a:uFillTx/>
                      <a:latin typeface="Calibri"/>
                      <a:ea typeface="+mn-ea"/>
                      <a:cs typeface="+mn-cs"/>
                    </a:rPr>
                    <a:t> status</a:t>
                  </a:r>
                </a:p>
              </p:txBody>
            </p:sp>
            <p:sp>
              <p:nvSpPr>
                <p:cNvPr id="141" name="Rektangel 100"/>
                <p:cNvSpPr/>
                <p:nvPr/>
              </p:nvSpPr>
              <p:spPr>
                <a:xfrm>
                  <a:off x="7884368" y="2276872"/>
                  <a:ext cx="115212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err="1">
                      <a:ln>
                        <a:noFill/>
                      </a:ln>
                      <a:solidFill>
                        <a:prstClr val="black"/>
                      </a:solidFill>
                      <a:effectLst/>
                      <a:uLnTx/>
                      <a:uFillTx/>
                      <a:latin typeface="Calibri"/>
                      <a:ea typeface="+mn-ea"/>
                      <a:cs typeface="+mn-cs"/>
                    </a:rPr>
                    <a:t>Other</a:t>
                  </a: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42" name="Vinklad  104"/>
                <p:cNvCxnSpPr>
                  <a:stCxn id="105" idx="2"/>
                  <a:endCxn id="107" idx="0"/>
                </p:cNvCxnSpPr>
                <p:nvPr/>
              </p:nvCxnSpPr>
              <p:spPr>
                <a:xfrm rot="5400000">
                  <a:off x="6264188" y="1448780"/>
                  <a:ext cx="288032" cy="13681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Vinklad  107"/>
                <p:cNvCxnSpPr>
                  <a:stCxn id="105" idx="2"/>
                  <a:endCxn id="141" idx="0"/>
                </p:cNvCxnSpPr>
                <p:nvPr/>
              </p:nvCxnSpPr>
              <p:spPr>
                <a:xfrm rot="16200000" flipH="1">
                  <a:off x="7632340" y="1448780"/>
                  <a:ext cx="288032" cy="13681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Vinklad  110"/>
                <p:cNvCxnSpPr>
                  <a:stCxn id="105" idx="2"/>
                  <a:endCxn id="108" idx="0"/>
                </p:cNvCxnSpPr>
                <p:nvPr/>
              </p:nvCxnSpPr>
              <p:spPr>
                <a:xfrm rot="5400000">
                  <a:off x="6948264" y="2132856"/>
                  <a:ext cx="28803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grpSp>
      <p:sp>
        <p:nvSpPr>
          <p:cNvPr id="3" name="Plassholder for lysbildenummer 2">
            <a:extLst>
              <a:ext uri="{FF2B5EF4-FFF2-40B4-BE49-F238E27FC236}">
                <a16:creationId xmlns:a16="http://schemas.microsoft.com/office/drawing/2014/main" xmlns="" id="{C1D48692-8A14-4428-851B-51CAF88194D9}"/>
              </a:ext>
            </a:extLst>
          </p:cNvPr>
          <p:cNvSpPr>
            <a:spLocks noGrp="1"/>
          </p:cNvSpPr>
          <p:nvPr>
            <p:ph type="sldNum" sz="quarter" idx="12"/>
          </p:nvPr>
        </p:nvSpPr>
        <p:spPr/>
        <p:txBody>
          <a:bodyPr/>
          <a:lstStyle/>
          <a:p>
            <a:fld id="{8E2542A2-D565-401A-9398-72888F7F0858}" type="slidenum">
              <a:rPr lang="en-NZ" smtClean="0"/>
              <a:t>59</a:t>
            </a:fld>
            <a:endParaRPr lang="en-NZ"/>
          </a:p>
        </p:txBody>
      </p:sp>
      <p:sp>
        <p:nvSpPr>
          <p:cNvPr id="53" name="Plassholder for bunntekst 55">
            <a:extLst>
              <a:ext uri="{FF2B5EF4-FFF2-40B4-BE49-F238E27FC236}">
                <a16:creationId xmlns:a16="http://schemas.microsoft.com/office/drawing/2014/main" xmlns="" id="{ACEAB1F9-4832-4224-89CC-EF1519669478}"/>
              </a:ext>
            </a:extLst>
          </p:cNvPr>
          <p:cNvSpPr>
            <a:spLocks noGrp="1"/>
          </p:cNvSpPr>
          <p:nvPr>
            <p:ph type="ftr" sz="quarter" idx="11"/>
          </p:nvPr>
        </p:nvSpPr>
        <p:spPr>
          <a:xfrm>
            <a:off x="3124200" y="6356350"/>
            <a:ext cx="5552256" cy="241001"/>
          </a:xfrm>
        </p:spPr>
        <p:txBody>
          <a:bodyPr/>
          <a:lstStyle/>
          <a:p>
            <a:r>
              <a:rPr lang="en-NZ" dirty="0">
                <a:hlinkClick r:id="rId2"/>
              </a:rPr>
              <a:t>anders.holmberg@ssb.no</a:t>
            </a:r>
            <a:r>
              <a:rPr lang="en-NZ" dirty="0"/>
              <a:t>   Source: Statistics Sweden Census project</a:t>
            </a:r>
          </a:p>
        </p:txBody>
      </p:sp>
    </p:spTree>
    <p:extLst>
      <p:ext uri="{BB962C8B-B14F-4D97-AF65-F5344CB8AC3E}">
        <p14:creationId xmlns:p14="http://schemas.microsoft.com/office/powerpoint/2010/main" val="420686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560D2C0E-374F-4D75-BDFD-9BFB276BC49F}"/>
              </a:ext>
            </a:extLst>
          </p:cNvPr>
          <p:cNvSpPr>
            <a:spLocks noGrp="1"/>
          </p:cNvSpPr>
          <p:nvPr>
            <p:ph type="title"/>
          </p:nvPr>
        </p:nvSpPr>
        <p:spPr/>
        <p:txBody>
          <a:bodyPr/>
          <a:lstStyle/>
          <a:p>
            <a:r>
              <a:rPr lang="sv-SE" dirty="0" err="1"/>
              <a:t>Examples</a:t>
            </a:r>
            <a:r>
              <a:rPr lang="sv-SE" dirty="0"/>
              <a:t> </a:t>
            </a:r>
            <a:r>
              <a:rPr lang="sv-SE" dirty="0" err="1"/>
              <a:t>of</a:t>
            </a:r>
            <a:r>
              <a:rPr lang="sv-SE" dirty="0"/>
              <a:t> </a:t>
            </a:r>
            <a:r>
              <a:rPr lang="sv-SE" dirty="0" err="1"/>
              <a:t>Statistics</a:t>
            </a:r>
            <a:r>
              <a:rPr lang="sv-SE" dirty="0"/>
              <a:t> from Population Census</a:t>
            </a:r>
            <a:endParaRPr lang="nb-NO" dirty="0"/>
          </a:p>
        </p:txBody>
      </p:sp>
      <p:sp>
        <p:nvSpPr>
          <p:cNvPr id="4" name="Plassholder for lysbildenummer 3">
            <a:extLst>
              <a:ext uri="{FF2B5EF4-FFF2-40B4-BE49-F238E27FC236}">
                <a16:creationId xmlns:a16="http://schemas.microsoft.com/office/drawing/2014/main" xmlns="" id="{7BEDA9B4-423D-4311-9EBD-78E5E775905B}"/>
              </a:ext>
            </a:extLst>
          </p:cNvPr>
          <p:cNvSpPr>
            <a:spLocks noGrp="1"/>
          </p:cNvSpPr>
          <p:nvPr>
            <p:ph type="sldNum" sz="quarter" idx="12"/>
          </p:nvPr>
        </p:nvSpPr>
        <p:spPr/>
        <p:txBody>
          <a:bodyPr/>
          <a:lstStyle/>
          <a:p>
            <a:fld id="{11623251-EE32-4CBF-AD53-D522594F4345}" type="slidenum">
              <a:rPr lang="nb-NO" smtClean="0"/>
              <a:pPr/>
              <a:t>6</a:t>
            </a:fld>
            <a:endParaRPr lang="nb-NO" dirty="0"/>
          </a:p>
        </p:txBody>
      </p:sp>
      <p:sp>
        <p:nvSpPr>
          <p:cNvPr id="5" name="Plassholder for tekst 4">
            <a:extLst>
              <a:ext uri="{FF2B5EF4-FFF2-40B4-BE49-F238E27FC236}">
                <a16:creationId xmlns:a16="http://schemas.microsoft.com/office/drawing/2014/main" xmlns="" id="{D2F936FB-A562-403D-AD14-82D74A7E069E}"/>
              </a:ext>
            </a:extLst>
          </p:cNvPr>
          <p:cNvSpPr>
            <a:spLocks noGrp="1"/>
          </p:cNvSpPr>
          <p:nvPr>
            <p:ph type="body" sz="quarter" idx="13"/>
          </p:nvPr>
        </p:nvSpPr>
        <p:spPr/>
        <p:txBody>
          <a:bodyPr>
            <a:normAutofit lnSpcReduction="10000"/>
          </a:bodyPr>
          <a:lstStyle/>
          <a:p>
            <a:pPr marL="0" indent="0">
              <a:buNone/>
            </a:pPr>
            <a:r>
              <a:rPr lang="en-US" dirty="0"/>
              <a:t>Total population (Counts) </a:t>
            </a:r>
          </a:p>
          <a:p>
            <a:pPr marL="0" indent="0">
              <a:buNone/>
            </a:pPr>
            <a:r>
              <a:rPr lang="en-US" dirty="0"/>
              <a:t>	population of towns and local areas</a:t>
            </a:r>
          </a:p>
          <a:p>
            <a:pPr marL="0" indent="0">
              <a:buNone/>
            </a:pPr>
            <a:r>
              <a:rPr lang="en-US" dirty="0"/>
              <a:t>	urban-rural distribution</a:t>
            </a:r>
          </a:p>
          <a:p>
            <a:pPr marL="0" indent="0">
              <a:buNone/>
            </a:pPr>
            <a:r>
              <a:rPr lang="en-US" dirty="0"/>
              <a:t>	household or family composition </a:t>
            </a:r>
          </a:p>
          <a:p>
            <a:pPr marL="0" indent="0">
              <a:buNone/>
            </a:pPr>
            <a:r>
              <a:rPr lang="en-US" dirty="0"/>
              <a:t>Plus Additional topics </a:t>
            </a:r>
          </a:p>
          <a:p>
            <a:pPr marL="0" indent="0">
              <a:buNone/>
            </a:pPr>
            <a:r>
              <a:rPr lang="en-US" dirty="0"/>
              <a:t>internal migration, income, </a:t>
            </a:r>
            <a:r>
              <a:rPr lang="en-US" dirty="0" err="1"/>
              <a:t>labour</a:t>
            </a:r>
            <a:r>
              <a:rPr lang="en-US" dirty="0"/>
              <a:t>-force participation, duration of marriage, </a:t>
            </a:r>
            <a:r>
              <a:rPr lang="en-US" dirty="0" err="1"/>
              <a:t>etc</a:t>
            </a:r>
            <a:r>
              <a:rPr lang="en-US" dirty="0"/>
              <a:t>…</a:t>
            </a:r>
            <a:endParaRPr lang="nb-NO" dirty="0"/>
          </a:p>
          <a:p>
            <a:endParaRPr lang="nb-NO" dirty="0"/>
          </a:p>
        </p:txBody>
      </p:sp>
      <p:sp>
        <p:nvSpPr>
          <p:cNvPr id="6" name="Plassholder for bunntekst 2">
            <a:extLst>
              <a:ext uri="{FF2B5EF4-FFF2-40B4-BE49-F238E27FC236}">
                <a16:creationId xmlns:a16="http://schemas.microsoft.com/office/drawing/2014/main" xmlns="" id="{3724BB8E-98A7-4279-9918-220899E2E693}"/>
              </a:ext>
            </a:extLst>
          </p:cNvPr>
          <p:cNvSpPr>
            <a:spLocks noGrp="1"/>
          </p:cNvSpPr>
          <p:nvPr>
            <p:ph type="ftr" sz="quarter" idx="11"/>
          </p:nvPr>
        </p:nvSpPr>
        <p:spPr>
          <a:xfrm>
            <a:off x="5580000" y="6381328"/>
            <a:ext cx="3240360" cy="360000"/>
          </a:xfrm>
        </p:spPr>
        <p:txBody>
          <a:bodyPr/>
          <a:lstStyle/>
          <a:p>
            <a:r>
              <a:rPr lang="sv-SE"/>
              <a:t>anders.holmberg@ssb.no</a:t>
            </a:r>
            <a:endParaRPr lang="nb-NO" dirty="0"/>
          </a:p>
        </p:txBody>
      </p:sp>
    </p:spTree>
    <p:extLst>
      <p:ext uri="{BB962C8B-B14F-4D97-AF65-F5344CB8AC3E}">
        <p14:creationId xmlns:p14="http://schemas.microsoft.com/office/powerpoint/2010/main" val="3779024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200" dirty="0"/>
              <a:t>Some results based on the evaluation study</a:t>
            </a:r>
          </a:p>
        </p:txBody>
      </p:sp>
      <p:sp>
        <p:nvSpPr>
          <p:cNvPr id="3" name="Platshållare för innehåll 2"/>
          <p:cNvSpPr>
            <a:spLocks noGrp="1"/>
          </p:cNvSpPr>
          <p:nvPr>
            <p:ph idx="1"/>
          </p:nvPr>
        </p:nvSpPr>
        <p:spPr/>
        <p:txBody>
          <a:bodyPr>
            <a:normAutofit/>
          </a:bodyPr>
          <a:lstStyle/>
          <a:p>
            <a:pPr marL="0" indent="0">
              <a:buNone/>
            </a:pPr>
            <a:r>
              <a:rPr lang="en-US" dirty="0"/>
              <a:t>Variables; household size, household type, type of ownership</a:t>
            </a:r>
          </a:p>
          <a:p>
            <a:r>
              <a:rPr lang="en-US" dirty="0"/>
              <a:t>Gross error: data quality for different types of analysis</a:t>
            </a:r>
          </a:p>
          <a:p>
            <a:r>
              <a:rPr lang="en-US" dirty="0"/>
              <a:t>Net error: data quality for aggregates</a:t>
            </a:r>
          </a:p>
        </p:txBody>
      </p:sp>
      <p:sp>
        <p:nvSpPr>
          <p:cNvPr id="4" name="Plassholder for bunntekst 2">
            <a:extLst>
              <a:ext uri="{FF2B5EF4-FFF2-40B4-BE49-F238E27FC236}">
                <a16:creationId xmlns:a16="http://schemas.microsoft.com/office/drawing/2014/main" xmlns="" id="{7E11E336-1188-472D-9D42-E83AD8DC0DE7}"/>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2011087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200" dirty="0"/>
              <a:t>Some results based on the evaluation study </a:t>
            </a:r>
            <a:r>
              <a:rPr lang="en-US" sz="1000" dirty="0"/>
              <a:t>(Werner 2014)</a:t>
            </a:r>
            <a:endParaRPr lang="en-US" sz="3200" dirty="0"/>
          </a:p>
        </p:txBody>
      </p:sp>
      <mc:AlternateContent xmlns:mc="http://schemas.openxmlformats.org/markup-compatibility/2006" xmlns:a14="http://schemas.microsoft.com/office/drawing/2010/main">
        <mc:Choice Requires="a14">
          <p:sp>
            <p:nvSpPr>
              <p:cNvPr id="5" name="Plassholder for innhold 4">
                <a:extLst>
                  <a:ext uri="{FF2B5EF4-FFF2-40B4-BE49-F238E27FC236}">
                    <a16:creationId xmlns:a16="http://schemas.microsoft.com/office/drawing/2014/main" xmlns="" id="{272B5045-589C-4AF7-92F7-35AD9F53C357}"/>
                  </a:ext>
                </a:extLst>
              </p:cNvPr>
              <p:cNvSpPr>
                <a:spLocks noGrp="1"/>
              </p:cNvSpPr>
              <p:nvPr>
                <p:ph idx="1"/>
              </p:nvPr>
            </p:nvSpPr>
            <p:spPr>
              <a:xfrm>
                <a:off x="-108520" y="980728"/>
                <a:ext cx="9252520" cy="5121272"/>
              </a:xfrm>
            </p:spPr>
            <p:txBody>
              <a:bodyPr>
                <a:normAutofit lnSpcReduction="10000"/>
              </a:bodyPr>
              <a:lstStyle/>
              <a:p>
                <a:pPr marL="0" indent="0">
                  <a:buNone/>
                </a:pPr>
                <a:r>
                  <a:rPr lang="nb-NO" dirty="0"/>
                  <a:t>Estimated no. </a:t>
                </a:r>
                <a:r>
                  <a:rPr lang="nb-NO" dirty="0" err="1"/>
                  <a:t>of</a:t>
                </a:r>
                <a:r>
                  <a:rPr lang="nb-NO" dirty="0"/>
                  <a:t> </a:t>
                </a:r>
                <a:r>
                  <a:rPr lang="nb-NO" dirty="0" err="1"/>
                  <a:t>hhs</a:t>
                </a:r>
                <a:r>
                  <a:rPr lang="nb-NO" dirty="0"/>
                  <a:t> in r and c :</a:t>
                </a:r>
              </a:p>
              <a:p>
                <a:pPr marL="0" indent="0">
                  <a:buNone/>
                </a:pPr>
                <a:r>
                  <a:rPr lang="nb-NO" dirty="0"/>
                  <a:t> </a:t>
                </a:r>
                <a14:m>
                  <m:oMath xmlns:m="http://schemas.openxmlformats.org/officeDocument/2006/math">
                    <m:sSub>
                      <m:sSubPr>
                        <m:ctrlPr>
                          <a:rPr lang="nb-NO" i="1">
                            <a:latin typeface="Cambria Math" panose="02040503050406030204" pitchFamily="18" charset="0"/>
                          </a:rPr>
                        </m:ctrlPr>
                      </m:sSubPr>
                      <m:e>
                        <m:acc>
                          <m:accPr>
                            <m:chr m:val="̂"/>
                            <m:ctrlPr>
                              <a:rPr lang="nb-NO" i="1">
                                <a:latin typeface="Cambria Math" panose="02040503050406030204" pitchFamily="18" charset="0"/>
                              </a:rPr>
                            </m:ctrlPr>
                          </m:accPr>
                          <m:e>
                            <m:r>
                              <a:rPr lang="nb-NO" i="1">
                                <a:latin typeface="Cambria Math" panose="02040503050406030204" pitchFamily="18" charset="0"/>
                              </a:rPr>
                              <m:t>𝑌</m:t>
                            </m:r>
                          </m:e>
                        </m:acc>
                      </m:e>
                      <m:sub>
                        <m:r>
                          <a:rPr lang="nb-NO" i="1">
                            <a:latin typeface="Cambria Math" panose="02040503050406030204" pitchFamily="18" charset="0"/>
                          </a:rPr>
                          <m:t>𝑟𝑐</m:t>
                        </m:r>
                      </m:sub>
                    </m:sSub>
                    <m:r>
                      <a:rPr lang="nb-NO" i="1">
                        <a:latin typeface="Cambria Math" panose="02040503050406030204" pitchFamily="18" charset="0"/>
                      </a:rPr>
                      <m:t>=</m:t>
                    </m:r>
                    <m:f>
                      <m:fPr>
                        <m:ctrlPr>
                          <a:rPr lang="nb-NO" i="1">
                            <a:latin typeface="Cambria Math" panose="02040503050406030204" pitchFamily="18" charset="0"/>
                          </a:rPr>
                        </m:ctrlPr>
                      </m:fPr>
                      <m:num>
                        <m:sSub>
                          <m:sSubPr>
                            <m:ctrlPr>
                              <a:rPr lang="nb-NO" i="1">
                                <a:latin typeface="Cambria Math" panose="02040503050406030204" pitchFamily="18" charset="0"/>
                              </a:rPr>
                            </m:ctrlPr>
                          </m:sSubPr>
                          <m:e>
                            <m:r>
                              <a:rPr lang="nb-NO" i="1">
                                <a:latin typeface="Cambria Math" panose="02040503050406030204" pitchFamily="18" charset="0"/>
                              </a:rPr>
                              <m:t>𝑋</m:t>
                            </m:r>
                          </m:e>
                          <m:sub>
                            <m:r>
                              <a:rPr lang="nb-NO" i="1">
                                <a:latin typeface="Cambria Math" panose="02040503050406030204" pitchFamily="18" charset="0"/>
                              </a:rPr>
                              <m:t>.</m:t>
                            </m:r>
                            <m:r>
                              <a:rPr lang="nb-NO" i="1">
                                <a:latin typeface="Cambria Math" panose="02040503050406030204" pitchFamily="18" charset="0"/>
                              </a:rPr>
                              <m:t>𝑐</m:t>
                            </m:r>
                          </m:sub>
                        </m:sSub>
                      </m:num>
                      <m:den>
                        <m:sSub>
                          <m:sSubPr>
                            <m:ctrlPr>
                              <a:rPr lang="nb-NO" i="1">
                                <a:latin typeface="Cambria Math" panose="02040503050406030204" pitchFamily="18" charset="0"/>
                              </a:rPr>
                            </m:ctrlPr>
                          </m:sSubPr>
                          <m:e>
                            <m:acc>
                              <m:accPr>
                                <m:chr m:val="̂"/>
                                <m:ctrlPr>
                                  <a:rPr lang="nb-NO" i="1">
                                    <a:latin typeface="Cambria Math" panose="02040503050406030204" pitchFamily="18" charset="0"/>
                                  </a:rPr>
                                </m:ctrlPr>
                              </m:accPr>
                              <m:e>
                                <m:r>
                                  <a:rPr lang="nb-NO" i="1">
                                    <a:latin typeface="Cambria Math" panose="02040503050406030204" pitchFamily="18" charset="0"/>
                                  </a:rPr>
                                  <m:t>𝑋</m:t>
                                </m:r>
                              </m:e>
                            </m:acc>
                          </m:e>
                          <m:sub>
                            <m:r>
                              <a:rPr lang="nb-NO" i="1">
                                <a:latin typeface="Cambria Math" panose="02040503050406030204" pitchFamily="18" charset="0"/>
                              </a:rPr>
                              <m:t>.</m:t>
                            </m:r>
                            <m:r>
                              <a:rPr lang="nb-NO" i="1">
                                <a:latin typeface="Cambria Math" panose="02040503050406030204" pitchFamily="18" charset="0"/>
                              </a:rPr>
                              <m:t>𝑐</m:t>
                            </m:r>
                          </m:sub>
                        </m:sSub>
                      </m:den>
                    </m:f>
                    <m:nary>
                      <m:naryPr>
                        <m:chr m:val="∑"/>
                        <m:limLoc m:val="undOvr"/>
                        <m:ctrlPr>
                          <a:rPr lang="nb-NO" i="1">
                            <a:latin typeface="Cambria Math" panose="02040503050406030204" pitchFamily="18" charset="0"/>
                          </a:rPr>
                        </m:ctrlPr>
                      </m:naryPr>
                      <m:sub>
                        <m:r>
                          <a:rPr lang="nb-NO" i="1">
                            <a:latin typeface="Cambria Math" panose="02040503050406030204" pitchFamily="18" charset="0"/>
                          </a:rPr>
                          <m:t>h</m:t>
                        </m:r>
                        <m:r>
                          <a:rPr lang="nb-NO" i="1">
                            <a:latin typeface="Cambria Math" panose="02040503050406030204" pitchFamily="18" charset="0"/>
                          </a:rPr>
                          <m:t>=1</m:t>
                        </m:r>
                      </m:sub>
                      <m:sup>
                        <m:r>
                          <a:rPr lang="nb-NO" i="1">
                            <a:latin typeface="Cambria Math" panose="02040503050406030204" pitchFamily="18" charset="0"/>
                          </a:rPr>
                          <m:t>𝐻</m:t>
                        </m:r>
                      </m:sup>
                      <m:e>
                        <m:f>
                          <m:fPr>
                            <m:ctrlPr>
                              <a:rPr lang="nb-NO" i="1">
                                <a:latin typeface="Cambria Math" panose="02040503050406030204" pitchFamily="18" charset="0"/>
                              </a:rPr>
                            </m:ctrlPr>
                          </m:fPr>
                          <m:num>
                            <m:sSub>
                              <m:sSubPr>
                                <m:ctrlPr>
                                  <a:rPr lang="nb-NO" i="1">
                                    <a:latin typeface="Cambria Math" panose="02040503050406030204" pitchFamily="18" charset="0"/>
                                  </a:rPr>
                                </m:ctrlPr>
                              </m:sSubPr>
                              <m:e>
                                <m:r>
                                  <a:rPr lang="nb-NO" i="1">
                                    <a:latin typeface="Cambria Math" panose="02040503050406030204" pitchFamily="18" charset="0"/>
                                  </a:rPr>
                                  <m:t>𝑁</m:t>
                                </m:r>
                              </m:e>
                              <m:sub>
                                <m:r>
                                  <a:rPr lang="nb-NO" i="1">
                                    <a:latin typeface="Cambria Math" panose="02040503050406030204" pitchFamily="18" charset="0"/>
                                  </a:rPr>
                                  <m:t>h</m:t>
                                </m:r>
                              </m:sub>
                            </m:sSub>
                          </m:num>
                          <m:den>
                            <m:sSub>
                              <m:sSubPr>
                                <m:ctrlPr>
                                  <a:rPr lang="nb-NO" i="1">
                                    <a:latin typeface="Cambria Math" panose="02040503050406030204" pitchFamily="18" charset="0"/>
                                  </a:rPr>
                                </m:ctrlPr>
                              </m:sSubPr>
                              <m:e>
                                <m:r>
                                  <a:rPr lang="nb-NO" i="1">
                                    <a:latin typeface="Cambria Math" panose="02040503050406030204" pitchFamily="18" charset="0"/>
                                  </a:rPr>
                                  <m:t>𝑛</m:t>
                                </m:r>
                              </m:e>
                              <m:sub>
                                <m:r>
                                  <a:rPr lang="nb-NO" i="1">
                                    <a:latin typeface="Cambria Math" panose="02040503050406030204" pitchFamily="18" charset="0"/>
                                  </a:rPr>
                                  <m:t>h</m:t>
                                </m:r>
                              </m:sub>
                            </m:sSub>
                          </m:den>
                        </m:f>
                      </m:e>
                    </m:nary>
                    <m:nary>
                      <m:naryPr>
                        <m:chr m:val="∑"/>
                        <m:limLoc m:val="undOvr"/>
                        <m:supHide m:val="on"/>
                        <m:ctrlPr>
                          <a:rPr lang="nb-NO" i="1">
                            <a:latin typeface="Cambria Math" panose="02040503050406030204" pitchFamily="18" charset="0"/>
                          </a:rPr>
                        </m:ctrlPr>
                      </m:naryPr>
                      <m:sub>
                        <m:r>
                          <a:rPr lang="nb-NO" i="1">
                            <a:latin typeface="Cambria Math" panose="02040503050406030204" pitchFamily="18" charset="0"/>
                          </a:rPr>
                          <m:t>𝑘</m:t>
                        </m:r>
                        <m:r>
                          <a:rPr lang="nb-NO" i="1">
                            <a:latin typeface="Cambria Math" panose="02040503050406030204" pitchFamily="18" charset="0"/>
                          </a:rPr>
                          <m:t>∈</m:t>
                        </m:r>
                        <m:r>
                          <a:rPr lang="nb-NO" i="1">
                            <a:latin typeface="Cambria Math" panose="02040503050406030204" pitchFamily="18" charset="0"/>
                          </a:rPr>
                          <m:t>𝑟𝑐</m:t>
                        </m:r>
                      </m:sub>
                      <m:sup/>
                      <m:e>
                        <m:sSub>
                          <m:sSubPr>
                            <m:ctrlPr>
                              <a:rPr lang="nb-NO" i="1">
                                <a:latin typeface="Cambria Math" panose="02040503050406030204" pitchFamily="18" charset="0"/>
                              </a:rPr>
                            </m:ctrlPr>
                          </m:sSubPr>
                          <m:e>
                            <m:r>
                              <a:rPr lang="nb-NO" i="1">
                                <a:latin typeface="Cambria Math" panose="02040503050406030204" pitchFamily="18" charset="0"/>
                              </a:rPr>
                              <m:t>𝑦</m:t>
                            </m:r>
                          </m:e>
                          <m:sub>
                            <m:r>
                              <a:rPr lang="nb-NO" i="1">
                                <a:latin typeface="Cambria Math" panose="02040503050406030204" pitchFamily="18" charset="0"/>
                              </a:rPr>
                              <m:t>𝑘</m:t>
                            </m:r>
                          </m:sub>
                        </m:sSub>
                      </m:e>
                    </m:nary>
                  </m:oMath>
                </a14:m>
                <a:endParaRPr lang="nb-NO" dirty="0"/>
              </a:p>
              <a:p>
                <a:pPr marL="0" indent="0">
                  <a:buNone/>
                </a:pP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𝑋</m:t>
                        </m:r>
                      </m:e>
                      <m:sub>
                        <m:r>
                          <a:rPr lang="nb-NO" i="1">
                            <a:latin typeface="Cambria Math" panose="02040503050406030204" pitchFamily="18" charset="0"/>
                          </a:rPr>
                          <m:t>.</m:t>
                        </m:r>
                        <m:r>
                          <a:rPr lang="nb-NO" i="1">
                            <a:latin typeface="Cambria Math" panose="02040503050406030204" pitchFamily="18" charset="0"/>
                          </a:rPr>
                          <m:t>𝑐</m:t>
                        </m:r>
                      </m:sub>
                    </m:sSub>
                  </m:oMath>
                </a14:m>
                <a:r>
                  <a:rPr lang="nb-NO" dirty="0"/>
                  <a:t> ‘</a:t>
                </a:r>
                <a:r>
                  <a:rPr lang="nb-NO" dirty="0" err="1"/>
                  <a:t>known</a:t>
                </a:r>
                <a:r>
                  <a:rPr lang="nb-NO" dirty="0"/>
                  <a:t>’ </a:t>
                </a:r>
                <a:r>
                  <a:rPr lang="nb-NO" dirty="0" err="1"/>
                  <a:t>Hhs</a:t>
                </a:r>
                <a:r>
                  <a:rPr lang="nb-NO" dirty="0"/>
                  <a:t> in </a:t>
                </a:r>
                <a:r>
                  <a:rPr lang="nb-NO" dirty="0" err="1"/>
                  <a:t>class</a:t>
                </a:r>
                <a:r>
                  <a:rPr lang="nb-NO" dirty="0"/>
                  <a:t> c from census  </a:t>
                </a:r>
              </a:p>
              <a:p>
                <a:pPr marL="0" indent="0">
                  <a:spcBef>
                    <a:spcPts val="1200"/>
                  </a:spcBef>
                  <a:buNone/>
                </a:pPr>
                <a14:m>
                  <m:oMath xmlns:m="http://schemas.openxmlformats.org/officeDocument/2006/math">
                    <m:sSub>
                      <m:sSubPr>
                        <m:ctrlPr>
                          <a:rPr lang="nb-NO" i="1">
                            <a:latin typeface="Cambria Math" panose="02040503050406030204" pitchFamily="18" charset="0"/>
                          </a:rPr>
                        </m:ctrlPr>
                      </m:sSubPr>
                      <m:e>
                        <m:acc>
                          <m:accPr>
                            <m:chr m:val="̂"/>
                            <m:ctrlPr>
                              <a:rPr lang="nb-NO" i="1">
                                <a:latin typeface="Cambria Math" panose="02040503050406030204" pitchFamily="18" charset="0"/>
                              </a:rPr>
                            </m:ctrlPr>
                          </m:accPr>
                          <m:e>
                            <m:r>
                              <a:rPr lang="nb-NO" i="1">
                                <a:latin typeface="Cambria Math" panose="02040503050406030204" pitchFamily="18" charset="0"/>
                              </a:rPr>
                              <m:t>𝑋</m:t>
                            </m:r>
                          </m:e>
                        </m:acc>
                      </m:e>
                      <m:sub>
                        <m:r>
                          <a:rPr lang="nb-NO" i="1">
                            <a:latin typeface="Cambria Math" panose="02040503050406030204" pitchFamily="18" charset="0"/>
                          </a:rPr>
                          <m:t>.</m:t>
                        </m:r>
                        <m:r>
                          <a:rPr lang="nb-NO" i="1">
                            <a:latin typeface="Cambria Math" panose="02040503050406030204" pitchFamily="18" charset="0"/>
                          </a:rPr>
                          <m:t>𝑐</m:t>
                        </m:r>
                      </m:sub>
                    </m:sSub>
                  </m:oMath>
                </a14:m>
                <a:r>
                  <a:rPr lang="nb-NO" dirty="0"/>
                  <a:t> estimated no. </a:t>
                </a:r>
                <a:r>
                  <a:rPr lang="nb-NO" dirty="0" err="1"/>
                  <a:t>Hhs</a:t>
                </a:r>
                <a:r>
                  <a:rPr lang="nb-NO" dirty="0"/>
                  <a:t> in c from census </a:t>
                </a:r>
              </a:p>
              <a:p>
                <a:pPr marL="0" indent="0">
                  <a:buNone/>
                </a:pPr>
                <a:endParaRPr lang="nb-NO" sz="2800" i="1" dirty="0"/>
              </a:p>
              <a:p>
                <a:pPr marL="0" indent="0">
                  <a:buNone/>
                </a:pPr>
                <a14:m>
                  <m:oMathPara xmlns:m="http://schemas.openxmlformats.org/officeDocument/2006/math">
                    <m:oMathParaPr>
                      <m:jc m:val="left"/>
                    </m:oMathParaPr>
                    <m:oMath xmlns:m="http://schemas.openxmlformats.org/officeDocument/2006/math">
                      <m:sSub>
                        <m:sSubPr>
                          <m:ctrlPr>
                            <a:rPr lang="nb-NO" sz="2800" i="1">
                              <a:latin typeface="Cambria Math" panose="02040503050406030204" pitchFamily="18" charset="0"/>
                            </a:rPr>
                          </m:ctrlPr>
                        </m:sSubPr>
                        <m:e>
                          <m:r>
                            <a:rPr lang="nb-NO" sz="2800" i="1">
                              <a:latin typeface="Cambria Math" panose="02040503050406030204" pitchFamily="18" charset="0"/>
                            </a:rPr>
                            <m:t>𝑦</m:t>
                          </m:r>
                        </m:e>
                        <m:sub>
                          <m:r>
                            <a:rPr lang="nb-NO" sz="2800" i="1">
                              <a:latin typeface="Cambria Math" panose="02040503050406030204" pitchFamily="18" charset="0"/>
                            </a:rPr>
                            <m:t>𝑘</m:t>
                          </m:r>
                        </m:sub>
                      </m:sSub>
                      <m:r>
                        <a:rPr lang="nb-NO" sz="2800" i="1">
                          <a:latin typeface="Cambria Math" panose="02040503050406030204" pitchFamily="18" charset="0"/>
                        </a:rPr>
                        <m:t>=</m:t>
                      </m:r>
                      <m:f>
                        <m:fPr>
                          <m:type m:val="lin"/>
                          <m:ctrlPr>
                            <a:rPr lang="nb-NO" sz="2800" i="1" smtClean="0">
                              <a:latin typeface="Cambria Math" panose="02040503050406030204" pitchFamily="18" charset="0"/>
                            </a:rPr>
                          </m:ctrlPr>
                        </m:fPr>
                        <m:num>
                          <m:r>
                            <a:rPr lang="nb-NO" sz="2800" i="1">
                              <a:latin typeface="Cambria Math" panose="02040503050406030204" pitchFamily="18" charset="0"/>
                            </a:rPr>
                            <m:t>1</m:t>
                          </m:r>
                        </m:num>
                        <m:den>
                          <m:sSub>
                            <m:sSubPr>
                              <m:ctrlPr>
                                <a:rPr lang="nb-NO" sz="2800" i="1">
                                  <a:latin typeface="Cambria Math" panose="02040503050406030204" pitchFamily="18" charset="0"/>
                                </a:rPr>
                              </m:ctrlPr>
                            </m:sSubPr>
                            <m:e>
                              <m:r>
                                <a:rPr lang="nb-NO" sz="2800" i="1">
                                  <a:latin typeface="Cambria Math" panose="02040503050406030204" pitchFamily="18" charset="0"/>
                                </a:rPr>
                                <m:t>𝑎</m:t>
                              </m:r>
                            </m:e>
                            <m:sub>
                              <m:r>
                                <a:rPr lang="nb-NO" sz="2800" i="1">
                                  <a:latin typeface="Cambria Math" panose="02040503050406030204" pitchFamily="18" charset="0"/>
                                </a:rPr>
                                <m:t>𝑘</m:t>
                              </m:r>
                            </m:sub>
                          </m:sSub>
                          <m:r>
                            <m:rPr>
                              <m:nor/>
                            </m:rPr>
                            <a:rPr lang="nb-NO" sz="2800" b="0" i="0" smtClean="0"/>
                            <m:t>,</m:t>
                          </m:r>
                          <m:r>
                            <m:rPr>
                              <m:nor/>
                            </m:rPr>
                            <a:rPr lang="nb-NO" sz="2800"/>
                            <m:t> </m:t>
                          </m:r>
                          <m:sSub>
                            <m:sSubPr>
                              <m:ctrlPr>
                                <a:rPr lang="nb-NO" sz="2800" i="1">
                                  <a:latin typeface="Cambria Math" panose="02040503050406030204" pitchFamily="18" charset="0"/>
                                </a:rPr>
                              </m:ctrlPr>
                            </m:sSubPr>
                            <m:e>
                              <m:r>
                                <a:rPr lang="nb-NO" sz="2800" i="1">
                                  <a:latin typeface="Cambria Math" panose="02040503050406030204" pitchFamily="18" charset="0"/>
                                </a:rPr>
                                <m:t>𝑎</m:t>
                              </m:r>
                            </m:e>
                            <m:sub>
                              <m:r>
                                <a:rPr lang="nb-NO" sz="2800" i="1">
                                  <a:latin typeface="Cambria Math" panose="02040503050406030204" pitchFamily="18" charset="0"/>
                                </a:rPr>
                                <m:t>𝑘</m:t>
                              </m:r>
                            </m:sub>
                          </m:sSub>
                          <m:r>
                            <m:rPr>
                              <m:nor/>
                            </m:rPr>
                            <a:rPr lang="nb-NO" sz="2800"/>
                            <m:t> </m:t>
                          </m:r>
                          <m:r>
                            <m:rPr>
                              <m:nor/>
                            </m:rPr>
                            <a:rPr lang="nb-NO" sz="2800" b="0" i="0" smtClean="0"/>
                            <m:t># </m:t>
                          </m:r>
                          <m:r>
                            <m:rPr>
                              <m:nor/>
                            </m:rPr>
                            <a:rPr lang="nb-NO" sz="2800" b="0" i="0" smtClean="0"/>
                            <m:t>persons</m:t>
                          </m:r>
                          <m:r>
                            <m:rPr>
                              <m:nor/>
                            </m:rPr>
                            <a:rPr lang="nb-NO" sz="2800" b="0" i="0" smtClean="0"/>
                            <m:t> ≥18 </m:t>
                          </m:r>
                          <m:r>
                            <m:rPr>
                              <m:nor/>
                            </m:rPr>
                            <a:rPr lang="nb-NO" sz="2800" b="0" i="0" smtClean="0"/>
                            <m:t>yrs</m:t>
                          </m:r>
                          <m:r>
                            <m:rPr>
                              <m:nor/>
                            </m:rPr>
                            <a:rPr lang="nb-NO" sz="2800"/>
                            <m:t> </m:t>
                          </m:r>
                          <m:r>
                            <m:rPr>
                              <m:nor/>
                            </m:rPr>
                            <a:rPr lang="nb-NO" sz="2800" b="0" i="0" smtClean="0"/>
                            <m:t>in</m:t>
                          </m:r>
                          <m:r>
                            <m:rPr>
                              <m:nor/>
                            </m:rPr>
                            <a:rPr lang="nb-NO" sz="2800" b="0" i="0" smtClean="0"/>
                            <m:t> </m:t>
                          </m:r>
                          <m:r>
                            <m:rPr>
                              <m:nor/>
                            </m:rPr>
                            <a:rPr lang="nb-NO" sz="2800" b="0" i="0" smtClean="0"/>
                            <m:t>hh</m:t>
                          </m:r>
                          <m:r>
                            <m:rPr>
                              <m:nor/>
                            </m:rPr>
                            <a:rPr lang="nb-NO" sz="2800" b="0" i="0" smtClean="0"/>
                            <m:t> </m:t>
                          </m:r>
                          <m:r>
                            <m:rPr>
                              <m:nor/>
                            </m:rPr>
                            <a:rPr lang="nb-NO" sz="2800" b="0" i="0" smtClean="0"/>
                            <m:t>from</m:t>
                          </m:r>
                          <m:r>
                            <m:rPr>
                              <m:nor/>
                            </m:rPr>
                            <a:rPr lang="nb-NO" sz="2800" b="0" i="0" smtClean="0"/>
                            <m:t> </m:t>
                          </m:r>
                          <m:r>
                            <a:rPr lang="nb-NO" sz="2800" b="0" i="1" smtClean="0">
                              <a:latin typeface="Cambria Math" panose="02040503050406030204" pitchFamily="18" charset="0"/>
                            </a:rPr>
                            <m:t>𝑒𝑣</m:t>
                          </m:r>
                          <m:r>
                            <a:rPr lang="nb-NO" sz="2800" b="0" i="1" smtClean="0">
                              <a:latin typeface="Cambria Math" panose="02040503050406030204" pitchFamily="18" charset="0"/>
                            </a:rPr>
                            <m:t> </m:t>
                          </m:r>
                          <m:r>
                            <a:rPr lang="nb-NO" sz="2800" b="0" i="1" smtClean="0">
                              <a:latin typeface="Cambria Math" panose="02040503050406030204" pitchFamily="18" charset="0"/>
                            </a:rPr>
                            <m:t>𝑆𝑢𝑟𝑣</m:t>
                          </m:r>
                        </m:den>
                      </m:f>
                    </m:oMath>
                  </m:oMathPara>
                </a14:m>
                <a:endParaRPr lang="nb-NO" sz="2800" i="1" dirty="0"/>
              </a:p>
              <a:p>
                <a:pPr marL="0" indent="0">
                  <a:buNone/>
                </a:pPr>
                <a:endParaRPr lang="nb-NO" sz="2800" i="1" dirty="0"/>
              </a:p>
              <a:p>
                <a:pPr marL="0" indent="0">
                  <a:buNone/>
                </a:pPr>
                <a14:m>
                  <m:oMathPara xmlns:m="http://schemas.openxmlformats.org/officeDocument/2006/math">
                    <m:oMathParaPr>
                      <m:jc m:val="left"/>
                    </m:oMathParaPr>
                    <m:oMath xmlns:m="http://schemas.openxmlformats.org/officeDocument/2006/math">
                      <m:sSub>
                        <m:sSubPr>
                          <m:ctrlPr>
                            <a:rPr lang="nb-NO" sz="2800" i="1">
                              <a:latin typeface="Cambria Math" panose="02040503050406030204" pitchFamily="18" charset="0"/>
                            </a:rPr>
                          </m:ctrlPr>
                        </m:sSubPr>
                        <m:e>
                          <m:r>
                            <a:rPr lang="nb-NO" sz="2800" b="0" i="1" smtClean="0">
                              <a:latin typeface="Cambria Math" panose="02040503050406030204" pitchFamily="18" charset="0"/>
                            </a:rPr>
                            <m:t>𝑥</m:t>
                          </m:r>
                        </m:e>
                        <m:sub>
                          <m:r>
                            <a:rPr lang="nb-NO" sz="2800" i="1">
                              <a:latin typeface="Cambria Math" panose="02040503050406030204" pitchFamily="18" charset="0"/>
                            </a:rPr>
                            <m:t>𝑘</m:t>
                          </m:r>
                        </m:sub>
                      </m:sSub>
                      <m:r>
                        <a:rPr lang="nb-NO" sz="2800" i="1">
                          <a:latin typeface="Cambria Math" panose="02040503050406030204" pitchFamily="18" charset="0"/>
                        </a:rPr>
                        <m:t>=</m:t>
                      </m:r>
                      <m:f>
                        <m:fPr>
                          <m:type m:val="lin"/>
                          <m:ctrlPr>
                            <a:rPr lang="nb-NO" sz="2800" i="1">
                              <a:latin typeface="Cambria Math" panose="02040503050406030204" pitchFamily="18" charset="0"/>
                            </a:rPr>
                          </m:ctrlPr>
                        </m:fPr>
                        <m:num>
                          <m:r>
                            <a:rPr lang="nb-NO" sz="2800" i="1">
                              <a:latin typeface="Cambria Math" panose="02040503050406030204" pitchFamily="18" charset="0"/>
                            </a:rPr>
                            <m:t>1</m:t>
                          </m:r>
                        </m:num>
                        <m:den>
                          <m:sSub>
                            <m:sSubPr>
                              <m:ctrlPr>
                                <a:rPr lang="nb-NO" sz="2800" i="1">
                                  <a:latin typeface="Cambria Math" panose="02040503050406030204" pitchFamily="18" charset="0"/>
                                </a:rPr>
                              </m:ctrlPr>
                            </m:sSubPr>
                            <m:e>
                              <m:r>
                                <a:rPr lang="nb-NO" sz="2800" b="0" i="1" smtClean="0">
                                  <a:latin typeface="Cambria Math" panose="02040503050406030204" pitchFamily="18" charset="0"/>
                                </a:rPr>
                                <m:t>𝑏</m:t>
                              </m:r>
                            </m:e>
                            <m:sub>
                              <m:r>
                                <a:rPr lang="nb-NO" sz="2800" i="1">
                                  <a:latin typeface="Cambria Math" panose="02040503050406030204" pitchFamily="18" charset="0"/>
                                </a:rPr>
                                <m:t>𝑘</m:t>
                              </m:r>
                            </m:sub>
                          </m:sSub>
                          <m:r>
                            <m:rPr>
                              <m:nor/>
                            </m:rPr>
                            <a:rPr lang="nb-NO" sz="2800" i="1"/>
                            <m:t>, </m:t>
                          </m:r>
                          <m:sSub>
                            <m:sSubPr>
                              <m:ctrlPr>
                                <a:rPr lang="nb-NO" sz="2800" i="1">
                                  <a:latin typeface="Cambria Math" panose="02040503050406030204" pitchFamily="18" charset="0"/>
                                </a:rPr>
                              </m:ctrlPr>
                            </m:sSubPr>
                            <m:e>
                              <m:r>
                                <a:rPr lang="nb-NO" sz="2800" b="0" i="1" smtClean="0">
                                  <a:latin typeface="Cambria Math" panose="02040503050406030204" pitchFamily="18" charset="0"/>
                                </a:rPr>
                                <m:t>𝑏</m:t>
                              </m:r>
                            </m:e>
                            <m:sub>
                              <m:r>
                                <a:rPr lang="nb-NO" sz="2800" i="1">
                                  <a:latin typeface="Cambria Math" panose="02040503050406030204" pitchFamily="18" charset="0"/>
                                </a:rPr>
                                <m:t>𝑘</m:t>
                              </m:r>
                            </m:sub>
                          </m:sSub>
                          <m:r>
                            <m:rPr>
                              <m:nor/>
                            </m:rPr>
                            <a:rPr lang="nb-NO" sz="2800" i="1"/>
                            <m:t> # </m:t>
                          </m:r>
                          <m:r>
                            <m:rPr>
                              <m:nor/>
                            </m:rPr>
                            <a:rPr lang="nb-NO" sz="2800" i="1"/>
                            <m:t>persons</m:t>
                          </m:r>
                          <m:r>
                            <m:rPr>
                              <m:nor/>
                            </m:rPr>
                            <a:rPr lang="nb-NO" sz="2800" i="1"/>
                            <m:t> ≥18 </m:t>
                          </m:r>
                          <m:r>
                            <m:rPr>
                              <m:nor/>
                            </m:rPr>
                            <a:rPr lang="nb-NO" sz="2800" b="0" i="1" smtClean="0"/>
                            <m:t>yrs</m:t>
                          </m:r>
                          <m:r>
                            <m:rPr>
                              <m:nor/>
                            </m:rPr>
                            <a:rPr lang="nb-NO" sz="2800" b="0" i="1" smtClean="0"/>
                            <m:t> </m:t>
                          </m:r>
                          <m:r>
                            <m:rPr>
                              <m:nor/>
                            </m:rPr>
                            <a:rPr lang="nb-NO" sz="2800" i="1"/>
                            <m:t>in</m:t>
                          </m:r>
                          <m:r>
                            <m:rPr>
                              <m:nor/>
                            </m:rPr>
                            <a:rPr lang="nb-NO" sz="2800" i="1"/>
                            <m:t> </m:t>
                          </m:r>
                          <m:r>
                            <m:rPr>
                              <m:nor/>
                            </m:rPr>
                            <a:rPr lang="nb-NO" sz="2800" i="1"/>
                            <m:t>hh</m:t>
                          </m:r>
                          <m:r>
                            <m:rPr>
                              <m:nor/>
                            </m:rPr>
                            <a:rPr lang="nb-NO" sz="2800" i="1"/>
                            <m:t> </m:t>
                          </m:r>
                          <m:r>
                            <m:rPr>
                              <m:nor/>
                            </m:rPr>
                            <a:rPr lang="nb-NO" sz="2800" i="1"/>
                            <m:t>from</m:t>
                          </m:r>
                          <m:r>
                            <m:rPr>
                              <m:nor/>
                            </m:rPr>
                            <a:rPr lang="nb-NO" sz="2800" i="1"/>
                            <m:t> </m:t>
                          </m:r>
                          <m:r>
                            <a:rPr lang="nb-NO" sz="2800" b="0" i="1" smtClean="0">
                              <a:latin typeface="Cambria Math" panose="02040503050406030204" pitchFamily="18" charset="0"/>
                            </a:rPr>
                            <m:t>𝐶𝑒𝑛𝑠𝑢𝑠</m:t>
                          </m:r>
                        </m:den>
                      </m:f>
                    </m:oMath>
                  </m:oMathPara>
                </a14:m>
                <a:endParaRPr lang="nb-NO" sz="2800" i="1" dirty="0"/>
              </a:p>
              <a:p>
                <a:pPr marL="0" indent="0">
                  <a:buNone/>
                </a:pPr>
                <a:endParaRPr lang="nb-NO" dirty="0"/>
              </a:p>
            </p:txBody>
          </p:sp>
        </mc:Choice>
        <mc:Fallback xmlns="">
          <p:sp>
            <p:nvSpPr>
              <p:cNvPr id="5" name="Plassholder for innhold 4">
                <a:extLst>
                  <a:ext uri="{FF2B5EF4-FFF2-40B4-BE49-F238E27FC236}">
                    <a16:creationId xmlns:a16="http://schemas.microsoft.com/office/drawing/2014/main" id="{272B5045-589C-4AF7-92F7-35AD9F53C357}"/>
                  </a:ext>
                </a:extLst>
              </p:cNvPr>
              <p:cNvSpPr>
                <a:spLocks noGrp="1" noRot="1" noChangeAspect="1" noMove="1" noResize="1" noEditPoints="1" noAdjustHandles="1" noChangeArrowheads="1" noChangeShapeType="1" noTextEdit="1"/>
              </p:cNvSpPr>
              <p:nvPr>
                <p:ph idx="1"/>
              </p:nvPr>
            </p:nvSpPr>
            <p:spPr>
              <a:xfrm>
                <a:off x="-108520" y="980728"/>
                <a:ext cx="9252520" cy="5121272"/>
              </a:xfrm>
              <a:blipFill>
                <a:blip r:embed="rId3"/>
                <a:stretch>
                  <a:fillRect t="-595"/>
                </a:stretch>
              </a:blipFill>
            </p:spPr>
            <p:txBody>
              <a:bodyPr/>
              <a:lstStyle/>
              <a:p>
                <a:r>
                  <a:rPr lang="nb-NO">
                    <a:noFill/>
                  </a:rPr>
                  <a:t> </a:t>
                </a:r>
              </a:p>
            </p:txBody>
          </p:sp>
        </mc:Fallback>
      </mc:AlternateContent>
      <p:sp>
        <p:nvSpPr>
          <p:cNvPr id="6" name="Plassholder for bunntekst 2">
            <a:extLst>
              <a:ext uri="{FF2B5EF4-FFF2-40B4-BE49-F238E27FC236}">
                <a16:creationId xmlns:a16="http://schemas.microsoft.com/office/drawing/2014/main" xmlns="" id="{B283A3CD-6BD1-49D3-9F9B-1986B8451352}"/>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261790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200" dirty="0"/>
              <a:t>Some results based on the evaluation study</a:t>
            </a:r>
          </a:p>
        </p:txBody>
      </p:sp>
      <p:sp>
        <p:nvSpPr>
          <p:cNvPr id="3" name="Platshållare för innehåll 2"/>
          <p:cNvSpPr>
            <a:spLocks noGrp="1"/>
          </p:cNvSpPr>
          <p:nvPr>
            <p:ph idx="1"/>
          </p:nvPr>
        </p:nvSpPr>
        <p:spPr>
          <a:xfrm>
            <a:off x="0" y="1052736"/>
            <a:ext cx="9144000" cy="5049264"/>
          </a:xfrm>
        </p:spPr>
        <p:txBody>
          <a:bodyPr>
            <a:normAutofit/>
          </a:bodyPr>
          <a:lstStyle/>
          <a:p>
            <a:pPr marL="0" indent="0">
              <a:buNone/>
            </a:pPr>
            <a:r>
              <a:rPr lang="nb-NO" dirty="0"/>
              <a:t>92,1 % (± 0,8 %) </a:t>
            </a:r>
            <a:r>
              <a:rPr lang="nb-NO" dirty="0" err="1"/>
              <a:t>of</a:t>
            </a:r>
            <a:r>
              <a:rPr lang="nb-NO" dirty="0"/>
              <a:t> </a:t>
            </a:r>
            <a:r>
              <a:rPr lang="nb-NO" dirty="0" err="1"/>
              <a:t>hhs</a:t>
            </a:r>
            <a:r>
              <a:rPr lang="nb-NO" dirty="0"/>
              <a:t> have </a:t>
            </a:r>
            <a:r>
              <a:rPr lang="nb-NO" dirty="0" err="1"/>
              <a:t>correct</a:t>
            </a:r>
            <a:r>
              <a:rPr lang="nb-NO" dirty="0"/>
              <a:t> </a:t>
            </a:r>
            <a:r>
              <a:rPr lang="nb-NO" dirty="0" err="1"/>
              <a:t>size</a:t>
            </a:r>
            <a:r>
              <a:rPr lang="nb-NO" dirty="0"/>
              <a:t> (# </a:t>
            </a:r>
            <a:r>
              <a:rPr lang="nb-NO" dirty="0" err="1"/>
              <a:t>inhabitants</a:t>
            </a:r>
            <a:r>
              <a:rPr lang="nb-NO" dirty="0"/>
              <a:t>). </a:t>
            </a:r>
          </a:p>
          <a:p>
            <a:pPr marL="0" indent="0">
              <a:buNone/>
            </a:pPr>
            <a:r>
              <a:rPr lang="nb-NO" dirty="0"/>
              <a:t>	</a:t>
            </a:r>
            <a:r>
              <a:rPr lang="nb-NO" dirty="0" err="1"/>
              <a:t>Errors</a:t>
            </a:r>
            <a:r>
              <a:rPr lang="nb-NO" dirty="0"/>
              <a:t> </a:t>
            </a:r>
            <a:r>
              <a:rPr lang="nb-NO" dirty="0" err="1"/>
              <a:t>higher</a:t>
            </a:r>
            <a:r>
              <a:rPr lang="nb-NO" dirty="0"/>
              <a:t> for </a:t>
            </a:r>
            <a:r>
              <a:rPr lang="nb-NO" dirty="0" err="1"/>
              <a:t>class</a:t>
            </a:r>
            <a:r>
              <a:rPr lang="nb-NO" dirty="0"/>
              <a:t> 6-10 and 11+ </a:t>
            </a:r>
          </a:p>
          <a:p>
            <a:pPr marL="0" indent="0">
              <a:buNone/>
            </a:pPr>
            <a:r>
              <a:rPr lang="nb-NO" dirty="0"/>
              <a:t>	(5-10 46% </a:t>
            </a:r>
            <a:r>
              <a:rPr lang="nb-NO" dirty="0" err="1"/>
              <a:t>net</a:t>
            </a:r>
            <a:r>
              <a:rPr lang="nb-NO" dirty="0"/>
              <a:t> </a:t>
            </a:r>
            <a:r>
              <a:rPr lang="nb-NO" dirty="0" err="1"/>
              <a:t>error</a:t>
            </a:r>
            <a:r>
              <a:rPr lang="nb-NO" dirty="0"/>
              <a:t> 36’’ +/- 8’’). </a:t>
            </a:r>
          </a:p>
          <a:p>
            <a:pPr marL="0" indent="0">
              <a:buNone/>
            </a:pPr>
            <a:r>
              <a:rPr lang="en-US" dirty="0"/>
              <a:t>Net error estimates indicate show 1 and 2 person </a:t>
            </a:r>
            <a:r>
              <a:rPr lang="en-US" dirty="0" err="1"/>
              <a:t>hhs</a:t>
            </a:r>
            <a:r>
              <a:rPr lang="en-US" dirty="0"/>
              <a:t> are underestimated by 10.3 and 9.3 % respectively. </a:t>
            </a:r>
          </a:p>
          <a:p>
            <a:endParaRPr lang="en-US" dirty="0"/>
          </a:p>
        </p:txBody>
      </p:sp>
      <p:sp>
        <p:nvSpPr>
          <p:cNvPr id="4" name="Plassholder for bunntekst 2">
            <a:extLst>
              <a:ext uri="{FF2B5EF4-FFF2-40B4-BE49-F238E27FC236}">
                <a16:creationId xmlns:a16="http://schemas.microsoft.com/office/drawing/2014/main" xmlns="" id="{49055CC2-9508-4BE5-B16D-9225208DAAB9}"/>
              </a:ext>
            </a:extLst>
          </p:cNvPr>
          <p:cNvSpPr>
            <a:spLocks noGrp="1"/>
          </p:cNvSpPr>
          <p:nvPr>
            <p:ph type="ftr" sz="quarter" idx="11"/>
          </p:nvPr>
        </p:nvSpPr>
        <p:spPr>
          <a:xfrm>
            <a:off x="5580000" y="6381328"/>
            <a:ext cx="3240360" cy="360000"/>
          </a:xfrm>
        </p:spPr>
        <p:txBody>
          <a:bodyPr/>
          <a:lstStyle/>
          <a:p>
            <a:r>
              <a:rPr lang="sv-SE" dirty="0"/>
              <a:t>anders.holmberg@ssb.no</a:t>
            </a:r>
            <a:endParaRPr lang="nb-NO" dirty="0"/>
          </a:p>
        </p:txBody>
      </p:sp>
    </p:spTree>
    <p:extLst>
      <p:ext uri="{BB962C8B-B14F-4D97-AF65-F5344CB8AC3E}">
        <p14:creationId xmlns:p14="http://schemas.microsoft.com/office/powerpoint/2010/main" val="3196482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200" dirty="0"/>
              <a:t>Some results based on the evaluation study</a:t>
            </a:r>
          </a:p>
        </p:txBody>
      </p:sp>
      <p:sp>
        <p:nvSpPr>
          <p:cNvPr id="3" name="Platshållare för innehåll 2"/>
          <p:cNvSpPr>
            <a:spLocks noGrp="1"/>
          </p:cNvSpPr>
          <p:nvPr>
            <p:ph idx="1"/>
          </p:nvPr>
        </p:nvSpPr>
        <p:spPr>
          <a:xfrm>
            <a:off x="0" y="1052736"/>
            <a:ext cx="9144000" cy="5049264"/>
          </a:xfrm>
        </p:spPr>
        <p:txBody>
          <a:bodyPr>
            <a:normAutofit/>
          </a:bodyPr>
          <a:lstStyle/>
          <a:p>
            <a:pPr marL="0" indent="0">
              <a:buNone/>
            </a:pPr>
            <a:r>
              <a:rPr lang="en-US" dirty="0"/>
              <a:t>The results indicate that the number of smaller households are underestimated and the number of larger households are overestimated by the register.</a:t>
            </a:r>
            <a:endParaRPr lang="sv-SE" dirty="0"/>
          </a:p>
          <a:p>
            <a:pPr marL="0" indent="0">
              <a:buNone/>
            </a:pPr>
            <a:endParaRPr lang="en-US" dirty="0"/>
          </a:p>
        </p:txBody>
      </p:sp>
      <p:graphicFrame>
        <p:nvGraphicFramePr>
          <p:cNvPr id="4" name="Tabell 3">
            <a:extLst>
              <a:ext uri="{FF2B5EF4-FFF2-40B4-BE49-F238E27FC236}">
                <a16:creationId xmlns:a16="http://schemas.microsoft.com/office/drawing/2014/main" xmlns="" id="{444E503A-98E1-4665-96F4-DAE24AE597A7}"/>
              </a:ext>
            </a:extLst>
          </p:cNvPr>
          <p:cNvGraphicFramePr>
            <a:graphicFrameLocks noGrp="1"/>
          </p:cNvGraphicFramePr>
          <p:nvPr>
            <p:extLst>
              <p:ext uri="{D42A27DB-BD31-4B8C-83A1-F6EECF244321}">
                <p14:modId xmlns:p14="http://schemas.microsoft.com/office/powerpoint/2010/main" val="220357942"/>
              </p:ext>
            </p:extLst>
          </p:nvPr>
        </p:nvGraphicFramePr>
        <p:xfrm>
          <a:off x="539552" y="3212976"/>
          <a:ext cx="7776867" cy="3100710"/>
        </p:xfrm>
        <a:graphic>
          <a:graphicData uri="http://schemas.openxmlformats.org/drawingml/2006/table">
            <a:tbl>
              <a:tblPr firstRow="1" firstCol="1" bandRow="1">
                <a:tableStyleId>{5C22544A-7EE6-4342-B048-85BDC9FD1C3A}</a:tableStyleId>
              </a:tblPr>
              <a:tblGrid>
                <a:gridCol w="1336127">
                  <a:extLst>
                    <a:ext uri="{9D8B030D-6E8A-4147-A177-3AD203B41FA5}">
                      <a16:colId xmlns:a16="http://schemas.microsoft.com/office/drawing/2014/main" xmlns="" val="1413952602"/>
                    </a:ext>
                  </a:extLst>
                </a:gridCol>
                <a:gridCol w="804689">
                  <a:extLst>
                    <a:ext uri="{9D8B030D-6E8A-4147-A177-3AD203B41FA5}">
                      <a16:colId xmlns:a16="http://schemas.microsoft.com/office/drawing/2014/main" xmlns="" val="1888113852"/>
                    </a:ext>
                  </a:extLst>
                </a:gridCol>
                <a:gridCol w="804689">
                  <a:extLst>
                    <a:ext uri="{9D8B030D-6E8A-4147-A177-3AD203B41FA5}">
                      <a16:colId xmlns:a16="http://schemas.microsoft.com/office/drawing/2014/main" xmlns="" val="1569549328"/>
                    </a:ext>
                  </a:extLst>
                </a:gridCol>
                <a:gridCol w="805765">
                  <a:extLst>
                    <a:ext uri="{9D8B030D-6E8A-4147-A177-3AD203B41FA5}">
                      <a16:colId xmlns:a16="http://schemas.microsoft.com/office/drawing/2014/main" xmlns="" val="1427030875"/>
                    </a:ext>
                  </a:extLst>
                </a:gridCol>
                <a:gridCol w="804689">
                  <a:extLst>
                    <a:ext uri="{9D8B030D-6E8A-4147-A177-3AD203B41FA5}">
                      <a16:colId xmlns:a16="http://schemas.microsoft.com/office/drawing/2014/main" xmlns="" val="1550199794"/>
                    </a:ext>
                  </a:extLst>
                </a:gridCol>
                <a:gridCol w="804689">
                  <a:extLst>
                    <a:ext uri="{9D8B030D-6E8A-4147-A177-3AD203B41FA5}">
                      <a16:colId xmlns:a16="http://schemas.microsoft.com/office/drawing/2014/main" xmlns="" val="254803151"/>
                    </a:ext>
                  </a:extLst>
                </a:gridCol>
                <a:gridCol w="805765">
                  <a:extLst>
                    <a:ext uri="{9D8B030D-6E8A-4147-A177-3AD203B41FA5}">
                      <a16:colId xmlns:a16="http://schemas.microsoft.com/office/drawing/2014/main" xmlns="" val="538526039"/>
                    </a:ext>
                  </a:extLst>
                </a:gridCol>
                <a:gridCol w="804689">
                  <a:extLst>
                    <a:ext uri="{9D8B030D-6E8A-4147-A177-3AD203B41FA5}">
                      <a16:colId xmlns:a16="http://schemas.microsoft.com/office/drawing/2014/main" xmlns="" val="2379330252"/>
                    </a:ext>
                  </a:extLst>
                </a:gridCol>
                <a:gridCol w="805765">
                  <a:extLst>
                    <a:ext uri="{9D8B030D-6E8A-4147-A177-3AD203B41FA5}">
                      <a16:colId xmlns:a16="http://schemas.microsoft.com/office/drawing/2014/main" xmlns="" val="1104750728"/>
                    </a:ext>
                  </a:extLst>
                </a:gridCol>
              </a:tblGrid>
              <a:tr h="566210">
                <a:tc>
                  <a:txBody>
                    <a:bodyPr/>
                    <a:lstStyle/>
                    <a:p>
                      <a:pPr hangingPunct="0">
                        <a:spcAft>
                          <a:spcPts val="0"/>
                        </a:spcAft>
                      </a:pPr>
                      <a:r>
                        <a:rPr lang="nb-NO" sz="1100" dirty="0">
                          <a:effectLst/>
                        </a:rPr>
                        <a:t> </a:t>
                      </a:r>
                      <a:endParaRPr lang="nb-NO"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1600" dirty="0">
                          <a:effectLst/>
                        </a:rPr>
                        <a:t>1</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Aft>
                          <a:spcPts val="0"/>
                        </a:spcAft>
                      </a:pPr>
                      <a:r>
                        <a:rPr lang="nb-NO" sz="1600" dirty="0">
                          <a:effectLst/>
                        </a:rPr>
                        <a:t>2</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Aft>
                          <a:spcPts val="0"/>
                        </a:spcAft>
                      </a:pPr>
                      <a:r>
                        <a:rPr lang="nb-NO" sz="1600" dirty="0">
                          <a:effectLst/>
                        </a:rPr>
                        <a:t>3</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Aft>
                          <a:spcPts val="0"/>
                        </a:spcAft>
                      </a:pPr>
                      <a:r>
                        <a:rPr lang="nb-NO" sz="1600" dirty="0">
                          <a:effectLst/>
                        </a:rPr>
                        <a:t>4</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Aft>
                          <a:spcPts val="0"/>
                        </a:spcAft>
                      </a:pPr>
                      <a:r>
                        <a:rPr lang="nb-NO" sz="1600" dirty="0">
                          <a:effectLst/>
                        </a:rPr>
                        <a:t>5</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Aft>
                          <a:spcPts val="0"/>
                        </a:spcAft>
                      </a:pPr>
                      <a:r>
                        <a:rPr lang="nb-NO" sz="1600" dirty="0">
                          <a:effectLst/>
                        </a:rPr>
                        <a:t>6–10</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Aft>
                          <a:spcPts val="0"/>
                        </a:spcAft>
                      </a:pPr>
                      <a:r>
                        <a:rPr lang="nb-NO" sz="1600" dirty="0">
                          <a:effectLst/>
                        </a:rPr>
                        <a:t>11+</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nb-NO" sz="1600" dirty="0">
                          <a:effectLst/>
                        </a:rPr>
                        <a:t>Total</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243790370"/>
                  </a:ext>
                </a:extLst>
              </a:tr>
              <a:tr h="304552">
                <a:tc>
                  <a:txBody>
                    <a:bodyPr/>
                    <a:lstStyle/>
                    <a:p>
                      <a:pPr hangingPunct="0">
                        <a:spcAft>
                          <a:spcPts val="0"/>
                        </a:spcAft>
                      </a:pPr>
                      <a:r>
                        <a:rPr lang="nb-NO" sz="1600" dirty="0">
                          <a:effectLst/>
                          <a:latin typeface="Times New Roman" panose="02020603050405020304" pitchFamily="18" charset="0"/>
                          <a:ea typeface="Times New Roman" panose="02020603050405020304" pitchFamily="18" charset="0"/>
                          <a:cs typeface="Times New Roman" panose="02020603050405020304" pitchFamily="18" charset="0"/>
                        </a:rPr>
                        <a:t>Total </a:t>
                      </a: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945112549"/>
                  </a:ext>
                </a:extLst>
              </a:tr>
              <a:tr h="304552">
                <a:tc>
                  <a:txBody>
                    <a:bodyPr/>
                    <a:lstStyle/>
                    <a:p>
                      <a:pPr hangingPunct="0">
                        <a:spcAft>
                          <a:spcPts val="0"/>
                        </a:spcAft>
                      </a:pPr>
                      <a:r>
                        <a:rPr lang="nb-NO" sz="1600" dirty="0">
                          <a:effectLst/>
                        </a:rPr>
                        <a:t>Stockholm</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06629512"/>
                  </a:ext>
                </a:extLst>
              </a:tr>
              <a:tr h="304552">
                <a:tc>
                  <a:txBody>
                    <a:bodyPr/>
                    <a:lstStyle/>
                    <a:p>
                      <a:pPr hangingPunct="0">
                        <a:spcAft>
                          <a:spcPts val="0"/>
                        </a:spcAft>
                      </a:pPr>
                      <a:r>
                        <a:rPr lang="nb-NO" sz="1600" dirty="0" err="1">
                          <a:effectLst/>
                        </a:rPr>
                        <a:t>Gothenburg</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38427133"/>
                  </a:ext>
                </a:extLst>
              </a:tr>
              <a:tr h="304552">
                <a:tc>
                  <a:txBody>
                    <a:bodyPr/>
                    <a:lstStyle/>
                    <a:p>
                      <a:pPr hangingPunct="0">
                        <a:spcAft>
                          <a:spcPts val="0"/>
                        </a:spcAft>
                      </a:pPr>
                      <a:r>
                        <a:rPr lang="nb-NO" sz="1600" dirty="0">
                          <a:effectLst/>
                        </a:rPr>
                        <a:t>Malmo</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328599115"/>
                  </a:ext>
                </a:extLst>
              </a:tr>
              <a:tr h="566210">
                <a:tc>
                  <a:txBody>
                    <a:bodyPr/>
                    <a:lstStyle/>
                    <a:p>
                      <a:pPr hangingPunct="0">
                        <a:spcAft>
                          <a:spcPts val="0"/>
                        </a:spcAft>
                      </a:pPr>
                      <a:r>
                        <a:rPr lang="nb-NO" sz="1600" dirty="0" err="1">
                          <a:effectLst/>
                        </a:rPr>
                        <a:t>Municip</a:t>
                      </a:r>
                      <a:r>
                        <a:rPr lang="nb-NO" sz="1600" dirty="0">
                          <a:effectLst/>
                        </a:rPr>
                        <a:t>. &gt; 70’’</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513917065"/>
                  </a:ext>
                </a:extLst>
              </a:tr>
              <a:tr h="566210">
                <a:tc>
                  <a:txBody>
                    <a:bodyPr/>
                    <a:lstStyle/>
                    <a:p>
                      <a:pPr hangingPunct="0">
                        <a:spcAft>
                          <a:spcPts val="0"/>
                        </a:spcAft>
                      </a:pPr>
                      <a:r>
                        <a:rPr lang="nb-NO" sz="1600" dirty="0">
                          <a:effectLst/>
                        </a:rPr>
                        <a:t>Smaller </a:t>
                      </a:r>
                      <a:r>
                        <a:rPr lang="nb-NO" sz="1600" dirty="0" err="1">
                          <a:effectLst/>
                        </a:rPr>
                        <a:t>Municip</a:t>
                      </a:r>
                      <a:endParaRPr lang="nb-N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0</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a:effectLst/>
                        </a:rPr>
                        <a: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hangingPunct="0">
                        <a:spcAft>
                          <a:spcPts val="0"/>
                        </a:spcAft>
                      </a:pPr>
                      <a:r>
                        <a:rPr lang="nb-NO" sz="2000" dirty="0">
                          <a:effectLst/>
                        </a:rPr>
                        <a: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00005996"/>
                  </a:ext>
                </a:extLst>
              </a:tr>
            </a:tbl>
          </a:graphicData>
        </a:graphic>
      </p:graphicFrame>
    </p:spTree>
    <p:extLst>
      <p:ext uri="{BB962C8B-B14F-4D97-AF65-F5344CB8AC3E}">
        <p14:creationId xmlns:p14="http://schemas.microsoft.com/office/powerpoint/2010/main" val="258238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BEEB9233-19C8-48BC-BC34-1F79ABD252DA}"/>
              </a:ext>
            </a:extLst>
          </p:cNvPr>
          <p:cNvSpPr>
            <a:spLocks noGrp="1"/>
          </p:cNvSpPr>
          <p:nvPr>
            <p:ph type="title"/>
          </p:nvPr>
        </p:nvSpPr>
        <p:spPr/>
        <p:txBody>
          <a:bodyPr>
            <a:normAutofit fontScale="90000"/>
          </a:bodyPr>
          <a:lstStyle/>
          <a:p>
            <a:r>
              <a:rPr lang="nb-NO" dirty="0"/>
              <a:t>Evaluation: </a:t>
            </a:r>
            <a:r>
              <a:rPr lang="nb-NO" dirty="0" err="1"/>
              <a:t>Which</a:t>
            </a:r>
            <a:r>
              <a:rPr lang="nb-NO" dirty="0"/>
              <a:t> </a:t>
            </a:r>
            <a:r>
              <a:rPr lang="nb-NO" dirty="0" err="1"/>
              <a:t>source</a:t>
            </a:r>
            <a:r>
              <a:rPr lang="nb-NO" dirty="0"/>
              <a:t> is most reliable?</a:t>
            </a:r>
          </a:p>
        </p:txBody>
      </p:sp>
      <p:graphicFrame>
        <p:nvGraphicFramePr>
          <p:cNvPr id="6" name="Plassholder for innhold 5">
            <a:extLst>
              <a:ext uri="{FF2B5EF4-FFF2-40B4-BE49-F238E27FC236}">
                <a16:creationId xmlns:a16="http://schemas.microsoft.com/office/drawing/2014/main" xmlns="" id="{0D74C694-27D6-41EC-8D3C-70C8AA7FA0B0}"/>
              </a:ext>
            </a:extLst>
          </p:cNvPr>
          <p:cNvGraphicFramePr>
            <a:graphicFrameLocks noGrp="1"/>
          </p:cNvGraphicFramePr>
          <p:nvPr>
            <p:ph idx="1"/>
            <p:extLst/>
          </p:nvPr>
        </p:nvGraphicFramePr>
        <p:xfrm>
          <a:off x="107032" y="1324800"/>
          <a:ext cx="8929464" cy="4120883"/>
        </p:xfrm>
        <a:graphic>
          <a:graphicData uri="http://schemas.openxmlformats.org/drawingml/2006/table">
            <a:tbl>
              <a:tblPr firstRow="1" firstCol="1" bandRow="1">
                <a:tableStyleId>{5C22544A-7EE6-4342-B048-85BDC9FD1C3A}</a:tableStyleId>
              </a:tblPr>
              <a:tblGrid>
                <a:gridCol w="1224608">
                  <a:extLst>
                    <a:ext uri="{9D8B030D-6E8A-4147-A177-3AD203B41FA5}">
                      <a16:colId xmlns:a16="http://schemas.microsoft.com/office/drawing/2014/main" xmlns="" val="3120603369"/>
                    </a:ext>
                  </a:extLst>
                </a:gridCol>
                <a:gridCol w="1296144">
                  <a:extLst>
                    <a:ext uri="{9D8B030D-6E8A-4147-A177-3AD203B41FA5}">
                      <a16:colId xmlns:a16="http://schemas.microsoft.com/office/drawing/2014/main" xmlns="" val="2836943553"/>
                    </a:ext>
                  </a:extLst>
                </a:gridCol>
                <a:gridCol w="1584176">
                  <a:extLst>
                    <a:ext uri="{9D8B030D-6E8A-4147-A177-3AD203B41FA5}">
                      <a16:colId xmlns:a16="http://schemas.microsoft.com/office/drawing/2014/main" xmlns="" val="1573032505"/>
                    </a:ext>
                  </a:extLst>
                </a:gridCol>
                <a:gridCol w="1584176">
                  <a:extLst>
                    <a:ext uri="{9D8B030D-6E8A-4147-A177-3AD203B41FA5}">
                      <a16:colId xmlns:a16="http://schemas.microsoft.com/office/drawing/2014/main" xmlns="" val="2010976421"/>
                    </a:ext>
                  </a:extLst>
                </a:gridCol>
                <a:gridCol w="1800200">
                  <a:extLst>
                    <a:ext uri="{9D8B030D-6E8A-4147-A177-3AD203B41FA5}">
                      <a16:colId xmlns:a16="http://schemas.microsoft.com/office/drawing/2014/main" xmlns="" val="4290782857"/>
                    </a:ext>
                  </a:extLst>
                </a:gridCol>
                <a:gridCol w="1440160">
                  <a:extLst>
                    <a:ext uri="{9D8B030D-6E8A-4147-A177-3AD203B41FA5}">
                      <a16:colId xmlns:a16="http://schemas.microsoft.com/office/drawing/2014/main" xmlns="" val="413610123"/>
                    </a:ext>
                  </a:extLst>
                </a:gridCol>
              </a:tblGrid>
              <a:tr h="1601712">
                <a:tc>
                  <a:txBody>
                    <a:bodyPr/>
                    <a:lstStyle/>
                    <a:p>
                      <a:pPr hangingPunct="0">
                        <a:spcAft>
                          <a:spcPts val="0"/>
                        </a:spcAft>
                      </a:pPr>
                      <a:r>
                        <a:rPr lang="nb-NO" sz="2000" b="1" kern="1200" dirty="0">
                          <a:solidFill>
                            <a:schemeClr val="lt1"/>
                          </a:solidFill>
                          <a:effectLst/>
                          <a:latin typeface="+mn-lt"/>
                          <a:ea typeface="+mn-ea"/>
                          <a:cs typeface="+mn-cs"/>
                        </a:rPr>
                        <a:t>Variable</a:t>
                      </a:r>
                    </a:p>
                  </a:txBody>
                  <a:tcPr marL="68580" marR="68580" marT="0" marB="0"/>
                </a:tc>
                <a:tc>
                  <a:txBody>
                    <a:bodyPr/>
                    <a:lstStyle/>
                    <a:p>
                      <a:pPr hangingPunct="0">
                        <a:spcAft>
                          <a:spcPts val="0"/>
                        </a:spcAft>
                      </a:pPr>
                      <a:r>
                        <a:rPr lang="nb-NO" sz="1800" b="1" kern="1200" dirty="0">
                          <a:solidFill>
                            <a:schemeClr val="lt1"/>
                          </a:solidFill>
                          <a:effectLst/>
                          <a:latin typeface="+mn-lt"/>
                          <a:ea typeface="+mn-ea"/>
                          <a:cs typeface="+mn-cs"/>
                        </a:rPr>
                        <a:t># Miss-matches</a:t>
                      </a:r>
                    </a:p>
                  </a:txBody>
                  <a:tcPr marL="68580" marR="68580" marT="0" marB="0"/>
                </a:tc>
                <a:tc>
                  <a:txBody>
                    <a:bodyPr/>
                    <a:lstStyle/>
                    <a:p>
                      <a:pPr hangingPunct="0">
                        <a:spcAft>
                          <a:spcPts val="0"/>
                        </a:spcAft>
                      </a:pP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Where</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correct</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information</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was</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collected</a:t>
                      </a:r>
                      <a:endParaRPr lang="nb-NO" sz="1800" b="1" kern="1200" dirty="0">
                        <a:solidFill>
                          <a:schemeClr val="lt1"/>
                        </a:solidFill>
                        <a:effectLst/>
                        <a:latin typeface="+mn-lt"/>
                        <a:ea typeface="+mn-ea"/>
                        <a:cs typeface="+mn-cs"/>
                      </a:endParaRPr>
                    </a:p>
                  </a:txBody>
                  <a:tcPr marL="68580" marR="68580" marT="0" marB="0"/>
                </a:tc>
                <a:tc>
                  <a:txBody>
                    <a:bodyPr/>
                    <a:lstStyle/>
                    <a:p>
                      <a:pPr hangingPunct="0">
                        <a:spcAft>
                          <a:spcPts val="0"/>
                        </a:spcAft>
                      </a:pPr>
                      <a:r>
                        <a:rPr lang="nb-NO" sz="1800" b="1" kern="1200" dirty="0">
                          <a:solidFill>
                            <a:schemeClr val="lt1"/>
                          </a:solidFill>
                          <a:effectLst/>
                          <a:latin typeface="+mn-lt"/>
                          <a:ea typeface="+mn-ea"/>
                          <a:cs typeface="+mn-cs"/>
                        </a:rPr>
                        <a:t>Register   </a:t>
                      </a:r>
                      <a:r>
                        <a:rPr lang="nb-NO" sz="1800" b="1" kern="1200" dirty="0" err="1">
                          <a:solidFill>
                            <a:schemeClr val="lt1"/>
                          </a:solidFill>
                          <a:effectLst/>
                          <a:latin typeface="+mn-lt"/>
                          <a:ea typeface="+mn-ea"/>
                          <a:cs typeface="+mn-cs"/>
                        </a:rPr>
                        <a:t>information</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correct</a:t>
                      </a:r>
                      <a:endParaRPr lang="nb-NO" sz="1800" b="1" kern="1200" dirty="0">
                        <a:solidFill>
                          <a:schemeClr val="lt1"/>
                        </a:solidFill>
                        <a:effectLst/>
                        <a:latin typeface="+mn-lt"/>
                        <a:ea typeface="+mn-ea"/>
                        <a:cs typeface="+mn-cs"/>
                      </a:endParaRPr>
                    </a:p>
                  </a:txBody>
                  <a:tcPr marL="68580" marR="68580" marT="0" marB="0"/>
                </a:tc>
                <a:tc>
                  <a:txBody>
                    <a:bodyPr/>
                    <a:lstStyle/>
                    <a:p>
                      <a:pPr hangingPunct="0">
                        <a:spcAft>
                          <a:spcPts val="0"/>
                        </a:spcAft>
                      </a:pPr>
                      <a:r>
                        <a:rPr lang="nb-NO" sz="1800" b="1" kern="1200" dirty="0" err="1">
                          <a:solidFill>
                            <a:schemeClr val="lt1"/>
                          </a:solidFill>
                          <a:effectLst/>
                          <a:latin typeface="+mn-lt"/>
                          <a:ea typeface="+mn-ea"/>
                          <a:cs typeface="+mn-cs"/>
                        </a:rPr>
                        <a:t>Questionnaire</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information</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correct</a:t>
                      </a:r>
                      <a:r>
                        <a:rPr lang="nb-NO" sz="1800" b="1" kern="1200" dirty="0">
                          <a:solidFill>
                            <a:schemeClr val="lt1"/>
                          </a:solidFill>
                          <a:effectLst/>
                          <a:latin typeface="+mn-lt"/>
                          <a:ea typeface="+mn-ea"/>
                          <a:cs typeface="+mn-cs"/>
                        </a:rPr>
                        <a:t> </a:t>
                      </a:r>
                    </a:p>
                  </a:txBody>
                  <a:tcPr marL="68580" marR="68580" marT="0" marB="0"/>
                </a:tc>
                <a:tc>
                  <a:txBody>
                    <a:bodyPr/>
                    <a:lstStyle/>
                    <a:p>
                      <a:pPr hangingPunct="0">
                        <a:spcAft>
                          <a:spcPts val="0"/>
                        </a:spcAft>
                      </a:pPr>
                      <a:r>
                        <a:rPr lang="nb-NO" sz="1800" b="1" kern="1200" dirty="0" err="1">
                          <a:solidFill>
                            <a:schemeClr val="lt1"/>
                          </a:solidFill>
                          <a:effectLst/>
                          <a:latin typeface="+mn-lt"/>
                          <a:ea typeface="+mn-ea"/>
                          <a:cs typeface="+mn-cs"/>
                        </a:rPr>
                        <a:t>Other</a:t>
                      </a:r>
                      <a:r>
                        <a:rPr lang="nb-NO" sz="1800" b="1" kern="1200" dirty="0">
                          <a:solidFill>
                            <a:schemeClr val="lt1"/>
                          </a:solidFill>
                          <a:effectLst/>
                          <a:latin typeface="+mn-lt"/>
                          <a:ea typeface="+mn-ea"/>
                          <a:cs typeface="+mn-cs"/>
                        </a:rPr>
                        <a:t> informa-</a:t>
                      </a:r>
                      <a:r>
                        <a:rPr lang="nb-NO" sz="1800" b="1" kern="1200" dirty="0" err="1">
                          <a:solidFill>
                            <a:schemeClr val="lt1"/>
                          </a:solidFill>
                          <a:effectLst/>
                          <a:latin typeface="+mn-lt"/>
                          <a:ea typeface="+mn-ea"/>
                          <a:cs typeface="+mn-cs"/>
                        </a:rPr>
                        <a:t>tion</a:t>
                      </a:r>
                      <a:r>
                        <a:rPr lang="nb-NO" sz="1800" b="1" kern="1200" dirty="0">
                          <a:solidFill>
                            <a:schemeClr val="lt1"/>
                          </a:solidFill>
                          <a:effectLst/>
                          <a:latin typeface="+mn-lt"/>
                          <a:ea typeface="+mn-ea"/>
                          <a:cs typeface="+mn-cs"/>
                        </a:rPr>
                        <a:t> </a:t>
                      </a:r>
                      <a:r>
                        <a:rPr lang="nb-NO" sz="1800" b="1" kern="1200" dirty="0" err="1">
                          <a:solidFill>
                            <a:schemeClr val="lt1"/>
                          </a:solidFill>
                          <a:effectLst/>
                          <a:latin typeface="+mn-lt"/>
                          <a:ea typeface="+mn-ea"/>
                          <a:cs typeface="+mn-cs"/>
                        </a:rPr>
                        <a:t>correct</a:t>
                      </a:r>
                      <a:endParaRPr lang="nb-NO"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xmlns="" val="1422427089"/>
                  </a:ext>
                </a:extLst>
              </a:tr>
              <a:tr h="983091">
                <a:tc>
                  <a:txBody>
                    <a:bodyPr/>
                    <a:lstStyle/>
                    <a:p>
                      <a:pPr algn="ctr" hangingPunct="0">
                        <a:spcAft>
                          <a:spcPts val="0"/>
                        </a:spcAft>
                      </a:pPr>
                      <a:r>
                        <a:rPr lang="nb-NO" sz="2000" b="1" kern="1200" dirty="0">
                          <a:solidFill>
                            <a:schemeClr val="lt1"/>
                          </a:solidFill>
                          <a:effectLst/>
                          <a:latin typeface="+mn-lt"/>
                          <a:ea typeface="+mn-ea"/>
                          <a:cs typeface="+mn-cs"/>
                        </a:rPr>
                        <a:t># </a:t>
                      </a:r>
                      <a:r>
                        <a:rPr lang="nb-NO" sz="2000" b="1" kern="1200" dirty="0" err="1">
                          <a:solidFill>
                            <a:schemeClr val="lt1"/>
                          </a:solidFill>
                          <a:effectLst/>
                          <a:latin typeface="+mn-lt"/>
                          <a:ea typeface="+mn-ea"/>
                          <a:cs typeface="+mn-cs"/>
                        </a:rPr>
                        <a:t>inhabi</a:t>
                      </a:r>
                      <a:r>
                        <a:rPr lang="nb-NO" sz="2000" b="1" kern="1200" dirty="0">
                          <a:solidFill>
                            <a:schemeClr val="lt1"/>
                          </a:solidFill>
                          <a:effectLst/>
                          <a:latin typeface="+mn-lt"/>
                          <a:ea typeface="+mn-ea"/>
                          <a:cs typeface="+mn-cs"/>
                        </a:rPr>
                        <a:t>-tants</a:t>
                      </a:r>
                    </a:p>
                  </a:txBody>
                  <a:tcPr marL="68580" marR="68580" marT="0" marB="0" anchor="ctr"/>
                </a:tc>
                <a:tc>
                  <a:txBody>
                    <a:bodyPr/>
                    <a:lstStyle/>
                    <a:p>
                      <a:pPr algn="r" hangingPunct="0">
                        <a:spcAft>
                          <a:spcPts val="0"/>
                        </a:spcAft>
                      </a:pPr>
                      <a:r>
                        <a:rPr lang="nb-NO" sz="2000" b="1" kern="1200" dirty="0">
                          <a:solidFill>
                            <a:schemeClr val="tx1"/>
                          </a:solidFill>
                          <a:effectLst/>
                          <a:latin typeface="+mn-lt"/>
                          <a:ea typeface="+mn-ea"/>
                          <a:cs typeface="+mn-cs"/>
                        </a:rPr>
                        <a:t>2 410</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2 034</a:t>
                      </a:r>
                    </a:p>
                  </a:txBody>
                  <a:tcPr marL="68580" marR="68580" marT="0" marB="0" anchor="b"/>
                </a:tc>
                <a:tc>
                  <a:txBody>
                    <a:bodyPr/>
                    <a:lstStyle/>
                    <a:p>
                      <a:pPr algn="r" hangingPunct="0">
                        <a:spcAft>
                          <a:spcPts val="0"/>
                        </a:spcAft>
                      </a:pPr>
                      <a:r>
                        <a:rPr lang="nb-NO" sz="2000" b="1" kern="1200">
                          <a:solidFill>
                            <a:schemeClr val="tx1"/>
                          </a:solidFill>
                          <a:effectLst/>
                          <a:latin typeface="+mn-lt"/>
                          <a:ea typeface="+mn-ea"/>
                          <a:cs typeface="+mn-cs"/>
                        </a:rPr>
                        <a:t>239</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1 653</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142</a:t>
                      </a:r>
                    </a:p>
                  </a:txBody>
                  <a:tcPr marL="68580" marR="68580" marT="0" marB="0" anchor="b"/>
                </a:tc>
                <a:extLst>
                  <a:ext uri="{0D108BD9-81ED-4DB2-BD59-A6C34878D82A}">
                    <a16:rowId xmlns:a16="http://schemas.microsoft.com/office/drawing/2014/main" xmlns="" val="2030981585"/>
                  </a:ext>
                </a:extLst>
              </a:tr>
              <a:tr h="983091">
                <a:tc>
                  <a:txBody>
                    <a:bodyPr/>
                    <a:lstStyle/>
                    <a:p>
                      <a:pPr hangingPunct="0">
                        <a:spcAft>
                          <a:spcPts val="0"/>
                        </a:spcAft>
                      </a:pPr>
                      <a:r>
                        <a:rPr lang="nb-NO" sz="2000" b="1" kern="1200" dirty="0">
                          <a:solidFill>
                            <a:schemeClr val="lt1"/>
                          </a:solidFill>
                          <a:effectLst/>
                          <a:latin typeface="+mn-lt"/>
                          <a:ea typeface="+mn-ea"/>
                          <a:cs typeface="+mn-cs"/>
                        </a:rPr>
                        <a:t>HH-type</a:t>
                      </a:r>
                    </a:p>
                  </a:txBody>
                  <a:tcPr marL="68580" marR="68580" marT="0" marB="0" anchor="b"/>
                </a:tc>
                <a:tc>
                  <a:txBody>
                    <a:bodyPr/>
                    <a:lstStyle/>
                    <a:p>
                      <a:pPr algn="r" hangingPunct="0">
                        <a:spcAft>
                          <a:spcPts val="0"/>
                        </a:spcAft>
                      </a:pPr>
                      <a:r>
                        <a:rPr lang="nb-NO" sz="2000" b="1" kern="1200">
                          <a:solidFill>
                            <a:schemeClr val="tx1"/>
                          </a:solidFill>
                          <a:effectLst/>
                          <a:latin typeface="+mn-lt"/>
                          <a:ea typeface="+mn-ea"/>
                          <a:cs typeface="+mn-cs"/>
                        </a:rPr>
                        <a:t>2 251</a:t>
                      </a:r>
                    </a:p>
                  </a:txBody>
                  <a:tcPr marL="68580" marR="68580" marT="0" marB="0" anchor="b"/>
                </a:tc>
                <a:tc>
                  <a:txBody>
                    <a:bodyPr/>
                    <a:lstStyle/>
                    <a:p>
                      <a:pPr algn="r" hangingPunct="0">
                        <a:spcAft>
                          <a:spcPts val="0"/>
                        </a:spcAft>
                      </a:pPr>
                      <a:r>
                        <a:rPr lang="nb-NO" sz="2000" b="1" kern="1200">
                          <a:solidFill>
                            <a:schemeClr val="tx1"/>
                          </a:solidFill>
                          <a:effectLst/>
                          <a:latin typeface="+mn-lt"/>
                          <a:ea typeface="+mn-ea"/>
                          <a:cs typeface="+mn-cs"/>
                        </a:rPr>
                        <a:t>1 881</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469</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1 205</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207</a:t>
                      </a:r>
                    </a:p>
                  </a:txBody>
                  <a:tcPr marL="68580" marR="68580" marT="0" marB="0" anchor="b"/>
                </a:tc>
                <a:extLst>
                  <a:ext uri="{0D108BD9-81ED-4DB2-BD59-A6C34878D82A}">
                    <a16:rowId xmlns:a16="http://schemas.microsoft.com/office/drawing/2014/main" xmlns="" val="2352678266"/>
                  </a:ext>
                </a:extLst>
              </a:tr>
              <a:tr h="552989">
                <a:tc>
                  <a:txBody>
                    <a:bodyPr/>
                    <a:lstStyle/>
                    <a:p>
                      <a:pPr hangingPunct="0">
                        <a:spcAft>
                          <a:spcPts val="0"/>
                        </a:spcAft>
                      </a:pPr>
                      <a:r>
                        <a:rPr lang="nb-NO" sz="2000" b="1" kern="1200" dirty="0">
                          <a:solidFill>
                            <a:schemeClr val="lt1"/>
                          </a:solidFill>
                          <a:effectLst/>
                          <a:latin typeface="+mn-lt"/>
                          <a:ea typeface="+mn-ea"/>
                          <a:cs typeface="+mn-cs"/>
                        </a:rPr>
                        <a:t>Total</a:t>
                      </a:r>
                    </a:p>
                  </a:txBody>
                  <a:tcPr marL="68580" marR="68580" marT="0" marB="0" anchor="b"/>
                </a:tc>
                <a:tc>
                  <a:txBody>
                    <a:bodyPr/>
                    <a:lstStyle/>
                    <a:p>
                      <a:pPr algn="r" hangingPunct="0">
                        <a:spcAft>
                          <a:spcPts val="0"/>
                        </a:spcAft>
                      </a:pPr>
                      <a:r>
                        <a:rPr lang="nb-NO" sz="2000" b="1" kern="1200">
                          <a:solidFill>
                            <a:schemeClr val="tx1"/>
                          </a:solidFill>
                          <a:effectLst/>
                          <a:latin typeface="+mn-lt"/>
                          <a:ea typeface="+mn-ea"/>
                          <a:cs typeface="+mn-cs"/>
                        </a:rPr>
                        <a:t>2 817</a:t>
                      </a:r>
                    </a:p>
                  </a:txBody>
                  <a:tcPr marL="68580" marR="68580" marT="0" marB="0" anchor="b"/>
                </a:tc>
                <a:tc>
                  <a:txBody>
                    <a:bodyPr/>
                    <a:lstStyle/>
                    <a:p>
                      <a:pPr algn="r" hangingPunct="0">
                        <a:spcAft>
                          <a:spcPts val="0"/>
                        </a:spcAft>
                      </a:pPr>
                      <a:r>
                        <a:rPr lang="nb-NO" sz="2000" b="1" kern="1200">
                          <a:solidFill>
                            <a:schemeClr val="tx1"/>
                          </a:solidFill>
                          <a:effectLst/>
                          <a:latin typeface="+mn-lt"/>
                          <a:ea typeface="+mn-ea"/>
                          <a:cs typeface="+mn-cs"/>
                        </a:rPr>
                        <a:t>2 394</a:t>
                      </a:r>
                    </a:p>
                  </a:txBody>
                  <a:tcPr marL="68580" marR="68580" marT="0" marB="0" anchor="b"/>
                </a:tc>
                <a:tc>
                  <a:txBody>
                    <a:bodyPr/>
                    <a:lstStyle/>
                    <a:p>
                      <a:pPr algn="r" hangingPunct="0">
                        <a:spcAft>
                          <a:spcPts val="0"/>
                        </a:spcAft>
                      </a:pPr>
                      <a:r>
                        <a:rPr lang="nb-NO" sz="2000" b="1" kern="1200">
                          <a:solidFill>
                            <a:schemeClr val="tx1"/>
                          </a:solidFill>
                          <a:effectLst/>
                          <a:latin typeface="+mn-lt"/>
                          <a:ea typeface="+mn-ea"/>
                          <a:cs typeface="+mn-cs"/>
                        </a:rPr>
                        <a:t>–</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a:t>
                      </a:r>
                    </a:p>
                  </a:txBody>
                  <a:tcPr marL="68580" marR="68580" marT="0" marB="0" anchor="b"/>
                </a:tc>
                <a:tc>
                  <a:txBody>
                    <a:bodyPr/>
                    <a:lstStyle/>
                    <a:p>
                      <a:pPr algn="r" hangingPunct="0">
                        <a:spcAft>
                          <a:spcPts val="0"/>
                        </a:spcAft>
                      </a:pPr>
                      <a:r>
                        <a:rPr lang="nb-NO" sz="2000" b="1" kern="1200" dirty="0">
                          <a:solidFill>
                            <a:schemeClr val="tx1"/>
                          </a:solidFill>
                          <a:effectLst/>
                          <a:latin typeface="+mn-lt"/>
                          <a:ea typeface="+mn-ea"/>
                          <a:cs typeface="+mn-cs"/>
                        </a:rPr>
                        <a:t>–</a:t>
                      </a:r>
                    </a:p>
                  </a:txBody>
                  <a:tcPr marL="68580" marR="68580" marT="0" marB="0" anchor="b"/>
                </a:tc>
                <a:extLst>
                  <a:ext uri="{0D108BD9-81ED-4DB2-BD59-A6C34878D82A}">
                    <a16:rowId xmlns:a16="http://schemas.microsoft.com/office/drawing/2014/main" xmlns="" val="224519522"/>
                  </a:ext>
                </a:extLst>
              </a:tr>
            </a:tbl>
          </a:graphicData>
        </a:graphic>
      </p:graphicFrame>
      <p:sp>
        <p:nvSpPr>
          <p:cNvPr id="4" name="Plassholder for bunntekst 3">
            <a:extLst>
              <a:ext uri="{FF2B5EF4-FFF2-40B4-BE49-F238E27FC236}">
                <a16:creationId xmlns:a16="http://schemas.microsoft.com/office/drawing/2014/main" xmlns="" id="{3DCB2E1F-CCC6-4D72-A9C7-77C11D4600B0}"/>
              </a:ext>
            </a:extLst>
          </p:cNvPr>
          <p:cNvSpPr>
            <a:spLocks noGrp="1"/>
          </p:cNvSpPr>
          <p:nvPr>
            <p:ph type="ftr" sz="quarter" idx="11"/>
          </p:nvPr>
        </p:nvSpPr>
        <p:spPr/>
        <p:txBody>
          <a:bodyPr/>
          <a:lstStyle/>
          <a:p>
            <a:pPr>
              <a:defRPr/>
            </a:pPr>
            <a:r>
              <a:rPr lang="sv-SE" dirty="0"/>
              <a:t>anders.holmberg@ssb.no</a:t>
            </a:r>
          </a:p>
        </p:txBody>
      </p:sp>
      <p:sp>
        <p:nvSpPr>
          <p:cNvPr id="5" name="Plassholder for lysbildenummer 4">
            <a:extLst>
              <a:ext uri="{FF2B5EF4-FFF2-40B4-BE49-F238E27FC236}">
                <a16:creationId xmlns:a16="http://schemas.microsoft.com/office/drawing/2014/main" xmlns="" id="{0DB6131A-2128-494B-96F4-4026E2F7290A}"/>
              </a:ext>
            </a:extLst>
          </p:cNvPr>
          <p:cNvSpPr>
            <a:spLocks noGrp="1"/>
          </p:cNvSpPr>
          <p:nvPr>
            <p:ph type="sldNum" sz="quarter" idx="12"/>
          </p:nvPr>
        </p:nvSpPr>
        <p:spPr/>
        <p:txBody>
          <a:bodyPr/>
          <a:lstStyle/>
          <a:p>
            <a:fld id="{F4166692-C2A9-4FD1-9E92-9DA4565F21F4}" type="slidenum">
              <a:rPr lang="sv-SE" altLang="nb-NO" smtClean="0"/>
              <a:pPr/>
              <a:t>64</a:t>
            </a:fld>
            <a:endParaRPr lang="sv-SE" altLang="nb-NO"/>
          </a:p>
        </p:txBody>
      </p:sp>
    </p:spTree>
    <p:extLst>
      <p:ext uri="{BB962C8B-B14F-4D97-AF65-F5344CB8AC3E}">
        <p14:creationId xmlns:p14="http://schemas.microsoft.com/office/powerpoint/2010/main" val="4179669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92855947-2448-4123-9409-C514325A4590}"/>
              </a:ext>
            </a:extLst>
          </p:cNvPr>
          <p:cNvSpPr>
            <a:spLocks noGrp="1"/>
          </p:cNvSpPr>
          <p:nvPr>
            <p:ph type="title"/>
          </p:nvPr>
        </p:nvSpPr>
        <p:spPr/>
        <p:txBody>
          <a:bodyPr>
            <a:normAutofit fontScale="90000"/>
          </a:bodyPr>
          <a:lstStyle/>
          <a:p>
            <a:r>
              <a:rPr lang="nb-NO" dirty="0" err="1"/>
              <a:t>Other</a:t>
            </a:r>
            <a:r>
              <a:rPr lang="nb-NO" dirty="0"/>
              <a:t> </a:t>
            </a:r>
            <a:r>
              <a:rPr lang="nb-NO" dirty="0" err="1"/>
              <a:t>evaluations</a:t>
            </a:r>
            <a:r>
              <a:rPr lang="nb-NO" dirty="0"/>
              <a:t> done in </a:t>
            </a:r>
            <a:r>
              <a:rPr lang="nb-NO" dirty="0" err="1"/>
              <a:t>the</a:t>
            </a:r>
            <a:r>
              <a:rPr lang="nb-NO" dirty="0"/>
              <a:t> </a:t>
            </a:r>
            <a:r>
              <a:rPr lang="nb-NO" dirty="0" err="1"/>
              <a:t>Swedish</a:t>
            </a:r>
            <a:r>
              <a:rPr lang="nb-NO" dirty="0"/>
              <a:t> census</a:t>
            </a:r>
          </a:p>
        </p:txBody>
      </p:sp>
      <p:sp>
        <p:nvSpPr>
          <p:cNvPr id="3" name="Plassholder for innhold 2">
            <a:extLst>
              <a:ext uri="{FF2B5EF4-FFF2-40B4-BE49-F238E27FC236}">
                <a16:creationId xmlns:a16="http://schemas.microsoft.com/office/drawing/2014/main" xmlns="" id="{E73184C8-73D4-48F0-ACA2-3C3738407ADA}"/>
              </a:ext>
            </a:extLst>
          </p:cNvPr>
          <p:cNvSpPr>
            <a:spLocks noGrp="1"/>
          </p:cNvSpPr>
          <p:nvPr>
            <p:ph idx="1"/>
          </p:nvPr>
        </p:nvSpPr>
        <p:spPr/>
        <p:txBody>
          <a:bodyPr>
            <a:normAutofit/>
          </a:bodyPr>
          <a:lstStyle/>
          <a:p>
            <a:pPr marL="0" indent="0">
              <a:buNone/>
            </a:pPr>
            <a:r>
              <a:rPr lang="en-US" dirty="0"/>
              <a:t>Evaluation of dwelling ownerships </a:t>
            </a:r>
          </a:p>
          <a:p>
            <a:pPr marL="0" indent="0">
              <a:buNone/>
            </a:pPr>
            <a:endParaRPr lang="en-US" dirty="0"/>
          </a:p>
          <a:p>
            <a:pPr marL="0" indent="0">
              <a:buNone/>
            </a:pPr>
            <a:r>
              <a:rPr lang="en-US" dirty="0"/>
              <a:t>Comparison of Household counts depending on definitions.</a:t>
            </a:r>
          </a:p>
          <a:p>
            <a:pPr marL="0" indent="0">
              <a:buNone/>
            </a:pPr>
            <a:endParaRPr lang="en-US" dirty="0"/>
          </a:p>
          <a:p>
            <a:pPr marL="0" indent="0">
              <a:buNone/>
            </a:pPr>
            <a:r>
              <a:rPr lang="en-US" dirty="0"/>
              <a:t>Comparison of the dwelling register and a survey of available rental apartments</a:t>
            </a:r>
          </a:p>
        </p:txBody>
      </p:sp>
      <p:sp>
        <p:nvSpPr>
          <p:cNvPr id="5" name="Plassholder for lysbildenummer 4">
            <a:extLst>
              <a:ext uri="{FF2B5EF4-FFF2-40B4-BE49-F238E27FC236}">
                <a16:creationId xmlns:a16="http://schemas.microsoft.com/office/drawing/2014/main" xmlns="" id="{36CCC309-08A5-4CBD-9A53-79906E7A4FA5}"/>
              </a:ext>
            </a:extLst>
          </p:cNvPr>
          <p:cNvSpPr>
            <a:spLocks noGrp="1"/>
          </p:cNvSpPr>
          <p:nvPr>
            <p:ph type="sldNum" sz="quarter" idx="12"/>
          </p:nvPr>
        </p:nvSpPr>
        <p:spPr/>
        <p:txBody>
          <a:bodyPr/>
          <a:lstStyle/>
          <a:p>
            <a:fld id="{F4166692-C2A9-4FD1-9E92-9DA4565F21F4}" type="slidenum">
              <a:rPr lang="sv-SE" altLang="nb-NO" smtClean="0"/>
              <a:pPr/>
              <a:t>65</a:t>
            </a:fld>
            <a:endParaRPr lang="sv-SE" altLang="nb-NO"/>
          </a:p>
        </p:txBody>
      </p:sp>
      <p:sp>
        <p:nvSpPr>
          <p:cNvPr id="6" name="Plassholder for bunntekst 3">
            <a:extLst>
              <a:ext uri="{FF2B5EF4-FFF2-40B4-BE49-F238E27FC236}">
                <a16:creationId xmlns:a16="http://schemas.microsoft.com/office/drawing/2014/main" xmlns="" id="{6D6E539D-AB24-4D64-AF61-70FAED79068B}"/>
              </a:ext>
            </a:extLst>
          </p:cNvPr>
          <p:cNvSpPr>
            <a:spLocks noGrp="1"/>
          </p:cNvSpPr>
          <p:nvPr>
            <p:ph type="ftr" sz="quarter" idx="11"/>
          </p:nvPr>
        </p:nvSpPr>
        <p:spPr>
          <a:xfrm>
            <a:off x="5580000" y="6381328"/>
            <a:ext cx="3240000" cy="360000"/>
          </a:xfrm>
        </p:spPr>
        <p:txBody>
          <a:bodyPr/>
          <a:lstStyle/>
          <a:p>
            <a:pPr>
              <a:defRPr/>
            </a:pPr>
            <a:r>
              <a:rPr lang="sv-SE" dirty="0"/>
              <a:t>anders.holmberg@ssb.no</a:t>
            </a:r>
          </a:p>
        </p:txBody>
      </p:sp>
    </p:spTree>
    <p:extLst>
      <p:ext uri="{BB962C8B-B14F-4D97-AF65-F5344CB8AC3E}">
        <p14:creationId xmlns:p14="http://schemas.microsoft.com/office/powerpoint/2010/main" val="9067086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200" dirty="0"/>
              <a:t>Quality treatments in the census</a:t>
            </a:r>
          </a:p>
        </p:txBody>
      </p:sp>
      <p:sp>
        <p:nvSpPr>
          <p:cNvPr id="3" name="Platshållare för innehåll 2"/>
          <p:cNvSpPr>
            <a:spLocks noGrp="1"/>
          </p:cNvSpPr>
          <p:nvPr>
            <p:ph idx="1"/>
          </p:nvPr>
        </p:nvSpPr>
        <p:spPr>
          <a:xfrm>
            <a:off x="0" y="980728"/>
            <a:ext cx="9144000" cy="5184576"/>
          </a:xfrm>
        </p:spPr>
        <p:txBody>
          <a:bodyPr>
            <a:noAutofit/>
          </a:bodyPr>
          <a:lstStyle/>
          <a:p>
            <a:pPr lvl="0"/>
            <a:r>
              <a:rPr lang="en-US" sz="2000" dirty="0"/>
              <a:t>Imputation? </a:t>
            </a:r>
          </a:p>
          <a:p>
            <a:pPr lvl="1"/>
            <a:r>
              <a:rPr lang="en-US" sz="2000" dirty="0"/>
              <a:t>No useful auxiliary information to aid imputation, since no reliable household information existed from another source</a:t>
            </a:r>
          </a:p>
          <a:p>
            <a:pPr lvl="0"/>
            <a:r>
              <a:rPr lang="en-US" sz="2000" dirty="0"/>
              <a:t>Matching persons without dwelling keys to apartments?</a:t>
            </a:r>
          </a:p>
          <a:p>
            <a:pPr lvl="1"/>
            <a:r>
              <a:rPr lang="en-US" sz="2000" dirty="0"/>
              <a:t>Assuming that the relationship between size of apartment and size of household is similar for individuals with and without registered dwelling keys would have yielded doubtful quality of the result: 48 percent of the persons with missing dwelling keys had addresses in buildings with no apartments according to the Real Property Register. </a:t>
            </a:r>
          </a:p>
          <a:p>
            <a:pPr lvl="0"/>
            <a:r>
              <a:rPr lang="en-US" sz="2000" dirty="0"/>
              <a:t>Adjustment for missing data was not required by Eurostat</a:t>
            </a:r>
          </a:p>
          <a:p>
            <a:pPr marL="0" indent="0">
              <a:buNone/>
            </a:pPr>
            <a:r>
              <a:rPr lang="en-US" sz="2000" dirty="0"/>
              <a:t>The number of persons with missing identification key has decreased (2,3% in 2017).</a:t>
            </a:r>
          </a:p>
          <a:p>
            <a:pPr marL="0" lvl="0" indent="0">
              <a:buNone/>
            </a:pPr>
            <a:endParaRPr lang="en-US" sz="2000" dirty="0"/>
          </a:p>
          <a:p>
            <a:endParaRPr lang="sv-SE" dirty="0"/>
          </a:p>
        </p:txBody>
      </p:sp>
      <p:sp>
        <p:nvSpPr>
          <p:cNvPr id="4" name="Plassholder for bunntekst 2">
            <a:extLst>
              <a:ext uri="{FF2B5EF4-FFF2-40B4-BE49-F238E27FC236}">
                <a16:creationId xmlns:a16="http://schemas.microsoft.com/office/drawing/2014/main" xmlns="" id="{37F7D462-86A0-47D6-A7F3-47E45BF8B56E}"/>
              </a:ext>
            </a:extLst>
          </p:cNvPr>
          <p:cNvSpPr>
            <a:spLocks noGrp="1"/>
          </p:cNvSpPr>
          <p:nvPr>
            <p:ph type="ftr" sz="quarter" idx="11"/>
          </p:nvPr>
        </p:nvSpPr>
        <p:spPr>
          <a:xfrm>
            <a:off x="5004048" y="6309319"/>
            <a:ext cx="3816424" cy="310775"/>
          </a:xfrm>
        </p:spPr>
        <p:txBody>
          <a:bodyPr/>
          <a:lstStyle/>
          <a:p>
            <a:r>
              <a:rPr lang="sv-SE" dirty="0"/>
              <a:t>From I </a:t>
            </a:r>
            <a:r>
              <a:rPr lang="sv-SE" dirty="0" err="1"/>
              <a:t>Jansson’s</a:t>
            </a:r>
            <a:r>
              <a:rPr lang="sv-SE" dirty="0"/>
              <a:t> presentation at JSM 2018 Vancouver</a:t>
            </a:r>
            <a:endParaRPr lang="nb-NO" dirty="0"/>
          </a:p>
        </p:txBody>
      </p:sp>
    </p:spTree>
    <p:extLst>
      <p:ext uri="{BB962C8B-B14F-4D97-AF65-F5344CB8AC3E}">
        <p14:creationId xmlns:p14="http://schemas.microsoft.com/office/powerpoint/2010/main" val="31653549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8520" y="180000"/>
            <a:ext cx="9252520" cy="1144800"/>
          </a:xfrm>
        </p:spPr>
        <p:txBody>
          <a:bodyPr>
            <a:normAutofit/>
          </a:bodyPr>
          <a:lstStyle/>
          <a:p>
            <a:r>
              <a:rPr lang="en-US" sz="3200" dirty="0"/>
              <a:t>To use the LFS to assess Quality in a Census system?</a:t>
            </a:r>
          </a:p>
        </p:txBody>
      </p:sp>
      <p:sp>
        <p:nvSpPr>
          <p:cNvPr id="4" name="Platshållare för bildnummer 3"/>
          <p:cNvSpPr>
            <a:spLocks noGrp="1"/>
          </p:cNvSpPr>
          <p:nvPr>
            <p:ph type="sldNum" sz="quarter" idx="12"/>
          </p:nvPr>
        </p:nvSpPr>
        <p:spPr/>
        <p:txBody>
          <a:bodyPr/>
          <a:lstStyle/>
          <a:p>
            <a:fld id="{6C39467F-BE74-4AAD-857B-908E9ECDE9FD}" type="slidenum">
              <a:rPr lang="sv-SE" sz="1200" b="1" smtClean="0"/>
              <a:pPr/>
              <a:t>67</a:t>
            </a:fld>
            <a:endParaRPr lang="sv-SE" sz="1200" b="1" dirty="0"/>
          </a:p>
        </p:txBody>
      </p:sp>
      <p:sp>
        <p:nvSpPr>
          <p:cNvPr id="17" name="textruta 16"/>
          <p:cNvSpPr txBox="1"/>
          <p:nvPr/>
        </p:nvSpPr>
        <p:spPr>
          <a:xfrm>
            <a:off x="629816" y="1274314"/>
            <a:ext cx="7884368" cy="5262979"/>
          </a:xfrm>
          <a:prstGeom prst="rect">
            <a:avLst/>
          </a:prstGeom>
          <a:noFill/>
        </p:spPr>
        <p:txBody>
          <a:bodyPr wrap="square" rtlCol="0">
            <a:spAutoFit/>
          </a:bodyPr>
          <a:lstStyle/>
          <a:p>
            <a:r>
              <a:rPr lang="en-US" sz="2400" b="1" dirty="0">
                <a:latin typeface="Arial" pitchFamily="34" charset="0"/>
                <a:cs typeface="Arial" pitchFamily="34" charset="0"/>
              </a:rPr>
              <a:t>The Census: </a:t>
            </a:r>
          </a:p>
          <a:p>
            <a:r>
              <a:rPr lang="en-US" sz="2400" dirty="0">
                <a:latin typeface="Arial" pitchFamily="34" charset="0"/>
                <a:cs typeface="Arial" pitchFamily="34" charset="0"/>
              </a:rPr>
              <a:t>	Straightforward goal and delivery</a:t>
            </a:r>
          </a:p>
          <a:p>
            <a:r>
              <a:rPr lang="en-US" sz="2400" dirty="0">
                <a:latin typeface="Arial" pitchFamily="34" charset="0"/>
                <a:cs typeface="Arial" pitchFamily="34" charset="0"/>
              </a:rPr>
              <a:t>	Once done the results are what they are </a:t>
            </a:r>
          </a:p>
          <a:p>
            <a:r>
              <a:rPr lang="en-US" sz="2400" dirty="0">
                <a:latin typeface="Arial" pitchFamily="34" charset="0"/>
                <a:cs typeface="Arial" pitchFamily="34" charset="0"/>
              </a:rPr>
              <a:t>	The population of individuals fairly well known</a:t>
            </a:r>
          </a:p>
          <a:p>
            <a:r>
              <a:rPr lang="en-US" sz="2400" dirty="0">
                <a:latin typeface="Arial" pitchFamily="34" charset="0"/>
                <a:cs typeface="Arial" pitchFamily="34" charset="0"/>
              </a:rPr>
              <a:t>	Only some variables not known</a:t>
            </a:r>
          </a:p>
          <a:p>
            <a:pPr lvl="2"/>
            <a:r>
              <a:rPr lang="en-US" sz="2400" dirty="0">
                <a:latin typeface="Arial" pitchFamily="34" charset="0"/>
                <a:cs typeface="Arial" pitchFamily="34" charset="0"/>
              </a:rPr>
              <a:t>Requirements fairly modest</a:t>
            </a:r>
          </a:p>
          <a:p>
            <a:r>
              <a:rPr lang="en-US" sz="2400" b="1" dirty="0">
                <a:latin typeface="Arial" pitchFamily="34" charset="0"/>
                <a:cs typeface="Arial" pitchFamily="34" charset="0"/>
              </a:rPr>
              <a:t>System of social statistics</a:t>
            </a:r>
          </a:p>
          <a:p>
            <a:r>
              <a:rPr lang="en-US" sz="2400" dirty="0">
                <a:latin typeface="Arial" pitchFamily="34" charset="0"/>
                <a:cs typeface="Arial" pitchFamily="34" charset="0"/>
              </a:rPr>
              <a:t>	More detailed statistics</a:t>
            </a:r>
          </a:p>
          <a:p>
            <a:r>
              <a:rPr lang="en-US" sz="2400" dirty="0">
                <a:latin typeface="Arial" pitchFamily="34" charset="0"/>
                <a:cs typeface="Arial" pitchFamily="34" charset="0"/>
              </a:rPr>
              <a:t>	Flexible output, a core not decided, 	</a:t>
            </a:r>
          </a:p>
          <a:p>
            <a:r>
              <a:rPr lang="en-US" sz="2400" dirty="0">
                <a:latin typeface="Arial" pitchFamily="34" charset="0"/>
                <a:cs typeface="Arial" pitchFamily="34" charset="0"/>
              </a:rPr>
              <a:t>	User Requirements</a:t>
            </a:r>
          </a:p>
          <a:p>
            <a:r>
              <a:rPr lang="en-US" sz="2400" dirty="0">
                <a:latin typeface="Arial" pitchFamily="34" charset="0"/>
                <a:cs typeface="Arial" pitchFamily="34" charset="0"/>
              </a:rPr>
              <a:t>	Household population, definitions, uses, models</a:t>
            </a:r>
          </a:p>
          <a:p>
            <a:r>
              <a:rPr lang="en-US" sz="2400" dirty="0">
                <a:latin typeface="Arial" pitchFamily="34" charset="0"/>
                <a:cs typeface="Arial" pitchFamily="34" charset="0"/>
              </a:rPr>
              <a:t>	Maintenance over time</a:t>
            </a:r>
          </a:p>
          <a:p>
            <a:r>
              <a:rPr lang="en-US" sz="2400" dirty="0">
                <a:latin typeface="Arial" pitchFamily="34" charset="0"/>
                <a:cs typeface="Arial" pitchFamily="34" charset="0"/>
              </a:rPr>
              <a:t>	</a:t>
            </a:r>
            <a:r>
              <a:rPr lang="en-US" sz="2400" dirty="0" err="1">
                <a:latin typeface="Arial" pitchFamily="34" charset="0"/>
                <a:cs typeface="Arial" pitchFamily="34" charset="0"/>
              </a:rPr>
              <a:t>Microdata</a:t>
            </a:r>
            <a:r>
              <a:rPr lang="en-US" sz="2400" dirty="0">
                <a:latin typeface="Arial" pitchFamily="34" charset="0"/>
                <a:cs typeface="Arial" pitchFamily="34" charset="0"/>
              </a:rPr>
              <a:t> Quality</a:t>
            </a:r>
          </a:p>
          <a:p>
            <a:r>
              <a:rPr lang="en-US" sz="2400" dirty="0">
                <a:latin typeface="Arial" pitchFamily="34" charset="0"/>
                <a:cs typeface="Arial" pitchFamily="34" charset="0"/>
              </a:rPr>
              <a:t>	</a:t>
            </a:r>
          </a:p>
        </p:txBody>
      </p:sp>
      <p:sp>
        <p:nvSpPr>
          <p:cNvPr id="5" name="Plassholder for bunntekst 3">
            <a:extLst>
              <a:ext uri="{FF2B5EF4-FFF2-40B4-BE49-F238E27FC236}">
                <a16:creationId xmlns:a16="http://schemas.microsoft.com/office/drawing/2014/main" xmlns="" id="{C3C955A9-5183-463A-8300-22C64C61EE80}"/>
              </a:ext>
            </a:extLst>
          </p:cNvPr>
          <p:cNvSpPr>
            <a:spLocks noGrp="1"/>
          </p:cNvSpPr>
          <p:nvPr>
            <p:ph type="ftr" sz="quarter" idx="11"/>
          </p:nvPr>
        </p:nvSpPr>
        <p:spPr>
          <a:xfrm>
            <a:off x="5580000" y="6381328"/>
            <a:ext cx="3240000" cy="360000"/>
          </a:xfrm>
        </p:spPr>
        <p:txBody>
          <a:bodyPr/>
          <a:lstStyle/>
          <a:p>
            <a:pPr>
              <a:defRPr/>
            </a:pPr>
            <a:r>
              <a:rPr lang="sv-SE" dirty="0"/>
              <a:t>anders.holmberg@ssb.no</a:t>
            </a:r>
          </a:p>
        </p:txBody>
      </p:sp>
    </p:spTree>
    <p:extLst>
      <p:ext uri="{BB962C8B-B14F-4D97-AF65-F5344CB8AC3E}">
        <p14:creationId xmlns:p14="http://schemas.microsoft.com/office/powerpoint/2010/main" val="499685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en-US" sz="3200" dirty="0"/>
              <a:t>Sketching an Integrated Register and Sample Survey QC-scheme</a:t>
            </a:r>
          </a:p>
        </p:txBody>
      </p:sp>
      <p:sp>
        <p:nvSpPr>
          <p:cNvPr id="4" name="Platshållare för bildnummer 3"/>
          <p:cNvSpPr>
            <a:spLocks noGrp="1"/>
          </p:cNvSpPr>
          <p:nvPr>
            <p:ph type="sldNum" sz="quarter" idx="12"/>
          </p:nvPr>
        </p:nvSpPr>
        <p:spPr/>
        <p:txBody>
          <a:bodyPr/>
          <a:lstStyle/>
          <a:p>
            <a:fld id="{6C39467F-BE74-4AAD-857B-908E9ECDE9FD}" type="slidenum">
              <a:rPr lang="sv-SE" sz="1200" b="1" smtClean="0"/>
              <a:pPr/>
              <a:t>68</a:t>
            </a:fld>
            <a:endParaRPr lang="sv-SE" sz="1200" b="1" dirty="0"/>
          </a:p>
        </p:txBody>
      </p:sp>
      <p:sp>
        <p:nvSpPr>
          <p:cNvPr id="17" name="textruta 16"/>
          <p:cNvSpPr txBox="1"/>
          <p:nvPr/>
        </p:nvSpPr>
        <p:spPr>
          <a:xfrm>
            <a:off x="629816" y="1324800"/>
            <a:ext cx="7884368" cy="4154984"/>
          </a:xfrm>
          <a:prstGeom prst="rect">
            <a:avLst/>
          </a:prstGeom>
          <a:noFill/>
        </p:spPr>
        <p:txBody>
          <a:bodyPr wrap="square" rtlCol="0">
            <a:spAutoFit/>
          </a:bodyPr>
          <a:lstStyle/>
          <a:p>
            <a:r>
              <a:rPr lang="en-US" sz="2400" dirty="0">
                <a:latin typeface="Arial" pitchFamily="34" charset="0"/>
                <a:cs typeface="Arial" pitchFamily="34" charset="0"/>
              </a:rPr>
              <a:t>Recurrent and inbuilt system to maintain populations and quality assure </a:t>
            </a:r>
            <a:r>
              <a:rPr lang="en-US" sz="2400" dirty="0" err="1">
                <a:latin typeface="Arial" pitchFamily="34" charset="0"/>
                <a:cs typeface="Arial" pitchFamily="34" charset="0"/>
              </a:rPr>
              <a:t>standardised</a:t>
            </a:r>
            <a:r>
              <a:rPr lang="en-US" sz="2400" dirty="0">
                <a:latin typeface="Arial" pitchFamily="34" charset="0"/>
                <a:cs typeface="Arial" pitchFamily="34" charset="0"/>
              </a:rPr>
              <a:t> core variables in a national statistics production system.</a:t>
            </a:r>
          </a:p>
          <a:p>
            <a:endParaRPr lang="en-US" sz="2400" dirty="0">
              <a:latin typeface="Arial" pitchFamily="34" charset="0"/>
              <a:cs typeface="Arial" pitchFamily="34" charset="0"/>
            </a:endParaRPr>
          </a:p>
          <a:p>
            <a:r>
              <a:rPr lang="en-US" sz="2400" dirty="0">
                <a:latin typeface="Arial" pitchFamily="34" charset="0"/>
                <a:cs typeface="Arial" pitchFamily="34" charset="0"/>
              </a:rPr>
              <a:t>How to cope with the Housing statistics and Property and Building population?</a:t>
            </a:r>
          </a:p>
          <a:p>
            <a:endParaRPr lang="en-US" sz="2400" dirty="0">
              <a:latin typeface="Arial" pitchFamily="34" charset="0"/>
              <a:cs typeface="Arial" pitchFamily="34" charset="0"/>
            </a:endParaRPr>
          </a:p>
          <a:p>
            <a:r>
              <a:rPr lang="en-US" sz="2400" dirty="0">
                <a:latin typeface="Arial" pitchFamily="34" charset="0"/>
                <a:cs typeface="Arial" pitchFamily="34" charset="0"/>
              </a:rPr>
              <a:t>Other sources: E.g. Smart meters, </a:t>
            </a:r>
          </a:p>
          <a:p>
            <a:endParaRPr lang="en-US" sz="2400" dirty="0">
              <a:latin typeface="Arial" pitchFamily="34" charset="0"/>
              <a:cs typeface="Arial" pitchFamily="34" charset="0"/>
            </a:endParaRPr>
          </a:p>
          <a:p>
            <a:r>
              <a:rPr lang="en-US" sz="2400" dirty="0">
                <a:latin typeface="Arial" pitchFamily="34" charset="0"/>
                <a:cs typeface="Arial" pitchFamily="34" charset="0"/>
              </a:rPr>
              <a:t>Cross checks with other registers? </a:t>
            </a:r>
          </a:p>
          <a:p>
            <a:endParaRPr lang="sv-SE" sz="2400" dirty="0">
              <a:latin typeface="Arial" pitchFamily="34" charset="0"/>
              <a:cs typeface="Arial" pitchFamily="34" charset="0"/>
            </a:endParaRPr>
          </a:p>
        </p:txBody>
      </p:sp>
      <p:sp>
        <p:nvSpPr>
          <p:cNvPr id="5" name="Plassholder for bunntekst 3">
            <a:extLst>
              <a:ext uri="{FF2B5EF4-FFF2-40B4-BE49-F238E27FC236}">
                <a16:creationId xmlns:a16="http://schemas.microsoft.com/office/drawing/2014/main" xmlns="" id="{2E1872A9-AE4D-4BF3-A216-D431C9DC6CD7}"/>
              </a:ext>
            </a:extLst>
          </p:cNvPr>
          <p:cNvSpPr>
            <a:spLocks noGrp="1"/>
          </p:cNvSpPr>
          <p:nvPr>
            <p:ph type="ftr" sz="quarter" idx="11"/>
          </p:nvPr>
        </p:nvSpPr>
        <p:spPr>
          <a:xfrm>
            <a:off x="5580000" y="6381328"/>
            <a:ext cx="3240000" cy="360000"/>
          </a:xfrm>
        </p:spPr>
        <p:txBody>
          <a:bodyPr/>
          <a:lstStyle/>
          <a:p>
            <a:pPr>
              <a:defRPr/>
            </a:pPr>
            <a:r>
              <a:rPr lang="sv-SE" dirty="0"/>
              <a:t>anders.holmberg@ssb.no</a:t>
            </a:r>
          </a:p>
        </p:txBody>
      </p:sp>
    </p:spTree>
    <p:extLst>
      <p:ext uri="{BB962C8B-B14F-4D97-AF65-F5344CB8AC3E}">
        <p14:creationId xmlns:p14="http://schemas.microsoft.com/office/powerpoint/2010/main" val="3645858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200" dirty="0" err="1"/>
              <a:t>Sketching</a:t>
            </a:r>
            <a:r>
              <a:rPr lang="sv-SE" sz="3200" dirty="0"/>
              <a:t> an </a:t>
            </a:r>
            <a:r>
              <a:rPr lang="sv-SE" sz="3200" dirty="0" err="1"/>
              <a:t>Integrated</a:t>
            </a:r>
            <a:r>
              <a:rPr lang="sv-SE" sz="3200" dirty="0"/>
              <a:t> Register and </a:t>
            </a:r>
            <a:r>
              <a:rPr lang="sv-SE" sz="3200" dirty="0" err="1"/>
              <a:t>Sample</a:t>
            </a:r>
            <a:r>
              <a:rPr lang="sv-SE" sz="3200" dirty="0"/>
              <a:t> </a:t>
            </a:r>
            <a:r>
              <a:rPr lang="sv-SE" sz="3200" dirty="0" err="1"/>
              <a:t>Survey</a:t>
            </a:r>
            <a:r>
              <a:rPr lang="sv-SE" sz="3200" dirty="0"/>
              <a:t> </a:t>
            </a:r>
            <a:r>
              <a:rPr lang="sv-SE" sz="3200" dirty="0" err="1"/>
              <a:t>QC-scheme</a:t>
            </a:r>
            <a:endParaRPr lang="sv-SE" sz="3200" dirty="0"/>
          </a:p>
        </p:txBody>
      </p:sp>
      <p:sp>
        <p:nvSpPr>
          <p:cNvPr id="4" name="Platshållare för bildnummer 3"/>
          <p:cNvSpPr>
            <a:spLocks noGrp="1"/>
          </p:cNvSpPr>
          <p:nvPr>
            <p:ph type="sldNum" sz="quarter" idx="12"/>
          </p:nvPr>
        </p:nvSpPr>
        <p:spPr/>
        <p:txBody>
          <a:bodyPr/>
          <a:lstStyle/>
          <a:p>
            <a:fld id="{6C39467F-BE74-4AAD-857B-908E9ECDE9FD}" type="slidenum">
              <a:rPr lang="sv-SE" sz="1200" b="1" smtClean="0"/>
              <a:pPr/>
              <a:t>69</a:t>
            </a:fld>
            <a:endParaRPr lang="sv-SE" sz="1200" b="1" dirty="0"/>
          </a:p>
        </p:txBody>
      </p:sp>
      <p:sp>
        <p:nvSpPr>
          <p:cNvPr id="17" name="textruta 16"/>
          <p:cNvSpPr txBox="1"/>
          <p:nvPr/>
        </p:nvSpPr>
        <p:spPr>
          <a:xfrm>
            <a:off x="657038" y="4825146"/>
            <a:ext cx="8460432" cy="1569660"/>
          </a:xfrm>
          <a:prstGeom prst="rect">
            <a:avLst/>
          </a:prstGeom>
          <a:noFill/>
        </p:spPr>
        <p:txBody>
          <a:bodyPr wrap="square" rtlCol="0">
            <a:spAutoFit/>
          </a:bodyPr>
          <a:lstStyle/>
          <a:p>
            <a:r>
              <a:rPr lang="sv-SE" sz="2400" dirty="0">
                <a:latin typeface="Arial" pitchFamily="34" charset="0"/>
                <a:cs typeface="Arial" pitchFamily="34" charset="0"/>
              </a:rPr>
              <a:t>The LFS-panels, A </a:t>
            </a:r>
            <a:r>
              <a:rPr lang="sv-SE" sz="2400" dirty="0" err="1">
                <a:latin typeface="Arial" pitchFamily="34" charset="0"/>
                <a:cs typeface="Arial" pitchFamily="34" charset="0"/>
              </a:rPr>
              <a:t>tailored</a:t>
            </a:r>
            <a:r>
              <a:rPr lang="sv-SE" sz="2400" dirty="0">
                <a:latin typeface="Arial" pitchFamily="34" charset="0"/>
                <a:cs typeface="Arial" pitchFamily="34" charset="0"/>
              </a:rPr>
              <a:t> </a:t>
            </a:r>
            <a:r>
              <a:rPr lang="sv-SE" sz="2400" dirty="0" err="1">
                <a:latin typeface="Arial" pitchFamily="34" charset="0"/>
                <a:cs typeface="Arial" pitchFamily="34" charset="0"/>
              </a:rPr>
              <a:t>complement</a:t>
            </a:r>
            <a:r>
              <a:rPr lang="sv-SE" sz="2400" dirty="0">
                <a:latin typeface="Arial" pitchFamily="34" charset="0"/>
                <a:cs typeface="Arial" pitchFamily="34" charset="0"/>
              </a:rPr>
              <a:t> survey, </a:t>
            </a:r>
            <a:r>
              <a:rPr lang="sv-SE" sz="2400" dirty="0" err="1">
                <a:latin typeface="Arial" pitchFamily="34" charset="0"/>
                <a:cs typeface="Arial" pitchFamily="34" charset="0"/>
              </a:rPr>
              <a:t>geographic</a:t>
            </a:r>
            <a:r>
              <a:rPr lang="sv-SE" sz="2400" dirty="0">
                <a:latin typeface="Arial" pitchFamily="34" charset="0"/>
                <a:cs typeface="Arial" pitchFamily="34" charset="0"/>
              </a:rPr>
              <a:t> rotation? Subpopulations? </a:t>
            </a:r>
            <a:r>
              <a:rPr lang="sv-SE" sz="2400" dirty="0" err="1">
                <a:latin typeface="Arial" pitchFamily="34" charset="0"/>
                <a:cs typeface="Arial" pitchFamily="34" charset="0"/>
              </a:rPr>
              <a:t>Use</a:t>
            </a:r>
            <a:r>
              <a:rPr lang="sv-SE" sz="2400" dirty="0">
                <a:latin typeface="Arial" pitchFamily="34" charset="0"/>
                <a:cs typeface="Arial" pitchFamily="34" charset="0"/>
              </a:rPr>
              <a:t> </a:t>
            </a:r>
            <a:r>
              <a:rPr lang="sv-SE" sz="2400" dirty="0" err="1">
                <a:latin typeface="Arial" pitchFamily="34" charset="0"/>
                <a:cs typeface="Arial" pitchFamily="34" charset="0"/>
              </a:rPr>
              <a:t>of</a:t>
            </a:r>
            <a:r>
              <a:rPr lang="sv-SE" sz="2400" dirty="0">
                <a:latin typeface="Arial" pitchFamily="34" charset="0"/>
                <a:cs typeface="Arial" pitchFamily="34" charset="0"/>
              </a:rPr>
              <a:t> </a:t>
            </a:r>
            <a:r>
              <a:rPr lang="sv-SE" sz="2400" dirty="0" err="1">
                <a:latin typeface="Arial" pitchFamily="34" charset="0"/>
                <a:cs typeface="Arial" pitchFamily="34" charset="0"/>
              </a:rPr>
              <a:t>other</a:t>
            </a:r>
            <a:r>
              <a:rPr lang="sv-SE" sz="2400" dirty="0">
                <a:latin typeface="Arial" pitchFamily="34" charset="0"/>
                <a:cs typeface="Arial" pitchFamily="34" charset="0"/>
              </a:rPr>
              <a:t> </a:t>
            </a:r>
            <a:r>
              <a:rPr lang="sv-SE" sz="2400" dirty="0" err="1">
                <a:latin typeface="Arial" pitchFamily="34" charset="0"/>
                <a:cs typeface="Arial" pitchFamily="34" charset="0"/>
              </a:rPr>
              <a:t>surveys</a:t>
            </a:r>
            <a:r>
              <a:rPr lang="sv-SE" sz="2400" dirty="0">
                <a:latin typeface="Arial" pitchFamily="34" charset="0"/>
                <a:cs typeface="Arial" pitchFamily="34" charset="0"/>
              </a:rPr>
              <a:t> and </a:t>
            </a:r>
            <a:r>
              <a:rPr lang="sv-SE" sz="2400" dirty="0" err="1">
                <a:latin typeface="Arial" pitchFamily="34" charset="0"/>
                <a:cs typeface="Arial" pitchFamily="34" charset="0"/>
              </a:rPr>
              <a:t>sources</a:t>
            </a:r>
            <a:r>
              <a:rPr lang="sv-SE" sz="2400" dirty="0">
                <a:latin typeface="Arial" pitchFamily="34" charset="0"/>
                <a:cs typeface="Arial" pitchFamily="34" charset="0"/>
              </a:rPr>
              <a:t>. Test </a:t>
            </a:r>
            <a:r>
              <a:rPr lang="sv-SE" sz="2400" dirty="0" err="1">
                <a:latin typeface="Arial" pitchFamily="34" charset="0"/>
                <a:cs typeface="Arial" pitchFamily="34" charset="0"/>
              </a:rPr>
              <a:t>of</a:t>
            </a:r>
            <a:r>
              <a:rPr lang="sv-SE" sz="2400" dirty="0">
                <a:latin typeface="Arial" pitchFamily="34" charset="0"/>
                <a:cs typeface="Arial" pitchFamily="34" charset="0"/>
              </a:rPr>
              <a:t> </a:t>
            </a:r>
            <a:r>
              <a:rPr lang="sv-SE" sz="2400" dirty="0" err="1">
                <a:latin typeface="Arial" pitchFamily="34" charset="0"/>
                <a:cs typeface="Arial" pitchFamily="34" charset="0"/>
              </a:rPr>
              <a:t>assumptions</a:t>
            </a:r>
            <a:r>
              <a:rPr lang="sv-SE" sz="2400" dirty="0">
                <a:latin typeface="Arial" pitchFamily="34" charset="0"/>
                <a:cs typeface="Arial" pitchFamily="34" charset="0"/>
              </a:rPr>
              <a:t> as </a:t>
            </a:r>
            <a:r>
              <a:rPr lang="sv-SE" sz="2400" dirty="0" err="1">
                <a:latin typeface="Arial" pitchFamily="34" charset="0"/>
                <a:cs typeface="Arial" pitchFamily="34" charset="0"/>
              </a:rPr>
              <a:t>well</a:t>
            </a:r>
            <a:r>
              <a:rPr lang="sv-SE" sz="2400" dirty="0">
                <a:latin typeface="Arial" pitchFamily="34" charset="0"/>
                <a:cs typeface="Arial" pitchFamily="34" charset="0"/>
              </a:rPr>
              <a:t> , </a:t>
            </a:r>
            <a:r>
              <a:rPr lang="sv-SE" sz="2400" dirty="0" err="1">
                <a:latin typeface="Arial" pitchFamily="34" charset="0"/>
                <a:cs typeface="Arial" pitchFamily="34" charset="0"/>
              </a:rPr>
              <a:t>frequency</a:t>
            </a:r>
            <a:r>
              <a:rPr lang="sv-SE" sz="2400" dirty="0">
                <a:latin typeface="Arial" pitchFamily="34" charset="0"/>
                <a:cs typeface="Arial" pitchFamily="34" charset="0"/>
              </a:rPr>
              <a:t> is a </a:t>
            </a:r>
            <a:r>
              <a:rPr lang="sv-SE" sz="2400" dirty="0" err="1">
                <a:latin typeface="Arial" pitchFamily="34" charset="0"/>
                <a:cs typeface="Arial" pitchFamily="34" charset="0"/>
              </a:rPr>
              <a:t>function</a:t>
            </a:r>
            <a:r>
              <a:rPr lang="sv-SE" sz="2400" dirty="0">
                <a:latin typeface="Arial" pitchFamily="34" charset="0"/>
                <a:cs typeface="Arial" pitchFamily="34" charset="0"/>
              </a:rPr>
              <a:t> NSOs </a:t>
            </a:r>
            <a:r>
              <a:rPr lang="sv-SE" sz="2400" dirty="0" err="1">
                <a:latin typeface="Arial" pitchFamily="34" charset="0"/>
                <a:cs typeface="Arial" pitchFamily="34" charset="0"/>
              </a:rPr>
              <a:t>quality</a:t>
            </a:r>
            <a:r>
              <a:rPr lang="sv-SE" sz="2400" dirty="0">
                <a:latin typeface="Arial" pitchFamily="34" charset="0"/>
                <a:cs typeface="Arial" pitchFamily="34" charset="0"/>
              </a:rPr>
              <a:t> </a:t>
            </a:r>
            <a:r>
              <a:rPr lang="sv-SE" sz="2400" dirty="0" err="1">
                <a:latin typeface="Arial" pitchFamily="34" charset="0"/>
                <a:cs typeface="Arial" pitchFamily="34" charset="0"/>
              </a:rPr>
              <a:t>dedication</a:t>
            </a:r>
            <a:r>
              <a:rPr lang="sv-SE" sz="2400" dirty="0">
                <a:latin typeface="Arial" pitchFamily="34" charset="0"/>
                <a:cs typeface="Arial" pitchFamily="34" charset="0"/>
              </a:rPr>
              <a:t>.</a:t>
            </a:r>
          </a:p>
        </p:txBody>
      </p:sp>
      <p:grpSp>
        <p:nvGrpSpPr>
          <p:cNvPr id="3" name="Grupp 20"/>
          <p:cNvGrpSpPr/>
          <p:nvPr/>
        </p:nvGrpSpPr>
        <p:grpSpPr>
          <a:xfrm>
            <a:off x="250830" y="1268760"/>
            <a:ext cx="7992888" cy="2592288"/>
            <a:chOff x="1115616" y="1916832"/>
            <a:chExt cx="7560840" cy="2592288"/>
          </a:xfrm>
        </p:grpSpPr>
        <p:sp>
          <p:nvSpPr>
            <p:cNvPr id="6" name="Flersidigt dokument 5"/>
            <p:cNvSpPr/>
            <p:nvPr/>
          </p:nvSpPr>
          <p:spPr>
            <a:xfrm>
              <a:off x="1403648" y="3212976"/>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HST</a:t>
              </a:r>
            </a:p>
          </p:txBody>
        </p:sp>
        <p:sp>
          <p:nvSpPr>
            <p:cNvPr id="8" name="Flersidigt dokument 7"/>
            <p:cNvSpPr/>
            <p:nvPr/>
          </p:nvSpPr>
          <p:spPr>
            <a:xfrm>
              <a:off x="2267744" y="3212976"/>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Flersidigt dokument 8"/>
            <p:cNvSpPr/>
            <p:nvPr/>
          </p:nvSpPr>
          <p:spPr>
            <a:xfrm>
              <a:off x="3203848" y="3212976"/>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HST</a:t>
              </a:r>
            </a:p>
          </p:txBody>
        </p:sp>
        <p:sp>
          <p:nvSpPr>
            <p:cNvPr id="10" name="Flersidigt dokument 9"/>
            <p:cNvSpPr/>
            <p:nvPr/>
          </p:nvSpPr>
          <p:spPr>
            <a:xfrm>
              <a:off x="4139952" y="3140968"/>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HST</a:t>
              </a:r>
            </a:p>
          </p:txBody>
        </p:sp>
        <p:sp>
          <p:nvSpPr>
            <p:cNvPr id="11" name="Flersidigt dokument 10"/>
            <p:cNvSpPr/>
            <p:nvPr/>
          </p:nvSpPr>
          <p:spPr>
            <a:xfrm>
              <a:off x="5076056" y="3140968"/>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HST</a:t>
              </a:r>
            </a:p>
          </p:txBody>
        </p:sp>
        <p:sp>
          <p:nvSpPr>
            <p:cNvPr id="12" name="Flersidigt dokument 11"/>
            <p:cNvSpPr/>
            <p:nvPr/>
          </p:nvSpPr>
          <p:spPr>
            <a:xfrm>
              <a:off x="6012160" y="3068960"/>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HST</a:t>
              </a:r>
            </a:p>
          </p:txBody>
        </p:sp>
        <p:sp>
          <p:nvSpPr>
            <p:cNvPr id="13" name="Flersidigt dokument 12"/>
            <p:cNvSpPr/>
            <p:nvPr/>
          </p:nvSpPr>
          <p:spPr>
            <a:xfrm>
              <a:off x="6948264" y="2996952"/>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HST</a:t>
              </a:r>
            </a:p>
          </p:txBody>
        </p:sp>
        <p:sp>
          <p:nvSpPr>
            <p:cNvPr id="14" name="Flersidigt dokument 13"/>
            <p:cNvSpPr/>
            <p:nvPr/>
          </p:nvSpPr>
          <p:spPr>
            <a:xfrm>
              <a:off x="7956376" y="2996952"/>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Dokument 14"/>
            <p:cNvSpPr/>
            <p:nvPr/>
          </p:nvSpPr>
          <p:spPr>
            <a:xfrm>
              <a:off x="1115616" y="3501008"/>
              <a:ext cx="648072" cy="1008112"/>
            </a:xfrm>
            <a:prstGeom prst="flowChart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a:t>OCC</a:t>
              </a:r>
            </a:p>
          </p:txBody>
        </p:sp>
        <p:sp>
          <p:nvSpPr>
            <p:cNvPr id="16" name="Dokument 15"/>
            <p:cNvSpPr/>
            <p:nvPr/>
          </p:nvSpPr>
          <p:spPr>
            <a:xfrm>
              <a:off x="7812360" y="3356992"/>
              <a:ext cx="720080" cy="1008112"/>
            </a:xfrm>
            <a:prstGeom prst="flowChart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a:t>OCC</a:t>
              </a:r>
            </a:p>
          </p:txBody>
        </p:sp>
        <p:sp>
          <p:nvSpPr>
            <p:cNvPr id="18" name="Dokument 17"/>
            <p:cNvSpPr/>
            <p:nvPr/>
          </p:nvSpPr>
          <p:spPr>
            <a:xfrm>
              <a:off x="1763688" y="2060848"/>
              <a:ext cx="720080" cy="1008112"/>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sv-SE" dirty="0"/>
                <a:t>EDU</a:t>
              </a:r>
            </a:p>
          </p:txBody>
        </p:sp>
        <p:sp>
          <p:nvSpPr>
            <p:cNvPr id="19" name="Dokument 18"/>
            <p:cNvSpPr/>
            <p:nvPr/>
          </p:nvSpPr>
          <p:spPr>
            <a:xfrm>
              <a:off x="4355976" y="1988840"/>
              <a:ext cx="720080" cy="1008112"/>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sv-SE" dirty="0"/>
                <a:t>HST</a:t>
              </a:r>
            </a:p>
          </p:txBody>
        </p:sp>
        <p:sp>
          <p:nvSpPr>
            <p:cNvPr id="20" name="Dokument 19"/>
            <p:cNvSpPr/>
            <p:nvPr/>
          </p:nvSpPr>
          <p:spPr>
            <a:xfrm>
              <a:off x="7092280" y="1916832"/>
              <a:ext cx="576064" cy="1008112"/>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sv-SE" dirty="0"/>
                <a:t>CAS</a:t>
              </a:r>
            </a:p>
          </p:txBody>
        </p:sp>
      </p:grpSp>
      <p:sp>
        <p:nvSpPr>
          <p:cNvPr id="28" name="Uppåtböjd 27"/>
          <p:cNvSpPr/>
          <p:nvPr/>
        </p:nvSpPr>
        <p:spPr>
          <a:xfrm>
            <a:off x="538862" y="3933056"/>
            <a:ext cx="6480720"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9" name="Uppåtböjd 28"/>
          <p:cNvSpPr/>
          <p:nvPr/>
        </p:nvSpPr>
        <p:spPr>
          <a:xfrm>
            <a:off x="1762998" y="3745026"/>
            <a:ext cx="6480720"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30" name="Uppåtböjd 29"/>
          <p:cNvSpPr/>
          <p:nvPr/>
        </p:nvSpPr>
        <p:spPr>
          <a:xfrm>
            <a:off x="2662590" y="3717032"/>
            <a:ext cx="6480720"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31" name="Flersidigt dokument 30"/>
          <p:cNvSpPr/>
          <p:nvPr/>
        </p:nvSpPr>
        <p:spPr>
          <a:xfrm>
            <a:off x="8099702" y="2348880"/>
            <a:ext cx="720080" cy="122413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Dokument 31"/>
          <p:cNvSpPr/>
          <p:nvPr/>
        </p:nvSpPr>
        <p:spPr>
          <a:xfrm>
            <a:off x="1330950" y="2952938"/>
            <a:ext cx="755576" cy="1008112"/>
          </a:xfrm>
          <a:prstGeom prst="flowChart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sv-SE" dirty="0">
                <a:solidFill>
                  <a:schemeClr val="tx1"/>
                </a:solidFill>
              </a:rPr>
              <a:t>2nd</a:t>
            </a:r>
            <a:br>
              <a:rPr lang="sv-SE" dirty="0">
                <a:solidFill>
                  <a:schemeClr val="tx1"/>
                </a:solidFill>
              </a:rPr>
            </a:br>
            <a:r>
              <a:rPr lang="sv-SE" dirty="0" err="1">
                <a:solidFill>
                  <a:schemeClr val="tx1"/>
                </a:solidFill>
              </a:rPr>
              <a:t>living</a:t>
            </a:r>
            <a:endParaRPr lang="sv-SE" dirty="0">
              <a:solidFill>
                <a:schemeClr val="tx1"/>
              </a:solidFill>
            </a:endParaRPr>
          </a:p>
        </p:txBody>
      </p:sp>
      <p:sp>
        <p:nvSpPr>
          <p:cNvPr id="33" name="Dokument 32"/>
          <p:cNvSpPr/>
          <p:nvPr/>
        </p:nvSpPr>
        <p:spPr>
          <a:xfrm>
            <a:off x="8027694" y="2708920"/>
            <a:ext cx="792088" cy="1008112"/>
          </a:xfrm>
          <a:prstGeom prst="flowChartDocumen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sv-SE" dirty="0">
                <a:solidFill>
                  <a:schemeClr val="tx1"/>
                </a:solidFill>
              </a:rPr>
              <a:t>2nd</a:t>
            </a:r>
            <a:br>
              <a:rPr lang="sv-SE" dirty="0">
                <a:solidFill>
                  <a:schemeClr val="tx1"/>
                </a:solidFill>
              </a:rPr>
            </a:br>
            <a:r>
              <a:rPr lang="sv-SE" dirty="0" err="1">
                <a:solidFill>
                  <a:schemeClr val="tx1"/>
                </a:solidFill>
              </a:rPr>
              <a:t>living</a:t>
            </a:r>
            <a:endParaRPr lang="sv-SE" dirty="0">
              <a:solidFill>
                <a:schemeClr val="tx1"/>
              </a:solidFill>
            </a:endParaRPr>
          </a:p>
        </p:txBody>
      </p:sp>
      <p:sp>
        <p:nvSpPr>
          <p:cNvPr id="5" name="Rektangel 4">
            <a:extLst>
              <a:ext uri="{FF2B5EF4-FFF2-40B4-BE49-F238E27FC236}">
                <a16:creationId xmlns:a16="http://schemas.microsoft.com/office/drawing/2014/main" xmlns="" id="{B58638FB-07E0-4392-8C88-C67019BFEB14}"/>
              </a:ext>
            </a:extLst>
          </p:cNvPr>
          <p:cNvSpPr/>
          <p:nvPr/>
        </p:nvSpPr>
        <p:spPr>
          <a:xfrm>
            <a:off x="5148000" y="4543842"/>
            <a:ext cx="3903633" cy="369332"/>
          </a:xfrm>
          <a:prstGeom prst="rect">
            <a:avLst/>
          </a:prstGeom>
        </p:spPr>
        <p:txBody>
          <a:bodyPr wrap="none">
            <a:spAutoFit/>
          </a:bodyPr>
          <a:lstStyle/>
          <a:p>
            <a:r>
              <a:rPr lang="sv-SE" dirty="0" err="1">
                <a:latin typeface="Arial" pitchFamily="34" charset="0"/>
                <a:cs typeface="Arial" pitchFamily="34" charset="0"/>
              </a:rPr>
              <a:t>Individual</a:t>
            </a:r>
            <a:r>
              <a:rPr lang="sv-SE" dirty="0">
                <a:latin typeface="Arial" pitchFamily="34" charset="0"/>
                <a:cs typeface="Arial" pitchFamily="34" charset="0"/>
              </a:rPr>
              <a:t> and </a:t>
            </a:r>
            <a:r>
              <a:rPr lang="sv-SE" dirty="0" err="1">
                <a:latin typeface="Arial" pitchFamily="34" charset="0"/>
                <a:cs typeface="Arial" pitchFamily="34" charset="0"/>
              </a:rPr>
              <a:t>Household</a:t>
            </a:r>
            <a:r>
              <a:rPr lang="sv-SE" dirty="0">
                <a:latin typeface="Arial" pitchFamily="34" charset="0"/>
                <a:cs typeface="Arial" pitchFamily="34" charset="0"/>
              </a:rPr>
              <a:t> population</a:t>
            </a:r>
          </a:p>
        </p:txBody>
      </p:sp>
      <p:sp>
        <p:nvSpPr>
          <p:cNvPr id="26" name="Plassholder for bunntekst 3">
            <a:extLst>
              <a:ext uri="{FF2B5EF4-FFF2-40B4-BE49-F238E27FC236}">
                <a16:creationId xmlns:a16="http://schemas.microsoft.com/office/drawing/2014/main" xmlns="" id="{D61FE728-9679-4B13-AE1B-20A0FD39B72C}"/>
              </a:ext>
            </a:extLst>
          </p:cNvPr>
          <p:cNvSpPr>
            <a:spLocks noGrp="1"/>
          </p:cNvSpPr>
          <p:nvPr>
            <p:ph type="ftr" sz="quarter" idx="11"/>
          </p:nvPr>
        </p:nvSpPr>
        <p:spPr>
          <a:xfrm>
            <a:off x="5580000" y="6381328"/>
            <a:ext cx="3240000" cy="360000"/>
          </a:xfrm>
        </p:spPr>
        <p:txBody>
          <a:bodyPr/>
          <a:lstStyle/>
          <a:p>
            <a:pPr>
              <a:defRPr/>
            </a:pPr>
            <a:r>
              <a:rPr lang="sv-SE" dirty="0"/>
              <a:t>anders.holmberg@ssb.no</a:t>
            </a:r>
          </a:p>
        </p:txBody>
      </p:sp>
    </p:spTree>
    <p:extLst>
      <p:ext uri="{BB962C8B-B14F-4D97-AF65-F5344CB8AC3E}">
        <p14:creationId xmlns:p14="http://schemas.microsoft.com/office/powerpoint/2010/main" val="204824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560D2C0E-374F-4D75-BDFD-9BFB276BC49F}"/>
              </a:ext>
            </a:extLst>
          </p:cNvPr>
          <p:cNvSpPr>
            <a:spLocks noGrp="1"/>
          </p:cNvSpPr>
          <p:nvPr>
            <p:ph type="title"/>
          </p:nvPr>
        </p:nvSpPr>
        <p:spPr/>
        <p:txBody>
          <a:bodyPr/>
          <a:lstStyle/>
          <a:p>
            <a:r>
              <a:rPr lang="sv-SE" dirty="0" err="1"/>
              <a:t>Statistics</a:t>
            </a:r>
            <a:r>
              <a:rPr lang="sv-SE" dirty="0"/>
              <a:t> from the </a:t>
            </a:r>
            <a:r>
              <a:rPr lang="sv-SE" dirty="0" err="1"/>
              <a:t>Housing</a:t>
            </a:r>
            <a:r>
              <a:rPr lang="sv-SE" dirty="0"/>
              <a:t> part </a:t>
            </a:r>
            <a:r>
              <a:rPr lang="sv-SE" dirty="0" err="1"/>
              <a:t>of</a:t>
            </a:r>
            <a:r>
              <a:rPr lang="sv-SE" dirty="0"/>
              <a:t> the Census</a:t>
            </a:r>
            <a:endParaRPr lang="nb-NO" dirty="0"/>
          </a:p>
        </p:txBody>
      </p:sp>
      <p:sp>
        <p:nvSpPr>
          <p:cNvPr id="4" name="Plassholder for lysbildenummer 3">
            <a:extLst>
              <a:ext uri="{FF2B5EF4-FFF2-40B4-BE49-F238E27FC236}">
                <a16:creationId xmlns:a16="http://schemas.microsoft.com/office/drawing/2014/main" xmlns="" id="{7BEDA9B4-423D-4311-9EBD-78E5E775905B}"/>
              </a:ext>
            </a:extLst>
          </p:cNvPr>
          <p:cNvSpPr>
            <a:spLocks noGrp="1"/>
          </p:cNvSpPr>
          <p:nvPr>
            <p:ph type="sldNum" sz="quarter" idx="12"/>
          </p:nvPr>
        </p:nvSpPr>
        <p:spPr/>
        <p:txBody>
          <a:bodyPr/>
          <a:lstStyle/>
          <a:p>
            <a:fld id="{11623251-EE32-4CBF-AD53-D522594F4345}" type="slidenum">
              <a:rPr lang="nb-NO" smtClean="0"/>
              <a:pPr/>
              <a:t>7</a:t>
            </a:fld>
            <a:endParaRPr lang="nb-NO" dirty="0"/>
          </a:p>
        </p:txBody>
      </p:sp>
      <p:sp>
        <p:nvSpPr>
          <p:cNvPr id="5" name="Plassholder for tekst 4">
            <a:extLst>
              <a:ext uri="{FF2B5EF4-FFF2-40B4-BE49-F238E27FC236}">
                <a16:creationId xmlns:a16="http://schemas.microsoft.com/office/drawing/2014/main" xmlns="" id="{D2F936FB-A562-403D-AD14-82D74A7E069E}"/>
              </a:ext>
            </a:extLst>
          </p:cNvPr>
          <p:cNvSpPr>
            <a:spLocks noGrp="1"/>
          </p:cNvSpPr>
          <p:nvPr>
            <p:ph type="body" sz="quarter" idx="13"/>
          </p:nvPr>
        </p:nvSpPr>
        <p:spPr/>
        <p:txBody>
          <a:bodyPr>
            <a:normAutofit fontScale="92500" lnSpcReduction="20000"/>
          </a:bodyPr>
          <a:lstStyle/>
          <a:p>
            <a:pPr marL="0" indent="0">
              <a:buNone/>
            </a:pPr>
            <a:r>
              <a:rPr lang="en-US" dirty="0"/>
              <a:t>Total population! (Counts of Dwellings)</a:t>
            </a:r>
          </a:p>
          <a:p>
            <a:pPr marL="0" indent="0">
              <a:buNone/>
            </a:pPr>
            <a:r>
              <a:rPr lang="en-US" sz="2900" dirty="0"/>
              <a:t>Housing arrangements (used as residence, vacant or secondary use)</a:t>
            </a:r>
          </a:p>
          <a:p>
            <a:pPr marL="0" indent="0">
              <a:buNone/>
            </a:pPr>
            <a:r>
              <a:rPr lang="en-US" sz="2900" dirty="0"/>
              <a:t>Occupancy status</a:t>
            </a:r>
          </a:p>
          <a:p>
            <a:pPr marL="0" indent="0">
              <a:buNone/>
            </a:pPr>
            <a:r>
              <a:rPr lang="en-US" sz="2900" dirty="0"/>
              <a:t>Type of Ownership</a:t>
            </a:r>
          </a:p>
          <a:p>
            <a:pPr marL="0" indent="0">
              <a:buNone/>
            </a:pPr>
            <a:r>
              <a:rPr lang="en-US" sz="2900" dirty="0"/>
              <a:t>Useful floor area </a:t>
            </a:r>
          </a:p>
          <a:p>
            <a:pPr marL="0" indent="0">
              <a:buNone/>
            </a:pPr>
            <a:r>
              <a:rPr lang="en-US" sz="2900" dirty="0"/>
              <a:t>Standards of dwelling (Water, toilets, heating)</a:t>
            </a:r>
          </a:p>
          <a:p>
            <a:pPr marL="0" indent="0">
              <a:buNone/>
            </a:pPr>
            <a:r>
              <a:rPr lang="sv-SE" sz="2900" dirty="0" err="1"/>
              <a:t>Dwellings</a:t>
            </a:r>
            <a:r>
              <a:rPr lang="sv-SE" sz="2900" dirty="0"/>
              <a:t> by </a:t>
            </a:r>
            <a:r>
              <a:rPr lang="sv-SE" sz="2900" dirty="0" err="1"/>
              <a:t>Type</a:t>
            </a:r>
            <a:r>
              <a:rPr lang="sv-SE" sz="2900" dirty="0"/>
              <a:t> </a:t>
            </a:r>
            <a:r>
              <a:rPr lang="sv-SE" sz="2900" dirty="0" err="1"/>
              <a:t>of</a:t>
            </a:r>
            <a:r>
              <a:rPr lang="sv-SE" sz="2900" dirty="0"/>
              <a:t> </a:t>
            </a:r>
            <a:r>
              <a:rPr lang="sv-SE" sz="2900" dirty="0" err="1"/>
              <a:t>Building</a:t>
            </a:r>
            <a:r>
              <a:rPr lang="sv-SE" sz="2900" dirty="0"/>
              <a:t>, </a:t>
            </a:r>
            <a:r>
              <a:rPr lang="sv-SE" sz="2900" dirty="0" err="1"/>
              <a:t>Size</a:t>
            </a:r>
            <a:endParaRPr lang="nb-NO" sz="2900" dirty="0"/>
          </a:p>
        </p:txBody>
      </p:sp>
      <p:sp>
        <p:nvSpPr>
          <p:cNvPr id="6" name="Plassholder for bunntekst 2">
            <a:extLst>
              <a:ext uri="{FF2B5EF4-FFF2-40B4-BE49-F238E27FC236}">
                <a16:creationId xmlns:a16="http://schemas.microsoft.com/office/drawing/2014/main" xmlns="" id="{3724BB8E-98A7-4279-9918-220899E2E693}"/>
              </a:ext>
            </a:extLst>
          </p:cNvPr>
          <p:cNvSpPr>
            <a:spLocks noGrp="1"/>
          </p:cNvSpPr>
          <p:nvPr>
            <p:ph type="ftr" sz="quarter" idx="11"/>
          </p:nvPr>
        </p:nvSpPr>
        <p:spPr>
          <a:xfrm>
            <a:off x="5580000" y="6381328"/>
            <a:ext cx="3240360" cy="360000"/>
          </a:xfrm>
        </p:spPr>
        <p:txBody>
          <a:bodyPr/>
          <a:lstStyle/>
          <a:p>
            <a:r>
              <a:rPr lang="sv-SE"/>
              <a:t>anders.holmberg@ssb.no</a:t>
            </a:r>
            <a:endParaRPr lang="nb-NO" dirty="0"/>
          </a:p>
        </p:txBody>
      </p:sp>
    </p:spTree>
    <p:extLst>
      <p:ext uri="{BB962C8B-B14F-4D97-AF65-F5344CB8AC3E}">
        <p14:creationId xmlns:p14="http://schemas.microsoft.com/office/powerpoint/2010/main" val="4214454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3F2C466A-B5A7-4272-89D0-5FF23C03D6D5}"/>
              </a:ext>
            </a:extLst>
          </p:cNvPr>
          <p:cNvSpPr>
            <a:spLocks noGrp="1"/>
          </p:cNvSpPr>
          <p:nvPr>
            <p:ph type="title"/>
          </p:nvPr>
        </p:nvSpPr>
        <p:spPr/>
        <p:txBody>
          <a:bodyPr/>
          <a:lstStyle/>
          <a:p>
            <a:r>
              <a:rPr lang="sv-SE" dirty="0" err="1"/>
              <a:t>References</a:t>
            </a:r>
            <a:endParaRPr lang="nb-NO" dirty="0"/>
          </a:p>
        </p:txBody>
      </p:sp>
      <p:sp>
        <p:nvSpPr>
          <p:cNvPr id="3" name="Plassholder for bunntekst 2">
            <a:extLst>
              <a:ext uri="{FF2B5EF4-FFF2-40B4-BE49-F238E27FC236}">
                <a16:creationId xmlns:a16="http://schemas.microsoft.com/office/drawing/2014/main" xmlns="" id="{701C9A6E-CEF9-4BD2-B6F8-3B38CB48A073}"/>
              </a:ext>
            </a:extLst>
          </p:cNvPr>
          <p:cNvSpPr>
            <a:spLocks noGrp="1"/>
          </p:cNvSpPr>
          <p:nvPr>
            <p:ph type="ftr" sz="quarter" idx="11"/>
          </p:nvPr>
        </p:nvSpPr>
        <p:spPr/>
        <p:txBody>
          <a:bodyPr/>
          <a:lstStyle/>
          <a:p>
            <a:r>
              <a:rPr lang="nb-NO"/>
              <a:t>anders.holmberg@ssb.no</a:t>
            </a:r>
            <a:endParaRPr lang="nb-NO" dirty="0"/>
          </a:p>
        </p:txBody>
      </p:sp>
      <p:sp>
        <p:nvSpPr>
          <p:cNvPr id="4" name="Plassholder for lysbildenummer 3">
            <a:extLst>
              <a:ext uri="{FF2B5EF4-FFF2-40B4-BE49-F238E27FC236}">
                <a16:creationId xmlns:a16="http://schemas.microsoft.com/office/drawing/2014/main" xmlns="" id="{971AA22C-9562-49E1-BE3E-132AEF27E85A}"/>
              </a:ext>
            </a:extLst>
          </p:cNvPr>
          <p:cNvSpPr>
            <a:spLocks noGrp="1"/>
          </p:cNvSpPr>
          <p:nvPr>
            <p:ph type="sldNum" sz="quarter" idx="12"/>
          </p:nvPr>
        </p:nvSpPr>
        <p:spPr/>
        <p:txBody>
          <a:bodyPr/>
          <a:lstStyle/>
          <a:p>
            <a:fld id="{11623251-EE32-4CBF-AD53-D522594F4345}" type="slidenum">
              <a:rPr lang="nb-NO" smtClean="0"/>
              <a:pPr/>
              <a:t>70</a:t>
            </a:fld>
            <a:endParaRPr lang="nb-NO" dirty="0"/>
          </a:p>
        </p:txBody>
      </p:sp>
      <p:sp>
        <p:nvSpPr>
          <p:cNvPr id="5" name="Plassholder for tekst 4">
            <a:extLst>
              <a:ext uri="{FF2B5EF4-FFF2-40B4-BE49-F238E27FC236}">
                <a16:creationId xmlns:a16="http://schemas.microsoft.com/office/drawing/2014/main" xmlns="" id="{D501486E-C3B5-464A-A077-DF0DE508210B}"/>
              </a:ext>
            </a:extLst>
          </p:cNvPr>
          <p:cNvSpPr>
            <a:spLocks noGrp="1"/>
          </p:cNvSpPr>
          <p:nvPr>
            <p:ph type="body" sz="quarter" idx="13"/>
          </p:nvPr>
        </p:nvSpPr>
        <p:spPr/>
        <p:txBody>
          <a:bodyPr>
            <a:noAutofit/>
          </a:bodyPr>
          <a:lstStyle/>
          <a:p>
            <a:pPr marL="0" indent="0">
              <a:buNone/>
            </a:pPr>
            <a:r>
              <a:rPr lang="en-US" sz="1400" dirty="0" err="1"/>
              <a:t>Baffour</a:t>
            </a:r>
            <a:r>
              <a:rPr lang="en-US" sz="1400" dirty="0"/>
              <a:t>, B., King, T. and Valente P., (2013). </a:t>
            </a:r>
            <a:r>
              <a:rPr lang="en-US" sz="1400" i="1" dirty="0"/>
              <a:t>The Modern Census: Evolution, Examples and Evaluation . </a:t>
            </a:r>
            <a:r>
              <a:rPr lang="en-US" sz="1400" dirty="0"/>
              <a:t>International Statistical Review (2013), 81, 3, 407–425 doi:10.1111/insr.12036  </a:t>
            </a:r>
          </a:p>
          <a:p>
            <a:pPr marL="0" indent="0">
              <a:buNone/>
            </a:pPr>
            <a:r>
              <a:rPr lang="en-US" sz="1400" dirty="0" err="1"/>
              <a:t>Berka</a:t>
            </a:r>
            <a:r>
              <a:rPr lang="en-US" sz="1400" dirty="0"/>
              <a:t>, C., S. </a:t>
            </a:r>
            <a:r>
              <a:rPr lang="en-US" sz="1400" dirty="0" err="1"/>
              <a:t>Humer</a:t>
            </a:r>
            <a:r>
              <a:rPr lang="en-US" sz="1400" dirty="0"/>
              <a:t>, M. Lenk, M. Moser, H. </a:t>
            </a:r>
            <a:r>
              <a:rPr lang="en-US" sz="1400" dirty="0" err="1"/>
              <a:t>Rechta</a:t>
            </a:r>
            <a:r>
              <a:rPr lang="en-US" sz="1400" dirty="0"/>
              <a:t>, and E. </a:t>
            </a:r>
            <a:r>
              <a:rPr lang="en-US" sz="1400" dirty="0" err="1"/>
              <a:t>Schwerer</a:t>
            </a:r>
            <a:r>
              <a:rPr lang="en-US" sz="1400" dirty="0"/>
              <a:t>. (2012). </a:t>
            </a:r>
            <a:r>
              <a:rPr lang="en-US" sz="1400" i="1" dirty="0"/>
              <a:t>Combination of Evidence from Multiple Administrative Data Sources: Quality Assessment of the Austrian Register-Based Census 2011. </a:t>
            </a:r>
            <a:r>
              <a:rPr lang="en-US" sz="1400" dirty="0" err="1"/>
              <a:t>Statistica</a:t>
            </a:r>
            <a:r>
              <a:rPr lang="en-US" sz="1400" dirty="0"/>
              <a:t> </a:t>
            </a:r>
            <a:r>
              <a:rPr lang="en-US" sz="1400" dirty="0" err="1"/>
              <a:t>Neerlandica</a:t>
            </a:r>
            <a:r>
              <a:rPr lang="en-US" sz="1400" dirty="0"/>
              <a:t> Vol 66 </a:t>
            </a:r>
            <a:r>
              <a:rPr lang="en-US" sz="1400" dirty="0" err="1"/>
              <a:t>nr</a:t>
            </a:r>
            <a:r>
              <a:rPr lang="en-US" sz="1400" dirty="0"/>
              <a:t>. 1 18–33.</a:t>
            </a:r>
          </a:p>
          <a:p>
            <a:pPr marL="0" indent="0">
              <a:buNone/>
            </a:pPr>
            <a:r>
              <a:rPr lang="en-US" sz="1400" dirty="0"/>
              <a:t>Axelson, M., Holmberg, A., Jansson I. and Westling S., (2018) ,</a:t>
            </a:r>
            <a:r>
              <a:rPr lang="en-US" sz="1500" i="1" dirty="0"/>
              <a:t>A Register-Based Census: The Swedish Experience</a:t>
            </a:r>
            <a:r>
              <a:rPr lang="en-US" sz="1500" dirty="0"/>
              <a:t>, Chapter 17 in Administrative records for Survey Methodology, Wiley New York. (forthcoming)</a:t>
            </a:r>
          </a:p>
          <a:p>
            <a:pPr marL="0" indent="0">
              <a:buNone/>
            </a:pPr>
            <a:r>
              <a:rPr lang="en-US" sz="1400" dirty="0"/>
              <a:t>Dunne, J. and </a:t>
            </a:r>
            <a:r>
              <a:rPr lang="en-US" sz="1400" dirty="0" err="1"/>
              <a:t>MacFeely</a:t>
            </a:r>
            <a:r>
              <a:rPr lang="en-US" sz="1400" dirty="0"/>
              <a:t>, S., (2014) Laying the foundations for a new approach to Census taking in Ireland  Statistical Journal of the IAOS 30 (2014) 359–365 DOI 10.3233/SJI-140848</a:t>
            </a:r>
          </a:p>
          <a:p>
            <a:pPr marL="0" indent="0">
              <a:buNone/>
            </a:pPr>
            <a:r>
              <a:rPr lang="en-US" sz="1400" dirty="0"/>
              <a:t>Eurostat (2011) EU Legislation on the 2011 Population and Housing Censuses — Explanatory Notes. </a:t>
            </a:r>
            <a:r>
              <a:rPr lang="en-US" sz="1400" dirty="0">
                <a:hlinkClick r:id="rId2"/>
              </a:rPr>
              <a:t>http://ec.europa.eu/eurostat/web/products-manuals-and-guidelines/-/KS-RA-11-006</a:t>
            </a:r>
            <a:r>
              <a:rPr lang="en-US" sz="1400" dirty="0"/>
              <a:t> </a:t>
            </a:r>
          </a:p>
          <a:p>
            <a:pPr marL="0" indent="0">
              <a:buNone/>
            </a:pPr>
            <a:r>
              <a:rPr lang="en-US" sz="1400" dirty="0"/>
              <a:t>Groves,  R.M.,  Fowler  Jr.,  F.J.,  Couper,  M.,  </a:t>
            </a:r>
            <a:r>
              <a:rPr lang="en-US" sz="1400" dirty="0" err="1"/>
              <a:t>Lepkowski</a:t>
            </a:r>
            <a:r>
              <a:rPr lang="en-US" sz="1400" dirty="0"/>
              <a:t>,  J.M.,  Singer,  E.  and  </a:t>
            </a:r>
            <a:r>
              <a:rPr lang="en-US" sz="1400" dirty="0" err="1"/>
              <a:t>Tourrangeau</a:t>
            </a:r>
            <a:r>
              <a:rPr lang="en-US" sz="1400" dirty="0"/>
              <a:t>,  R.  (2004). Survey Methodology. New York:  Wiley.</a:t>
            </a:r>
          </a:p>
        </p:txBody>
      </p:sp>
    </p:spTree>
    <p:extLst>
      <p:ext uri="{BB962C8B-B14F-4D97-AF65-F5344CB8AC3E}">
        <p14:creationId xmlns:p14="http://schemas.microsoft.com/office/powerpoint/2010/main" val="414404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3F2C466A-B5A7-4272-89D0-5FF23C03D6D5}"/>
              </a:ext>
            </a:extLst>
          </p:cNvPr>
          <p:cNvSpPr>
            <a:spLocks noGrp="1"/>
          </p:cNvSpPr>
          <p:nvPr>
            <p:ph type="title"/>
          </p:nvPr>
        </p:nvSpPr>
        <p:spPr/>
        <p:txBody>
          <a:bodyPr/>
          <a:lstStyle/>
          <a:p>
            <a:r>
              <a:rPr lang="sv-SE" dirty="0" err="1"/>
              <a:t>References</a:t>
            </a:r>
            <a:endParaRPr lang="nb-NO" dirty="0"/>
          </a:p>
        </p:txBody>
      </p:sp>
      <p:sp>
        <p:nvSpPr>
          <p:cNvPr id="3" name="Plassholder for bunntekst 2">
            <a:extLst>
              <a:ext uri="{FF2B5EF4-FFF2-40B4-BE49-F238E27FC236}">
                <a16:creationId xmlns:a16="http://schemas.microsoft.com/office/drawing/2014/main" xmlns="" id="{701C9A6E-CEF9-4BD2-B6F8-3B38CB48A073}"/>
              </a:ext>
            </a:extLst>
          </p:cNvPr>
          <p:cNvSpPr>
            <a:spLocks noGrp="1"/>
          </p:cNvSpPr>
          <p:nvPr>
            <p:ph type="ftr" sz="quarter" idx="11"/>
          </p:nvPr>
        </p:nvSpPr>
        <p:spPr/>
        <p:txBody>
          <a:bodyPr/>
          <a:lstStyle/>
          <a:p>
            <a:r>
              <a:rPr lang="nb-NO"/>
              <a:t>anders.holmberg@ssb.no</a:t>
            </a:r>
            <a:endParaRPr lang="nb-NO" dirty="0"/>
          </a:p>
        </p:txBody>
      </p:sp>
      <p:sp>
        <p:nvSpPr>
          <p:cNvPr id="4" name="Plassholder for lysbildenummer 3">
            <a:extLst>
              <a:ext uri="{FF2B5EF4-FFF2-40B4-BE49-F238E27FC236}">
                <a16:creationId xmlns:a16="http://schemas.microsoft.com/office/drawing/2014/main" xmlns="" id="{971AA22C-9562-49E1-BE3E-132AEF27E85A}"/>
              </a:ext>
            </a:extLst>
          </p:cNvPr>
          <p:cNvSpPr>
            <a:spLocks noGrp="1"/>
          </p:cNvSpPr>
          <p:nvPr>
            <p:ph type="sldNum" sz="quarter" idx="12"/>
          </p:nvPr>
        </p:nvSpPr>
        <p:spPr/>
        <p:txBody>
          <a:bodyPr/>
          <a:lstStyle/>
          <a:p>
            <a:fld id="{11623251-EE32-4CBF-AD53-D522594F4345}" type="slidenum">
              <a:rPr lang="nb-NO" smtClean="0"/>
              <a:pPr/>
              <a:t>71</a:t>
            </a:fld>
            <a:endParaRPr lang="nb-NO" dirty="0"/>
          </a:p>
        </p:txBody>
      </p:sp>
      <p:sp>
        <p:nvSpPr>
          <p:cNvPr id="5" name="Plassholder for tekst 4">
            <a:extLst>
              <a:ext uri="{FF2B5EF4-FFF2-40B4-BE49-F238E27FC236}">
                <a16:creationId xmlns:a16="http://schemas.microsoft.com/office/drawing/2014/main" xmlns="" id="{D501486E-C3B5-464A-A077-DF0DE508210B}"/>
              </a:ext>
            </a:extLst>
          </p:cNvPr>
          <p:cNvSpPr>
            <a:spLocks noGrp="1"/>
          </p:cNvSpPr>
          <p:nvPr>
            <p:ph type="body" sz="quarter" idx="13"/>
          </p:nvPr>
        </p:nvSpPr>
        <p:spPr>
          <a:xfrm>
            <a:off x="0" y="1196752"/>
            <a:ext cx="9144000" cy="4905248"/>
          </a:xfrm>
        </p:spPr>
        <p:txBody>
          <a:bodyPr>
            <a:noAutofit/>
          </a:bodyPr>
          <a:lstStyle/>
          <a:p>
            <a:pPr marL="0" indent="0">
              <a:buNone/>
            </a:pPr>
            <a:r>
              <a:rPr lang="en-US" sz="1400" dirty="0"/>
              <a:t>Holmberg, A., (2012). </a:t>
            </a:r>
            <a:r>
              <a:rPr lang="en-US" sz="1400" i="1" dirty="0"/>
              <a:t>Discussion on assessing quality of administrative data. </a:t>
            </a:r>
            <a:r>
              <a:rPr lang="en-US" sz="1400" dirty="0" err="1"/>
              <a:t>Statistica</a:t>
            </a:r>
            <a:r>
              <a:rPr lang="en-US" sz="1400" dirty="0"/>
              <a:t> </a:t>
            </a:r>
            <a:r>
              <a:rPr lang="en-US" sz="1400" dirty="0" err="1"/>
              <a:t>Neerlandica</a:t>
            </a:r>
            <a:r>
              <a:rPr lang="en-US" sz="1400" dirty="0"/>
              <a:t>, Vol 66, </a:t>
            </a:r>
            <a:r>
              <a:rPr lang="en-US" sz="1400" dirty="0" err="1"/>
              <a:t>nr</a:t>
            </a:r>
            <a:r>
              <a:rPr lang="en-US" sz="1400" dirty="0"/>
              <a:t>. 1 pp 34-40. </a:t>
            </a:r>
            <a:r>
              <a:rPr lang="en-US" sz="1400" dirty="0" err="1"/>
              <a:t>doi</a:t>
            </a:r>
            <a:r>
              <a:rPr lang="en-US" sz="1400" dirty="0"/>
              <a:t>: 10.1111/j.1467-9574.2011.00507.x</a:t>
            </a:r>
          </a:p>
          <a:p>
            <a:pPr marL="0" indent="0">
              <a:buNone/>
            </a:pPr>
            <a:r>
              <a:rPr lang="en-US" sz="1400" dirty="0"/>
              <a:t>Holmberg, A., and </a:t>
            </a:r>
            <a:r>
              <a:rPr lang="en-US" sz="1400" dirty="0" err="1"/>
              <a:t>Bycroft</a:t>
            </a:r>
            <a:r>
              <a:rPr lang="en-US" sz="1400" dirty="0"/>
              <a:t>, C. (2017). Statistics New Zealand’s Approach to Making Use of Alternative Data Sources in a New Era of Integrated Data. Pp 474-478 In Total Survey Error in Practice, Wiley, New York.</a:t>
            </a:r>
          </a:p>
          <a:p>
            <a:pPr marL="0" indent="0">
              <a:buNone/>
            </a:pPr>
            <a:r>
              <a:rPr lang="nb-NO" sz="1400" dirty="0"/>
              <a:t>Holmberg, A., Blomqvist, K., Engdahl, J., </a:t>
            </a:r>
            <a:r>
              <a:rPr lang="nb-NO" sz="1400" dirty="0" err="1"/>
              <a:t>Irebäck</a:t>
            </a:r>
            <a:r>
              <a:rPr lang="nb-NO" sz="1400" dirty="0"/>
              <a:t>, H., Lundell L.-G. and Svensson, J. (2011). A </a:t>
            </a:r>
            <a:r>
              <a:rPr lang="nb-NO" sz="1400" dirty="0" err="1"/>
              <a:t>strategy</a:t>
            </a:r>
            <a:r>
              <a:rPr lang="nb-NO" sz="1400" dirty="0"/>
              <a:t> to </a:t>
            </a:r>
            <a:r>
              <a:rPr lang="nb-NO" sz="1400" dirty="0" err="1"/>
              <a:t>improve</a:t>
            </a:r>
            <a:r>
              <a:rPr lang="nb-NO" sz="1400" dirty="0"/>
              <a:t> </a:t>
            </a:r>
            <a:r>
              <a:rPr lang="nb-NO" sz="1400" dirty="0" err="1"/>
              <a:t>the</a:t>
            </a:r>
            <a:r>
              <a:rPr lang="nb-NO" sz="1400" dirty="0"/>
              <a:t> register system to store, </a:t>
            </a:r>
            <a:r>
              <a:rPr lang="nb-NO" sz="1400" dirty="0" err="1"/>
              <a:t>share</a:t>
            </a:r>
            <a:r>
              <a:rPr lang="nb-NO" sz="1400" dirty="0"/>
              <a:t> and </a:t>
            </a:r>
            <a:r>
              <a:rPr lang="nb-NO" sz="1400" dirty="0" err="1"/>
              <a:t>access</a:t>
            </a:r>
            <a:r>
              <a:rPr lang="nb-NO" sz="1400" dirty="0"/>
              <a:t> data and </a:t>
            </a:r>
            <a:r>
              <a:rPr lang="nb-NO" sz="1400" dirty="0" err="1"/>
              <a:t>its</a:t>
            </a:r>
            <a:r>
              <a:rPr lang="nb-NO" sz="1400" dirty="0"/>
              <a:t> </a:t>
            </a:r>
            <a:r>
              <a:rPr lang="nb-NO" sz="1400" dirty="0" err="1"/>
              <a:t>connections</a:t>
            </a:r>
            <a:r>
              <a:rPr lang="nb-NO" sz="1400" dirty="0"/>
              <a:t> to a </a:t>
            </a:r>
            <a:r>
              <a:rPr lang="nb-NO" sz="1400" dirty="0" err="1"/>
              <a:t>generic</a:t>
            </a:r>
            <a:r>
              <a:rPr lang="nb-NO" sz="1400" dirty="0"/>
              <a:t> </a:t>
            </a:r>
            <a:r>
              <a:rPr lang="nb-NO" sz="1400" dirty="0" err="1"/>
              <a:t>statistical</a:t>
            </a:r>
            <a:r>
              <a:rPr lang="nb-NO" sz="1400" dirty="0"/>
              <a:t> </a:t>
            </a:r>
            <a:r>
              <a:rPr lang="nb-NO" sz="1400" dirty="0" err="1"/>
              <a:t>information</a:t>
            </a:r>
            <a:r>
              <a:rPr lang="nb-NO" sz="1400" dirty="0"/>
              <a:t> </a:t>
            </a:r>
            <a:r>
              <a:rPr lang="nb-NO" sz="1400" dirty="0" err="1"/>
              <a:t>model</a:t>
            </a:r>
            <a:r>
              <a:rPr lang="nb-NO" sz="1400" dirty="0"/>
              <a:t> (GSIM). </a:t>
            </a:r>
            <a:r>
              <a:rPr lang="nb-NO" sz="1400" dirty="0" err="1"/>
              <a:t>Invited</a:t>
            </a:r>
            <a:r>
              <a:rPr lang="nb-NO" sz="1400" dirty="0"/>
              <a:t> </a:t>
            </a:r>
            <a:r>
              <a:rPr lang="nb-NO" sz="1400" dirty="0" err="1"/>
              <a:t>paper</a:t>
            </a:r>
            <a:r>
              <a:rPr lang="nb-NO" sz="1400" dirty="0"/>
              <a:t> </a:t>
            </a:r>
            <a:r>
              <a:rPr lang="nb-NO" sz="1400" dirty="0" err="1"/>
              <a:t>presented</a:t>
            </a:r>
            <a:r>
              <a:rPr lang="nb-NO" sz="1400" dirty="0"/>
              <a:t> at </a:t>
            </a:r>
            <a:r>
              <a:rPr lang="nb-NO" sz="1400" dirty="0" err="1"/>
              <a:t>Work</a:t>
            </a:r>
            <a:r>
              <a:rPr lang="nb-NO" sz="1400" dirty="0"/>
              <a:t> </a:t>
            </a:r>
            <a:r>
              <a:rPr lang="nb-NO" sz="1400" dirty="0" err="1"/>
              <a:t>Session</a:t>
            </a:r>
            <a:r>
              <a:rPr lang="nb-NO" sz="1400" dirty="0"/>
              <a:t> </a:t>
            </a:r>
            <a:r>
              <a:rPr lang="nb-NO" sz="1400" dirty="0" err="1"/>
              <a:t>on</a:t>
            </a:r>
            <a:r>
              <a:rPr lang="nb-NO" sz="1400" dirty="0"/>
              <a:t> Statistical Data Editing, UNECE, Ljubljana, Slovenia, 9-11 May. </a:t>
            </a:r>
            <a:endParaRPr lang="en-US" sz="1400" dirty="0"/>
          </a:p>
          <a:p>
            <a:pPr marL="0" indent="0">
              <a:buNone/>
            </a:pPr>
            <a:r>
              <a:rPr lang="en-US" sz="1400" dirty="0" err="1"/>
              <a:t>Nordbotten</a:t>
            </a:r>
            <a:r>
              <a:rPr lang="en-US" sz="1400" dirty="0"/>
              <a:t>, S. (2010)  The Use of Administrative Data in Official Statistics – Past, Present, and Future – With Special Reference to the Nordic Countries, Official Statistics – Methodology and Applications in </a:t>
            </a:r>
            <a:r>
              <a:rPr lang="en-US" sz="1400" dirty="0" err="1"/>
              <a:t>Honour</a:t>
            </a:r>
            <a:r>
              <a:rPr lang="en-US" sz="1400" dirty="0"/>
              <a:t> of Daniel Thorburn, 2010, pp. 205–223</a:t>
            </a:r>
          </a:p>
          <a:p>
            <a:pPr marL="0" indent="0">
              <a:buNone/>
            </a:pPr>
            <a:r>
              <a:rPr lang="en-US" sz="1400" dirty="0"/>
              <a:t>Laitila, T., </a:t>
            </a:r>
            <a:r>
              <a:rPr lang="en-US" sz="1400" dirty="0" err="1"/>
              <a:t>Wallgren</a:t>
            </a:r>
            <a:r>
              <a:rPr lang="en-US" sz="1400" dirty="0"/>
              <a:t>, A. and </a:t>
            </a:r>
            <a:r>
              <a:rPr lang="en-US" sz="1400" dirty="0" err="1"/>
              <a:t>Wallgren</a:t>
            </a:r>
            <a:r>
              <a:rPr lang="en-US" sz="1400" dirty="0"/>
              <a:t> B., (2011). Quality Assessment of Administrative Data. Research and Development–Methodology Reports from Statistics Sweden, 2011:2, Statistics Sweden.</a:t>
            </a:r>
          </a:p>
          <a:p>
            <a:pPr marL="0" indent="0">
              <a:buNone/>
            </a:pPr>
            <a:r>
              <a:rPr lang="en-US" sz="1400" dirty="0"/>
              <a:t>Lindgren, K (2014). </a:t>
            </a:r>
            <a:r>
              <a:rPr lang="sv-SE" sz="1400" i="1" dirty="0" err="1"/>
              <a:t>Evalvering</a:t>
            </a:r>
            <a:r>
              <a:rPr lang="sv-SE" sz="1400" i="1" dirty="0"/>
              <a:t> av Census 2011 – Utvärdering av variabel ägarkategori, </a:t>
            </a:r>
            <a:r>
              <a:rPr lang="sv-SE" sz="1400" dirty="0" err="1"/>
              <a:t>Internal</a:t>
            </a:r>
            <a:r>
              <a:rPr lang="sv-SE" sz="1400" dirty="0"/>
              <a:t> </a:t>
            </a:r>
            <a:r>
              <a:rPr lang="sv-SE" sz="1400" dirty="0" err="1"/>
              <a:t>report</a:t>
            </a:r>
            <a:r>
              <a:rPr lang="sv-SE" sz="1400" dirty="0"/>
              <a:t>, Statistiska Centralbyrån, 2014-02-07 (in Swedish)</a:t>
            </a:r>
            <a:r>
              <a:rPr lang="en-US" sz="1400" dirty="0"/>
              <a:t> </a:t>
            </a:r>
          </a:p>
          <a:p>
            <a:pPr marL="0" indent="0">
              <a:buNone/>
            </a:pPr>
            <a:endParaRPr lang="en-US" sz="1400" dirty="0"/>
          </a:p>
        </p:txBody>
      </p:sp>
    </p:spTree>
    <p:extLst>
      <p:ext uri="{BB962C8B-B14F-4D97-AF65-F5344CB8AC3E}">
        <p14:creationId xmlns:p14="http://schemas.microsoft.com/office/powerpoint/2010/main" val="1402141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3F2C466A-B5A7-4272-89D0-5FF23C03D6D5}"/>
              </a:ext>
            </a:extLst>
          </p:cNvPr>
          <p:cNvSpPr>
            <a:spLocks noGrp="1"/>
          </p:cNvSpPr>
          <p:nvPr>
            <p:ph type="title"/>
          </p:nvPr>
        </p:nvSpPr>
        <p:spPr/>
        <p:txBody>
          <a:bodyPr/>
          <a:lstStyle/>
          <a:p>
            <a:r>
              <a:rPr lang="sv-SE" dirty="0" err="1"/>
              <a:t>References</a:t>
            </a:r>
            <a:endParaRPr lang="nb-NO" dirty="0"/>
          </a:p>
        </p:txBody>
      </p:sp>
      <p:sp>
        <p:nvSpPr>
          <p:cNvPr id="3" name="Plassholder for bunntekst 2">
            <a:extLst>
              <a:ext uri="{FF2B5EF4-FFF2-40B4-BE49-F238E27FC236}">
                <a16:creationId xmlns:a16="http://schemas.microsoft.com/office/drawing/2014/main" xmlns="" id="{701C9A6E-CEF9-4BD2-B6F8-3B38CB48A073}"/>
              </a:ext>
            </a:extLst>
          </p:cNvPr>
          <p:cNvSpPr>
            <a:spLocks noGrp="1"/>
          </p:cNvSpPr>
          <p:nvPr>
            <p:ph type="ftr" sz="quarter" idx="11"/>
          </p:nvPr>
        </p:nvSpPr>
        <p:spPr/>
        <p:txBody>
          <a:bodyPr/>
          <a:lstStyle/>
          <a:p>
            <a:r>
              <a:rPr lang="nb-NO"/>
              <a:t>anders.holmberg@ssb.no</a:t>
            </a:r>
            <a:endParaRPr lang="nb-NO" dirty="0"/>
          </a:p>
        </p:txBody>
      </p:sp>
      <p:sp>
        <p:nvSpPr>
          <p:cNvPr id="4" name="Plassholder for lysbildenummer 3">
            <a:extLst>
              <a:ext uri="{FF2B5EF4-FFF2-40B4-BE49-F238E27FC236}">
                <a16:creationId xmlns:a16="http://schemas.microsoft.com/office/drawing/2014/main" xmlns="" id="{971AA22C-9562-49E1-BE3E-132AEF27E85A}"/>
              </a:ext>
            </a:extLst>
          </p:cNvPr>
          <p:cNvSpPr>
            <a:spLocks noGrp="1"/>
          </p:cNvSpPr>
          <p:nvPr>
            <p:ph type="sldNum" sz="quarter" idx="12"/>
          </p:nvPr>
        </p:nvSpPr>
        <p:spPr/>
        <p:txBody>
          <a:bodyPr/>
          <a:lstStyle/>
          <a:p>
            <a:fld id="{11623251-EE32-4CBF-AD53-D522594F4345}" type="slidenum">
              <a:rPr lang="nb-NO" smtClean="0"/>
              <a:pPr/>
              <a:t>72</a:t>
            </a:fld>
            <a:endParaRPr lang="nb-NO" dirty="0"/>
          </a:p>
        </p:txBody>
      </p:sp>
      <p:sp>
        <p:nvSpPr>
          <p:cNvPr id="5" name="Plassholder for tekst 4">
            <a:extLst>
              <a:ext uri="{FF2B5EF4-FFF2-40B4-BE49-F238E27FC236}">
                <a16:creationId xmlns:a16="http://schemas.microsoft.com/office/drawing/2014/main" xmlns="" id="{D501486E-C3B5-464A-A077-DF0DE508210B}"/>
              </a:ext>
            </a:extLst>
          </p:cNvPr>
          <p:cNvSpPr>
            <a:spLocks noGrp="1"/>
          </p:cNvSpPr>
          <p:nvPr>
            <p:ph type="body" sz="quarter" idx="13"/>
          </p:nvPr>
        </p:nvSpPr>
        <p:spPr>
          <a:xfrm>
            <a:off x="0" y="1484784"/>
            <a:ext cx="9144000" cy="4572000"/>
          </a:xfrm>
        </p:spPr>
        <p:txBody>
          <a:bodyPr>
            <a:noAutofit/>
          </a:bodyPr>
          <a:lstStyle/>
          <a:p>
            <a:pPr marL="0" indent="0">
              <a:buNone/>
            </a:pPr>
            <a:r>
              <a:rPr lang="en-US" sz="1400" dirty="0"/>
              <a:t>Lothian, J., Holmberg, A., &amp; Seyb A., (2018). </a:t>
            </a:r>
            <a:r>
              <a:rPr lang="en-US" sz="1400" i="1" dirty="0"/>
              <a:t>An Evolutionary Schema for Using "it-is-what-it-is" Data in Official Statistics. </a:t>
            </a:r>
            <a:r>
              <a:rPr lang="en-US" sz="1400" dirty="0"/>
              <a:t>Journal of official statistics (in press).</a:t>
            </a:r>
          </a:p>
          <a:p>
            <a:pPr marL="0" indent="0">
              <a:buNone/>
            </a:pPr>
            <a:r>
              <a:rPr lang="en-US" sz="1400" dirty="0"/>
              <a:t>Reid, G., Zabala, F. and Holmberg A., (2016). </a:t>
            </a:r>
            <a:r>
              <a:rPr lang="en-US" sz="1400" i="1" dirty="0"/>
              <a:t>Extending TSE to Administrative Data: A Quality Framework and Case Studies from Stats NZ. Journal of Official Statistics, Vol. 33, No. 2, 2017, pp. 1–35, http://dx.doi.org/10.1515/JOS-2017-00xx</a:t>
            </a:r>
          </a:p>
          <a:p>
            <a:pPr marL="0" indent="0" algn="just">
              <a:buNone/>
            </a:pPr>
            <a:r>
              <a:rPr lang="en-US" sz="1400" dirty="0" err="1"/>
              <a:t>Schnetzer</a:t>
            </a:r>
            <a:r>
              <a:rPr lang="en-US" sz="1400" dirty="0"/>
              <a:t>, M., </a:t>
            </a:r>
            <a:r>
              <a:rPr lang="en-US" sz="1400" dirty="0" err="1"/>
              <a:t>Astleithner</a:t>
            </a:r>
            <a:r>
              <a:rPr lang="en-US" sz="1400" dirty="0"/>
              <a:t>, F., </a:t>
            </a:r>
            <a:r>
              <a:rPr lang="en-US" sz="1400" dirty="0" err="1"/>
              <a:t>Cetkovic</a:t>
            </a:r>
            <a:r>
              <a:rPr lang="en-US" sz="1400" dirty="0"/>
              <a:t>, P., </a:t>
            </a:r>
            <a:r>
              <a:rPr lang="en-US" sz="1400" dirty="0" err="1"/>
              <a:t>Humer</a:t>
            </a:r>
            <a:r>
              <a:rPr lang="en-US" sz="1400" dirty="0"/>
              <a:t>, S., Lenk, M., and Moser, M., (2015). </a:t>
            </a:r>
            <a:r>
              <a:rPr lang="en-US" sz="1400" i="1" dirty="0"/>
              <a:t>Quality Assessment of Imputations in Administrative Data. </a:t>
            </a:r>
            <a:r>
              <a:rPr lang="en-US" sz="1400" dirty="0"/>
              <a:t>Journal of Official Statistics. Vol. 31, No. 2, 2015, pp. 231–247.</a:t>
            </a:r>
          </a:p>
          <a:p>
            <a:pPr marL="0" indent="0">
              <a:buNone/>
            </a:pPr>
            <a:r>
              <a:rPr lang="en-US" sz="1400" dirty="0"/>
              <a:t>Schulte </a:t>
            </a:r>
            <a:r>
              <a:rPr lang="en-US" sz="1400" dirty="0" err="1"/>
              <a:t>Nordholt</a:t>
            </a:r>
            <a:r>
              <a:rPr lang="en-US" sz="1400" dirty="0"/>
              <a:t>, E., M. </a:t>
            </a:r>
            <a:r>
              <a:rPr lang="en-US" sz="1400" dirty="0" err="1"/>
              <a:t>Hartgers</a:t>
            </a:r>
            <a:r>
              <a:rPr lang="en-US" sz="1400" dirty="0"/>
              <a:t> and R. </a:t>
            </a:r>
            <a:r>
              <a:rPr lang="en-US" sz="1400" dirty="0" err="1"/>
              <a:t>Gircour</a:t>
            </a:r>
            <a:r>
              <a:rPr lang="en-US" sz="1400" dirty="0"/>
              <a:t> (eds.), 2004. The Dutch Virtual Census of 2001, Analysis and methodology. (</a:t>
            </a:r>
            <a:r>
              <a:rPr lang="en-US" sz="1400" dirty="0" err="1"/>
              <a:t>Voorburg</a:t>
            </a:r>
            <a:r>
              <a:rPr lang="en-US" sz="1400" dirty="0"/>
              <a:t>/Heerlen, 2004).  (</a:t>
            </a:r>
            <a:r>
              <a:rPr lang="en-US" sz="1400" dirty="0">
                <a:hlinkClick r:id="rId2"/>
              </a:rPr>
              <a:t>https://www.cbs.nl/-/media/imported/documents/2005/17/b-57-2001.pdf</a:t>
            </a:r>
            <a:r>
              <a:rPr lang="en-US" sz="1400" dirty="0"/>
              <a:t>)</a:t>
            </a:r>
          </a:p>
          <a:p>
            <a:pPr marL="0" indent="0">
              <a:buNone/>
            </a:pPr>
            <a:r>
              <a:rPr lang="en-US" sz="1400" dirty="0"/>
              <a:t>Skinner, C., Hollis, J., and Murphy, M. (2013). Beyond 2011: Independent review of Methodology. ONS report. </a:t>
            </a:r>
          </a:p>
          <a:p>
            <a:pPr marL="0" indent="0">
              <a:buNone/>
            </a:pPr>
            <a:r>
              <a:rPr lang="en-US" sz="1400" dirty="0"/>
              <a:t>Statistics Finland (2004): Use of Registers and Administrative Data Sources for Statistical Purposes – Best practices in Statistics Finland.</a:t>
            </a:r>
            <a:endParaRPr lang="sv-SE" sz="1400" dirty="0"/>
          </a:p>
        </p:txBody>
      </p:sp>
    </p:spTree>
    <p:extLst>
      <p:ext uri="{BB962C8B-B14F-4D97-AF65-F5344CB8AC3E}">
        <p14:creationId xmlns:p14="http://schemas.microsoft.com/office/powerpoint/2010/main" val="1335615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3F2C466A-B5A7-4272-89D0-5FF23C03D6D5}"/>
              </a:ext>
            </a:extLst>
          </p:cNvPr>
          <p:cNvSpPr>
            <a:spLocks noGrp="1"/>
          </p:cNvSpPr>
          <p:nvPr>
            <p:ph type="title"/>
          </p:nvPr>
        </p:nvSpPr>
        <p:spPr/>
        <p:txBody>
          <a:bodyPr/>
          <a:lstStyle/>
          <a:p>
            <a:r>
              <a:rPr lang="sv-SE" dirty="0" err="1"/>
              <a:t>References</a:t>
            </a:r>
            <a:endParaRPr lang="nb-NO" dirty="0"/>
          </a:p>
        </p:txBody>
      </p:sp>
      <p:sp>
        <p:nvSpPr>
          <p:cNvPr id="3" name="Plassholder for bunntekst 2">
            <a:extLst>
              <a:ext uri="{FF2B5EF4-FFF2-40B4-BE49-F238E27FC236}">
                <a16:creationId xmlns:a16="http://schemas.microsoft.com/office/drawing/2014/main" xmlns="" id="{701C9A6E-CEF9-4BD2-B6F8-3B38CB48A073}"/>
              </a:ext>
            </a:extLst>
          </p:cNvPr>
          <p:cNvSpPr>
            <a:spLocks noGrp="1"/>
          </p:cNvSpPr>
          <p:nvPr>
            <p:ph type="ftr" sz="quarter" idx="11"/>
          </p:nvPr>
        </p:nvSpPr>
        <p:spPr/>
        <p:txBody>
          <a:bodyPr/>
          <a:lstStyle/>
          <a:p>
            <a:r>
              <a:rPr lang="nb-NO"/>
              <a:t>anders.holmberg@ssb.no</a:t>
            </a:r>
            <a:endParaRPr lang="nb-NO" dirty="0"/>
          </a:p>
        </p:txBody>
      </p:sp>
      <p:sp>
        <p:nvSpPr>
          <p:cNvPr id="4" name="Plassholder for lysbildenummer 3">
            <a:extLst>
              <a:ext uri="{FF2B5EF4-FFF2-40B4-BE49-F238E27FC236}">
                <a16:creationId xmlns:a16="http://schemas.microsoft.com/office/drawing/2014/main" xmlns="" id="{971AA22C-9562-49E1-BE3E-132AEF27E85A}"/>
              </a:ext>
            </a:extLst>
          </p:cNvPr>
          <p:cNvSpPr>
            <a:spLocks noGrp="1"/>
          </p:cNvSpPr>
          <p:nvPr>
            <p:ph type="sldNum" sz="quarter" idx="12"/>
          </p:nvPr>
        </p:nvSpPr>
        <p:spPr/>
        <p:txBody>
          <a:bodyPr/>
          <a:lstStyle/>
          <a:p>
            <a:fld id="{11623251-EE32-4CBF-AD53-D522594F4345}" type="slidenum">
              <a:rPr lang="nb-NO" smtClean="0"/>
              <a:pPr/>
              <a:t>73</a:t>
            </a:fld>
            <a:endParaRPr lang="nb-NO" dirty="0"/>
          </a:p>
        </p:txBody>
      </p:sp>
      <p:sp>
        <p:nvSpPr>
          <p:cNvPr id="5" name="Plassholder for tekst 4">
            <a:extLst>
              <a:ext uri="{FF2B5EF4-FFF2-40B4-BE49-F238E27FC236}">
                <a16:creationId xmlns:a16="http://schemas.microsoft.com/office/drawing/2014/main" xmlns="" id="{D501486E-C3B5-464A-A077-DF0DE508210B}"/>
              </a:ext>
            </a:extLst>
          </p:cNvPr>
          <p:cNvSpPr>
            <a:spLocks noGrp="1"/>
          </p:cNvSpPr>
          <p:nvPr>
            <p:ph type="body" sz="quarter" idx="13"/>
          </p:nvPr>
        </p:nvSpPr>
        <p:spPr/>
        <p:txBody>
          <a:bodyPr>
            <a:noAutofit/>
          </a:bodyPr>
          <a:lstStyle/>
          <a:p>
            <a:pPr marL="0" indent="0">
              <a:buNone/>
            </a:pPr>
            <a:r>
              <a:rPr lang="en-US" sz="1400" dirty="0"/>
              <a:t>Statistics New Zealand (2012). Transforming the New Zealand Census of Population and Dwellings: issues, options and strategy. Wellington: Statistics New Zealand.</a:t>
            </a:r>
          </a:p>
          <a:p>
            <a:pPr marL="0" indent="0">
              <a:buNone/>
            </a:pPr>
            <a:r>
              <a:rPr lang="en-US" sz="1400" dirty="0" err="1"/>
              <a:t>Thygesen</a:t>
            </a:r>
            <a:r>
              <a:rPr lang="en-US" sz="1400" dirty="0"/>
              <a:t>,  L. (2010) The Importance of the Archive Statistical Idea for the development of Social Statistics and Population and Housing Censuses in Denmark</a:t>
            </a:r>
          </a:p>
          <a:p>
            <a:pPr marL="0" indent="0">
              <a:buNone/>
            </a:pPr>
            <a:r>
              <a:rPr lang="en-US" sz="1400" dirty="0"/>
              <a:t>UNECE (2007) </a:t>
            </a:r>
            <a:r>
              <a:rPr lang="en-US" sz="1400" i="1" dirty="0"/>
              <a:t>Register-based statistics in the Nordic countries : Review of best practices with focus on population and social statistics</a:t>
            </a:r>
            <a:r>
              <a:rPr lang="en-US" sz="1400" dirty="0"/>
              <a:t>, ISSN 0069-8458</a:t>
            </a:r>
          </a:p>
          <a:p>
            <a:pPr marL="0" indent="0">
              <a:buNone/>
            </a:pPr>
            <a:r>
              <a:rPr lang="en-US" sz="1400" dirty="0"/>
              <a:t>UNECE (2012), 60:th Conference of the European Statisticians (CES) , </a:t>
            </a:r>
            <a:r>
              <a:rPr lang="nb-NO" sz="1400" i="1" dirty="0"/>
              <a:t>Paris, 6-8 June 2012, </a:t>
            </a:r>
            <a:r>
              <a:rPr lang="nb-NO" sz="1400" dirty="0"/>
              <a:t>Papers </a:t>
            </a:r>
            <a:r>
              <a:rPr lang="nb-NO" sz="1400" dirty="0" err="1"/>
              <a:t>submitted</a:t>
            </a:r>
            <a:r>
              <a:rPr lang="nb-NO" sz="1400" dirty="0"/>
              <a:t> by several </a:t>
            </a:r>
            <a:r>
              <a:rPr lang="nb-NO" sz="1400" dirty="0" err="1"/>
              <a:t>countries</a:t>
            </a:r>
            <a:r>
              <a:rPr lang="nb-NO" sz="1400" dirty="0"/>
              <a:t> </a:t>
            </a:r>
            <a:r>
              <a:rPr lang="nb-NO" sz="1400" dirty="0" err="1"/>
              <a:t>f.ex</a:t>
            </a:r>
            <a:r>
              <a:rPr lang="nb-NO" sz="1400" dirty="0"/>
              <a:t>. </a:t>
            </a:r>
            <a:r>
              <a:rPr lang="nb-NO" sz="1400" dirty="0" err="1"/>
              <a:t>Austria</a:t>
            </a:r>
            <a:r>
              <a:rPr lang="nb-NO" sz="1400" dirty="0"/>
              <a:t>, </a:t>
            </a:r>
            <a:r>
              <a:rPr lang="nb-NO" sz="1400" dirty="0" err="1"/>
              <a:t>Switzerland</a:t>
            </a:r>
            <a:r>
              <a:rPr lang="nb-NO" sz="1400" dirty="0"/>
              <a:t>, Slovenia, </a:t>
            </a:r>
            <a:r>
              <a:rPr lang="nb-NO" sz="1400" dirty="0" err="1"/>
              <a:t>Italy</a:t>
            </a:r>
            <a:r>
              <a:rPr lang="nb-NO" sz="1400" dirty="0"/>
              <a:t> and Finland. </a:t>
            </a:r>
            <a:r>
              <a:rPr lang="nb-NO" sz="1400" dirty="0">
                <a:hlinkClick r:id="rId2"/>
              </a:rPr>
              <a:t>https://www.unece.org/index.php?id=28580</a:t>
            </a:r>
            <a:r>
              <a:rPr lang="nb-NO" sz="1400" dirty="0"/>
              <a:t> </a:t>
            </a:r>
          </a:p>
          <a:p>
            <a:pPr marL="0" indent="0">
              <a:buNone/>
            </a:pPr>
            <a:r>
              <a:rPr lang="sv-SE" sz="1400" dirty="0"/>
              <a:t>Zhang, L.-C. (2012). </a:t>
            </a:r>
            <a:r>
              <a:rPr lang="en-US" sz="1400" i="1" dirty="0"/>
              <a:t>Topics of statistical theory for register-based statistics and data integration, </a:t>
            </a:r>
            <a:r>
              <a:rPr lang="en-US" sz="1400" dirty="0" err="1"/>
              <a:t>Statistica</a:t>
            </a:r>
            <a:r>
              <a:rPr lang="en-US" sz="1400" dirty="0"/>
              <a:t> </a:t>
            </a:r>
            <a:r>
              <a:rPr lang="en-US" sz="1400" dirty="0" err="1"/>
              <a:t>Neerlandica</a:t>
            </a:r>
            <a:r>
              <a:rPr lang="en-US" sz="1400" dirty="0"/>
              <a:t>, </a:t>
            </a:r>
            <a:r>
              <a:rPr lang="en-US" sz="1400" dirty="0" err="1"/>
              <a:t>vol</a:t>
            </a:r>
            <a:r>
              <a:rPr lang="en-US" sz="1400" dirty="0"/>
              <a:t> 66, </a:t>
            </a:r>
            <a:r>
              <a:rPr lang="en-US" sz="1400" dirty="0" err="1"/>
              <a:t>nr</a:t>
            </a:r>
            <a:r>
              <a:rPr lang="en-US" sz="1400" dirty="0"/>
              <a:t> 1, 41-63.</a:t>
            </a:r>
            <a:r>
              <a:rPr lang="en-US" sz="1400" i="1" dirty="0"/>
              <a:t> </a:t>
            </a:r>
          </a:p>
          <a:p>
            <a:pPr marL="0" indent="0">
              <a:buNone/>
            </a:pPr>
            <a:r>
              <a:rPr lang="en-US" sz="1400" dirty="0"/>
              <a:t>Zhang, L.-C. (2014). Data integration. The Survey Statistician. No. 70, July 2014. The International Association of Survey Statisticians. </a:t>
            </a:r>
            <a:endParaRPr lang="sv-SE" sz="1400" i="1" dirty="0"/>
          </a:p>
          <a:p>
            <a:pPr marL="0" indent="0">
              <a:buNone/>
            </a:pPr>
            <a:r>
              <a:rPr lang="sv-SE" sz="1400" dirty="0"/>
              <a:t>Werner, P., (2014). </a:t>
            </a:r>
            <a:r>
              <a:rPr lang="sv-SE" sz="1400" i="1" dirty="0" err="1"/>
              <a:t>Evalvering</a:t>
            </a:r>
            <a:r>
              <a:rPr lang="sv-SE" sz="1400" i="1" dirty="0"/>
              <a:t> av Census 2011, </a:t>
            </a:r>
            <a:r>
              <a:rPr lang="sv-SE" sz="1400" dirty="0"/>
              <a:t>Slutrapport, Statistiska Centralbyrån, (in Swedish)</a:t>
            </a:r>
          </a:p>
        </p:txBody>
      </p:sp>
    </p:spTree>
    <p:extLst>
      <p:ext uri="{BB962C8B-B14F-4D97-AF65-F5344CB8AC3E}">
        <p14:creationId xmlns:p14="http://schemas.microsoft.com/office/powerpoint/2010/main" val="281865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latshållare för bildnummer 5"/>
          <p:cNvSpPr>
            <a:spLocks noGrp="1"/>
          </p:cNvSpPr>
          <p:nvPr>
            <p:ph type="sldNum" sz="quarter" idx="12"/>
          </p:nvPr>
        </p:nvSpPr>
        <p:spPr>
          <a:noFill/>
        </p:spPr>
        <p:txBody>
          <a:bodyPr/>
          <a:lstStyle/>
          <a:p>
            <a:fld id="{260C090F-8326-4D20-AC6F-231535E18AC2}" type="slidenum">
              <a:rPr lang="sv-SE"/>
              <a:pPr/>
              <a:t>8</a:t>
            </a:fld>
            <a:endParaRPr lang="sv-SE"/>
          </a:p>
        </p:txBody>
      </p:sp>
      <p:sp>
        <p:nvSpPr>
          <p:cNvPr id="206850" name="Rectangle 2"/>
          <p:cNvSpPr>
            <a:spLocks noGrp="1" noChangeArrowheads="1"/>
          </p:cNvSpPr>
          <p:nvPr>
            <p:ph type="title"/>
          </p:nvPr>
        </p:nvSpPr>
        <p:spPr/>
        <p:txBody>
          <a:bodyPr>
            <a:normAutofit fontScale="90000"/>
          </a:bodyPr>
          <a:lstStyle/>
          <a:p>
            <a:pPr>
              <a:defRPr/>
            </a:pPr>
            <a:r>
              <a:rPr lang="en-US" dirty="0">
                <a:solidFill>
                  <a:schemeClr val="tx2"/>
                </a:solidFill>
              </a:rPr>
              <a:t>Motives for a register-based census</a:t>
            </a:r>
            <a:r>
              <a:rPr lang="en-GB" dirty="0">
                <a:solidFill>
                  <a:schemeClr val="tx2"/>
                </a:solidFill>
              </a:rPr>
              <a:t/>
            </a:r>
            <a:br>
              <a:rPr lang="en-GB" dirty="0">
                <a:solidFill>
                  <a:schemeClr val="tx2"/>
                </a:solidFill>
              </a:rPr>
            </a:br>
            <a:endParaRPr lang="en-GB" dirty="0">
              <a:solidFill>
                <a:schemeClr val="tx2"/>
              </a:solidFill>
            </a:endParaRPr>
          </a:p>
        </p:txBody>
      </p:sp>
      <p:sp>
        <p:nvSpPr>
          <p:cNvPr id="16388" name="Rectangle 3"/>
          <p:cNvSpPr>
            <a:spLocks noGrp="1" noChangeArrowheads="1"/>
          </p:cNvSpPr>
          <p:nvPr>
            <p:ph type="body" idx="1"/>
          </p:nvPr>
        </p:nvSpPr>
        <p:spPr>
          <a:xfrm>
            <a:off x="179512" y="1340768"/>
            <a:ext cx="8507287" cy="4968552"/>
          </a:xfrm>
        </p:spPr>
        <p:txBody>
          <a:bodyPr>
            <a:normAutofit fontScale="85000" lnSpcReduction="20000"/>
          </a:bodyPr>
          <a:lstStyle/>
          <a:p>
            <a:pPr>
              <a:lnSpc>
                <a:spcPct val="80000"/>
              </a:lnSpc>
            </a:pPr>
            <a:r>
              <a:rPr lang="en-US" dirty="0"/>
              <a:t>Cost-efficiency </a:t>
            </a:r>
            <a:endParaRPr lang="en-US" dirty="0">
              <a:latin typeface="Arial" pitchFamily="34" charset="0"/>
            </a:endParaRPr>
          </a:p>
          <a:p>
            <a:pPr>
              <a:lnSpc>
                <a:spcPct val="80000"/>
              </a:lnSpc>
            </a:pPr>
            <a:endParaRPr lang="en-US" dirty="0"/>
          </a:p>
          <a:p>
            <a:pPr>
              <a:lnSpc>
                <a:spcPct val="80000"/>
              </a:lnSpc>
            </a:pPr>
            <a:r>
              <a:rPr lang="en-US" dirty="0"/>
              <a:t>Reduced response burden on the population</a:t>
            </a:r>
            <a:endParaRPr lang="en-US" dirty="0">
              <a:latin typeface="Arial" pitchFamily="34" charset="0"/>
            </a:endParaRPr>
          </a:p>
          <a:p>
            <a:pPr>
              <a:lnSpc>
                <a:spcPct val="90000"/>
              </a:lnSpc>
              <a:buNone/>
            </a:pPr>
            <a:endParaRPr lang="en-US" dirty="0"/>
          </a:p>
          <a:p>
            <a:pPr>
              <a:lnSpc>
                <a:spcPct val="90000"/>
              </a:lnSpc>
            </a:pPr>
            <a:r>
              <a:rPr lang="en-US" dirty="0"/>
              <a:t>Provides the means for recurrent register-based production of (some) social statistics</a:t>
            </a:r>
          </a:p>
          <a:p>
            <a:pPr lvl="1">
              <a:lnSpc>
                <a:spcPct val="90000"/>
              </a:lnSpc>
            </a:pPr>
            <a:r>
              <a:rPr lang="en-US" dirty="0"/>
              <a:t>Improves accuracy and timeliness</a:t>
            </a:r>
          </a:p>
          <a:p>
            <a:pPr>
              <a:lnSpc>
                <a:spcPct val="90000"/>
              </a:lnSpc>
              <a:buNone/>
            </a:pPr>
            <a:endParaRPr lang="en-US" dirty="0"/>
          </a:p>
          <a:p>
            <a:pPr>
              <a:lnSpc>
                <a:spcPct val="90000"/>
              </a:lnSpc>
            </a:pPr>
            <a:r>
              <a:rPr lang="en-US" dirty="0"/>
              <a:t>Provides the means for new, better statistics (e.g. on living conditions)</a:t>
            </a:r>
          </a:p>
          <a:p>
            <a:pPr lvl="1">
              <a:lnSpc>
                <a:spcPct val="90000"/>
              </a:lnSpc>
            </a:pPr>
            <a:r>
              <a:rPr lang="en-US" dirty="0"/>
              <a:t>Improves relevance</a:t>
            </a:r>
          </a:p>
          <a:p>
            <a:pPr>
              <a:lnSpc>
                <a:spcPct val="90000"/>
              </a:lnSpc>
              <a:buNone/>
            </a:pPr>
            <a:endParaRPr lang="en-US" dirty="0"/>
          </a:p>
        </p:txBody>
      </p:sp>
      <p:sp>
        <p:nvSpPr>
          <p:cNvPr id="2" name="Plassholder for bunntekst 1">
            <a:extLst>
              <a:ext uri="{FF2B5EF4-FFF2-40B4-BE49-F238E27FC236}">
                <a16:creationId xmlns:a16="http://schemas.microsoft.com/office/drawing/2014/main" xmlns="" id="{B399A717-2CD0-44F7-821A-A1A816B7291C}"/>
              </a:ext>
            </a:extLst>
          </p:cNvPr>
          <p:cNvSpPr>
            <a:spLocks noGrp="1"/>
          </p:cNvSpPr>
          <p:nvPr>
            <p:ph type="ftr" sz="quarter" idx="11"/>
          </p:nvPr>
        </p:nvSpPr>
        <p:spPr/>
        <p:txBody>
          <a:bodyPr/>
          <a:lstStyle/>
          <a:p>
            <a:r>
              <a:rPr lang="sv-SE"/>
              <a:t>anders.holmberg@ssb.no</a:t>
            </a:r>
          </a:p>
        </p:txBody>
      </p:sp>
    </p:spTree>
    <p:extLst>
      <p:ext uri="{BB962C8B-B14F-4D97-AF65-F5344CB8AC3E}">
        <p14:creationId xmlns:p14="http://schemas.microsoft.com/office/powerpoint/2010/main" val="31715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34" descr="Rutor"/>
          <p:cNvPicPr>
            <a:picLocks noChangeAspect="1" noChangeArrowheads="1"/>
          </p:cNvPicPr>
          <p:nvPr/>
        </p:nvPicPr>
        <p:blipFill>
          <a:blip r:embed="rId3" cstate="print"/>
          <a:srcRect/>
          <a:stretch>
            <a:fillRect/>
          </a:stretch>
        </p:blipFill>
        <p:spPr bwMode="auto">
          <a:xfrm rot="5400000">
            <a:off x="4424363" y="2187575"/>
            <a:ext cx="2763838" cy="3322637"/>
          </a:xfrm>
          <a:prstGeom prst="rect">
            <a:avLst/>
          </a:prstGeom>
          <a:noFill/>
          <a:ln w="9525">
            <a:noFill/>
            <a:miter lim="800000"/>
            <a:headEnd/>
            <a:tailEnd/>
          </a:ln>
        </p:spPr>
      </p:pic>
      <p:pic>
        <p:nvPicPr>
          <p:cNvPr id="419" name="Picture 434" descr="Rutor"/>
          <p:cNvPicPr>
            <a:picLocks noChangeAspect="1" noChangeArrowheads="1"/>
          </p:cNvPicPr>
          <p:nvPr/>
        </p:nvPicPr>
        <p:blipFill>
          <a:blip r:embed="rId3" cstate="print"/>
          <a:srcRect/>
          <a:stretch>
            <a:fillRect/>
          </a:stretch>
        </p:blipFill>
        <p:spPr bwMode="auto">
          <a:xfrm rot="5400000">
            <a:off x="3894932" y="2412206"/>
            <a:ext cx="2762250" cy="3322637"/>
          </a:xfrm>
          <a:prstGeom prst="rect">
            <a:avLst/>
          </a:prstGeom>
          <a:solidFill>
            <a:schemeClr val="accent1">
              <a:alpha val="30980"/>
            </a:schemeClr>
          </a:solidFill>
          <a:ln w="9525">
            <a:noFill/>
            <a:miter lim="800000"/>
            <a:headEnd/>
            <a:tailEnd/>
          </a:ln>
        </p:spPr>
      </p:pic>
      <p:sp>
        <p:nvSpPr>
          <p:cNvPr id="4102" name="Rectangle 5"/>
          <p:cNvSpPr>
            <a:spLocks noChangeArrowheads="1"/>
          </p:cNvSpPr>
          <p:nvPr/>
        </p:nvSpPr>
        <p:spPr bwMode="auto">
          <a:xfrm>
            <a:off x="993775" y="1481138"/>
            <a:ext cx="7781925" cy="625475"/>
          </a:xfrm>
          <a:prstGeom prst="rect">
            <a:avLst/>
          </a:prstGeom>
          <a:solidFill>
            <a:schemeClr val="bg1"/>
          </a:solidFill>
          <a:ln w="12700">
            <a:noFill/>
            <a:miter lim="800000"/>
            <a:headEnd type="none" w="sm" len="sm"/>
            <a:tailEnd type="none" w="sm" len="sm"/>
          </a:ln>
        </p:spPr>
        <p:txBody>
          <a:bodyPr wrap="none" anchor="ctr"/>
          <a:lstStyle/>
          <a:p>
            <a:endParaRPr lang="sv-SE"/>
          </a:p>
        </p:txBody>
      </p:sp>
      <p:graphicFrame>
        <p:nvGraphicFramePr>
          <p:cNvPr id="399" name="Tabell 398"/>
          <p:cNvGraphicFramePr>
            <a:graphicFrameLocks noGrp="1"/>
          </p:cNvGraphicFramePr>
          <p:nvPr/>
        </p:nvGraphicFramePr>
        <p:xfrm>
          <a:off x="190500" y="1300163"/>
          <a:ext cx="2762250" cy="1693091"/>
        </p:xfrm>
        <a:graphic>
          <a:graphicData uri="http://schemas.openxmlformats.org/drawingml/2006/table">
            <a:tbl>
              <a:tblPr/>
              <a:tblGrid>
                <a:gridCol w="276225">
                  <a:extLst>
                    <a:ext uri="{9D8B030D-6E8A-4147-A177-3AD203B41FA5}">
                      <a16:colId xmlns:a16="http://schemas.microsoft.com/office/drawing/2014/main" xmlns="" val="20000"/>
                    </a:ext>
                  </a:extLst>
                </a:gridCol>
                <a:gridCol w="276225">
                  <a:extLst>
                    <a:ext uri="{9D8B030D-6E8A-4147-A177-3AD203B41FA5}">
                      <a16:colId xmlns:a16="http://schemas.microsoft.com/office/drawing/2014/main" xmlns="" val="20001"/>
                    </a:ext>
                  </a:extLst>
                </a:gridCol>
                <a:gridCol w="276225">
                  <a:extLst>
                    <a:ext uri="{9D8B030D-6E8A-4147-A177-3AD203B41FA5}">
                      <a16:colId xmlns:a16="http://schemas.microsoft.com/office/drawing/2014/main" xmlns="" val="20002"/>
                    </a:ext>
                  </a:extLst>
                </a:gridCol>
                <a:gridCol w="276225">
                  <a:extLst>
                    <a:ext uri="{9D8B030D-6E8A-4147-A177-3AD203B41FA5}">
                      <a16:colId xmlns:a16="http://schemas.microsoft.com/office/drawing/2014/main" xmlns="" val="20003"/>
                    </a:ext>
                  </a:extLst>
                </a:gridCol>
                <a:gridCol w="276225">
                  <a:extLst>
                    <a:ext uri="{9D8B030D-6E8A-4147-A177-3AD203B41FA5}">
                      <a16:colId xmlns:a16="http://schemas.microsoft.com/office/drawing/2014/main" xmlns="" val="20004"/>
                    </a:ext>
                  </a:extLst>
                </a:gridCol>
                <a:gridCol w="276225">
                  <a:extLst>
                    <a:ext uri="{9D8B030D-6E8A-4147-A177-3AD203B41FA5}">
                      <a16:colId xmlns:a16="http://schemas.microsoft.com/office/drawing/2014/main" xmlns="" val="20005"/>
                    </a:ext>
                  </a:extLst>
                </a:gridCol>
                <a:gridCol w="276225">
                  <a:extLst>
                    <a:ext uri="{9D8B030D-6E8A-4147-A177-3AD203B41FA5}">
                      <a16:colId xmlns:a16="http://schemas.microsoft.com/office/drawing/2014/main" xmlns="" val="20006"/>
                    </a:ext>
                  </a:extLst>
                </a:gridCol>
                <a:gridCol w="276225">
                  <a:extLst>
                    <a:ext uri="{9D8B030D-6E8A-4147-A177-3AD203B41FA5}">
                      <a16:colId xmlns:a16="http://schemas.microsoft.com/office/drawing/2014/main" xmlns="" val="20007"/>
                    </a:ext>
                  </a:extLst>
                </a:gridCol>
                <a:gridCol w="276225">
                  <a:extLst>
                    <a:ext uri="{9D8B030D-6E8A-4147-A177-3AD203B41FA5}">
                      <a16:colId xmlns:a16="http://schemas.microsoft.com/office/drawing/2014/main" xmlns="" val="20008"/>
                    </a:ext>
                  </a:extLst>
                </a:gridCol>
                <a:gridCol w="276225">
                  <a:extLst>
                    <a:ext uri="{9D8B030D-6E8A-4147-A177-3AD203B41FA5}">
                      <a16:colId xmlns:a16="http://schemas.microsoft.com/office/drawing/2014/main" xmlns="" val="20009"/>
                    </a:ext>
                  </a:extLst>
                </a:gridCol>
              </a:tblGrid>
              <a:tr h="0">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4732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10001"/>
                  </a:ext>
                </a:extLst>
              </a:tr>
              <a:tr h="14732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10002"/>
                  </a:ext>
                </a:extLst>
              </a:tr>
              <a:tr h="14732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10003"/>
                  </a:ext>
                </a:extLst>
              </a:tr>
              <a:tr h="14732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4732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10005"/>
                  </a:ext>
                </a:extLst>
              </a:tr>
              <a:tr h="230051">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5557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5557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graphicFrame>
        <p:nvGraphicFramePr>
          <p:cNvPr id="401" name="Tabell 400"/>
          <p:cNvGraphicFramePr>
            <a:graphicFrameLocks noGrp="1"/>
          </p:cNvGraphicFramePr>
          <p:nvPr/>
        </p:nvGraphicFramePr>
        <p:xfrm>
          <a:off x="300038" y="4911725"/>
          <a:ext cx="2476500" cy="1645920"/>
        </p:xfrm>
        <a:graphic>
          <a:graphicData uri="http://schemas.openxmlformats.org/drawingml/2006/table">
            <a:tbl>
              <a:tblPr/>
              <a:tblGrid>
                <a:gridCol w="247650">
                  <a:extLst>
                    <a:ext uri="{9D8B030D-6E8A-4147-A177-3AD203B41FA5}">
                      <a16:colId xmlns:a16="http://schemas.microsoft.com/office/drawing/2014/main" xmlns="" val="20000"/>
                    </a:ext>
                  </a:extLst>
                </a:gridCol>
                <a:gridCol w="247650">
                  <a:extLst>
                    <a:ext uri="{9D8B030D-6E8A-4147-A177-3AD203B41FA5}">
                      <a16:colId xmlns:a16="http://schemas.microsoft.com/office/drawing/2014/main" xmlns="" val="20001"/>
                    </a:ext>
                  </a:extLst>
                </a:gridCol>
                <a:gridCol w="247650">
                  <a:extLst>
                    <a:ext uri="{9D8B030D-6E8A-4147-A177-3AD203B41FA5}">
                      <a16:colId xmlns:a16="http://schemas.microsoft.com/office/drawing/2014/main" xmlns="" val="20002"/>
                    </a:ext>
                  </a:extLst>
                </a:gridCol>
                <a:gridCol w="247650">
                  <a:extLst>
                    <a:ext uri="{9D8B030D-6E8A-4147-A177-3AD203B41FA5}">
                      <a16:colId xmlns:a16="http://schemas.microsoft.com/office/drawing/2014/main" xmlns="" val="20003"/>
                    </a:ext>
                  </a:extLst>
                </a:gridCol>
                <a:gridCol w="247650">
                  <a:extLst>
                    <a:ext uri="{9D8B030D-6E8A-4147-A177-3AD203B41FA5}">
                      <a16:colId xmlns:a16="http://schemas.microsoft.com/office/drawing/2014/main" xmlns="" val="20004"/>
                    </a:ext>
                  </a:extLst>
                </a:gridCol>
                <a:gridCol w="332740">
                  <a:extLst>
                    <a:ext uri="{9D8B030D-6E8A-4147-A177-3AD203B41FA5}">
                      <a16:colId xmlns:a16="http://schemas.microsoft.com/office/drawing/2014/main" xmlns="" val="20005"/>
                    </a:ext>
                  </a:extLst>
                </a:gridCol>
                <a:gridCol w="162560">
                  <a:extLst>
                    <a:ext uri="{9D8B030D-6E8A-4147-A177-3AD203B41FA5}">
                      <a16:colId xmlns:a16="http://schemas.microsoft.com/office/drawing/2014/main" xmlns="" val="20006"/>
                    </a:ext>
                  </a:extLst>
                </a:gridCol>
                <a:gridCol w="247650">
                  <a:extLst>
                    <a:ext uri="{9D8B030D-6E8A-4147-A177-3AD203B41FA5}">
                      <a16:colId xmlns:a16="http://schemas.microsoft.com/office/drawing/2014/main" xmlns="" val="20007"/>
                    </a:ext>
                  </a:extLst>
                </a:gridCol>
                <a:gridCol w="247650">
                  <a:extLst>
                    <a:ext uri="{9D8B030D-6E8A-4147-A177-3AD203B41FA5}">
                      <a16:colId xmlns:a16="http://schemas.microsoft.com/office/drawing/2014/main" xmlns="" val="20008"/>
                    </a:ext>
                  </a:extLst>
                </a:gridCol>
                <a:gridCol w="247650">
                  <a:extLst>
                    <a:ext uri="{9D8B030D-6E8A-4147-A177-3AD203B41FA5}">
                      <a16:colId xmlns:a16="http://schemas.microsoft.com/office/drawing/2014/main" xmlns="" val="20009"/>
                    </a:ext>
                  </a:extLst>
                </a:gridCol>
              </a:tblGrid>
              <a:tr h="169545">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r h="16954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1"/>
                  </a:ext>
                </a:extLst>
              </a:tr>
              <a:tr h="16954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6954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6954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6954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5"/>
                  </a:ext>
                </a:extLst>
              </a:tr>
              <a:tr h="169545">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6"/>
                  </a:ext>
                </a:extLst>
              </a:tr>
              <a:tr h="17907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7"/>
                  </a:ext>
                </a:extLst>
              </a:tr>
              <a:tr h="179070">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hangingPunct="0">
                        <a:spcAft>
                          <a:spcPts val="0"/>
                        </a:spcAft>
                      </a:pPr>
                      <a:endParaRPr lang="sv-SE"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8"/>
                  </a:ext>
                </a:extLst>
              </a:tr>
            </a:tbl>
          </a:graphicData>
        </a:graphic>
      </p:graphicFrame>
      <p:grpSp>
        <p:nvGrpSpPr>
          <p:cNvPr id="2" name="Grupp 414"/>
          <p:cNvGrpSpPr>
            <a:grpSpLocks/>
          </p:cNvGrpSpPr>
          <p:nvPr/>
        </p:nvGrpSpPr>
        <p:grpSpPr bwMode="auto">
          <a:xfrm>
            <a:off x="2819679" y="2438400"/>
            <a:ext cx="3466821" cy="3445907"/>
            <a:chOff x="1217891" y="2962275"/>
            <a:chExt cx="3466822" cy="3445907"/>
          </a:xfrm>
        </p:grpSpPr>
        <p:sp>
          <p:nvSpPr>
            <p:cNvPr id="4334" name="Line 4"/>
            <p:cNvSpPr>
              <a:spLocks noChangeShapeType="1"/>
            </p:cNvSpPr>
            <p:nvPr/>
          </p:nvSpPr>
          <p:spPr bwMode="auto">
            <a:xfrm flipV="1">
              <a:off x="1668463" y="2962275"/>
              <a:ext cx="0" cy="3073400"/>
            </a:xfrm>
            <a:prstGeom prst="line">
              <a:avLst/>
            </a:prstGeom>
            <a:noFill/>
            <a:ln w="38100">
              <a:solidFill>
                <a:srgbClr val="FF0000"/>
              </a:solidFill>
              <a:round/>
              <a:headEnd type="none" w="sm" len="sm"/>
              <a:tailEnd type="stealth" w="lg" len="lg"/>
            </a:ln>
          </p:spPr>
          <p:txBody>
            <a:bodyPr/>
            <a:lstStyle/>
            <a:p>
              <a:endParaRPr lang="sv-SE"/>
            </a:p>
          </p:txBody>
        </p:sp>
        <p:sp>
          <p:nvSpPr>
            <p:cNvPr id="4335" name="Line 6"/>
            <p:cNvSpPr>
              <a:spLocks noChangeShapeType="1"/>
            </p:cNvSpPr>
            <p:nvPr/>
          </p:nvSpPr>
          <p:spPr bwMode="auto">
            <a:xfrm flipV="1">
              <a:off x="1644650" y="5991225"/>
              <a:ext cx="3040063" cy="20638"/>
            </a:xfrm>
            <a:prstGeom prst="line">
              <a:avLst/>
            </a:prstGeom>
            <a:noFill/>
            <a:ln w="38100">
              <a:solidFill>
                <a:srgbClr val="FF0000"/>
              </a:solidFill>
              <a:round/>
              <a:headEnd type="none" w="sm" len="sm"/>
              <a:tailEnd type="stealth" w="lg" len="lg"/>
            </a:ln>
          </p:spPr>
          <p:txBody>
            <a:bodyPr/>
            <a:lstStyle/>
            <a:p>
              <a:endParaRPr lang="sv-SE"/>
            </a:p>
          </p:txBody>
        </p:sp>
        <p:sp>
          <p:nvSpPr>
            <p:cNvPr id="4336" name="Line 7"/>
            <p:cNvSpPr>
              <a:spLocks noChangeShapeType="1"/>
            </p:cNvSpPr>
            <p:nvPr/>
          </p:nvSpPr>
          <p:spPr bwMode="auto">
            <a:xfrm flipV="1">
              <a:off x="1806575" y="5138964"/>
              <a:ext cx="1341438" cy="757238"/>
            </a:xfrm>
            <a:prstGeom prst="line">
              <a:avLst/>
            </a:prstGeom>
            <a:noFill/>
            <a:ln w="38100">
              <a:solidFill>
                <a:srgbClr val="FF0000"/>
              </a:solidFill>
              <a:round/>
              <a:headEnd type="none" w="sm" len="sm"/>
              <a:tailEnd type="stealth" w="lg" len="lg"/>
            </a:ln>
          </p:spPr>
          <p:txBody>
            <a:bodyPr/>
            <a:lstStyle/>
            <a:p>
              <a:endParaRPr lang="sv-SE"/>
            </a:p>
          </p:txBody>
        </p:sp>
        <p:grpSp>
          <p:nvGrpSpPr>
            <p:cNvPr id="3" name="Grupp 413"/>
            <p:cNvGrpSpPr>
              <a:grpSpLocks/>
            </p:cNvGrpSpPr>
            <p:nvPr/>
          </p:nvGrpSpPr>
          <p:grpSpPr bwMode="auto">
            <a:xfrm>
              <a:off x="1217891" y="3716885"/>
              <a:ext cx="2658783" cy="2691297"/>
              <a:chOff x="1217891" y="3716885"/>
              <a:chExt cx="2658783" cy="2691297"/>
            </a:xfrm>
          </p:grpSpPr>
          <p:sp>
            <p:nvSpPr>
              <p:cNvPr id="4338" name="Text Box 9"/>
              <p:cNvSpPr txBox="1">
                <a:spLocks noChangeArrowheads="1"/>
              </p:cNvSpPr>
              <p:nvPr/>
            </p:nvSpPr>
            <p:spPr bwMode="auto">
              <a:xfrm rot="19872598">
                <a:off x="1349378" y="5004078"/>
                <a:ext cx="2527296" cy="369332"/>
              </a:xfrm>
              <a:prstGeom prst="rect">
                <a:avLst/>
              </a:prstGeom>
              <a:noFill/>
              <a:ln w="12700">
                <a:noFill/>
                <a:miter lim="800000"/>
                <a:headEnd type="none" w="sm" len="sm"/>
                <a:tailEnd type="none" w="sm" len="sm"/>
              </a:ln>
            </p:spPr>
            <p:txBody>
              <a:bodyPr wrap="none">
                <a:spAutoFit/>
              </a:bodyPr>
              <a:lstStyle/>
              <a:p>
                <a:r>
                  <a:rPr lang="sv-SE" sz="1800" b="1" dirty="0" err="1">
                    <a:latin typeface="Arial" pitchFamily="34" charset="0"/>
                  </a:rPr>
                  <a:t>Time</a:t>
                </a:r>
                <a:r>
                  <a:rPr lang="sv-SE" sz="1800" b="1" dirty="0">
                    <a:latin typeface="Arial" pitchFamily="34" charset="0"/>
                  </a:rPr>
                  <a:t> (survey </a:t>
                </a:r>
                <a:r>
                  <a:rPr lang="sv-SE" sz="1800" b="1" dirty="0" err="1">
                    <a:latin typeface="Arial" pitchFamily="34" charset="0"/>
                  </a:rPr>
                  <a:t>rounds</a:t>
                </a:r>
                <a:r>
                  <a:rPr lang="sv-SE" sz="1800" b="1" dirty="0">
                    <a:latin typeface="Arial" pitchFamily="34" charset="0"/>
                  </a:rPr>
                  <a:t>)</a:t>
                </a:r>
              </a:p>
            </p:txBody>
          </p:sp>
          <p:sp>
            <p:nvSpPr>
              <p:cNvPr id="4339" name="Text Box 5"/>
              <p:cNvSpPr txBox="1">
                <a:spLocks noChangeArrowheads="1"/>
              </p:cNvSpPr>
              <p:nvPr/>
            </p:nvSpPr>
            <p:spPr bwMode="auto">
              <a:xfrm rot="16200000">
                <a:off x="572842" y="4361934"/>
                <a:ext cx="1659429" cy="369332"/>
              </a:xfrm>
              <a:prstGeom prst="rect">
                <a:avLst/>
              </a:prstGeom>
              <a:noFill/>
              <a:ln w="12700">
                <a:noFill/>
                <a:miter lim="800000"/>
                <a:headEnd type="none" w="sm" len="sm"/>
                <a:tailEnd type="none" w="sm" len="sm"/>
              </a:ln>
            </p:spPr>
            <p:txBody>
              <a:bodyPr wrap="none">
                <a:spAutoFit/>
              </a:bodyPr>
              <a:lstStyle/>
              <a:p>
                <a:r>
                  <a:rPr lang="sv-SE" sz="1800" b="1" dirty="0">
                    <a:latin typeface="Arial" pitchFamily="34" charset="0"/>
                  </a:rPr>
                  <a:t>Observations</a:t>
                </a:r>
              </a:p>
            </p:txBody>
          </p:sp>
          <p:sp>
            <p:nvSpPr>
              <p:cNvPr id="4340" name="Text Box 8"/>
              <p:cNvSpPr txBox="1">
                <a:spLocks noChangeArrowheads="1"/>
              </p:cNvSpPr>
              <p:nvPr/>
            </p:nvSpPr>
            <p:spPr bwMode="auto">
              <a:xfrm>
                <a:off x="2173288" y="6038850"/>
                <a:ext cx="1197828" cy="369332"/>
              </a:xfrm>
              <a:prstGeom prst="rect">
                <a:avLst/>
              </a:prstGeom>
              <a:noFill/>
              <a:ln w="12700">
                <a:noFill/>
                <a:miter lim="800000"/>
                <a:headEnd type="none" w="sm" len="sm"/>
                <a:tailEnd type="none" w="sm" len="sm"/>
              </a:ln>
            </p:spPr>
            <p:txBody>
              <a:bodyPr wrap="none">
                <a:spAutoFit/>
              </a:bodyPr>
              <a:lstStyle/>
              <a:p>
                <a:r>
                  <a:rPr lang="sv-SE" sz="1800" b="1" dirty="0" err="1">
                    <a:latin typeface="Arial" pitchFamily="34" charset="0"/>
                  </a:rPr>
                  <a:t>Variables</a:t>
                </a:r>
                <a:endParaRPr lang="sv-SE" sz="1800" b="1" dirty="0">
                  <a:latin typeface="Arial" pitchFamily="34" charset="0"/>
                </a:endParaRPr>
              </a:p>
            </p:txBody>
          </p:sp>
        </p:grpSp>
      </p:grpSp>
      <p:grpSp>
        <p:nvGrpSpPr>
          <p:cNvPr id="4" name="Grupp 417"/>
          <p:cNvGrpSpPr>
            <a:grpSpLocks/>
          </p:cNvGrpSpPr>
          <p:nvPr/>
        </p:nvGrpSpPr>
        <p:grpSpPr bwMode="auto">
          <a:xfrm>
            <a:off x="3148013" y="2143125"/>
            <a:ext cx="823912" cy="4062413"/>
            <a:chOff x="3147934" y="2143593"/>
            <a:chExt cx="824459" cy="4062335"/>
          </a:xfrm>
        </p:grpSpPr>
        <p:sp>
          <p:nvSpPr>
            <p:cNvPr id="4332" name="Höger 415"/>
            <p:cNvSpPr>
              <a:spLocks noChangeArrowheads="1"/>
            </p:cNvSpPr>
            <p:nvPr/>
          </p:nvSpPr>
          <p:spPr bwMode="auto">
            <a:xfrm>
              <a:off x="3387777" y="2143593"/>
              <a:ext cx="584616" cy="449705"/>
            </a:xfrm>
            <a:prstGeom prst="rightArrow">
              <a:avLst>
                <a:gd name="adj1" fmla="val 50000"/>
                <a:gd name="adj2" fmla="val 50002"/>
              </a:avLst>
            </a:prstGeom>
            <a:solidFill>
              <a:schemeClr val="accent1"/>
            </a:solidFill>
            <a:ln w="12700" algn="ctr">
              <a:solidFill>
                <a:schemeClr val="tx1"/>
              </a:solidFill>
              <a:round/>
              <a:headEnd type="none" w="sm" len="sm"/>
              <a:tailEnd type="none" w="sm" len="sm"/>
            </a:ln>
          </p:spPr>
          <p:txBody>
            <a:bodyPr/>
            <a:lstStyle/>
            <a:p>
              <a:endParaRPr lang="sv-SE"/>
            </a:p>
          </p:txBody>
        </p:sp>
        <p:sp>
          <p:nvSpPr>
            <p:cNvPr id="4333" name="Höger 416"/>
            <p:cNvSpPr>
              <a:spLocks noChangeArrowheads="1"/>
            </p:cNvSpPr>
            <p:nvPr/>
          </p:nvSpPr>
          <p:spPr bwMode="auto">
            <a:xfrm rot="-1867682">
              <a:off x="3147934" y="5816184"/>
              <a:ext cx="644577" cy="389744"/>
            </a:xfrm>
            <a:prstGeom prst="rightArrow">
              <a:avLst>
                <a:gd name="adj1" fmla="val 50000"/>
                <a:gd name="adj2" fmla="val 49998"/>
              </a:avLst>
            </a:prstGeom>
            <a:solidFill>
              <a:schemeClr val="accent1"/>
            </a:solidFill>
            <a:ln w="12700" algn="ctr">
              <a:solidFill>
                <a:schemeClr val="tx1"/>
              </a:solidFill>
              <a:round/>
              <a:headEnd type="none" w="sm" len="sm"/>
              <a:tailEnd type="none" w="sm" len="sm"/>
            </a:ln>
          </p:spPr>
          <p:txBody>
            <a:bodyPr/>
            <a:lstStyle/>
            <a:p>
              <a:endParaRPr lang="sv-SE"/>
            </a:p>
          </p:txBody>
        </p:sp>
      </p:grpSp>
      <p:grpSp>
        <p:nvGrpSpPr>
          <p:cNvPr id="5" name="Grupp 421"/>
          <p:cNvGrpSpPr>
            <a:grpSpLocks/>
          </p:cNvGrpSpPr>
          <p:nvPr/>
        </p:nvGrpSpPr>
        <p:grpSpPr bwMode="auto">
          <a:xfrm>
            <a:off x="5375275" y="5449892"/>
            <a:ext cx="3768725" cy="1408110"/>
            <a:chOff x="5375236" y="5449330"/>
            <a:chExt cx="3768810" cy="1409285"/>
          </a:xfrm>
        </p:grpSpPr>
        <p:sp>
          <p:nvSpPr>
            <p:cNvPr id="4330" name="Ned 419"/>
            <p:cNvSpPr>
              <a:spLocks noChangeArrowheads="1"/>
            </p:cNvSpPr>
            <p:nvPr/>
          </p:nvSpPr>
          <p:spPr bwMode="auto">
            <a:xfrm>
              <a:off x="7092778" y="5449330"/>
              <a:ext cx="568411" cy="370702"/>
            </a:xfrm>
            <a:prstGeom prst="downArrow">
              <a:avLst>
                <a:gd name="adj1" fmla="val 50000"/>
                <a:gd name="adj2" fmla="val 50000"/>
              </a:avLst>
            </a:prstGeom>
            <a:solidFill>
              <a:schemeClr val="accent1"/>
            </a:solidFill>
            <a:ln w="12700" algn="ctr">
              <a:solidFill>
                <a:schemeClr val="tx1"/>
              </a:solidFill>
              <a:round/>
              <a:headEnd type="none" w="sm" len="sm"/>
              <a:tailEnd type="none" w="sm" len="sm"/>
            </a:ln>
          </p:spPr>
          <p:txBody>
            <a:bodyPr/>
            <a:lstStyle/>
            <a:p>
              <a:endParaRPr lang="sv-SE"/>
            </a:p>
          </p:txBody>
        </p:sp>
        <p:sp>
          <p:nvSpPr>
            <p:cNvPr id="4331" name="textruta 420"/>
            <p:cNvSpPr txBox="1">
              <a:spLocks noChangeArrowheads="1"/>
            </p:cNvSpPr>
            <p:nvPr/>
          </p:nvSpPr>
          <p:spPr bwMode="auto">
            <a:xfrm>
              <a:off x="5375236" y="5934514"/>
              <a:ext cx="3768810" cy="924101"/>
            </a:xfrm>
            <a:prstGeom prst="rect">
              <a:avLst/>
            </a:prstGeom>
            <a:noFill/>
            <a:ln w="9525">
              <a:noFill/>
              <a:miter lim="800000"/>
              <a:headEnd/>
              <a:tailEnd/>
            </a:ln>
          </p:spPr>
          <p:txBody>
            <a:bodyPr>
              <a:spAutoFit/>
            </a:bodyPr>
            <a:lstStyle/>
            <a:p>
              <a:r>
                <a:rPr lang="sv-SE" dirty="0" err="1"/>
                <a:t>Processes</a:t>
              </a:r>
              <a:r>
                <a:rPr lang="sv-SE" dirty="0"/>
                <a:t>, </a:t>
              </a:r>
              <a:r>
                <a:rPr lang="sv-SE" dirty="0" err="1"/>
                <a:t>Statistics</a:t>
              </a:r>
              <a:r>
                <a:rPr lang="sv-SE" dirty="0"/>
                <a:t> och </a:t>
              </a:r>
              <a:r>
                <a:rPr lang="sv-SE" dirty="0" err="1"/>
                <a:t>Analyses</a:t>
              </a:r>
              <a:endParaRPr lang="sv-SE" dirty="0"/>
            </a:p>
            <a:p>
              <a:r>
                <a:rPr lang="sv-SE" b="1" dirty="0"/>
                <a:t>Decision, long term </a:t>
              </a:r>
              <a:r>
                <a:rPr lang="sv-SE" b="1" dirty="0" err="1"/>
                <a:t>use</a:t>
              </a:r>
              <a:r>
                <a:rPr lang="sv-SE" b="1" dirty="0"/>
                <a:t> in EU, UN mm</a:t>
              </a:r>
            </a:p>
          </p:txBody>
        </p:sp>
      </p:grpSp>
      <p:sp>
        <p:nvSpPr>
          <p:cNvPr id="23" name="Rectangle 8"/>
          <p:cNvSpPr txBox="1">
            <a:spLocks noChangeArrowheads="1"/>
          </p:cNvSpPr>
          <p:nvPr/>
        </p:nvSpPr>
        <p:spPr>
          <a:xfrm>
            <a:off x="190500" y="0"/>
            <a:ext cx="89535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sv-SE" sz="3200" b="0" i="0" u="none" strike="noStrike" kern="1200" cap="none" spc="0" normalizeH="0" baseline="0" noProof="0" dirty="0">
                <a:ln>
                  <a:noFill/>
                </a:ln>
                <a:effectLst/>
                <a:uLnTx/>
                <a:uFillTx/>
                <a:latin typeface="Arial" pitchFamily="34" charset="0"/>
                <a:ea typeface="+mj-ea"/>
                <a:cs typeface="Arial" pitchFamily="34" charset="0"/>
              </a:rPr>
              <a:t>NSO-Target!? To </a:t>
            </a:r>
            <a:r>
              <a:rPr kumimoji="0" lang="sv-SE" sz="3200" b="0" i="0" u="none" strike="noStrike" kern="1200" cap="none" spc="0" normalizeH="0" baseline="0" noProof="0" dirty="0" err="1">
                <a:ln>
                  <a:noFill/>
                </a:ln>
                <a:effectLst/>
                <a:uLnTx/>
                <a:uFillTx/>
                <a:latin typeface="Arial" pitchFamily="34" charset="0"/>
                <a:ea typeface="+mj-ea"/>
                <a:cs typeface="Arial" pitchFamily="34" charset="0"/>
              </a:rPr>
              <a:t>create</a:t>
            </a:r>
            <a:r>
              <a:rPr kumimoji="0" lang="sv-SE" sz="3200" b="0" i="0" u="none" strike="noStrike" kern="1200" cap="none" spc="0" normalizeH="0" baseline="0" noProof="0" dirty="0">
                <a:ln>
                  <a:noFill/>
                </a:ln>
                <a:effectLst/>
                <a:uLnTx/>
                <a:uFillTx/>
                <a:latin typeface="Arial" pitchFamily="34" charset="0"/>
                <a:ea typeface="+mj-ea"/>
                <a:cs typeface="Arial" pitchFamily="34" charset="0"/>
              </a:rPr>
              <a:t> (new)</a:t>
            </a:r>
            <a:r>
              <a:rPr kumimoji="0" lang="sv-SE" sz="3200" b="0" i="0" u="none" strike="noStrike" kern="1200" cap="none" spc="0" normalizeH="0" noProof="0" dirty="0">
                <a:ln>
                  <a:noFill/>
                </a:ln>
                <a:effectLst/>
                <a:uLnTx/>
                <a:uFillTx/>
                <a:latin typeface="Arial" pitchFamily="34" charset="0"/>
                <a:ea typeface="+mj-ea"/>
                <a:cs typeface="Arial" pitchFamily="34" charset="0"/>
              </a:rPr>
              <a:t> </a:t>
            </a:r>
            <a:r>
              <a:rPr kumimoji="0" lang="sv-SE" sz="3200" b="0" i="0" u="none" strike="noStrike" kern="1200" cap="none" spc="0" normalizeH="0" noProof="0" dirty="0" err="1">
                <a:ln>
                  <a:noFill/>
                </a:ln>
                <a:effectLst/>
                <a:uLnTx/>
                <a:uFillTx/>
                <a:latin typeface="Arial" pitchFamily="34" charset="0"/>
                <a:ea typeface="+mj-ea"/>
                <a:cs typeface="Arial" pitchFamily="34" charset="0"/>
              </a:rPr>
              <a:t>knowledge</a:t>
            </a:r>
            <a:r>
              <a:rPr kumimoji="0" lang="sv-SE" sz="3200" b="0" i="0" u="none" strike="noStrike" kern="1200" cap="none" spc="0" normalizeH="0" noProof="0" dirty="0">
                <a:ln>
                  <a:noFill/>
                </a:ln>
                <a:effectLst/>
                <a:uLnTx/>
                <a:uFillTx/>
                <a:latin typeface="Arial" pitchFamily="34" charset="0"/>
                <a:ea typeface="+mj-ea"/>
                <a:cs typeface="Arial" pitchFamily="34" charset="0"/>
              </a:rPr>
              <a:t> from recycling </a:t>
            </a:r>
            <a:r>
              <a:rPr kumimoji="0" lang="sv-SE" sz="3200" b="0" i="0" u="none" strike="noStrike" kern="1200" cap="none" spc="0" normalizeH="0" noProof="0" dirty="0" err="1">
                <a:ln>
                  <a:noFill/>
                </a:ln>
                <a:effectLst/>
                <a:uLnTx/>
                <a:uFillTx/>
                <a:latin typeface="Arial" pitchFamily="34" charset="0"/>
                <a:ea typeface="+mj-ea"/>
                <a:cs typeface="Arial" pitchFamily="34" charset="0"/>
              </a:rPr>
              <a:t>existing</a:t>
            </a:r>
            <a:r>
              <a:rPr kumimoji="0" lang="sv-SE" sz="3200" b="0" i="0" u="none" strike="noStrike" kern="1200" cap="none" spc="0" normalizeH="0" noProof="0" dirty="0">
                <a:ln>
                  <a:noFill/>
                </a:ln>
                <a:effectLst/>
                <a:uLnTx/>
                <a:uFillTx/>
                <a:latin typeface="Arial" pitchFamily="34" charset="0"/>
                <a:ea typeface="+mj-ea"/>
                <a:cs typeface="Arial" pitchFamily="34" charset="0"/>
              </a:rPr>
              <a:t> data</a:t>
            </a:r>
            <a:endParaRPr kumimoji="0" lang="sv-SE" sz="32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6" name="Plassholder for bunntekst 5">
            <a:extLst>
              <a:ext uri="{FF2B5EF4-FFF2-40B4-BE49-F238E27FC236}">
                <a16:creationId xmlns:a16="http://schemas.microsoft.com/office/drawing/2014/main" xmlns="" id="{5EEA2546-3576-4245-8D78-7324E02B2525}"/>
              </a:ext>
            </a:extLst>
          </p:cNvPr>
          <p:cNvSpPr>
            <a:spLocks noGrp="1"/>
          </p:cNvSpPr>
          <p:nvPr>
            <p:ph type="ftr" sz="quarter" idx="11"/>
          </p:nvPr>
        </p:nvSpPr>
        <p:spPr/>
        <p:txBody>
          <a:bodyPr/>
          <a:lstStyle/>
          <a:p>
            <a:r>
              <a:rPr lang="sv-SE"/>
              <a:t>anders.holmberg@ssb.no</a:t>
            </a:r>
          </a:p>
        </p:txBody>
      </p:sp>
      <p:sp>
        <p:nvSpPr>
          <p:cNvPr id="8" name="Plassholder for lysbildenummer 7">
            <a:extLst>
              <a:ext uri="{FF2B5EF4-FFF2-40B4-BE49-F238E27FC236}">
                <a16:creationId xmlns:a16="http://schemas.microsoft.com/office/drawing/2014/main" xmlns="" id="{4ED0C7C7-7F12-4CB6-ACCC-026716F1862C}"/>
              </a:ext>
            </a:extLst>
          </p:cNvPr>
          <p:cNvSpPr>
            <a:spLocks noGrp="1"/>
          </p:cNvSpPr>
          <p:nvPr>
            <p:ph type="sldNum" sz="quarter" idx="12"/>
          </p:nvPr>
        </p:nvSpPr>
        <p:spPr/>
        <p:txBody>
          <a:bodyPr/>
          <a:lstStyle/>
          <a:p>
            <a:fld id="{6C39467F-BE74-4AAD-857B-908E9ECDE9FD}" type="slidenum">
              <a:rPr lang="sv-SE" smtClean="0"/>
              <a:pPr/>
              <a:t>9</a:t>
            </a:fld>
            <a:endParaRPr lang="sv-SE"/>
          </a:p>
        </p:txBody>
      </p:sp>
    </p:spTree>
    <p:extLst>
      <p:ext uri="{BB962C8B-B14F-4D97-AF65-F5344CB8AC3E}">
        <p14:creationId xmlns:p14="http://schemas.microsoft.com/office/powerpoint/2010/main" val="1290184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9"/>
                                        </p:tgtEl>
                                        <p:attrNameLst>
                                          <p:attrName>style.visibility</p:attrName>
                                        </p:attrNameLst>
                                      </p:cBhvr>
                                      <p:to>
                                        <p:strVal val="visible"/>
                                      </p:to>
                                    </p:set>
                                    <p:anim calcmode="lin" valueType="num">
                                      <p:cBhvr additive="base">
                                        <p:cTn id="17" dur="500" fill="hold"/>
                                        <p:tgtEl>
                                          <p:spTgt spid="419"/>
                                        </p:tgtEl>
                                        <p:attrNameLst>
                                          <p:attrName>ppt_x</p:attrName>
                                        </p:attrNameLst>
                                      </p:cBhvr>
                                      <p:tavLst>
                                        <p:tav tm="0">
                                          <p:val>
                                            <p:strVal val="#ppt_x"/>
                                          </p:val>
                                        </p:tav>
                                        <p:tav tm="100000">
                                          <p:val>
                                            <p:strVal val="#ppt_x"/>
                                          </p:val>
                                        </p:tav>
                                      </p:tavLst>
                                    </p:anim>
                                    <p:anim calcmode="lin" valueType="num">
                                      <p:cBhvr additive="base">
                                        <p:cTn id="18" dur="500" fill="hold"/>
                                        <p:tgtEl>
                                          <p:spTgt spid="419"/>
                                        </p:tgtEl>
                                        <p:attrNameLst>
                                          <p:attrName>ppt_y</p:attrName>
                                        </p:attrNameLst>
                                      </p:cBhvr>
                                      <p:tavLst>
                                        <p:tav tm="0">
                                          <p:val>
                                            <p:strVal val="1+#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399"/>
                                        </p:tgtEl>
                                        <p:attrNameLst>
                                          <p:attrName>ppt_x</p:attrName>
                                        </p:attrNameLst>
                                      </p:cBhvr>
                                      <p:tavLst>
                                        <p:tav tm="0">
                                          <p:val>
                                            <p:strVal val="ppt_x"/>
                                          </p:val>
                                        </p:tav>
                                        <p:tav tm="100000">
                                          <p:val>
                                            <p:strVal val="ppt_x"/>
                                          </p:val>
                                        </p:tav>
                                      </p:tavLst>
                                    </p:anim>
                                    <p:anim calcmode="lin" valueType="num">
                                      <p:cBhvr additive="base">
                                        <p:cTn id="21" dur="500"/>
                                        <p:tgtEl>
                                          <p:spTgt spid="399"/>
                                        </p:tgtEl>
                                        <p:attrNameLst>
                                          <p:attrName>ppt_y</p:attrName>
                                        </p:attrNameLst>
                                      </p:cBhvr>
                                      <p:tavLst>
                                        <p:tav tm="0">
                                          <p:val>
                                            <p:strVal val="ppt_y"/>
                                          </p:val>
                                        </p:tav>
                                        <p:tav tm="100000">
                                          <p:val>
                                            <p:strVal val="1+ppt_h/2"/>
                                          </p:val>
                                        </p:tav>
                                      </p:tavLst>
                                    </p:anim>
                                    <p:set>
                                      <p:cBhvr>
                                        <p:cTn id="22" dur="1" fill="hold">
                                          <p:stCondLst>
                                            <p:cond delay="499"/>
                                          </p:stCondLst>
                                        </p:cTn>
                                        <p:tgtEl>
                                          <p:spTgt spid="399"/>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401"/>
                                        </p:tgtEl>
                                        <p:attrNameLst>
                                          <p:attrName>ppt_x</p:attrName>
                                        </p:attrNameLst>
                                      </p:cBhvr>
                                      <p:tavLst>
                                        <p:tav tm="0">
                                          <p:val>
                                            <p:strVal val="ppt_x"/>
                                          </p:val>
                                        </p:tav>
                                        <p:tav tm="100000">
                                          <p:val>
                                            <p:strVal val="ppt_x"/>
                                          </p:val>
                                        </p:tav>
                                      </p:tavLst>
                                    </p:anim>
                                    <p:anim calcmode="lin" valueType="num">
                                      <p:cBhvr additive="base">
                                        <p:cTn id="25" dur="500"/>
                                        <p:tgtEl>
                                          <p:spTgt spid="401"/>
                                        </p:tgtEl>
                                        <p:attrNameLst>
                                          <p:attrName>ppt_y</p:attrName>
                                        </p:attrNameLst>
                                      </p:cBhvr>
                                      <p:tavLst>
                                        <p:tav tm="0">
                                          <p:val>
                                            <p:strVal val="ppt_y"/>
                                          </p:val>
                                        </p:tav>
                                        <p:tav tm="100000">
                                          <p:val>
                                            <p:strVal val="1+ppt_h/2"/>
                                          </p:val>
                                        </p:tav>
                                      </p:tavLst>
                                    </p:anim>
                                    <p:set>
                                      <p:cBhvr>
                                        <p:cTn id="26" dur="1" fill="hold">
                                          <p:stCondLst>
                                            <p:cond delay="499"/>
                                          </p:stCondLst>
                                        </p:cTn>
                                        <p:tgtEl>
                                          <p:spTgt spid="401"/>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SB-2016">
  <a:themeElements>
    <a:clrScheme name="SSB">
      <a:dk1>
        <a:srgbClr val="000000"/>
      </a:dk1>
      <a:lt1>
        <a:srgbClr val="FFFFFF"/>
      </a:lt1>
      <a:dk2>
        <a:srgbClr val="333333"/>
      </a:dk2>
      <a:lt2>
        <a:srgbClr val="CCCCCC"/>
      </a:lt2>
      <a:accent1>
        <a:srgbClr val="3E8601"/>
      </a:accent1>
      <a:accent2>
        <a:srgbClr val="6A0788"/>
      </a:accent2>
      <a:accent3>
        <a:srgbClr val="EBB41F"/>
      </a:accent3>
      <a:accent4>
        <a:srgbClr val="0774D0"/>
      </a:accent4>
      <a:accent5>
        <a:srgbClr val="EB7824"/>
      </a:accent5>
      <a:accent6>
        <a:srgbClr val="7F7F7F"/>
      </a:accent6>
      <a:hlink>
        <a:srgbClr val="003892"/>
      </a:hlink>
      <a:folHlink>
        <a:srgbClr val="A53D7C"/>
      </a:folHlink>
    </a:clrScheme>
    <a:fontScheme name="SSB">
      <a:majorFont>
        <a:latin typeface="Oswald"/>
        <a:ea typeface=""/>
        <a:cs typeface=""/>
      </a:majorFont>
      <a:minorFont>
        <a:latin typeface="Open Sans"/>
        <a:ea typeface=""/>
        <a:cs typeface=""/>
      </a:minorFont>
    </a:fontScheme>
    <a:fmtScheme name="Moderne">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CB-Mall 2010">
  <a:themeElements>
    <a:clrScheme name="Temafärger-SCB">
      <a:dk1>
        <a:sysClr val="windowText" lastClr="000000"/>
      </a:dk1>
      <a:lt1>
        <a:sysClr val="window" lastClr="FFFFFF"/>
      </a:lt1>
      <a:dk2>
        <a:srgbClr val="1F497D"/>
      </a:dk2>
      <a:lt2>
        <a:srgbClr val="EEECE1"/>
      </a:lt2>
      <a:accent1>
        <a:srgbClr val="FAA50F"/>
      </a:accent1>
      <a:accent2>
        <a:srgbClr val="9A9A9A"/>
      </a:accent2>
      <a:accent3>
        <a:srgbClr val="F0F0F0"/>
      </a:accent3>
      <a:accent4>
        <a:srgbClr val="0493AC"/>
      </a:accent4>
      <a:accent5>
        <a:srgbClr val="9AB23B"/>
      </a:accent5>
      <a:accent6>
        <a:srgbClr val="71277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SB">
    <a:dk1>
      <a:srgbClr val="000000"/>
    </a:dk1>
    <a:lt1>
      <a:srgbClr val="FFFFFF"/>
    </a:lt1>
    <a:dk2>
      <a:srgbClr val="333333"/>
    </a:dk2>
    <a:lt2>
      <a:srgbClr val="CCCCCC"/>
    </a:lt2>
    <a:accent1>
      <a:srgbClr val="3E8601"/>
    </a:accent1>
    <a:accent2>
      <a:srgbClr val="6A0788"/>
    </a:accent2>
    <a:accent3>
      <a:srgbClr val="EBB41F"/>
    </a:accent3>
    <a:accent4>
      <a:srgbClr val="0774D0"/>
    </a:accent4>
    <a:accent5>
      <a:srgbClr val="EB7824"/>
    </a:accent5>
    <a:accent6>
      <a:srgbClr val="7F7F7F"/>
    </a:accent6>
    <a:hlink>
      <a:srgbClr val="003892"/>
    </a:hlink>
    <a:folHlink>
      <a:srgbClr val="A53D7C"/>
    </a:folHlink>
  </a:clrScheme>
</a:themeOverride>
</file>

<file path=ppt/theme/themeOverride2.xml><?xml version="1.0" encoding="utf-8"?>
<a:themeOverride xmlns:a="http://schemas.openxmlformats.org/drawingml/2006/main">
  <a:clrScheme name="SSB">
    <a:dk1>
      <a:srgbClr val="000000"/>
    </a:dk1>
    <a:lt1>
      <a:srgbClr val="FFFFFF"/>
    </a:lt1>
    <a:dk2>
      <a:srgbClr val="333333"/>
    </a:dk2>
    <a:lt2>
      <a:srgbClr val="CCCCCC"/>
    </a:lt2>
    <a:accent1>
      <a:srgbClr val="3E8601"/>
    </a:accent1>
    <a:accent2>
      <a:srgbClr val="6A0788"/>
    </a:accent2>
    <a:accent3>
      <a:srgbClr val="EBB41F"/>
    </a:accent3>
    <a:accent4>
      <a:srgbClr val="0774D0"/>
    </a:accent4>
    <a:accent5>
      <a:srgbClr val="EB7824"/>
    </a:accent5>
    <a:accent6>
      <a:srgbClr val="7F7F7F"/>
    </a:accent6>
    <a:hlink>
      <a:srgbClr val="003892"/>
    </a:hlink>
    <a:folHlink>
      <a:srgbClr val="A53D7C"/>
    </a:folHlink>
  </a:clrScheme>
</a:themeOverride>
</file>

<file path=docProps/app.xml><?xml version="1.0" encoding="utf-8"?>
<Properties xmlns="http://schemas.openxmlformats.org/officeDocument/2006/extended-properties" xmlns:vt="http://schemas.openxmlformats.org/officeDocument/2006/docPropsVTypes">
  <TotalTime>9133</TotalTime>
  <Words>7333</Words>
  <Application>Microsoft Office PowerPoint</Application>
  <PresentationFormat>On-screen Show (4:3)</PresentationFormat>
  <Paragraphs>1355</Paragraphs>
  <Slides>73</Slides>
  <Notes>49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73</vt:i4>
      </vt:variant>
    </vt:vector>
  </HeadingPairs>
  <TitlesOfParts>
    <vt:vector size="90" baseType="lpstr">
      <vt:lpstr>Microsoft YaHei</vt:lpstr>
      <vt:lpstr>ＭＳ Ｐゴシック</vt:lpstr>
      <vt:lpstr>Arial</vt:lpstr>
      <vt:lpstr>Arial Black</vt:lpstr>
      <vt:lpstr>Calibri</vt:lpstr>
      <vt:lpstr>Cambria Math</vt:lpstr>
      <vt:lpstr>Garamond</vt:lpstr>
      <vt:lpstr>Open Sans</vt:lpstr>
      <vt:lpstr>Open Sans Light</vt:lpstr>
      <vt:lpstr>Open Sans Semibold</vt:lpstr>
      <vt:lpstr>Oswald</vt:lpstr>
      <vt:lpstr>Times New Roman</vt:lpstr>
      <vt:lpstr>Wingdings</vt:lpstr>
      <vt:lpstr>Office-tema</vt:lpstr>
      <vt:lpstr>SSB-2016</vt:lpstr>
      <vt:lpstr>Office Theme</vt:lpstr>
      <vt:lpstr>SCB-Mall 2010</vt:lpstr>
      <vt:lpstr>BNU 2018: Population and Housing Censuses using administrative sources. Part I-III</vt:lpstr>
      <vt:lpstr>Contents Part I - Part III</vt:lpstr>
      <vt:lpstr>History</vt:lpstr>
      <vt:lpstr>Role of the census</vt:lpstr>
      <vt:lpstr>Direct Topics in a Population Census</vt:lpstr>
      <vt:lpstr>Examples of Statistics from Population Census</vt:lpstr>
      <vt:lpstr>Statistics from the Housing part of the Census</vt:lpstr>
      <vt:lpstr>Motives for a register-based census </vt:lpstr>
      <vt:lpstr>PowerPoint Presentation</vt:lpstr>
      <vt:lpstr>PowerPoint Presentation</vt:lpstr>
      <vt:lpstr>More countries move from a traditional census  All countries try to modernize collection </vt:lpstr>
      <vt:lpstr>PowerPoint Presentation</vt:lpstr>
      <vt:lpstr>Swedish Censuses in the 20:th century</vt:lpstr>
      <vt:lpstr>PowerPoint Presentation</vt:lpstr>
      <vt:lpstr>Links</vt:lpstr>
      <vt:lpstr>The weakest link – the Dwelling ID-key</vt:lpstr>
      <vt:lpstr>Constructing the Dwelling register</vt:lpstr>
      <vt:lpstr>Populations, units and definitions</vt:lpstr>
      <vt:lpstr>Populations, units and definitions</vt:lpstr>
      <vt:lpstr>PowerPoint Presentation</vt:lpstr>
      <vt:lpstr>PowerPoint Presentation</vt:lpstr>
      <vt:lpstr>PowerPoint Presentation</vt:lpstr>
      <vt:lpstr>PowerPoint Presentation</vt:lpstr>
      <vt:lpstr>Notifications to the population register</vt:lpstr>
      <vt:lpstr>Definition of the census population</vt:lpstr>
      <vt:lpstr>Families</vt:lpstr>
      <vt:lpstr>Definitions of cohabitation</vt:lpstr>
      <vt:lpstr>A selection of concerns</vt:lpstr>
      <vt:lpstr>A selection of concerns</vt:lpstr>
      <vt:lpstr>PowerPoint Presentation</vt:lpstr>
      <vt:lpstr>What if the administrative registers do not exist?</vt:lpstr>
      <vt:lpstr>PowerPoint Presentation</vt:lpstr>
      <vt:lpstr>Quality aspects of a census based on administrative data</vt:lpstr>
      <vt:lpstr>Total survey error framework (Groves et al.  2004, Fig.  2.5)</vt:lpstr>
      <vt:lpstr>Two-phase life-cycle (I): primary source data (Zhang, 2012)</vt:lpstr>
      <vt:lpstr>Two-phase life-cycle (II): secondary integrated data</vt:lpstr>
      <vt:lpstr>Quality reporting in Eurocensus: Accuracy</vt:lpstr>
      <vt:lpstr>Quality reporting: an assessment of coverage and of the imputed and deleted data records.   </vt:lpstr>
      <vt:lpstr>Quality reporting Accuracy: an assessment of coverage</vt:lpstr>
      <vt:lpstr>Quality reporting Accuracy: an assessment of the imputed and deleted data records. Attributing weights ≠ 1 to data records      </vt:lpstr>
      <vt:lpstr>Quality reporting Accuracy : QUANTITATIVE INFORMATION ON THE TOPICS</vt:lpstr>
      <vt:lpstr>Quality assessment</vt:lpstr>
      <vt:lpstr>A key issue: reconciliation</vt:lpstr>
      <vt:lpstr>Errors in registers categorical variables </vt:lpstr>
      <vt:lpstr>Evaluating base register quality: an example from 2011 deciding on a derived a variable.</vt:lpstr>
      <vt:lpstr>PowerPoint Presentation</vt:lpstr>
      <vt:lpstr>Evaluating base register quality: an example from 2011 deciding on a derived a variable.</vt:lpstr>
      <vt:lpstr>PowerPoint Presentation</vt:lpstr>
      <vt:lpstr>Statistics’ Quality and Evaluations</vt:lpstr>
      <vt:lpstr>Swedish Census  Household statistics - an evaluation study</vt:lpstr>
      <vt:lpstr>PowerPoint Presentation</vt:lpstr>
      <vt:lpstr>The setup of the evaluation study</vt:lpstr>
      <vt:lpstr>Questionnaire and data collection</vt:lpstr>
      <vt:lpstr>Issues in design of an evaluation</vt:lpstr>
      <vt:lpstr>Sampling  design</vt:lpstr>
      <vt:lpstr>Sample size allocation</vt:lpstr>
      <vt:lpstr>Data collection</vt:lpstr>
      <vt:lpstr>Some important parameters</vt:lpstr>
      <vt:lpstr>PowerPoint Presentation</vt:lpstr>
      <vt:lpstr>Some results based on the evaluation study</vt:lpstr>
      <vt:lpstr>Some results based on the evaluation study (Werner 2014)</vt:lpstr>
      <vt:lpstr>Some results based on the evaluation study</vt:lpstr>
      <vt:lpstr>Some results based on the evaluation study</vt:lpstr>
      <vt:lpstr>Evaluation: Which source is most reliable?</vt:lpstr>
      <vt:lpstr>Other evaluations done in the Swedish census</vt:lpstr>
      <vt:lpstr>Quality treatments in the census</vt:lpstr>
      <vt:lpstr>To use the LFS to assess Quality in a Census system?</vt:lpstr>
      <vt:lpstr>Sketching an Integrated Register and Sample Survey QC-scheme</vt:lpstr>
      <vt:lpstr>Sketching an Integrated Register and Sample Survey QC-scheme</vt:lpstr>
      <vt:lpstr>References</vt:lpstr>
      <vt:lpstr>References</vt:lpstr>
      <vt:lpstr>References</vt:lpstr>
      <vt:lpstr>References</vt:lpstr>
    </vt:vector>
  </TitlesOfParts>
  <Company>SSB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Holmberg, Anders</dc:creator>
  <cp:lastModifiedBy>ESAF</cp:lastModifiedBy>
  <cp:revision>149</cp:revision>
  <cp:lastPrinted>2017-04-02T19:01:29Z</cp:lastPrinted>
  <dcterms:created xsi:type="dcterms:W3CDTF">2017-03-28T19:52:42Z</dcterms:created>
  <dcterms:modified xsi:type="dcterms:W3CDTF">2018-08-22T05:51:38Z</dcterms:modified>
</cp:coreProperties>
</file>