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handoutMasterIdLst>
    <p:handoutMasterId r:id="rId135"/>
  </p:handoutMasterIdLst>
  <p:sldIdLst>
    <p:sldId id="670" r:id="rId2"/>
    <p:sldId id="565" r:id="rId3"/>
    <p:sldId id="666" r:id="rId4"/>
    <p:sldId id="900" r:id="rId5"/>
    <p:sldId id="566" r:id="rId6"/>
    <p:sldId id="567" r:id="rId7"/>
    <p:sldId id="548" r:id="rId8"/>
    <p:sldId id="895" r:id="rId9"/>
    <p:sldId id="898" r:id="rId10"/>
    <p:sldId id="974" r:id="rId11"/>
    <p:sldId id="999" r:id="rId12"/>
    <p:sldId id="875" r:id="rId13"/>
    <p:sldId id="876" r:id="rId14"/>
    <p:sldId id="878" r:id="rId15"/>
    <p:sldId id="569" r:id="rId16"/>
    <p:sldId id="891" r:id="rId17"/>
    <p:sldId id="590" r:id="rId18"/>
    <p:sldId id="892" r:id="rId19"/>
    <p:sldId id="766" r:id="rId20"/>
    <p:sldId id="767" r:id="rId21"/>
    <p:sldId id="674" r:id="rId22"/>
    <p:sldId id="893" r:id="rId23"/>
    <p:sldId id="894" r:id="rId24"/>
    <p:sldId id="978" r:id="rId25"/>
    <p:sldId id="979" r:id="rId26"/>
    <p:sldId id="676" r:id="rId27"/>
    <p:sldId id="675" r:id="rId28"/>
    <p:sldId id="704" r:id="rId29"/>
    <p:sldId id="1005" r:id="rId30"/>
    <p:sldId id="1004" r:id="rId31"/>
    <p:sldId id="1003" r:id="rId32"/>
    <p:sldId id="1001" r:id="rId33"/>
    <p:sldId id="818" r:id="rId34"/>
    <p:sldId id="885" r:id="rId35"/>
    <p:sldId id="816" r:id="rId36"/>
    <p:sldId id="882" r:id="rId37"/>
    <p:sldId id="771" r:id="rId38"/>
    <p:sldId id="770" r:id="rId39"/>
    <p:sldId id="931" r:id="rId40"/>
    <p:sldId id="778" r:id="rId41"/>
    <p:sldId id="737" r:id="rId42"/>
    <p:sldId id="821" r:id="rId43"/>
    <p:sldId id="884" r:id="rId44"/>
    <p:sldId id="823" r:id="rId45"/>
    <p:sldId id="776" r:id="rId46"/>
    <p:sldId id="593" r:id="rId47"/>
    <p:sldId id="594" r:id="rId48"/>
    <p:sldId id="887" r:id="rId49"/>
    <p:sldId id="826" r:id="rId50"/>
    <p:sldId id="697" r:id="rId51"/>
    <p:sldId id="1006" r:id="rId52"/>
    <p:sldId id="994" r:id="rId53"/>
    <p:sldId id="1007" r:id="rId54"/>
    <p:sldId id="689" r:id="rId55"/>
    <p:sldId id="722" r:id="rId56"/>
    <p:sldId id="825" r:id="rId57"/>
    <p:sldId id="824" r:id="rId58"/>
    <p:sldId id="783" r:id="rId59"/>
    <p:sldId id="791" r:id="rId60"/>
    <p:sldId id="926" r:id="rId61"/>
    <p:sldId id="790" r:id="rId62"/>
    <p:sldId id="881" r:id="rId63"/>
    <p:sldId id="971" r:id="rId64"/>
    <p:sldId id="913" r:id="rId65"/>
    <p:sldId id="908" r:id="rId66"/>
    <p:sldId id="910" r:id="rId67"/>
    <p:sldId id="916" r:id="rId68"/>
    <p:sldId id="995" r:id="rId69"/>
    <p:sldId id="917" r:id="rId70"/>
    <p:sldId id="827" r:id="rId71"/>
    <p:sldId id="794" r:id="rId72"/>
    <p:sldId id="795" r:id="rId73"/>
    <p:sldId id="597" r:id="rId74"/>
    <p:sldId id="871" r:id="rId75"/>
    <p:sldId id="990" r:id="rId76"/>
    <p:sldId id="935" r:id="rId77"/>
    <p:sldId id="989" r:id="rId78"/>
    <p:sldId id="937" r:id="rId79"/>
    <p:sldId id="942" r:id="rId80"/>
    <p:sldId id="941" r:id="rId81"/>
    <p:sldId id="943" r:id="rId82"/>
    <p:sldId id="950" r:id="rId83"/>
    <p:sldId id="944" r:id="rId84"/>
    <p:sldId id="997" r:id="rId85"/>
    <p:sldId id="996" r:id="rId86"/>
    <p:sldId id="800" r:id="rId87"/>
    <p:sldId id="949" r:id="rId88"/>
    <p:sldId id="985" r:id="rId89"/>
    <p:sldId id="959" r:id="rId90"/>
    <p:sldId id="925" r:id="rId91"/>
    <p:sldId id="956" r:id="rId92"/>
    <p:sldId id="957" r:id="rId93"/>
    <p:sldId id="961" r:id="rId94"/>
    <p:sldId id="963" r:id="rId95"/>
    <p:sldId id="741" r:id="rId96"/>
    <p:sldId id="980" r:id="rId97"/>
    <p:sldId id="982" r:id="rId98"/>
    <p:sldId id="862" r:id="rId99"/>
    <p:sldId id="983" r:id="rId100"/>
    <p:sldId id="921" r:id="rId101"/>
    <p:sldId id="966" r:id="rId102"/>
    <p:sldId id="951" r:id="rId103"/>
    <p:sldId id="864" r:id="rId104"/>
    <p:sldId id="753" r:id="rId105"/>
    <p:sldId id="756" r:id="rId106"/>
    <p:sldId id="757" r:id="rId107"/>
    <p:sldId id="763" r:id="rId108"/>
    <p:sldId id="764" r:id="rId109"/>
    <p:sldId id="986" r:id="rId110"/>
    <p:sldId id="1016" r:id="rId111"/>
    <p:sldId id="1015" r:id="rId112"/>
    <p:sldId id="1014" r:id="rId113"/>
    <p:sldId id="849" r:id="rId114"/>
    <p:sldId id="659" r:id="rId115"/>
    <p:sldId id="964" r:id="rId116"/>
    <p:sldId id="992" r:id="rId117"/>
    <p:sldId id="1000" r:id="rId118"/>
    <p:sldId id="987" r:id="rId119"/>
    <p:sldId id="1010" r:id="rId120"/>
    <p:sldId id="1009" r:id="rId121"/>
    <p:sldId id="1011" r:id="rId122"/>
    <p:sldId id="1017" r:id="rId123"/>
    <p:sldId id="1012" r:id="rId124"/>
    <p:sldId id="976" r:id="rId125"/>
    <p:sldId id="570" r:id="rId126"/>
    <p:sldId id="599" r:id="rId127"/>
    <p:sldId id="635" r:id="rId128"/>
    <p:sldId id="975" r:id="rId129"/>
    <p:sldId id="850" r:id="rId130"/>
    <p:sldId id="855" r:id="rId131"/>
    <p:sldId id="1018" r:id="rId132"/>
    <p:sldId id="1013" r:id="rId133"/>
  </p:sldIdLst>
  <p:sldSz cx="12192000" cy="6858000"/>
  <p:notesSz cx="6858000" cy="994568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76" autoAdjust="0"/>
    <p:restoredTop sz="94453" autoAdjust="0"/>
  </p:normalViewPr>
  <p:slideViewPr>
    <p:cSldViewPr snapToGrid="0">
      <p:cViewPr varScale="1">
        <p:scale>
          <a:sx n="48" d="100"/>
          <a:sy n="48" d="100"/>
        </p:scale>
        <p:origin x="82" y="274"/>
      </p:cViewPr>
      <p:guideLst/>
    </p:cSldViewPr>
  </p:slideViewPr>
  <p:outlineViewPr>
    <p:cViewPr>
      <p:scale>
        <a:sx n="33" d="100"/>
        <a:sy n="33" d="100"/>
      </p:scale>
      <p:origin x="0" y="-3814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Platshållare för datum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3BFCB0F3-0FBA-4FF3-9C99-6E06198FE428}" type="datetimeFigureOut">
              <a:rPr lang="en-US" smtClean="0"/>
              <a:t>8/20/2018</a:t>
            </a:fld>
            <a:endParaRPr lang="en-US"/>
          </a:p>
        </p:txBody>
      </p:sp>
      <p:sp>
        <p:nvSpPr>
          <p:cNvPr id="4" name="Platshållare för sidfot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Platshållare för bildnumm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41E335D9-BADA-45D6-BC90-09D908D9C5A1}" type="slidenum">
              <a:rPr lang="en-US" smtClean="0"/>
              <a:t>‹#›</a:t>
            </a:fld>
            <a:endParaRPr lang="en-US"/>
          </a:p>
        </p:txBody>
      </p:sp>
    </p:spTree>
    <p:extLst>
      <p:ext uri="{BB962C8B-B14F-4D97-AF65-F5344CB8AC3E}">
        <p14:creationId xmlns:p14="http://schemas.microsoft.com/office/powerpoint/2010/main" val="662930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Platshållare för datum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D57F1305-5E4E-49B0-BFE1-D8025E9D258F}" type="datetimeFigureOut">
              <a:rPr lang="en-US" smtClean="0"/>
              <a:t>8/20/2018</a:t>
            </a:fld>
            <a:endParaRPr lang="en-US"/>
          </a:p>
        </p:txBody>
      </p:sp>
      <p:sp>
        <p:nvSpPr>
          <p:cNvPr id="4" name="Platshållare för bildobjekt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Platshållare för anteckninga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6" name="Platshållare för sidfot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Platshållare för bildnumm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F2330DBE-284D-479D-AEAF-0D735033E240}" type="slidenum">
              <a:rPr lang="en-US" smtClean="0"/>
              <a:t>‹#›</a:t>
            </a:fld>
            <a:endParaRPr lang="en-US"/>
          </a:p>
        </p:txBody>
      </p:sp>
    </p:spTree>
    <p:extLst>
      <p:ext uri="{BB962C8B-B14F-4D97-AF65-F5344CB8AC3E}">
        <p14:creationId xmlns:p14="http://schemas.microsoft.com/office/powerpoint/2010/main" val="2424416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4</a:t>
            </a:fld>
            <a:endParaRPr lang="en-US"/>
          </a:p>
        </p:txBody>
      </p:sp>
    </p:spTree>
    <p:extLst>
      <p:ext uri="{BB962C8B-B14F-4D97-AF65-F5344CB8AC3E}">
        <p14:creationId xmlns:p14="http://schemas.microsoft.com/office/powerpoint/2010/main" val="2511729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1475F-0CCE-4F69-846D-A8BEFEA36F78}" type="slidenum">
              <a:rPr lang="en-CA"/>
              <a:pPr/>
              <a:t>71</a:t>
            </a:fld>
            <a:endParaRPr lang="en-CA"/>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54628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73</a:t>
            </a:fld>
            <a:endParaRPr lang="en-US"/>
          </a:p>
        </p:txBody>
      </p:sp>
    </p:spTree>
    <p:extLst>
      <p:ext uri="{BB962C8B-B14F-4D97-AF65-F5344CB8AC3E}">
        <p14:creationId xmlns:p14="http://schemas.microsoft.com/office/powerpoint/2010/main" val="3341684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1475F-0CCE-4F69-846D-A8BEFEA36F78}" type="slidenum">
              <a:rPr lang="en-CA"/>
              <a:pPr/>
              <a:t>79</a:t>
            </a:fld>
            <a:endParaRPr lang="en-CA"/>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5710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48100" y="9432925"/>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C506B5E-FDEA-45CE-9985-A47ACF42434B}" type="slidenum">
              <a:rPr lang="fr-CA" sz="1200"/>
              <a:pPr algn="r" eaLnBrk="1" hangingPunct="1"/>
              <a:t>91</a:t>
            </a:fld>
            <a:endParaRPr lang="fr-CA" sz="1200" dirty="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dirty="0" smtClean="0">
              <a:latin typeface="Arial" panose="020B0604020202020204" pitchFamily="34" charset="0"/>
            </a:endParaRPr>
          </a:p>
        </p:txBody>
      </p:sp>
    </p:spTree>
    <p:extLst>
      <p:ext uri="{BB962C8B-B14F-4D97-AF65-F5344CB8AC3E}">
        <p14:creationId xmlns:p14="http://schemas.microsoft.com/office/powerpoint/2010/main" val="3156482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96</a:t>
            </a:fld>
            <a:endParaRPr lang="en-US"/>
          </a:p>
        </p:txBody>
      </p:sp>
    </p:spTree>
    <p:extLst>
      <p:ext uri="{BB962C8B-B14F-4D97-AF65-F5344CB8AC3E}">
        <p14:creationId xmlns:p14="http://schemas.microsoft.com/office/powerpoint/2010/main" val="251189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1CED038B-F86A-4FA6-ACF0-98714441C941}" type="slidenum">
              <a:rPr lang="en-US" smtClean="0"/>
              <a:pPr/>
              <a:t>100</a:t>
            </a:fld>
            <a:endParaRPr lang="en-US" dirty="0" smtClean="0"/>
          </a:p>
        </p:txBody>
      </p:sp>
      <p:sp>
        <p:nvSpPr>
          <p:cNvPr id="870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r" eaLnBrk="1" hangingPunct="1"/>
            <a:fld id="{BA78F0FC-DCA4-4F76-BAB0-C0486CE1CB9D}" type="slidenum">
              <a:rPr lang="fr-CA"/>
              <a:pPr algn="r" eaLnBrk="1" hangingPunct="1"/>
              <a:t>100</a:t>
            </a:fld>
            <a:endParaRPr lang="fr-CA" dirty="0"/>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p:spPr>
        <p:txBody>
          <a:bodyPr/>
          <a:lstStyle/>
          <a:p>
            <a:pPr eaLnBrk="1" hangingPunct="1"/>
            <a:endParaRPr lang="sv-SE" dirty="0" smtClean="0"/>
          </a:p>
        </p:txBody>
      </p:sp>
    </p:spTree>
    <p:extLst>
      <p:ext uri="{BB962C8B-B14F-4D97-AF65-F5344CB8AC3E}">
        <p14:creationId xmlns:p14="http://schemas.microsoft.com/office/powerpoint/2010/main" val="1504511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103</a:t>
            </a:fld>
            <a:endParaRPr lang="en-US"/>
          </a:p>
        </p:txBody>
      </p:sp>
    </p:spTree>
    <p:extLst>
      <p:ext uri="{BB962C8B-B14F-4D97-AF65-F5344CB8AC3E}">
        <p14:creationId xmlns:p14="http://schemas.microsoft.com/office/powerpoint/2010/main" val="339239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0A2E96DB-168C-4BC2-99A3-AC4638814771}" type="slidenum">
              <a:rPr lang="en-US" smtClean="0"/>
              <a:pPr/>
              <a:t>105</a:t>
            </a:fld>
            <a:endParaRPr lang="en-US" dirty="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sv-SE" dirty="0" smtClean="0"/>
          </a:p>
        </p:txBody>
      </p:sp>
    </p:spTree>
    <p:extLst>
      <p:ext uri="{BB962C8B-B14F-4D97-AF65-F5344CB8AC3E}">
        <p14:creationId xmlns:p14="http://schemas.microsoft.com/office/powerpoint/2010/main" val="3648824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0A2E96DB-168C-4BC2-99A3-AC4638814771}" type="slidenum">
              <a:rPr lang="en-US" smtClean="0"/>
              <a:pPr/>
              <a:t>106</a:t>
            </a:fld>
            <a:endParaRPr lang="en-US" dirty="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sv-SE" dirty="0" smtClean="0"/>
          </a:p>
        </p:txBody>
      </p:sp>
    </p:spTree>
    <p:extLst>
      <p:ext uri="{BB962C8B-B14F-4D97-AF65-F5344CB8AC3E}">
        <p14:creationId xmlns:p14="http://schemas.microsoft.com/office/powerpoint/2010/main" val="2214586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0A2E96DB-168C-4BC2-99A3-AC4638814771}" type="slidenum">
              <a:rPr lang="en-US" smtClean="0"/>
              <a:pPr/>
              <a:t>111</a:t>
            </a:fld>
            <a:endParaRPr lang="en-US" dirty="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sv-SE" dirty="0" smtClean="0"/>
          </a:p>
        </p:txBody>
      </p:sp>
    </p:spTree>
    <p:extLst>
      <p:ext uri="{BB962C8B-B14F-4D97-AF65-F5344CB8AC3E}">
        <p14:creationId xmlns:p14="http://schemas.microsoft.com/office/powerpoint/2010/main" val="372984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5</a:t>
            </a:fld>
            <a:endParaRPr lang="en-US"/>
          </a:p>
        </p:txBody>
      </p:sp>
    </p:spTree>
    <p:extLst>
      <p:ext uri="{BB962C8B-B14F-4D97-AF65-F5344CB8AC3E}">
        <p14:creationId xmlns:p14="http://schemas.microsoft.com/office/powerpoint/2010/main" val="289331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115</a:t>
            </a:fld>
            <a:endParaRPr lang="en-US"/>
          </a:p>
        </p:txBody>
      </p:sp>
    </p:spTree>
    <p:extLst>
      <p:ext uri="{BB962C8B-B14F-4D97-AF65-F5344CB8AC3E}">
        <p14:creationId xmlns:p14="http://schemas.microsoft.com/office/powerpoint/2010/main" val="2954673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119</a:t>
            </a:fld>
            <a:endParaRPr lang="en-US"/>
          </a:p>
        </p:txBody>
      </p:sp>
    </p:spTree>
    <p:extLst>
      <p:ext uri="{BB962C8B-B14F-4D97-AF65-F5344CB8AC3E}">
        <p14:creationId xmlns:p14="http://schemas.microsoft.com/office/powerpoint/2010/main" val="1160249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123</a:t>
            </a:fld>
            <a:endParaRPr lang="en-US"/>
          </a:p>
        </p:txBody>
      </p:sp>
    </p:spTree>
    <p:extLst>
      <p:ext uri="{BB962C8B-B14F-4D97-AF65-F5344CB8AC3E}">
        <p14:creationId xmlns:p14="http://schemas.microsoft.com/office/powerpoint/2010/main" val="850535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126</a:t>
            </a:fld>
            <a:endParaRPr lang="en-US"/>
          </a:p>
        </p:txBody>
      </p:sp>
    </p:spTree>
    <p:extLst>
      <p:ext uri="{BB962C8B-B14F-4D97-AF65-F5344CB8AC3E}">
        <p14:creationId xmlns:p14="http://schemas.microsoft.com/office/powerpoint/2010/main" val="1451518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127</a:t>
            </a:fld>
            <a:endParaRPr lang="en-US"/>
          </a:p>
        </p:txBody>
      </p:sp>
    </p:spTree>
    <p:extLst>
      <p:ext uri="{BB962C8B-B14F-4D97-AF65-F5344CB8AC3E}">
        <p14:creationId xmlns:p14="http://schemas.microsoft.com/office/powerpoint/2010/main" val="2979256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48100" y="9432925"/>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C506B5E-FDEA-45CE-9985-A47ACF42434B}" type="slidenum">
              <a:rPr lang="fr-CA" sz="1200"/>
              <a:pPr algn="r" eaLnBrk="1" hangingPunct="1"/>
              <a:t>132</a:t>
            </a:fld>
            <a:endParaRPr lang="fr-CA" sz="1200" dirty="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dirty="0" smtClean="0">
              <a:latin typeface="Arial" panose="020B0604020202020204" pitchFamily="34" charset="0"/>
            </a:endParaRPr>
          </a:p>
        </p:txBody>
      </p:sp>
    </p:spTree>
    <p:extLst>
      <p:ext uri="{BB962C8B-B14F-4D97-AF65-F5344CB8AC3E}">
        <p14:creationId xmlns:p14="http://schemas.microsoft.com/office/powerpoint/2010/main" val="264899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1475F-0CCE-4F69-846D-A8BEFEA36F78}" type="slidenum">
              <a:rPr lang="en-CA"/>
              <a:pPr/>
              <a:t>17</a:t>
            </a:fld>
            <a:endParaRPr lang="en-CA"/>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201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48100" y="9432925"/>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C506B5E-FDEA-45CE-9985-A47ACF42434B}" type="slidenum">
              <a:rPr lang="fr-CA" sz="1200"/>
              <a:pPr algn="r" eaLnBrk="1" hangingPunct="1"/>
              <a:t>21</a:t>
            </a:fld>
            <a:endParaRPr lang="fr-CA" sz="1200" dirty="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dirty="0" smtClean="0">
              <a:latin typeface="Arial" panose="020B0604020202020204" pitchFamily="34" charset="0"/>
            </a:endParaRPr>
          </a:p>
        </p:txBody>
      </p:sp>
    </p:spTree>
    <p:extLst>
      <p:ext uri="{BB962C8B-B14F-4D97-AF65-F5344CB8AC3E}">
        <p14:creationId xmlns:p14="http://schemas.microsoft.com/office/powerpoint/2010/main" val="421054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48100" y="9432925"/>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C506B5E-FDEA-45CE-9985-A47ACF42434B}" type="slidenum">
              <a:rPr lang="fr-CA" sz="1200"/>
              <a:pPr algn="r" eaLnBrk="1" hangingPunct="1"/>
              <a:t>22</a:t>
            </a:fld>
            <a:endParaRPr lang="fr-CA" sz="1200" dirty="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dirty="0" smtClean="0">
              <a:latin typeface="Arial" panose="020B0604020202020204" pitchFamily="34" charset="0"/>
            </a:endParaRPr>
          </a:p>
        </p:txBody>
      </p:sp>
    </p:spTree>
    <p:extLst>
      <p:ext uri="{BB962C8B-B14F-4D97-AF65-F5344CB8AC3E}">
        <p14:creationId xmlns:p14="http://schemas.microsoft.com/office/powerpoint/2010/main" val="24113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48100" y="9432925"/>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C506B5E-FDEA-45CE-9985-A47ACF42434B}" type="slidenum">
              <a:rPr lang="fr-CA" sz="1200"/>
              <a:pPr algn="r" eaLnBrk="1" hangingPunct="1"/>
              <a:t>23</a:t>
            </a:fld>
            <a:endParaRPr lang="fr-CA" sz="1200" dirty="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dirty="0" smtClean="0">
              <a:latin typeface="Arial" panose="020B0604020202020204" pitchFamily="34" charset="0"/>
            </a:endParaRPr>
          </a:p>
        </p:txBody>
      </p:sp>
    </p:spTree>
    <p:extLst>
      <p:ext uri="{BB962C8B-B14F-4D97-AF65-F5344CB8AC3E}">
        <p14:creationId xmlns:p14="http://schemas.microsoft.com/office/powerpoint/2010/main" val="1892692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48100" y="9432925"/>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C506B5E-FDEA-45CE-9985-A47ACF42434B}" type="slidenum">
              <a:rPr lang="fr-CA" sz="1200"/>
              <a:pPr algn="r" eaLnBrk="1" hangingPunct="1"/>
              <a:t>35</a:t>
            </a:fld>
            <a:endParaRPr lang="fr-CA" sz="1200" dirty="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dirty="0" smtClean="0">
              <a:latin typeface="Arial" panose="020B0604020202020204" pitchFamily="34" charset="0"/>
            </a:endParaRPr>
          </a:p>
        </p:txBody>
      </p:sp>
    </p:spTree>
    <p:extLst>
      <p:ext uri="{BB962C8B-B14F-4D97-AF65-F5344CB8AC3E}">
        <p14:creationId xmlns:p14="http://schemas.microsoft.com/office/powerpoint/2010/main" val="221023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8166AB22-F49E-45D2-A2AF-DD93B94A5DC8}" type="slidenum">
              <a:rPr lang="en-US" smtClean="0"/>
              <a:pPr/>
              <a:t>36</a:t>
            </a:fld>
            <a:endParaRPr lang="en-US" smtClean="0"/>
          </a:p>
        </p:txBody>
      </p:sp>
      <p:sp>
        <p:nvSpPr>
          <p:cNvPr id="25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r" eaLnBrk="1" hangingPunct="1"/>
            <a:fld id="{AA28536E-5700-49E9-BE96-1A402A7036B6}" type="slidenum">
              <a:rPr lang="en-CA"/>
              <a:pPr algn="r" eaLnBrk="1" hangingPunct="1"/>
              <a:t>36</a:t>
            </a:fld>
            <a:endParaRPr lang="en-CA"/>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p:spPr>
        <p:txBody>
          <a:bodyPr/>
          <a:lstStyle/>
          <a:p>
            <a:pPr eaLnBrk="1" hangingPunct="1"/>
            <a:endParaRPr lang="fr-FR" smtClean="0"/>
          </a:p>
        </p:txBody>
      </p:sp>
    </p:spTree>
    <p:extLst>
      <p:ext uri="{BB962C8B-B14F-4D97-AF65-F5344CB8AC3E}">
        <p14:creationId xmlns:p14="http://schemas.microsoft.com/office/powerpoint/2010/main" val="366235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p>
        </p:txBody>
      </p:sp>
      <p:sp>
        <p:nvSpPr>
          <p:cNvPr id="4" name="Platshållare för bildnummer 3"/>
          <p:cNvSpPr>
            <a:spLocks noGrp="1"/>
          </p:cNvSpPr>
          <p:nvPr>
            <p:ph type="sldNum" sz="quarter" idx="10"/>
          </p:nvPr>
        </p:nvSpPr>
        <p:spPr/>
        <p:txBody>
          <a:bodyPr/>
          <a:lstStyle/>
          <a:p>
            <a:fld id="{F2330DBE-284D-479D-AEAF-0D735033E240}" type="slidenum">
              <a:rPr lang="en-US" smtClean="0"/>
              <a:t>64</a:t>
            </a:fld>
            <a:endParaRPr lang="en-US"/>
          </a:p>
        </p:txBody>
      </p:sp>
    </p:spTree>
    <p:extLst>
      <p:ext uri="{BB962C8B-B14F-4D97-AF65-F5344CB8AC3E}">
        <p14:creationId xmlns:p14="http://schemas.microsoft.com/office/powerpoint/2010/main" val="1880291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en-US"/>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en-US"/>
          </a:p>
        </p:txBody>
      </p:sp>
      <p:sp>
        <p:nvSpPr>
          <p:cNvPr id="4" name="Platshållare för datum 3"/>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5" name="Platshållare för sidfot 4"/>
          <p:cNvSpPr>
            <a:spLocks noGrp="1"/>
          </p:cNvSpPr>
          <p:nvPr>
            <p:ph type="ftr" sz="quarter" idx="11"/>
          </p:nvPr>
        </p:nvSpPr>
        <p:spPr/>
        <p:txBody>
          <a:bodyPr/>
          <a:lstStyle/>
          <a:p>
            <a:endParaRPr lang="en-US" dirty="0"/>
          </a:p>
        </p:txBody>
      </p:sp>
      <p:sp>
        <p:nvSpPr>
          <p:cNvPr id="6" name="Platshållare för bildnummer 5"/>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330617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datum 3"/>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5" name="Platshållare för sidfot 4"/>
          <p:cNvSpPr>
            <a:spLocks noGrp="1"/>
          </p:cNvSpPr>
          <p:nvPr>
            <p:ph type="ftr" sz="quarter" idx="11"/>
          </p:nvPr>
        </p:nvSpPr>
        <p:spPr/>
        <p:txBody>
          <a:bodyPr/>
          <a:lstStyle/>
          <a:p>
            <a:endParaRPr lang="en-US" dirty="0"/>
          </a:p>
        </p:txBody>
      </p:sp>
      <p:sp>
        <p:nvSpPr>
          <p:cNvPr id="6" name="Platshållare för bildnummer 5"/>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343716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en-US"/>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datum 3"/>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5" name="Platshållare för sidfot 4"/>
          <p:cNvSpPr>
            <a:spLocks noGrp="1"/>
          </p:cNvSpPr>
          <p:nvPr>
            <p:ph type="ftr" sz="quarter" idx="11"/>
          </p:nvPr>
        </p:nvSpPr>
        <p:spPr/>
        <p:txBody>
          <a:bodyPr/>
          <a:lstStyle/>
          <a:p>
            <a:endParaRPr lang="en-US" dirty="0"/>
          </a:p>
        </p:txBody>
      </p:sp>
      <p:sp>
        <p:nvSpPr>
          <p:cNvPr id="6" name="Platshållare för bildnummer 5"/>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265855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Rubrik, text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609600" y="274638"/>
            <a:ext cx="10972800" cy="1143000"/>
          </a:xfrm>
        </p:spPr>
        <p:txBody>
          <a:bodyPr/>
          <a:lstStyle/>
          <a:p>
            <a:r>
              <a:rPr lang="sv-SE" smtClean="0"/>
              <a:t>Klicka här för att ändra format</a:t>
            </a:r>
            <a:endParaRPr lang="en-US"/>
          </a:p>
        </p:txBody>
      </p:sp>
      <p:sp>
        <p:nvSpPr>
          <p:cNvPr id="3" name="Platshållare för text 2"/>
          <p:cNvSpPr>
            <a:spLocks noGrp="1"/>
          </p:cNvSpPr>
          <p:nvPr>
            <p:ph type="body" sz="half" idx="1"/>
          </p:nvPr>
        </p:nvSpPr>
        <p:spPr>
          <a:xfrm>
            <a:off x="609600" y="1600201"/>
            <a:ext cx="5384800" cy="452596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innehåll 3"/>
          <p:cNvSpPr>
            <a:spLocks noGrp="1"/>
          </p:cNvSpPr>
          <p:nvPr>
            <p:ph sz="half" idx="2"/>
          </p:nvPr>
        </p:nvSpPr>
        <p:spPr>
          <a:xfrm>
            <a:off x="6197600" y="1600201"/>
            <a:ext cx="5384800" cy="452596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4EAC2325-6175-4B84-B38A-29C53DDC85E5}" type="slidenum">
              <a:rPr lang="en-US"/>
              <a:pPr>
                <a:defRPr/>
              </a:pPr>
              <a:t>‹#›</a:t>
            </a:fld>
            <a:endParaRPr lang="en-US" dirty="0"/>
          </a:p>
        </p:txBody>
      </p:sp>
    </p:spTree>
    <p:extLst>
      <p:ext uri="{BB962C8B-B14F-4D97-AF65-F5344CB8AC3E}">
        <p14:creationId xmlns:p14="http://schemas.microsoft.com/office/powerpoint/2010/main" val="288423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datum 3"/>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5" name="Platshållare för sidfot 4"/>
          <p:cNvSpPr>
            <a:spLocks noGrp="1"/>
          </p:cNvSpPr>
          <p:nvPr>
            <p:ph type="ftr" sz="quarter" idx="11"/>
          </p:nvPr>
        </p:nvSpPr>
        <p:spPr/>
        <p:txBody>
          <a:bodyPr/>
          <a:lstStyle/>
          <a:p>
            <a:endParaRPr lang="en-US" dirty="0"/>
          </a:p>
        </p:txBody>
      </p:sp>
      <p:sp>
        <p:nvSpPr>
          <p:cNvPr id="6" name="Platshållare för bildnummer 5"/>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26962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en-US"/>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5" name="Platshållare för sidfot 4"/>
          <p:cNvSpPr>
            <a:spLocks noGrp="1"/>
          </p:cNvSpPr>
          <p:nvPr>
            <p:ph type="ftr" sz="quarter" idx="11"/>
          </p:nvPr>
        </p:nvSpPr>
        <p:spPr/>
        <p:txBody>
          <a:bodyPr/>
          <a:lstStyle/>
          <a:p>
            <a:endParaRPr lang="en-US" dirty="0"/>
          </a:p>
        </p:txBody>
      </p:sp>
      <p:sp>
        <p:nvSpPr>
          <p:cNvPr id="6" name="Platshållare för bildnummer 5"/>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374101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5" name="Platshållare för datum 4"/>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6" name="Platshållare för sidfot 5"/>
          <p:cNvSpPr>
            <a:spLocks noGrp="1"/>
          </p:cNvSpPr>
          <p:nvPr>
            <p:ph type="ftr" sz="quarter" idx="11"/>
          </p:nvPr>
        </p:nvSpPr>
        <p:spPr/>
        <p:txBody>
          <a:bodyPr/>
          <a:lstStyle/>
          <a:p>
            <a:endParaRPr lang="en-US" dirty="0"/>
          </a:p>
        </p:txBody>
      </p:sp>
      <p:sp>
        <p:nvSpPr>
          <p:cNvPr id="7" name="Platshållare för bildnummer 6"/>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205436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en-US"/>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7" name="Platshållare för datum 6"/>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8" name="Platshållare för sidfot 7"/>
          <p:cNvSpPr>
            <a:spLocks noGrp="1"/>
          </p:cNvSpPr>
          <p:nvPr>
            <p:ph type="ftr" sz="quarter" idx="11"/>
          </p:nvPr>
        </p:nvSpPr>
        <p:spPr/>
        <p:txBody>
          <a:bodyPr/>
          <a:lstStyle/>
          <a:p>
            <a:endParaRPr lang="en-US" dirty="0"/>
          </a:p>
        </p:txBody>
      </p:sp>
      <p:sp>
        <p:nvSpPr>
          <p:cNvPr id="9" name="Platshållare för bildnummer 8"/>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2211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en-US"/>
          </a:p>
        </p:txBody>
      </p:sp>
      <p:sp>
        <p:nvSpPr>
          <p:cNvPr id="3" name="Platshållare för datum 2"/>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4" name="Platshållare för sidfot 3"/>
          <p:cNvSpPr>
            <a:spLocks noGrp="1"/>
          </p:cNvSpPr>
          <p:nvPr>
            <p:ph type="ftr" sz="quarter" idx="11"/>
          </p:nvPr>
        </p:nvSpPr>
        <p:spPr/>
        <p:txBody>
          <a:bodyPr/>
          <a:lstStyle/>
          <a:p>
            <a:endParaRPr lang="en-US" dirty="0"/>
          </a:p>
        </p:txBody>
      </p:sp>
      <p:sp>
        <p:nvSpPr>
          <p:cNvPr id="5" name="Platshållare för bildnummer 4"/>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148582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3" name="Platshållare för sidfot 2"/>
          <p:cNvSpPr>
            <a:spLocks noGrp="1"/>
          </p:cNvSpPr>
          <p:nvPr>
            <p:ph type="ftr" sz="quarter" idx="11"/>
          </p:nvPr>
        </p:nvSpPr>
        <p:spPr/>
        <p:txBody>
          <a:bodyPr/>
          <a:lstStyle/>
          <a:p>
            <a:endParaRPr lang="en-US" dirty="0"/>
          </a:p>
        </p:txBody>
      </p:sp>
      <p:sp>
        <p:nvSpPr>
          <p:cNvPr id="4" name="Platshållare för bildnummer 3"/>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346769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US"/>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6" name="Platshållare för sidfot 5"/>
          <p:cNvSpPr>
            <a:spLocks noGrp="1"/>
          </p:cNvSpPr>
          <p:nvPr>
            <p:ph type="ftr" sz="quarter" idx="11"/>
          </p:nvPr>
        </p:nvSpPr>
        <p:spPr/>
        <p:txBody>
          <a:bodyPr/>
          <a:lstStyle/>
          <a:p>
            <a:endParaRPr lang="en-US" dirty="0"/>
          </a:p>
        </p:txBody>
      </p:sp>
      <p:sp>
        <p:nvSpPr>
          <p:cNvPr id="7" name="Platshållare för bildnummer 6"/>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325409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en-US"/>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345801B8-47C8-4BF5-AE62-8BD6EBF77369}" type="datetimeFigureOut">
              <a:rPr lang="en-US" smtClean="0"/>
              <a:t>8/20/2018</a:t>
            </a:fld>
            <a:endParaRPr lang="en-US" dirty="0"/>
          </a:p>
        </p:txBody>
      </p:sp>
      <p:sp>
        <p:nvSpPr>
          <p:cNvPr id="6" name="Platshållare för sidfot 5"/>
          <p:cNvSpPr>
            <a:spLocks noGrp="1"/>
          </p:cNvSpPr>
          <p:nvPr>
            <p:ph type="ftr" sz="quarter" idx="11"/>
          </p:nvPr>
        </p:nvSpPr>
        <p:spPr/>
        <p:txBody>
          <a:bodyPr/>
          <a:lstStyle/>
          <a:p>
            <a:endParaRPr lang="en-US" dirty="0"/>
          </a:p>
        </p:txBody>
      </p:sp>
      <p:sp>
        <p:nvSpPr>
          <p:cNvPr id="7" name="Platshållare för bildnummer 6"/>
          <p:cNvSpPr>
            <a:spLocks noGrp="1"/>
          </p:cNvSpPr>
          <p:nvPr>
            <p:ph type="sldNum" sz="quarter" idx="12"/>
          </p:nvPr>
        </p:nvSpPr>
        <p:spPr/>
        <p:txBody>
          <a:bodyPr/>
          <a:lstStyle/>
          <a:p>
            <a:fld id="{21C61E78-01E0-4F02-8ADF-A52015AAD750}" type="slidenum">
              <a:rPr lang="en-US" smtClean="0"/>
              <a:t>‹#›</a:t>
            </a:fld>
            <a:endParaRPr lang="en-US" dirty="0"/>
          </a:p>
        </p:txBody>
      </p:sp>
    </p:spTree>
    <p:extLst>
      <p:ext uri="{BB962C8B-B14F-4D97-AF65-F5344CB8AC3E}">
        <p14:creationId xmlns:p14="http://schemas.microsoft.com/office/powerpoint/2010/main" val="256171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en-US"/>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en-US"/>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801B8-47C8-4BF5-AE62-8BD6EBF77369}" type="datetimeFigureOut">
              <a:rPr lang="en-US" smtClean="0"/>
              <a:t>8/20/2018</a:t>
            </a:fld>
            <a:endParaRPr lang="en-US" dirty="0"/>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61E78-01E0-4F02-8ADF-A52015AAD750}" type="slidenum">
              <a:rPr lang="en-US" smtClean="0"/>
              <a:t>‹#›</a:t>
            </a:fld>
            <a:endParaRPr lang="en-US" dirty="0"/>
          </a:p>
        </p:txBody>
      </p:sp>
    </p:spTree>
    <p:extLst>
      <p:ext uri="{BB962C8B-B14F-4D97-AF65-F5344CB8AC3E}">
        <p14:creationId xmlns:p14="http://schemas.microsoft.com/office/powerpoint/2010/main" val="2259920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68.wmf"/><Relationship Id="rId4" Type="http://schemas.openxmlformats.org/officeDocument/2006/relationships/oleObject" Target="../embeddings/oleObject76.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70.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80.bin"/></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17.xml"/><Relationship Id="rId7" Type="http://schemas.openxmlformats.org/officeDocument/2006/relationships/image" Target="../media/image75.wmf"/><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oleObject" Target="../embeddings/oleObject83.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76.wm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34.vml"/><Relationship Id="rId5" Type="http://schemas.openxmlformats.org/officeDocument/2006/relationships/image" Target="../media/image78.wmf"/><Relationship Id="rId4" Type="http://schemas.openxmlformats.org/officeDocument/2006/relationships/oleObject" Target="../embeddings/oleObject86.bin"/></Relationships>
</file>

<file path=ppt/slides/_rels/slide107.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80.wmf"/><Relationship Id="rId5" Type="http://schemas.openxmlformats.org/officeDocument/2006/relationships/oleObject" Target="../embeddings/oleObject88.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90.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83.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37.vml"/><Relationship Id="rId5" Type="http://schemas.openxmlformats.org/officeDocument/2006/relationships/image" Target="../media/image84.wmf"/><Relationship Id="rId4" Type="http://schemas.openxmlformats.org/officeDocument/2006/relationships/oleObject" Target="../embeddings/oleObject92.bin"/></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85.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8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image" Target="../media/image3.png"/><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11"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image" Target="../media/image2.wmf"/><Relationship Id="rId9"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9" Type="http://schemas.openxmlformats.org/officeDocument/2006/relationships/image" Target="../media/image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 Id="rId9" Type="http://schemas.openxmlformats.org/officeDocument/2006/relationships/image" Target="../media/image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7.vml"/><Relationship Id="rId9"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8.vml"/><Relationship Id="rId9" Type="http://schemas.openxmlformats.org/officeDocument/2006/relationships/image" Target="../media/image3.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9.vml"/><Relationship Id="rId11" Type="http://schemas.openxmlformats.org/officeDocument/2006/relationships/image" Target="../media/image9.wmf"/><Relationship Id="rId10" Type="http://schemas.openxmlformats.org/officeDocument/2006/relationships/oleObject" Target="../embeddings/oleObject13.bin"/><Relationship Id="rId9" Type="http://schemas.openxmlformats.org/officeDocument/2006/relationships/image" Target="../media/image8.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6.wmf"/><Relationship Id="rId5" Type="http://schemas.openxmlformats.org/officeDocument/2006/relationships/oleObject" Target="../embeddings/oleObject20.bin"/><Relationship Id="rId4" Type="http://schemas.openxmlformats.org/officeDocument/2006/relationships/image" Target="../media/image1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9.wmf"/><Relationship Id="rId5" Type="http://schemas.openxmlformats.org/officeDocument/2006/relationships/oleObject" Target="../embeddings/oleObject2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5.wmf"/><Relationship Id="rId5" Type="http://schemas.openxmlformats.org/officeDocument/2006/relationships/oleObject" Target="../embeddings/oleObject29.bin"/><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7.wmf"/><Relationship Id="rId5" Type="http://schemas.openxmlformats.org/officeDocument/2006/relationships/oleObject" Target="../embeddings/oleObject31.bin"/><Relationship Id="rId4" Type="http://schemas.openxmlformats.org/officeDocument/2006/relationships/image" Target="../media/image2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0.wmf"/><Relationship Id="rId5" Type="http://schemas.openxmlformats.org/officeDocument/2006/relationships/oleObject" Target="../embeddings/oleObject34.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6.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4.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40.bin"/><Relationship Id="rId14" Type="http://schemas.openxmlformats.org/officeDocument/2006/relationships/image" Target="../media/image38.wmf"/></Relationships>
</file>

<file path=ppt/slides/_rels/slide6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0.wmf"/><Relationship Id="rId5" Type="http://schemas.openxmlformats.org/officeDocument/2006/relationships/oleObject" Target="../embeddings/oleObject44.bin"/><Relationship Id="rId4" Type="http://schemas.openxmlformats.org/officeDocument/2006/relationships/image" Target="../media/image39.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9.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7.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4.wmf"/></Relationships>
</file>

<file path=ppt/slides/_rels/slide65.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7.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53.bin"/><Relationship Id="rId14" Type="http://schemas.openxmlformats.org/officeDocument/2006/relationships/image" Target="../media/image5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xml"/><Relationship Id="rId1" Type="http://schemas.openxmlformats.org/officeDocument/2006/relationships/vmlDrawing" Target="../drawings/vmlDrawing24.vml"/><Relationship Id="rId4" Type="http://schemas.openxmlformats.org/officeDocument/2006/relationships/image" Target="../media/image3.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xml"/><Relationship Id="rId1" Type="http://schemas.openxmlformats.org/officeDocument/2006/relationships/vmlDrawing" Target="../drawings/vmlDrawing25.vml"/><Relationship Id="rId4" Type="http://schemas.openxmlformats.org/officeDocument/2006/relationships/image" Target="../media/image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60.bin"/><Relationship Id="rId4" Type="http://schemas.openxmlformats.org/officeDocument/2006/relationships/image" Target="../media/image54.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7.wmf"/><Relationship Id="rId5" Type="http://schemas.openxmlformats.org/officeDocument/2006/relationships/oleObject" Target="../embeddings/oleObject62.bin"/><Relationship Id="rId4" Type="http://schemas.openxmlformats.org/officeDocument/2006/relationships/image" Target="../media/image56.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2.wmf"/><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28.vml"/><Relationship Id="rId6" Type="http://schemas.openxmlformats.org/officeDocument/2006/relationships/image" Target="../media/image59.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6.bin"/><Relationship Id="rId14" Type="http://schemas.openxmlformats.org/officeDocument/2006/relationships/image" Target="../media/image63.wmf"/></Relationships>
</file>

<file path=ppt/slides/_rels/slide86.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66.wmf"/><Relationship Id="rId5" Type="http://schemas.openxmlformats.org/officeDocument/2006/relationships/oleObject" Target="../embeddings/oleObject71.bin"/><Relationship Id="rId4" Type="http://schemas.openxmlformats.org/officeDocument/2006/relationships/image" Target="../media/image65.wmf"/></Relationships>
</file>

<file path=ppt/slides/_rels/slide87.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66.wmf"/><Relationship Id="rId5" Type="http://schemas.openxmlformats.org/officeDocument/2006/relationships/oleObject" Target="../embeddings/oleObject74.bin"/><Relationship Id="rId4" Type="http://schemas.openxmlformats.org/officeDocument/2006/relationships/image" Target="../media/image65.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262402" y="642551"/>
            <a:ext cx="9286923" cy="1235675"/>
          </a:xfrm>
        </p:spPr>
        <p:txBody>
          <a:bodyPr>
            <a:noAutofit/>
          </a:bodyPr>
          <a:lstStyle/>
          <a:p>
            <a:r>
              <a:rPr lang="en-US" sz="2800" u="sng" dirty="0" smtClean="0">
                <a:latin typeface="Times New Roman" panose="02020603050405020304" pitchFamily="18" charset="0"/>
                <a:cs typeface="Times New Roman" panose="02020603050405020304" pitchFamily="18" charset="0"/>
              </a:rPr>
              <a:t/>
            </a:r>
            <a:br>
              <a:rPr lang="en-US" sz="2800" u="sng" dirty="0" smtClean="0">
                <a:latin typeface="Times New Roman" panose="02020603050405020304" pitchFamily="18" charset="0"/>
                <a:cs typeface="Times New Roman" panose="02020603050405020304" pitchFamily="18" charset="0"/>
              </a:rPr>
            </a:br>
            <a:r>
              <a:rPr lang="en-US" sz="2800" b="1" i="1" u="sng" dirty="0">
                <a:latin typeface="Times New Roman" panose="02020603050405020304" pitchFamily="18" charset="0"/>
                <a:cs typeface="Times New Roman" panose="02020603050405020304" pitchFamily="18" charset="0"/>
              </a:rPr>
              <a:t>D</a:t>
            </a:r>
            <a:r>
              <a:rPr lang="en-US" sz="2800" b="1" i="1" u="sng" dirty="0" smtClean="0">
                <a:latin typeface="Times New Roman" panose="02020603050405020304" pitchFamily="18" charset="0"/>
                <a:cs typeface="Times New Roman" panose="02020603050405020304" pitchFamily="18" charset="0"/>
              </a:rPr>
              <a:t>evelopment of Survey Statistics theory and practice</a:t>
            </a:r>
            <a:br>
              <a:rPr lang="en-US" sz="2800" b="1" i="1" u="sng" dirty="0" smtClean="0">
                <a:latin typeface="Times New Roman" panose="02020603050405020304" pitchFamily="18" charset="0"/>
                <a:cs typeface="Times New Roman" panose="02020603050405020304" pitchFamily="18" charset="0"/>
              </a:rPr>
            </a:br>
            <a:r>
              <a:rPr lang="en-US" sz="2800" b="1" i="1" u="sng" dirty="0" smtClean="0">
                <a:latin typeface="Times New Roman" panose="02020603050405020304" pitchFamily="18" charset="0"/>
                <a:cs typeface="Times New Roman" panose="02020603050405020304" pitchFamily="18" charset="0"/>
              </a:rPr>
              <a:t>in the last fifty years; some personal reflections</a:t>
            </a:r>
            <a:endParaRPr lang="en-US" sz="2800" b="1" i="1"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1988263" y="2316606"/>
            <a:ext cx="7484683" cy="3029405"/>
          </a:xfrm>
        </p:spPr>
        <p:txBody>
          <a:bodyPr>
            <a:noAutofit/>
          </a:bodyPr>
          <a:lstStyle/>
          <a:p>
            <a:r>
              <a:rPr lang="en-US" sz="2800" dirty="0" smtClean="0">
                <a:latin typeface="Times New Roman" panose="02020603050405020304" pitchFamily="18" charset="0"/>
                <a:cs typeface="Times New Roman" panose="02020603050405020304" pitchFamily="18" charset="0"/>
              </a:rPr>
              <a:t>Carl-Erik </a:t>
            </a:r>
            <a:r>
              <a:rPr lang="en-US" sz="2800" dirty="0" err="1" smtClean="0">
                <a:latin typeface="Times New Roman" panose="02020603050405020304" pitchFamily="18" charset="0"/>
                <a:cs typeface="Times New Roman" panose="02020603050405020304" pitchFamily="18" charset="0"/>
              </a:rPr>
              <a:t>Särndal</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Statistics Sweden</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BNU workshop </a:t>
            </a:r>
          </a:p>
          <a:p>
            <a:r>
              <a:rPr lang="en-US" sz="2800" dirty="0" smtClean="0">
                <a:latin typeface="Times New Roman" panose="02020603050405020304" pitchFamily="18" charset="0"/>
                <a:cs typeface="Times New Roman" panose="02020603050405020304" pitchFamily="18" charset="0"/>
              </a:rPr>
              <a:t>Jelgava, Latvia</a:t>
            </a:r>
          </a:p>
          <a:p>
            <a:r>
              <a:rPr lang="en-US" sz="2800" dirty="0" smtClean="0">
                <a:latin typeface="Times New Roman" panose="02020603050405020304" pitchFamily="18" charset="0"/>
                <a:cs typeface="Times New Roman" panose="02020603050405020304" pitchFamily="18" charset="0"/>
              </a:rPr>
              <a:t>August 20-24, 2018</a:t>
            </a:r>
          </a:p>
        </p:txBody>
      </p:sp>
      <p:sp>
        <p:nvSpPr>
          <p:cNvPr id="5" name="Rektangel 4"/>
          <p:cNvSpPr/>
          <p:nvPr/>
        </p:nvSpPr>
        <p:spPr>
          <a:xfrm>
            <a:off x="9531287" y="5532806"/>
            <a:ext cx="126188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2018-08-15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764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24840" y="213360"/>
            <a:ext cx="10957559" cy="5406963"/>
          </a:xfrm>
        </p:spPr>
        <p:txBody>
          <a:bodyPr>
            <a:noAutofit/>
          </a:bodyPr>
          <a:lstStyle/>
          <a:p>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 argued in a recent article  (in Swedish)  that</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probability sampling may never have been proposed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or at least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would never have become the dominant paradigm that we know,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namely,</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if  &gt; 80 years ago it had been known and obvious that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 large portion of a population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will not co-operate and deliver data, if selected</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i="1" dirty="0" smtClean="0">
                <a:latin typeface="Times New Roman" panose="02020603050405020304" pitchFamily="18" charset="0"/>
                <a:cs typeface="Times New Roman" panose="02020603050405020304" pitchFamily="18" charset="0"/>
              </a:rPr>
              <a:t>Society </a:t>
            </a:r>
            <a:r>
              <a:rPr lang="en-US" sz="2800" dirty="0" smtClean="0">
                <a:latin typeface="Times New Roman" panose="02020603050405020304" pitchFamily="18" charset="0"/>
                <a:cs typeface="Times New Roman" panose="02020603050405020304" pitchFamily="18" charset="0"/>
              </a:rPr>
              <a:t> was different back then.</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Probability sampling was built on a notion of </a:t>
            </a:r>
            <a:r>
              <a:rPr lang="en-US" sz="2800" i="1" dirty="0" smtClean="0">
                <a:latin typeface="Times New Roman" panose="02020603050405020304" pitchFamily="18" charset="0"/>
                <a:cs typeface="Times New Roman" panose="02020603050405020304" pitchFamily="18" charset="0"/>
              </a:rPr>
              <a:t>trust in society </a:t>
            </a:r>
            <a:endParaRPr lang="en-US" sz="2800" dirty="0">
              <a:latin typeface="Times New Roman" panose="02020603050405020304" pitchFamily="18" charset="0"/>
              <a:cs typeface="Times New Roman" panose="02020603050405020304" pitchFamily="18" charset="0"/>
            </a:endParaRPr>
          </a:p>
        </p:txBody>
      </p:sp>
      <p:sp>
        <p:nvSpPr>
          <p:cNvPr id="7" name="Rektangel 6"/>
          <p:cNvSpPr/>
          <p:nvPr/>
        </p:nvSpPr>
        <p:spPr>
          <a:xfrm>
            <a:off x="1356905" y="5876873"/>
            <a:ext cx="543739"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18467543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194818" y="56353"/>
            <a:ext cx="8229600" cy="792162"/>
          </a:xfrm>
        </p:spPr>
        <p:txBody>
          <a:bodyPr/>
          <a:lstStyle/>
          <a:p>
            <a:pPr marL="838200" indent="-838200" algn="ctr"/>
            <a:r>
              <a:rPr lang="fr-CA" sz="2800" u="sng" dirty="0" err="1" smtClean="0">
                <a:latin typeface="Times New Roman" panose="02020603050405020304" pitchFamily="18" charset="0"/>
              </a:rPr>
              <a:t>Recognize</a:t>
            </a:r>
            <a:r>
              <a:rPr lang="fr-CA" sz="2800" u="sng" dirty="0" smtClean="0">
                <a:latin typeface="Times New Roman" panose="02020603050405020304" pitchFamily="18" charset="0"/>
              </a:rPr>
              <a:t> the </a:t>
            </a:r>
            <a:r>
              <a:rPr lang="fr-CA" sz="2800" u="sng" dirty="0" err="1" smtClean="0">
                <a:latin typeface="Times New Roman" panose="02020603050405020304" pitchFamily="18" charset="0"/>
              </a:rPr>
              <a:t>dynamic</a:t>
            </a:r>
            <a:r>
              <a:rPr lang="fr-CA" sz="2800" u="sng" dirty="0" smtClean="0">
                <a:latin typeface="Times New Roman" panose="02020603050405020304" pitchFamily="18" charset="0"/>
              </a:rPr>
              <a:t> nature of data collection</a:t>
            </a:r>
            <a:endParaRPr lang="fr-CA" sz="3600" dirty="0">
              <a:latin typeface="Times New Roman" panose="02020603050405020304" pitchFamily="18" charset="0"/>
            </a:endParaRPr>
          </a:p>
        </p:txBody>
      </p:sp>
      <p:sp>
        <p:nvSpPr>
          <p:cNvPr id="86019" name="Rectangle 3"/>
          <p:cNvSpPr>
            <a:spLocks noGrp="1" noChangeArrowheads="1"/>
          </p:cNvSpPr>
          <p:nvPr>
            <p:ph type="body" idx="4294967295"/>
          </p:nvPr>
        </p:nvSpPr>
        <p:spPr>
          <a:xfrm>
            <a:off x="813106" y="1020762"/>
            <a:ext cx="9602623" cy="1569963"/>
          </a:xfrm>
        </p:spPr>
        <p:txBody>
          <a:bodyPr>
            <a:noAutofit/>
          </a:bodyPr>
          <a:lstStyle/>
          <a:p>
            <a:pPr eaLnBrk="1" hangingPunct="1">
              <a:buFontTx/>
              <a:buNone/>
            </a:pPr>
            <a:r>
              <a:rPr lang="en-US" dirty="0" smtClean="0">
                <a:latin typeface="Times New Roman" panose="02020603050405020304" pitchFamily="18" charset="0"/>
              </a:rPr>
              <a:t>Over the data collection period (several days or weeks) </a:t>
            </a:r>
          </a:p>
          <a:p>
            <a:pPr eaLnBrk="1" hangingPunct="1">
              <a:buFontTx/>
              <a:buNone/>
            </a:pPr>
            <a:r>
              <a:rPr lang="en-US" dirty="0">
                <a:latin typeface="Times New Roman" panose="02020603050405020304" pitchFamily="18" charset="0"/>
              </a:rPr>
              <a:t> </a:t>
            </a:r>
            <a:r>
              <a:rPr lang="en-US" dirty="0" smtClean="0">
                <a:latin typeface="Times New Roman" panose="02020603050405020304" pitchFamily="18" charset="0"/>
              </a:rPr>
              <a:t>              a sequence of response sets, hierarchical  :</a:t>
            </a:r>
            <a:endParaRPr lang="en-US" i="1" dirty="0">
              <a:latin typeface="Times New Roman" panose="02020603050405020304" pitchFamily="18" charset="0"/>
            </a:endParaRPr>
          </a:p>
        </p:txBody>
      </p:sp>
      <p:graphicFrame>
        <p:nvGraphicFramePr>
          <p:cNvPr id="86020" name="Object 3"/>
          <p:cNvGraphicFramePr>
            <a:graphicFrameLocks noChangeAspect="1"/>
          </p:cNvGraphicFramePr>
          <p:nvPr>
            <p:extLst/>
          </p:nvPr>
        </p:nvGraphicFramePr>
        <p:xfrm>
          <a:off x="3547456" y="2721732"/>
          <a:ext cx="3789363" cy="655637"/>
        </p:xfrm>
        <a:graphic>
          <a:graphicData uri="http://schemas.openxmlformats.org/presentationml/2006/ole">
            <mc:AlternateContent xmlns:mc="http://schemas.openxmlformats.org/markup-compatibility/2006">
              <mc:Choice xmlns:v="urn:schemas-microsoft-com:vml" Requires="v">
                <p:oleObj spid="_x0000_s337005" name="Ekvation" r:id="rId4" imgW="1739900" imgH="266700" progId="Equation.3">
                  <p:embed/>
                </p:oleObj>
              </mc:Choice>
              <mc:Fallback>
                <p:oleObj name="Ekvation" r:id="rId4" imgW="1739900" imgH="266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7456" y="2721732"/>
                        <a:ext cx="3789363"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1" name="Rektangel 4"/>
          <p:cNvSpPr>
            <a:spLocks noChangeArrowheads="1"/>
          </p:cNvSpPr>
          <p:nvPr/>
        </p:nvSpPr>
        <p:spPr bwMode="auto">
          <a:xfrm>
            <a:off x="2030864" y="3508376"/>
            <a:ext cx="8207375" cy="259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None/>
            </a:pPr>
            <a:r>
              <a:rPr lang="fr-CA" sz="2800" i="1" dirty="0" err="1" smtClean="0">
                <a:latin typeface="Times New Roman" panose="02020603050405020304" pitchFamily="18" charset="0"/>
              </a:rPr>
              <a:t>a</a:t>
            </a:r>
            <a:r>
              <a:rPr lang="fr-CA" sz="3600" baseline="30000" dirty="0" err="1" smtClean="0">
                <a:latin typeface="Times New Roman" panose="02020603050405020304" pitchFamily="18" charset="0"/>
              </a:rPr>
              <a:t>th</a:t>
            </a:r>
            <a:r>
              <a:rPr lang="fr-CA" sz="2800" dirty="0" smtClean="0">
                <a:latin typeface="Times New Roman" panose="02020603050405020304" pitchFamily="18" charset="0"/>
              </a:rPr>
              <a:t>  contact </a:t>
            </a:r>
            <a:r>
              <a:rPr lang="fr-CA" sz="2800" dirty="0" err="1" smtClean="0">
                <a:latin typeface="Times New Roman" panose="02020603050405020304" pitchFamily="18" charset="0"/>
              </a:rPr>
              <a:t>attempt</a:t>
            </a:r>
            <a:r>
              <a:rPr lang="fr-CA" sz="2800" dirty="0" smtClean="0">
                <a:latin typeface="Times New Roman" panose="02020603050405020304" pitchFamily="18" charset="0"/>
              </a:rPr>
              <a:t>,    or  </a:t>
            </a:r>
            <a:r>
              <a:rPr lang="fr-CA" sz="2800" i="1" dirty="0" err="1" smtClean="0">
                <a:latin typeface="Times New Roman" panose="02020603050405020304" pitchFamily="18" charset="0"/>
              </a:rPr>
              <a:t>a</a:t>
            </a:r>
            <a:r>
              <a:rPr lang="fr-CA" sz="3600" baseline="30000" dirty="0" err="1" smtClean="0">
                <a:latin typeface="Times New Roman" panose="02020603050405020304" pitchFamily="18" charset="0"/>
              </a:rPr>
              <a:t>th</a:t>
            </a:r>
            <a:r>
              <a:rPr lang="fr-CA" sz="2800" dirty="0" smtClean="0">
                <a:latin typeface="Times New Roman" panose="02020603050405020304" pitchFamily="18" charset="0"/>
              </a:rPr>
              <a:t>  </a:t>
            </a:r>
            <a:r>
              <a:rPr lang="fr-CA" sz="2800" dirty="0" err="1" smtClean="0">
                <a:latin typeface="Times New Roman" panose="02020603050405020304" pitchFamily="18" charset="0"/>
              </a:rPr>
              <a:t>day</a:t>
            </a:r>
            <a:r>
              <a:rPr lang="fr-CA" sz="2800" dirty="0" smtClean="0">
                <a:latin typeface="Times New Roman" panose="02020603050405020304" pitchFamily="18" charset="0"/>
              </a:rPr>
              <a:t> of data collection.</a:t>
            </a:r>
            <a:endParaRPr lang="fr-CA" sz="2800" dirty="0">
              <a:latin typeface="Times New Roman" panose="02020603050405020304" pitchFamily="18" charset="0"/>
            </a:endParaRPr>
          </a:p>
          <a:p>
            <a:pPr eaLnBrk="1" hangingPunct="1">
              <a:buFontTx/>
              <a:buNone/>
            </a:pPr>
            <a:r>
              <a:rPr lang="fr-CA" sz="2800" dirty="0" smtClean="0">
                <a:latin typeface="Times New Roman" panose="02020603050405020304" pitchFamily="18" charset="0"/>
              </a:rPr>
              <a:t>For simple notation,  let   </a:t>
            </a:r>
            <a:r>
              <a:rPr lang="fr-CA" sz="2800" i="1" dirty="0" smtClean="0">
                <a:latin typeface="Times New Roman" panose="02020603050405020304" pitchFamily="18" charset="0"/>
              </a:rPr>
              <a:t>r</a:t>
            </a:r>
            <a:r>
              <a:rPr lang="fr-CA" sz="2800" dirty="0" smtClean="0">
                <a:latin typeface="Times New Roman" panose="02020603050405020304" pitchFamily="18" charset="0"/>
              </a:rPr>
              <a:t>  </a:t>
            </a:r>
            <a:r>
              <a:rPr lang="fr-CA" sz="2800" dirty="0" err="1" smtClean="0">
                <a:latin typeface="Times New Roman" panose="02020603050405020304" pitchFamily="18" charset="0"/>
              </a:rPr>
              <a:t>denote</a:t>
            </a:r>
            <a:r>
              <a:rPr lang="fr-CA" sz="2800" dirty="0" smtClean="0">
                <a:latin typeface="Times New Roman" panose="02020603050405020304" pitchFamily="18" charset="0"/>
              </a:rPr>
              <a:t> </a:t>
            </a:r>
            <a:r>
              <a:rPr lang="fr-CA" sz="2800" dirty="0" err="1" smtClean="0">
                <a:latin typeface="Times New Roman" panose="02020603050405020304" pitchFamily="18" charset="0"/>
              </a:rPr>
              <a:t>any</a:t>
            </a:r>
            <a:r>
              <a:rPr lang="fr-CA" sz="2800" dirty="0" smtClean="0">
                <a:latin typeface="Times New Roman" panose="02020603050405020304" pitchFamily="18" charset="0"/>
              </a:rPr>
              <a:t> one of </a:t>
            </a:r>
            <a:r>
              <a:rPr lang="fr-CA" sz="2800" dirty="0" err="1" smtClean="0">
                <a:latin typeface="Times New Roman" panose="02020603050405020304" pitchFamily="18" charset="0"/>
              </a:rPr>
              <a:t>these</a:t>
            </a:r>
            <a:endParaRPr lang="fr-CA" sz="2800" dirty="0" smtClean="0">
              <a:latin typeface="Times New Roman" panose="02020603050405020304" pitchFamily="18" charset="0"/>
            </a:endParaRPr>
          </a:p>
          <a:p>
            <a:pPr eaLnBrk="1" hangingPunct="1">
              <a:buFontTx/>
              <a:buNone/>
            </a:pPr>
            <a:endParaRPr lang="fr-CA" sz="2800" dirty="0">
              <a:latin typeface="Times New Roman" panose="02020603050405020304" pitchFamily="18" charset="0"/>
            </a:endParaRPr>
          </a:p>
          <a:p>
            <a:pPr eaLnBrk="1" hangingPunct="1">
              <a:buFontTx/>
              <a:buNone/>
            </a:pPr>
            <a:r>
              <a:rPr lang="fr-CA" sz="2800" dirty="0" smtClean="0">
                <a:latin typeface="Times New Roman" panose="02020603050405020304" pitchFamily="18" charset="0"/>
              </a:rPr>
              <a:t>Assume all contact </a:t>
            </a:r>
            <a:r>
              <a:rPr lang="fr-CA" sz="2800" dirty="0" err="1" smtClean="0">
                <a:latin typeface="Times New Roman" panose="02020603050405020304" pitchFamily="18" charset="0"/>
              </a:rPr>
              <a:t>attempts</a:t>
            </a:r>
            <a:r>
              <a:rPr lang="fr-CA" sz="2800" dirty="0" smtClean="0">
                <a:latin typeface="Times New Roman" panose="02020603050405020304" pitchFamily="18" charset="0"/>
              </a:rPr>
              <a:t> </a:t>
            </a:r>
            <a:r>
              <a:rPr lang="fr-CA" sz="2800" dirty="0" err="1" smtClean="0">
                <a:latin typeface="Times New Roman" panose="02020603050405020304" pitchFamily="18" charset="0"/>
              </a:rPr>
              <a:t>recorded</a:t>
            </a:r>
            <a:endParaRPr lang="fr-CA" sz="2800" dirty="0">
              <a:latin typeface="Times New Roman" panose="02020603050405020304" pitchFamily="18" charset="0"/>
            </a:endParaRPr>
          </a:p>
          <a:p>
            <a:pPr eaLnBrk="1" hangingPunct="1">
              <a:buFontTx/>
              <a:buNone/>
            </a:pPr>
            <a:r>
              <a:rPr lang="fr-CA" sz="2800" dirty="0" smtClean="0">
                <a:latin typeface="Times New Roman" panose="02020603050405020304" pitchFamily="18" charset="0"/>
              </a:rPr>
              <a:t>  (at </a:t>
            </a:r>
            <a:r>
              <a:rPr lang="fr-CA" sz="2800" dirty="0" err="1" smtClean="0">
                <a:latin typeface="Times New Roman" panose="02020603050405020304" pitchFamily="18" charset="0"/>
              </a:rPr>
              <a:t>Statistics</a:t>
            </a:r>
            <a:r>
              <a:rPr lang="fr-CA" sz="2800" dirty="0" smtClean="0">
                <a:latin typeface="Times New Roman" panose="02020603050405020304" pitchFamily="18" charset="0"/>
              </a:rPr>
              <a:t> </a:t>
            </a:r>
            <a:r>
              <a:rPr lang="fr-CA" sz="2800" dirty="0" err="1" smtClean="0">
                <a:latin typeface="Times New Roman" panose="02020603050405020304" pitchFamily="18" charset="0"/>
              </a:rPr>
              <a:t>Sweden</a:t>
            </a:r>
            <a:r>
              <a:rPr lang="fr-CA" sz="2800" dirty="0" smtClean="0">
                <a:latin typeface="Times New Roman" panose="02020603050405020304" pitchFamily="18" charset="0"/>
              </a:rPr>
              <a:t> by </a:t>
            </a:r>
            <a:r>
              <a:rPr lang="fr-CA" sz="2800" dirty="0" err="1" smtClean="0">
                <a:latin typeface="Times New Roman" panose="02020603050405020304" pitchFamily="18" charset="0"/>
              </a:rPr>
              <a:t>WinDATI</a:t>
            </a:r>
            <a:r>
              <a:rPr lang="fr-CA" sz="2800" dirty="0" smtClean="0">
                <a:latin typeface="Times New Roman" panose="02020603050405020304" pitchFamily="18" charset="0"/>
              </a:rPr>
              <a:t>)</a:t>
            </a:r>
            <a:endParaRPr lang="fr-CA" sz="2800" dirty="0">
              <a:latin typeface="Times New Roman" panose="02020603050405020304" pitchFamily="18" charset="0"/>
            </a:endParaRPr>
          </a:p>
        </p:txBody>
      </p:sp>
    </p:spTree>
    <p:extLst>
      <p:ext uri="{BB962C8B-B14F-4D97-AF65-F5344CB8AC3E}">
        <p14:creationId xmlns:p14="http://schemas.microsoft.com/office/powerpoint/2010/main" val="4515062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281920" y="257169"/>
            <a:ext cx="13111282" cy="4893647"/>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Adaptive </a:t>
            </a:r>
            <a:r>
              <a:rPr lang="en-US" sz="2800" u="sng" dirty="0">
                <a:latin typeface="Times New Roman" panose="02020603050405020304" pitchFamily="18" charset="0"/>
                <a:cs typeface="Times New Roman" panose="02020603050405020304" pitchFamily="18" charset="0"/>
              </a:rPr>
              <a:t>data </a:t>
            </a:r>
            <a:r>
              <a:rPr lang="en-US" sz="2800" u="sng" dirty="0" smtClean="0">
                <a:latin typeface="Times New Roman" panose="02020603050405020304" pitchFamily="18" charset="0"/>
                <a:cs typeface="Times New Roman" panose="02020603050405020304" pitchFamily="18" charset="0"/>
              </a:rPr>
              <a:t>collection</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With </a:t>
            </a:r>
            <a:r>
              <a:rPr lang="en-US" sz="2800" i="1" dirty="0" smtClean="0">
                <a:latin typeface="Times New Roman" panose="02020603050405020304" pitchFamily="18" charset="0"/>
                <a:cs typeface="Times New Roman" panose="02020603050405020304" pitchFamily="18" charset="0"/>
              </a:rPr>
              <a:t>Traditional </a:t>
            </a:r>
            <a:r>
              <a:rPr lang="en-US" sz="2800" i="1" dirty="0">
                <a:latin typeface="Times New Roman" panose="02020603050405020304" pitchFamily="18" charset="0"/>
                <a:cs typeface="Times New Roman" panose="02020603050405020304" pitchFamily="18" charset="0"/>
              </a:rPr>
              <a:t>data </a:t>
            </a:r>
            <a:r>
              <a:rPr lang="en-US" sz="2800" i="1" dirty="0" smtClean="0">
                <a:latin typeface="Times New Roman" panose="02020603050405020304" pitchFamily="18" charset="0"/>
                <a:cs typeface="Times New Roman" panose="02020603050405020304" pitchFamily="18" charset="0"/>
              </a:rPr>
              <a:t>collection, </a:t>
            </a:r>
            <a:r>
              <a:rPr lang="en-US" sz="2800" dirty="0" smtClean="0">
                <a:latin typeface="Times New Roman" panose="02020603050405020304" pitchFamily="18" charset="0"/>
                <a:cs typeface="Times New Roman" panose="02020603050405020304" pitchFamily="18" charset="0"/>
              </a:rPr>
              <a:t>the response  </a:t>
            </a:r>
            <a:r>
              <a:rPr lang="en-US" sz="2800" i="1" dirty="0">
                <a:latin typeface="Times New Roman" panose="02020603050405020304" pitchFamily="18" charset="0"/>
                <a:cs typeface="Times New Roman" panose="02020603050405020304" pitchFamily="18" charset="0"/>
              </a:rPr>
              <a:t>r</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(say 50%  response rate)</a:t>
            </a:r>
            <a:r>
              <a:rPr lang="en-US" sz="2800" i="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is likely to be    </a:t>
            </a:r>
            <a:r>
              <a:rPr lang="en-US" sz="2800" i="1" dirty="0" smtClean="0">
                <a:latin typeface="Times New Roman" panose="02020603050405020304" pitchFamily="18" charset="0"/>
                <a:cs typeface="Times New Roman" panose="02020603050405020304" pitchFamily="18" charset="0"/>
              </a:rPr>
              <a:t>unbalanced</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not </a:t>
            </a:r>
            <a:r>
              <a:rPr lang="en-US" sz="2800" i="1" dirty="0">
                <a:latin typeface="Times New Roman" panose="02020603050405020304" pitchFamily="18" charset="0"/>
                <a:cs typeface="Times New Roman" panose="02020603050405020304" pitchFamily="18" charset="0"/>
              </a:rPr>
              <a:t>representative                   </a:t>
            </a:r>
          </a:p>
          <a:p>
            <a:r>
              <a:rPr lang="en-US" sz="2800" dirty="0">
                <a:latin typeface="Times New Roman" panose="02020603050405020304" pitchFamily="18" charset="0"/>
                <a:cs typeface="Times New Roman" panose="02020603050405020304" pitchFamily="18" charset="0"/>
              </a:rPr>
              <a:t>(of the probability sample  </a:t>
            </a:r>
            <a:r>
              <a:rPr lang="en-US" sz="3200" i="1"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that we would trust if 100% response).</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By contrast, in an </a:t>
            </a:r>
            <a:r>
              <a:rPr lang="en-US" sz="2800" i="1" dirty="0" smtClean="0">
                <a:latin typeface="Times New Roman" panose="02020603050405020304" pitchFamily="18" charset="0"/>
                <a:cs typeface="Times New Roman" panose="02020603050405020304" pitchFamily="18" charset="0"/>
              </a:rPr>
              <a:t>adaptive data collection </a:t>
            </a:r>
            <a:r>
              <a:rPr lang="en-US" sz="2800" dirty="0" smtClean="0">
                <a:latin typeface="Times New Roman" panose="02020603050405020304" pitchFamily="18" charset="0"/>
                <a:cs typeface="Times New Roman" panose="02020603050405020304" pitchFamily="18" charset="0"/>
              </a:rPr>
              <a:t>evolving over a period of time  </a:t>
            </a:r>
          </a:p>
          <a:p>
            <a:pPr marL="457200" indent="-457200">
              <a:buFontTx/>
              <a:buChar char="-"/>
            </a:pPr>
            <a:r>
              <a:rPr lang="en-US" sz="2800" dirty="0" smtClean="0">
                <a:latin typeface="Times New Roman" panose="02020603050405020304" pitchFamily="18" charset="0"/>
                <a:cs typeface="Times New Roman" panose="02020603050405020304" pitchFamily="18" charset="0"/>
              </a:rPr>
              <a:t>we examine continuously the data inflow with the sample </a:t>
            </a:r>
            <a:r>
              <a:rPr lang="en-US" sz="2800" i="1" dirty="0"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a:t>
            </a:r>
          </a:p>
          <a:p>
            <a:pPr marL="457200" indent="-457200">
              <a:buFontTx/>
              <a:buChar char="-"/>
            </a:pPr>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ntervene, say, focus more on under-represented sample groups,</a:t>
            </a:r>
          </a:p>
          <a:p>
            <a:r>
              <a:rPr lang="en-US" sz="2800" dirty="0" smtClean="0">
                <a:latin typeface="Times New Roman" panose="02020603050405020304" pitchFamily="18" charset="0"/>
                <a:cs typeface="Times New Roman" panose="02020603050405020304" pitchFamily="18" charset="0"/>
              </a:rPr>
              <a:t>       to </a:t>
            </a:r>
            <a:r>
              <a:rPr lang="en-US" sz="2800" i="1" dirty="0" smtClean="0">
                <a:latin typeface="Times New Roman" panose="02020603050405020304" pitchFamily="18" charset="0"/>
                <a:cs typeface="Times New Roman" panose="02020603050405020304" pitchFamily="18" charset="0"/>
              </a:rPr>
              <a:t>reduce imbalance</a:t>
            </a:r>
            <a:r>
              <a:rPr lang="en-US" sz="2800" dirty="0" smtClean="0">
                <a:latin typeface="Times New Roman" panose="02020603050405020304" pitchFamily="18" charset="0"/>
                <a:cs typeface="Times New Roman" panose="02020603050405020304" pitchFamily="18" charset="0"/>
              </a:rPr>
              <a:t>, get in the end</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 </a:t>
            </a:r>
            <a:r>
              <a:rPr lang="en-US" sz="2800" i="1" dirty="0">
                <a:latin typeface="Times New Roman" panose="02020603050405020304" pitchFamily="18" charset="0"/>
                <a:cs typeface="Times New Roman" panose="02020603050405020304" pitchFamily="18" charset="0"/>
              </a:rPr>
              <a:t>well balanced </a:t>
            </a:r>
            <a:r>
              <a:rPr lang="en-US" sz="2800" dirty="0">
                <a:latin typeface="Times New Roman" panose="02020603050405020304" pitchFamily="18" charset="0"/>
                <a:cs typeface="Times New Roman" panose="02020603050405020304" pitchFamily="18" charset="0"/>
              </a:rPr>
              <a:t>set of  </a:t>
            </a:r>
            <a:r>
              <a:rPr lang="en-US" sz="2800" dirty="0" smtClean="0">
                <a:latin typeface="Times New Roman" panose="02020603050405020304" pitchFamily="18" charset="0"/>
                <a:cs typeface="Times New Roman" panose="02020603050405020304" pitchFamily="18" charset="0"/>
              </a:rPr>
              <a:t>respondents (even if only 55% response)</a:t>
            </a:r>
            <a:endParaRPr lang="en-US" sz="2800" dirty="0"/>
          </a:p>
        </p:txBody>
      </p:sp>
    </p:spTree>
    <p:extLst>
      <p:ext uri="{BB962C8B-B14F-4D97-AF65-F5344CB8AC3E}">
        <p14:creationId xmlns:p14="http://schemas.microsoft.com/office/powerpoint/2010/main" val="5899795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38712" y="485932"/>
            <a:ext cx="9904501" cy="4670684"/>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Research has shown:</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bias in the estimates is very </a:t>
            </a:r>
            <a:r>
              <a:rPr lang="en-US" sz="2800" i="1" dirty="0">
                <a:latin typeface="Times New Roman" panose="02020603050405020304" pitchFamily="18" charset="0"/>
                <a:cs typeface="Times New Roman" panose="02020603050405020304" pitchFamily="18" charset="0"/>
              </a:rPr>
              <a:t>weakly </a:t>
            </a:r>
            <a:r>
              <a:rPr lang="en-US" sz="2800" i="1" dirty="0" smtClean="0">
                <a:latin typeface="Times New Roman" panose="02020603050405020304" pitchFamily="18" charset="0"/>
                <a:cs typeface="Times New Roman" panose="02020603050405020304" pitchFamily="18" charset="0"/>
              </a:rPr>
              <a:t>related </a:t>
            </a:r>
            <a:r>
              <a:rPr lang="en-US" sz="2800" dirty="0">
                <a:latin typeface="Times New Roman" panose="02020603050405020304" pitchFamily="18" charset="0"/>
                <a:cs typeface="Times New Roman" panose="02020603050405020304" pitchFamily="18" charset="0"/>
              </a:rPr>
              <a:t>to the nonresponse rate. (Article by Brick in JOS special issue)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a:t>
            </a:r>
            <a:r>
              <a:rPr lang="en-US" sz="2800" i="1" dirty="0" smtClean="0">
                <a:latin typeface="Times New Roman" panose="02020603050405020304" pitchFamily="18" charset="0"/>
                <a:cs typeface="Times New Roman" panose="02020603050405020304" pitchFamily="18" charset="0"/>
              </a:rPr>
              <a:t>response rate </a:t>
            </a:r>
            <a:r>
              <a:rPr lang="en-US" sz="2800" dirty="0" smtClean="0">
                <a:latin typeface="Times New Roman" panose="02020603050405020304" pitchFamily="18" charset="0"/>
                <a:cs typeface="Times New Roman" panose="02020603050405020304" pitchFamily="18" charset="0"/>
              </a:rPr>
              <a:t>(= the relative size of the response set </a:t>
            </a:r>
            <a:r>
              <a:rPr lang="en-US" sz="2800" i="1" dirty="0" smtClean="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                                  is not the decisive issue for getting high quality (low bias) estimates.</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A much </a:t>
            </a:r>
            <a:r>
              <a:rPr lang="en-US" sz="2800" dirty="0">
                <a:latin typeface="Times New Roman" panose="02020603050405020304" pitchFamily="18" charset="0"/>
                <a:cs typeface="Times New Roman" panose="02020603050405020304" pitchFamily="18" charset="0"/>
              </a:rPr>
              <a:t>more </a:t>
            </a:r>
            <a:r>
              <a:rPr lang="en-US" sz="2800" dirty="0" smtClean="0">
                <a:latin typeface="Times New Roman" panose="02020603050405020304" pitchFamily="18" charset="0"/>
                <a:cs typeface="Times New Roman" panose="02020603050405020304" pitchFamily="18" charset="0"/>
              </a:rPr>
              <a:t>important factor: </a:t>
            </a: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he </a:t>
            </a:r>
            <a:r>
              <a:rPr lang="en-US" sz="2800" i="1" dirty="0" smtClean="0">
                <a:latin typeface="Times New Roman" panose="02020603050405020304" pitchFamily="18" charset="0"/>
                <a:cs typeface="Times New Roman" panose="02020603050405020304" pitchFamily="18" charset="0"/>
              </a:rPr>
              <a:t>composition</a:t>
            </a:r>
            <a:r>
              <a:rPr lang="en-US" sz="2800" dirty="0" smtClean="0">
                <a:latin typeface="Times New Roman" panose="02020603050405020304" pitchFamily="18" charset="0"/>
                <a:cs typeface="Times New Roman" panose="02020603050405020304" pitchFamily="18" charset="0"/>
              </a:rPr>
              <a:t> of the set of respondents.  Is it “representative”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“well balanced”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This message is very difficult to get accepted by NSI:s.</a:t>
            </a:r>
            <a:endParaRPr lang="en-US" sz="2800" b="1" dirty="0"/>
          </a:p>
        </p:txBody>
      </p:sp>
      <p:sp>
        <p:nvSpPr>
          <p:cNvPr id="3" name="Platshållare för innehåll 2"/>
          <p:cNvSpPr>
            <a:spLocks noGrp="1"/>
          </p:cNvSpPr>
          <p:nvPr>
            <p:ph idx="1"/>
          </p:nvPr>
        </p:nvSpPr>
        <p:spPr>
          <a:xfrm>
            <a:off x="1011337" y="5909446"/>
            <a:ext cx="3286343" cy="567554"/>
          </a:xfrm>
        </p:spPr>
        <p:txBody>
          <a:bodyPr>
            <a:normAutofit/>
          </a:bodyPr>
          <a:lstStyle/>
          <a:p>
            <a:pPr marL="0" indent="0">
              <a:buNone/>
            </a:pPr>
            <a:r>
              <a:rPr lang="en-US"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8795311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65577" y="6109595"/>
            <a:ext cx="3459072" cy="420397"/>
          </a:xfrm>
        </p:spPr>
        <p:txBody>
          <a:bodyPr>
            <a:noAutofit/>
          </a:bodyPr>
          <a:lstStyle/>
          <a:p>
            <a:r>
              <a:rPr lang="en-US" sz="2400" dirty="0" smtClean="0"/>
              <a:t>Unbiased, or nearly</a:t>
            </a:r>
            <a:endParaRPr lang="en-US" sz="2400" dirty="0">
              <a:latin typeface="Times New Roman" panose="02020603050405020304" pitchFamily="18" charset="0"/>
              <a:cs typeface="Times New Roman" panose="02020603050405020304" pitchFamily="18" charset="0"/>
            </a:endParaRPr>
          </a:p>
        </p:txBody>
      </p:sp>
      <p:sp>
        <p:nvSpPr>
          <p:cNvPr id="4" name="Rektangel 3"/>
          <p:cNvSpPr/>
          <p:nvPr/>
        </p:nvSpPr>
        <p:spPr>
          <a:xfrm>
            <a:off x="5487433" y="818820"/>
            <a:ext cx="3048000" cy="973137"/>
          </a:xfrm>
          <a:prstGeom prst="rect">
            <a:avLst/>
          </a:prstGeom>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Probability sampling</a:t>
            </a:r>
          </a:p>
          <a:p>
            <a:pPr algn="ctr"/>
            <a:r>
              <a:rPr lang="en-US" dirty="0" smtClean="0"/>
              <a:t>Known design weights</a:t>
            </a:r>
            <a:endParaRPr lang="en-US" dirty="0"/>
          </a:p>
        </p:txBody>
      </p:sp>
      <p:sp>
        <p:nvSpPr>
          <p:cNvPr id="5" name="Rektangel 4"/>
          <p:cNvSpPr/>
          <p:nvPr/>
        </p:nvSpPr>
        <p:spPr>
          <a:xfrm>
            <a:off x="4302745" y="2184164"/>
            <a:ext cx="3350518" cy="93585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D</a:t>
            </a:r>
            <a:r>
              <a:rPr lang="en-US" sz="2000" b="1" dirty="0" smtClean="0">
                <a:solidFill>
                  <a:sysClr val="windowText" lastClr="000000"/>
                </a:solidFill>
              </a:rPr>
              <a:t>ata collection</a:t>
            </a:r>
            <a:r>
              <a:rPr lang="en-US" sz="2000" b="1" dirty="0">
                <a:solidFill>
                  <a:sysClr val="windowText" lastClr="000000"/>
                </a:solidFill>
              </a:rPr>
              <a:t> </a:t>
            </a:r>
            <a:r>
              <a:rPr lang="en-US" sz="2000" b="1" dirty="0" smtClean="0">
                <a:solidFill>
                  <a:sysClr val="windowText" lastClr="000000"/>
                </a:solidFill>
              </a:rPr>
              <a:t>incomplete</a:t>
            </a:r>
            <a:r>
              <a:rPr lang="en-US" dirty="0" smtClean="0">
                <a:solidFill>
                  <a:sysClr val="windowText" lastClr="000000"/>
                </a:solidFill>
              </a:rPr>
              <a:t>,    conventional (non-adaptive)</a:t>
            </a:r>
          </a:p>
        </p:txBody>
      </p:sp>
      <p:sp>
        <p:nvSpPr>
          <p:cNvPr id="6" name="Rektangel 5"/>
          <p:cNvSpPr/>
          <p:nvPr/>
        </p:nvSpPr>
        <p:spPr>
          <a:xfrm>
            <a:off x="165577" y="5040180"/>
            <a:ext cx="2133600"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Calibration</a:t>
            </a:r>
          </a:p>
          <a:p>
            <a:pPr algn="ctr"/>
            <a:r>
              <a:rPr lang="en-US" dirty="0" smtClean="0">
                <a:solidFill>
                  <a:schemeClr val="tx1"/>
                </a:solidFill>
              </a:rPr>
              <a:t>estimation</a:t>
            </a:r>
            <a:endParaRPr lang="en-US" dirty="0">
              <a:solidFill>
                <a:schemeClr val="tx1"/>
              </a:solidFill>
            </a:endParaRPr>
          </a:p>
        </p:txBody>
      </p:sp>
      <p:sp>
        <p:nvSpPr>
          <p:cNvPr id="7" name="Rektangel 6"/>
          <p:cNvSpPr/>
          <p:nvPr/>
        </p:nvSpPr>
        <p:spPr>
          <a:xfrm>
            <a:off x="113851" y="1265690"/>
            <a:ext cx="2511425"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r>
              <a:rPr lang="en-US" dirty="0" smtClean="0">
                <a:solidFill>
                  <a:sysClr val="windowText" lastClr="000000"/>
                </a:solidFill>
              </a:rPr>
              <a:t>ata collection complete</a:t>
            </a:r>
          </a:p>
          <a:p>
            <a:pPr algn="ctr"/>
            <a:r>
              <a:rPr lang="en-US" dirty="0" smtClean="0">
                <a:solidFill>
                  <a:sysClr val="windowText" lastClr="000000"/>
                </a:solidFill>
              </a:rPr>
              <a:t>(100% response)</a:t>
            </a:r>
            <a:endParaRPr lang="en-US" dirty="0">
              <a:solidFill>
                <a:sysClr val="windowText" lastClr="000000"/>
              </a:solidFill>
            </a:endParaRPr>
          </a:p>
        </p:txBody>
      </p:sp>
      <p:sp>
        <p:nvSpPr>
          <p:cNvPr id="8" name="Rektangel 7"/>
          <p:cNvSpPr/>
          <p:nvPr/>
        </p:nvSpPr>
        <p:spPr>
          <a:xfrm>
            <a:off x="165577" y="4011710"/>
            <a:ext cx="1993901"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assisted</a:t>
            </a:r>
          </a:p>
          <a:p>
            <a:pPr algn="ctr"/>
            <a:r>
              <a:rPr lang="en-US" dirty="0" smtClean="0">
                <a:solidFill>
                  <a:schemeClr val="tx1"/>
                </a:solidFill>
              </a:rPr>
              <a:t>(GREG) estimation</a:t>
            </a:r>
            <a:endParaRPr lang="en-US" dirty="0" smtClean="0"/>
          </a:p>
        </p:txBody>
      </p:sp>
      <p:cxnSp>
        <p:nvCxnSpPr>
          <p:cNvPr id="12" name="Rak pil 11"/>
          <p:cNvCxnSpPr/>
          <p:nvPr/>
        </p:nvCxnSpPr>
        <p:spPr>
          <a:xfrm flipH="1">
            <a:off x="6028410" y="1805217"/>
            <a:ext cx="279514" cy="355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Rak pil 13"/>
          <p:cNvCxnSpPr/>
          <p:nvPr/>
        </p:nvCxnSpPr>
        <p:spPr>
          <a:xfrm flipH="1">
            <a:off x="3002692" y="1423488"/>
            <a:ext cx="2482716" cy="350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ak pil 15"/>
          <p:cNvCxnSpPr/>
          <p:nvPr/>
        </p:nvCxnSpPr>
        <p:spPr>
          <a:xfrm>
            <a:off x="1732337" y="2931784"/>
            <a:ext cx="0" cy="433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Rak pil 21"/>
          <p:cNvCxnSpPr/>
          <p:nvPr/>
        </p:nvCxnSpPr>
        <p:spPr>
          <a:xfrm>
            <a:off x="8132771" y="1850661"/>
            <a:ext cx="294416" cy="277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Rak pil 23"/>
          <p:cNvCxnSpPr/>
          <p:nvPr/>
        </p:nvCxnSpPr>
        <p:spPr>
          <a:xfrm flipH="1">
            <a:off x="1249196" y="2252470"/>
            <a:ext cx="25400" cy="636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257315" y="2958582"/>
            <a:ext cx="1810427"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HT type estimation</a:t>
            </a:r>
            <a:endParaRPr lang="en-US" dirty="0">
              <a:solidFill>
                <a:schemeClr val="tx1"/>
              </a:solidFill>
            </a:endParaRPr>
          </a:p>
        </p:txBody>
      </p:sp>
      <p:sp>
        <p:nvSpPr>
          <p:cNvPr id="20" name="Rektangel 19"/>
          <p:cNvSpPr/>
          <p:nvPr/>
        </p:nvSpPr>
        <p:spPr>
          <a:xfrm>
            <a:off x="7782216" y="2169752"/>
            <a:ext cx="3342983"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 collection incomplete</a:t>
            </a:r>
            <a:r>
              <a:rPr lang="en-US" dirty="0" smtClean="0">
                <a:solidFill>
                  <a:schemeClr val="tx1"/>
                </a:solidFill>
              </a:rPr>
              <a:t>, interventions (adaptive) </a:t>
            </a:r>
          </a:p>
        </p:txBody>
      </p:sp>
      <p:cxnSp>
        <p:nvCxnSpPr>
          <p:cNvPr id="26" name="Rak pil 25"/>
          <p:cNvCxnSpPr/>
          <p:nvPr/>
        </p:nvCxnSpPr>
        <p:spPr>
          <a:xfrm flipV="1">
            <a:off x="2469724" y="5072154"/>
            <a:ext cx="1928243" cy="420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Rak pil 29"/>
          <p:cNvCxnSpPr/>
          <p:nvPr/>
        </p:nvCxnSpPr>
        <p:spPr>
          <a:xfrm>
            <a:off x="2469724" y="4493906"/>
            <a:ext cx="1834281" cy="27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lips 10"/>
          <p:cNvSpPr/>
          <p:nvPr/>
        </p:nvSpPr>
        <p:spPr>
          <a:xfrm>
            <a:off x="4478690" y="3734305"/>
            <a:ext cx="6195207" cy="1805862"/>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ktangel 12"/>
          <p:cNvSpPr/>
          <p:nvPr/>
        </p:nvSpPr>
        <p:spPr>
          <a:xfrm>
            <a:off x="5884597" y="4162171"/>
            <a:ext cx="160648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Estimation</a:t>
            </a:r>
            <a:endParaRPr lang="en-US" dirty="0">
              <a:solidFill>
                <a:schemeClr val="tx1"/>
              </a:solidFill>
            </a:endParaRPr>
          </a:p>
        </p:txBody>
      </p:sp>
      <p:sp>
        <p:nvSpPr>
          <p:cNvPr id="15" name="Rektangel 14"/>
          <p:cNvSpPr/>
          <p:nvPr/>
        </p:nvSpPr>
        <p:spPr>
          <a:xfrm>
            <a:off x="7950787" y="4152864"/>
            <a:ext cx="1658654"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Estimation</a:t>
            </a:r>
            <a:endParaRPr lang="en-US" dirty="0"/>
          </a:p>
        </p:txBody>
      </p:sp>
      <p:cxnSp>
        <p:nvCxnSpPr>
          <p:cNvPr id="21" name="Rak pil 20"/>
          <p:cNvCxnSpPr/>
          <p:nvPr/>
        </p:nvCxnSpPr>
        <p:spPr>
          <a:xfrm>
            <a:off x="2313459" y="3503586"/>
            <a:ext cx="1990546" cy="624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Rak pil 44"/>
          <p:cNvCxnSpPr/>
          <p:nvPr/>
        </p:nvCxnSpPr>
        <p:spPr>
          <a:xfrm flipH="1">
            <a:off x="8994098" y="3231277"/>
            <a:ext cx="811" cy="51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Rak pil 47"/>
          <p:cNvCxnSpPr/>
          <p:nvPr/>
        </p:nvCxnSpPr>
        <p:spPr>
          <a:xfrm>
            <a:off x="6307924" y="3302126"/>
            <a:ext cx="1" cy="44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5083712" y="5758250"/>
            <a:ext cx="5590185" cy="584775"/>
          </a:xfrm>
          <a:prstGeom prst="rect">
            <a:avLst/>
          </a:prstGeom>
        </p:spPr>
        <p:txBody>
          <a:bodyPr wrap="none">
            <a:spAutoFit/>
          </a:bodyPr>
          <a:lstStyle/>
          <a:p>
            <a:r>
              <a:rPr lang="en-US" sz="3200" dirty="0" smtClean="0"/>
              <a:t>Objective: low nonresponse bias</a:t>
            </a:r>
            <a:endParaRPr lang="en-US" sz="3200" dirty="0"/>
          </a:p>
        </p:txBody>
      </p:sp>
      <p:sp>
        <p:nvSpPr>
          <p:cNvPr id="35" name="Rektangel 34"/>
          <p:cNvSpPr/>
          <p:nvPr/>
        </p:nvSpPr>
        <p:spPr>
          <a:xfrm>
            <a:off x="1657003" y="78213"/>
            <a:ext cx="8429039" cy="523220"/>
          </a:xfrm>
          <a:prstGeom prst="rect">
            <a:avLst/>
          </a:prstGeom>
        </p:spPr>
        <p:txBody>
          <a:bodyPr wrap="none">
            <a:spAutoFit/>
          </a:bodyPr>
          <a:lstStyle/>
          <a:p>
            <a:r>
              <a:rPr lang="en-US" sz="2800" u="sng" dirty="0">
                <a:cs typeface="Times New Roman" panose="02020603050405020304" pitchFamily="18" charset="0"/>
              </a:rPr>
              <a:t>S</a:t>
            </a:r>
            <a:r>
              <a:rPr lang="en-US" sz="2800" u="sng" dirty="0" smtClean="0">
                <a:cs typeface="Times New Roman" panose="02020603050405020304" pitchFamily="18" charset="0"/>
              </a:rPr>
              <a:t>tructure map ;  survey with (considerable) nonresponse</a:t>
            </a:r>
            <a:endParaRPr lang="en-US" sz="2800" u="sng" dirty="0"/>
          </a:p>
        </p:txBody>
      </p:sp>
    </p:spTree>
    <p:extLst>
      <p:ext uri="{BB962C8B-B14F-4D97-AF65-F5344CB8AC3E}">
        <p14:creationId xmlns:p14="http://schemas.microsoft.com/office/powerpoint/2010/main" val="359553941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956254" y="343447"/>
            <a:ext cx="10016545" cy="2308324"/>
          </a:xfrm>
          <a:prstGeom prst="rect">
            <a:avLst/>
          </a:prstGeom>
        </p:spPr>
        <p:txBody>
          <a:bodyPr wrap="square">
            <a:spAutoFit/>
          </a:bodyPr>
          <a:lstStyle/>
          <a:p>
            <a:r>
              <a:rPr lang="en-CA" sz="3200" b="1" i="1" dirty="0" smtClean="0">
                <a:latin typeface="Times New Roman" panose="02020603050405020304" pitchFamily="18" charset="0"/>
              </a:rPr>
              <a:t>Imbalance</a:t>
            </a:r>
            <a:r>
              <a:rPr lang="en-CA" sz="3200" b="1" dirty="0" smtClean="0">
                <a:latin typeface="Times New Roman" panose="02020603050405020304" pitchFamily="18" charset="0"/>
              </a:rPr>
              <a:t>  -   </a:t>
            </a:r>
            <a:r>
              <a:rPr lang="en-CA" sz="3200" dirty="0" smtClean="0">
                <a:latin typeface="Times New Roman" panose="02020603050405020304" pitchFamily="18" charset="0"/>
              </a:rPr>
              <a:t>a core concept of adaptive design</a:t>
            </a:r>
            <a:r>
              <a:rPr lang="en-CA" sz="2800" dirty="0" smtClean="0">
                <a:latin typeface="Times New Roman" panose="02020603050405020304" pitchFamily="18" charset="0"/>
              </a:rPr>
              <a:t> </a:t>
            </a:r>
          </a:p>
          <a:p>
            <a:r>
              <a:rPr lang="en-CA" sz="2800" dirty="0">
                <a:latin typeface="Times New Roman" panose="02020603050405020304" pitchFamily="18" charset="0"/>
              </a:rPr>
              <a:t> </a:t>
            </a:r>
            <a:r>
              <a:rPr lang="en-CA" sz="2800" dirty="0" smtClean="0">
                <a:latin typeface="Times New Roman" panose="02020603050405020304" pitchFamily="18" charset="0"/>
              </a:rPr>
              <a:t>         computable  </a:t>
            </a:r>
            <a:r>
              <a:rPr lang="en-CA" sz="2800" i="1" dirty="0" smtClean="0">
                <a:latin typeface="Times New Roman" panose="02020603050405020304" pitchFamily="18" charset="0"/>
              </a:rPr>
              <a:t>throughout the data collection period</a:t>
            </a:r>
          </a:p>
          <a:p>
            <a:r>
              <a:rPr lang="en-CA" sz="2800" dirty="0">
                <a:latin typeface="Times New Roman" panose="02020603050405020304" pitchFamily="18" charset="0"/>
              </a:rPr>
              <a:t> </a:t>
            </a:r>
            <a:r>
              <a:rPr lang="en-CA" sz="2800" dirty="0" smtClean="0">
                <a:latin typeface="Times New Roman" panose="02020603050405020304" pitchFamily="18" charset="0"/>
              </a:rPr>
              <a:t>            of the current response set  </a:t>
            </a:r>
            <a:r>
              <a:rPr lang="en-CA" sz="2800" i="1" dirty="0" smtClean="0">
                <a:latin typeface="Times New Roman" panose="02020603050405020304" pitchFamily="18" charset="0"/>
              </a:rPr>
              <a:t>r</a:t>
            </a:r>
            <a:r>
              <a:rPr lang="en-CA" sz="2800" dirty="0" smtClean="0">
                <a:latin typeface="Times New Roman" panose="02020603050405020304" pitchFamily="18" charset="0"/>
              </a:rPr>
              <a:t> </a:t>
            </a:r>
          </a:p>
          <a:p>
            <a:r>
              <a:rPr lang="en-CA" sz="2800" dirty="0">
                <a:latin typeface="Times New Roman" panose="02020603050405020304" pitchFamily="18" charset="0"/>
              </a:rPr>
              <a:t> </a:t>
            </a:r>
            <a:r>
              <a:rPr lang="en-CA" sz="2800" dirty="0" smtClean="0">
                <a:latin typeface="Times New Roman" panose="02020603050405020304" pitchFamily="18" charset="0"/>
              </a:rPr>
              <a:t>               from given probability sample   </a:t>
            </a:r>
            <a:r>
              <a:rPr lang="en-CA" sz="2800" i="1" dirty="0" smtClean="0">
                <a:latin typeface="Times New Roman" panose="02020603050405020304" pitchFamily="18" charset="0"/>
              </a:rPr>
              <a:t>s</a:t>
            </a:r>
          </a:p>
          <a:p>
            <a:r>
              <a:rPr lang="en-CA" sz="2800" dirty="0">
                <a:latin typeface="Times New Roman" panose="02020603050405020304" pitchFamily="18" charset="0"/>
              </a:rPr>
              <a:t> </a:t>
            </a:r>
            <a:r>
              <a:rPr lang="en-CA" sz="2800" dirty="0" smtClean="0">
                <a:latin typeface="Times New Roman" panose="02020603050405020304" pitchFamily="18" charset="0"/>
              </a:rPr>
              <a:t>                  with respect to chosen “monitoring vector” </a:t>
            </a:r>
            <a:r>
              <a:rPr lang="en-CA" sz="2800" b="1" dirty="0" smtClean="0">
                <a:latin typeface="Times New Roman" panose="02020603050405020304" pitchFamily="18" charset="0"/>
              </a:rPr>
              <a:t>x</a:t>
            </a:r>
            <a:r>
              <a:rPr lang="en-CA" sz="2800" dirty="0">
                <a:latin typeface="Times New Roman" panose="02020603050405020304" pitchFamily="18" charset="0"/>
              </a:rPr>
              <a:t> </a:t>
            </a:r>
            <a:r>
              <a:rPr lang="en-CA" sz="2800" dirty="0" smtClean="0">
                <a:latin typeface="Times New Roman" panose="02020603050405020304" pitchFamily="18" charset="0"/>
              </a:rPr>
              <a:t>:</a:t>
            </a:r>
            <a:endParaRPr lang="en-CA" sz="2800" b="1" dirty="0" smtClean="0">
              <a:latin typeface="Times New Roman" panose="02020603050405020304" pitchFamily="18" charset="0"/>
            </a:endParaRPr>
          </a:p>
        </p:txBody>
      </p:sp>
      <p:sp>
        <p:nvSpPr>
          <p:cNvPr id="6" name="Rektangel 5"/>
          <p:cNvSpPr/>
          <p:nvPr/>
        </p:nvSpPr>
        <p:spPr>
          <a:xfrm>
            <a:off x="1479017" y="6282439"/>
            <a:ext cx="8435617" cy="523220"/>
          </a:xfrm>
          <a:prstGeom prst="rect">
            <a:avLst/>
          </a:prstGeom>
        </p:spPr>
        <p:txBody>
          <a:bodyPr wrap="square">
            <a:spAutoFit/>
          </a:bodyPr>
          <a:lstStyle/>
          <a:p>
            <a:r>
              <a:rPr lang="en-CA" sz="2800" dirty="0" smtClean="0">
                <a:latin typeface="Times New Roman" panose="02020603050405020304" pitchFamily="18" charset="0"/>
              </a:rPr>
              <a:t>.</a:t>
            </a:r>
            <a:endParaRPr lang="en-CA" sz="3200" dirty="0" smtClean="0">
              <a:latin typeface="Times New Roman" panose="02020603050405020304" pitchFamily="18" charset="0"/>
            </a:endParaRPr>
          </a:p>
        </p:txBody>
      </p:sp>
      <p:graphicFrame>
        <p:nvGraphicFramePr>
          <p:cNvPr id="4" name="Objekt 3"/>
          <p:cNvGraphicFramePr>
            <a:graphicFrameLocks noChangeAspect="1"/>
          </p:cNvGraphicFramePr>
          <p:nvPr>
            <p:extLst/>
          </p:nvPr>
        </p:nvGraphicFramePr>
        <p:xfrm>
          <a:off x="2238978" y="5331817"/>
          <a:ext cx="6192838" cy="593725"/>
        </p:xfrm>
        <a:graphic>
          <a:graphicData uri="http://schemas.openxmlformats.org/presentationml/2006/ole">
            <mc:AlternateContent xmlns:mc="http://schemas.openxmlformats.org/markup-compatibility/2006">
              <mc:Choice xmlns:v="urn:schemas-microsoft-com:vml" Requires="v">
                <p:oleObj spid="_x0000_s360531" name="Equation" r:id="rId3" imgW="2679480" imgH="266400" progId="Equation.DSMT4">
                  <p:embed/>
                </p:oleObj>
              </mc:Choice>
              <mc:Fallback>
                <p:oleObj name="Equation" r:id="rId3" imgW="2679480" imgH="266400" progId="Equation.DSMT4">
                  <p:embed/>
                  <p:pic>
                    <p:nvPicPr>
                      <p:cNvPr id="0" name=""/>
                      <p:cNvPicPr>
                        <a:picLocks noChangeAspect="1" noChangeArrowheads="1"/>
                      </p:cNvPicPr>
                      <p:nvPr/>
                    </p:nvPicPr>
                    <p:blipFill>
                      <a:blip r:embed="rId4"/>
                      <a:srcRect/>
                      <a:stretch>
                        <a:fillRect/>
                      </a:stretch>
                    </p:blipFill>
                    <p:spPr bwMode="auto">
                      <a:xfrm>
                        <a:off x="2238978" y="5331817"/>
                        <a:ext cx="6192838" cy="593725"/>
                      </a:xfrm>
                      <a:prstGeom prst="rect">
                        <a:avLst/>
                      </a:prstGeom>
                      <a:noFill/>
                    </p:spPr>
                  </p:pic>
                </p:oleObj>
              </mc:Fallback>
            </mc:AlternateContent>
          </a:graphicData>
        </a:graphic>
      </p:graphicFrame>
      <p:graphicFrame>
        <p:nvGraphicFramePr>
          <p:cNvPr id="8" name="Objekt 7"/>
          <p:cNvGraphicFramePr>
            <a:graphicFrameLocks noChangeAspect="1"/>
          </p:cNvGraphicFramePr>
          <p:nvPr>
            <p:extLst/>
          </p:nvPr>
        </p:nvGraphicFramePr>
        <p:xfrm>
          <a:off x="1802101" y="2710795"/>
          <a:ext cx="1993900" cy="668338"/>
        </p:xfrm>
        <a:graphic>
          <a:graphicData uri="http://schemas.openxmlformats.org/presentationml/2006/ole">
            <mc:AlternateContent xmlns:mc="http://schemas.openxmlformats.org/markup-compatibility/2006">
              <mc:Choice xmlns:v="urn:schemas-microsoft-com:vml" Requires="v">
                <p:oleObj spid="_x0000_s360532" name="Equation" r:id="rId5" imgW="749160" imgH="253800" progId="Equation.DSMT4">
                  <p:embed/>
                </p:oleObj>
              </mc:Choice>
              <mc:Fallback>
                <p:oleObj name="Equation" r:id="rId5" imgW="749160" imgH="253800" progId="Equation.DSMT4">
                  <p:embed/>
                  <p:pic>
                    <p:nvPicPr>
                      <p:cNvPr id="0" name=""/>
                      <p:cNvPicPr>
                        <a:picLocks noChangeAspect="1" noChangeArrowheads="1"/>
                      </p:cNvPicPr>
                      <p:nvPr/>
                    </p:nvPicPr>
                    <p:blipFill>
                      <a:blip r:embed="rId6"/>
                      <a:srcRect/>
                      <a:stretch>
                        <a:fillRect/>
                      </a:stretch>
                    </p:blipFill>
                    <p:spPr bwMode="auto">
                      <a:xfrm>
                        <a:off x="1802101" y="2710795"/>
                        <a:ext cx="1993900" cy="668338"/>
                      </a:xfrm>
                      <a:prstGeom prst="rect">
                        <a:avLst/>
                      </a:prstGeom>
                      <a:noFill/>
                    </p:spPr>
                  </p:pic>
                </p:oleObj>
              </mc:Fallback>
            </mc:AlternateContent>
          </a:graphicData>
        </a:graphic>
      </p:graphicFrame>
      <p:graphicFrame>
        <p:nvGraphicFramePr>
          <p:cNvPr id="9" name="Objekt 8"/>
          <p:cNvGraphicFramePr>
            <a:graphicFrameLocks noChangeAspect="1"/>
          </p:cNvGraphicFramePr>
          <p:nvPr>
            <p:extLst/>
          </p:nvPr>
        </p:nvGraphicFramePr>
        <p:xfrm>
          <a:off x="3796001" y="2720727"/>
          <a:ext cx="4337050" cy="628650"/>
        </p:xfrm>
        <a:graphic>
          <a:graphicData uri="http://schemas.openxmlformats.org/presentationml/2006/ole">
            <mc:AlternateContent xmlns:mc="http://schemas.openxmlformats.org/markup-compatibility/2006">
              <mc:Choice xmlns:v="urn:schemas-microsoft-com:vml" Requires="v">
                <p:oleObj spid="_x0000_s360533" name="Ekvation" r:id="rId7" imgW="1638000" imgH="241200" progId="Equation.3">
                  <p:embed/>
                </p:oleObj>
              </mc:Choice>
              <mc:Fallback>
                <p:oleObj name="Ekvation" r:id="rId7" imgW="1638000" imgH="241200" progId="Equation.3">
                  <p:embed/>
                  <p:pic>
                    <p:nvPicPr>
                      <p:cNvPr id="0" name=""/>
                      <p:cNvPicPr>
                        <a:picLocks noChangeAspect="1" noChangeArrowheads="1"/>
                      </p:cNvPicPr>
                      <p:nvPr/>
                    </p:nvPicPr>
                    <p:blipFill>
                      <a:blip r:embed="rId8"/>
                      <a:srcRect/>
                      <a:stretch>
                        <a:fillRect/>
                      </a:stretch>
                    </p:blipFill>
                    <p:spPr bwMode="auto">
                      <a:xfrm>
                        <a:off x="3796001" y="2720727"/>
                        <a:ext cx="4337050" cy="628650"/>
                      </a:xfrm>
                      <a:prstGeom prst="rect">
                        <a:avLst/>
                      </a:prstGeom>
                      <a:noFill/>
                    </p:spPr>
                  </p:pic>
                </p:oleObj>
              </mc:Fallback>
            </mc:AlternateContent>
          </a:graphicData>
        </a:graphic>
      </p:graphicFrame>
      <p:sp>
        <p:nvSpPr>
          <p:cNvPr id="10" name="Rectangle 7"/>
          <p:cNvSpPr>
            <a:spLocks noChangeArrowheads="1"/>
          </p:cNvSpPr>
          <p:nvPr/>
        </p:nvSpPr>
        <p:spPr bwMode="auto">
          <a:xfrm>
            <a:off x="6670274" y="253635"/>
            <a:ext cx="26821507" cy="132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sv-SE" dirty="0"/>
          </a:p>
        </p:txBody>
      </p:sp>
      <p:sp>
        <p:nvSpPr>
          <p:cNvPr id="3" name="Rektangel 2"/>
          <p:cNvSpPr/>
          <p:nvPr/>
        </p:nvSpPr>
        <p:spPr>
          <a:xfrm>
            <a:off x="926959" y="6282439"/>
            <a:ext cx="7504857" cy="523220"/>
          </a:xfrm>
          <a:prstGeom prst="rect">
            <a:avLst/>
          </a:prstGeom>
        </p:spPr>
        <p:txBody>
          <a:bodyPr wrap="square">
            <a:spAutoFit/>
          </a:bodyPr>
          <a:lstStyle/>
          <a:p>
            <a:r>
              <a:rPr lang="en-CA" sz="2800" dirty="0" smtClean="0">
                <a:latin typeface="Times New Roman" panose="02020603050405020304" pitchFamily="18" charset="0"/>
              </a:rPr>
              <a:t>…</a:t>
            </a:r>
            <a:endParaRPr lang="en-CA" sz="3200" dirty="0">
              <a:latin typeface="Times New Roman" panose="02020603050405020304" pitchFamily="18" charset="0"/>
            </a:endParaRPr>
          </a:p>
        </p:txBody>
      </p:sp>
      <p:graphicFrame>
        <p:nvGraphicFramePr>
          <p:cNvPr id="11" name="Object 2"/>
          <p:cNvGraphicFramePr>
            <a:graphicFrameLocks noChangeAspect="1"/>
          </p:cNvGraphicFramePr>
          <p:nvPr>
            <p:extLst/>
          </p:nvPr>
        </p:nvGraphicFramePr>
        <p:xfrm>
          <a:off x="1862507" y="4565646"/>
          <a:ext cx="5126038" cy="598488"/>
        </p:xfrm>
        <a:graphic>
          <a:graphicData uri="http://schemas.openxmlformats.org/presentationml/2006/ole">
            <mc:AlternateContent xmlns:mc="http://schemas.openxmlformats.org/markup-compatibility/2006">
              <mc:Choice xmlns:v="urn:schemas-microsoft-com:vml" Requires="v">
                <p:oleObj spid="_x0000_s360534" name="Equation" r:id="rId9" imgW="2298600" imgH="266400" progId="Equation.DSMT4">
                  <p:embed/>
                </p:oleObj>
              </mc:Choice>
              <mc:Fallback>
                <p:oleObj name="Equation" r:id="rId9" imgW="2298600" imgH="266400" progId="Equation.DSMT4">
                  <p:embed/>
                  <p:pic>
                    <p:nvPicPr>
                      <p:cNvPr id="0" name=""/>
                      <p:cNvPicPr>
                        <a:picLocks noChangeAspect="1" noChangeArrowheads="1"/>
                      </p:cNvPicPr>
                      <p:nvPr/>
                    </p:nvPicPr>
                    <p:blipFill>
                      <a:blip r:embed="rId10"/>
                      <a:srcRect/>
                      <a:stretch>
                        <a:fillRect/>
                      </a:stretch>
                    </p:blipFill>
                    <p:spPr bwMode="auto">
                      <a:xfrm>
                        <a:off x="1862507" y="4565646"/>
                        <a:ext cx="5126038"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ktangel 1"/>
          <p:cNvSpPr/>
          <p:nvPr/>
        </p:nvSpPr>
        <p:spPr>
          <a:xfrm>
            <a:off x="438836" y="3438157"/>
            <a:ext cx="7948501" cy="954107"/>
          </a:xfrm>
          <a:prstGeom prst="rect">
            <a:avLst/>
          </a:prstGeom>
        </p:spPr>
        <p:txBody>
          <a:bodyPr wrap="square">
            <a:spAutoFit/>
          </a:bodyPr>
          <a:lstStyle/>
          <a:p>
            <a:r>
              <a:rPr lang="en-CA" sz="2800" dirty="0" smtClean="0">
                <a:latin typeface="Times New Roman" panose="02020603050405020304" pitchFamily="18" charset="0"/>
              </a:rPr>
              <a:t>A simple descriptive measure contrasting </a:t>
            </a:r>
          </a:p>
          <a:p>
            <a:r>
              <a:rPr lang="en-CA" sz="2800" dirty="0">
                <a:latin typeface="Times New Roman" panose="02020603050405020304" pitchFamily="18" charset="0"/>
              </a:rPr>
              <a:t> </a:t>
            </a:r>
            <a:r>
              <a:rPr lang="en-CA" sz="2800" dirty="0" smtClean="0">
                <a:latin typeface="Times New Roman" panose="02020603050405020304" pitchFamily="18" charset="0"/>
              </a:rPr>
              <a:t>        current response  </a:t>
            </a:r>
            <a:r>
              <a:rPr lang="en-CA" sz="2800" i="1" dirty="0" smtClean="0">
                <a:latin typeface="Times New Roman" panose="02020603050405020304" pitchFamily="18" charset="0"/>
              </a:rPr>
              <a:t>r</a:t>
            </a:r>
            <a:r>
              <a:rPr lang="en-CA" sz="2800" dirty="0" smtClean="0">
                <a:latin typeface="Times New Roman" panose="02020603050405020304" pitchFamily="18" charset="0"/>
              </a:rPr>
              <a:t> with given sample  </a:t>
            </a:r>
            <a:r>
              <a:rPr lang="en-CA" sz="2800" i="1" dirty="0" smtClean="0">
                <a:latin typeface="Times New Roman" panose="02020603050405020304" pitchFamily="18" charset="0"/>
              </a:rPr>
              <a:t>s</a:t>
            </a:r>
          </a:p>
        </p:txBody>
      </p:sp>
      <p:graphicFrame>
        <p:nvGraphicFramePr>
          <p:cNvPr id="12" name="Object 2"/>
          <p:cNvGraphicFramePr>
            <a:graphicFrameLocks noChangeAspect="1"/>
          </p:cNvGraphicFramePr>
          <p:nvPr>
            <p:extLst/>
          </p:nvPr>
        </p:nvGraphicFramePr>
        <p:xfrm>
          <a:off x="1975253" y="6133747"/>
          <a:ext cx="6288088" cy="512763"/>
        </p:xfrm>
        <a:graphic>
          <a:graphicData uri="http://schemas.openxmlformats.org/presentationml/2006/ole">
            <mc:AlternateContent xmlns:mc="http://schemas.openxmlformats.org/markup-compatibility/2006">
              <mc:Choice xmlns:v="urn:schemas-microsoft-com:vml" Requires="v">
                <p:oleObj spid="_x0000_s360535" name="Equation" r:id="rId11" imgW="2819160" imgH="228600" progId="Equation.DSMT4">
                  <p:embed/>
                </p:oleObj>
              </mc:Choice>
              <mc:Fallback>
                <p:oleObj name="Equation" r:id="rId11" imgW="2819160" imgH="228600" progId="Equation.DSMT4">
                  <p:embed/>
                  <p:pic>
                    <p:nvPicPr>
                      <p:cNvPr id="0" name=""/>
                      <p:cNvPicPr>
                        <a:picLocks noChangeAspect="1" noChangeArrowheads="1"/>
                      </p:cNvPicPr>
                      <p:nvPr/>
                    </p:nvPicPr>
                    <p:blipFill>
                      <a:blip r:embed="rId12"/>
                      <a:srcRect/>
                      <a:stretch>
                        <a:fillRect/>
                      </a:stretch>
                    </p:blipFill>
                    <p:spPr bwMode="auto">
                      <a:xfrm>
                        <a:off x="1975253" y="6133747"/>
                        <a:ext cx="6288088"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0029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981200" y="274639"/>
            <a:ext cx="730250" cy="561975"/>
          </a:xfrm>
        </p:spPr>
        <p:txBody>
          <a:bodyPr/>
          <a:lstStyle/>
          <a:p>
            <a:pPr algn="l" eaLnBrk="1" hangingPunct="1"/>
            <a:r>
              <a:rPr lang="fr-CA" sz="1400" dirty="0"/>
              <a:t>.</a:t>
            </a:r>
          </a:p>
        </p:txBody>
      </p:sp>
      <p:sp>
        <p:nvSpPr>
          <p:cNvPr id="129027" name="Rectangle 3"/>
          <p:cNvSpPr>
            <a:spLocks noGrp="1" noChangeArrowheads="1"/>
          </p:cNvSpPr>
          <p:nvPr>
            <p:ph type="body" sz="half" idx="1"/>
          </p:nvPr>
        </p:nvSpPr>
        <p:spPr>
          <a:xfrm>
            <a:off x="1708732" y="496744"/>
            <a:ext cx="8321543" cy="701327"/>
          </a:xfrm>
        </p:spPr>
        <p:txBody>
          <a:bodyPr>
            <a:normAutofit fontScale="92500"/>
          </a:bodyPr>
          <a:lstStyle/>
          <a:p>
            <a:pPr>
              <a:buNone/>
            </a:pPr>
            <a:r>
              <a:rPr lang="en-US" u="sng" dirty="0" smtClean="0">
                <a:latin typeface="Times New Roman" panose="02020603050405020304" pitchFamily="18" charset="0"/>
              </a:rPr>
              <a:t> Response propensity</a:t>
            </a:r>
            <a:r>
              <a:rPr lang="en-US" dirty="0" smtClean="0">
                <a:latin typeface="Times New Roman" panose="02020603050405020304" pitchFamily="18" charset="0"/>
              </a:rPr>
              <a:t> (linear in monitoring vector  </a:t>
            </a:r>
            <a:r>
              <a:rPr lang="en-US" sz="3500" b="1" dirty="0" smtClean="0">
                <a:latin typeface="Times New Roman" panose="02020603050405020304" pitchFamily="18" charset="0"/>
              </a:rPr>
              <a:t>x </a:t>
            </a:r>
            <a:r>
              <a:rPr lang="en-US" dirty="0" smtClean="0">
                <a:latin typeface="Times New Roman" panose="02020603050405020304" pitchFamily="18" charset="0"/>
              </a:rPr>
              <a:t>= </a:t>
            </a:r>
            <a:r>
              <a:rPr lang="en-US" sz="3600" b="1" dirty="0" err="1" smtClean="0">
                <a:latin typeface="Times New Roman" panose="02020603050405020304" pitchFamily="18" charset="0"/>
              </a:rPr>
              <a:t>x</a:t>
            </a:r>
            <a:r>
              <a:rPr lang="en-US" sz="3200" i="1" baseline="-25000" dirty="0" err="1" smtClean="0">
                <a:latin typeface="Times New Roman" panose="02020603050405020304" pitchFamily="18" charset="0"/>
              </a:rPr>
              <a:t>MV</a:t>
            </a:r>
            <a:r>
              <a:rPr lang="en-US" dirty="0">
                <a:latin typeface="Times New Roman" panose="02020603050405020304" pitchFamily="18" charset="0"/>
              </a:rPr>
              <a:t>)</a:t>
            </a:r>
            <a:endParaRPr lang="en-US" i="1" dirty="0" smtClean="0">
              <a:latin typeface="Times New Roman" panose="02020603050405020304" pitchFamily="18" charset="0"/>
            </a:endParaRPr>
          </a:p>
        </p:txBody>
      </p:sp>
      <p:sp>
        <p:nvSpPr>
          <p:cNvPr id="129028" name="Rectangle 4"/>
          <p:cNvSpPr>
            <a:spLocks noChangeArrowheads="1"/>
          </p:cNvSpPr>
          <p:nvPr/>
        </p:nvSpPr>
        <p:spPr bwMode="auto">
          <a:xfrm>
            <a:off x="1524001" y="-138499"/>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sv-SE" sz="1200" dirty="0"/>
          </a:p>
        </p:txBody>
      </p:sp>
      <p:sp>
        <p:nvSpPr>
          <p:cNvPr id="129029" name="Rectangle 5"/>
          <p:cNvSpPr>
            <a:spLocks noChangeArrowheads="1"/>
          </p:cNvSpPr>
          <p:nvPr/>
        </p:nvSpPr>
        <p:spPr bwMode="auto">
          <a:xfrm>
            <a:off x="1524001" y="-138499"/>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sv-SE" sz="1200" dirty="0"/>
          </a:p>
        </p:txBody>
      </p:sp>
      <p:graphicFrame>
        <p:nvGraphicFramePr>
          <p:cNvPr id="7" name="Object 5"/>
          <p:cNvGraphicFramePr>
            <a:graphicFrameLocks noChangeAspect="1"/>
          </p:cNvGraphicFramePr>
          <p:nvPr>
            <p:extLst/>
          </p:nvPr>
        </p:nvGraphicFramePr>
        <p:xfrm>
          <a:off x="1738313" y="2622550"/>
          <a:ext cx="6532562" cy="1598613"/>
        </p:xfrm>
        <a:graphic>
          <a:graphicData uri="http://schemas.openxmlformats.org/presentationml/2006/ole">
            <mc:AlternateContent xmlns:mc="http://schemas.openxmlformats.org/markup-compatibility/2006">
              <mc:Choice xmlns:v="urn:schemas-microsoft-com:vml" Requires="v">
                <p:oleObj spid="_x0000_s264050" name="Equation" r:id="rId4" imgW="3047760" imgH="685800" progId="Equation.DSMT4">
                  <p:embed/>
                </p:oleObj>
              </mc:Choice>
              <mc:Fallback>
                <p:oleObj name="Equation" r:id="rId4" imgW="3047760" imgH="685800" progId="Equation.DSMT4">
                  <p:embed/>
                  <p:pic>
                    <p:nvPicPr>
                      <p:cNvPr id="0" name=""/>
                      <p:cNvPicPr>
                        <a:picLocks noChangeAspect="1" noChangeArrowheads="1"/>
                      </p:cNvPicPr>
                      <p:nvPr/>
                    </p:nvPicPr>
                    <p:blipFill>
                      <a:blip r:embed="rId5"/>
                      <a:srcRect/>
                      <a:stretch>
                        <a:fillRect/>
                      </a:stretch>
                    </p:blipFill>
                    <p:spPr bwMode="auto">
                      <a:xfrm>
                        <a:off x="1738313" y="2622550"/>
                        <a:ext cx="6532562" cy="1598613"/>
                      </a:xfrm>
                      <a:prstGeom prst="rect">
                        <a:avLst/>
                      </a:prstGeom>
                      <a:noFill/>
                      <a:ln>
                        <a:noFill/>
                      </a:ln>
                      <a:extLst/>
                    </p:spPr>
                  </p:pic>
                </p:oleObj>
              </mc:Fallback>
            </mc:AlternateContent>
          </a:graphicData>
        </a:graphic>
      </p:graphicFrame>
      <p:sp>
        <p:nvSpPr>
          <p:cNvPr id="2" name="Rektangel 1"/>
          <p:cNvSpPr/>
          <p:nvPr/>
        </p:nvSpPr>
        <p:spPr>
          <a:xfrm>
            <a:off x="1760247" y="5280734"/>
            <a:ext cx="9214766" cy="523220"/>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a:t>
            </a:r>
            <a:endParaRPr lang="en-US" dirty="0"/>
          </a:p>
        </p:txBody>
      </p:sp>
      <p:graphicFrame>
        <p:nvGraphicFramePr>
          <p:cNvPr id="12" name="Object 5"/>
          <p:cNvGraphicFramePr>
            <a:graphicFrameLocks noChangeAspect="1"/>
          </p:cNvGraphicFramePr>
          <p:nvPr>
            <p:extLst/>
          </p:nvPr>
        </p:nvGraphicFramePr>
        <p:xfrm>
          <a:off x="1738313" y="3902075"/>
          <a:ext cx="4760912" cy="1593850"/>
        </p:xfrm>
        <a:graphic>
          <a:graphicData uri="http://schemas.openxmlformats.org/presentationml/2006/ole">
            <mc:AlternateContent xmlns:mc="http://schemas.openxmlformats.org/markup-compatibility/2006">
              <mc:Choice xmlns:v="urn:schemas-microsoft-com:vml" Requires="v">
                <p:oleObj spid="_x0000_s264051" name="Equation" r:id="rId6" imgW="2222280" imgH="685800" progId="Equation.DSMT4">
                  <p:embed/>
                </p:oleObj>
              </mc:Choice>
              <mc:Fallback>
                <p:oleObj name="Equation" r:id="rId6" imgW="2222280" imgH="685800" progId="Equation.DSMT4">
                  <p:embed/>
                  <p:pic>
                    <p:nvPicPr>
                      <p:cNvPr id="0" name=""/>
                      <p:cNvPicPr>
                        <a:picLocks noChangeAspect="1" noChangeArrowheads="1"/>
                      </p:cNvPicPr>
                      <p:nvPr/>
                    </p:nvPicPr>
                    <p:blipFill>
                      <a:blip r:embed="rId7"/>
                      <a:srcRect/>
                      <a:stretch>
                        <a:fillRect/>
                      </a:stretch>
                    </p:blipFill>
                    <p:spPr bwMode="auto">
                      <a:xfrm>
                        <a:off x="1738313" y="3902075"/>
                        <a:ext cx="4760912" cy="1593850"/>
                      </a:xfrm>
                      <a:prstGeom prst="rect">
                        <a:avLst/>
                      </a:prstGeom>
                      <a:noFill/>
                      <a:ln>
                        <a:noFill/>
                      </a:ln>
                      <a:extLst/>
                    </p:spPr>
                  </p:pic>
                </p:oleObj>
              </mc:Fallback>
            </mc:AlternateContent>
          </a:graphicData>
        </a:graphic>
      </p:graphicFrame>
      <p:graphicFrame>
        <p:nvGraphicFramePr>
          <p:cNvPr id="3" name="Objekt 2"/>
          <p:cNvGraphicFramePr>
            <a:graphicFrameLocks noChangeAspect="1"/>
          </p:cNvGraphicFramePr>
          <p:nvPr>
            <p:extLst/>
          </p:nvPr>
        </p:nvGraphicFramePr>
        <p:xfrm>
          <a:off x="6496659" y="4170619"/>
          <a:ext cx="1222375" cy="407987"/>
        </p:xfrm>
        <a:graphic>
          <a:graphicData uri="http://schemas.openxmlformats.org/presentationml/2006/ole">
            <mc:AlternateContent xmlns:mc="http://schemas.openxmlformats.org/markup-compatibility/2006">
              <mc:Choice xmlns:v="urn:schemas-microsoft-com:vml" Requires="v">
                <p:oleObj spid="_x0000_s264052" name="Equation" r:id="rId8" imgW="457200" imgH="152280" progId="Equation.DSMT4">
                  <p:embed/>
                </p:oleObj>
              </mc:Choice>
              <mc:Fallback>
                <p:oleObj name="Equation" r:id="rId8" imgW="457200" imgH="152280" progId="Equation.DSMT4">
                  <p:embed/>
                  <p:pic>
                    <p:nvPicPr>
                      <p:cNvPr id="0" name=""/>
                      <p:cNvPicPr/>
                      <p:nvPr/>
                    </p:nvPicPr>
                    <p:blipFill>
                      <a:blip r:embed="rId9"/>
                      <a:stretch>
                        <a:fillRect/>
                      </a:stretch>
                    </p:blipFill>
                    <p:spPr>
                      <a:xfrm>
                        <a:off x="6496659" y="4170619"/>
                        <a:ext cx="1222375" cy="407987"/>
                      </a:xfrm>
                      <a:prstGeom prst="rect">
                        <a:avLst/>
                      </a:prstGeom>
                    </p:spPr>
                  </p:pic>
                </p:oleObj>
              </mc:Fallback>
            </mc:AlternateContent>
          </a:graphicData>
        </a:graphic>
      </p:graphicFrame>
      <p:graphicFrame>
        <p:nvGraphicFramePr>
          <p:cNvPr id="15" name="Object 11"/>
          <p:cNvGraphicFramePr>
            <a:graphicFrameLocks noChangeAspect="1"/>
          </p:cNvGraphicFramePr>
          <p:nvPr>
            <p:extLst/>
          </p:nvPr>
        </p:nvGraphicFramePr>
        <p:xfrm>
          <a:off x="3173574" y="1420176"/>
          <a:ext cx="2962776" cy="1114820"/>
        </p:xfrm>
        <a:graphic>
          <a:graphicData uri="http://schemas.openxmlformats.org/presentationml/2006/ole">
            <mc:AlternateContent xmlns:mc="http://schemas.openxmlformats.org/markup-compatibility/2006">
              <mc:Choice xmlns:v="urn:schemas-microsoft-com:vml" Requires="v">
                <p:oleObj spid="_x0000_s264053" name="Equation" r:id="rId10" imgW="1155600" imgH="431640" progId="Equation.DSMT4">
                  <p:embed/>
                </p:oleObj>
              </mc:Choice>
              <mc:Fallback>
                <p:oleObj name="Equation" r:id="rId10" imgW="1155600" imgH="431640" progId="Equation.DSMT4">
                  <p:embed/>
                  <p:pic>
                    <p:nvPicPr>
                      <p:cNvPr id="0" name=""/>
                      <p:cNvPicPr>
                        <a:picLocks noChangeAspect="1" noChangeArrowheads="1"/>
                      </p:cNvPicPr>
                      <p:nvPr/>
                    </p:nvPicPr>
                    <p:blipFill>
                      <a:blip r:embed="rId11"/>
                      <a:srcRect/>
                      <a:stretch>
                        <a:fillRect/>
                      </a:stretch>
                    </p:blipFill>
                    <p:spPr bwMode="auto">
                      <a:xfrm>
                        <a:off x="3173574" y="1420176"/>
                        <a:ext cx="2962776" cy="1114820"/>
                      </a:xfrm>
                      <a:prstGeom prst="rect">
                        <a:avLst/>
                      </a:prstGeom>
                      <a:noFill/>
                      <a:extLst/>
                    </p:spPr>
                  </p:pic>
                </p:oleObj>
              </mc:Fallback>
            </mc:AlternateContent>
          </a:graphicData>
        </a:graphic>
      </p:graphicFrame>
    </p:spTree>
    <p:extLst>
      <p:ext uri="{BB962C8B-B14F-4D97-AF65-F5344CB8AC3E}">
        <p14:creationId xmlns:p14="http://schemas.microsoft.com/office/powerpoint/2010/main" val="351665685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981200" y="274639"/>
            <a:ext cx="730250" cy="561975"/>
          </a:xfrm>
        </p:spPr>
        <p:txBody>
          <a:bodyPr/>
          <a:lstStyle/>
          <a:p>
            <a:pPr algn="l" eaLnBrk="1" hangingPunct="1"/>
            <a:r>
              <a:rPr lang="fr-CA" sz="1400" dirty="0"/>
              <a:t>.</a:t>
            </a:r>
          </a:p>
        </p:txBody>
      </p:sp>
      <p:sp>
        <p:nvSpPr>
          <p:cNvPr id="129027" name="Rectangle 3"/>
          <p:cNvSpPr>
            <a:spLocks noGrp="1" noChangeArrowheads="1"/>
          </p:cNvSpPr>
          <p:nvPr>
            <p:ph type="body" sz="half" idx="1"/>
          </p:nvPr>
        </p:nvSpPr>
        <p:spPr>
          <a:xfrm>
            <a:off x="1074945" y="855829"/>
            <a:ext cx="9382700" cy="5200197"/>
          </a:xfrm>
        </p:spPr>
        <p:txBody>
          <a:bodyPr>
            <a:normAutofit fontScale="85000" lnSpcReduction="20000"/>
          </a:bodyPr>
          <a:lstStyle/>
          <a:p>
            <a:pPr eaLnBrk="1" hangingPunct="1">
              <a:buFontTx/>
              <a:buNone/>
            </a:pPr>
            <a:r>
              <a:rPr lang="en-US" dirty="0" smtClean="0">
                <a:latin typeface="Times New Roman" panose="02020603050405020304" pitchFamily="18" charset="0"/>
              </a:rPr>
              <a:t>  Important property : </a:t>
            </a:r>
          </a:p>
          <a:p>
            <a:pPr eaLnBrk="1" hangingPunct="1">
              <a:buFontTx/>
              <a:buNone/>
            </a:pPr>
            <a:r>
              <a:rPr lang="en-US" dirty="0" smtClean="0">
                <a:latin typeface="Times New Roman" panose="02020603050405020304" pitchFamily="18" charset="0"/>
              </a:rPr>
              <a:t> </a:t>
            </a:r>
            <a:r>
              <a:rPr lang="en-US" i="1" dirty="0" smtClean="0">
                <a:latin typeface="Times New Roman" panose="02020603050405020304" pitchFamily="18" charset="0"/>
              </a:rPr>
              <a:t>The variance of the response propensities   </a:t>
            </a:r>
          </a:p>
          <a:p>
            <a:pPr eaLnBrk="1" hangingPunct="1">
              <a:buFontTx/>
              <a:buNone/>
            </a:pPr>
            <a:r>
              <a:rPr lang="en-US" i="1" dirty="0">
                <a:latin typeface="Times New Roman" panose="02020603050405020304" pitchFamily="18" charset="0"/>
              </a:rPr>
              <a:t> </a:t>
            </a:r>
            <a:r>
              <a:rPr lang="en-US" i="1" dirty="0" smtClean="0">
                <a:latin typeface="Times New Roman" panose="02020603050405020304" pitchFamily="18" charset="0"/>
              </a:rPr>
              <a:t>        is equal to the imbalance   IMB </a:t>
            </a:r>
          </a:p>
          <a:p>
            <a:pPr eaLnBrk="1" hangingPunct="1">
              <a:buFontTx/>
              <a:buNone/>
            </a:pPr>
            <a:r>
              <a:rPr lang="en-US" dirty="0">
                <a:latin typeface="Times New Roman" panose="02020603050405020304" pitchFamily="18" charset="0"/>
              </a:rPr>
              <a:t> </a:t>
            </a:r>
            <a:r>
              <a:rPr lang="en-US" dirty="0" smtClean="0">
                <a:latin typeface="Times New Roman" panose="02020603050405020304" pitchFamily="18" charset="0"/>
              </a:rPr>
              <a:t>          </a:t>
            </a:r>
          </a:p>
          <a:p>
            <a:pPr eaLnBrk="1" hangingPunct="1">
              <a:buFontTx/>
              <a:buNone/>
            </a:pPr>
            <a:r>
              <a:rPr lang="en-US" dirty="0">
                <a:latin typeface="Times New Roman" panose="02020603050405020304" pitchFamily="18" charset="0"/>
              </a:rPr>
              <a:t> </a:t>
            </a:r>
            <a:r>
              <a:rPr lang="en-US" dirty="0" smtClean="0">
                <a:latin typeface="Times New Roman" panose="02020603050405020304" pitchFamily="18" charset="0"/>
              </a:rPr>
              <a:t>  </a:t>
            </a:r>
          </a:p>
          <a:p>
            <a:pPr eaLnBrk="1" hangingPunct="1">
              <a:buFontTx/>
              <a:buNone/>
            </a:pPr>
            <a:endParaRPr lang="en-US" dirty="0">
              <a:latin typeface="Times New Roman" panose="02020603050405020304" pitchFamily="18" charset="0"/>
            </a:endParaRPr>
          </a:p>
          <a:p>
            <a:pPr eaLnBrk="1" hangingPunct="1">
              <a:buFontTx/>
              <a:buNone/>
            </a:pPr>
            <a:endParaRPr lang="en-US" dirty="0" smtClean="0">
              <a:latin typeface="Times New Roman" panose="02020603050405020304" pitchFamily="18" charset="0"/>
            </a:endParaRPr>
          </a:p>
          <a:p>
            <a:pPr eaLnBrk="1" hangingPunct="1">
              <a:buFontTx/>
              <a:buNone/>
            </a:pPr>
            <a:endParaRPr lang="en-US" dirty="0">
              <a:latin typeface="Times New Roman" panose="02020603050405020304" pitchFamily="18" charset="0"/>
            </a:endParaRPr>
          </a:p>
          <a:p>
            <a:pPr eaLnBrk="1" hangingPunct="1">
              <a:buFontTx/>
              <a:buNone/>
            </a:pPr>
            <a:r>
              <a:rPr lang="en-US" dirty="0" smtClean="0">
                <a:latin typeface="Times New Roman" panose="02020603050405020304" pitchFamily="18" charset="0"/>
              </a:rPr>
              <a:t>and this holds at any particular point in the data collection</a:t>
            </a:r>
          </a:p>
          <a:p>
            <a:pPr eaLnBrk="1" hangingPunct="1">
              <a:buFontTx/>
              <a:buNone/>
            </a:pPr>
            <a:endParaRPr lang="en-US" dirty="0" smtClean="0">
              <a:latin typeface="Times New Roman" panose="02020603050405020304" pitchFamily="18" charset="0"/>
            </a:endParaRPr>
          </a:p>
          <a:p>
            <a:pPr eaLnBrk="1" hangingPunct="1">
              <a:buFontTx/>
              <a:buNone/>
            </a:pPr>
            <a:r>
              <a:rPr lang="en-US" dirty="0" smtClean="0">
                <a:latin typeface="Times New Roman" panose="02020603050405020304" pitchFamily="18" charset="0"/>
              </a:rPr>
              <a:t>A strategy for a well balanced response   :</a:t>
            </a:r>
          </a:p>
          <a:p>
            <a:pPr eaLnBrk="1" hangingPunct="1">
              <a:buFontTx/>
              <a:buNone/>
            </a:pPr>
            <a:r>
              <a:rPr lang="en-US" dirty="0" smtClean="0">
                <a:latin typeface="Times New Roman" panose="02020603050405020304" pitchFamily="18" charset="0"/>
              </a:rPr>
              <a:t>Reduce the variance of the response propensities  ;</a:t>
            </a:r>
          </a:p>
          <a:p>
            <a:pPr eaLnBrk="1" hangingPunct="1">
              <a:buFontTx/>
              <a:buNone/>
            </a:pPr>
            <a:r>
              <a:rPr lang="en-US" dirty="0">
                <a:latin typeface="Times New Roman" panose="02020603050405020304" pitchFamily="18" charset="0"/>
              </a:rPr>
              <a:t>t</a:t>
            </a:r>
            <a:r>
              <a:rPr lang="en-US" dirty="0" smtClean="0">
                <a:latin typeface="Times New Roman" panose="02020603050405020304" pitchFamily="18" charset="0"/>
              </a:rPr>
              <a:t>his reduces the imbalance  IMB</a:t>
            </a:r>
          </a:p>
        </p:txBody>
      </p:sp>
      <p:sp>
        <p:nvSpPr>
          <p:cNvPr id="129028" name="Rectangle 4"/>
          <p:cNvSpPr>
            <a:spLocks noChangeArrowheads="1"/>
          </p:cNvSpPr>
          <p:nvPr/>
        </p:nvSpPr>
        <p:spPr bwMode="auto">
          <a:xfrm>
            <a:off x="1524001" y="-138499"/>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sv-SE" sz="1200" dirty="0"/>
          </a:p>
        </p:txBody>
      </p:sp>
      <p:sp>
        <p:nvSpPr>
          <p:cNvPr id="129029" name="Rectangle 5"/>
          <p:cNvSpPr>
            <a:spLocks noChangeArrowheads="1"/>
          </p:cNvSpPr>
          <p:nvPr/>
        </p:nvSpPr>
        <p:spPr bwMode="auto">
          <a:xfrm>
            <a:off x="1524001" y="-138499"/>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sv-SE" sz="1200" dirty="0"/>
          </a:p>
        </p:txBody>
      </p:sp>
      <p:graphicFrame>
        <p:nvGraphicFramePr>
          <p:cNvPr id="6" name="Object 5"/>
          <p:cNvGraphicFramePr>
            <a:graphicFrameLocks noChangeAspect="1"/>
          </p:cNvGraphicFramePr>
          <p:nvPr>
            <p:extLst>
              <p:ext uri="{D42A27DB-BD31-4B8C-83A1-F6EECF244321}">
                <p14:modId xmlns:p14="http://schemas.microsoft.com/office/powerpoint/2010/main" val="3229792266"/>
              </p:ext>
            </p:extLst>
          </p:nvPr>
        </p:nvGraphicFramePr>
        <p:xfrm>
          <a:off x="2855965" y="2087516"/>
          <a:ext cx="4271962" cy="1734976"/>
        </p:xfrm>
        <a:graphic>
          <a:graphicData uri="http://schemas.openxmlformats.org/presentationml/2006/ole">
            <mc:AlternateContent xmlns:mc="http://schemas.openxmlformats.org/markup-compatibility/2006">
              <mc:Choice xmlns:v="urn:schemas-microsoft-com:vml" Requires="v">
                <p:oleObj spid="_x0000_s268513" name="Equation" r:id="rId4" imgW="1993680" imgH="685800" progId="Equation.DSMT4">
                  <p:embed/>
                </p:oleObj>
              </mc:Choice>
              <mc:Fallback>
                <p:oleObj name="Equation" r:id="rId4" imgW="1993680" imgH="685800" progId="Equation.DSMT4">
                  <p:embed/>
                  <p:pic>
                    <p:nvPicPr>
                      <p:cNvPr id="0" name=""/>
                      <p:cNvPicPr>
                        <a:picLocks noChangeAspect="1" noChangeArrowheads="1"/>
                      </p:cNvPicPr>
                      <p:nvPr/>
                    </p:nvPicPr>
                    <p:blipFill>
                      <a:blip r:embed="rId5"/>
                      <a:srcRect/>
                      <a:stretch>
                        <a:fillRect/>
                      </a:stretch>
                    </p:blipFill>
                    <p:spPr bwMode="auto">
                      <a:xfrm>
                        <a:off x="2855965" y="2087516"/>
                        <a:ext cx="4271962" cy="173497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0439969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tangel 1"/>
          <p:cNvSpPr/>
          <p:nvPr/>
        </p:nvSpPr>
        <p:spPr>
          <a:xfrm>
            <a:off x="774136" y="6193444"/>
            <a:ext cx="11014166" cy="523220"/>
          </a:xfrm>
          <a:prstGeom prst="rect">
            <a:avLst/>
          </a:prstGeom>
        </p:spPr>
        <p:txBody>
          <a:bodyPr wrap="square">
            <a:spAutoFit/>
          </a:bodyPr>
          <a:lstStyle/>
          <a:p>
            <a:r>
              <a:rPr lang="en-US" sz="2800" dirty="0" smtClean="0">
                <a:latin typeface="Times New Roman" panose="02020603050405020304" pitchFamily="18" charset="0"/>
              </a:rPr>
              <a:t>…</a:t>
            </a:r>
          </a:p>
        </p:txBody>
      </p:sp>
      <p:sp>
        <p:nvSpPr>
          <p:cNvPr id="3" name="Rektangel 2"/>
          <p:cNvSpPr/>
          <p:nvPr/>
        </p:nvSpPr>
        <p:spPr>
          <a:xfrm>
            <a:off x="1026796" y="308842"/>
            <a:ext cx="8086724" cy="954107"/>
          </a:xfrm>
          <a:prstGeom prst="rect">
            <a:avLst/>
          </a:prstGeom>
        </p:spPr>
        <p:txBody>
          <a:bodyPr wrap="square">
            <a:spAutoFit/>
          </a:bodyPr>
          <a:lstStyle/>
          <a:p>
            <a:r>
              <a:rPr lang="en-US" sz="2800" u="sng" dirty="0" smtClean="0">
                <a:latin typeface="Times New Roman" panose="02020603050405020304" pitchFamily="18" charset="0"/>
                <a:cs typeface="Times New Roman" panose="02020603050405020304" pitchFamily="18" charset="0"/>
              </a:rPr>
              <a:t>Deviation of </a:t>
            </a:r>
            <a:r>
              <a:rPr lang="en-US" sz="2800" u="sng" dirty="0" err="1" smtClean="0">
                <a:latin typeface="Times New Roman" panose="02020603050405020304" pitchFamily="18" charset="0"/>
                <a:cs typeface="Times New Roman" panose="02020603050405020304" pitchFamily="18" charset="0"/>
              </a:rPr>
              <a:t>CALibration</a:t>
            </a:r>
            <a:r>
              <a:rPr lang="en-US" sz="2800" u="sng" dirty="0" smtClean="0">
                <a:latin typeface="Times New Roman" panose="02020603050405020304" pitchFamily="18" charset="0"/>
                <a:cs typeface="Times New Roman" panose="02020603050405020304" pitchFamily="18" charset="0"/>
              </a:rPr>
              <a:t> estimate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from unbiased HT (full sample) estimate</a:t>
            </a:r>
            <a:endParaRPr lang="en-US" sz="2800" dirty="0"/>
          </a:p>
        </p:txBody>
      </p:sp>
      <p:sp>
        <p:nvSpPr>
          <p:cNvPr id="6" name="Rektangel 5"/>
          <p:cNvSpPr/>
          <p:nvPr/>
        </p:nvSpPr>
        <p:spPr>
          <a:xfrm>
            <a:off x="1023234" y="4590617"/>
            <a:ext cx="6860377" cy="138499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Reducing  imbalance  </a:t>
            </a:r>
            <a:r>
              <a:rPr lang="en-US" sz="2800" i="1" dirty="0" smtClean="0">
                <a:latin typeface="Times New Roman" panose="02020603050405020304" pitchFamily="18" charset="0"/>
                <a:cs typeface="Times New Roman" panose="02020603050405020304" pitchFamily="18" charset="0"/>
              </a:rPr>
              <a:t>IMB  </a:t>
            </a:r>
            <a:r>
              <a:rPr lang="en-US" sz="2800" dirty="0" smtClean="0">
                <a:latin typeface="Times New Roman" panose="02020603050405020304" pitchFamily="18" charset="0"/>
                <a:cs typeface="Times New Roman" panose="02020603050405020304" pitchFamily="18" charset="0"/>
              </a:rPr>
              <a:t>is  about  reducing</a:t>
            </a:r>
          </a:p>
          <a:p>
            <a:r>
              <a:rPr lang="en-US" sz="2800" dirty="0" smtClean="0">
                <a:latin typeface="Times New Roman" panose="02020603050405020304" pitchFamily="18" charset="0"/>
                <a:cs typeface="Times New Roman" panose="02020603050405020304" pitchFamily="18" charset="0"/>
              </a:rPr>
              <a:t> </a:t>
            </a:r>
          </a:p>
          <a:p>
            <a:r>
              <a:rPr lang="en-US" sz="2800" dirty="0" smtClean="0">
                <a:latin typeface="Times New Roman" panose="02020603050405020304" pitchFamily="18" charset="0"/>
                <a:cs typeface="Times New Roman" panose="02020603050405020304" pitchFamily="18" charset="0"/>
              </a:rPr>
              <a:t>But will reduced </a:t>
            </a:r>
            <a:r>
              <a:rPr lang="en-US" sz="2800" i="1" dirty="0" smtClean="0">
                <a:latin typeface="Times New Roman" panose="02020603050405020304" pitchFamily="18" charset="0"/>
                <a:cs typeface="Times New Roman" panose="02020603050405020304" pitchFamily="18" charset="0"/>
              </a:rPr>
              <a:t>IMB</a:t>
            </a:r>
            <a:r>
              <a:rPr lang="en-US" sz="2800" dirty="0" smtClean="0">
                <a:latin typeface="Times New Roman" panose="02020603050405020304" pitchFamily="18" charset="0"/>
                <a:cs typeface="Times New Roman" panose="02020603050405020304" pitchFamily="18" charset="0"/>
              </a:rPr>
              <a:t> bring reduced difference</a:t>
            </a:r>
          </a:p>
        </p:txBody>
      </p:sp>
      <p:graphicFrame>
        <p:nvGraphicFramePr>
          <p:cNvPr id="7" name="Objekt 6"/>
          <p:cNvGraphicFramePr>
            <a:graphicFrameLocks noChangeAspect="1"/>
          </p:cNvGraphicFramePr>
          <p:nvPr>
            <p:extLst/>
          </p:nvPr>
        </p:nvGraphicFramePr>
        <p:xfrm>
          <a:off x="8095073" y="5408423"/>
          <a:ext cx="1749425" cy="595313"/>
        </p:xfrm>
        <a:graphic>
          <a:graphicData uri="http://schemas.openxmlformats.org/presentationml/2006/ole">
            <mc:AlternateContent xmlns:mc="http://schemas.openxmlformats.org/markup-compatibility/2006">
              <mc:Choice xmlns:v="urn:schemas-microsoft-com:vml" Requires="v">
                <p:oleObj spid="_x0000_s271218" name="Equation" r:id="rId3" imgW="698400" imgH="228600" progId="Equation.DSMT4">
                  <p:embed/>
                </p:oleObj>
              </mc:Choice>
              <mc:Fallback>
                <p:oleObj name="Equation" r:id="rId3" imgW="698400" imgH="228600" progId="Equation.DSMT4">
                  <p:embed/>
                  <p:pic>
                    <p:nvPicPr>
                      <p:cNvPr id="0" name=""/>
                      <p:cNvPicPr>
                        <a:picLocks noChangeAspect="1" noChangeArrowheads="1"/>
                      </p:cNvPicPr>
                      <p:nvPr/>
                    </p:nvPicPr>
                    <p:blipFill>
                      <a:blip r:embed="rId4"/>
                      <a:srcRect/>
                      <a:stretch>
                        <a:fillRect/>
                      </a:stretch>
                    </p:blipFill>
                    <p:spPr bwMode="auto">
                      <a:xfrm>
                        <a:off x="8095073" y="5408423"/>
                        <a:ext cx="1749425" cy="595313"/>
                      </a:xfrm>
                      <a:prstGeom prst="rect">
                        <a:avLst/>
                      </a:prstGeom>
                      <a:noFill/>
                    </p:spPr>
                  </p:pic>
                </p:oleObj>
              </mc:Fallback>
            </mc:AlternateContent>
          </a:graphicData>
        </a:graphic>
      </p:graphicFrame>
      <p:sp>
        <p:nvSpPr>
          <p:cNvPr id="8" name="Rektangel 7"/>
          <p:cNvSpPr/>
          <p:nvPr/>
        </p:nvSpPr>
        <p:spPr>
          <a:xfrm>
            <a:off x="1187433" y="3127318"/>
            <a:ext cx="9934565" cy="1200329"/>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(biased) regression    </a:t>
            </a:r>
            <a:r>
              <a:rPr lang="en-US" sz="3200" b="1" dirty="0" err="1" smtClean="0">
                <a:latin typeface="Times New Roman" panose="02020603050405020304" pitchFamily="18" charset="0"/>
                <a:cs typeface="Times New Roman" panose="02020603050405020304" pitchFamily="18" charset="0"/>
              </a:rPr>
              <a:t>b</a:t>
            </a:r>
            <a:r>
              <a:rPr lang="en-US" sz="3600" i="1" baseline="-32000" dirty="0" err="1" smtClean="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  computed on response   </a:t>
            </a:r>
            <a:r>
              <a:rPr lang="en-US" sz="3600" i="1" dirty="0" smtClean="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     vis-à-vis                   (unbiased) regression  </a:t>
            </a:r>
            <a:r>
              <a:rPr lang="en-US" sz="2800" b="1" dirty="0" err="1" smtClean="0">
                <a:latin typeface="Times New Roman" panose="02020603050405020304" pitchFamily="18" charset="0"/>
                <a:cs typeface="Times New Roman" panose="02020603050405020304" pitchFamily="18" charset="0"/>
              </a:rPr>
              <a:t>b</a:t>
            </a:r>
            <a:r>
              <a:rPr lang="en-US" sz="3640" i="1" baseline="-30000" dirty="0" err="1"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   for the whole sample   </a:t>
            </a:r>
            <a:r>
              <a:rPr lang="en-US" sz="3600" i="1" dirty="0" smtClean="0">
                <a:latin typeface="Times New Roman" panose="02020603050405020304" pitchFamily="18" charset="0"/>
                <a:cs typeface="Times New Roman" panose="02020603050405020304" pitchFamily="18" charset="0"/>
              </a:rPr>
              <a:t>s</a:t>
            </a:r>
            <a:endParaRPr lang="en-US" sz="3600" i="1" baseline="-42000" dirty="0">
              <a:latin typeface="Times New Roman" panose="02020603050405020304" pitchFamily="18" charset="0"/>
              <a:cs typeface="Times New Roman" panose="02020603050405020304" pitchFamily="18" charset="0"/>
            </a:endParaRPr>
          </a:p>
        </p:txBody>
      </p:sp>
      <p:graphicFrame>
        <p:nvGraphicFramePr>
          <p:cNvPr id="9" name="Objekt 8"/>
          <p:cNvGraphicFramePr>
            <a:graphicFrameLocks noChangeAspect="1"/>
          </p:cNvGraphicFramePr>
          <p:nvPr>
            <p:extLst>
              <p:ext uri="{D42A27DB-BD31-4B8C-83A1-F6EECF244321}">
                <p14:modId xmlns:p14="http://schemas.microsoft.com/office/powerpoint/2010/main" val="375227235"/>
              </p:ext>
            </p:extLst>
          </p:nvPr>
        </p:nvGraphicFramePr>
        <p:xfrm>
          <a:off x="1271588" y="2314575"/>
          <a:ext cx="7599362" cy="595313"/>
        </p:xfrm>
        <a:graphic>
          <a:graphicData uri="http://schemas.openxmlformats.org/presentationml/2006/ole">
            <mc:AlternateContent xmlns:mc="http://schemas.openxmlformats.org/markup-compatibility/2006">
              <mc:Choice xmlns:v="urn:schemas-microsoft-com:vml" Requires="v">
                <p:oleObj spid="_x0000_s271219" name="Equation" r:id="rId5" imgW="3035160" imgH="228600" progId="Equation.DSMT4">
                  <p:embed/>
                </p:oleObj>
              </mc:Choice>
              <mc:Fallback>
                <p:oleObj name="Equation" r:id="rId5" imgW="3035160" imgH="228600" progId="Equation.DSMT4">
                  <p:embed/>
                  <p:pic>
                    <p:nvPicPr>
                      <p:cNvPr id="0" name=""/>
                      <p:cNvPicPr>
                        <a:picLocks noChangeAspect="1" noChangeArrowheads="1"/>
                      </p:cNvPicPr>
                      <p:nvPr/>
                    </p:nvPicPr>
                    <p:blipFill>
                      <a:blip r:embed="rId6"/>
                      <a:srcRect/>
                      <a:stretch>
                        <a:fillRect/>
                      </a:stretch>
                    </p:blipFill>
                    <p:spPr bwMode="auto">
                      <a:xfrm>
                        <a:off x="1271588" y="2314575"/>
                        <a:ext cx="7599362" cy="595313"/>
                      </a:xfrm>
                      <a:prstGeom prst="rect">
                        <a:avLst/>
                      </a:prstGeom>
                      <a:noFill/>
                    </p:spPr>
                  </p:pic>
                </p:oleObj>
              </mc:Fallback>
            </mc:AlternateContent>
          </a:graphicData>
        </a:graphic>
      </p:graphicFrame>
      <p:graphicFrame>
        <p:nvGraphicFramePr>
          <p:cNvPr id="10" name="Object 7"/>
          <p:cNvGraphicFramePr>
            <a:graphicFrameLocks noChangeAspect="1"/>
          </p:cNvGraphicFramePr>
          <p:nvPr>
            <p:extLst/>
          </p:nvPr>
        </p:nvGraphicFramePr>
        <p:xfrm>
          <a:off x="8201327" y="4545479"/>
          <a:ext cx="1273021" cy="645112"/>
        </p:xfrm>
        <a:graphic>
          <a:graphicData uri="http://schemas.openxmlformats.org/presentationml/2006/ole">
            <mc:AlternateContent xmlns:mc="http://schemas.openxmlformats.org/markup-compatibility/2006">
              <mc:Choice xmlns:v="urn:schemas-microsoft-com:vml" Requires="v">
                <p:oleObj spid="_x0000_s271220" name="Equation" r:id="rId7" imgW="444240" imgH="228600" progId="Equation.DSMT4">
                  <p:embed/>
                </p:oleObj>
              </mc:Choice>
              <mc:Fallback>
                <p:oleObj name="Equation" r:id="rId7" imgW="444240" imgH="228600" progId="Equation.DSMT4">
                  <p:embed/>
                  <p:pic>
                    <p:nvPicPr>
                      <p:cNvPr id="0" name=""/>
                      <p:cNvPicPr>
                        <a:picLocks noChangeAspect="1" noChangeArrowheads="1"/>
                      </p:cNvPicPr>
                      <p:nvPr/>
                    </p:nvPicPr>
                    <p:blipFill>
                      <a:blip r:embed="rId8"/>
                      <a:srcRect/>
                      <a:stretch>
                        <a:fillRect/>
                      </a:stretch>
                    </p:blipFill>
                    <p:spPr bwMode="auto">
                      <a:xfrm>
                        <a:off x="8201327" y="4545479"/>
                        <a:ext cx="1273021" cy="645112"/>
                      </a:xfrm>
                      <a:prstGeom prst="rect">
                        <a:avLst/>
                      </a:prstGeom>
                      <a:noFill/>
                      <a:extLst/>
                    </p:spPr>
                  </p:pic>
                </p:oleObj>
              </mc:Fallback>
            </mc:AlternateContent>
          </a:graphicData>
        </a:graphic>
      </p:graphicFrame>
      <p:graphicFrame>
        <p:nvGraphicFramePr>
          <p:cNvPr id="11" name="Objekt 10"/>
          <p:cNvGraphicFramePr>
            <a:graphicFrameLocks noChangeAspect="1"/>
          </p:cNvGraphicFramePr>
          <p:nvPr>
            <p:extLst>
              <p:ext uri="{D42A27DB-BD31-4B8C-83A1-F6EECF244321}">
                <p14:modId xmlns:p14="http://schemas.microsoft.com/office/powerpoint/2010/main" val="1602033152"/>
              </p:ext>
            </p:extLst>
          </p:nvPr>
        </p:nvGraphicFramePr>
        <p:xfrm>
          <a:off x="2260600" y="1366838"/>
          <a:ext cx="5102225" cy="704850"/>
        </p:xfrm>
        <a:graphic>
          <a:graphicData uri="http://schemas.openxmlformats.org/presentationml/2006/ole">
            <mc:AlternateContent xmlns:mc="http://schemas.openxmlformats.org/markup-compatibility/2006">
              <mc:Choice xmlns:v="urn:schemas-microsoft-com:vml" Requires="v">
                <p:oleObj spid="_x0000_s271221" name="Equation" r:id="rId9" imgW="1841400" imgH="253800" progId="Equation.DSMT4">
                  <p:embed/>
                </p:oleObj>
              </mc:Choice>
              <mc:Fallback>
                <p:oleObj name="Equation" r:id="rId9" imgW="1841400" imgH="253800" progId="Equation.DSMT4">
                  <p:embed/>
                  <p:pic>
                    <p:nvPicPr>
                      <p:cNvPr id="0" name=""/>
                      <p:cNvPicPr/>
                      <p:nvPr/>
                    </p:nvPicPr>
                    <p:blipFill>
                      <a:blip r:embed="rId10"/>
                      <a:stretch>
                        <a:fillRect/>
                      </a:stretch>
                    </p:blipFill>
                    <p:spPr>
                      <a:xfrm>
                        <a:off x="2260600" y="1366838"/>
                        <a:ext cx="5102225" cy="704850"/>
                      </a:xfrm>
                      <a:prstGeom prst="rect">
                        <a:avLst/>
                      </a:prstGeom>
                    </p:spPr>
                  </p:pic>
                </p:oleObj>
              </mc:Fallback>
            </mc:AlternateContent>
          </a:graphicData>
        </a:graphic>
      </p:graphicFrame>
    </p:spTree>
    <p:extLst>
      <p:ext uri="{BB962C8B-B14F-4D97-AF65-F5344CB8AC3E}">
        <p14:creationId xmlns:p14="http://schemas.microsoft.com/office/powerpoint/2010/main" val="525458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232969" y="244164"/>
            <a:ext cx="4076700" cy="830262"/>
          </a:xfrm>
        </p:spPr>
        <p:txBody>
          <a:bodyPr>
            <a:normAutofit/>
          </a:bodyPr>
          <a:lstStyle/>
          <a:p>
            <a:r>
              <a:rPr lang="en-US" sz="2800" u="sng" dirty="0" smtClean="0">
                <a:latin typeface="Times New Roman" panose="02020603050405020304" pitchFamily="18" charset="0"/>
                <a:cs typeface="Times New Roman" panose="02020603050405020304" pitchFamily="18" charset="0"/>
              </a:rPr>
              <a:t>We find</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424351" y="1074426"/>
            <a:ext cx="10842914" cy="519596"/>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Deviation of CAL estimator from unbiased HT estimator</a:t>
            </a:r>
          </a:p>
        </p:txBody>
      </p:sp>
      <p:sp>
        <p:nvSpPr>
          <p:cNvPr id="5" name="Rektangel 4"/>
          <p:cNvSpPr/>
          <p:nvPr/>
        </p:nvSpPr>
        <p:spPr>
          <a:xfrm>
            <a:off x="409361" y="2427673"/>
            <a:ext cx="9738360"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s </a:t>
            </a:r>
            <a:r>
              <a:rPr lang="en-US" sz="2800" i="1" dirty="0" smtClean="0">
                <a:latin typeface="Times New Roman" panose="02020603050405020304" pitchFamily="18" charset="0"/>
                <a:cs typeface="Times New Roman" panose="02020603050405020304" pitchFamily="18" charset="0"/>
              </a:rPr>
              <a:t>reduced to some degree </a:t>
            </a:r>
            <a:r>
              <a:rPr lang="en-US" sz="2800" dirty="0" smtClean="0">
                <a:latin typeface="Times New Roman" panose="02020603050405020304" pitchFamily="18" charset="0"/>
                <a:cs typeface="Times New Roman" panose="02020603050405020304" pitchFamily="18" charset="0"/>
              </a:rPr>
              <a:t>by a reduced  </a:t>
            </a:r>
            <a:r>
              <a:rPr lang="en-US" sz="2800" i="1" dirty="0" smtClean="0">
                <a:latin typeface="Times New Roman" panose="02020603050405020304" pitchFamily="18" charset="0"/>
                <a:cs typeface="Times New Roman" panose="02020603050405020304" pitchFamily="18" charset="0"/>
              </a:rPr>
              <a:t>IMB</a:t>
            </a:r>
          </a:p>
          <a:p>
            <a:endParaRPr lang="en-US" sz="2800" i="1"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Conclusion: “The message is that modest expectations for better accuracy are in order, rather than hopes of great payoff, when imbalance is reduced through adaptive data collection.”</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The deviation (the nonresponse bias) is not eliminated</a:t>
            </a:r>
            <a:r>
              <a:rPr lang="en-US"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ot even if  </a:t>
            </a:r>
            <a:r>
              <a:rPr lang="en-US" sz="2800" i="1" dirty="0" smtClean="0">
                <a:latin typeface="Times New Roman" panose="02020603050405020304" pitchFamily="18" charset="0"/>
                <a:cs typeface="Times New Roman" panose="02020603050405020304" pitchFamily="18" charset="0"/>
              </a:rPr>
              <a:t>IMB</a:t>
            </a:r>
            <a:r>
              <a:rPr lang="en-US" sz="2800" dirty="0" smtClean="0">
                <a:latin typeface="Times New Roman" panose="02020603050405020304" pitchFamily="18" charset="0"/>
                <a:cs typeface="Times New Roman" panose="02020603050405020304" pitchFamily="18" charset="0"/>
              </a:rPr>
              <a:t>  can be made to approach zero. </a:t>
            </a:r>
            <a:endParaRPr lang="en-US" sz="2800" dirty="0"/>
          </a:p>
        </p:txBody>
      </p:sp>
      <p:graphicFrame>
        <p:nvGraphicFramePr>
          <p:cNvPr id="7" name="Objekt 6"/>
          <p:cNvGraphicFramePr>
            <a:graphicFrameLocks noChangeAspect="1"/>
          </p:cNvGraphicFramePr>
          <p:nvPr>
            <p:extLst>
              <p:ext uri="{D42A27DB-BD31-4B8C-83A1-F6EECF244321}">
                <p14:modId xmlns:p14="http://schemas.microsoft.com/office/powerpoint/2010/main" val="3216581234"/>
              </p:ext>
            </p:extLst>
          </p:nvPr>
        </p:nvGraphicFramePr>
        <p:xfrm>
          <a:off x="1652588" y="1685925"/>
          <a:ext cx="4830762" cy="738188"/>
        </p:xfrm>
        <a:graphic>
          <a:graphicData uri="http://schemas.openxmlformats.org/presentationml/2006/ole">
            <mc:AlternateContent xmlns:mc="http://schemas.openxmlformats.org/markup-compatibility/2006">
              <mc:Choice xmlns:v="urn:schemas-microsoft-com:vml" Requires="v">
                <p:oleObj spid="_x0000_s271585" name="Equation" r:id="rId3" imgW="1663560" imgH="253800" progId="Equation.DSMT4">
                  <p:embed/>
                </p:oleObj>
              </mc:Choice>
              <mc:Fallback>
                <p:oleObj name="Equation" r:id="rId3" imgW="1663560" imgH="253800" progId="Equation.DSMT4">
                  <p:embed/>
                  <p:pic>
                    <p:nvPicPr>
                      <p:cNvPr id="0" name=""/>
                      <p:cNvPicPr/>
                      <p:nvPr/>
                    </p:nvPicPr>
                    <p:blipFill>
                      <a:blip r:embed="rId4"/>
                      <a:stretch>
                        <a:fillRect/>
                      </a:stretch>
                    </p:blipFill>
                    <p:spPr>
                      <a:xfrm>
                        <a:off x="1652588" y="1685925"/>
                        <a:ext cx="4830762" cy="738188"/>
                      </a:xfrm>
                      <a:prstGeom prst="rect">
                        <a:avLst/>
                      </a:prstGeom>
                    </p:spPr>
                  </p:pic>
                </p:oleObj>
              </mc:Fallback>
            </mc:AlternateContent>
          </a:graphicData>
        </a:graphic>
      </p:graphicFrame>
    </p:spTree>
    <p:extLst>
      <p:ext uri="{BB962C8B-B14F-4D97-AF65-F5344CB8AC3E}">
        <p14:creationId xmlns:p14="http://schemas.microsoft.com/office/powerpoint/2010/main" val="25228188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3223240" y="744849"/>
            <a:ext cx="3757182" cy="523220"/>
          </a:xfrm>
          <a:prstGeom prst="rect">
            <a:avLst/>
          </a:prstGeom>
        </p:spPr>
        <p:txBody>
          <a:bodyPr wrap="none">
            <a:spAutoFit/>
          </a:bodyPr>
          <a:lstStyle/>
          <a:p>
            <a:r>
              <a:rPr lang="en-US" sz="2800" u="sng" dirty="0" smtClean="0">
                <a:latin typeface="Times New Roman" panose="02020603050405020304" pitchFamily="18" charset="0"/>
                <a:cs typeface="Times New Roman" panose="02020603050405020304" pitchFamily="18" charset="0"/>
              </a:rPr>
              <a:t> Adaptive data collection</a:t>
            </a:r>
          </a:p>
        </p:txBody>
      </p:sp>
      <p:sp>
        <p:nvSpPr>
          <p:cNvPr id="3" name="Rektangel 2"/>
          <p:cNvSpPr/>
          <p:nvPr/>
        </p:nvSpPr>
        <p:spPr>
          <a:xfrm>
            <a:off x="1397129" y="1695504"/>
            <a:ext cx="9479651" cy="138499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See special </a:t>
            </a:r>
            <a:r>
              <a:rPr lang="en-US" sz="2800" dirty="0">
                <a:latin typeface="Times New Roman" panose="02020603050405020304" pitchFamily="18" charset="0"/>
                <a:cs typeface="Times New Roman" panose="02020603050405020304" pitchFamily="18" charset="0"/>
              </a:rPr>
              <a:t>issue of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Journal of Official Statistics </a:t>
            </a:r>
            <a:r>
              <a:rPr lang="en-US" sz="2800" dirty="0">
                <a:latin typeface="Times New Roman" panose="02020603050405020304" pitchFamily="18" charset="0"/>
                <a:cs typeface="Times New Roman" panose="02020603050405020304" pitchFamily="18" charset="0"/>
              </a:rPr>
              <a:t>(2017, no. 4)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devoted </a:t>
            </a:r>
            <a:r>
              <a:rPr lang="en-US" sz="2800" dirty="0">
                <a:latin typeface="Times New Roman" panose="02020603050405020304" pitchFamily="18" charset="0"/>
                <a:cs typeface="Times New Roman" panose="02020603050405020304" pitchFamily="18" charset="0"/>
              </a:rPr>
              <a:t>to </a:t>
            </a:r>
            <a:r>
              <a:rPr lang="en-US" sz="2800" i="1" dirty="0">
                <a:latin typeface="Times New Roman" panose="02020603050405020304" pitchFamily="18" charset="0"/>
                <a:cs typeface="Times New Roman" panose="02020603050405020304" pitchFamily="18" charset="0"/>
              </a:rPr>
              <a:t>adaptive </a:t>
            </a:r>
            <a:r>
              <a:rPr lang="en-US" sz="2800" i="1" dirty="0" smtClean="0">
                <a:latin typeface="Times New Roman" panose="02020603050405020304" pitchFamily="18" charset="0"/>
                <a:cs typeface="Times New Roman" panose="02020603050405020304" pitchFamily="18" charset="0"/>
              </a:rPr>
              <a:t>designs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94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570598" y="350038"/>
            <a:ext cx="10135213" cy="3527481"/>
          </a:xfrm>
        </p:spPr>
        <p:txBody>
          <a:bodyPr>
            <a:noAutofit/>
          </a:bodyPr>
          <a:lstStyle/>
          <a:p>
            <a:pPr algn="l"/>
            <a:r>
              <a:rPr lang="en-US" sz="2800" dirty="0" smtClean="0">
                <a:latin typeface="Times New Roman" panose="02020603050405020304" pitchFamily="18" charset="0"/>
                <a:cs typeface="Times New Roman" panose="02020603050405020304" pitchFamily="18" charset="0"/>
              </a:rPr>
              <a:t>Research needed today: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Investigate if the probability sampling paradigm       	              	gives a clear advantage, over alternative approaches,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to make it worth defending and keeping.</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In my opinion, probability sampling inference </a:t>
            </a:r>
          </a:p>
          <a:p>
            <a:pPr algn="l"/>
            <a:r>
              <a:rPr lang="en-US" sz="2800" dirty="0" smtClean="0">
                <a:latin typeface="Times New Roman" panose="02020603050405020304" pitchFamily="18" charset="0"/>
                <a:cs typeface="Times New Roman" panose="02020603050405020304" pitchFamily="18" charset="0"/>
              </a:rPr>
              <a:t>is superior, from an accuracy point of view, when it works</a:t>
            </a:r>
          </a:p>
        </p:txBody>
      </p:sp>
      <p:sp>
        <p:nvSpPr>
          <p:cNvPr id="5" name="Rektangel 4"/>
          <p:cNvSpPr/>
          <p:nvPr/>
        </p:nvSpPr>
        <p:spPr>
          <a:xfrm>
            <a:off x="792480" y="4368076"/>
            <a:ext cx="9906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82786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891902" y="428882"/>
            <a:ext cx="11067911" cy="3108543"/>
          </a:xfrm>
          <a:prstGeom prst="rect">
            <a:avLst/>
          </a:prstGeom>
        </p:spPr>
        <p:txBody>
          <a:bodyPr wrap="square">
            <a:spAutoFit/>
          </a:bodyPr>
          <a:lstStyle/>
          <a:p>
            <a:r>
              <a:rPr lang="en-CA" sz="2800" dirty="0">
                <a:latin typeface="Times New Roman" panose="02020603050405020304" pitchFamily="18" charset="0"/>
              </a:rPr>
              <a:t> </a:t>
            </a:r>
            <a:r>
              <a:rPr lang="en-CA" sz="2800" dirty="0" smtClean="0">
                <a:latin typeface="Times New Roman" panose="02020603050405020304" pitchFamily="18" charset="0"/>
              </a:rPr>
              <a:t>                    </a:t>
            </a:r>
            <a:r>
              <a:rPr lang="en-CA" sz="2800" u="sng" dirty="0" smtClean="0">
                <a:latin typeface="Times New Roman" panose="02020603050405020304" pitchFamily="18" charset="0"/>
              </a:rPr>
              <a:t>Comments on the imbalance measure  </a:t>
            </a:r>
            <a:r>
              <a:rPr lang="en-CA" sz="2800" i="1" u="sng" dirty="0" smtClean="0">
                <a:latin typeface="Times New Roman" panose="02020603050405020304" pitchFamily="18" charset="0"/>
              </a:rPr>
              <a:t>IMB</a:t>
            </a:r>
            <a:r>
              <a:rPr lang="en-CA" sz="2800" u="sng" dirty="0" smtClean="0">
                <a:latin typeface="Times New Roman" panose="02020603050405020304" pitchFamily="18" charset="0"/>
              </a:rPr>
              <a:t> </a:t>
            </a:r>
          </a:p>
          <a:p>
            <a:endParaRPr lang="en-CA" sz="2800" u="sng" dirty="0" smtClean="0">
              <a:latin typeface="Times New Roman" panose="02020603050405020304" pitchFamily="18" charset="0"/>
            </a:endParaRPr>
          </a:p>
          <a:p>
            <a:pPr marL="514350" indent="-514350">
              <a:buFontTx/>
              <a:buAutoNum type="arabicPeriod"/>
            </a:pPr>
            <a:r>
              <a:rPr lang="en-CA" sz="2800" i="1" dirty="0">
                <a:latin typeface="Times New Roman" panose="02020603050405020304" pitchFamily="18" charset="0"/>
              </a:rPr>
              <a:t>IMB</a:t>
            </a:r>
            <a:r>
              <a:rPr lang="en-CA" sz="2800" dirty="0">
                <a:latin typeface="Times New Roman" panose="02020603050405020304" pitchFamily="18" charset="0"/>
              </a:rPr>
              <a:t> </a:t>
            </a:r>
            <a:r>
              <a:rPr lang="en-CA" sz="2800" dirty="0" smtClean="0">
                <a:latin typeface="Times New Roman" panose="02020603050405020304" pitchFamily="18" charset="0"/>
              </a:rPr>
              <a:t>is computed on a specified auxiliary </a:t>
            </a:r>
            <a:r>
              <a:rPr lang="en-CA" sz="2800" dirty="0">
                <a:latin typeface="Times New Roman" panose="02020603050405020304" pitchFamily="18" charset="0"/>
              </a:rPr>
              <a:t>vector </a:t>
            </a:r>
            <a:r>
              <a:rPr lang="en-CA" sz="2800" b="1" dirty="0" smtClean="0">
                <a:latin typeface="Times New Roman" panose="02020603050405020304" pitchFamily="18" charset="0"/>
              </a:rPr>
              <a:t>x  </a:t>
            </a:r>
            <a:r>
              <a:rPr lang="en-CA" sz="2800" dirty="0" smtClean="0">
                <a:latin typeface="Times New Roman" panose="02020603050405020304" pitchFamily="18" charset="0"/>
              </a:rPr>
              <a:t>and sample  </a:t>
            </a:r>
            <a:r>
              <a:rPr lang="en-CA" sz="2800" i="1" dirty="0" smtClean="0">
                <a:latin typeface="Times New Roman" panose="02020603050405020304" pitchFamily="18" charset="0"/>
              </a:rPr>
              <a:t>s</a:t>
            </a:r>
            <a:endParaRPr lang="en-CA" sz="2800" i="1" dirty="0">
              <a:latin typeface="Times New Roman" panose="02020603050405020304" pitchFamily="18" charset="0"/>
            </a:endParaRPr>
          </a:p>
          <a:p>
            <a:r>
              <a:rPr lang="en-CA" sz="2800" dirty="0" smtClean="0">
                <a:latin typeface="Times New Roman" panose="02020603050405020304" pitchFamily="18" charset="0"/>
              </a:rPr>
              <a:t>2</a:t>
            </a:r>
            <a:r>
              <a:rPr lang="en-CA" sz="2800" i="1" dirty="0" smtClean="0">
                <a:latin typeface="Times New Roman" panose="02020603050405020304" pitchFamily="18" charset="0"/>
              </a:rPr>
              <a:t>.   IMB</a:t>
            </a:r>
            <a:r>
              <a:rPr lang="en-CA" sz="2800" dirty="0" smtClean="0">
                <a:latin typeface="Times New Roman" panose="02020603050405020304" pitchFamily="18" charset="0"/>
              </a:rPr>
              <a:t> </a:t>
            </a:r>
            <a:r>
              <a:rPr lang="en-CA" sz="2800" dirty="0">
                <a:latin typeface="Times New Roman" panose="02020603050405020304" pitchFamily="18" charset="0"/>
              </a:rPr>
              <a:t>is a </a:t>
            </a:r>
            <a:r>
              <a:rPr lang="en-CA" sz="2800" i="1" dirty="0">
                <a:latin typeface="Times New Roman" panose="02020603050405020304" pitchFamily="18" charset="0"/>
              </a:rPr>
              <a:t>descriptive measure </a:t>
            </a:r>
            <a:r>
              <a:rPr lang="en-CA" sz="2800" dirty="0">
                <a:latin typeface="Times New Roman" panose="02020603050405020304" pitchFamily="18" charset="0"/>
              </a:rPr>
              <a:t>of the response  </a:t>
            </a:r>
            <a:r>
              <a:rPr lang="en-CA" sz="2800" i="1" dirty="0">
                <a:latin typeface="Times New Roman" panose="02020603050405020304" pitchFamily="18" charset="0"/>
              </a:rPr>
              <a:t>r</a:t>
            </a:r>
            <a:r>
              <a:rPr lang="en-CA" sz="2800" dirty="0">
                <a:latin typeface="Times New Roman" panose="02020603050405020304" pitchFamily="18" charset="0"/>
              </a:rPr>
              <a:t>, </a:t>
            </a:r>
            <a:r>
              <a:rPr lang="en-CA" sz="2800" dirty="0" smtClean="0">
                <a:latin typeface="Times New Roman" panose="02020603050405020304" pitchFamily="18" charset="0"/>
              </a:rPr>
              <a:t>computed repeatedly during the data collection from  </a:t>
            </a:r>
            <a:r>
              <a:rPr lang="en-CA" sz="2800" i="1" dirty="0" smtClean="0">
                <a:latin typeface="Times New Roman" panose="02020603050405020304" pitchFamily="18" charset="0"/>
              </a:rPr>
              <a:t>s</a:t>
            </a:r>
            <a:r>
              <a:rPr lang="en-CA" sz="2800" dirty="0" smtClean="0">
                <a:latin typeface="Times New Roman" panose="02020603050405020304" pitchFamily="18" charset="0"/>
              </a:rPr>
              <a:t>, used </a:t>
            </a:r>
            <a:r>
              <a:rPr lang="en-CA" sz="2800" dirty="0">
                <a:latin typeface="Times New Roman" panose="02020603050405020304" pitchFamily="18" charset="0"/>
              </a:rPr>
              <a:t>for </a:t>
            </a:r>
            <a:r>
              <a:rPr lang="en-CA" sz="2800" i="1" dirty="0">
                <a:latin typeface="Times New Roman" panose="02020603050405020304" pitchFamily="18" charset="0"/>
              </a:rPr>
              <a:t>monitoring the data collection</a:t>
            </a:r>
            <a:r>
              <a:rPr lang="en-CA" sz="2800" dirty="0">
                <a:latin typeface="Times New Roman" panose="02020603050405020304" pitchFamily="18" charset="0"/>
              </a:rPr>
              <a:t>  </a:t>
            </a:r>
          </a:p>
          <a:p>
            <a:r>
              <a:rPr lang="en-CA" sz="2800" dirty="0" smtClean="0">
                <a:latin typeface="Times New Roman" panose="02020603050405020304" pitchFamily="18" charset="0"/>
              </a:rPr>
              <a:t>3.   For fixed  </a:t>
            </a:r>
            <a:r>
              <a:rPr lang="en-CA" sz="2800" i="1" dirty="0" smtClean="0">
                <a:latin typeface="Times New Roman" panose="02020603050405020304" pitchFamily="18" charset="0"/>
              </a:rPr>
              <a:t>r</a:t>
            </a:r>
            <a:r>
              <a:rPr lang="en-CA" sz="2800" dirty="0" smtClean="0">
                <a:latin typeface="Times New Roman" panose="02020603050405020304" pitchFamily="18" charset="0"/>
              </a:rPr>
              <a:t>,  a </a:t>
            </a:r>
            <a:r>
              <a:rPr lang="en-CA" sz="2800" dirty="0">
                <a:latin typeface="Times New Roman" panose="02020603050405020304" pitchFamily="18" charset="0"/>
              </a:rPr>
              <a:t>bigger </a:t>
            </a:r>
            <a:r>
              <a:rPr lang="en-CA" sz="2800" b="1" dirty="0">
                <a:latin typeface="Times New Roman" panose="02020603050405020304" pitchFamily="18" charset="0"/>
              </a:rPr>
              <a:t>x</a:t>
            </a:r>
            <a:r>
              <a:rPr lang="en-CA" sz="2800" dirty="0">
                <a:latin typeface="Times New Roman" panose="02020603050405020304" pitchFamily="18" charset="0"/>
              </a:rPr>
              <a:t>-vector means a bigger </a:t>
            </a:r>
            <a:r>
              <a:rPr lang="en-CA" sz="2800" i="1" dirty="0">
                <a:latin typeface="Times New Roman" panose="02020603050405020304" pitchFamily="18" charset="0"/>
              </a:rPr>
              <a:t>IMB</a:t>
            </a:r>
            <a:r>
              <a:rPr lang="en-CA" sz="2800" dirty="0">
                <a:latin typeface="Times New Roman" panose="02020603050405020304" pitchFamily="18" charset="0"/>
              </a:rPr>
              <a:t>, because more </a:t>
            </a:r>
            <a:r>
              <a:rPr lang="en-CA" sz="2800" dirty="0" smtClean="0">
                <a:latin typeface="Times New Roman" panose="02020603050405020304" pitchFamily="18" charset="0"/>
              </a:rPr>
              <a:t>	means </a:t>
            </a:r>
            <a:r>
              <a:rPr lang="en-CA" sz="2800" dirty="0">
                <a:latin typeface="Times New Roman" panose="02020603050405020304" pitchFamily="18" charset="0"/>
              </a:rPr>
              <a:t>need to </a:t>
            </a:r>
            <a:r>
              <a:rPr lang="en-CA" sz="2800" dirty="0" smtClean="0">
                <a:latin typeface="Times New Roman" panose="02020603050405020304" pitchFamily="18" charset="0"/>
              </a:rPr>
              <a:t>come </a:t>
            </a:r>
            <a:r>
              <a:rPr lang="en-CA" sz="2800" dirty="0">
                <a:latin typeface="Times New Roman" panose="02020603050405020304" pitchFamily="18" charset="0"/>
              </a:rPr>
              <a:t>close to get a low </a:t>
            </a:r>
            <a:r>
              <a:rPr lang="en-CA" sz="2800" i="1" dirty="0" smtClean="0">
                <a:latin typeface="Times New Roman" panose="02020603050405020304" pitchFamily="18" charset="0"/>
              </a:rPr>
              <a:t>IMB</a:t>
            </a:r>
            <a:endParaRPr lang="en-CA" sz="2800" i="1" dirty="0">
              <a:latin typeface="Times New Roman" panose="02020603050405020304" pitchFamily="18" charset="0"/>
            </a:endParaRPr>
          </a:p>
        </p:txBody>
      </p:sp>
      <p:sp>
        <p:nvSpPr>
          <p:cNvPr id="2" name="Rektangel 1"/>
          <p:cNvSpPr/>
          <p:nvPr/>
        </p:nvSpPr>
        <p:spPr>
          <a:xfrm>
            <a:off x="1507017" y="5676694"/>
            <a:ext cx="6096000" cy="523220"/>
          </a:xfrm>
          <a:prstGeom prst="rect">
            <a:avLst/>
          </a:prstGeom>
        </p:spPr>
        <p:txBody>
          <a:bodyPr>
            <a:spAutoFit/>
          </a:bodyPr>
          <a:lstStyle/>
          <a:p>
            <a:r>
              <a:rPr lang="en-CA" sz="2800" dirty="0" smtClean="0">
                <a:latin typeface="Times New Roman" panose="02020603050405020304" pitchFamily="18" charset="0"/>
              </a:rPr>
              <a:t>…</a:t>
            </a:r>
            <a:endParaRPr lang="en-CA" sz="2800" dirty="0">
              <a:latin typeface="Times New Roman" panose="02020603050405020304" pitchFamily="18" charset="0"/>
            </a:endParaRPr>
          </a:p>
        </p:txBody>
      </p:sp>
      <p:sp>
        <p:nvSpPr>
          <p:cNvPr id="3" name="Rektangel 2"/>
          <p:cNvSpPr/>
          <p:nvPr/>
        </p:nvSpPr>
        <p:spPr>
          <a:xfrm>
            <a:off x="583812" y="516124"/>
            <a:ext cx="351378" cy="369332"/>
          </a:xfrm>
          <a:prstGeom prst="rect">
            <a:avLst/>
          </a:prstGeom>
        </p:spPr>
        <p:txBody>
          <a:bodyPr wrap="none">
            <a:spAutoFit/>
          </a:bodyPr>
          <a:lstStyle/>
          <a:p>
            <a:r>
              <a:rPr lang="en-CA" dirty="0">
                <a:latin typeface="Times New Roman" panose="02020603050405020304" pitchFamily="18" charset="0"/>
              </a:rPr>
              <a:t>Ö</a:t>
            </a:r>
            <a:endParaRPr lang="en-US" dirty="0"/>
          </a:p>
        </p:txBody>
      </p:sp>
    </p:spTree>
    <p:extLst>
      <p:ext uri="{BB962C8B-B14F-4D97-AF65-F5344CB8AC3E}">
        <p14:creationId xmlns:p14="http://schemas.microsoft.com/office/powerpoint/2010/main" val="15725493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981200" y="274639"/>
            <a:ext cx="730250" cy="561975"/>
          </a:xfrm>
        </p:spPr>
        <p:txBody>
          <a:bodyPr/>
          <a:lstStyle/>
          <a:p>
            <a:pPr algn="l" eaLnBrk="1" hangingPunct="1"/>
            <a:r>
              <a:rPr lang="fr-CA" sz="1400" dirty="0"/>
              <a:t>.</a:t>
            </a:r>
          </a:p>
        </p:txBody>
      </p:sp>
      <p:sp>
        <p:nvSpPr>
          <p:cNvPr id="129027" name="Rectangle 3"/>
          <p:cNvSpPr>
            <a:spLocks noGrp="1" noChangeArrowheads="1"/>
          </p:cNvSpPr>
          <p:nvPr>
            <p:ph type="body" sz="half" idx="1"/>
          </p:nvPr>
        </p:nvSpPr>
        <p:spPr>
          <a:xfrm>
            <a:off x="1395592" y="805048"/>
            <a:ext cx="11009269" cy="2439986"/>
          </a:xfrm>
        </p:spPr>
        <p:txBody>
          <a:bodyPr>
            <a:normAutofit/>
          </a:bodyPr>
          <a:lstStyle/>
          <a:p>
            <a:pPr>
              <a:buNone/>
            </a:pPr>
            <a:r>
              <a:rPr lang="en-US" i="1" dirty="0" smtClean="0">
                <a:latin typeface="Times New Roman" panose="02020603050405020304" pitchFamily="18" charset="0"/>
              </a:rPr>
              <a:t>IMB</a:t>
            </a:r>
            <a:r>
              <a:rPr lang="en-US" dirty="0" smtClean="0">
                <a:latin typeface="Times New Roman" panose="02020603050405020304" pitchFamily="18" charset="0"/>
              </a:rPr>
              <a:t>   is a small non-negative number  :   For any  </a:t>
            </a:r>
            <a:r>
              <a:rPr lang="en-US" i="1" dirty="0" smtClean="0">
                <a:latin typeface="Times New Roman" panose="02020603050405020304" pitchFamily="18" charset="0"/>
              </a:rPr>
              <a:t>r</a:t>
            </a:r>
            <a:r>
              <a:rPr lang="en-US" dirty="0" smtClean="0">
                <a:latin typeface="Times New Roman" panose="02020603050405020304" pitchFamily="18" charset="0"/>
              </a:rPr>
              <a:t>,  </a:t>
            </a:r>
            <a:r>
              <a:rPr lang="en-US" i="1" dirty="0" smtClean="0">
                <a:latin typeface="Times New Roman" panose="02020603050405020304" pitchFamily="18" charset="0"/>
              </a:rPr>
              <a:t>s</a:t>
            </a:r>
            <a:r>
              <a:rPr lang="en-US" dirty="0" smtClean="0">
                <a:latin typeface="Times New Roman" panose="02020603050405020304" pitchFamily="18" charset="0"/>
              </a:rPr>
              <a:t>  and  </a:t>
            </a:r>
            <a:r>
              <a:rPr lang="en-US" b="1" dirty="0" smtClean="0">
                <a:latin typeface="Times New Roman" panose="02020603050405020304" pitchFamily="18" charset="0"/>
              </a:rPr>
              <a:t>x</a:t>
            </a:r>
            <a:r>
              <a:rPr lang="en-US" dirty="0" smtClean="0">
                <a:latin typeface="Times New Roman" panose="02020603050405020304" pitchFamily="18" charset="0"/>
              </a:rPr>
              <a:t>-vector,</a:t>
            </a:r>
          </a:p>
          <a:p>
            <a:pPr>
              <a:buNone/>
            </a:pPr>
            <a:endParaRPr lang="en-US" dirty="0" smtClean="0">
              <a:latin typeface="Times New Roman" panose="02020603050405020304" pitchFamily="18" charset="0"/>
            </a:endParaRPr>
          </a:p>
          <a:p>
            <a:pPr>
              <a:buNone/>
            </a:pPr>
            <a:endParaRPr lang="en-US" dirty="0">
              <a:latin typeface="Times New Roman" panose="02020603050405020304" pitchFamily="18" charset="0"/>
            </a:endParaRPr>
          </a:p>
          <a:p>
            <a:pPr>
              <a:buNone/>
            </a:pPr>
            <a:r>
              <a:rPr lang="en-US" dirty="0" smtClean="0">
                <a:latin typeface="Times New Roman" panose="02020603050405020304" pitchFamily="18" charset="0"/>
              </a:rPr>
              <a:t>Reducing  </a:t>
            </a:r>
            <a:r>
              <a:rPr lang="en-US" i="1" dirty="0" smtClean="0">
                <a:latin typeface="Times New Roman" panose="02020603050405020304" pitchFamily="18" charset="0"/>
              </a:rPr>
              <a:t>IMB</a:t>
            </a:r>
            <a:r>
              <a:rPr lang="en-US" dirty="0" smtClean="0">
                <a:latin typeface="Times New Roman" panose="02020603050405020304" pitchFamily="18" charset="0"/>
              </a:rPr>
              <a:t> from  0.10  to  0.06  can mean a great improvement.</a:t>
            </a:r>
            <a:endParaRPr lang="en-US" dirty="0">
              <a:latin typeface="Times New Roman" panose="02020603050405020304" pitchFamily="18" charset="0"/>
            </a:endParaRPr>
          </a:p>
        </p:txBody>
      </p:sp>
      <p:sp>
        <p:nvSpPr>
          <p:cNvPr id="129028" name="Rectangle 4"/>
          <p:cNvSpPr>
            <a:spLocks noChangeArrowheads="1"/>
          </p:cNvSpPr>
          <p:nvPr/>
        </p:nvSpPr>
        <p:spPr bwMode="auto">
          <a:xfrm>
            <a:off x="1524001" y="-138499"/>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sv-SE" sz="1200" dirty="0"/>
          </a:p>
        </p:txBody>
      </p:sp>
      <p:sp>
        <p:nvSpPr>
          <p:cNvPr id="129029" name="Rectangle 5"/>
          <p:cNvSpPr>
            <a:spLocks noChangeArrowheads="1"/>
          </p:cNvSpPr>
          <p:nvPr/>
        </p:nvSpPr>
        <p:spPr bwMode="auto">
          <a:xfrm>
            <a:off x="1524001" y="-138499"/>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sv-SE" sz="1200" dirty="0"/>
          </a:p>
        </p:txBody>
      </p:sp>
      <p:graphicFrame>
        <p:nvGraphicFramePr>
          <p:cNvPr id="2" name="Objekt 1"/>
          <p:cNvGraphicFramePr>
            <a:graphicFrameLocks noChangeAspect="1"/>
          </p:cNvGraphicFramePr>
          <p:nvPr>
            <p:extLst>
              <p:ext uri="{D42A27DB-BD31-4B8C-83A1-F6EECF244321}">
                <p14:modId xmlns:p14="http://schemas.microsoft.com/office/powerpoint/2010/main" val="3020034477"/>
              </p:ext>
            </p:extLst>
          </p:nvPr>
        </p:nvGraphicFramePr>
        <p:xfrm>
          <a:off x="2880610" y="1534727"/>
          <a:ext cx="5083309" cy="543613"/>
        </p:xfrm>
        <a:graphic>
          <a:graphicData uri="http://schemas.openxmlformats.org/presentationml/2006/ole">
            <mc:AlternateContent xmlns:mc="http://schemas.openxmlformats.org/markup-compatibility/2006">
              <mc:Choice xmlns:v="urn:schemas-microsoft-com:vml" Requires="v">
                <p:oleObj spid="_x0000_s368646" name="Equation" r:id="rId4" imgW="2298600" imgH="203040" progId="Equation.DSMT4">
                  <p:embed/>
                </p:oleObj>
              </mc:Choice>
              <mc:Fallback>
                <p:oleObj name="Equation" r:id="rId4" imgW="2298600" imgH="203040" progId="Equation.DSMT4">
                  <p:embed/>
                  <p:pic>
                    <p:nvPicPr>
                      <p:cNvPr id="0" name=""/>
                      <p:cNvPicPr/>
                      <p:nvPr/>
                    </p:nvPicPr>
                    <p:blipFill>
                      <a:blip r:embed="rId5"/>
                      <a:stretch>
                        <a:fillRect/>
                      </a:stretch>
                    </p:blipFill>
                    <p:spPr>
                      <a:xfrm>
                        <a:off x="2880610" y="1534727"/>
                        <a:ext cx="5083309" cy="543613"/>
                      </a:xfrm>
                      <a:prstGeom prst="rect">
                        <a:avLst/>
                      </a:prstGeom>
                    </p:spPr>
                  </p:pic>
                </p:oleObj>
              </mc:Fallback>
            </mc:AlternateContent>
          </a:graphicData>
        </a:graphic>
      </p:graphicFrame>
      <p:sp>
        <p:nvSpPr>
          <p:cNvPr id="3" name="Rektangel 2"/>
          <p:cNvSpPr/>
          <p:nvPr/>
        </p:nvSpPr>
        <p:spPr>
          <a:xfrm>
            <a:off x="463891" y="1070760"/>
            <a:ext cx="351378" cy="369332"/>
          </a:xfrm>
          <a:prstGeom prst="rect">
            <a:avLst/>
          </a:prstGeom>
        </p:spPr>
        <p:txBody>
          <a:bodyPr wrap="none">
            <a:spAutoFit/>
          </a:bodyPr>
          <a:lstStyle/>
          <a:p>
            <a:r>
              <a:rPr lang="en-CA" dirty="0">
                <a:latin typeface="Times New Roman" panose="02020603050405020304" pitchFamily="18" charset="0"/>
              </a:rPr>
              <a:t>Ö</a:t>
            </a:r>
            <a:endParaRPr lang="en-US" dirty="0"/>
          </a:p>
        </p:txBody>
      </p:sp>
    </p:spTree>
    <p:extLst>
      <p:ext uri="{BB962C8B-B14F-4D97-AF65-F5344CB8AC3E}">
        <p14:creationId xmlns:p14="http://schemas.microsoft.com/office/powerpoint/2010/main" val="24588829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267063" y="277088"/>
            <a:ext cx="10424978" cy="954107"/>
          </a:xfrm>
          <a:prstGeom prst="rect">
            <a:avLst/>
          </a:prstGeom>
        </p:spPr>
        <p:txBody>
          <a:bodyPr wrap="square">
            <a:spAutoFit/>
          </a:bodyPr>
          <a:lstStyle/>
          <a:p>
            <a:r>
              <a:rPr lang="en-CA" sz="2800" dirty="0" smtClean="0">
                <a:latin typeface="Times New Roman" panose="02020603050405020304" pitchFamily="18" charset="0"/>
              </a:rPr>
              <a:t>  Ö                  Can write </a:t>
            </a:r>
            <a:r>
              <a:rPr lang="en-CA" sz="2800" dirty="0">
                <a:latin typeface="Times New Roman" panose="02020603050405020304" pitchFamily="18" charset="0"/>
              </a:rPr>
              <a:t> </a:t>
            </a:r>
            <a:r>
              <a:rPr lang="en-CA" sz="2800" dirty="0" smtClean="0">
                <a:latin typeface="Times New Roman" panose="02020603050405020304" pitchFamily="18" charset="0"/>
              </a:rPr>
              <a:t>  </a:t>
            </a:r>
            <a:r>
              <a:rPr lang="en-CA" sz="2800" i="1" dirty="0" smtClean="0">
                <a:latin typeface="Times New Roman" panose="02020603050405020304" pitchFamily="18" charset="0"/>
              </a:rPr>
              <a:t>IMB</a:t>
            </a:r>
            <a:r>
              <a:rPr lang="en-CA" sz="2800" dirty="0" smtClean="0">
                <a:latin typeface="Times New Roman" panose="02020603050405020304" pitchFamily="18" charset="0"/>
              </a:rPr>
              <a:t>   as a contrast (or distance) </a:t>
            </a:r>
          </a:p>
          <a:p>
            <a:r>
              <a:rPr lang="en-CA" sz="2800" dirty="0">
                <a:latin typeface="Times New Roman" panose="02020603050405020304" pitchFamily="18" charset="0"/>
              </a:rPr>
              <a:t> </a:t>
            </a:r>
            <a:r>
              <a:rPr lang="en-CA" sz="2800" dirty="0" smtClean="0">
                <a:latin typeface="Times New Roman" panose="02020603050405020304" pitchFamily="18" charset="0"/>
              </a:rPr>
              <a:t>                           between response  </a:t>
            </a:r>
            <a:r>
              <a:rPr lang="en-CA" sz="2800" i="1" dirty="0" smtClean="0">
                <a:latin typeface="Times New Roman" panose="02020603050405020304" pitchFamily="18" charset="0"/>
              </a:rPr>
              <a:t>r</a:t>
            </a:r>
            <a:r>
              <a:rPr lang="en-CA" sz="2800" dirty="0" smtClean="0">
                <a:latin typeface="Times New Roman" panose="02020603050405020304" pitchFamily="18" charset="0"/>
              </a:rPr>
              <a:t>  and nonresponse  </a:t>
            </a:r>
            <a:r>
              <a:rPr lang="en-CA" sz="2800" i="1" dirty="0" err="1" smtClean="0">
                <a:latin typeface="Times New Roman" panose="02020603050405020304" pitchFamily="18" charset="0"/>
              </a:rPr>
              <a:t>nr</a:t>
            </a:r>
            <a:r>
              <a:rPr lang="en-CA" sz="2800" dirty="0" smtClean="0">
                <a:latin typeface="Times New Roman" panose="02020603050405020304" pitchFamily="18" charset="0"/>
              </a:rPr>
              <a:t> = </a:t>
            </a:r>
            <a:r>
              <a:rPr lang="en-CA" sz="2800" i="1" dirty="0" smtClean="0">
                <a:latin typeface="Times New Roman" panose="02020603050405020304" pitchFamily="18" charset="0"/>
              </a:rPr>
              <a:t>s</a:t>
            </a:r>
            <a:r>
              <a:rPr lang="en-CA" sz="2800" dirty="0" smtClean="0">
                <a:latin typeface="Times New Roman" panose="02020603050405020304" pitchFamily="18" charset="0"/>
              </a:rPr>
              <a:t> - </a:t>
            </a:r>
            <a:r>
              <a:rPr lang="en-CA" sz="2800" i="1" dirty="0" smtClean="0">
                <a:latin typeface="Times New Roman" panose="02020603050405020304" pitchFamily="18" charset="0"/>
              </a:rPr>
              <a:t>r</a:t>
            </a:r>
          </a:p>
        </p:txBody>
      </p:sp>
      <p:sp>
        <p:nvSpPr>
          <p:cNvPr id="6" name="Rektangel 5"/>
          <p:cNvSpPr/>
          <p:nvPr/>
        </p:nvSpPr>
        <p:spPr>
          <a:xfrm>
            <a:off x="1400337" y="6199914"/>
            <a:ext cx="6096000" cy="369332"/>
          </a:xfrm>
          <a:prstGeom prst="rect">
            <a:avLst/>
          </a:prstGeom>
        </p:spPr>
        <p:txBody>
          <a:bodyPr>
            <a:spAutoFit/>
          </a:bodyPr>
          <a:lstStyle/>
          <a:p>
            <a:r>
              <a:rPr lang="en-CA" dirty="0" smtClean="0">
                <a:latin typeface="Times New Roman" panose="02020603050405020304" pitchFamily="18" charset="0"/>
              </a:rPr>
              <a:t>...</a:t>
            </a:r>
            <a:endParaRPr lang="en-CA" i="1" dirty="0">
              <a:latin typeface="Times New Roman" panose="02020603050405020304" pitchFamily="18" charset="0"/>
              <a:sym typeface="Symbol" panose="05050102010706020507" pitchFamily="18" charset="2"/>
            </a:endParaRPr>
          </a:p>
        </p:txBody>
      </p:sp>
      <p:graphicFrame>
        <p:nvGraphicFramePr>
          <p:cNvPr id="9" name="Objekt 8"/>
          <p:cNvGraphicFramePr>
            <a:graphicFrameLocks noChangeAspect="1"/>
          </p:cNvGraphicFramePr>
          <p:nvPr>
            <p:extLst/>
          </p:nvPr>
        </p:nvGraphicFramePr>
        <p:xfrm>
          <a:off x="2375272" y="2009865"/>
          <a:ext cx="6796217" cy="722871"/>
        </p:xfrm>
        <a:graphic>
          <a:graphicData uri="http://schemas.openxmlformats.org/presentationml/2006/ole">
            <mc:AlternateContent xmlns:mc="http://schemas.openxmlformats.org/markup-compatibility/2006">
              <mc:Choice xmlns:v="urn:schemas-microsoft-com:vml" Requires="v">
                <p:oleObj spid="_x0000_s369670" name="Equation" r:id="rId3" imgW="2540000" imgH="241300" progId="Equation.DSMT4">
                  <p:embed/>
                </p:oleObj>
              </mc:Choice>
              <mc:Fallback>
                <p:oleObj name="Equation" r:id="rId3" imgW="25400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272" y="2009865"/>
                        <a:ext cx="6796217" cy="722871"/>
                      </a:xfrm>
                      <a:prstGeom prst="rect">
                        <a:avLst/>
                      </a:prstGeom>
                      <a:noFill/>
                    </p:spPr>
                  </p:pic>
                </p:oleObj>
              </mc:Fallback>
            </mc:AlternateContent>
          </a:graphicData>
        </a:graphic>
      </p:graphicFrame>
    </p:spTree>
    <p:extLst>
      <p:ext uri="{BB962C8B-B14F-4D97-AF65-F5344CB8AC3E}">
        <p14:creationId xmlns:p14="http://schemas.microsoft.com/office/powerpoint/2010/main" val="22327727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466580" y="1211715"/>
            <a:ext cx="6686820" cy="1638165"/>
          </a:xfrm>
        </p:spPr>
        <p:txBody>
          <a:bodyPr>
            <a:noAutofit/>
          </a:bodyPr>
          <a:lstStyle/>
          <a:p>
            <a:r>
              <a:rPr lang="en-US" sz="2800" dirty="0" smtClean="0">
                <a:latin typeface="Times New Roman" panose="02020603050405020304" pitchFamily="18" charset="0"/>
                <a:cs typeface="Times New Roman" panose="02020603050405020304" pitchFamily="18" charset="0"/>
              </a:rPr>
              <a:t>          9.  </a:t>
            </a:r>
            <a:r>
              <a:rPr lang="en-US" sz="2800" b="1" i="1" u="sng" dirty="0" smtClean="0">
                <a:latin typeface="Times New Roman" panose="02020603050405020304" pitchFamily="18" charset="0"/>
                <a:cs typeface="Times New Roman" panose="02020603050405020304" pitchFamily="18" charset="0"/>
              </a:rPr>
              <a:t>Looking back  -  looking ahead</a:t>
            </a:r>
            <a:endParaRPr lang="en-US" sz="2800" dirty="0">
              <a:latin typeface="Times New Roman" panose="02020603050405020304" pitchFamily="18" charset="0"/>
              <a:cs typeface="Times New Roman" panose="02020603050405020304" pitchFamily="18" charset="0"/>
            </a:endParaRPr>
          </a:p>
        </p:txBody>
      </p:sp>
      <p:sp>
        <p:nvSpPr>
          <p:cNvPr id="7" name="Rektangel 6"/>
          <p:cNvSpPr/>
          <p:nvPr/>
        </p:nvSpPr>
        <p:spPr>
          <a:xfrm>
            <a:off x="2256065" y="5358713"/>
            <a:ext cx="543739"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40981952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543937" y="456951"/>
            <a:ext cx="11205104" cy="3931920"/>
          </a:xfrm>
        </p:spPr>
        <p:txBody>
          <a:bodyPr>
            <a:noAutofit/>
          </a:bodyPr>
          <a:lstStyle/>
          <a:p>
            <a:r>
              <a:rPr lang="en-US" sz="2800" dirty="0" smtClean="0">
                <a:latin typeface="Times New Roman" panose="02020603050405020304" pitchFamily="18" charset="0"/>
                <a:cs typeface="Times New Roman" panose="02020603050405020304" pitchFamily="18" charset="0"/>
              </a:rPr>
              <a:t>      In this lecture,  I have used</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structure maps</a:t>
            </a:r>
            <a:r>
              <a:rPr lang="en-US" sz="2800" dirty="0" smtClean="0">
                <a:latin typeface="Times New Roman" panose="02020603050405020304" pitchFamily="18" charset="0"/>
                <a:cs typeface="Times New Roman" panose="02020603050405020304" pitchFamily="18" charset="0"/>
              </a:rPr>
              <a:t>, increasingly more complex</a:t>
            </a:r>
            <a:r>
              <a:rPr lang="en-US" sz="2800" i="1" dirty="0" smtClean="0">
                <a:latin typeface="Times New Roman" panose="02020603050405020304" pitchFamily="18" charset="0"/>
                <a:cs typeface="Times New Roman" panose="02020603050405020304" pitchFamily="18" charset="0"/>
              </a:rPr>
              <a:t/>
            </a:r>
            <a:br>
              <a:rPr lang="en-US" sz="2800" i="1" dirty="0" smtClean="0">
                <a:latin typeface="Times New Roman" panose="02020603050405020304" pitchFamily="18" charset="0"/>
                <a:cs typeface="Times New Roman" panose="02020603050405020304" pitchFamily="18" charset="0"/>
              </a:rPr>
            </a:b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r>
            <a:br>
              <a:rPr lang="en-US" sz="2800" i="1" dirty="0">
                <a:latin typeface="Times New Roman" panose="02020603050405020304" pitchFamily="18" charset="0"/>
                <a:cs typeface="Times New Roman" panose="02020603050405020304" pitchFamily="18" charset="0"/>
              </a:rPr>
            </a:b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They can perhaps help to situate an individual researcher, or a student,</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who wants to study some aspect, some detail, of the complex structure</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and get articles published</a:t>
            </a:r>
            <a:endParaRPr lang="en-US" sz="2800" dirty="0">
              <a:latin typeface="Times New Roman" panose="02020603050405020304" pitchFamily="18" charset="0"/>
              <a:cs typeface="Times New Roman" panose="02020603050405020304" pitchFamily="18" charset="0"/>
            </a:endParaRPr>
          </a:p>
        </p:txBody>
      </p:sp>
      <p:sp>
        <p:nvSpPr>
          <p:cNvPr id="7" name="Rektangel 6"/>
          <p:cNvSpPr/>
          <p:nvPr/>
        </p:nvSpPr>
        <p:spPr>
          <a:xfrm>
            <a:off x="2256065" y="5358713"/>
            <a:ext cx="543739"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29126756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65577" y="6109595"/>
            <a:ext cx="3459072" cy="420397"/>
          </a:xfrm>
        </p:spPr>
        <p:txBody>
          <a:bodyPr>
            <a:noAutofit/>
          </a:bodyPr>
          <a:lstStyle/>
          <a:p>
            <a:r>
              <a:rPr lang="en-US" sz="2400" dirty="0" smtClean="0"/>
              <a:t>Unbiased, or nearly</a:t>
            </a:r>
            <a:endParaRPr lang="en-US" sz="2400" dirty="0">
              <a:latin typeface="Times New Roman" panose="02020603050405020304" pitchFamily="18" charset="0"/>
              <a:cs typeface="Times New Roman" panose="02020603050405020304" pitchFamily="18" charset="0"/>
            </a:endParaRPr>
          </a:p>
        </p:txBody>
      </p:sp>
      <p:sp>
        <p:nvSpPr>
          <p:cNvPr id="4" name="Rektangel 3"/>
          <p:cNvSpPr/>
          <p:nvPr/>
        </p:nvSpPr>
        <p:spPr>
          <a:xfrm>
            <a:off x="5487433" y="818820"/>
            <a:ext cx="3048000" cy="973137"/>
          </a:xfrm>
          <a:prstGeom prst="rect">
            <a:avLst/>
          </a:prstGeom>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Probability sampling</a:t>
            </a:r>
          </a:p>
          <a:p>
            <a:pPr algn="ctr"/>
            <a:r>
              <a:rPr lang="en-US" dirty="0" smtClean="0"/>
              <a:t>Known design weights</a:t>
            </a:r>
            <a:endParaRPr lang="en-US" dirty="0"/>
          </a:p>
        </p:txBody>
      </p:sp>
      <p:sp>
        <p:nvSpPr>
          <p:cNvPr id="5" name="Rektangel 4"/>
          <p:cNvSpPr/>
          <p:nvPr/>
        </p:nvSpPr>
        <p:spPr>
          <a:xfrm>
            <a:off x="4302745" y="2184164"/>
            <a:ext cx="3350518" cy="93585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D</a:t>
            </a:r>
            <a:r>
              <a:rPr lang="en-US" sz="2000" b="1" dirty="0" smtClean="0">
                <a:solidFill>
                  <a:sysClr val="windowText" lastClr="000000"/>
                </a:solidFill>
              </a:rPr>
              <a:t>ata collection</a:t>
            </a:r>
            <a:r>
              <a:rPr lang="en-US" sz="2000" b="1" dirty="0">
                <a:solidFill>
                  <a:sysClr val="windowText" lastClr="000000"/>
                </a:solidFill>
              </a:rPr>
              <a:t> </a:t>
            </a:r>
            <a:r>
              <a:rPr lang="en-US" sz="2000" b="1" dirty="0" smtClean="0">
                <a:solidFill>
                  <a:sysClr val="windowText" lastClr="000000"/>
                </a:solidFill>
              </a:rPr>
              <a:t>incomplete</a:t>
            </a:r>
            <a:r>
              <a:rPr lang="en-US" dirty="0" smtClean="0">
                <a:solidFill>
                  <a:sysClr val="windowText" lastClr="000000"/>
                </a:solidFill>
              </a:rPr>
              <a:t>,    conventional (non-adaptive)</a:t>
            </a:r>
          </a:p>
        </p:txBody>
      </p:sp>
      <p:sp>
        <p:nvSpPr>
          <p:cNvPr id="6" name="Rektangel 5"/>
          <p:cNvSpPr/>
          <p:nvPr/>
        </p:nvSpPr>
        <p:spPr>
          <a:xfrm>
            <a:off x="165577" y="5040180"/>
            <a:ext cx="2133600"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Calibration</a:t>
            </a:r>
          </a:p>
          <a:p>
            <a:pPr algn="ctr"/>
            <a:r>
              <a:rPr lang="en-US" dirty="0" smtClean="0">
                <a:solidFill>
                  <a:schemeClr val="tx1"/>
                </a:solidFill>
              </a:rPr>
              <a:t>estimation</a:t>
            </a:r>
            <a:endParaRPr lang="en-US" dirty="0">
              <a:solidFill>
                <a:schemeClr val="tx1"/>
              </a:solidFill>
            </a:endParaRPr>
          </a:p>
        </p:txBody>
      </p:sp>
      <p:sp>
        <p:nvSpPr>
          <p:cNvPr id="7" name="Rektangel 6"/>
          <p:cNvSpPr/>
          <p:nvPr/>
        </p:nvSpPr>
        <p:spPr>
          <a:xfrm>
            <a:off x="113851" y="1265690"/>
            <a:ext cx="2511425"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r>
              <a:rPr lang="en-US" dirty="0" smtClean="0">
                <a:solidFill>
                  <a:sysClr val="windowText" lastClr="000000"/>
                </a:solidFill>
              </a:rPr>
              <a:t>ata collection complete</a:t>
            </a:r>
          </a:p>
          <a:p>
            <a:pPr algn="ctr"/>
            <a:r>
              <a:rPr lang="en-US" dirty="0" smtClean="0">
                <a:solidFill>
                  <a:sysClr val="windowText" lastClr="000000"/>
                </a:solidFill>
              </a:rPr>
              <a:t>(100% response)</a:t>
            </a:r>
            <a:endParaRPr lang="en-US" dirty="0">
              <a:solidFill>
                <a:sysClr val="windowText" lastClr="000000"/>
              </a:solidFill>
            </a:endParaRPr>
          </a:p>
        </p:txBody>
      </p:sp>
      <p:sp>
        <p:nvSpPr>
          <p:cNvPr id="8" name="Rektangel 7"/>
          <p:cNvSpPr/>
          <p:nvPr/>
        </p:nvSpPr>
        <p:spPr>
          <a:xfrm>
            <a:off x="165577" y="4011710"/>
            <a:ext cx="1993901"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assisted</a:t>
            </a:r>
          </a:p>
          <a:p>
            <a:pPr algn="ctr"/>
            <a:r>
              <a:rPr lang="en-US" dirty="0" smtClean="0">
                <a:solidFill>
                  <a:schemeClr val="tx1"/>
                </a:solidFill>
              </a:rPr>
              <a:t>(GREG) estimation</a:t>
            </a:r>
            <a:endParaRPr lang="en-US" dirty="0" smtClean="0"/>
          </a:p>
        </p:txBody>
      </p:sp>
      <p:cxnSp>
        <p:nvCxnSpPr>
          <p:cNvPr id="12" name="Rak pil 11"/>
          <p:cNvCxnSpPr/>
          <p:nvPr/>
        </p:nvCxnSpPr>
        <p:spPr>
          <a:xfrm flipH="1">
            <a:off x="6028410" y="1805217"/>
            <a:ext cx="279514" cy="355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Rak pil 13"/>
          <p:cNvCxnSpPr/>
          <p:nvPr/>
        </p:nvCxnSpPr>
        <p:spPr>
          <a:xfrm flipH="1">
            <a:off x="3002692" y="1423488"/>
            <a:ext cx="2482716" cy="350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ak pil 15"/>
          <p:cNvCxnSpPr/>
          <p:nvPr/>
        </p:nvCxnSpPr>
        <p:spPr>
          <a:xfrm>
            <a:off x="1732337" y="2931784"/>
            <a:ext cx="0" cy="433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Rak pil 21"/>
          <p:cNvCxnSpPr/>
          <p:nvPr/>
        </p:nvCxnSpPr>
        <p:spPr>
          <a:xfrm>
            <a:off x="8132771" y="1850661"/>
            <a:ext cx="294416" cy="277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Rak pil 23"/>
          <p:cNvCxnSpPr/>
          <p:nvPr/>
        </p:nvCxnSpPr>
        <p:spPr>
          <a:xfrm flipH="1">
            <a:off x="1249196" y="2252470"/>
            <a:ext cx="25400" cy="636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257315" y="2958582"/>
            <a:ext cx="1810427"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HT type estimation</a:t>
            </a:r>
            <a:endParaRPr lang="en-US" dirty="0">
              <a:solidFill>
                <a:schemeClr val="tx1"/>
              </a:solidFill>
            </a:endParaRPr>
          </a:p>
        </p:txBody>
      </p:sp>
      <p:sp>
        <p:nvSpPr>
          <p:cNvPr id="20" name="Rektangel 19"/>
          <p:cNvSpPr/>
          <p:nvPr/>
        </p:nvSpPr>
        <p:spPr>
          <a:xfrm>
            <a:off x="7782216" y="2169752"/>
            <a:ext cx="3342983"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 collection incomplete</a:t>
            </a:r>
            <a:r>
              <a:rPr lang="en-US" dirty="0" smtClean="0">
                <a:solidFill>
                  <a:schemeClr val="tx1"/>
                </a:solidFill>
              </a:rPr>
              <a:t>, interventions (adaptive) </a:t>
            </a:r>
          </a:p>
        </p:txBody>
      </p:sp>
      <p:cxnSp>
        <p:nvCxnSpPr>
          <p:cNvPr id="26" name="Rak pil 25"/>
          <p:cNvCxnSpPr/>
          <p:nvPr/>
        </p:nvCxnSpPr>
        <p:spPr>
          <a:xfrm flipV="1">
            <a:off x="2469724" y="5072154"/>
            <a:ext cx="1928243" cy="420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Rak pil 29"/>
          <p:cNvCxnSpPr/>
          <p:nvPr/>
        </p:nvCxnSpPr>
        <p:spPr>
          <a:xfrm>
            <a:off x="2469724" y="4493906"/>
            <a:ext cx="1834281" cy="27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lips 10"/>
          <p:cNvSpPr/>
          <p:nvPr/>
        </p:nvSpPr>
        <p:spPr>
          <a:xfrm>
            <a:off x="4478690" y="3734305"/>
            <a:ext cx="6195207" cy="1805862"/>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ktangel 12"/>
          <p:cNvSpPr/>
          <p:nvPr/>
        </p:nvSpPr>
        <p:spPr>
          <a:xfrm>
            <a:off x="5884597" y="4162171"/>
            <a:ext cx="160648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Estimation</a:t>
            </a:r>
            <a:endParaRPr lang="en-US" dirty="0">
              <a:solidFill>
                <a:schemeClr val="tx1"/>
              </a:solidFill>
            </a:endParaRPr>
          </a:p>
        </p:txBody>
      </p:sp>
      <p:sp>
        <p:nvSpPr>
          <p:cNvPr id="15" name="Rektangel 14"/>
          <p:cNvSpPr/>
          <p:nvPr/>
        </p:nvSpPr>
        <p:spPr>
          <a:xfrm>
            <a:off x="7950787" y="4152864"/>
            <a:ext cx="1658654"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Estimation</a:t>
            </a:r>
            <a:endParaRPr lang="en-US" dirty="0"/>
          </a:p>
        </p:txBody>
      </p:sp>
      <p:cxnSp>
        <p:nvCxnSpPr>
          <p:cNvPr id="21" name="Rak pil 20"/>
          <p:cNvCxnSpPr/>
          <p:nvPr/>
        </p:nvCxnSpPr>
        <p:spPr>
          <a:xfrm>
            <a:off x="2313459" y="3503586"/>
            <a:ext cx="1990546" cy="624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Rak pil 44"/>
          <p:cNvCxnSpPr/>
          <p:nvPr/>
        </p:nvCxnSpPr>
        <p:spPr>
          <a:xfrm flipH="1">
            <a:off x="8994098" y="3231277"/>
            <a:ext cx="811" cy="51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Rak pil 47"/>
          <p:cNvCxnSpPr/>
          <p:nvPr/>
        </p:nvCxnSpPr>
        <p:spPr>
          <a:xfrm>
            <a:off x="6307924" y="3302126"/>
            <a:ext cx="1" cy="44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5083712" y="5758250"/>
            <a:ext cx="5590185" cy="584775"/>
          </a:xfrm>
          <a:prstGeom prst="rect">
            <a:avLst/>
          </a:prstGeom>
        </p:spPr>
        <p:txBody>
          <a:bodyPr wrap="none">
            <a:spAutoFit/>
          </a:bodyPr>
          <a:lstStyle/>
          <a:p>
            <a:r>
              <a:rPr lang="en-US" sz="3200" dirty="0" smtClean="0"/>
              <a:t>Objective: low nonresponse bias</a:t>
            </a:r>
            <a:endParaRPr lang="en-US" sz="3200" dirty="0"/>
          </a:p>
        </p:txBody>
      </p:sp>
      <p:sp>
        <p:nvSpPr>
          <p:cNvPr id="35" name="Rektangel 34"/>
          <p:cNvSpPr/>
          <p:nvPr/>
        </p:nvSpPr>
        <p:spPr>
          <a:xfrm>
            <a:off x="1657003" y="78213"/>
            <a:ext cx="8429039" cy="523220"/>
          </a:xfrm>
          <a:prstGeom prst="rect">
            <a:avLst/>
          </a:prstGeom>
        </p:spPr>
        <p:txBody>
          <a:bodyPr wrap="none">
            <a:spAutoFit/>
          </a:bodyPr>
          <a:lstStyle/>
          <a:p>
            <a:r>
              <a:rPr lang="en-US" sz="2800" u="sng" dirty="0">
                <a:cs typeface="Times New Roman" panose="02020603050405020304" pitchFamily="18" charset="0"/>
              </a:rPr>
              <a:t>S</a:t>
            </a:r>
            <a:r>
              <a:rPr lang="en-US" sz="2800" u="sng" dirty="0" smtClean="0">
                <a:cs typeface="Times New Roman" panose="02020603050405020304" pitchFamily="18" charset="0"/>
              </a:rPr>
              <a:t>tructure map ;  survey with (considerable) nonresponse</a:t>
            </a:r>
            <a:endParaRPr lang="en-US" sz="2800" u="sng" dirty="0"/>
          </a:p>
        </p:txBody>
      </p:sp>
    </p:spTree>
    <p:extLst>
      <p:ext uri="{BB962C8B-B14F-4D97-AF65-F5344CB8AC3E}">
        <p14:creationId xmlns:p14="http://schemas.microsoft.com/office/powerpoint/2010/main" val="169050963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788776" y="213360"/>
            <a:ext cx="11509904" cy="5191779"/>
          </a:xfrm>
        </p:spPr>
        <p:txBody>
          <a:bodyPr>
            <a:noAutofit/>
          </a:bodyPr>
          <a:lstStyle/>
          <a:p>
            <a:r>
              <a:rPr lang="en-US" sz="2800" dirty="0" smtClean="0">
                <a:latin typeface="Times New Roman" panose="02020603050405020304" pitchFamily="18" charset="0"/>
                <a:cs typeface="Times New Roman" panose="02020603050405020304" pitchFamily="18" charset="0"/>
              </a:rPr>
              <a:t>I have wanted to make the point that</a:t>
            </a:r>
            <a:r>
              <a:rPr lang="en-US" sz="2800" u="sng" dirty="0" smtClean="0">
                <a:latin typeface="Times New Roman" panose="02020603050405020304" pitchFamily="18" charset="0"/>
                <a:cs typeface="Times New Roman" panose="02020603050405020304" pitchFamily="18" charset="0"/>
              </a:rPr>
              <a:t/>
            </a:r>
            <a:br>
              <a:rPr lang="en-US" sz="2800" u="sng"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the structure for probability sampling inference in sample surveys </a:t>
            </a:r>
            <a:br>
              <a:rPr lang="en-US" sz="2800" u="sng"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has become complex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is burdened with “compromises and repairs”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The sampling theory	     	          	           	            	                   	that grew out of the foundation by </a:t>
            </a:r>
            <a:r>
              <a:rPr lang="en-US" sz="2800" dirty="0" err="1" smtClean="0">
                <a:latin typeface="Times New Roman" panose="02020603050405020304" pitchFamily="18" charset="0"/>
                <a:cs typeface="Times New Roman" panose="02020603050405020304" pitchFamily="18" charset="0"/>
              </a:rPr>
              <a:t>Neyman</a:t>
            </a:r>
            <a:r>
              <a:rPr lang="en-US" sz="2800" dirty="0" smtClean="0">
                <a:latin typeface="Times New Roman" panose="02020603050405020304" pitchFamily="18" charset="0"/>
                <a:cs typeface="Times New Roman" panose="02020603050405020304" pitchFamily="18" charset="0"/>
              </a:rPr>
              <a:t> and others</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was a </a:t>
            </a:r>
            <a:r>
              <a:rPr lang="en-US" sz="2800" i="1" dirty="0" smtClean="0">
                <a:latin typeface="Times New Roman" panose="02020603050405020304" pitchFamily="18" charset="0"/>
                <a:cs typeface="Times New Roman" panose="02020603050405020304" pitchFamily="18" charset="0"/>
              </a:rPr>
              <a:t>great scientific achievement</a:t>
            </a:r>
            <a:r>
              <a:rPr lang="en-US" sz="2800" dirty="0" smtClean="0">
                <a:latin typeface="Times New Roman" panose="02020603050405020304" pitchFamily="18" charset="0"/>
                <a:cs typeface="Times New Roman" panose="02020603050405020304" pitchFamily="18" charset="0"/>
              </a:rPr>
              <a:t>,    but is vulnerable</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Ultimately</a:t>
            </a:r>
            <a:r>
              <a:rPr lang="en-US" sz="2800" dirty="0">
                <a:latin typeface="Times New Roman" panose="02020603050405020304" pitchFamily="18" charset="0"/>
                <a:cs typeface="Times New Roman" panose="02020603050405020304" pitchFamily="18" charset="0"/>
              </a:rPr>
              <a:t>, our ”corrective methods” force the question :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Why </a:t>
            </a:r>
            <a:r>
              <a:rPr lang="en-US" sz="2800" dirty="0">
                <a:latin typeface="Times New Roman" panose="02020603050405020304" pitchFamily="18" charset="0"/>
                <a:cs typeface="Times New Roman" panose="02020603050405020304" pitchFamily="18" charset="0"/>
              </a:rPr>
              <a:t>continue with -  or insist on -  probability sampling ?                          </a:t>
            </a:r>
            <a:r>
              <a:rPr lang="en-US" sz="2800" dirty="0" smtClean="0">
                <a:latin typeface="Times New Roman" panose="02020603050405020304" pitchFamily="18" charset="0"/>
                <a:cs typeface="Times New Roman" panose="02020603050405020304" pitchFamily="18" charset="0"/>
              </a:rPr>
              <a:t>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The </a:t>
            </a:r>
            <a:r>
              <a:rPr lang="en-US" sz="2800" i="1" dirty="0" smtClean="0">
                <a:latin typeface="Times New Roman" panose="02020603050405020304" pitchFamily="18" charset="0"/>
                <a:cs typeface="Times New Roman" panose="02020603050405020304" pitchFamily="18" charset="0"/>
              </a:rPr>
              <a:t>temptation</a:t>
            </a:r>
            <a:r>
              <a:rPr lang="en-US" sz="2800" dirty="0" smtClean="0">
                <a:latin typeface="Times New Roman" panose="02020603050405020304" pitchFamily="18" charset="0"/>
                <a:cs typeface="Times New Roman" panose="02020603050405020304" pitchFamily="18" charset="0"/>
              </a:rPr>
              <a:t>: Why </a:t>
            </a:r>
            <a:r>
              <a:rPr lang="en-US" sz="2800" dirty="0">
                <a:latin typeface="Times New Roman" panose="02020603050405020304" pitchFamily="18" charset="0"/>
                <a:cs typeface="Times New Roman" panose="02020603050405020304" pitchFamily="18" charset="0"/>
              </a:rPr>
              <a:t>not collect the data </a:t>
            </a:r>
            <a:r>
              <a:rPr lang="en-US" sz="2800" dirty="0" smtClean="0">
                <a:latin typeface="Times New Roman" panose="02020603050405020304" pitchFamily="18" charset="0"/>
                <a:cs typeface="Times New Roman" panose="02020603050405020304" pitchFamily="18" charset="0"/>
              </a:rPr>
              <a:t>in some </a:t>
            </a:r>
            <a:r>
              <a:rPr lang="en-US" sz="2800" dirty="0">
                <a:latin typeface="Times New Roman" panose="02020603050405020304" pitchFamily="18" charset="0"/>
                <a:cs typeface="Times New Roman" panose="02020603050405020304" pitchFamily="18" charset="0"/>
              </a:rPr>
              <a:t>other (</a:t>
            </a:r>
            <a:r>
              <a:rPr lang="en-US" sz="2800" dirty="0" smtClean="0">
                <a:latin typeface="Times New Roman" panose="02020603050405020304" pitchFamily="18" charset="0"/>
                <a:cs typeface="Times New Roman" panose="02020603050405020304" pitchFamily="18" charset="0"/>
              </a:rPr>
              <a:t>cheaper</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faster) </a:t>
            </a:r>
            <a:r>
              <a:rPr lang="en-US" sz="2800" dirty="0">
                <a:latin typeface="Times New Roman" panose="02020603050405020304" pitchFamily="18" charset="0"/>
                <a:cs typeface="Times New Roman" panose="02020603050405020304" pitchFamily="18" charset="0"/>
              </a:rPr>
              <a:t>way</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7" name="Rektangel 6"/>
          <p:cNvSpPr/>
          <p:nvPr/>
        </p:nvSpPr>
        <p:spPr>
          <a:xfrm>
            <a:off x="1951265" y="6334780"/>
            <a:ext cx="543739"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1195803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513824" y="298554"/>
            <a:ext cx="7462536" cy="775492"/>
          </a:xfrm>
        </p:spPr>
        <p:txBody>
          <a:bodyPr>
            <a:noAutofit/>
          </a:bodyPr>
          <a:lstStyle/>
          <a:p>
            <a:r>
              <a:rPr lang="en-US" sz="2800" u="sng" dirty="0" smtClean="0">
                <a:latin typeface="Times New Roman" panose="02020603050405020304" pitchFamily="18" charset="0"/>
                <a:cs typeface="Times New Roman" panose="02020603050405020304" pitchFamily="18" charset="0"/>
              </a:rPr>
              <a:t>The survival of the probability sampling paradigm</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649889" y="1203952"/>
            <a:ext cx="9861464" cy="5013968"/>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When rates </a:t>
            </a:r>
            <a:r>
              <a:rPr lang="en-US" dirty="0">
                <a:latin typeface="Times New Roman" panose="02020603050405020304" pitchFamily="18" charset="0"/>
                <a:cs typeface="Times New Roman" panose="02020603050405020304" pitchFamily="18" charset="0"/>
              </a:rPr>
              <a:t>of nonresponse </a:t>
            </a:r>
            <a:r>
              <a:rPr lang="en-US" dirty="0" smtClean="0">
                <a:latin typeface="Times New Roman" panose="02020603050405020304" pitchFamily="18" charset="0"/>
                <a:cs typeface="Times New Roman" panose="02020603050405020304" pitchFamily="18" charset="0"/>
              </a:rPr>
              <a:t>grew </a:t>
            </a:r>
            <a:r>
              <a:rPr lang="en-US" dirty="0">
                <a:latin typeface="Times New Roman" panose="02020603050405020304" pitchFamily="18" charset="0"/>
                <a:cs typeface="Times New Roman" panose="02020603050405020304" pitchFamily="18" charset="0"/>
              </a:rPr>
              <a:t>progressively </a:t>
            </a:r>
            <a:r>
              <a:rPr lang="en-US" dirty="0" smtClean="0">
                <a:latin typeface="Times New Roman" panose="02020603050405020304" pitchFamily="18" charset="0"/>
                <a:cs typeface="Times New Roman" panose="02020603050405020304" pitchFamily="18" charset="0"/>
              </a:rPr>
              <a:t>higher 		    	in the last few decades,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why was probability sampling not abandoned  ?</a:t>
            </a:r>
          </a:p>
          <a:p>
            <a:pPr marL="0" indent="0">
              <a:buNone/>
            </a:pPr>
            <a:r>
              <a:rPr lang="en-US" dirty="0" smtClean="0">
                <a:latin typeface="Times New Roman" panose="02020603050405020304" pitchFamily="18" charset="0"/>
                <a:cs typeface="Times New Roman" panose="02020603050405020304" pitchFamily="18" charset="0"/>
              </a:rPr>
              <a:t>               (in </a:t>
            </a:r>
            <a:r>
              <a:rPr lang="en-US" dirty="0" err="1" smtClean="0">
                <a:latin typeface="Times New Roman" panose="02020603050405020304" pitchFamily="18" charset="0"/>
                <a:cs typeface="Times New Roman" panose="02020603050405020304" pitchFamily="18" charset="0"/>
              </a:rPr>
              <a:t>favour</a:t>
            </a:r>
            <a:r>
              <a:rPr lang="en-US" dirty="0" smtClean="0">
                <a:latin typeface="Times New Roman" panose="02020603050405020304" pitchFamily="18" charset="0"/>
                <a:cs typeface="Times New Roman" panose="02020603050405020304" pitchFamily="18" charset="0"/>
              </a:rPr>
              <a:t> of, say, a model-based view)</a:t>
            </a:r>
            <a:r>
              <a:rPr lang="en-US" i="1" dirty="0">
                <a:latin typeface="Times New Roman" panose="02020603050405020304" pitchFamily="18" charset="0"/>
                <a:cs typeface="Times New Roman" panose="02020603050405020304" pitchFamily="18" charset="0"/>
              </a:rPr>
              <a:t>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Bias may remain </a:t>
            </a:r>
            <a:r>
              <a:rPr lang="en-US" i="1" dirty="0">
                <a:latin typeface="Times New Roman" panose="02020603050405020304" pitchFamily="18" charset="0"/>
                <a:cs typeface="Times New Roman" panose="02020603050405020304" pitchFamily="18" charset="0"/>
              </a:rPr>
              <a:t>high </a:t>
            </a:r>
            <a:r>
              <a:rPr lang="en-US" i="1" dirty="0" smtClean="0">
                <a:latin typeface="Times New Roman" panose="02020603050405020304" pitchFamily="18" charset="0"/>
                <a:cs typeface="Times New Roman" panose="02020603050405020304" pitchFamily="18" charset="0"/>
              </a:rPr>
              <a:t>and estimates unreliable</a:t>
            </a:r>
            <a:endParaRPr lang="en-US" i="1"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even after calibrated weighting adjustment for nonresponse.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(But it </a:t>
            </a:r>
            <a:r>
              <a:rPr lang="en-US" dirty="0">
                <a:latin typeface="Times New Roman" panose="02020603050405020304" pitchFamily="18" charset="0"/>
                <a:cs typeface="Times New Roman" panose="02020603050405020304" pitchFamily="18" charset="0"/>
              </a:rPr>
              <a:t>is hard to measure this bias.)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Still  probability sampling survives   -   surprisingly,  perhaps</a:t>
            </a:r>
          </a:p>
        </p:txBody>
      </p:sp>
    </p:spTree>
    <p:extLst>
      <p:ext uri="{BB962C8B-B14F-4D97-AF65-F5344CB8AC3E}">
        <p14:creationId xmlns:p14="http://schemas.microsoft.com/office/powerpoint/2010/main" val="22608398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632335" y="548640"/>
            <a:ext cx="10111865" cy="4160520"/>
          </a:xfrm>
        </p:spPr>
        <p:txBody>
          <a:bodyPr>
            <a:normAutofit lnSpcReduction="10000"/>
          </a:bodyPr>
          <a:lstStyle/>
          <a:p>
            <a:pPr marL="0" indent="0">
              <a:buNone/>
            </a:pPr>
            <a:endParaRPr lang="en-US" sz="3300"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Is probability sampling essential?</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order to calibrate, or to balance, a selection from the population </a:t>
            </a:r>
            <a:endParaRPr lang="en-US" i="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on properties  such as </a:t>
            </a:r>
            <a:r>
              <a:rPr lang="en-US" i="1" dirty="0" smtClean="0">
                <a:latin typeface="Times New Roman" panose="02020603050405020304" pitchFamily="18" charset="0"/>
                <a:cs typeface="Times New Roman" panose="02020603050405020304" pitchFamily="18" charset="0"/>
              </a:rPr>
              <a:t>age</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sex</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region</a:t>
            </a:r>
            <a:r>
              <a:rPr lang="en-US" dirty="0" smtClean="0">
                <a:latin typeface="Times New Roman" panose="02020603050405020304" pitchFamily="18" charset="0"/>
                <a:cs typeface="Times New Roman" panose="02020603050405020304" pitchFamily="18" charset="0"/>
              </a:rPr>
              <a:t> and others,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we do not really need a </a:t>
            </a:r>
            <a:r>
              <a:rPr lang="en-US" i="1" dirty="0" smtClean="0">
                <a:latin typeface="Times New Roman" panose="02020603050405020304" pitchFamily="18" charset="0"/>
                <a:cs typeface="Times New Roman" panose="02020603050405020304" pitchFamily="18" charset="0"/>
              </a:rPr>
              <a:t>probability sample </a:t>
            </a:r>
            <a:r>
              <a:rPr lang="en-US" dirty="0" smtClean="0">
                <a:latin typeface="Times New Roman" panose="02020603050405020304" pitchFamily="18" charset="0"/>
                <a:cs typeface="Times New Roman" panose="02020603050405020304" pitchFamily="18" charset="0"/>
              </a:rPr>
              <a:t>to start with.</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important question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What </a:t>
            </a:r>
            <a:r>
              <a:rPr lang="en-US" i="1" dirty="0" smtClean="0">
                <a:latin typeface="Times New Roman" panose="02020603050405020304" pitchFamily="18" charset="0"/>
                <a:cs typeface="Times New Roman" panose="02020603050405020304" pitchFamily="18" charset="0"/>
              </a:rPr>
              <a:t>extra advantage</a:t>
            </a:r>
            <a:r>
              <a:rPr lang="en-US" dirty="0" smtClean="0">
                <a:latin typeface="Times New Roman" panose="02020603050405020304" pitchFamily="18" charset="0"/>
                <a:cs typeface="Times New Roman" panose="02020603050405020304" pitchFamily="18" charset="0"/>
              </a:rPr>
              <a:t>, if any, is obtained by a probability sample </a:t>
            </a:r>
            <a:r>
              <a:rPr lang="en-US" sz="33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9147010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975360" y="5684519"/>
            <a:ext cx="1447800" cy="571959"/>
          </a:xfrm>
        </p:spPr>
        <p:txBody>
          <a:bodyPr>
            <a:no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536229" y="947987"/>
            <a:ext cx="11441253" cy="4553403"/>
          </a:xfrm>
        </p:spPr>
        <p:txBody>
          <a:bodyPr>
            <a:noAutofit/>
          </a:bodyPr>
          <a:lstStyle/>
          <a:p>
            <a:pPr algn="l"/>
            <a:r>
              <a:rPr lang="en-US" sz="2800" dirty="0" smtClean="0">
                <a:latin typeface="Times New Roman" panose="02020603050405020304" pitchFamily="18" charset="0"/>
                <a:cs typeface="Times New Roman" panose="02020603050405020304" pitchFamily="18" charset="0"/>
              </a:rPr>
              <a:t>Probability sampling and design-based estimation </a:t>
            </a:r>
          </a:p>
          <a:p>
            <a:pPr algn="l"/>
            <a:r>
              <a:rPr lang="en-US" sz="2800" dirty="0" smtClean="0">
                <a:latin typeface="Times New Roman" panose="02020603050405020304" pitchFamily="18" charset="0"/>
                <a:cs typeface="Times New Roman" panose="02020603050405020304" pitchFamily="18" charset="0"/>
              </a:rPr>
              <a:t>  is superior from the quality – accuracy - point of view</a:t>
            </a:r>
          </a:p>
          <a:p>
            <a:pPr algn="l"/>
            <a:r>
              <a:rPr lang="en-US" sz="2800" dirty="0" smtClean="0">
                <a:latin typeface="Times New Roman" panose="02020603050405020304" pitchFamily="18" charset="0"/>
                <a:cs typeface="Times New Roman" panose="02020603050405020304" pitchFamily="18" charset="0"/>
              </a:rPr>
              <a:t>      when the conditions are fulfilled:  100% response, or next to it.</a:t>
            </a:r>
          </a:p>
          <a:p>
            <a:pPr algn="l"/>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When nonresponse is high,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and “nonresponse adjustments” are applied,</a:t>
            </a:r>
          </a:p>
          <a:p>
            <a:pPr algn="l"/>
            <a:r>
              <a:rPr lang="en-US" sz="2800" dirty="0" smtClean="0">
                <a:latin typeface="Times New Roman" panose="02020603050405020304" pitchFamily="18" charset="0"/>
                <a:cs typeface="Times New Roman" panose="02020603050405020304" pitchFamily="18" charset="0"/>
              </a:rPr>
              <a:t>          the question </a:t>
            </a:r>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s: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How important is the </a:t>
            </a:r>
            <a:r>
              <a:rPr lang="en-US" sz="2800" i="1" dirty="0" smtClean="0">
                <a:latin typeface="Times New Roman" panose="02020603050405020304" pitchFamily="18" charset="0"/>
                <a:cs typeface="Times New Roman" panose="02020603050405020304" pitchFamily="18" charset="0"/>
              </a:rPr>
              <a:t>accuracy</a:t>
            </a:r>
            <a:r>
              <a:rPr lang="en-US" sz="2800" dirty="0" smtClean="0">
                <a:latin typeface="Times New Roman" panose="02020603050405020304" pitchFamily="18" charset="0"/>
                <a:cs typeface="Times New Roman" panose="02020603050405020304" pitchFamily="18" charset="0"/>
              </a:rPr>
              <a:t> of estimates,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compared with </a:t>
            </a:r>
            <a:r>
              <a:rPr lang="en-US" sz="2800" i="1" dirty="0" smtClean="0">
                <a:latin typeface="Times New Roman" panose="02020603050405020304" pitchFamily="18" charset="0"/>
                <a:cs typeface="Times New Roman" panose="02020603050405020304" pitchFamily="18" charset="0"/>
              </a:rPr>
              <a:t>low cost</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relevance</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fast publication </a:t>
            </a:r>
            <a:r>
              <a:rPr lang="en-US" sz="2800" dirty="0" smtClean="0">
                <a:latin typeface="Times New Roman" panose="02020603050405020304" pitchFamily="18" charset="0"/>
                <a:cs typeface="Times New Roman" panose="02020603050405020304" pitchFamily="18" charset="0"/>
              </a:rPr>
              <a:t>…</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pPr algn="l"/>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64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590550" y="5981699"/>
            <a:ext cx="5901690" cy="236221"/>
          </a:xfrm>
        </p:spPr>
        <p:txBody>
          <a:bodyPr>
            <a:no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267086" y="1371256"/>
            <a:ext cx="10934314" cy="4000843"/>
          </a:xfrm>
        </p:spPr>
        <p:txBody>
          <a:bodyPr>
            <a:noAutofit/>
          </a:bodyPr>
          <a:lstStyle/>
          <a:p>
            <a:pPr algn="l"/>
            <a:r>
              <a:rPr lang="en-US" sz="2800" dirty="0" smtClean="0">
                <a:latin typeface="Times New Roman" panose="02020603050405020304" pitchFamily="18" charset="0"/>
                <a:cs typeface="Times New Roman" panose="02020603050405020304" pitchFamily="18" charset="0"/>
              </a:rPr>
              <a:t>This talk is about methodology for </a:t>
            </a:r>
            <a:r>
              <a:rPr lang="en-US" sz="2800" i="1" dirty="0" smtClean="0">
                <a:latin typeface="Times New Roman" panose="02020603050405020304" pitchFamily="18" charset="0"/>
                <a:cs typeface="Times New Roman" panose="02020603050405020304" pitchFamily="18" charset="0"/>
              </a:rPr>
              <a:t>official statistics production </a:t>
            </a:r>
            <a:r>
              <a:rPr lang="en-US" sz="2800" dirty="0" smtClean="0">
                <a:latin typeface="Times New Roman" panose="02020603050405020304" pitchFamily="18" charset="0"/>
                <a:cs typeface="Times New Roman" panose="02020603050405020304" pitchFamily="18" charset="0"/>
              </a:rPr>
              <a:t>in NSI:s.</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It is </a:t>
            </a:r>
            <a:r>
              <a:rPr lang="en-US" sz="2800" i="1" dirty="0">
                <a:latin typeface="Times New Roman" panose="02020603050405020304" pitchFamily="18" charset="0"/>
                <a:cs typeface="Times New Roman" panose="02020603050405020304" pitchFamily="18" charset="0"/>
              </a:rPr>
              <a:t>not about opinion surveys</a:t>
            </a:r>
            <a:r>
              <a:rPr lang="en-US" sz="2800" dirty="0">
                <a:latin typeface="Times New Roman" panose="02020603050405020304" pitchFamily="18" charset="0"/>
                <a:cs typeface="Times New Roman" panose="02020603050405020304" pitchFamily="18" charset="0"/>
              </a:rPr>
              <a:t>.</a:t>
            </a:r>
          </a:p>
          <a:p>
            <a:pPr algn="l"/>
            <a:r>
              <a:rPr lang="en-US" sz="2800" dirty="0" smtClean="0">
                <a:latin typeface="Times New Roman" panose="02020603050405020304" pitchFamily="18" charset="0"/>
                <a:cs typeface="Times New Roman" panose="02020603050405020304" pitchFamily="18" charset="0"/>
              </a:rPr>
              <a:t>Such surveys are mostly private business undertaking; they use sampling from a population to produce numbers about preferences and opinions :  </a:t>
            </a:r>
          </a:p>
          <a:p>
            <a:pPr algn="l"/>
            <a:r>
              <a:rPr lang="en-US" sz="2800" dirty="0" smtClean="0">
                <a:latin typeface="Times New Roman" panose="02020603050405020304" pitchFamily="18" charset="0"/>
                <a:cs typeface="Times New Roman" panose="02020603050405020304" pitchFamily="18" charset="0"/>
              </a:rPr>
              <a:t>about political parties, about products in the market place, even about questions of national defense (example: NATO membership).</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42247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042999" y="436963"/>
            <a:ext cx="5654694" cy="743335"/>
          </a:xfrm>
        </p:spPr>
        <p:txBody>
          <a:bodyPr>
            <a:normAutofit/>
          </a:bodyPr>
          <a:lstStyle/>
          <a:p>
            <a:r>
              <a:rPr lang="en-US" sz="2800" u="sng" dirty="0" smtClean="0">
                <a:latin typeface="Times New Roman" panose="02020603050405020304" pitchFamily="18" charset="0"/>
                <a:cs typeface="Times New Roman" panose="02020603050405020304" pitchFamily="18" charset="0"/>
              </a:rPr>
              <a:t>Looking back at the BNU network</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818990" y="5403483"/>
            <a:ext cx="10977652" cy="56431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t>
            </a:r>
          </a:p>
        </p:txBody>
      </p:sp>
      <p:sp>
        <p:nvSpPr>
          <p:cNvPr id="5" name="Rektangel 4"/>
          <p:cNvSpPr/>
          <p:nvPr/>
        </p:nvSpPr>
        <p:spPr>
          <a:xfrm>
            <a:off x="575150" y="1447345"/>
            <a:ext cx="11007250" cy="353943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It would be interesting to see : </a:t>
            </a:r>
          </a:p>
          <a:p>
            <a:r>
              <a:rPr lang="en-US" sz="2800" dirty="0" smtClean="0">
                <a:latin typeface="Times New Roman" panose="02020603050405020304" pitchFamily="18" charset="0"/>
                <a:cs typeface="Times New Roman" panose="02020603050405020304" pitchFamily="18" charset="0"/>
              </a:rPr>
              <a:t>An account of contributions </a:t>
            </a:r>
            <a:r>
              <a:rPr lang="en-US" sz="2800" dirty="0">
                <a:latin typeface="Times New Roman" panose="02020603050405020304" pitchFamily="18" charset="0"/>
                <a:cs typeface="Times New Roman" panose="02020603050405020304" pitchFamily="18" charset="0"/>
              </a:rPr>
              <a:t>to the Survey Statistics field –  theory and practice  -  from the BNU countries since the beginning in 1997.</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Possible topic for a Ph.D. thesis (in a BNU country) :</a:t>
            </a:r>
          </a:p>
          <a:p>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he development of survey statistics - theory and practice - in the BNU countries from 1990</a:t>
            </a:r>
          </a:p>
          <a:p>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8007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272062" y="211813"/>
            <a:ext cx="5411454" cy="421105"/>
          </a:xfrm>
        </p:spPr>
        <p:txBody>
          <a:bodyPr>
            <a:noAutofit/>
          </a:bodyPr>
          <a:lstStyle/>
          <a:p>
            <a:r>
              <a:rPr lang="en-US" sz="2800" u="sng" dirty="0" smtClean="0">
                <a:latin typeface="Times New Roman" panose="02020603050405020304" pitchFamily="18" charset="0"/>
                <a:cs typeface="Times New Roman" panose="02020603050405020304" pitchFamily="18" charset="0"/>
              </a:rPr>
              <a:t>Next 50 years</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685305" y="6609236"/>
            <a:ext cx="9442764" cy="497527"/>
          </a:xfrm>
        </p:spPr>
        <p:txBody>
          <a:bodyPr>
            <a:noAutofit/>
          </a:bodyPr>
          <a:lstStyle/>
          <a:p>
            <a:pPr algn="l"/>
            <a:r>
              <a:rPr lang="en-US" sz="2800" dirty="0" smtClean="0">
                <a:latin typeface="Times New Roman" panose="02020603050405020304" pitchFamily="18" charset="0"/>
                <a:cs typeface="Times New Roman" panose="02020603050405020304" pitchFamily="18" charset="0"/>
              </a:rPr>
              <a:t>…</a:t>
            </a:r>
          </a:p>
        </p:txBody>
      </p:sp>
      <p:sp>
        <p:nvSpPr>
          <p:cNvPr id="4" name="Rektangel 3"/>
          <p:cNvSpPr/>
          <p:nvPr/>
        </p:nvSpPr>
        <p:spPr>
          <a:xfrm>
            <a:off x="672308" y="701663"/>
            <a:ext cx="10424160" cy="5693866"/>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Will we see a </a:t>
            </a:r>
            <a:r>
              <a:rPr lang="en-US" sz="2800" i="1" dirty="0" smtClean="0">
                <a:latin typeface="Times New Roman" panose="02020603050405020304" pitchFamily="18" charset="0"/>
                <a:cs typeface="Times New Roman" panose="02020603050405020304" pitchFamily="18" charset="0"/>
              </a:rPr>
              <a:t>scientific revolution</a:t>
            </a:r>
            <a:r>
              <a:rPr lang="en-US" sz="2800" dirty="0" smtClean="0">
                <a:latin typeface="Times New Roman" panose="02020603050405020304" pitchFamily="18" charset="0"/>
                <a:cs typeface="Times New Roman" panose="02020603050405020304" pitchFamily="18" charset="0"/>
              </a:rPr>
              <a:t>, where the probability sampling paradigm (of </a:t>
            </a:r>
            <a:r>
              <a:rPr lang="en-US" sz="2800" dirty="0" err="1" smtClean="0">
                <a:latin typeface="Times New Roman" panose="02020603050405020304" pitchFamily="18" charset="0"/>
                <a:cs typeface="Times New Roman" panose="02020603050405020304" pitchFamily="18" charset="0"/>
              </a:rPr>
              <a:t>Neyman</a:t>
            </a:r>
            <a:r>
              <a:rPr lang="en-US" sz="2800" dirty="0" smtClean="0">
                <a:latin typeface="Times New Roman" panose="02020603050405020304" pitchFamily="18" charset="0"/>
                <a:cs typeface="Times New Roman" panose="02020603050405020304" pitchFamily="18" charset="0"/>
              </a:rPr>
              <a:t> and Hansen, and extended by many others) will disappear ?</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And be replaced by some other, new and </a:t>
            </a:r>
            <a:r>
              <a:rPr lang="en-US" sz="2800" smtClean="0">
                <a:latin typeface="Times New Roman" panose="02020603050405020304" pitchFamily="18" charset="0"/>
                <a:cs typeface="Times New Roman" panose="02020603050405020304" pitchFamily="18" charset="0"/>
              </a:rPr>
              <a:t>equally convincing concept</a:t>
            </a:r>
            <a:r>
              <a:rPr lang="en-US" sz="2800" dirty="0" smtClean="0">
                <a:latin typeface="Times New Roman" panose="02020603050405020304" pitchFamily="18" charset="0"/>
                <a:cs typeface="Times New Roman" panose="02020603050405020304" pitchFamily="18" charset="0"/>
              </a:rPr>
              <a:t>? </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Will we see forceful publications (articles, books)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that will show </a:t>
            </a:r>
            <a:r>
              <a:rPr lang="en-US" sz="2800" dirty="0">
                <a:latin typeface="Times New Roman" panose="02020603050405020304" pitchFamily="18" charset="0"/>
                <a:cs typeface="Times New Roman" panose="02020603050405020304" pitchFamily="18" charset="0"/>
              </a:rPr>
              <a:t>the scientific community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the new </a:t>
            </a:r>
            <a:r>
              <a:rPr lang="en-US" sz="2800" dirty="0">
                <a:latin typeface="Times New Roman" panose="02020603050405020304" pitchFamily="18" charset="0"/>
                <a:cs typeface="Times New Roman" panose="02020603050405020304" pitchFamily="18" charset="0"/>
              </a:rPr>
              <a:t>road to take in the 21</a:t>
            </a:r>
            <a:r>
              <a:rPr lang="en-US" sz="2800" baseline="30000" dirty="0">
                <a:latin typeface="Times New Roman" panose="02020603050405020304" pitchFamily="18" charset="0"/>
                <a:cs typeface="Times New Roman" panose="02020603050405020304" pitchFamily="18" charset="0"/>
              </a:rPr>
              <a:t>st</a:t>
            </a:r>
            <a:r>
              <a:rPr lang="en-US" sz="2800" dirty="0">
                <a:latin typeface="Times New Roman" panose="02020603050405020304" pitchFamily="18" charset="0"/>
                <a:cs typeface="Times New Roman" panose="02020603050405020304" pitchFamily="18" charset="0"/>
              </a:rPr>
              <a:t> century?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Has </a:t>
            </a:r>
            <a:r>
              <a:rPr lang="en-US" sz="2800" dirty="0">
                <a:latin typeface="Times New Roman" panose="02020603050405020304" pitchFamily="18" charset="0"/>
                <a:cs typeface="Times New Roman" panose="02020603050405020304" pitchFamily="18" charset="0"/>
              </a:rPr>
              <a:t>the development over the last 50 years put us in a better position to face the challenges that face survey </a:t>
            </a:r>
            <a:r>
              <a:rPr lang="en-US" sz="2800" dirty="0" smtClean="0">
                <a:latin typeface="Times New Roman" panose="02020603050405020304" pitchFamily="18" charset="0"/>
                <a:cs typeface="Times New Roman" panose="02020603050405020304" pitchFamily="18" charset="0"/>
              </a:rPr>
              <a:t>statistics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6879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708973" y="281011"/>
            <a:ext cx="7295775" cy="421105"/>
          </a:xfrm>
        </p:spPr>
        <p:txBody>
          <a:bodyPr>
            <a:noAutofit/>
          </a:bodyPr>
          <a:lstStyle/>
          <a:p>
            <a:r>
              <a:rPr lang="en-US" sz="2800" u="sng" dirty="0" smtClean="0">
                <a:latin typeface="Times New Roman" panose="02020603050405020304" pitchFamily="18" charset="0"/>
                <a:cs typeface="Times New Roman" panose="02020603050405020304" pitchFamily="18" charset="0"/>
              </a:rPr>
              <a:t>REFERENCES</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1264921" y="896277"/>
            <a:ext cx="9921239" cy="3127083"/>
          </a:xfrm>
        </p:spPr>
        <p:txBody>
          <a:bodyPr>
            <a:noAutofit/>
          </a:bodyPr>
          <a:lstStyle/>
          <a:p>
            <a:pPr algn="l"/>
            <a:r>
              <a:rPr lang="en-US" sz="2800" dirty="0" smtClean="0">
                <a:latin typeface="Times New Roman" panose="02020603050405020304" pitchFamily="18" charset="0"/>
                <a:cs typeface="Times New Roman" panose="02020603050405020304" pitchFamily="18" charset="0"/>
              </a:rPr>
              <a:t>-       special issue of </a:t>
            </a:r>
            <a:r>
              <a:rPr lang="en-US" sz="2800" i="1" u="sng" dirty="0" smtClean="0">
                <a:latin typeface="Times New Roman" panose="02020603050405020304" pitchFamily="18" charset="0"/>
                <a:cs typeface="Times New Roman" panose="02020603050405020304" pitchFamily="18" charset="0"/>
              </a:rPr>
              <a:t>Statistical Science </a:t>
            </a:r>
            <a:r>
              <a:rPr lang="en-US" sz="2800" dirty="0" smtClean="0">
                <a:latin typeface="Times New Roman" panose="02020603050405020304" pitchFamily="18" charset="0"/>
                <a:cs typeface="Times New Roman" panose="02020603050405020304" pitchFamily="18" charset="0"/>
              </a:rPr>
              <a:t>(2017, </a:t>
            </a:r>
            <a:r>
              <a:rPr lang="en-US" sz="2800" dirty="0" err="1" smtClean="0">
                <a:latin typeface="Times New Roman" panose="02020603050405020304" pitchFamily="18" charset="0"/>
                <a:cs typeface="Times New Roman" panose="02020603050405020304" pitchFamily="18" charset="0"/>
              </a:rPr>
              <a:t>vol</a:t>
            </a:r>
            <a:r>
              <a:rPr lang="en-US" sz="2800" dirty="0" smtClean="0">
                <a:latin typeface="Times New Roman" panose="02020603050405020304" pitchFamily="18" charset="0"/>
                <a:cs typeface="Times New Roman" panose="02020603050405020304" pitchFamily="18" charset="0"/>
              </a:rPr>
              <a:t> 32, no. 2) on Survey Statistics (Probability sampling, Model assisted estimation, Construction of weights</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Inference for non-probability samples)</a:t>
            </a:r>
          </a:p>
          <a:p>
            <a:pPr algn="l"/>
            <a:endParaRPr lang="en-US" sz="2800" dirty="0">
              <a:latin typeface="Times New Roman" panose="02020603050405020304" pitchFamily="18" charset="0"/>
              <a:cs typeface="Times New Roman" panose="02020603050405020304" pitchFamily="18" charset="0"/>
            </a:endParaRPr>
          </a:p>
          <a:p>
            <a:pPr marL="457200" indent="-457200" algn="l">
              <a:buFontTx/>
              <a:buChar char="-"/>
            </a:pPr>
            <a:r>
              <a:rPr lang="en-US" sz="2800" dirty="0" smtClean="0">
                <a:latin typeface="Times New Roman" panose="02020603050405020304" pitchFamily="18" charset="0"/>
                <a:cs typeface="Times New Roman" panose="02020603050405020304" pitchFamily="18" charset="0"/>
              </a:rPr>
              <a:t>   special issue of </a:t>
            </a:r>
            <a:r>
              <a:rPr lang="en-US" sz="2800" i="1" u="sng" dirty="0" smtClean="0">
                <a:latin typeface="Times New Roman" panose="02020603050405020304" pitchFamily="18" charset="0"/>
                <a:cs typeface="Times New Roman" panose="02020603050405020304" pitchFamily="18" charset="0"/>
              </a:rPr>
              <a:t>Journal of Official Statistics </a:t>
            </a:r>
            <a:r>
              <a:rPr lang="en-US" sz="2800" dirty="0" smtClean="0">
                <a:latin typeface="Times New Roman" panose="02020603050405020304" pitchFamily="18" charset="0"/>
                <a:cs typeface="Times New Roman" panose="02020603050405020304" pitchFamily="18" charset="0"/>
              </a:rPr>
              <a:t>(2017, no. 4)        on adaptive designs for survey data collection.</a:t>
            </a:r>
          </a:p>
        </p:txBody>
      </p:sp>
    </p:spTree>
    <p:extLst>
      <p:ext uri="{BB962C8B-B14F-4D97-AF65-F5344CB8AC3E}">
        <p14:creationId xmlns:p14="http://schemas.microsoft.com/office/powerpoint/2010/main" val="38188958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052862" y="5865853"/>
            <a:ext cx="5411454" cy="421105"/>
          </a:xfrm>
        </p:spPr>
        <p:txBody>
          <a:bodyPr>
            <a:no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1538674" y="1776251"/>
            <a:ext cx="7770217" cy="3005611"/>
          </a:xfrm>
        </p:spPr>
        <p:txBody>
          <a:bodyPr>
            <a:noAutofit/>
          </a:bodyPr>
          <a:lstStyle/>
          <a:p>
            <a:pPr algn="l"/>
            <a:r>
              <a:rPr lang="sv-SE" sz="2800" dirty="0" smtClean="0">
                <a:latin typeface="Times New Roman" panose="02020603050405020304" pitchFamily="18" charset="0"/>
                <a:cs typeface="Times New Roman" panose="02020603050405020304" pitchFamily="18" charset="0"/>
              </a:rPr>
              <a:t>			</a:t>
            </a:r>
            <a:r>
              <a:rPr lang="sv-SE" sz="3600" b="1" dirty="0" smtClean="0">
                <a:latin typeface="Times New Roman" panose="02020603050405020304" pitchFamily="18" charset="0"/>
                <a:cs typeface="Times New Roman" panose="02020603050405020304" pitchFamily="18" charset="0"/>
              </a:rPr>
              <a:t>THE END</a:t>
            </a:r>
          </a:p>
          <a:p>
            <a:pPr algn="l"/>
            <a:endParaRPr lang="sv-SE" sz="3600" b="1" dirty="0" smtClean="0">
              <a:latin typeface="Times New Roman" panose="02020603050405020304" pitchFamily="18" charset="0"/>
              <a:cs typeface="Times New Roman" panose="02020603050405020304" pitchFamily="18" charset="0"/>
            </a:endParaRPr>
          </a:p>
          <a:p>
            <a:pPr algn="l"/>
            <a:endParaRPr lang="sv-SE" sz="3600" b="1" dirty="0">
              <a:latin typeface="Times New Roman" panose="02020603050405020304" pitchFamily="18" charset="0"/>
              <a:cs typeface="Times New Roman" panose="02020603050405020304" pitchFamily="18" charset="0"/>
            </a:endParaRPr>
          </a:p>
          <a:p>
            <a:pPr algn="l"/>
            <a:r>
              <a:rPr lang="sv-SE" sz="3600" b="1" dirty="0" smtClean="0">
                <a:latin typeface="Times New Roman" panose="02020603050405020304" pitchFamily="18" charset="0"/>
                <a:cs typeface="Times New Roman" panose="02020603050405020304" pitchFamily="18" charset="0"/>
              </a:rPr>
              <a:t>               </a:t>
            </a:r>
            <a:r>
              <a:rPr lang="sv-SE" sz="3600" b="1" dirty="0" err="1" smtClean="0">
                <a:latin typeface="Times New Roman" panose="02020603050405020304" pitchFamily="18" charset="0"/>
                <a:cs typeface="Times New Roman" panose="02020603050405020304" pitchFamily="18" charset="0"/>
              </a:rPr>
              <a:t>Thank</a:t>
            </a:r>
            <a:r>
              <a:rPr lang="sv-SE" sz="3600" b="1" dirty="0" smtClean="0">
                <a:latin typeface="Times New Roman" panose="02020603050405020304" pitchFamily="18" charset="0"/>
                <a:cs typeface="Times New Roman" panose="02020603050405020304" pitchFamily="18" charset="0"/>
              </a:rPr>
              <a:t> </a:t>
            </a:r>
            <a:r>
              <a:rPr lang="sv-SE" sz="3600" b="1" dirty="0" err="1" smtClean="0">
                <a:latin typeface="Times New Roman" panose="02020603050405020304" pitchFamily="18" charset="0"/>
                <a:cs typeface="Times New Roman" panose="02020603050405020304" pitchFamily="18" charset="0"/>
              </a:rPr>
              <a:t>you</a:t>
            </a:r>
            <a:r>
              <a:rPr lang="sv-SE" sz="3600" b="1" dirty="0" smtClean="0">
                <a:latin typeface="Times New Roman" panose="02020603050405020304" pitchFamily="18" charset="0"/>
                <a:cs typeface="Times New Roman" panose="02020603050405020304" pitchFamily="18" charset="0"/>
              </a:rPr>
              <a:t> for </a:t>
            </a:r>
            <a:r>
              <a:rPr lang="sv-SE" sz="3600" b="1" dirty="0" err="1" smtClean="0">
                <a:latin typeface="Times New Roman" panose="02020603050405020304" pitchFamily="18" charset="0"/>
                <a:cs typeface="Times New Roman" panose="02020603050405020304" pitchFamily="18" charset="0"/>
              </a:rPr>
              <a:t>listening</a:t>
            </a:r>
            <a:endParaRPr lang="en-US" sz="3600" b="1" dirty="0" smtClean="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8712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24840" y="213360"/>
            <a:ext cx="10957559" cy="5406963"/>
          </a:xfrm>
        </p:spPr>
        <p:txBody>
          <a:bodyPr>
            <a:noAutofit/>
          </a:bodyPr>
          <a:lstStyle/>
          <a:p>
            <a:r>
              <a:rPr lang="en-US" sz="2800" dirty="0">
                <a:latin typeface="Times New Roman" panose="02020603050405020304" pitchFamily="18" charset="0"/>
                <a:cs typeface="Times New Roman" panose="02020603050405020304" pitchFamily="18" charset="0"/>
              </a:rPr>
              <a:t>I</a:t>
            </a:r>
            <a:r>
              <a:rPr lang="en-US" sz="2800" dirty="0" smtClean="0">
                <a:latin typeface="Times New Roman" panose="02020603050405020304" pitchFamily="18" charset="0"/>
                <a:cs typeface="Times New Roman" panose="02020603050405020304" pitchFamily="18" charset="0"/>
              </a:rPr>
              <a:t> argued in a recent article  (in Swedish)  that</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probability sampling </a:t>
            </a:r>
            <a:r>
              <a:rPr lang="en-US" sz="2800" dirty="0" smtClean="0">
                <a:latin typeface="Times New Roman" panose="02020603050405020304" pitchFamily="18" charset="0"/>
                <a:cs typeface="Times New Roman" panose="02020603050405020304" pitchFamily="18" charset="0"/>
              </a:rPr>
              <a:t>may never have been proposed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or at least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would never have become the dominant paradigm that we know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namely,</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if  &gt; 80 years ago it had been known and obvious that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 large portion of a population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will not co-operate and deliver data, if selected</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Society was different back then.</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Probability sampling was built on a notion of </a:t>
            </a:r>
            <a:r>
              <a:rPr lang="en-US" sz="2800" i="1" dirty="0" smtClean="0">
                <a:latin typeface="Times New Roman" panose="02020603050405020304" pitchFamily="18" charset="0"/>
                <a:cs typeface="Times New Roman" panose="02020603050405020304" pitchFamily="18" charset="0"/>
              </a:rPr>
              <a:t>trust in society </a:t>
            </a:r>
            <a:endParaRPr lang="en-US" sz="2800" dirty="0">
              <a:latin typeface="Times New Roman" panose="02020603050405020304" pitchFamily="18" charset="0"/>
              <a:cs typeface="Times New Roman" panose="02020603050405020304" pitchFamily="18" charset="0"/>
            </a:endParaRPr>
          </a:p>
        </p:txBody>
      </p:sp>
      <p:sp>
        <p:nvSpPr>
          <p:cNvPr id="7" name="Rektangel 6"/>
          <p:cNvSpPr/>
          <p:nvPr/>
        </p:nvSpPr>
        <p:spPr>
          <a:xfrm>
            <a:off x="1356905" y="5876873"/>
            <a:ext cx="543739"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a:t>
            </a:r>
            <a:endParaRPr lang="en-US" sz="2800" dirty="0"/>
          </a:p>
        </p:txBody>
      </p:sp>
    </p:spTree>
    <p:extLst>
      <p:ext uri="{BB962C8B-B14F-4D97-AF65-F5344CB8AC3E}">
        <p14:creationId xmlns:p14="http://schemas.microsoft.com/office/powerpoint/2010/main" val="17007478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272062" y="409933"/>
            <a:ext cx="5411454" cy="421105"/>
          </a:xfrm>
        </p:spPr>
        <p:txBody>
          <a:bodyPr>
            <a:noAutofit/>
          </a:bodyPr>
          <a:lstStyle/>
          <a:p>
            <a:r>
              <a:rPr lang="en-US" sz="2800" u="sng" dirty="0" smtClean="0">
                <a:latin typeface="Times New Roman" panose="02020603050405020304" pitchFamily="18" charset="0"/>
                <a:cs typeface="Times New Roman" panose="02020603050405020304" pitchFamily="18" charset="0"/>
              </a:rPr>
              <a:t>Looking back at 50 years</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497142" y="1128170"/>
            <a:ext cx="11441253" cy="5617404"/>
          </a:xfrm>
        </p:spPr>
        <p:txBody>
          <a:bodyPr>
            <a:noAutofit/>
          </a:bodyPr>
          <a:lstStyle/>
          <a:p>
            <a:pPr algn="l"/>
            <a:r>
              <a:rPr lang="en-US" sz="2800" dirty="0" smtClean="0">
                <a:latin typeface="Times New Roman" panose="02020603050405020304" pitchFamily="18" charset="0"/>
                <a:cs typeface="Times New Roman" panose="02020603050405020304" pitchFamily="18" charset="0"/>
              </a:rPr>
              <a:t>In practicing </a:t>
            </a:r>
            <a:r>
              <a:rPr lang="en-US" sz="2800" i="1" dirty="0" smtClean="0">
                <a:latin typeface="Times New Roman" panose="02020603050405020304" pitchFamily="18" charset="0"/>
                <a:cs typeface="Times New Roman" panose="02020603050405020304" pitchFamily="18" charset="0"/>
              </a:rPr>
              <a:t>probability sampling theory </a:t>
            </a:r>
            <a:r>
              <a:rPr lang="en-US" sz="2800" dirty="0" smtClean="0">
                <a:latin typeface="Times New Roman" panose="02020603050405020304" pitchFamily="18" charset="0"/>
                <a:cs typeface="Times New Roman" panose="02020603050405020304" pitchFamily="18" charset="0"/>
              </a:rPr>
              <a:t>, we </a:t>
            </a:r>
            <a:r>
              <a:rPr lang="en-US" sz="2800" i="1" dirty="0" smtClean="0">
                <a:latin typeface="Times New Roman" panose="02020603050405020304" pitchFamily="18" charset="0"/>
                <a:cs typeface="Times New Roman" panose="02020603050405020304" pitchFamily="18" charset="0"/>
              </a:rPr>
              <a:t>have been </a:t>
            </a:r>
            <a:r>
              <a:rPr lang="en-US" sz="2800" dirty="0" smtClean="0">
                <a:latin typeface="Times New Roman" panose="02020603050405020304" pitchFamily="18" charset="0"/>
                <a:cs typeface="Times New Roman" panose="02020603050405020304" pitchFamily="18" charset="0"/>
              </a:rPr>
              <a:t>working like this :</a:t>
            </a:r>
          </a:p>
          <a:p>
            <a:pPr algn="l"/>
            <a:endParaRPr lang="en-US" sz="2800" dirty="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Statistics producer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          data provider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(selected population unit)</a:t>
            </a:r>
            <a:r>
              <a:rPr lang="en-US" sz="2800" dirty="0" smtClean="0">
                <a:latin typeface="Times New Roman" panose="02020603050405020304" pitchFamily="18" charset="0"/>
                <a:cs typeface="Times New Roman" panose="02020603050405020304" pitchFamily="18" charset="0"/>
              </a:rPr>
              <a:t>    </a:t>
            </a:r>
          </a:p>
          <a:p>
            <a:pPr algn="l"/>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algn="l"/>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data requested</a:t>
            </a:r>
          </a:p>
          <a:p>
            <a:pPr algn="l"/>
            <a:endParaRPr lang="en-US" sz="2800" dirty="0" smtClean="0">
              <a:latin typeface="Times New Roman" panose="02020603050405020304" pitchFamily="18" charset="0"/>
              <a:cs typeface="Times New Roman" panose="02020603050405020304" pitchFamily="18" charset="0"/>
              <a:sym typeface="Symbol" panose="05050102010706020507" pitchFamily="18" charset="2"/>
            </a:endParaRPr>
          </a:p>
          <a:p>
            <a:pPr algn="l"/>
            <a:r>
              <a:rPr lang="en-US" sz="2800" dirty="0" smtClean="0">
                <a:latin typeface="Times New Roman" panose="02020603050405020304" pitchFamily="18" charset="0"/>
                <a:cs typeface="Times New Roman" panose="02020603050405020304" pitchFamily="18" charset="0"/>
                <a:sym typeface="Symbol" panose="05050102010706020507" pitchFamily="18" charset="2"/>
              </a:rPr>
              <a:t>                     means :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contact</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dialogue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with specific, identified units</a:t>
            </a:r>
          </a:p>
          <a:p>
            <a:pPr algn="l"/>
            <a:endParaRPr lang="en-US" sz="2800" i="1" dirty="0" smtClean="0">
              <a:latin typeface="Times New Roman" panose="02020603050405020304" pitchFamily="18" charset="0"/>
              <a:cs typeface="Times New Roman" panose="02020603050405020304" pitchFamily="18" charset="0"/>
              <a:sym typeface="Symbol" panose="05050102010706020507" pitchFamily="18" charset="2"/>
            </a:endParaRPr>
          </a:p>
          <a:p>
            <a:pPr algn="l"/>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means  :  data flow</a:t>
            </a:r>
          </a:p>
          <a:p>
            <a:pPr algn="l"/>
            <a:endParaRPr lang="en-US" sz="2800" dirty="0" smtClean="0">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l">
              <a:buFont typeface="Symbol" panose="05050102010706020507" pitchFamily="18" charset="2"/>
              <a:buChar char="Û"/>
            </a:pP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l">
              <a:buFont typeface="Symbol" panose="05050102010706020507" pitchFamily="18" charset="2"/>
              <a:buChar char="Û"/>
            </a:pPr>
            <a:endParaRPr lang="en-US" sz="2800" dirty="0" smtClean="0">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l">
              <a:buFont typeface="Symbol" panose="05050102010706020507" pitchFamily="18" charset="2"/>
              <a:buChar char="Û"/>
            </a:pP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l">
              <a:buFont typeface="Symbol" panose="05050102010706020507" pitchFamily="18" charset="2"/>
              <a:buChar char="Û"/>
            </a:pPr>
            <a:endParaRPr lang="en-US" sz="2800" dirty="0" smtClean="0">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l">
              <a:buFont typeface="Symbol" panose="05050102010706020507" pitchFamily="18" charset="2"/>
              <a:buChar char="Û"/>
            </a:pP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 form of delivery</a:t>
            </a:r>
          </a:p>
        </p:txBody>
      </p:sp>
      <p:sp>
        <p:nvSpPr>
          <p:cNvPr id="10" name="Ned 9"/>
          <p:cNvSpPr/>
          <p:nvPr/>
        </p:nvSpPr>
        <p:spPr>
          <a:xfrm>
            <a:off x="5346416" y="2614279"/>
            <a:ext cx="295251" cy="62805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vängd 11"/>
          <p:cNvSpPr/>
          <p:nvPr/>
        </p:nvSpPr>
        <p:spPr>
          <a:xfrm rot="16200000">
            <a:off x="2544853" y="2169730"/>
            <a:ext cx="813816" cy="1954575"/>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Vänster-höger 12"/>
          <p:cNvSpPr/>
          <p:nvPr/>
        </p:nvSpPr>
        <p:spPr>
          <a:xfrm>
            <a:off x="3644479" y="2280948"/>
            <a:ext cx="904420" cy="291828"/>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Vänster-höger 6"/>
          <p:cNvSpPr/>
          <p:nvPr/>
        </p:nvSpPr>
        <p:spPr>
          <a:xfrm>
            <a:off x="1367642" y="4370437"/>
            <a:ext cx="904420" cy="291828"/>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d 8"/>
          <p:cNvSpPr/>
          <p:nvPr/>
        </p:nvSpPr>
        <p:spPr>
          <a:xfrm>
            <a:off x="1819852" y="5164748"/>
            <a:ext cx="295251" cy="62805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05903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272062" y="409933"/>
            <a:ext cx="5411454" cy="421105"/>
          </a:xfrm>
        </p:spPr>
        <p:txBody>
          <a:bodyPr>
            <a:noAutofit/>
          </a:bodyPr>
          <a:lstStyle/>
          <a:p>
            <a:r>
              <a:rPr lang="en-US" sz="2800" u="sng" dirty="0" smtClean="0">
                <a:latin typeface="Times New Roman" panose="02020603050405020304" pitchFamily="18" charset="0"/>
                <a:cs typeface="Times New Roman" panose="02020603050405020304" pitchFamily="18" charset="0"/>
              </a:rPr>
              <a:t>Looking back at 50 years</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658149" y="1268027"/>
            <a:ext cx="11441253" cy="4815553"/>
          </a:xfrm>
        </p:spPr>
        <p:txBody>
          <a:bodyPr>
            <a:noAutofit/>
          </a:bodyPr>
          <a:lstStyle/>
          <a:p>
            <a:pPr algn="l"/>
            <a:r>
              <a:rPr lang="en-US" sz="2800" dirty="0" smtClean="0">
                <a:latin typeface="Times New Roman" panose="02020603050405020304" pitchFamily="18" charset="0"/>
                <a:cs typeface="Times New Roman" panose="02020603050405020304" pitchFamily="18" charset="0"/>
              </a:rPr>
              <a:t>Disrupting consequences of </a:t>
            </a:r>
            <a:r>
              <a:rPr lang="en-US" sz="2800" i="1" dirty="0" smtClean="0">
                <a:latin typeface="Times New Roman" panose="02020603050405020304" pitchFamily="18" charset="0"/>
                <a:cs typeface="Times New Roman" panose="02020603050405020304" pitchFamily="18" charset="0"/>
              </a:rPr>
              <a:t>nonresponse</a:t>
            </a:r>
            <a:r>
              <a:rPr lang="en-US" sz="2800" dirty="0" smtClean="0">
                <a:latin typeface="Times New Roman" panose="02020603050405020304" pitchFamily="18" charset="0"/>
                <a:cs typeface="Times New Roman" panose="02020603050405020304" pitchFamily="18" charset="0"/>
              </a:rPr>
              <a:t> :</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Statistics producer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data provider (selected population unit)</a:t>
            </a:r>
            <a:r>
              <a:rPr lang="en-US" sz="2800" dirty="0" smtClean="0">
                <a:latin typeface="Times New Roman" panose="02020603050405020304" pitchFamily="18" charset="0"/>
                <a:cs typeface="Times New Roman" panose="02020603050405020304" pitchFamily="18" charset="0"/>
              </a:rPr>
              <a:t>    </a:t>
            </a:r>
          </a:p>
          <a:p>
            <a:pPr algn="l"/>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algn="l"/>
            <a:r>
              <a:rPr lang="en-US" sz="2800" dirty="0" smtClean="0">
                <a:latin typeface="Times New Roman" panose="02020603050405020304" pitchFamily="18" charset="0"/>
                <a:cs typeface="Times New Roman" panose="02020603050405020304" pitchFamily="18" charset="0"/>
                <a:sym typeface="Symbol" panose="05050102010706020507" pitchFamily="18" charset="2"/>
              </a:rPr>
              <a:t>                                         data requested </a:t>
            </a:r>
          </a:p>
          <a:p>
            <a:pPr algn="l"/>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p>
          <a:p>
            <a:pPr algn="l"/>
            <a:r>
              <a:rPr lang="en-US" sz="2800" i="1"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                        Non-contact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with some units</a:t>
            </a:r>
          </a:p>
          <a:p>
            <a:pPr algn="l"/>
            <a:endParaRPr lang="en-US" sz="2800" dirty="0" smtClean="0">
              <a:latin typeface="Times New Roman" panose="02020603050405020304" pitchFamily="18" charset="0"/>
              <a:cs typeface="Times New Roman" panose="02020603050405020304" pitchFamily="18" charset="0"/>
              <a:sym typeface="Symbol" panose="05050102010706020507" pitchFamily="18" charset="2"/>
            </a:endParaRPr>
          </a:p>
          <a:p>
            <a:pPr algn="l"/>
            <a:r>
              <a:rPr lang="en-US" sz="2800" i="1"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		Data not supplied (refused)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by  </a:t>
            </a:r>
            <a:r>
              <a:rPr lang="en-US" sz="2800" dirty="0">
                <a:latin typeface="Times New Roman" panose="02020603050405020304" pitchFamily="18" charset="0"/>
                <a:cs typeface="Times New Roman" panose="02020603050405020304" pitchFamily="18" charset="0"/>
                <a:sym typeface="Symbol" panose="05050102010706020507" pitchFamily="18" charset="2"/>
              </a:rPr>
              <a:t>some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units</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pPr algn="l"/>
            <a:endParaRPr lang="en-US" sz="2800" dirty="0" smtClean="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 name="Ned 9"/>
          <p:cNvSpPr/>
          <p:nvPr/>
        </p:nvSpPr>
        <p:spPr>
          <a:xfrm>
            <a:off x="5245369" y="2759713"/>
            <a:ext cx="295251" cy="62805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Vänster-höger 12"/>
          <p:cNvSpPr/>
          <p:nvPr/>
        </p:nvSpPr>
        <p:spPr>
          <a:xfrm>
            <a:off x="3550650" y="2417505"/>
            <a:ext cx="904420" cy="291828"/>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änster-höger 8"/>
          <p:cNvSpPr/>
          <p:nvPr/>
        </p:nvSpPr>
        <p:spPr>
          <a:xfrm>
            <a:off x="1361214" y="4403741"/>
            <a:ext cx="1208727" cy="34783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Ned 15"/>
          <p:cNvSpPr/>
          <p:nvPr/>
        </p:nvSpPr>
        <p:spPr>
          <a:xfrm>
            <a:off x="2797851" y="5045047"/>
            <a:ext cx="343003" cy="8084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Multiplicera 5"/>
          <p:cNvSpPr/>
          <p:nvPr/>
        </p:nvSpPr>
        <p:spPr>
          <a:xfrm>
            <a:off x="5128701" y="2835351"/>
            <a:ext cx="528585" cy="412085"/>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era 13"/>
          <p:cNvSpPr/>
          <p:nvPr/>
        </p:nvSpPr>
        <p:spPr>
          <a:xfrm>
            <a:off x="3738567" y="2365929"/>
            <a:ext cx="528585" cy="412085"/>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era 16"/>
          <p:cNvSpPr/>
          <p:nvPr/>
        </p:nvSpPr>
        <p:spPr>
          <a:xfrm>
            <a:off x="1679989" y="4343172"/>
            <a:ext cx="528585" cy="412085"/>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era 11"/>
          <p:cNvSpPr/>
          <p:nvPr/>
        </p:nvSpPr>
        <p:spPr>
          <a:xfrm>
            <a:off x="2705059" y="5243244"/>
            <a:ext cx="528585" cy="412085"/>
          </a:xfrm>
          <a:prstGeom prst="mathMultiply">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0703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348262" y="121919"/>
            <a:ext cx="6536658" cy="571959"/>
          </a:xfrm>
        </p:spPr>
        <p:txBody>
          <a:bodyPr>
            <a:noAutofit/>
          </a:bodyPr>
          <a:lstStyle/>
          <a:p>
            <a:r>
              <a:rPr lang="en-US" sz="2800" u="sng" dirty="0" smtClean="0">
                <a:latin typeface="Times New Roman" panose="02020603050405020304" pitchFamily="18" charset="0"/>
                <a:cs typeface="Times New Roman" panose="02020603050405020304" pitchFamily="18" charset="0"/>
              </a:rPr>
              <a:t>Looking ahead at the next 50 years</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536229" y="947987"/>
            <a:ext cx="11441253" cy="5407093"/>
          </a:xfrm>
        </p:spPr>
        <p:txBody>
          <a:bodyPr>
            <a:noAutofit/>
          </a:bodyPr>
          <a:lstStyle/>
          <a:p>
            <a:pPr algn="l"/>
            <a:r>
              <a:rPr lang="en-US" sz="2800" dirty="0" smtClean="0">
                <a:latin typeface="Times New Roman" panose="02020603050405020304" pitchFamily="18" charset="0"/>
                <a:cs typeface="Times New Roman" panose="02020603050405020304" pitchFamily="18" charset="0"/>
              </a:rPr>
              <a:t>A justified question : Why should we seek to get data from</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precisely that subset </a:t>
            </a:r>
            <a:r>
              <a:rPr lang="en-US" sz="2800" dirty="0" smtClean="0">
                <a:latin typeface="Times New Roman" panose="02020603050405020304" pitchFamily="18" charset="0"/>
                <a:cs typeface="Times New Roman" panose="02020603050405020304" pitchFamily="18" charset="0"/>
              </a:rPr>
              <a:t>of the population known as </a:t>
            </a:r>
            <a:r>
              <a:rPr lang="en-US" sz="2800" i="1" dirty="0" smtClean="0">
                <a:latin typeface="Times New Roman" panose="02020603050405020304" pitchFamily="18" charset="0"/>
                <a:cs typeface="Times New Roman" panose="02020603050405020304" pitchFamily="18" charset="0"/>
              </a:rPr>
              <a:t>a probability sample </a:t>
            </a:r>
            <a:r>
              <a:rPr lang="en-US" sz="2800" dirty="0" smtClean="0">
                <a:latin typeface="Times New Roman" panose="02020603050405020304" pitchFamily="18" charset="0"/>
                <a:cs typeface="Times New Roman" panose="02020603050405020304" pitchFamily="18" charset="0"/>
              </a:rPr>
              <a:t>?</a:t>
            </a:r>
          </a:p>
          <a:p>
            <a:pPr algn="l"/>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There may be plenty of “unconventional” but good data out there …</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A challenge (to NSI:s):</a:t>
            </a:r>
          </a:p>
          <a:p>
            <a:pPr algn="l"/>
            <a:r>
              <a:rPr lang="en-US" sz="2800" dirty="0" smtClean="0">
                <a:latin typeface="Times New Roman" panose="02020603050405020304" pitchFamily="18" charset="0"/>
                <a:cs typeface="Times New Roman" panose="02020603050405020304" pitchFamily="18" charset="0"/>
              </a:rPr>
              <a:t>   show  whether or not probability sampling is still worth it,   		</a:t>
            </a:r>
          </a:p>
          <a:p>
            <a:pPr algn="l"/>
            <a:r>
              <a:rPr lang="en-US" sz="2800" dirty="0" smtClean="0">
                <a:latin typeface="Times New Roman" panose="02020603050405020304" pitchFamily="18" charset="0"/>
                <a:cs typeface="Times New Roman" panose="02020603050405020304" pitchFamily="18" charset="0"/>
              </a:rPr>
              <a:t>	in times of high nonresponse</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7631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681990" y="320040"/>
            <a:ext cx="9848850" cy="556260"/>
          </a:xfrm>
        </p:spPr>
        <p:txBody>
          <a:bodyPr>
            <a:noAutofit/>
          </a:bodyPr>
          <a:lstStyle/>
          <a:p>
            <a:r>
              <a:rPr lang="en-US" sz="2800" u="sng" dirty="0" smtClean="0">
                <a:latin typeface="Times New Roman" panose="02020603050405020304" pitchFamily="18" charset="0"/>
                <a:cs typeface="Times New Roman" panose="02020603050405020304" pitchFamily="18" charset="0"/>
              </a:rPr>
              <a:t>History of Science  or   Philosophy of Science</a:t>
            </a:r>
            <a:r>
              <a:rPr lang="en-US" sz="2800" dirty="0" smtClean="0">
                <a:latin typeface="Times New Roman" panose="02020603050405020304" pitchFamily="18" charset="0"/>
                <a:cs typeface="Times New Roman" panose="02020603050405020304" pitchFamily="18" charset="0"/>
              </a:rPr>
              <a:t>  ?</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457586" y="1237907"/>
            <a:ext cx="11063590" cy="3439024"/>
          </a:xfrm>
        </p:spPr>
        <p:txBody>
          <a:bodyPr>
            <a:noAutofit/>
          </a:bodyPr>
          <a:lstStyle/>
          <a:p>
            <a:pPr marL="457200" indent="-457200" algn="l">
              <a:buFontTx/>
              <a:buChar char="-"/>
            </a:pPr>
            <a:r>
              <a:rPr lang="en-US" sz="2800" dirty="0">
                <a:latin typeface="Times New Roman" panose="02020603050405020304" pitchFamily="18" charset="0"/>
                <a:cs typeface="Times New Roman" panose="02020603050405020304" pitchFamily="18" charset="0"/>
              </a:rPr>
              <a:t>Can we claim </a:t>
            </a:r>
            <a:r>
              <a:rPr lang="en-US" sz="2800" dirty="0" smtClean="0">
                <a:latin typeface="Times New Roman" panose="02020603050405020304" pitchFamily="18" charset="0"/>
                <a:cs typeface="Times New Roman" panose="02020603050405020304" pitchFamily="18" charset="0"/>
              </a:rPr>
              <a:t>that Survey Statistics </a:t>
            </a:r>
            <a:r>
              <a:rPr lang="en-US" sz="2800" dirty="0">
                <a:latin typeface="Times New Roman" panose="02020603050405020304" pitchFamily="18" charset="0"/>
                <a:cs typeface="Times New Roman" panose="02020603050405020304" pitchFamily="18" charset="0"/>
              </a:rPr>
              <a:t>is a science?</a:t>
            </a:r>
          </a:p>
          <a:p>
            <a:pPr marL="457200" indent="-457200" algn="l">
              <a:buFontTx/>
              <a:buChar char="-"/>
            </a:pPr>
            <a:r>
              <a:rPr lang="en-US" sz="2800" dirty="0">
                <a:latin typeface="Times New Roman" panose="02020603050405020304" pitchFamily="18" charset="0"/>
                <a:cs typeface="Times New Roman" panose="02020603050405020304" pitchFamily="18" charset="0"/>
              </a:rPr>
              <a:t>Or </a:t>
            </a:r>
            <a:r>
              <a:rPr lang="en-US" sz="2800" dirty="0" smtClean="0">
                <a:latin typeface="Times New Roman" panose="02020603050405020304" pitchFamily="18" charset="0"/>
                <a:cs typeface="Times New Roman" panose="02020603050405020304" pitchFamily="18" charset="0"/>
              </a:rPr>
              <a:t>is it just a set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Best Practices </a:t>
            </a:r>
            <a:r>
              <a:rPr lang="en-US" sz="2800" dirty="0">
                <a:latin typeface="Times New Roman" panose="02020603050405020304" pitchFamily="18" charset="0"/>
                <a:cs typeface="Times New Roman" panose="02020603050405020304" pitchFamily="18" charset="0"/>
              </a:rPr>
              <a:t>used by NSI:s </a:t>
            </a:r>
            <a:r>
              <a:rPr lang="en-US" sz="2800" dirty="0" smtClean="0">
                <a:latin typeface="Times New Roman" panose="02020603050405020304" pitchFamily="18" charset="0"/>
                <a:cs typeface="Times New Roman" panose="02020603050405020304" pitchFamily="18" charset="0"/>
              </a:rPr>
              <a:t>(National Statistical Institutes) to get “official numbers” for </a:t>
            </a:r>
            <a:r>
              <a:rPr lang="en-US" sz="2800" dirty="0">
                <a:latin typeface="Times New Roman" panose="02020603050405020304" pitchFamily="18" charset="0"/>
                <a:cs typeface="Times New Roman" panose="02020603050405020304" pitchFamily="18" charset="0"/>
              </a:rPr>
              <a:t>the country?</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Over </a:t>
            </a:r>
            <a:r>
              <a:rPr lang="en-US" sz="2800" dirty="0">
                <a:latin typeface="Times New Roman" panose="02020603050405020304" pitchFamily="18" charset="0"/>
                <a:cs typeface="Times New Roman" panose="02020603050405020304" pitchFamily="18" charset="0"/>
              </a:rPr>
              <a:t>the last 100 years, </a:t>
            </a:r>
            <a:r>
              <a:rPr lang="en-US" sz="2800" dirty="0" smtClean="0">
                <a:latin typeface="Times New Roman" panose="02020603050405020304" pitchFamily="18" charset="0"/>
                <a:cs typeface="Times New Roman" panose="02020603050405020304" pitchFamily="18" charset="0"/>
              </a:rPr>
              <a:t>some </a:t>
            </a:r>
            <a:r>
              <a:rPr lang="en-US" sz="2800" dirty="0">
                <a:latin typeface="Times New Roman" panose="02020603050405020304" pitchFamily="18" charset="0"/>
                <a:cs typeface="Times New Roman" panose="02020603050405020304" pitchFamily="18" charset="0"/>
              </a:rPr>
              <a:t>outstanding scientific contributions in this field called Survey Statistics or Survey </a:t>
            </a:r>
            <a:r>
              <a:rPr lang="en-US" sz="2800" dirty="0" smtClean="0">
                <a:latin typeface="Times New Roman" panose="02020603050405020304" pitchFamily="18" charset="0"/>
                <a:cs typeface="Times New Roman" panose="02020603050405020304" pitchFamily="18" charset="0"/>
              </a:rPr>
              <a:t>Sampling have taken place.</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Which </a:t>
            </a:r>
            <a:r>
              <a:rPr lang="en-US" sz="2800" dirty="0">
                <a:latin typeface="Times New Roman" panose="02020603050405020304" pitchFamily="18" charset="0"/>
                <a:cs typeface="Times New Roman" panose="02020603050405020304" pitchFamily="18" charset="0"/>
              </a:rPr>
              <a:t>are the contributions </a:t>
            </a:r>
            <a:r>
              <a:rPr lang="en-US" sz="2800" dirty="0" smtClean="0">
                <a:latin typeface="Times New Roman" panose="02020603050405020304" pitchFamily="18" charset="0"/>
                <a:cs typeface="Times New Roman" panose="02020603050405020304" pitchFamily="18" charset="0"/>
              </a:rPr>
              <a:t>(if any) that </a:t>
            </a:r>
            <a:r>
              <a:rPr lang="en-US" sz="2800" dirty="0">
                <a:latin typeface="Times New Roman" panose="02020603050405020304" pitchFamily="18" charset="0"/>
                <a:cs typeface="Times New Roman" panose="02020603050405020304" pitchFamily="18" charset="0"/>
              </a:rPr>
              <a:t>we, as a community, can take pride in, and say:   That was a great scientific achievement!</a:t>
            </a:r>
          </a:p>
          <a:p>
            <a:pPr marL="457200" indent="-457200" algn="l">
              <a:buFontTx/>
              <a:buChar char="-"/>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00006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4932" y="130234"/>
            <a:ext cx="11696370" cy="5311196"/>
          </a:xfrm>
        </p:spPr>
        <p:txBody>
          <a:bodyPr>
            <a:normAutofit fontScale="90000"/>
          </a:bodyPr>
          <a:lstStyle/>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u="sng" dirty="0" smtClean="0">
                <a:latin typeface="Times New Roman" panose="02020603050405020304" pitchFamily="18" charset="0"/>
                <a:cs typeface="Times New Roman" panose="02020603050405020304" pitchFamily="18" charset="0"/>
              </a:rPr>
              <a:t>Next 50 years</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The logic of </a:t>
            </a:r>
            <a:r>
              <a:rPr lang="en-US" sz="3200" i="1" dirty="0" smtClean="0">
                <a:latin typeface="Times New Roman" panose="02020603050405020304" pitchFamily="18" charset="0"/>
                <a:cs typeface="Times New Roman" panose="02020603050405020304" pitchFamily="18" charset="0"/>
              </a:rPr>
              <a:t>MASS </a:t>
            </a:r>
            <a:r>
              <a:rPr lang="en-US" sz="3200" dirty="0" smtClean="0">
                <a:latin typeface="Times New Roman" panose="02020603050405020304" pitchFamily="18" charset="0"/>
                <a:cs typeface="Times New Roman" panose="02020603050405020304" pitchFamily="18" charset="0"/>
              </a:rPr>
              <a:t>and </a:t>
            </a:r>
            <a:r>
              <a:rPr lang="en-US" sz="3200" i="1" dirty="0" smtClean="0">
                <a:latin typeface="Times New Roman" panose="02020603050405020304" pitchFamily="18" charset="0"/>
                <a:cs typeface="Times New Roman" panose="02020603050405020304" pitchFamily="18" charset="0"/>
              </a:rPr>
              <a:t>MCAL </a:t>
            </a:r>
            <a:r>
              <a:rPr lang="en-US" sz="3200" dirty="0" smtClean="0">
                <a:latin typeface="Times New Roman" panose="02020603050405020304" pitchFamily="18" charset="0"/>
                <a:cs typeface="Times New Roman" panose="02020603050405020304" pitchFamily="18" charset="0"/>
              </a:rPr>
              <a:t>is built on </a:t>
            </a:r>
            <a:r>
              <a:rPr lang="en-US" sz="3200" i="1" dirty="0" smtClean="0">
                <a:latin typeface="Times New Roman" panose="02020603050405020304" pitchFamily="18" charset="0"/>
                <a:cs typeface="Times New Roman" panose="02020603050405020304" pitchFamily="18" charset="0"/>
              </a:rPr>
              <a:t>auxiliary information</a:t>
            </a:r>
            <a:r>
              <a:rPr lang="en-US" sz="3200" dirty="0" smtClean="0">
                <a:latin typeface="Times New Roman" panose="02020603050405020304" pitchFamily="18" charset="0"/>
                <a:cs typeface="Times New Roman" panose="02020603050405020304" pitchFamily="18" charset="0"/>
              </a:rPr>
              <a:t>,              values  </a:t>
            </a:r>
            <a:r>
              <a:rPr lang="en-US" sz="3600" b="1" dirty="0" err="1" smtClean="0">
                <a:latin typeface="Times New Roman" panose="02020603050405020304" pitchFamily="18" charset="0"/>
                <a:cs typeface="Times New Roman" panose="02020603050405020304" pitchFamily="18" charset="0"/>
              </a:rPr>
              <a:t>x</a:t>
            </a:r>
            <a:r>
              <a:rPr lang="en-US" sz="4000" i="1" baseline="-25000" dirty="0" err="1" smtClean="0">
                <a:latin typeface="Times New Roman" panose="02020603050405020304" pitchFamily="18" charset="0"/>
                <a:cs typeface="Times New Roman" panose="02020603050405020304" pitchFamily="18" charset="0"/>
              </a:rPr>
              <a:t>k</a:t>
            </a:r>
            <a:r>
              <a:rPr lang="en-US" sz="4000" i="1" baseline="-250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associated with </a:t>
            </a:r>
            <a:r>
              <a:rPr lang="en-US" sz="3200" i="1" dirty="0" smtClean="0">
                <a:latin typeface="Times New Roman" panose="02020603050405020304" pitchFamily="18" charset="0"/>
                <a:cs typeface="Times New Roman" panose="02020603050405020304" pitchFamily="18" charset="0"/>
              </a:rPr>
              <a:t>the identified units </a:t>
            </a:r>
            <a:r>
              <a:rPr lang="en-US" sz="3200" dirty="0" smtClean="0">
                <a:latin typeface="Times New Roman" panose="02020603050405020304" pitchFamily="18" charset="0"/>
                <a:cs typeface="Times New Roman" panose="02020603050405020304" pitchFamily="18" charset="0"/>
              </a:rPr>
              <a:t>of the finite population  </a:t>
            </a:r>
            <a:r>
              <a:rPr lang="en-US" sz="3600" i="1" dirty="0" smtClean="0">
                <a:latin typeface="Times New Roman" panose="02020603050405020304" pitchFamily="18" charset="0"/>
                <a:cs typeface="Times New Roman" panose="02020603050405020304" pitchFamily="18" charset="0"/>
              </a:rPr>
              <a:t>U</a:t>
            </a:r>
            <a:r>
              <a:rPr lang="en-US" sz="3200" dirty="0" smtClean="0">
                <a:latin typeface="Times New Roman" panose="02020603050405020304" pitchFamily="18" charset="0"/>
                <a:cs typeface="Times New Roman" panose="02020603050405020304" pitchFamily="18" charset="0"/>
              </a:rPr>
              <a:t>.</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a:t>
            </a:r>
            <a:r>
              <a:rPr lang="en-US" sz="3200" dirty="0" smtClean="0">
                <a:latin typeface="Times New Roman" panose="02020603050405020304" pitchFamily="18" charset="0"/>
                <a:cs typeface="Times New Roman" panose="02020603050405020304" pitchFamily="18" charset="0"/>
              </a:rPr>
              <a:t>an we see an extension of probability sampling to the world of </a:t>
            </a:r>
            <a:r>
              <a:rPr lang="en-US" sz="3200" i="1" dirty="0" smtClean="0">
                <a:latin typeface="Times New Roman" panose="02020603050405020304" pitchFamily="18" charset="0"/>
                <a:cs typeface="Times New Roman" panose="02020603050405020304" pitchFamily="18" charset="0"/>
              </a:rPr>
              <a:t>Big Data</a:t>
            </a: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The key seems to lie in the concept of </a:t>
            </a:r>
            <a:r>
              <a:rPr lang="en-US" sz="3200" i="1" dirty="0" smtClean="0">
                <a:latin typeface="Times New Roman" panose="02020603050405020304" pitchFamily="18" charset="0"/>
                <a:cs typeface="Times New Roman" panose="02020603050405020304" pitchFamily="18" charset="0"/>
              </a:rPr>
              <a:t>finite population of identifiable units</a:t>
            </a:r>
            <a:r>
              <a:rPr lang="en-US" sz="3200" dirty="0" smtClean="0">
                <a:latin typeface="Times New Roman" panose="02020603050405020304" pitchFamily="18" charset="0"/>
                <a:cs typeface="Times New Roman" panose="02020603050405020304" pitchFamily="18" charset="0"/>
              </a:rPr>
              <a:t>.</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Variable values from Big Data sources, can they be associated with the  </a:t>
            </a:r>
            <a:r>
              <a:rPr lang="en-US" sz="3200" i="1" dirty="0" smtClean="0">
                <a:latin typeface="Times New Roman" panose="02020603050405020304" pitchFamily="18" charset="0"/>
                <a:cs typeface="Times New Roman" panose="02020603050405020304" pitchFamily="18" charset="0"/>
              </a:rPr>
              <a:t>N</a:t>
            </a:r>
            <a:r>
              <a:rPr lang="en-US" sz="3200" dirty="0" smtClean="0">
                <a:latin typeface="Times New Roman" panose="02020603050405020304" pitchFamily="18" charset="0"/>
                <a:cs typeface="Times New Roman" panose="02020603050405020304" pitchFamily="18" charset="0"/>
              </a:rPr>
              <a:t>  individual units that define a finite population of interest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The challenge  seems to lie in the concept of finite population</a:t>
            </a:r>
            <a:endParaRPr lang="en-US" sz="31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804203" y="5868408"/>
            <a:ext cx="2072640" cy="546235"/>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aphicFrame>
        <p:nvGraphicFramePr>
          <p:cNvPr id="4" name="Objekt 3"/>
          <p:cNvGraphicFramePr>
            <a:graphicFrameLocks noChangeAspect="1"/>
          </p:cNvGraphicFramePr>
          <p:nvPr>
            <p:extLst>
              <p:ext uri="{D42A27DB-BD31-4B8C-83A1-F6EECF244321}">
                <p14:modId xmlns:p14="http://schemas.microsoft.com/office/powerpoint/2010/main" val="2018771877"/>
              </p:ext>
            </p:extLst>
          </p:nvPr>
        </p:nvGraphicFramePr>
        <p:xfrm>
          <a:off x="3826641" y="5698006"/>
          <a:ext cx="2622550" cy="571500"/>
        </p:xfrm>
        <a:graphic>
          <a:graphicData uri="http://schemas.openxmlformats.org/presentationml/2006/ole">
            <mc:AlternateContent xmlns:mc="http://schemas.openxmlformats.org/markup-compatibility/2006">
              <mc:Choice xmlns:v="urn:schemas-microsoft-com:vml" Requires="v">
                <p:oleObj spid="_x0000_s350287" name="Equation" r:id="rId3" imgW="1282680" imgH="279360" progId="Equation.DSMT4">
                  <p:embed/>
                </p:oleObj>
              </mc:Choice>
              <mc:Fallback>
                <p:oleObj name="Equation" r:id="rId3" imgW="1282680" imgH="279360" progId="Equation.DSMT4">
                  <p:embed/>
                  <p:pic>
                    <p:nvPicPr>
                      <p:cNvPr id="0" name=""/>
                      <p:cNvPicPr/>
                      <p:nvPr/>
                    </p:nvPicPr>
                    <p:blipFill>
                      <a:blip r:embed="rId4"/>
                      <a:stretch>
                        <a:fillRect/>
                      </a:stretch>
                    </p:blipFill>
                    <p:spPr>
                      <a:xfrm>
                        <a:off x="3826641" y="5698006"/>
                        <a:ext cx="2622550" cy="571500"/>
                      </a:xfrm>
                      <a:prstGeom prst="rect">
                        <a:avLst/>
                      </a:prstGeom>
                    </p:spPr>
                  </p:pic>
                </p:oleObj>
              </mc:Fallback>
            </mc:AlternateContent>
          </a:graphicData>
        </a:graphic>
      </p:graphicFrame>
    </p:spTree>
    <p:extLst>
      <p:ext uri="{BB962C8B-B14F-4D97-AF65-F5344CB8AC3E}">
        <p14:creationId xmlns:p14="http://schemas.microsoft.com/office/powerpoint/2010/main" val="166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064536" y="6057884"/>
            <a:ext cx="5411454" cy="421105"/>
          </a:xfrm>
        </p:spPr>
        <p:txBody>
          <a:bodyPr>
            <a:no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887651" y="1022083"/>
            <a:ext cx="8637349" cy="1995438"/>
          </a:xfrm>
        </p:spPr>
        <p:txBody>
          <a:bodyPr>
            <a:noAutofit/>
          </a:bodyPr>
          <a:lstStyle/>
          <a:p>
            <a:pPr algn="l"/>
            <a:r>
              <a:rPr lang="en-US" sz="2800" dirty="0" smtClean="0">
                <a:latin typeface="Times New Roman" panose="02020603050405020304" pitchFamily="18" charset="0"/>
                <a:cs typeface="Times New Roman" panose="02020603050405020304" pitchFamily="18" charset="0"/>
              </a:rPr>
              <a:t>I give very few references to articles and books.</a:t>
            </a:r>
          </a:p>
          <a:p>
            <a:pPr algn="l"/>
            <a:r>
              <a:rPr lang="en-US" sz="2800" dirty="0" smtClean="0">
                <a:latin typeface="Times New Roman" panose="02020603050405020304" pitchFamily="18" charset="0"/>
                <a:cs typeface="Times New Roman" panose="02020603050405020304" pitchFamily="18" charset="0"/>
              </a:rPr>
              <a:t>I have missed to include many important contributions</a:t>
            </a:r>
          </a:p>
          <a:p>
            <a:pPr algn="l"/>
            <a:r>
              <a:rPr lang="en-US" sz="2800" dirty="0" smtClean="0">
                <a:latin typeface="Times New Roman" panose="02020603050405020304" pitchFamily="18" charset="0"/>
                <a:cs typeface="Times New Roman" panose="02020603050405020304" pitchFamily="18" charset="0"/>
              </a:rPr>
              <a:t>I apologize for this incompleteness.</a:t>
            </a:r>
          </a:p>
          <a:p>
            <a:pPr algn="l"/>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6504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381569" y="599607"/>
            <a:ext cx="11130875" cy="1484026"/>
          </a:xfrm>
        </p:spPr>
        <p:txBody>
          <a:bodyPr>
            <a:noAutofit/>
          </a:bodyPr>
          <a:lstStyle/>
          <a:p>
            <a:pPr algn="l"/>
            <a:r>
              <a:rPr lang="en-US" sz="2800" dirty="0" smtClean="0">
                <a:latin typeface="Times New Roman" panose="02020603050405020304" pitchFamily="18" charset="0"/>
                <a:cs typeface="Times New Roman" panose="02020603050405020304" pitchFamily="18" charset="0"/>
              </a:rPr>
              <a:t>I have offered a review – incomplete -  of the field of Survey Statistics</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ome earlier reviews I read long ago with great interest;         			 they seem “out of context now”.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Society, and with it the field, has changed</a:t>
            </a:r>
            <a:endParaRPr lang="en-US" sz="2800" dirty="0">
              <a:latin typeface="Times New Roman" panose="02020603050405020304" pitchFamily="18" charset="0"/>
              <a:cs typeface="Times New Roman" panose="02020603050405020304" pitchFamily="18" charset="0"/>
            </a:endParaRPr>
          </a:p>
        </p:txBody>
      </p:sp>
      <p:sp>
        <p:nvSpPr>
          <p:cNvPr id="4" name="Rektangel 3"/>
          <p:cNvSpPr/>
          <p:nvPr/>
        </p:nvSpPr>
        <p:spPr>
          <a:xfrm>
            <a:off x="633317" y="2667908"/>
            <a:ext cx="10955215" cy="2246769"/>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T.M.F. Smith (1976).  The foundations of survey sampling: A review.  	</a:t>
            </a:r>
            <a:r>
              <a:rPr lang="en-US" sz="2800" i="1" dirty="0" smtClean="0">
                <a:latin typeface="Times New Roman" panose="02020603050405020304" pitchFamily="18" charset="0"/>
                <a:cs typeface="Times New Roman" panose="02020603050405020304" pitchFamily="18" charset="0"/>
              </a:rPr>
              <a:t>J.R.S.S</a:t>
            </a:r>
            <a:r>
              <a:rPr lang="en-US" sz="2800" dirty="0" smtClean="0">
                <a:latin typeface="Times New Roman" panose="02020603050405020304" pitchFamily="18" charset="0"/>
                <a:cs typeface="Times New Roman" panose="02020603050405020304" pitchFamily="18" charset="0"/>
              </a:rPr>
              <a:t> series A </a:t>
            </a:r>
            <a:r>
              <a:rPr lang="en-US" sz="2800" b="1" dirty="0" smtClean="0">
                <a:latin typeface="Times New Roman" panose="02020603050405020304" pitchFamily="18" charset="0"/>
                <a:cs typeface="Times New Roman" panose="02020603050405020304" pitchFamily="18" charset="0"/>
              </a:rPr>
              <a:t>139</a:t>
            </a:r>
            <a:r>
              <a:rPr lang="en-US" sz="2800" dirty="0" smtClean="0">
                <a:latin typeface="Times New Roman" panose="02020603050405020304" pitchFamily="18" charset="0"/>
                <a:cs typeface="Times New Roman" panose="02020603050405020304" pitchFamily="18" charset="0"/>
              </a:rPr>
              <a:t>, 183-204, with discussion.</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T.M.F</a:t>
            </a:r>
            <a:r>
              <a:rPr lang="en-US" sz="2800" dirty="0">
                <a:latin typeface="Times New Roman" panose="02020603050405020304" pitchFamily="18" charset="0"/>
                <a:cs typeface="Times New Roman" panose="02020603050405020304" pitchFamily="18" charset="0"/>
              </a:rPr>
              <a:t>. Smith (</a:t>
            </a:r>
            <a:r>
              <a:rPr lang="en-US" sz="2800" dirty="0" smtClean="0">
                <a:latin typeface="Times New Roman" panose="02020603050405020304" pitchFamily="18" charset="0"/>
                <a:cs typeface="Times New Roman" panose="02020603050405020304" pitchFamily="18" charset="0"/>
              </a:rPr>
              <a:t>1994). Sample surveys 1975-1990: An age of reconciliation?  	</a:t>
            </a:r>
            <a:r>
              <a:rPr lang="en-US" sz="2800" i="1" dirty="0" smtClean="0">
                <a:latin typeface="Times New Roman" panose="02020603050405020304" pitchFamily="18" charset="0"/>
                <a:cs typeface="Times New Roman" panose="02020603050405020304" pitchFamily="18" charset="0"/>
              </a:rPr>
              <a:t>International Statistical Review </a:t>
            </a:r>
            <a:r>
              <a:rPr lang="en-US" sz="2800" b="1" dirty="0" smtClean="0">
                <a:latin typeface="Times New Roman" panose="02020603050405020304" pitchFamily="18" charset="0"/>
                <a:cs typeface="Times New Roman" panose="02020603050405020304" pitchFamily="18" charset="0"/>
              </a:rPr>
              <a:t>62</a:t>
            </a:r>
            <a:r>
              <a:rPr lang="en-US" sz="2800" dirty="0" smtClean="0">
                <a:latin typeface="Times New Roman" panose="02020603050405020304" pitchFamily="18" charset="0"/>
                <a:cs typeface="Times New Roman" panose="02020603050405020304" pitchFamily="18" charset="0"/>
              </a:rPr>
              <a:t>, 5-34, with discussion</a:t>
            </a:r>
          </a:p>
        </p:txBody>
      </p:sp>
    </p:spTree>
    <p:extLst>
      <p:ext uri="{BB962C8B-B14F-4D97-AF65-F5344CB8AC3E}">
        <p14:creationId xmlns:p14="http://schemas.microsoft.com/office/powerpoint/2010/main" val="36630355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53222" y="541866"/>
            <a:ext cx="9848850" cy="965201"/>
          </a:xfrm>
        </p:spPr>
        <p:txBody>
          <a:bodyPr>
            <a:noAutofit/>
          </a:bodyPr>
          <a:lstStyle/>
          <a:p>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everal NSI:s have taken the opportunity</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to write their history  -    important !</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0" y="1675233"/>
            <a:ext cx="12192000" cy="2776845"/>
          </a:xfrm>
        </p:spPr>
        <p:txBody>
          <a:bodyPr>
            <a:noAutofit/>
          </a:bodyPr>
          <a:lstStyle/>
          <a:p>
            <a:pPr algn="l"/>
            <a:r>
              <a:rPr lang="en-US" sz="2800" dirty="0" smtClean="0">
                <a:latin typeface="Times New Roman" panose="02020603050405020304" pitchFamily="18" charset="0"/>
                <a:cs typeface="Times New Roman" panose="02020603050405020304" pitchFamily="18" charset="0"/>
              </a:rPr>
              <a:t>- Canada: </a:t>
            </a:r>
            <a:r>
              <a:rPr lang="en-US" sz="2800" i="1" dirty="0" smtClean="0">
                <a:latin typeface="Times New Roman" panose="02020603050405020304" pitchFamily="18" charset="0"/>
                <a:cs typeface="Times New Roman" panose="02020603050405020304" pitchFamily="18" charset="0"/>
              </a:rPr>
              <a:t>75 years and still counting: A history of Statistics Canada </a:t>
            </a:r>
            <a:r>
              <a:rPr lang="en-US" sz="2800" dirty="0" smtClean="0">
                <a:latin typeface="Times New Roman" panose="02020603050405020304" pitchFamily="18" charset="0"/>
                <a:cs typeface="Times New Roman" panose="02020603050405020304" pitchFamily="18" charset="0"/>
              </a:rPr>
              <a:t>(1993)</a:t>
            </a:r>
          </a:p>
          <a:p>
            <a:pPr algn="l"/>
            <a:r>
              <a:rPr lang="en-US" sz="2800" dirty="0" smtClean="0">
                <a:latin typeface="Times New Roman" panose="02020603050405020304" pitchFamily="18" charset="0"/>
                <a:cs typeface="Times New Roman" panose="02020603050405020304" pitchFamily="18" charset="0"/>
              </a:rPr>
              <a:t>- Sweden: </a:t>
            </a:r>
            <a:r>
              <a:rPr lang="en-US" sz="2800" i="1" dirty="0" smtClean="0">
                <a:latin typeface="Times New Roman" panose="02020603050405020304" pitchFamily="18" charset="0"/>
                <a:cs typeface="Times New Roman" panose="02020603050405020304" pitchFamily="18" charset="0"/>
              </a:rPr>
              <a:t>Summa </a:t>
            </a:r>
            <a:r>
              <a:rPr lang="en-US" sz="2800" i="1" dirty="0" err="1" smtClean="0">
                <a:latin typeface="Times New Roman" panose="02020603050405020304" pitchFamily="18" charset="0"/>
                <a:cs typeface="Times New Roman" panose="02020603050405020304" pitchFamily="18" charset="0"/>
              </a:rPr>
              <a:t>summarum</a:t>
            </a:r>
            <a:r>
              <a:rPr lang="en-US" sz="2800" i="1" dirty="0" smtClean="0">
                <a:latin typeface="Times New Roman" panose="02020603050405020304" pitchFamily="18" charset="0"/>
                <a:cs typeface="Times New Roman" panose="02020603050405020304" pitchFamily="18" charset="0"/>
              </a:rPr>
              <a:t>: SCB:s </a:t>
            </a:r>
            <a:r>
              <a:rPr lang="en-US" sz="2800" i="1" dirty="0" err="1" smtClean="0">
                <a:latin typeface="Times New Roman" panose="02020603050405020304" pitchFamily="18" charset="0"/>
                <a:cs typeface="Times New Roman" panose="02020603050405020304" pitchFamily="18" charset="0"/>
              </a:rPr>
              <a:t>första</a:t>
            </a:r>
            <a:r>
              <a:rPr lang="en-US" sz="2800" i="1" dirty="0" smtClean="0">
                <a:latin typeface="Times New Roman" panose="02020603050405020304" pitchFamily="18" charset="0"/>
                <a:cs typeface="Times New Roman" panose="02020603050405020304" pitchFamily="18" charset="0"/>
              </a:rPr>
              <a:t> 150 </a:t>
            </a:r>
            <a:r>
              <a:rPr lang="en-US" sz="2800" i="1" dirty="0" err="1" smtClean="0">
                <a:latin typeface="Times New Roman" panose="02020603050405020304" pitchFamily="18" charset="0"/>
                <a:cs typeface="Times New Roman" panose="02020603050405020304" pitchFamily="18" charset="0"/>
              </a:rPr>
              <a:t>år</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(2008)</a:t>
            </a:r>
          </a:p>
          <a:p>
            <a:pPr algn="l"/>
            <a:r>
              <a:rPr lang="en-US" sz="2800" dirty="0" smtClean="0">
                <a:latin typeface="Times New Roman" panose="02020603050405020304" pitchFamily="18" charset="0"/>
                <a:cs typeface="Times New Roman" panose="02020603050405020304" pitchFamily="18" charset="0"/>
              </a:rPr>
              <a:t>- Finland: </a:t>
            </a:r>
            <a:r>
              <a:rPr lang="sv-SE" sz="2800" i="1" dirty="0" smtClean="0">
                <a:latin typeface="Times New Roman" panose="02020603050405020304" pitchFamily="18" charset="0"/>
                <a:cs typeface="Times New Roman" panose="02020603050405020304" pitchFamily="18" charset="0"/>
              </a:rPr>
              <a:t>Statistikens </a:t>
            </a:r>
            <a:r>
              <a:rPr lang="sv-SE" sz="2800" i="1" dirty="0">
                <a:latin typeface="Times New Roman" panose="02020603050405020304" pitchFamily="18" charset="0"/>
                <a:cs typeface="Times New Roman" panose="02020603050405020304" pitchFamily="18" charset="0"/>
              </a:rPr>
              <a:t>historia i Finland till 1970. </a:t>
            </a:r>
            <a:r>
              <a:rPr lang="sv-SE" sz="2800" dirty="0" smtClean="0">
                <a:latin typeface="Times New Roman" panose="02020603050405020304" pitchFamily="18" charset="0"/>
                <a:cs typeface="Times New Roman" panose="02020603050405020304" pitchFamily="18" charset="0"/>
              </a:rPr>
              <a:t>Georg Luther, Statistikcentralen</a:t>
            </a:r>
            <a:r>
              <a:rPr lang="sv-SE" sz="2800" i="1"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5758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861527" y="222130"/>
            <a:ext cx="9862619"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800" b="1" dirty="0" smtClean="0">
                <a:latin typeface="Times New Roman" panose="02020603050405020304" pitchFamily="18" charset="0"/>
              </a:rPr>
              <a:t>              </a:t>
            </a:r>
            <a:r>
              <a:rPr lang="en-US" sz="2800" u="sng" dirty="0">
                <a:latin typeface="Times New Roman" panose="02020603050405020304" pitchFamily="18" charset="0"/>
              </a:rPr>
              <a:t>V</a:t>
            </a:r>
            <a:r>
              <a:rPr lang="en-US" sz="2800" u="sng" dirty="0" smtClean="0">
                <a:latin typeface="Times New Roman" panose="02020603050405020304" pitchFamily="18" charset="0"/>
              </a:rPr>
              <a:t>ariables to consider ( 100% response)</a:t>
            </a:r>
          </a:p>
          <a:p>
            <a:pPr marL="457200" indent="-457200" eaLnBrk="1" hangingPunct="1">
              <a:spcBef>
                <a:spcPct val="50000"/>
              </a:spcBef>
              <a:buFont typeface="Arial" panose="020B0604020202020204" pitchFamily="34" charset="0"/>
              <a:buChar char="•"/>
            </a:pPr>
            <a:r>
              <a:rPr lang="en-US" sz="2800" dirty="0" smtClean="0">
                <a:latin typeface="Times New Roman" panose="02020603050405020304" pitchFamily="18" charset="0"/>
              </a:rPr>
              <a:t>Survey variable  </a:t>
            </a:r>
            <a:r>
              <a:rPr lang="en-US" sz="2800" i="1" dirty="0" smtClean="0">
                <a:latin typeface="Times New Roman" panose="02020603050405020304" pitchFamily="18" charset="0"/>
              </a:rPr>
              <a:t>y</a:t>
            </a:r>
            <a:r>
              <a:rPr lang="en-US" sz="2800" dirty="0" smtClean="0">
                <a:latin typeface="Times New Roman" panose="02020603050405020304" pitchFamily="18" charset="0"/>
              </a:rPr>
              <a:t> ,  with value   </a:t>
            </a:r>
            <a:r>
              <a:rPr lang="en-US" sz="3600" i="1" dirty="0" err="1" smtClean="0">
                <a:latin typeface="Times New Roman" panose="02020603050405020304" pitchFamily="18" charset="0"/>
              </a:rPr>
              <a:t>y</a:t>
            </a:r>
            <a:r>
              <a:rPr lang="en-US" sz="3600" i="1" baseline="-25000" dirty="0" err="1" smtClean="0">
                <a:latin typeface="Times New Roman" panose="02020603050405020304" pitchFamily="18" charset="0"/>
              </a:rPr>
              <a:t>k</a:t>
            </a:r>
            <a:r>
              <a:rPr lang="en-US" sz="3600" dirty="0" smtClean="0">
                <a:latin typeface="Times New Roman" panose="02020603050405020304" pitchFamily="18" charset="0"/>
              </a:rPr>
              <a:t> </a:t>
            </a:r>
            <a:r>
              <a:rPr lang="en-US" sz="2800" dirty="0" smtClean="0">
                <a:latin typeface="Times New Roman" panose="02020603050405020304" pitchFamily="18" charset="0"/>
              </a:rPr>
              <a:t>  for unit k   </a:t>
            </a:r>
          </a:p>
          <a:p>
            <a:pPr marL="457200" indent="-457200" eaLnBrk="1" hangingPunct="1">
              <a:spcBef>
                <a:spcPct val="50000"/>
              </a:spcBef>
              <a:buFont typeface="Arial" panose="020B0604020202020204" pitchFamily="34" charset="0"/>
              <a:buChar char="•"/>
            </a:pPr>
            <a:r>
              <a:rPr lang="en-US" sz="2800" dirty="0" smtClean="0">
                <a:latin typeface="Times New Roman" panose="02020603050405020304" pitchFamily="18" charset="0"/>
              </a:rPr>
              <a:t>Sample membership indicator   </a:t>
            </a:r>
            <a:r>
              <a:rPr lang="en-US" sz="3200" i="1" dirty="0" err="1" smtClean="0">
                <a:latin typeface="Times New Roman" panose="02020603050405020304" pitchFamily="18" charset="0"/>
              </a:rPr>
              <a:t>I</a:t>
            </a:r>
            <a:r>
              <a:rPr lang="en-US" sz="3200" b="1" i="1" baseline="-25000" dirty="0" err="1" smtClean="0">
                <a:latin typeface="Times New Roman" panose="02020603050405020304" pitchFamily="18" charset="0"/>
              </a:rPr>
              <a:t>k</a:t>
            </a:r>
            <a:endParaRPr lang="en-US" sz="2800" i="1" dirty="0">
              <a:latin typeface="Times New Roman" panose="02020603050405020304" pitchFamily="18" charset="0"/>
            </a:endParaRPr>
          </a:p>
        </p:txBody>
      </p:sp>
      <p:sp>
        <p:nvSpPr>
          <p:cNvPr id="197635" name="Rectangle 5"/>
          <p:cNvSpPr>
            <a:spLocks noChangeArrowheads="1"/>
          </p:cNvSpPr>
          <p:nvPr/>
        </p:nvSpPr>
        <p:spPr bwMode="auto">
          <a:xfrm>
            <a:off x="509148" y="6170992"/>
            <a:ext cx="3906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sv-SE" sz="2800" dirty="0" smtClean="0">
                <a:latin typeface="Times New Roman" panose="02020603050405020304" pitchFamily="18" charset="0"/>
              </a:rPr>
              <a:t>…</a:t>
            </a:r>
            <a:endParaRPr lang="en-US" sz="2800" dirty="0">
              <a:latin typeface="Times New Roman" panose="02020603050405020304" pitchFamily="18" charset="0"/>
            </a:endParaRPr>
          </a:p>
        </p:txBody>
      </p:sp>
      <p:sp>
        <p:nvSpPr>
          <p:cNvPr id="2" name="Rektangel 1"/>
          <p:cNvSpPr/>
          <p:nvPr/>
        </p:nvSpPr>
        <p:spPr>
          <a:xfrm>
            <a:off x="673880" y="3123361"/>
            <a:ext cx="10938999" cy="2831544"/>
          </a:xfrm>
          <a:prstGeom prst="rect">
            <a:avLst/>
          </a:prstGeom>
        </p:spPr>
        <p:txBody>
          <a:bodyPr wrap="square">
            <a:spAutoFit/>
          </a:bodyPr>
          <a:lstStyle/>
          <a:p>
            <a:pPr>
              <a:spcBef>
                <a:spcPct val="50000"/>
              </a:spcBef>
            </a:pPr>
            <a:r>
              <a:rPr lang="en-US" sz="2800" i="1" dirty="0" smtClean="0">
                <a:latin typeface="Times New Roman" panose="02020603050405020304" pitchFamily="18" charset="0"/>
                <a:cs typeface="Times New Roman" panose="02020603050405020304" pitchFamily="18" charset="0"/>
              </a:rPr>
              <a:t>The sampling design </a:t>
            </a:r>
            <a:r>
              <a:rPr lang="en-US" sz="2800" dirty="0" smtClean="0">
                <a:latin typeface="Times New Roman" panose="02020603050405020304" pitchFamily="18" charset="0"/>
                <a:cs typeface="Times New Roman" panose="02020603050405020304" pitchFamily="18" charset="0"/>
              </a:rPr>
              <a:t>determines the </a:t>
            </a:r>
            <a:r>
              <a:rPr lang="en-US" sz="2800" i="1" dirty="0">
                <a:latin typeface="Times New Roman" panose="02020603050405020304" pitchFamily="18" charset="0"/>
                <a:cs typeface="Times New Roman" panose="02020603050405020304" pitchFamily="18" charset="0"/>
              </a:rPr>
              <a:t>inclusion probability </a:t>
            </a:r>
            <a:r>
              <a:rPr lang="en-US" sz="2800" dirty="0">
                <a:latin typeface="Times New Roman" panose="02020603050405020304" pitchFamily="18" charset="0"/>
                <a:cs typeface="Times New Roman" panose="02020603050405020304" pitchFamily="18" charset="0"/>
              </a:rPr>
              <a:t>of unit </a:t>
            </a:r>
            <a:r>
              <a:rPr lang="en-US" sz="2800" i="1" dirty="0">
                <a:latin typeface="Times New Roman" panose="02020603050405020304" pitchFamily="18" charset="0"/>
                <a:cs typeface="Times New Roman" panose="02020603050405020304" pitchFamily="18" charset="0"/>
              </a:rPr>
              <a:t>k</a:t>
            </a:r>
            <a:r>
              <a:rPr lang="en-US" sz="2800" i="1" dirty="0">
                <a:latin typeface="Times New Roman" panose="02020603050405020304" pitchFamily="18" charset="0"/>
              </a:rPr>
              <a:t> </a:t>
            </a:r>
            <a:r>
              <a:rPr lang="en-US" sz="2800" i="1" dirty="0" smtClean="0">
                <a:latin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spcBef>
                <a:spcPct val="50000"/>
              </a:spcBef>
            </a:pP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i="1" baseline="-25000" dirty="0" smtClean="0">
                <a:latin typeface="Times New Roman" panose="02020603050405020304" pitchFamily="18" charset="0"/>
                <a:cs typeface="Times New Roman" panose="02020603050405020304" pitchFamily="18" charset="0"/>
                <a:sym typeface="Symbol" panose="05050102010706020507" pitchFamily="18" charset="2"/>
              </a:rPr>
              <a:t>k</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 = </a:t>
            </a:r>
            <a:r>
              <a:rPr lang="en-US" sz="3200" dirty="0" err="1" smtClean="0">
                <a:latin typeface="Times New Roman" panose="02020603050405020304" pitchFamily="18" charset="0"/>
                <a:cs typeface="Times New Roman" panose="02020603050405020304" pitchFamily="18" charset="0"/>
                <a:sym typeface="Symbol" panose="05050102010706020507" pitchFamily="18" charset="2"/>
              </a:rPr>
              <a:t>Pr</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i="1" dirty="0" err="1" smtClean="0">
                <a:latin typeface="Times New Roman" panose="02020603050405020304" pitchFamily="18" charset="0"/>
                <a:cs typeface="Times New Roman" panose="02020603050405020304" pitchFamily="18" charset="0"/>
                <a:sym typeface="Symbol" panose="05050102010706020507" pitchFamily="18" charset="2"/>
              </a:rPr>
              <a:t>I</a:t>
            </a:r>
            <a:r>
              <a:rPr lang="en-US" sz="3200" i="1" baseline="-25000" dirty="0" err="1" smtClean="0">
                <a:latin typeface="Times New Roman" panose="02020603050405020304" pitchFamily="18" charset="0"/>
                <a:cs typeface="Times New Roman" panose="02020603050405020304" pitchFamily="18" charset="0"/>
                <a:sym typeface="Symbol" panose="05050102010706020507" pitchFamily="18" charset="2"/>
              </a:rPr>
              <a:t>k</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 = 1)</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Design weight or sampling weight  </a:t>
            </a:r>
            <a:r>
              <a:rPr lang="en-US" sz="2800" dirty="0">
                <a:latin typeface="Times New Roman" panose="02020603050405020304" pitchFamily="18" charset="0"/>
                <a:cs typeface="Times New Roman" panose="02020603050405020304" pitchFamily="18" charset="0"/>
              </a:rPr>
              <a:t>:  </a:t>
            </a:r>
            <a:r>
              <a:rPr lang="en-US" sz="3600" i="1" dirty="0" err="1" smtClean="0">
                <a:latin typeface="Times New Roman" panose="02020603050405020304" pitchFamily="18" charset="0"/>
              </a:rPr>
              <a:t>d</a:t>
            </a:r>
            <a:r>
              <a:rPr lang="en-US" sz="3600" b="1" i="1" baseline="-25000" dirty="0" err="1" smtClean="0">
                <a:latin typeface="Times New Roman" panose="02020603050405020304" pitchFamily="18" charset="0"/>
              </a:rPr>
              <a:t>k</a:t>
            </a:r>
            <a:r>
              <a:rPr lang="en-US" sz="3600" b="1" i="1" baseline="-25000" dirty="0" smtClean="0">
                <a:latin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t>
            </a:r>
            <a:r>
              <a:rPr lang="en-US" sz="3600" i="1" dirty="0">
                <a:latin typeface="Times New Roman" panose="02020603050405020304" pitchFamily="18" charset="0"/>
                <a:sym typeface="Symbol" panose="05050102010706020507" pitchFamily="18" charset="2"/>
              </a:rPr>
              <a:t> 1/</a:t>
            </a:r>
            <a:r>
              <a:rPr lang="en-US" sz="3600" b="1" i="1" baseline="-25000" dirty="0">
                <a:latin typeface="Times New Roman" panose="02020603050405020304" pitchFamily="18" charset="0"/>
              </a:rPr>
              <a:t>k</a:t>
            </a:r>
            <a:r>
              <a:rPr lang="en-US" sz="3600" dirty="0">
                <a:latin typeface="Times New Roman" panose="02020603050405020304" pitchFamily="18" charset="0"/>
                <a:cs typeface="Times New Roman" panose="02020603050405020304" pitchFamily="18" charset="0"/>
              </a:rPr>
              <a:t> </a:t>
            </a:r>
          </a:p>
          <a:p>
            <a:pPr>
              <a:spcBef>
                <a:spcPct val="50000"/>
              </a:spcBef>
            </a:pPr>
            <a:r>
              <a:rPr lang="en-US" sz="2800" i="1" dirty="0" smtClean="0">
                <a:latin typeface="Times New Roman" panose="02020603050405020304" pitchFamily="18" charset="0"/>
                <a:cs typeface="Times New Roman" panose="02020603050405020304" pitchFamily="18" charset="0"/>
              </a:rPr>
              <a:t>Data collection </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rPr>
              <a:t> </a:t>
            </a:r>
            <a:r>
              <a:rPr lang="en-US" sz="3600" i="1" dirty="0" err="1">
                <a:latin typeface="Times New Roman" panose="02020603050405020304" pitchFamily="18" charset="0"/>
              </a:rPr>
              <a:t>y</a:t>
            </a:r>
            <a:r>
              <a:rPr lang="en-US" sz="3600" i="1" baseline="-25000" dirty="0" err="1">
                <a:latin typeface="Times New Roman" panose="02020603050405020304" pitchFamily="18" charset="0"/>
              </a:rPr>
              <a:t>k</a:t>
            </a:r>
            <a:r>
              <a:rPr lang="en-US" sz="3600" dirty="0">
                <a:latin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observed all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s</a:t>
            </a:r>
          </a:p>
          <a:p>
            <a:pPr>
              <a:spcBef>
                <a:spcPct val="50000"/>
              </a:spcBef>
            </a:pP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statistical </a:t>
            </a:r>
            <a:r>
              <a:rPr lang="en-US" sz="2800" dirty="0" smtClean="0">
                <a:latin typeface="Times New Roman" panose="02020603050405020304" pitchFamily="18" charset="0"/>
                <a:cs typeface="Times New Roman" panose="02020603050405020304" pitchFamily="18" charset="0"/>
              </a:rPr>
              <a:t>inference, </a:t>
            </a:r>
            <a:r>
              <a:rPr lang="en-US" sz="2800" dirty="0">
                <a:latin typeface="Times New Roman" panose="02020603050405020304" pitchFamily="18" charset="0"/>
                <a:cs typeface="Times New Roman" panose="02020603050405020304" pitchFamily="18" charset="0"/>
              </a:rPr>
              <a:t>we </a:t>
            </a:r>
            <a:r>
              <a:rPr lang="en-US" sz="2800" dirty="0" smtClean="0">
                <a:latin typeface="Times New Roman" panose="02020603050405020304" pitchFamily="18" charset="0"/>
                <a:cs typeface="Times New Roman" panose="02020603050405020304" pitchFamily="18" charset="0"/>
              </a:rPr>
              <a:t>must impose </a:t>
            </a:r>
            <a:r>
              <a:rPr lang="en-US" sz="2800" dirty="0">
                <a:latin typeface="Times New Roman" panose="02020603050405020304" pitchFamily="18" charset="0"/>
                <a:cs typeface="Times New Roman" panose="02020603050405020304" pitchFamily="18" charset="0"/>
              </a:rPr>
              <a:t>a </a:t>
            </a:r>
            <a:r>
              <a:rPr lang="en-US" sz="2800" i="1" dirty="0">
                <a:latin typeface="Times New Roman" panose="02020603050405020304" pitchFamily="18" charset="0"/>
                <a:cs typeface="Times New Roman" panose="02020603050405020304" pitchFamily="18" charset="0"/>
              </a:rPr>
              <a:t>random structure </a:t>
            </a:r>
            <a:r>
              <a:rPr lang="en-US" sz="2800" dirty="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p:txBody>
      </p:sp>
      <p:sp>
        <p:nvSpPr>
          <p:cNvPr id="3" name="Rektangel 2"/>
          <p:cNvSpPr/>
          <p:nvPr/>
        </p:nvSpPr>
        <p:spPr>
          <a:xfrm>
            <a:off x="2096771" y="2325243"/>
            <a:ext cx="6033769" cy="600853"/>
          </a:xfrm>
          <a:prstGeom prst="rect">
            <a:avLst/>
          </a:prstGeom>
        </p:spPr>
        <p:txBody>
          <a:bodyPr wrap="square">
            <a:spAutoFit/>
          </a:bodyPr>
          <a:lstStyle/>
          <a:p>
            <a:r>
              <a:rPr lang="en-US" sz="28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I</a:t>
            </a:r>
            <a:r>
              <a:rPr lang="en-US" sz="3200" i="1" baseline="-25000" dirty="0" err="1">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 1 if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a:latin typeface="Times New Roman" panose="02020603050405020304" pitchFamily="18" charset="0"/>
                <a:cs typeface="Times New Roman" panose="02020603050405020304" pitchFamily="18" charset="0"/>
                <a:sym typeface="Symbol" panose="05050102010706020507" pitchFamily="18" charset="2"/>
              </a:rPr>
              <a:t>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I</a:t>
            </a:r>
            <a:r>
              <a:rPr lang="en-US" sz="3200" i="1" baseline="-25000" dirty="0" err="1">
                <a:latin typeface="Times New Roman" panose="02020603050405020304" pitchFamily="18" charset="0"/>
                <a:cs typeface="Times New Roman" panose="02020603050405020304" pitchFamily="18" charset="0"/>
              </a:rPr>
              <a:t>k</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 0 </a:t>
            </a:r>
            <a:r>
              <a:rPr lang="en-US" sz="2800" dirty="0" smtClean="0">
                <a:latin typeface="Times New Roman" panose="02020603050405020304" pitchFamily="18" charset="0"/>
                <a:cs typeface="Times New Roman" panose="02020603050405020304" pitchFamily="18" charset="0"/>
              </a:rPr>
              <a:t>   if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U - s</a:t>
            </a:r>
            <a:endParaRPr lang="en-US" sz="2800" dirty="0"/>
          </a:p>
        </p:txBody>
      </p:sp>
    </p:spTree>
    <p:extLst>
      <p:ext uri="{BB962C8B-B14F-4D97-AF65-F5344CB8AC3E}">
        <p14:creationId xmlns:p14="http://schemas.microsoft.com/office/powerpoint/2010/main" val="2730592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884654" y="5608179"/>
            <a:ext cx="5411454" cy="421105"/>
          </a:xfrm>
        </p:spPr>
        <p:txBody>
          <a:bodyPr>
            <a:no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1773071" y="1387344"/>
            <a:ext cx="7873850" cy="1606691"/>
          </a:xfrm>
        </p:spPr>
        <p:txBody>
          <a:bodyPr>
            <a:noAutofit/>
          </a:bodyPr>
          <a:lstStyle/>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3200" i="1" dirty="0" smtClean="0">
                <a:latin typeface="Times New Roman" panose="02020603050405020304" pitchFamily="18" charset="0"/>
                <a:cs typeface="Times New Roman" panose="02020603050405020304" pitchFamily="18" charset="0"/>
              </a:rPr>
              <a:t>2.    </a:t>
            </a:r>
            <a:r>
              <a:rPr lang="en-US" sz="3200" b="1" i="1" u="sng" dirty="0" smtClean="0">
                <a:latin typeface="Times New Roman" panose="02020603050405020304" pitchFamily="18" charset="0"/>
                <a:cs typeface="Times New Roman" panose="02020603050405020304" pitchFamily="18" charset="0"/>
              </a:rPr>
              <a:t>Probability sampling,</a:t>
            </a:r>
          </a:p>
          <a:p>
            <a:r>
              <a:rPr lang="en-US" sz="3200" b="1" i="1" u="sng" dirty="0" smtClean="0">
                <a:latin typeface="Times New Roman" panose="02020603050405020304" pitchFamily="18" charset="0"/>
                <a:cs typeface="Times New Roman" panose="02020603050405020304" pitchFamily="18" charset="0"/>
              </a:rPr>
              <a:t>Inverse probability weighting,</a:t>
            </a:r>
          </a:p>
          <a:p>
            <a:r>
              <a:rPr lang="en-US" sz="3200" b="1" i="1" u="sng" dirty="0" smtClean="0">
                <a:latin typeface="Times New Roman" panose="02020603050405020304" pitchFamily="18" charset="0"/>
                <a:cs typeface="Times New Roman" panose="02020603050405020304" pitchFamily="18" charset="0"/>
              </a:rPr>
              <a:t>Design based inference</a:t>
            </a:r>
          </a:p>
        </p:txBody>
      </p:sp>
    </p:spTree>
    <p:extLst>
      <p:ext uri="{BB962C8B-B14F-4D97-AF65-F5344CB8AC3E}">
        <p14:creationId xmlns:p14="http://schemas.microsoft.com/office/powerpoint/2010/main" val="182827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5946775"/>
            <a:ext cx="10515600" cy="460375"/>
          </a:xfrm>
        </p:spPr>
        <p:txBody>
          <a:bodyPr>
            <a:normAutofit fontScale="90000"/>
          </a:bodyPr>
          <a:lstStyle/>
          <a:p>
            <a:r>
              <a:rPr lang="en-US" dirty="0" smtClean="0"/>
              <a:t>….</a:t>
            </a:r>
            <a:endParaRPr lang="en-US" dirty="0"/>
          </a:p>
        </p:txBody>
      </p:sp>
      <p:sp>
        <p:nvSpPr>
          <p:cNvPr id="3" name="Platshållare för innehåll 2"/>
          <p:cNvSpPr>
            <a:spLocks noGrp="1"/>
          </p:cNvSpPr>
          <p:nvPr>
            <p:ph idx="1"/>
          </p:nvPr>
        </p:nvSpPr>
        <p:spPr>
          <a:xfrm>
            <a:off x="609600" y="304800"/>
            <a:ext cx="10515600" cy="6012985"/>
          </a:xfrm>
        </p:spPr>
        <p:txBody>
          <a:bodyPr/>
          <a:lstStyle/>
          <a:p>
            <a:pPr marL="0" indent="0">
              <a:buNone/>
            </a:pPr>
            <a:r>
              <a:rPr lang="en-US" dirty="0" smtClean="0"/>
              <a:t>	</a:t>
            </a:r>
            <a:r>
              <a:rPr lang="en-US" u="sng" dirty="0" smtClean="0"/>
              <a:t>Structure map:  Sample selection, data collection, estimation</a:t>
            </a:r>
            <a:endParaRPr lang="en-US" u="sng" dirty="0"/>
          </a:p>
          <a:p>
            <a:pPr marL="0" indent="0">
              <a:buNone/>
            </a:pPr>
            <a:endParaRPr lang="en-US" dirty="0"/>
          </a:p>
        </p:txBody>
      </p:sp>
      <p:sp>
        <p:nvSpPr>
          <p:cNvPr id="4" name="Rektangel 3"/>
          <p:cNvSpPr/>
          <p:nvPr/>
        </p:nvSpPr>
        <p:spPr>
          <a:xfrm>
            <a:off x="2546836" y="2921326"/>
            <a:ext cx="3048000" cy="973137"/>
          </a:xfrm>
          <a:prstGeom prst="rect">
            <a:avLst/>
          </a:prstGeom>
          <a:solidFill>
            <a:schemeClr val="accent3">
              <a:lumMod val="20000"/>
              <a:lumOff val="80000"/>
            </a:schemeClr>
          </a:solidFill>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Probability sampling</a:t>
            </a:r>
          </a:p>
          <a:p>
            <a:pPr algn="ctr"/>
            <a:r>
              <a:rPr lang="en-US" dirty="0" smtClean="0"/>
              <a:t>Known inclusion </a:t>
            </a:r>
            <a:r>
              <a:rPr lang="en-US" dirty="0" err="1" smtClean="0"/>
              <a:t>prob’s</a:t>
            </a:r>
            <a:endParaRPr lang="en-US" dirty="0"/>
          </a:p>
        </p:txBody>
      </p:sp>
      <p:sp>
        <p:nvSpPr>
          <p:cNvPr id="6" name="Rektangel 5"/>
          <p:cNvSpPr/>
          <p:nvPr/>
        </p:nvSpPr>
        <p:spPr>
          <a:xfrm>
            <a:off x="6438080" y="2999910"/>
            <a:ext cx="2834640"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Non-probability sampling</a:t>
            </a:r>
          </a:p>
          <a:p>
            <a:pPr algn="ctr"/>
            <a:endParaRPr lang="en-US" dirty="0">
              <a:solidFill>
                <a:schemeClr val="tx1"/>
              </a:solidFill>
            </a:endParaRPr>
          </a:p>
        </p:txBody>
      </p:sp>
      <p:sp>
        <p:nvSpPr>
          <p:cNvPr id="7" name="Rektangel 6"/>
          <p:cNvSpPr/>
          <p:nvPr/>
        </p:nvSpPr>
        <p:spPr>
          <a:xfrm>
            <a:off x="7073474" y="4820992"/>
            <a:ext cx="2511425"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Estimation in other ways</a:t>
            </a:r>
          </a:p>
          <a:p>
            <a:pPr algn="ctr"/>
            <a:r>
              <a:rPr lang="en-US" dirty="0" smtClean="0">
                <a:solidFill>
                  <a:sysClr val="windowText" lastClr="000000"/>
                </a:solidFill>
              </a:rPr>
              <a:t>(for ex. Model-based)</a:t>
            </a:r>
            <a:endParaRPr lang="en-US" dirty="0">
              <a:solidFill>
                <a:sysClr val="windowText" lastClr="000000"/>
              </a:solidFill>
            </a:endParaRPr>
          </a:p>
        </p:txBody>
      </p:sp>
      <p:sp>
        <p:nvSpPr>
          <p:cNvPr id="8" name="Rektangel 7"/>
          <p:cNvSpPr/>
          <p:nvPr/>
        </p:nvSpPr>
        <p:spPr>
          <a:xfrm>
            <a:off x="3526248" y="1165066"/>
            <a:ext cx="4355624"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Finite Population:</a:t>
            </a:r>
          </a:p>
          <a:p>
            <a:pPr algn="ctr"/>
            <a:r>
              <a:rPr lang="en-US" dirty="0" smtClean="0">
                <a:solidFill>
                  <a:schemeClr val="tx1"/>
                </a:solidFill>
              </a:rPr>
              <a:t>Selecting &amp; observing  a (small) subset </a:t>
            </a:r>
          </a:p>
        </p:txBody>
      </p:sp>
      <p:cxnSp>
        <p:nvCxnSpPr>
          <p:cNvPr id="10" name="Rak pil 9"/>
          <p:cNvCxnSpPr/>
          <p:nvPr/>
        </p:nvCxnSpPr>
        <p:spPr>
          <a:xfrm>
            <a:off x="6845695" y="2229029"/>
            <a:ext cx="227779" cy="681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Rak pil 11"/>
          <p:cNvCxnSpPr/>
          <p:nvPr/>
        </p:nvCxnSpPr>
        <p:spPr>
          <a:xfrm flipH="1">
            <a:off x="4284196" y="2212116"/>
            <a:ext cx="272564" cy="669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ak pil 15"/>
          <p:cNvCxnSpPr/>
          <p:nvPr/>
        </p:nvCxnSpPr>
        <p:spPr>
          <a:xfrm>
            <a:off x="4070836" y="4105846"/>
            <a:ext cx="0" cy="627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2442290" y="4882812"/>
            <a:ext cx="342511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Estimation relying on</a:t>
            </a:r>
          </a:p>
          <a:p>
            <a:pPr algn="ctr"/>
            <a:r>
              <a:rPr lang="en-US" dirty="0" smtClean="0">
                <a:solidFill>
                  <a:schemeClr val="tx1"/>
                </a:solidFill>
              </a:rPr>
              <a:t>Inclusion </a:t>
            </a:r>
            <a:r>
              <a:rPr lang="en-US" dirty="0" err="1" smtClean="0">
                <a:solidFill>
                  <a:schemeClr val="tx1"/>
                </a:solidFill>
              </a:rPr>
              <a:t>prob’s</a:t>
            </a:r>
            <a:r>
              <a:rPr lang="en-US" dirty="0" smtClean="0">
                <a:solidFill>
                  <a:schemeClr val="tx1"/>
                </a:solidFill>
              </a:rPr>
              <a:t> (Design-based)</a:t>
            </a:r>
            <a:endParaRPr lang="en-US" dirty="0">
              <a:solidFill>
                <a:schemeClr val="tx1"/>
              </a:solidFill>
            </a:endParaRPr>
          </a:p>
        </p:txBody>
      </p:sp>
      <p:cxnSp>
        <p:nvCxnSpPr>
          <p:cNvPr id="18" name="Rak pil 17"/>
          <p:cNvCxnSpPr/>
          <p:nvPr/>
        </p:nvCxnSpPr>
        <p:spPr>
          <a:xfrm>
            <a:off x="5440466" y="4025108"/>
            <a:ext cx="1653288" cy="70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Rak pil 20"/>
          <p:cNvCxnSpPr/>
          <p:nvPr/>
        </p:nvCxnSpPr>
        <p:spPr>
          <a:xfrm>
            <a:off x="7881872" y="4111931"/>
            <a:ext cx="0" cy="621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184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884654" y="5608179"/>
            <a:ext cx="5411454" cy="421105"/>
          </a:xfrm>
        </p:spPr>
        <p:txBody>
          <a:bodyPr>
            <a:no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987351" y="1087290"/>
            <a:ext cx="10945569" cy="3515190"/>
          </a:xfrm>
        </p:spPr>
        <p:txBody>
          <a:bodyPr>
            <a:noAutofit/>
          </a:bodyPr>
          <a:lstStyle/>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Let us pursue the probability sampling trail  -</a:t>
            </a:r>
          </a:p>
          <a:p>
            <a:pPr algn="l"/>
            <a:r>
              <a:rPr lang="en-US" sz="2800" dirty="0" smtClean="0">
                <a:latin typeface="Times New Roman" panose="02020603050405020304" pitchFamily="18" charset="0"/>
                <a:cs typeface="Times New Roman" panose="02020603050405020304" pitchFamily="18" charset="0"/>
              </a:rPr>
              <a:t>             for two good reasons:</a:t>
            </a:r>
          </a:p>
          <a:p>
            <a:pPr algn="l"/>
            <a:r>
              <a:rPr lang="en-US" sz="2800" dirty="0" smtClean="0">
                <a:latin typeface="Times New Roman" panose="02020603050405020304" pitchFamily="18" charset="0"/>
                <a:cs typeface="Times New Roman" panose="02020603050405020304" pitchFamily="18" charset="0"/>
              </a:rPr>
              <a:t>-   It is still dominating in national statistical agencies</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It inspired – and was a novelty for - the BNU network, starting in 1997 –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important for practice in those countries</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We have seen many contributions in these BNU meetings</a:t>
            </a:r>
          </a:p>
        </p:txBody>
      </p:sp>
    </p:spTree>
    <p:extLst>
      <p:ext uri="{BB962C8B-B14F-4D97-AF65-F5344CB8AC3E}">
        <p14:creationId xmlns:p14="http://schemas.microsoft.com/office/powerpoint/2010/main" val="129898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4805363" y="1318152"/>
            <a:ext cx="4114800" cy="2667000"/>
          </a:xfrm>
          <a:prstGeom prst="rect">
            <a:avLst/>
          </a:prstGeom>
          <a:solidFill>
            <a:srgbClr val="FFFF99"/>
          </a:solidFill>
          <a:ln w="9525">
            <a:solidFill>
              <a:schemeClr val="tx1"/>
            </a:solidFill>
            <a:miter lim="800000"/>
            <a:headEnd/>
            <a:tailEnd/>
          </a:ln>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dirty="0"/>
          </a:p>
        </p:txBody>
      </p:sp>
      <p:sp>
        <p:nvSpPr>
          <p:cNvPr id="337923" name="Oval 3"/>
          <p:cNvSpPr>
            <a:spLocks noChangeArrowheads="1"/>
          </p:cNvSpPr>
          <p:nvPr/>
        </p:nvSpPr>
        <p:spPr bwMode="auto">
          <a:xfrm>
            <a:off x="5241041" y="1616628"/>
            <a:ext cx="2743200" cy="1447800"/>
          </a:xfrm>
          <a:prstGeom prst="ellipse">
            <a:avLst/>
          </a:prstGeom>
          <a:solidFill>
            <a:schemeClr val="accent1"/>
          </a:solidFill>
          <a:ln w="9525">
            <a:solidFill>
              <a:schemeClr val="tx1"/>
            </a:solidFill>
            <a:round/>
            <a:headEnd/>
            <a:tailEnd/>
          </a:ln>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dirty="0"/>
          </a:p>
        </p:txBody>
      </p:sp>
      <p:sp>
        <p:nvSpPr>
          <p:cNvPr id="337925" name="Line 5"/>
          <p:cNvSpPr>
            <a:spLocks noChangeShapeType="1"/>
          </p:cNvSpPr>
          <p:nvPr/>
        </p:nvSpPr>
        <p:spPr bwMode="auto">
          <a:xfrm>
            <a:off x="3732551" y="2158584"/>
            <a:ext cx="1072812" cy="4512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37926" name="Text Box 6"/>
          <p:cNvSpPr txBox="1">
            <a:spLocks noChangeArrowheads="1"/>
          </p:cNvSpPr>
          <p:nvPr/>
        </p:nvSpPr>
        <p:spPr bwMode="auto">
          <a:xfrm>
            <a:off x="446045" y="6334780"/>
            <a:ext cx="30264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sv-SE" sz="2800" dirty="0" smtClean="0">
                <a:latin typeface="Times New Roman" panose="02020603050405020304" pitchFamily="18" charset="0"/>
              </a:rPr>
              <a:t>…</a:t>
            </a:r>
            <a:endParaRPr lang="sv-SE" sz="2800" dirty="0">
              <a:latin typeface="Times New Roman" panose="02020603050405020304" pitchFamily="18" charset="0"/>
            </a:endParaRPr>
          </a:p>
        </p:txBody>
      </p:sp>
      <p:sp>
        <p:nvSpPr>
          <p:cNvPr id="337929" name="Line 9"/>
          <p:cNvSpPr>
            <a:spLocks noChangeShapeType="1"/>
          </p:cNvSpPr>
          <p:nvPr/>
        </p:nvSpPr>
        <p:spPr bwMode="auto">
          <a:xfrm flipV="1">
            <a:off x="5275045" y="3045763"/>
            <a:ext cx="804018" cy="13027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37930" name="Text Box 10"/>
          <p:cNvSpPr txBox="1">
            <a:spLocks noChangeArrowheads="1"/>
          </p:cNvSpPr>
          <p:nvPr/>
        </p:nvSpPr>
        <p:spPr bwMode="auto">
          <a:xfrm>
            <a:off x="3730820" y="4183606"/>
            <a:ext cx="67238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2800" dirty="0" smtClean="0">
                <a:latin typeface="Times New Roman" panose="02020603050405020304" pitchFamily="18" charset="0"/>
              </a:rPr>
              <a:t>probability sample  </a:t>
            </a:r>
            <a:r>
              <a:rPr lang="en-US" sz="2800" i="1" dirty="0" smtClean="0">
                <a:latin typeface="Times New Roman" panose="02020603050405020304" pitchFamily="18" charset="0"/>
              </a:rPr>
              <a:t>s  </a:t>
            </a:r>
            <a:r>
              <a:rPr lang="en-US" sz="2800" dirty="0" smtClean="0">
                <a:latin typeface="Times New Roman" panose="02020603050405020304" pitchFamily="18" charset="0"/>
              </a:rPr>
              <a:t>drawn from the frame</a:t>
            </a:r>
            <a:endParaRPr lang="sv-SE" sz="2800" dirty="0"/>
          </a:p>
        </p:txBody>
      </p:sp>
      <p:sp>
        <p:nvSpPr>
          <p:cNvPr id="337931" name="Text Box 11"/>
          <p:cNvSpPr txBox="1">
            <a:spLocks noChangeArrowheads="1"/>
          </p:cNvSpPr>
          <p:nvPr/>
        </p:nvSpPr>
        <p:spPr bwMode="auto">
          <a:xfrm>
            <a:off x="1862151" y="112073"/>
            <a:ext cx="60405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sv-SE" sz="2800" u="sng" dirty="0" err="1" smtClean="0">
                <a:latin typeface="Times New Roman" panose="02020603050405020304" pitchFamily="18" charset="0"/>
              </a:rPr>
              <a:t>Classical</a:t>
            </a:r>
            <a:r>
              <a:rPr lang="sv-SE" sz="2800" u="sng" dirty="0" smtClean="0">
                <a:latin typeface="Times New Roman" panose="02020603050405020304" pitchFamily="18" charset="0"/>
              </a:rPr>
              <a:t> </a:t>
            </a:r>
            <a:r>
              <a:rPr lang="sv-SE" sz="2800" u="sng" dirty="0" err="1" smtClean="0">
                <a:latin typeface="Times New Roman" panose="02020603050405020304" pitchFamily="18" charset="0"/>
              </a:rPr>
              <a:t>probability</a:t>
            </a:r>
            <a:r>
              <a:rPr lang="sv-SE" sz="2800" u="sng" dirty="0" smtClean="0">
                <a:latin typeface="Times New Roman" panose="02020603050405020304" pitchFamily="18" charset="0"/>
              </a:rPr>
              <a:t> sampling</a:t>
            </a:r>
          </a:p>
        </p:txBody>
      </p:sp>
      <p:graphicFrame>
        <p:nvGraphicFramePr>
          <p:cNvPr id="10" name="Objekt 9"/>
          <p:cNvGraphicFramePr>
            <a:graphicFrameLocks noChangeAspect="1"/>
          </p:cNvGraphicFramePr>
          <p:nvPr>
            <p:extLst>
              <p:ext uri="{D42A27DB-BD31-4B8C-83A1-F6EECF244321}">
                <p14:modId xmlns:p14="http://schemas.microsoft.com/office/powerpoint/2010/main" val="1566075703"/>
              </p:ext>
            </p:extLst>
          </p:nvPr>
        </p:nvGraphicFramePr>
        <p:xfrm>
          <a:off x="216994" y="1789503"/>
          <a:ext cx="3427413" cy="571500"/>
        </p:xfrm>
        <a:graphic>
          <a:graphicData uri="http://schemas.openxmlformats.org/presentationml/2006/ole">
            <mc:AlternateContent xmlns:mc="http://schemas.openxmlformats.org/markup-compatibility/2006">
              <mc:Choice xmlns:v="urn:schemas-microsoft-com:vml" Requires="v">
                <p:oleObj spid="_x0000_s151910" name="Equation" r:id="rId4" imgW="1676160" imgH="279360" progId="Equation.DSMT4">
                  <p:embed/>
                </p:oleObj>
              </mc:Choice>
              <mc:Fallback>
                <p:oleObj name="Equation" r:id="rId4" imgW="1676160" imgH="279360" progId="Equation.DSMT4">
                  <p:embed/>
                  <p:pic>
                    <p:nvPicPr>
                      <p:cNvPr id="0" name=""/>
                      <p:cNvPicPr/>
                      <p:nvPr/>
                    </p:nvPicPr>
                    <p:blipFill>
                      <a:blip r:embed="rId5"/>
                      <a:stretch>
                        <a:fillRect/>
                      </a:stretch>
                    </p:blipFill>
                    <p:spPr>
                      <a:xfrm>
                        <a:off x="216994" y="1789503"/>
                        <a:ext cx="3427413" cy="571500"/>
                      </a:xfrm>
                      <a:prstGeom prst="rect">
                        <a:avLst/>
                      </a:prstGeom>
                    </p:spPr>
                  </p:pic>
                </p:oleObj>
              </mc:Fallback>
            </mc:AlternateContent>
          </a:graphicData>
        </a:graphic>
      </p:graphicFrame>
      <p:sp>
        <p:nvSpPr>
          <p:cNvPr id="2" name="Rektangel 1"/>
          <p:cNvSpPr/>
          <p:nvPr/>
        </p:nvSpPr>
        <p:spPr>
          <a:xfrm>
            <a:off x="1205028" y="5015571"/>
            <a:ext cx="7864021" cy="1384995"/>
          </a:xfrm>
          <a:prstGeom prst="rect">
            <a:avLst/>
          </a:prstGeom>
        </p:spPr>
        <p:txBody>
          <a:bodyPr wrap="square">
            <a:spAutoFit/>
          </a:bodyPr>
          <a:lstStyle/>
          <a:p>
            <a:pPr>
              <a:spcBef>
                <a:spcPct val="50000"/>
              </a:spcBef>
            </a:pPr>
            <a:r>
              <a:rPr lang="en-US" sz="2800" dirty="0" smtClean="0">
                <a:latin typeface="Times New Roman" panose="02020603050405020304" pitchFamily="18" charset="0"/>
                <a:cs typeface="Times New Roman" panose="02020603050405020304" pitchFamily="18" charset="0"/>
              </a:rPr>
              <a:t>Unit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a:latin typeface="Times New Roman" panose="02020603050405020304" pitchFamily="18" charset="0"/>
                <a:cs typeface="Times New Roman" panose="02020603050405020304" pitchFamily="18" charset="0"/>
                <a:sym typeface="Symbol" panose="05050102010706020507" pitchFamily="18" charset="2"/>
              </a:rPr>
              <a:t>U</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selected </a:t>
            </a:r>
            <a:r>
              <a:rPr lang="en-US" sz="2800" dirty="0">
                <a:latin typeface="Times New Roman" panose="02020603050405020304" pitchFamily="18" charset="0"/>
                <a:cs typeface="Times New Roman" panose="02020603050405020304" pitchFamily="18" charset="0"/>
                <a:sym typeface="Symbol" panose="05050102010706020507" pitchFamily="18" charset="2"/>
              </a:rPr>
              <a:t>with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probability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i="1" baseline="-25000" dirty="0">
                <a:latin typeface="Times New Roman" panose="02020603050405020304" pitchFamily="18" charset="0"/>
                <a:cs typeface="Times New Roman" panose="02020603050405020304" pitchFamily="18" charset="0"/>
                <a:sym typeface="Symbol" panose="05050102010706020507" pitchFamily="18" charset="2"/>
              </a:rPr>
              <a:t>k</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dirty="0">
                <a:latin typeface="Times New Roman" panose="02020603050405020304" pitchFamily="18" charset="0"/>
                <a:cs typeface="Times New Roman" panose="02020603050405020304" pitchFamily="18" charset="0"/>
              </a:rPr>
              <a:t>&gt; </a:t>
            </a:r>
            <a:r>
              <a:rPr lang="en-US" sz="2800" dirty="0" smtClean="0">
                <a:latin typeface="Times New Roman" panose="02020603050405020304" pitchFamily="18" charset="0"/>
                <a:cs typeface="Times New Roman" panose="02020603050405020304" pitchFamily="18" charset="0"/>
              </a:rPr>
              <a:t>0</a:t>
            </a:r>
            <a:r>
              <a:rPr lang="en-US" sz="2800" i="1" baseline="-25000" dirty="0">
                <a:latin typeface="Times New Roman" panose="02020603050405020304" pitchFamily="18" charset="0"/>
                <a:cs typeface="Times New Roman" panose="02020603050405020304" pitchFamily="18" charset="0"/>
              </a:rPr>
              <a:t> </a:t>
            </a:r>
            <a:r>
              <a:rPr lang="en-US" sz="2800" i="1" baseline="-25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rPr>
              <a:t>Assume data collection </a:t>
            </a:r>
            <a:r>
              <a:rPr lang="en-US" sz="2800" i="1" dirty="0" smtClean="0">
                <a:latin typeface="Times New Roman" panose="02020603050405020304" pitchFamily="18" charset="0"/>
              </a:rPr>
              <a:t>complete</a:t>
            </a:r>
            <a:r>
              <a:rPr lang="en-US" sz="2800" dirty="0">
                <a:latin typeface="Times New Roman" panose="02020603050405020304" pitchFamily="18" charset="0"/>
              </a:rPr>
              <a:t> </a:t>
            </a:r>
            <a:r>
              <a:rPr lang="en-US" sz="2800" dirty="0" smtClean="0">
                <a:latin typeface="Times New Roman" panose="02020603050405020304" pitchFamily="18" charset="0"/>
              </a:rPr>
              <a:t>(100% response)         Survey </a:t>
            </a:r>
            <a:r>
              <a:rPr lang="en-US" sz="2800" dirty="0">
                <a:latin typeface="Times New Roman" panose="02020603050405020304" pitchFamily="18" charset="0"/>
              </a:rPr>
              <a:t>variable  </a:t>
            </a:r>
            <a:r>
              <a:rPr lang="en-US" sz="2800" i="1" dirty="0" err="1">
                <a:latin typeface="Times New Roman" panose="02020603050405020304" pitchFamily="18" charset="0"/>
              </a:rPr>
              <a:t>y</a:t>
            </a:r>
            <a:r>
              <a:rPr lang="en-US" sz="2800" i="1" baseline="-25000" dirty="0" err="1">
                <a:latin typeface="Times New Roman" panose="02020603050405020304" pitchFamily="18" charset="0"/>
              </a:rPr>
              <a:t>k</a:t>
            </a:r>
            <a:r>
              <a:rPr lang="en-US" sz="2800" dirty="0">
                <a:latin typeface="Times New Roman" panose="02020603050405020304" pitchFamily="18" charset="0"/>
              </a:rPr>
              <a:t>  </a:t>
            </a:r>
            <a:r>
              <a:rPr lang="en-US" sz="2800" dirty="0" smtClean="0">
                <a:latin typeface="Times New Roman" panose="02020603050405020304" pitchFamily="18" charset="0"/>
              </a:rPr>
              <a:t>observed all   </a:t>
            </a:r>
            <a:r>
              <a:rPr lang="en-US" sz="2800" i="1" dirty="0">
                <a:latin typeface="Times New Roman" panose="02020603050405020304" pitchFamily="18" charset="0"/>
              </a:rPr>
              <a:t>k</a:t>
            </a:r>
            <a:r>
              <a:rPr lang="en-US" sz="2800" dirty="0">
                <a:latin typeface="Times New Roman" panose="02020603050405020304" pitchFamily="18" charset="0"/>
              </a:rPr>
              <a:t>  </a:t>
            </a:r>
            <a:r>
              <a:rPr lang="en-US" sz="2800" dirty="0">
                <a:latin typeface="Times New Roman" panose="02020603050405020304" pitchFamily="18" charset="0"/>
                <a:sym typeface="Symbol" panose="05050102010706020507" pitchFamily="18" charset="2"/>
              </a:rPr>
              <a:t></a:t>
            </a:r>
            <a:r>
              <a:rPr lang="en-US" sz="2800" dirty="0">
                <a:latin typeface="Times New Roman" panose="02020603050405020304" pitchFamily="18" charset="0"/>
              </a:rPr>
              <a:t>  </a:t>
            </a:r>
            <a:r>
              <a:rPr lang="en-US" sz="2800" i="1" dirty="0">
                <a:latin typeface="Times New Roman" panose="02020603050405020304" pitchFamily="18" charset="0"/>
              </a:rPr>
              <a:t>s</a:t>
            </a:r>
          </a:p>
        </p:txBody>
      </p:sp>
    </p:spTree>
    <p:extLst>
      <p:ext uri="{BB962C8B-B14F-4D97-AF65-F5344CB8AC3E}">
        <p14:creationId xmlns:p14="http://schemas.microsoft.com/office/powerpoint/2010/main" val="4130970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225494" y="6087865"/>
            <a:ext cx="5411454" cy="421105"/>
          </a:xfrm>
        </p:spPr>
        <p:txBody>
          <a:bodyPr>
            <a:noAutofit/>
          </a:bodyPr>
          <a:lstStyle/>
          <a:p>
            <a:r>
              <a:rPr lang="en-US" sz="2800" dirty="0" smtClean="0">
                <a:latin typeface="Times New Roman" panose="02020603050405020304" pitchFamily="18" charset="0"/>
                <a:cs typeface="Times New Roman" panose="02020603050405020304" pitchFamily="18" charset="0"/>
              </a:rPr>
              <a:t>AG</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376931" y="491621"/>
            <a:ext cx="11015351" cy="5126637"/>
          </a:xfrm>
        </p:spPr>
        <p:txBody>
          <a:bodyPr>
            <a:noAutofit/>
          </a:bodyPr>
          <a:lstStyle/>
          <a:p>
            <a:pPr algn="l"/>
            <a:r>
              <a:rPr lang="en-US" sz="2800" dirty="0" smtClean="0">
                <a:latin typeface="Times New Roman" panose="02020603050405020304" pitchFamily="18" charset="0"/>
                <a:cs typeface="Times New Roman" panose="02020603050405020304" pitchFamily="18" charset="0"/>
              </a:rPr>
              <a:t> About  </a:t>
            </a:r>
            <a:r>
              <a:rPr lang="en-US" sz="2800" i="1" dirty="0" smtClean="0">
                <a:latin typeface="Times New Roman" panose="02020603050405020304" pitchFamily="18" charset="0"/>
                <a:cs typeface="Times New Roman" panose="02020603050405020304" pitchFamily="18" charset="0"/>
              </a:rPr>
              <a:t>Probability </a:t>
            </a:r>
            <a:r>
              <a:rPr lang="en-US" sz="2800" i="1" dirty="0">
                <a:latin typeface="Times New Roman" panose="02020603050405020304" pitchFamily="18" charset="0"/>
                <a:cs typeface="Times New Roman" panose="02020603050405020304" pitchFamily="18" charset="0"/>
              </a:rPr>
              <a:t>sampling  </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See article by   </a:t>
            </a:r>
            <a:r>
              <a:rPr lang="en-US" sz="2800" dirty="0" err="1" smtClean="0">
                <a:latin typeface="Times New Roman" panose="02020603050405020304" pitchFamily="18" charset="0"/>
                <a:cs typeface="Times New Roman" panose="02020603050405020304" pitchFamily="18" charset="0"/>
              </a:rPr>
              <a:t>Tillé</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&amp; </a:t>
            </a:r>
            <a:r>
              <a:rPr lang="en-US" sz="2800" dirty="0" smtClean="0">
                <a:latin typeface="Times New Roman" panose="02020603050405020304" pitchFamily="18" charset="0"/>
                <a:cs typeface="Times New Roman" panose="02020603050405020304" pitchFamily="18" charset="0"/>
              </a:rPr>
              <a:t>Wilhelm</a:t>
            </a:r>
          </a:p>
          <a:p>
            <a:pPr algn="l"/>
            <a:r>
              <a:rPr lang="en-US" sz="2800" dirty="0" smtClean="0">
                <a:latin typeface="Times New Roman" panose="02020603050405020304" pitchFamily="18" charset="0"/>
                <a:cs typeface="Times New Roman" panose="02020603050405020304" pitchFamily="18" charset="0"/>
              </a:rPr>
              <a:t>in  </a:t>
            </a:r>
            <a:r>
              <a:rPr lang="en-US" sz="2800" u="sng" dirty="0" smtClean="0">
                <a:latin typeface="Times New Roman" panose="02020603050405020304" pitchFamily="18" charset="0"/>
                <a:cs typeface="Times New Roman" panose="02020603050405020304" pitchFamily="18" charset="0"/>
              </a:rPr>
              <a:t>Statistical </a:t>
            </a:r>
            <a:r>
              <a:rPr lang="en-US" sz="2800" u="sng" dirty="0">
                <a:latin typeface="Times New Roman" panose="02020603050405020304" pitchFamily="18" charset="0"/>
                <a:cs typeface="Times New Roman" panose="02020603050405020304" pitchFamily="18" charset="0"/>
              </a:rPr>
              <a:t>Science </a:t>
            </a:r>
            <a:r>
              <a:rPr lang="en-US" sz="2800" dirty="0">
                <a:latin typeface="Times New Roman" panose="02020603050405020304" pitchFamily="18" charset="0"/>
                <a:cs typeface="Times New Roman" panose="02020603050405020304" pitchFamily="18" charset="0"/>
              </a:rPr>
              <a:t>(2017, </a:t>
            </a:r>
            <a:r>
              <a:rPr lang="en-US" sz="2800" dirty="0" err="1">
                <a:latin typeface="Times New Roman" panose="02020603050405020304" pitchFamily="18" charset="0"/>
                <a:cs typeface="Times New Roman" panose="02020603050405020304" pitchFamily="18" charset="0"/>
              </a:rPr>
              <a:t>vol</a:t>
            </a:r>
            <a:r>
              <a:rPr lang="en-US" sz="2800" dirty="0">
                <a:latin typeface="Times New Roman" panose="02020603050405020304" pitchFamily="18" charset="0"/>
                <a:cs typeface="Times New Roman" panose="02020603050405020304" pitchFamily="18" charset="0"/>
              </a:rPr>
              <a:t> 32, no. 2) </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It is a review of “ingenious constructions” of </a:t>
            </a:r>
            <a:r>
              <a:rPr lang="en-US" sz="2800" i="1" dirty="0" smtClean="0">
                <a:latin typeface="Times New Roman" panose="02020603050405020304" pitchFamily="18" charset="0"/>
                <a:cs typeface="Times New Roman" panose="02020603050405020304" pitchFamily="18" charset="0"/>
              </a:rPr>
              <a:t>probability sampling designs         </a:t>
            </a:r>
            <a:r>
              <a:rPr lang="en-US" sz="2800" dirty="0" smtClean="0">
                <a:latin typeface="Times New Roman" panose="02020603050405020304" pitchFamily="18" charset="0"/>
                <a:cs typeface="Times New Roman" panose="02020603050405020304" pitchFamily="18" charset="0"/>
              </a:rPr>
              <a:t>(not so much about the statistical inference, the estimation)</a:t>
            </a:r>
          </a:p>
          <a:p>
            <a:pPr algn="l"/>
            <a:r>
              <a:rPr lang="en-US" sz="2800" dirty="0" smtClean="0">
                <a:latin typeface="Times New Roman" panose="02020603050405020304" pitchFamily="18" charset="0"/>
                <a:cs typeface="Times New Roman" panose="02020603050405020304" pitchFamily="18" charset="0"/>
              </a:rPr>
              <a:t>   -   </a:t>
            </a:r>
            <a:r>
              <a:rPr lang="en-US" sz="2800" b="1" i="1" dirty="0" smtClean="0">
                <a:latin typeface="Times New Roman" panose="02020603050405020304" pitchFamily="18" charset="0"/>
                <a:cs typeface="Times New Roman" panose="02020603050405020304" pitchFamily="18" charset="0"/>
              </a:rPr>
              <a:t>balanced</a:t>
            </a:r>
            <a:r>
              <a:rPr lang="en-US" sz="2800" dirty="0" smtClean="0">
                <a:latin typeface="Times New Roman" panose="02020603050405020304" pitchFamily="18" charset="0"/>
                <a:cs typeface="Times New Roman" panose="02020603050405020304" pitchFamily="18" charset="0"/>
              </a:rPr>
              <a:t> probability sampling designs</a:t>
            </a:r>
          </a:p>
          <a:p>
            <a:pPr algn="l"/>
            <a:r>
              <a:rPr lang="en-US" sz="2800" dirty="0" smtClean="0">
                <a:latin typeface="Times New Roman" panose="02020603050405020304" pitchFamily="18" charset="0"/>
                <a:cs typeface="Times New Roman" panose="02020603050405020304" pitchFamily="18" charset="0"/>
              </a:rPr>
              <a:t>   -   how </a:t>
            </a:r>
            <a:r>
              <a:rPr lang="en-US" sz="2800" b="1" i="1" dirty="0" smtClean="0">
                <a:latin typeface="Times New Roman" panose="02020603050405020304" pitchFamily="18" charset="0"/>
                <a:cs typeface="Times New Roman" panose="02020603050405020304" pitchFamily="18" charset="0"/>
              </a:rPr>
              <a:t>entropy</a:t>
            </a:r>
            <a:r>
              <a:rPr lang="en-US" sz="2800" dirty="0" smtClean="0">
                <a:latin typeface="Times New Roman" panose="02020603050405020304" pitchFamily="18" charset="0"/>
                <a:cs typeface="Times New Roman" panose="02020603050405020304" pitchFamily="18" charset="0"/>
              </a:rPr>
              <a:t> concept can guide the construction of good probability sampling designs (“well spread sample”) </a:t>
            </a:r>
          </a:p>
          <a:p>
            <a:pPr algn="l"/>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It is an old field - still open </a:t>
            </a:r>
            <a:r>
              <a:rPr lang="en-US" sz="2800" dirty="0">
                <a:latin typeface="Times New Roman" panose="02020603050405020304" pitchFamily="18" charset="0"/>
                <a:cs typeface="Times New Roman" panose="02020603050405020304" pitchFamily="18" charset="0"/>
              </a:rPr>
              <a:t>to new research and articles</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61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291624" y="169032"/>
            <a:ext cx="5770336" cy="715127"/>
          </a:xfrm>
        </p:spPr>
        <p:txBody>
          <a:bodyPr>
            <a:noAutofit/>
          </a:bodyPr>
          <a:lstStyle/>
          <a:p>
            <a:r>
              <a:rPr lang="en-US" sz="2800" u="sng" dirty="0" smtClean="0">
                <a:latin typeface="Times New Roman" panose="02020603050405020304" pitchFamily="18" charset="0"/>
                <a:cs typeface="Times New Roman" panose="02020603050405020304" pitchFamily="18" charset="0"/>
              </a:rPr>
              <a:t>The basic design-based inference</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1186223" y="6071343"/>
            <a:ext cx="9685404" cy="572037"/>
          </a:xfrm>
        </p:spPr>
        <p:txBody>
          <a:bodyPr>
            <a:normAutofit fontScale="92500"/>
          </a:bodyPr>
          <a:lstStyle/>
          <a:p>
            <a:pPr marL="0" indent="0">
              <a:buNone/>
            </a:pPr>
            <a:r>
              <a:rPr lang="en-US" dirty="0" smtClean="0">
                <a:latin typeface="Times New Roman" panose="02020603050405020304" pitchFamily="18" charset="0"/>
                <a:cs typeface="Times New Roman" panose="02020603050405020304" pitchFamily="18" charset="0"/>
              </a:rPr>
              <a:t>Index HT :   commonly known as Horvitz-Thompson (1952) estimator</a:t>
            </a:r>
            <a:endParaRPr lang="en-US" dirty="0">
              <a:latin typeface="Times New Roman" panose="02020603050405020304" pitchFamily="18" charset="0"/>
              <a:cs typeface="Times New Roman" panose="02020603050405020304" pitchFamily="18" charset="0"/>
            </a:endParaRPr>
          </a:p>
        </p:txBody>
      </p:sp>
      <p:graphicFrame>
        <p:nvGraphicFramePr>
          <p:cNvPr id="4" name="Objekt 3"/>
          <p:cNvGraphicFramePr>
            <a:graphicFrameLocks noChangeAspect="1"/>
          </p:cNvGraphicFramePr>
          <p:nvPr>
            <p:extLst/>
          </p:nvPr>
        </p:nvGraphicFramePr>
        <p:xfrm>
          <a:off x="3990975" y="4632325"/>
          <a:ext cx="6149975" cy="1016000"/>
        </p:xfrm>
        <a:graphic>
          <a:graphicData uri="http://schemas.openxmlformats.org/presentationml/2006/ole">
            <mc:AlternateContent xmlns:mc="http://schemas.openxmlformats.org/markup-compatibility/2006">
              <mc:Choice xmlns:v="urn:schemas-microsoft-com:vml" Requires="v">
                <p:oleObj spid="_x0000_s274274" name="Equation" r:id="rId3" imgW="2616120" imgH="431640" progId="Equation.DSMT4">
                  <p:embed/>
                </p:oleObj>
              </mc:Choice>
              <mc:Fallback>
                <p:oleObj name="Equation" r:id="rId3" imgW="2616120" imgH="431640" progId="Equation.DSMT4">
                  <p:embed/>
                  <p:pic>
                    <p:nvPicPr>
                      <p:cNvPr id="0" name=""/>
                      <p:cNvPicPr/>
                      <p:nvPr/>
                    </p:nvPicPr>
                    <p:blipFill>
                      <a:blip r:embed="rId4"/>
                      <a:stretch>
                        <a:fillRect/>
                      </a:stretch>
                    </p:blipFill>
                    <p:spPr>
                      <a:xfrm>
                        <a:off x="3990975" y="4632325"/>
                        <a:ext cx="6149975" cy="10160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Rektangel 5"/>
              <p:cNvSpPr/>
              <p:nvPr/>
            </p:nvSpPr>
            <p:spPr>
              <a:xfrm>
                <a:off x="5953974" y="3244334"/>
                <a:ext cx="2840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 </m:t>
                      </m:r>
                    </m:oMath>
                  </m:oMathPara>
                </a14:m>
                <a:endParaRPr lang="en-US" dirty="0"/>
              </a:p>
            </p:txBody>
          </p:sp>
        </mc:Choice>
        <mc:Fallback xmlns="">
          <p:sp>
            <p:nvSpPr>
              <p:cNvPr id="6" name="Rektangel 5"/>
              <p:cNvSpPr>
                <a:spLocks noRot="1" noChangeAspect="1" noMove="1" noResize="1" noEditPoints="1" noAdjustHandles="1" noChangeArrowheads="1" noChangeShapeType="1" noTextEdit="1"/>
              </p:cNvSpPr>
              <p:nvPr/>
            </p:nvSpPr>
            <p:spPr>
              <a:xfrm>
                <a:off x="5953974" y="3244334"/>
                <a:ext cx="284052" cy="369332"/>
              </a:xfrm>
              <a:prstGeom prst="rect">
                <a:avLst/>
              </a:prstGeom>
              <a:blipFill rotWithShape="0">
                <a:blip r:embed="rId7"/>
                <a:stretch>
                  <a:fillRect/>
                </a:stretch>
              </a:blipFill>
            </p:spPr>
            <p:txBody>
              <a:bodyPr/>
              <a:lstStyle/>
              <a:p>
                <a:r>
                  <a:rPr lang="en-US">
                    <a:noFill/>
                  </a:rPr>
                  <a:t> </a:t>
                </a:r>
              </a:p>
            </p:txBody>
          </p:sp>
        </mc:Fallback>
      </mc:AlternateContent>
      <p:sp>
        <p:nvSpPr>
          <p:cNvPr id="8" name="Rektangel 7"/>
          <p:cNvSpPr/>
          <p:nvPr/>
        </p:nvSpPr>
        <p:spPr>
          <a:xfrm>
            <a:off x="1186223" y="2399531"/>
            <a:ext cx="11271138" cy="954107"/>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Unbiased estimation by  the principle of</a:t>
            </a:r>
          </a:p>
          <a:p>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        Inverse inclusion probability weighting  </a:t>
            </a:r>
            <a:r>
              <a:rPr lang="en-US" sz="2800" dirty="0" smtClean="0">
                <a:latin typeface="Times New Roman" panose="02020603050405020304" pitchFamily="18" charset="0"/>
                <a:cs typeface="Times New Roman" panose="02020603050405020304" pitchFamily="18" charset="0"/>
              </a:rPr>
              <a:t>:</a:t>
            </a:r>
          </a:p>
        </p:txBody>
      </p:sp>
      <p:graphicFrame>
        <p:nvGraphicFramePr>
          <p:cNvPr id="9" name="Objekt 8"/>
          <p:cNvGraphicFramePr>
            <a:graphicFrameLocks noChangeAspect="1"/>
          </p:cNvGraphicFramePr>
          <p:nvPr>
            <p:extLst/>
          </p:nvPr>
        </p:nvGraphicFramePr>
        <p:xfrm>
          <a:off x="2142561" y="3446394"/>
          <a:ext cx="4922838" cy="1146175"/>
        </p:xfrm>
        <a:graphic>
          <a:graphicData uri="http://schemas.openxmlformats.org/presentationml/2006/ole">
            <mc:AlternateContent xmlns:mc="http://schemas.openxmlformats.org/markup-compatibility/2006">
              <mc:Choice xmlns:v="urn:schemas-microsoft-com:vml" Requires="v">
                <p:oleObj spid="_x0000_s274275" name="Equation" r:id="rId8" imgW="1854000" imgH="431640" progId="Equation.DSMT4">
                  <p:embed/>
                </p:oleObj>
              </mc:Choice>
              <mc:Fallback>
                <p:oleObj name="Equation" r:id="rId8" imgW="1854000" imgH="431640" progId="Equation.DSMT4">
                  <p:embed/>
                  <p:pic>
                    <p:nvPicPr>
                      <p:cNvPr id="0" name=""/>
                      <p:cNvPicPr/>
                      <p:nvPr/>
                    </p:nvPicPr>
                    <p:blipFill>
                      <a:blip r:embed="rId9"/>
                      <a:stretch>
                        <a:fillRect/>
                      </a:stretch>
                    </p:blipFill>
                    <p:spPr>
                      <a:xfrm>
                        <a:off x="2142561" y="3446394"/>
                        <a:ext cx="4922838" cy="1146175"/>
                      </a:xfrm>
                      <a:prstGeom prst="rect">
                        <a:avLst/>
                      </a:prstGeom>
                    </p:spPr>
                  </p:pic>
                </p:oleObj>
              </mc:Fallback>
            </mc:AlternateContent>
          </a:graphicData>
        </a:graphic>
      </p:graphicFrame>
      <p:graphicFrame>
        <p:nvGraphicFramePr>
          <p:cNvPr id="10" name="Objekt 9"/>
          <p:cNvGraphicFramePr>
            <a:graphicFrameLocks noChangeAspect="1"/>
          </p:cNvGraphicFramePr>
          <p:nvPr>
            <p:extLst/>
          </p:nvPr>
        </p:nvGraphicFramePr>
        <p:xfrm>
          <a:off x="1422952" y="977877"/>
          <a:ext cx="7424737" cy="666750"/>
        </p:xfrm>
        <a:graphic>
          <a:graphicData uri="http://schemas.openxmlformats.org/presentationml/2006/ole">
            <mc:AlternateContent xmlns:mc="http://schemas.openxmlformats.org/markup-compatibility/2006">
              <mc:Choice xmlns:v="urn:schemas-microsoft-com:vml" Requires="v">
                <p:oleObj spid="_x0000_s274276" name="Equation" r:id="rId10" imgW="3098520" imgH="266400" progId="Equation.DSMT4">
                  <p:embed/>
                </p:oleObj>
              </mc:Choice>
              <mc:Fallback>
                <p:oleObj name="Equation" r:id="rId10" imgW="3098520" imgH="266400" progId="Equation.DSMT4">
                  <p:embed/>
                  <p:pic>
                    <p:nvPicPr>
                      <p:cNvPr id="0" name=""/>
                      <p:cNvPicPr/>
                      <p:nvPr/>
                    </p:nvPicPr>
                    <p:blipFill>
                      <a:blip r:embed="rId11"/>
                      <a:stretch>
                        <a:fillRect/>
                      </a:stretch>
                    </p:blipFill>
                    <p:spPr>
                      <a:xfrm>
                        <a:off x="1422952" y="977877"/>
                        <a:ext cx="7424737" cy="666750"/>
                      </a:xfrm>
                      <a:prstGeom prst="rect">
                        <a:avLst/>
                      </a:prstGeom>
                    </p:spPr>
                  </p:pic>
                </p:oleObj>
              </mc:Fallback>
            </mc:AlternateContent>
          </a:graphicData>
        </a:graphic>
      </p:graphicFrame>
      <p:graphicFrame>
        <p:nvGraphicFramePr>
          <p:cNvPr id="11" name="Objekt 10"/>
          <p:cNvGraphicFramePr>
            <a:graphicFrameLocks noChangeAspect="1"/>
          </p:cNvGraphicFramePr>
          <p:nvPr>
            <p:extLst/>
          </p:nvPr>
        </p:nvGraphicFramePr>
        <p:xfrm>
          <a:off x="1902637" y="1653291"/>
          <a:ext cx="7850187" cy="598488"/>
        </p:xfrm>
        <a:graphic>
          <a:graphicData uri="http://schemas.openxmlformats.org/presentationml/2006/ole">
            <mc:AlternateContent xmlns:mc="http://schemas.openxmlformats.org/markup-compatibility/2006">
              <mc:Choice xmlns:v="urn:schemas-microsoft-com:vml" Requires="v">
                <p:oleObj spid="_x0000_s274277" name="Equation" r:id="rId12" imgW="3340080" imgH="253800" progId="Equation.DSMT4">
                  <p:embed/>
                </p:oleObj>
              </mc:Choice>
              <mc:Fallback>
                <p:oleObj name="Equation" r:id="rId12" imgW="3340080" imgH="253800" progId="Equation.DSMT4">
                  <p:embed/>
                  <p:pic>
                    <p:nvPicPr>
                      <p:cNvPr id="0" name=""/>
                      <p:cNvPicPr/>
                      <p:nvPr/>
                    </p:nvPicPr>
                    <p:blipFill>
                      <a:blip r:embed="rId13"/>
                      <a:stretch>
                        <a:fillRect/>
                      </a:stretch>
                    </p:blipFill>
                    <p:spPr>
                      <a:xfrm>
                        <a:off x="1902637" y="1653291"/>
                        <a:ext cx="7850187" cy="598488"/>
                      </a:xfrm>
                      <a:prstGeom prst="rect">
                        <a:avLst/>
                      </a:prstGeom>
                    </p:spPr>
                  </p:pic>
                </p:oleObj>
              </mc:Fallback>
            </mc:AlternateContent>
          </a:graphicData>
        </a:graphic>
      </p:graphicFrame>
    </p:spTree>
    <p:extLst>
      <p:ext uri="{BB962C8B-B14F-4D97-AF65-F5344CB8AC3E}">
        <p14:creationId xmlns:p14="http://schemas.microsoft.com/office/powerpoint/2010/main" val="79244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490777" y="812352"/>
            <a:ext cx="5411454" cy="421105"/>
          </a:xfrm>
        </p:spPr>
        <p:txBody>
          <a:bodyPr>
            <a:noAutofit/>
          </a:bodyPr>
          <a:lstStyle/>
          <a:p>
            <a:r>
              <a:rPr lang="en-US" sz="2800" u="sng" dirty="0" smtClean="0">
                <a:latin typeface="Times New Roman" panose="02020603050405020304" pitchFamily="18" charset="0"/>
                <a:cs typeface="Times New Roman" panose="02020603050405020304" pitchFamily="18" charset="0"/>
              </a:rPr>
              <a:t/>
            </a:r>
            <a:br>
              <a:rPr lang="en-US" sz="2800" u="sng" dirty="0" smtClean="0">
                <a:latin typeface="Times New Roman" panose="02020603050405020304" pitchFamily="18" charset="0"/>
                <a:cs typeface="Times New Roman" panose="02020603050405020304" pitchFamily="18" charset="0"/>
              </a:rPr>
            </a:br>
            <a:r>
              <a:rPr lang="en-US" sz="2800" u="sng" dirty="0" smtClean="0">
                <a:latin typeface="Times New Roman" panose="02020603050405020304" pitchFamily="18" charset="0"/>
                <a:cs typeface="Times New Roman" panose="02020603050405020304" pitchFamily="18" charset="0"/>
              </a:rPr>
              <a:t>Thank you</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664794" y="1417770"/>
            <a:ext cx="10278026" cy="3588945"/>
          </a:xfrm>
        </p:spPr>
        <p:txBody>
          <a:bodyPr>
            <a:noAutofit/>
          </a:bodyPr>
          <a:lstStyle/>
          <a:p>
            <a:pPr algn="l"/>
            <a:r>
              <a:rPr lang="en-US" sz="2800" dirty="0" smtClean="0">
                <a:latin typeface="Times New Roman" panose="02020603050405020304" pitchFamily="18" charset="0"/>
                <a:cs typeface="Times New Roman" panose="02020603050405020304" pitchFamily="18" charset="0"/>
              </a:rPr>
              <a:t>for this opportunity</a:t>
            </a:r>
          </a:p>
          <a:p>
            <a:pPr algn="l"/>
            <a:r>
              <a:rPr lang="en-US" sz="2800" dirty="0" smtClean="0">
                <a:latin typeface="Times New Roman" panose="02020603050405020304" pitchFamily="18" charset="0"/>
                <a:cs typeface="Times New Roman" panose="02020603050405020304" pitchFamily="18" charset="0"/>
              </a:rPr>
              <a:t>to review some important </a:t>
            </a:r>
            <a:r>
              <a:rPr lang="en-US" sz="2800" i="1" dirty="0" smtClean="0">
                <a:latin typeface="Times New Roman" panose="02020603050405020304" pitchFamily="18" charset="0"/>
                <a:cs typeface="Times New Roman" panose="02020603050405020304" pitchFamily="18" charset="0"/>
              </a:rPr>
              <a:t>lines of </a:t>
            </a:r>
            <a:r>
              <a:rPr lang="en-US" sz="2800" i="1" dirty="0">
                <a:latin typeface="Times New Roman" panose="02020603050405020304" pitchFamily="18" charset="0"/>
                <a:cs typeface="Times New Roman" panose="02020603050405020304" pitchFamily="18" charset="0"/>
              </a:rPr>
              <a:t>d</a:t>
            </a:r>
            <a:r>
              <a:rPr lang="en-US" sz="2800" i="1" dirty="0" smtClean="0">
                <a:latin typeface="Times New Roman" panose="02020603050405020304" pitchFamily="18" charset="0"/>
                <a:cs typeface="Times New Roman" panose="02020603050405020304" pitchFamily="18" charset="0"/>
              </a:rPr>
              <a:t>evelopment -  </a:t>
            </a:r>
            <a:r>
              <a:rPr lang="en-US" sz="2800" dirty="0" smtClean="0">
                <a:latin typeface="Times New Roman" panose="02020603050405020304" pitchFamily="18" charset="0"/>
                <a:cs typeface="Times New Roman" panose="02020603050405020304" pitchFamily="18" charset="0"/>
              </a:rPr>
              <a:t>in Survey Statistics in the last </a:t>
            </a:r>
            <a:r>
              <a:rPr 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sz="2800" dirty="0" smtClean="0">
                <a:latin typeface="Times New Roman" panose="02020603050405020304" pitchFamily="18" charset="0"/>
                <a:cs typeface="Times New Roman" panose="02020603050405020304" pitchFamily="18" charset="0"/>
              </a:rPr>
              <a:t> 50 years. </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Before 1970 : Classical era of survey (sampling) theory &amp; practice</a:t>
            </a:r>
          </a:p>
          <a:p>
            <a:pPr algn="l"/>
            <a:r>
              <a:rPr lang="en-US" sz="2800" dirty="0" smtClean="0">
                <a:latin typeface="Times New Roman" panose="02020603050405020304" pitchFamily="18" charset="0"/>
                <a:cs typeface="Times New Roman" panose="02020603050405020304" pitchFamily="18" charset="0"/>
              </a:rPr>
              <a:t>After 1970:  Modern era : the classical foundation faces challenges but survives, so far</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43947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495670" y="6064230"/>
            <a:ext cx="5296382" cy="715127"/>
          </a:xfrm>
        </p:spPr>
        <p:txBody>
          <a:bodyPr>
            <a:norm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884487" y="4246894"/>
            <a:ext cx="10138973" cy="1553405"/>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nit  </a:t>
            </a:r>
            <a:r>
              <a:rPr lang="en-US" i="1" dirty="0"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an identifiable member of the finite population, can be selected with </a:t>
            </a:r>
            <a:r>
              <a:rPr lang="en-US" i="1" dirty="0" smtClean="0">
                <a:latin typeface="Times New Roman" panose="02020603050405020304" pitchFamily="18" charset="0"/>
                <a:cs typeface="Times New Roman" panose="02020603050405020304" pitchFamily="18" charset="0"/>
              </a:rPr>
              <a:t>its own </a:t>
            </a:r>
            <a:r>
              <a:rPr lang="en-US" dirty="0" smtClean="0">
                <a:latin typeface="Times New Roman" panose="02020603050405020304" pitchFamily="18" charset="0"/>
                <a:cs typeface="Times New Roman" panose="02020603050405020304" pitchFamily="18" charset="0"/>
              </a:rPr>
              <a:t>probability,  </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i="1" baseline="-25000" dirty="0" smtClean="0">
                <a:latin typeface="Times New Roman" panose="02020603050405020304" pitchFamily="18" charset="0"/>
                <a:cs typeface="Times New Roman" panose="02020603050405020304" pitchFamily="18" charset="0"/>
                <a:sym typeface="Symbol" panose="05050102010706020507" pitchFamily="18" charset="2"/>
              </a:rPr>
              <a:t>k</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dirty="0" smtClean="0">
                <a:latin typeface="Times New Roman" panose="02020603050405020304" pitchFamily="18" charset="0"/>
                <a:cs typeface="Times New Roman" panose="02020603050405020304" pitchFamily="18" charset="0"/>
              </a:rPr>
              <a:t>(sampling design);</a:t>
            </a:r>
          </a:p>
          <a:p>
            <a:pPr marL="0" indent="0">
              <a:buNone/>
            </a:pPr>
            <a:r>
              <a:rPr lang="en-US" dirty="0" smtClean="0">
                <a:latin typeface="Times New Roman" panose="02020603050405020304" pitchFamily="18" charset="0"/>
                <a:cs typeface="Times New Roman" panose="02020603050405020304" pitchFamily="18" charset="0"/>
              </a:rPr>
              <a:t> gets weight 1/</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i="1" baseline="-25000" dirty="0">
                <a:latin typeface="Times New Roman" panose="02020603050405020304" pitchFamily="18" charset="0"/>
                <a:cs typeface="Times New Roman" panose="02020603050405020304" pitchFamily="18" charset="0"/>
                <a:sym typeface="Symbol" panose="05050102010706020507" pitchFamily="18" charset="2"/>
              </a:rPr>
              <a:t>k</a:t>
            </a:r>
            <a:r>
              <a:rPr lang="en-US" dirty="0" smtClean="0">
                <a:latin typeface="Times New Roman" panose="02020603050405020304" pitchFamily="18" charset="0"/>
                <a:cs typeface="Times New Roman" panose="02020603050405020304" pitchFamily="18" charset="0"/>
              </a:rPr>
              <a:t> in the estimation;  </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continuous or categorical</a:t>
            </a:r>
          </a:p>
        </p:txBody>
      </p:sp>
      <mc:AlternateContent xmlns:mc="http://schemas.openxmlformats.org/markup-compatibility/2006" xmlns:a14="http://schemas.microsoft.com/office/drawing/2010/main">
        <mc:Choice Requires="a14">
          <p:sp>
            <p:nvSpPr>
              <p:cNvPr id="6" name="Rektangel 5"/>
              <p:cNvSpPr/>
              <p:nvPr/>
            </p:nvSpPr>
            <p:spPr>
              <a:xfrm>
                <a:off x="5953974" y="3244334"/>
                <a:ext cx="2840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 </m:t>
                      </m:r>
                    </m:oMath>
                  </m:oMathPara>
                </a14:m>
                <a:endParaRPr lang="en-US" dirty="0"/>
              </a:p>
            </p:txBody>
          </p:sp>
        </mc:Choice>
        <mc:Fallback xmlns="">
          <p:sp>
            <p:nvSpPr>
              <p:cNvPr id="6" name="Rektangel 5"/>
              <p:cNvSpPr>
                <a:spLocks noRot="1" noChangeAspect="1" noMove="1" noResize="1" noEditPoints="1" noAdjustHandles="1" noChangeArrowheads="1" noChangeShapeType="1" noTextEdit="1"/>
              </p:cNvSpPr>
              <p:nvPr/>
            </p:nvSpPr>
            <p:spPr>
              <a:xfrm>
                <a:off x="5953974" y="3244334"/>
                <a:ext cx="284052" cy="369332"/>
              </a:xfrm>
              <a:prstGeom prst="rect">
                <a:avLst/>
              </a:prstGeom>
              <a:blipFill rotWithShape="0">
                <a:blip r:embed="rId7"/>
                <a:stretch>
                  <a:fillRect/>
                </a:stretch>
              </a:blipFill>
            </p:spPr>
            <p:txBody>
              <a:bodyPr/>
              <a:lstStyle/>
              <a:p>
                <a:r>
                  <a:rPr lang="en-US">
                    <a:noFill/>
                  </a:rPr>
                  <a:t> </a:t>
                </a:r>
              </a:p>
            </p:txBody>
          </p:sp>
        </mc:Fallback>
      </mc:AlternateContent>
      <p:sp>
        <p:nvSpPr>
          <p:cNvPr id="8" name="Rektangel 7"/>
          <p:cNvSpPr/>
          <p:nvPr/>
        </p:nvSpPr>
        <p:spPr>
          <a:xfrm>
            <a:off x="904650" y="612219"/>
            <a:ext cx="10772688" cy="2246769"/>
          </a:xfrm>
          <a:prstGeom prst="rect">
            <a:avLst/>
          </a:prstGeom>
        </p:spPr>
        <p:txBody>
          <a:bodyPr wrap="square">
            <a:spAutoFit/>
          </a:bodyPr>
          <a:lstStyle/>
          <a:p>
            <a:r>
              <a:rPr lang="en-US" sz="2800" i="1" dirty="0" smtClean="0">
                <a:latin typeface="Times New Roman" panose="02020603050405020304" pitchFamily="18" charset="0"/>
                <a:cs typeface="Times New Roman" panose="02020603050405020304" pitchFamily="18" charset="0"/>
              </a:rPr>
              <a:t>Inverse probability weighting </a:t>
            </a:r>
            <a:r>
              <a:rPr lang="en-US" sz="2800" dirty="0" smtClean="0">
                <a:latin typeface="Times New Roman" panose="02020603050405020304" pitchFamily="18" charset="0"/>
                <a:cs typeface="Times New Roman" panose="02020603050405020304" pitchFamily="18" charset="0"/>
              </a:rPr>
              <a:t>(to get unbiased estimates) </a:t>
            </a:r>
            <a:endParaRPr lang="en-US" sz="2800" i="1"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was inherent in much work before 1952, </a:t>
            </a:r>
          </a:p>
          <a:p>
            <a:r>
              <a:rPr lang="en-US" sz="2800" dirty="0" smtClean="0">
                <a:latin typeface="Times New Roman" panose="02020603050405020304" pitchFamily="18" charset="0"/>
                <a:cs typeface="Times New Roman" panose="02020603050405020304" pitchFamily="18" charset="0"/>
              </a:rPr>
              <a:t>      e.g.,  </a:t>
            </a:r>
            <a:r>
              <a:rPr lang="en-US" sz="2800" dirty="0" err="1" smtClean="0">
                <a:latin typeface="Times New Roman" panose="02020603050405020304" pitchFamily="18" charset="0"/>
                <a:cs typeface="Times New Roman" panose="02020603050405020304" pitchFamily="18" charset="0"/>
              </a:rPr>
              <a:t>Neyman</a:t>
            </a:r>
            <a:r>
              <a:rPr lang="en-US" sz="2800" dirty="0" smtClean="0">
                <a:latin typeface="Times New Roman" panose="02020603050405020304" pitchFamily="18" charset="0"/>
                <a:cs typeface="Times New Roman" panose="02020603050405020304" pitchFamily="18" charset="0"/>
              </a:rPr>
              <a:t> (1934) on stratified sampling,</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But the principle got an </a:t>
            </a:r>
            <a:r>
              <a:rPr lang="en-US" sz="2800" i="1" dirty="0" smtClean="0">
                <a:latin typeface="Times New Roman" panose="02020603050405020304" pitchFamily="18" charset="0"/>
                <a:cs typeface="Times New Roman" panose="02020603050405020304" pitchFamily="18" charset="0"/>
              </a:rPr>
              <a:t>explicit, general and simple expression </a:t>
            </a:r>
            <a:r>
              <a:rPr lang="en-US" sz="2800" dirty="0" smtClean="0">
                <a:latin typeface="Times New Roman" panose="02020603050405020304" pitchFamily="18" charset="0"/>
                <a:cs typeface="Times New Roman" panose="02020603050405020304" pitchFamily="18" charset="0"/>
              </a:rPr>
              <a:t>(1952)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p>
        </p:txBody>
      </p:sp>
      <p:graphicFrame>
        <p:nvGraphicFramePr>
          <p:cNvPr id="9" name="Objekt 8"/>
          <p:cNvGraphicFramePr>
            <a:graphicFrameLocks noChangeAspect="1"/>
          </p:cNvGraphicFramePr>
          <p:nvPr>
            <p:extLst/>
          </p:nvPr>
        </p:nvGraphicFramePr>
        <p:xfrm>
          <a:off x="3210334" y="2919128"/>
          <a:ext cx="4922838" cy="1146175"/>
        </p:xfrm>
        <a:graphic>
          <a:graphicData uri="http://schemas.openxmlformats.org/presentationml/2006/ole">
            <mc:AlternateContent xmlns:mc="http://schemas.openxmlformats.org/markup-compatibility/2006">
              <mc:Choice xmlns:v="urn:schemas-microsoft-com:vml" Requires="v">
                <p:oleObj spid="_x0000_s274649" name="Equation" r:id="rId8" imgW="1854000" imgH="431640" progId="Equation.DSMT4">
                  <p:embed/>
                </p:oleObj>
              </mc:Choice>
              <mc:Fallback>
                <p:oleObj name="Equation" r:id="rId8" imgW="1854000" imgH="431640" progId="Equation.DSMT4">
                  <p:embed/>
                  <p:pic>
                    <p:nvPicPr>
                      <p:cNvPr id="0" name=""/>
                      <p:cNvPicPr/>
                      <p:nvPr/>
                    </p:nvPicPr>
                    <p:blipFill>
                      <a:blip r:embed="rId9"/>
                      <a:stretch>
                        <a:fillRect/>
                      </a:stretch>
                    </p:blipFill>
                    <p:spPr>
                      <a:xfrm>
                        <a:off x="3210334" y="2919128"/>
                        <a:ext cx="4922838" cy="1146175"/>
                      </a:xfrm>
                      <a:prstGeom prst="rect">
                        <a:avLst/>
                      </a:prstGeom>
                    </p:spPr>
                  </p:pic>
                </p:oleObj>
              </mc:Fallback>
            </mc:AlternateContent>
          </a:graphicData>
        </a:graphic>
      </p:graphicFrame>
    </p:spTree>
    <p:extLst>
      <p:ext uri="{BB962C8B-B14F-4D97-AF65-F5344CB8AC3E}">
        <p14:creationId xmlns:p14="http://schemas.microsoft.com/office/powerpoint/2010/main" val="186821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2343058" y="312278"/>
            <a:ext cx="7090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800" b="1" dirty="0" smtClean="0">
                <a:latin typeface="Times New Roman" panose="02020603050405020304" pitchFamily="18" charset="0"/>
              </a:rPr>
              <a:t>              </a:t>
            </a:r>
            <a:r>
              <a:rPr lang="en-US" sz="2800" u="sng" dirty="0" smtClean="0">
                <a:latin typeface="Times New Roman" panose="02020603050405020304" pitchFamily="18" charset="0"/>
              </a:rPr>
              <a:t>The probability sampling paradigm</a:t>
            </a:r>
          </a:p>
        </p:txBody>
      </p:sp>
      <p:sp>
        <p:nvSpPr>
          <p:cNvPr id="197635" name="Rectangle 5"/>
          <p:cNvSpPr>
            <a:spLocks noChangeArrowheads="1"/>
          </p:cNvSpPr>
          <p:nvPr/>
        </p:nvSpPr>
        <p:spPr bwMode="auto">
          <a:xfrm>
            <a:off x="509148" y="6170992"/>
            <a:ext cx="3906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sv-SE" sz="2800" dirty="0" smtClean="0">
                <a:latin typeface="Times New Roman" panose="02020603050405020304" pitchFamily="18" charset="0"/>
              </a:rPr>
              <a:t>…</a:t>
            </a:r>
            <a:endParaRPr lang="en-US" sz="2800" dirty="0">
              <a:latin typeface="Times New Roman" panose="02020603050405020304" pitchFamily="18" charset="0"/>
            </a:endParaRPr>
          </a:p>
        </p:txBody>
      </p:sp>
      <p:sp>
        <p:nvSpPr>
          <p:cNvPr id="2" name="Rektangel 1"/>
          <p:cNvSpPr/>
          <p:nvPr/>
        </p:nvSpPr>
        <p:spPr>
          <a:xfrm>
            <a:off x="610748" y="1017390"/>
            <a:ext cx="10745590" cy="2000548"/>
          </a:xfrm>
          <a:prstGeom prst="rect">
            <a:avLst/>
          </a:prstGeom>
        </p:spPr>
        <p:txBody>
          <a:bodyPr wrap="square">
            <a:spAutoFit/>
          </a:bodyPr>
          <a:lstStyle/>
          <a:p>
            <a:pPr>
              <a:spcBef>
                <a:spcPct val="50000"/>
              </a:spcBef>
            </a:pPr>
            <a:r>
              <a:rPr lang="en-US" sz="2800" dirty="0" smtClean="0">
                <a:latin typeface="Times New Roman" panose="02020603050405020304" pitchFamily="18" charset="0"/>
                <a:cs typeface="Times New Roman" panose="02020603050405020304" pitchFamily="18" charset="0"/>
              </a:rPr>
              <a:t>What is the random structure needed for inference  ?</a:t>
            </a:r>
          </a:p>
          <a:p>
            <a:pPr>
              <a:spcBef>
                <a:spcPct val="50000"/>
              </a:spcBef>
            </a:pPr>
            <a:r>
              <a:rPr lang="en-US" sz="2800" dirty="0" smtClean="0">
                <a:latin typeface="Times New Roman" panose="02020603050405020304" pitchFamily="18" charset="0"/>
                <a:cs typeface="Times New Roman" panose="02020603050405020304" pitchFamily="18" charset="0"/>
              </a:rPr>
              <a:t>The  </a:t>
            </a:r>
            <a:r>
              <a:rPr lang="en-US" sz="3200" i="1" dirty="0" err="1">
                <a:latin typeface="Times New Roman" panose="02020603050405020304" pitchFamily="18" charset="0"/>
              </a:rPr>
              <a:t>y</a:t>
            </a:r>
            <a:r>
              <a:rPr lang="en-US" sz="3200" i="1" baseline="-25000" dirty="0" err="1">
                <a:latin typeface="Times New Roman" panose="02020603050405020304" pitchFamily="18" charset="0"/>
              </a:rPr>
              <a:t>k</a:t>
            </a:r>
            <a:r>
              <a:rPr lang="en-US" sz="3200" i="1" baseline="-25000" dirty="0">
                <a:latin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Some distribution   </a:t>
            </a:r>
            <a:r>
              <a:rPr lang="en-US" sz="2800" i="1" dirty="0" smtClean="0">
                <a:latin typeface="Times New Roman" panose="02020603050405020304" pitchFamily="18" charset="0"/>
                <a:cs typeface="Times New Roman" panose="02020603050405020304" pitchFamily="18" charset="0"/>
              </a:rPr>
              <a:t>f</a:t>
            </a:r>
            <a:r>
              <a:rPr lang="en-US" sz="2800"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NO! The </a:t>
            </a:r>
            <a:r>
              <a:rPr lang="en-US" sz="2800" i="1" dirty="0">
                <a:latin typeface="Times New Roman" panose="02020603050405020304" pitchFamily="18" charset="0"/>
              </a:rPr>
              <a:t> </a:t>
            </a:r>
            <a:r>
              <a:rPr lang="en-US" sz="3200" i="1" dirty="0" err="1">
                <a:latin typeface="Times New Roman" panose="02020603050405020304" pitchFamily="18" charset="0"/>
              </a:rPr>
              <a:t>y</a:t>
            </a:r>
            <a:r>
              <a:rPr lang="en-US" sz="3200" i="1" baseline="-25000" dirty="0" err="1">
                <a:latin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are </a:t>
            </a:r>
            <a:r>
              <a:rPr lang="en-US" sz="2800" i="1" dirty="0">
                <a:latin typeface="Times New Roman" panose="02020603050405020304" pitchFamily="18" charset="0"/>
                <a:cs typeface="Times New Roman" panose="02020603050405020304" pitchFamily="18" charset="0"/>
              </a:rPr>
              <a:t>constants </a:t>
            </a:r>
            <a:r>
              <a:rPr lang="en-US" sz="2800" dirty="0" smtClean="0">
                <a:latin typeface="Times New Roman" panose="02020603050405020304" pitchFamily="18" charset="0"/>
                <a:cs typeface="Times New Roman" panose="02020603050405020304" pitchFamily="18" charset="0"/>
              </a:rPr>
              <a:t> </a:t>
            </a:r>
          </a:p>
          <a:p>
            <a:pPr>
              <a:spcBef>
                <a:spcPct val="50000"/>
              </a:spcBef>
            </a:pPr>
            <a:r>
              <a:rPr lang="en-US" sz="2800" dirty="0" smtClean="0">
                <a:latin typeface="Times New Roman" panose="02020603050405020304" pitchFamily="18" charset="0"/>
                <a:cs typeface="Times New Roman" panose="02020603050405020304" pitchFamily="18" charset="0"/>
              </a:rPr>
              <a:t>The sample membership indicators </a:t>
            </a:r>
            <a:r>
              <a:rPr lang="en-US" sz="3200"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rPr>
              <a:t>I</a:t>
            </a:r>
            <a:r>
              <a:rPr lang="en-US" sz="3200" i="1" baseline="-25000" dirty="0" err="1" smtClean="0">
                <a:latin typeface="Times New Roman" panose="02020603050405020304" pitchFamily="18" charset="0"/>
              </a:rPr>
              <a:t>k</a:t>
            </a:r>
            <a:r>
              <a:rPr lang="en-US" sz="3200" i="1" baseline="-25000" dirty="0" smtClean="0">
                <a:latin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are the only random components</a:t>
            </a:r>
          </a:p>
        </p:txBody>
      </p:sp>
      <p:sp>
        <p:nvSpPr>
          <p:cNvPr id="3" name="Rektangel 2"/>
          <p:cNvSpPr/>
          <p:nvPr/>
        </p:nvSpPr>
        <p:spPr>
          <a:xfrm>
            <a:off x="1188167" y="3369019"/>
            <a:ext cx="10378033" cy="584775"/>
          </a:xfrm>
          <a:prstGeom prst="rect">
            <a:avLst/>
          </a:prstGeom>
        </p:spPr>
        <p:txBody>
          <a:bodyPr wrap="square">
            <a:spAutoFit/>
          </a:bodyPr>
          <a:lstStyle/>
          <a:p>
            <a:r>
              <a:rPr lang="en-US" sz="28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I</a:t>
            </a:r>
            <a:r>
              <a:rPr lang="en-US" sz="3200" i="1" baseline="-25000" dirty="0" err="1">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 1 if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s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(sampled) </a:t>
            </a:r>
            <a:r>
              <a:rPr lang="en-US" sz="2800" dirty="0" smtClean="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I</a:t>
            </a:r>
            <a:r>
              <a:rPr lang="en-US" sz="3200" i="1" baseline="-25000" dirty="0" err="1">
                <a:latin typeface="Times New Roman" panose="02020603050405020304" pitchFamily="18" charset="0"/>
                <a:cs typeface="Times New Roman" panose="02020603050405020304" pitchFamily="18" charset="0"/>
              </a:rPr>
              <a:t>k</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 0 </a:t>
            </a:r>
            <a:r>
              <a:rPr lang="en-US" sz="2800" dirty="0" smtClean="0">
                <a:latin typeface="Times New Roman" panose="02020603050405020304" pitchFamily="18" charset="0"/>
                <a:cs typeface="Times New Roman" panose="02020603050405020304" pitchFamily="18" charset="0"/>
              </a:rPr>
              <a:t>   if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U</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s</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rPr>
              <a:t> (non-sampled)</a:t>
            </a:r>
            <a:endParaRPr lang="en-US" sz="2800" dirty="0"/>
          </a:p>
        </p:txBody>
      </p:sp>
      <p:sp>
        <p:nvSpPr>
          <p:cNvPr id="4" name="Rektangel 3"/>
          <p:cNvSpPr/>
          <p:nvPr/>
        </p:nvSpPr>
        <p:spPr>
          <a:xfrm>
            <a:off x="592214" y="4644623"/>
            <a:ext cx="9935220" cy="1169551"/>
          </a:xfrm>
          <a:prstGeom prst="rect">
            <a:avLst/>
          </a:prstGeom>
        </p:spPr>
        <p:txBody>
          <a:bodyPr wrap="none">
            <a:spAutoFit/>
          </a:bodyPr>
          <a:lstStyle/>
          <a:p>
            <a:pPr>
              <a:spcBef>
                <a:spcPct val="50000"/>
              </a:spcBef>
            </a:pPr>
            <a:r>
              <a:rPr lang="en-US" sz="2800" dirty="0">
                <a:latin typeface="Times New Roman" panose="02020603050405020304" pitchFamily="18" charset="0"/>
                <a:cs typeface="Times New Roman" panose="02020603050405020304" pitchFamily="18" charset="0"/>
              </a:rPr>
              <a:t>This thinking was new to BNU in 1997 (my </a:t>
            </a:r>
            <a:r>
              <a:rPr lang="en-US" sz="2800" dirty="0" smtClean="0">
                <a:latin typeface="Times New Roman" panose="02020603050405020304" pitchFamily="18" charset="0"/>
                <a:cs typeface="Times New Roman" panose="02020603050405020304" pitchFamily="18" charset="0"/>
              </a:rPr>
              <a:t>impression)  :</a:t>
            </a:r>
          </a:p>
          <a:p>
            <a:pPr>
              <a:spcBef>
                <a:spcPct val="50000"/>
              </a:spcBef>
            </a:pPr>
            <a:r>
              <a:rPr lang="en-US" sz="2800" dirty="0" smtClean="0">
                <a:latin typeface="Times New Roman" panose="02020603050405020304" pitchFamily="18" charset="0"/>
                <a:cs typeface="Times New Roman" panose="02020603050405020304" pitchFamily="18" charset="0"/>
              </a:rPr>
              <a:t>Learn about s</a:t>
            </a:r>
            <a:r>
              <a:rPr lang="en-US" sz="2800" i="1" dirty="0" smtClean="0">
                <a:latin typeface="Times New Roman" panose="02020603050405020304" pitchFamily="18" charset="0"/>
                <a:cs typeface="Times New Roman" panose="02020603050405020304" pitchFamily="18" charset="0"/>
              </a:rPr>
              <a:t>ampling</a:t>
            </a:r>
            <a:r>
              <a:rPr lang="en-US" sz="2800" dirty="0" smtClean="0">
                <a:latin typeface="Times New Roman" panose="02020603050405020304" pitchFamily="18" charset="0"/>
                <a:cs typeface="Times New Roman" panose="02020603050405020304" pitchFamily="18" charset="0"/>
              </a:rPr>
              <a:t>, more particularly about </a:t>
            </a:r>
            <a:r>
              <a:rPr lang="en-US" sz="2800" i="1" dirty="0" smtClean="0">
                <a:latin typeface="Times New Roman" panose="02020603050405020304" pitchFamily="18" charset="0"/>
                <a:cs typeface="Times New Roman" panose="02020603050405020304" pitchFamily="18" charset="0"/>
              </a:rPr>
              <a:t>probability sampling</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168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2129698" y="220838"/>
            <a:ext cx="6858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800" b="1" dirty="0" smtClean="0">
                <a:latin typeface="Times New Roman" panose="02020603050405020304" pitchFamily="18" charset="0"/>
              </a:rPr>
              <a:t>              </a:t>
            </a:r>
            <a:r>
              <a:rPr lang="en-US" sz="2800" u="sng" dirty="0" smtClean="0">
                <a:latin typeface="Times New Roman" panose="02020603050405020304" pitchFamily="18" charset="0"/>
              </a:rPr>
              <a:t>The probability sampling paradigm</a:t>
            </a:r>
          </a:p>
        </p:txBody>
      </p:sp>
      <p:sp>
        <p:nvSpPr>
          <p:cNvPr id="197635" name="Rectangle 5"/>
          <p:cNvSpPr>
            <a:spLocks noChangeArrowheads="1"/>
          </p:cNvSpPr>
          <p:nvPr/>
        </p:nvSpPr>
        <p:spPr bwMode="auto">
          <a:xfrm>
            <a:off x="509148" y="6170992"/>
            <a:ext cx="3906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sv-SE" sz="2800" dirty="0" smtClean="0">
                <a:latin typeface="Times New Roman" panose="02020603050405020304" pitchFamily="18" charset="0"/>
              </a:rPr>
              <a:t>…</a:t>
            </a:r>
            <a:endParaRPr lang="en-US" sz="2800" dirty="0">
              <a:latin typeface="Times New Roman" panose="02020603050405020304" pitchFamily="18" charset="0"/>
            </a:endParaRPr>
          </a:p>
        </p:txBody>
      </p:sp>
      <p:sp>
        <p:nvSpPr>
          <p:cNvPr id="2" name="Rektangel 1"/>
          <p:cNvSpPr/>
          <p:nvPr/>
        </p:nvSpPr>
        <p:spPr>
          <a:xfrm>
            <a:off x="1145945" y="2414631"/>
            <a:ext cx="10378033" cy="2893100"/>
          </a:xfrm>
          <a:prstGeom prst="rect">
            <a:avLst/>
          </a:prstGeom>
        </p:spPr>
        <p:txBody>
          <a:bodyPr wrap="square">
            <a:spAutoFit/>
          </a:bodyPr>
          <a:lstStyle/>
          <a:p>
            <a:pPr>
              <a:spcBef>
                <a:spcPct val="50000"/>
              </a:spcBef>
            </a:pPr>
            <a:r>
              <a:rPr lang="en-US" sz="2800" dirty="0" smtClean="0">
                <a:latin typeface="Times New Roman" panose="02020603050405020304" pitchFamily="18" charset="0"/>
                <a:cs typeface="Times New Roman" panose="02020603050405020304" pitchFamily="18" charset="0"/>
              </a:rPr>
              <a:t>This sounds   </a:t>
            </a:r>
            <a:r>
              <a:rPr lang="en-US" sz="2800" i="1" dirty="0" smtClean="0">
                <a:latin typeface="Times New Roman" panose="02020603050405020304" pitchFamily="18" charset="0"/>
                <a:cs typeface="Times New Roman" panose="02020603050405020304" pitchFamily="18" charset="0"/>
              </a:rPr>
              <a:t>very strange at first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to university students </a:t>
            </a:r>
          </a:p>
          <a:p>
            <a:pPr>
              <a:spcBef>
                <a:spcPct val="50000"/>
              </a:spcBef>
            </a:pPr>
            <a:r>
              <a:rPr lang="en-US" sz="2800" dirty="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ho are “brainwashed” in the tradition of </a:t>
            </a:r>
            <a:r>
              <a:rPr lang="en-US" sz="2800" i="1" dirty="0" smtClean="0">
                <a:latin typeface="Times New Roman" panose="02020603050405020304" pitchFamily="18" charset="0"/>
                <a:cs typeface="Times New Roman" panose="02020603050405020304" pitchFamily="18" charset="0"/>
              </a:rPr>
              <a:t>general statistical theory</a:t>
            </a:r>
            <a:r>
              <a:rPr lang="en-US" sz="2800" dirty="0" smtClean="0">
                <a:latin typeface="Times New Roman" panose="02020603050405020304" pitchFamily="18" charset="0"/>
                <a:cs typeface="Times New Roman" panose="02020603050405020304" pitchFamily="18" charset="0"/>
              </a:rPr>
              <a:t>,</a:t>
            </a:r>
          </a:p>
          <a:p>
            <a:pPr>
              <a:spcBef>
                <a:spcPct val="50000"/>
              </a:spcBef>
            </a:pPr>
            <a:r>
              <a:rPr lang="en-US" sz="2800" dirty="0" smtClean="0">
                <a:latin typeface="Times New Roman" panose="02020603050405020304" pitchFamily="18" charset="0"/>
                <a:cs typeface="Times New Roman" panose="02020603050405020304" pitchFamily="18" charset="0"/>
              </a:rPr>
              <a:t>which starts from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 has a distribution </a:t>
            </a:r>
            <a:r>
              <a:rPr lang="en-US" sz="2800" i="1" dirty="0" smtClean="0">
                <a:latin typeface="Times New Roman" panose="02020603050405020304" pitchFamily="18" charset="0"/>
                <a:cs typeface="Times New Roman" panose="02020603050405020304" pitchFamily="18" charset="0"/>
              </a:rPr>
              <a:t>f</a:t>
            </a:r>
            <a:r>
              <a:rPr lang="en-US" sz="2800"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dirty="0" smtClean="0">
                <a:latin typeface="Times New Roman" panose="02020603050405020304" pitchFamily="18" charset="0"/>
                <a:cs typeface="Times New Roman" panose="02020603050405020304" pitchFamily="18" charset="0"/>
              </a:rPr>
              <a:t>)”</a:t>
            </a:r>
          </a:p>
          <a:p>
            <a:pPr>
              <a:spcBef>
                <a:spcPct val="50000"/>
              </a:spcBef>
            </a:pPr>
            <a:r>
              <a:rPr lang="en-US" sz="2800" dirty="0" smtClean="0">
                <a:latin typeface="Times New Roman" panose="02020603050405020304" pitchFamily="18" charset="0"/>
                <a:cs typeface="Times New Roman" panose="02020603050405020304" pitchFamily="18" charset="0"/>
              </a:rPr>
              <a:t>Therefore, some (survey) statisticians never feel comfortable           with (will never learn) </a:t>
            </a:r>
            <a:r>
              <a:rPr lang="en-US" sz="2800" i="1" dirty="0" smtClean="0">
                <a:latin typeface="Times New Roman" panose="02020603050405020304" pitchFamily="18" charset="0"/>
                <a:cs typeface="Times New Roman" panose="02020603050405020304" pitchFamily="18" charset="0"/>
              </a:rPr>
              <a:t>probability sampling inference</a:t>
            </a:r>
            <a:r>
              <a:rPr lang="en-US" sz="2800"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p:txBody>
      </p:sp>
      <p:sp>
        <p:nvSpPr>
          <p:cNvPr id="3" name="Rektangel 2"/>
          <p:cNvSpPr/>
          <p:nvPr/>
        </p:nvSpPr>
        <p:spPr>
          <a:xfrm>
            <a:off x="1161185" y="985967"/>
            <a:ext cx="10378033" cy="1015663"/>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The </a:t>
            </a:r>
            <a:r>
              <a:rPr lang="en-US" sz="2800" i="1" dirty="0">
                <a:latin typeface="Times New Roman" panose="02020603050405020304" pitchFamily="18" charset="0"/>
                <a:cs typeface="Times New Roman" panose="02020603050405020304" pitchFamily="18" charset="0"/>
              </a:rPr>
              <a:t>only random </a:t>
            </a:r>
            <a:r>
              <a:rPr lang="en-US" sz="2800" i="1" dirty="0" smtClean="0">
                <a:latin typeface="Times New Roman" panose="02020603050405020304" pitchFamily="18" charset="0"/>
                <a:cs typeface="Times New Roman" panose="02020603050405020304" pitchFamily="18" charset="0"/>
              </a:rPr>
              <a:t>structure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lies in</a:t>
            </a:r>
            <a:endParaRPr lang="en-US" sz="2800" dirty="0">
              <a:latin typeface="Times New Roman" panose="02020603050405020304" pitchFamily="18" charset="0"/>
              <a:cs typeface="Times New Roman" panose="02020603050405020304" pitchFamily="18" charset="0"/>
            </a:endParaRPr>
          </a:p>
          <a:p>
            <a:r>
              <a:rPr lang="en-US" sz="28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I</a:t>
            </a:r>
            <a:r>
              <a:rPr lang="en-US" sz="3200" i="1" baseline="-25000" dirty="0" err="1"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1 if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s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(sampled) </a:t>
            </a:r>
            <a:r>
              <a:rPr lang="en-US" sz="2800" dirty="0" smtClean="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I</a:t>
            </a:r>
            <a:r>
              <a:rPr lang="en-US" sz="3200" i="1" baseline="-25000" dirty="0" err="1">
                <a:latin typeface="Times New Roman" panose="02020603050405020304" pitchFamily="18" charset="0"/>
                <a:cs typeface="Times New Roman" panose="02020603050405020304" pitchFamily="18" charset="0"/>
              </a:rPr>
              <a:t>k</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 0 </a:t>
            </a:r>
            <a:r>
              <a:rPr lang="en-US" sz="2800" dirty="0" smtClean="0">
                <a:latin typeface="Times New Roman" panose="02020603050405020304" pitchFamily="18" charset="0"/>
                <a:cs typeface="Times New Roman" panose="02020603050405020304" pitchFamily="18" charset="0"/>
              </a:rPr>
              <a:t>   if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U</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s</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rPr>
              <a:t>(non-sampled)</a:t>
            </a:r>
            <a:endParaRPr lang="en-US" sz="2800" dirty="0"/>
          </a:p>
        </p:txBody>
      </p:sp>
    </p:spTree>
    <p:extLst>
      <p:ext uri="{BB962C8B-B14F-4D97-AF65-F5344CB8AC3E}">
        <p14:creationId xmlns:p14="http://schemas.microsoft.com/office/powerpoint/2010/main" val="243978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5"/>
          <p:cNvSpPr>
            <a:spLocks noChangeArrowheads="1"/>
          </p:cNvSpPr>
          <p:nvPr/>
        </p:nvSpPr>
        <p:spPr bwMode="auto">
          <a:xfrm>
            <a:off x="509148" y="6170992"/>
            <a:ext cx="3906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sv-SE" sz="2800" dirty="0" smtClean="0">
                <a:latin typeface="Times New Roman" panose="02020603050405020304" pitchFamily="18" charset="0"/>
              </a:rPr>
              <a:t>…</a:t>
            </a:r>
            <a:endParaRPr lang="en-US" sz="2800" dirty="0">
              <a:latin typeface="Times New Roman" panose="02020603050405020304" pitchFamily="18" charset="0"/>
            </a:endParaRPr>
          </a:p>
        </p:txBody>
      </p:sp>
      <p:sp>
        <p:nvSpPr>
          <p:cNvPr id="2" name="Rektangel 1"/>
          <p:cNvSpPr/>
          <p:nvPr/>
        </p:nvSpPr>
        <p:spPr>
          <a:xfrm>
            <a:off x="518160" y="399141"/>
            <a:ext cx="10515600" cy="5262979"/>
          </a:xfrm>
          <a:prstGeom prst="rect">
            <a:avLst/>
          </a:prstGeom>
        </p:spPr>
        <p:txBody>
          <a:bodyPr wrap="square">
            <a:spAutoFit/>
          </a:bodyPr>
          <a:lstStyle/>
          <a:p>
            <a:pPr>
              <a:spcBef>
                <a:spcPct val="50000"/>
              </a:spcBef>
            </a:pPr>
            <a:r>
              <a:rPr lang="en-US" sz="2800" dirty="0" smtClean="0">
                <a:latin typeface="Times New Roman" panose="02020603050405020304" pitchFamily="18" charset="0"/>
                <a:cs typeface="Times New Roman" panose="02020603050405020304" pitchFamily="18" charset="0"/>
              </a:rPr>
              <a:t>My experience:</a:t>
            </a:r>
          </a:p>
          <a:p>
            <a:pPr>
              <a:spcBef>
                <a:spcPct val="50000"/>
              </a:spcBef>
            </a:pPr>
            <a:r>
              <a:rPr lang="en-US" sz="2800" dirty="0" smtClean="0">
                <a:latin typeface="Times New Roman" panose="02020603050405020304" pitchFamily="18" charset="0"/>
                <a:cs typeface="Times New Roman" panose="02020603050405020304" pitchFamily="18" charset="0"/>
              </a:rPr>
              <a:t>If you start early with students (second year university, after one or two good courses in probability &amp; basic inference),</a:t>
            </a:r>
          </a:p>
          <a:p>
            <a:pPr>
              <a:spcBef>
                <a:spcPct val="50000"/>
              </a:spcBef>
            </a:pPr>
            <a:r>
              <a:rPr lang="en-US" sz="2800" dirty="0" smtClean="0">
                <a:latin typeface="Times New Roman" panose="02020603050405020304" pitchFamily="18" charset="0"/>
                <a:cs typeface="Times New Roman" panose="02020603050405020304" pitchFamily="18" charset="0"/>
              </a:rPr>
              <a:t>they easily accept the ideas of </a:t>
            </a:r>
          </a:p>
          <a:p>
            <a:pPr>
              <a:spcBef>
                <a:spcPct val="50000"/>
              </a:spcBef>
            </a:pPr>
            <a:r>
              <a:rPr lang="en-US" sz="2800" i="1" dirty="0" smtClean="0">
                <a:latin typeface="Times New Roman" panose="02020603050405020304" pitchFamily="18" charset="0"/>
                <a:cs typeface="Times New Roman" panose="02020603050405020304" pitchFamily="18" charset="0"/>
              </a:rPr>
              <a:t>sampling design</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inclusion probabilities </a:t>
            </a:r>
            <a:r>
              <a:rPr lang="en-US" sz="2800" dirty="0" smtClean="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probability sampling inference</a:t>
            </a:r>
            <a:r>
              <a:rPr lang="en-US" sz="2800" dirty="0" smtClean="0">
                <a:latin typeface="Times New Roman" panose="02020603050405020304" pitchFamily="18" charset="0"/>
                <a:cs typeface="Times New Roman" panose="02020603050405020304" pitchFamily="18" charset="0"/>
              </a:rPr>
              <a:t>.</a:t>
            </a:r>
          </a:p>
          <a:p>
            <a:pPr>
              <a:spcBef>
                <a:spcPct val="50000"/>
              </a:spcBef>
            </a:pPr>
            <a:r>
              <a:rPr lang="en-US" sz="2800" dirty="0" smtClean="0">
                <a:latin typeface="Times New Roman" panose="02020603050405020304" pitchFamily="18" charset="0"/>
                <a:cs typeface="Times New Roman" panose="02020603050405020304" pitchFamily="18" charset="0"/>
              </a:rPr>
              <a:t>They find “</a:t>
            </a:r>
            <a:r>
              <a:rPr lang="en-US" sz="2800" i="1" dirty="0" smtClean="0">
                <a:latin typeface="Times New Roman" panose="02020603050405020304" pitchFamily="18" charset="0"/>
                <a:cs typeface="Times New Roman" panose="02020603050405020304" pitchFamily="18" charset="0"/>
              </a:rPr>
              <a:t>it is a beautiful theory</a:t>
            </a:r>
            <a:r>
              <a:rPr lang="en-US" sz="2800" dirty="0" smtClean="0">
                <a:latin typeface="Times New Roman" panose="02020603050405020304" pitchFamily="18" charset="0"/>
                <a:cs typeface="Times New Roman" panose="02020603050405020304" pitchFamily="18" charset="0"/>
              </a:rPr>
              <a:t>”.</a:t>
            </a:r>
          </a:p>
          <a:p>
            <a:pPr>
              <a:spcBef>
                <a:spcPct val="50000"/>
              </a:spcBef>
            </a:pPr>
            <a:r>
              <a:rPr lang="en-US" sz="2800" dirty="0" smtClean="0">
                <a:latin typeface="Times New Roman" panose="02020603050405020304" pitchFamily="18" charset="0"/>
                <a:cs typeface="Times New Roman" panose="02020603050405020304" pitchFamily="18" charset="0"/>
              </a:rPr>
              <a:t>The teaching in universities of </a:t>
            </a:r>
            <a:r>
              <a:rPr lang="en-US" sz="2800" dirty="0">
                <a:latin typeface="Times New Roman" panose="02020603050405020304" pitchFamily="18" charset="0"/>
                <a:cs typeface="Times New Roman" panose="02020603050405020304" pitchFamily="18" charset="0"/>
              </a:rPr>
              <a:t>this “beautiful theory” </a:t>
            </a:r>
            <a:r>
              <a:rPr lang="en-US" sz="2800" dirty="0" smtClean="0">
                <a:latin typeface="Times New Roman" panose="02020603050405020304" pitchFamily="18" charset="0"/>
                <a:cs typeface="Times New Roman" panose="02020603050405020304" pitchFamily="18" charset="0"/>
              </a:rPr>
              <a:t>is important</a:t>
            </a:r>
            <a:endParaRPr lang="en-US" sz="2800" dirty="0">
              <a:latin typeface="Times New Roman" panose="02020603050405020304" pitchFamily="18" charset="0"/>
              <a:cs typeface="Times New Roman" panose="02020603050405020304" pitchFamily="18" charset="0"/>
            </a:endParaRPr>
          </a:p>
          <a:p>
            <a:pPr>
              <a:spcBef>
                <a:spcPct val="50000"/>
              </a:spcBef>
            </a:pPr>
            <a:r>
              <a:rPr lang="en-US" sz="2800" dirty="0" smtClean="0">
                <a:latin typeface="Times New Roman" panose="02020603050405020304" pitchFamily="18" charset="0"/>
                <a:cs typeface="Times New Roman" panose="02020603050405020304" pitchFamily="18" charset="0"/>
              </a:rPr>
              <a:t> in BNU  countries, and elsewhere</a:t>
            </a:r>
          </a:p>
        </p:txBody>
      </p:sp>
    </p:spTree>
    <p:extLst>
      <p:ext uri="{BB962C8B-B14F-4D97-AF65-F5344CB8AC3E}">
        <p14:creationId xmlns:p14="http://schemas.microsoft.com/office/powerpoint/2010/main" val="517822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255268" y="5974830"/>
            <a:ext cx="5296382" cy="715127"/>
          </a:xfrm>
        </p:spPr>
        <p:txBody>
          <a:bodyPr>
            <a:normAutofit/>
          </a:bodyPr>
          <a:lstStyle/>
          <a:p>
            <a:r>
              <a:rPr lang="en-US" sz="2800" u="sng" dirty="0" smtClean="0">
                <a:latin typeface="Times New Roman" panose="02020603050405020304" pitchFamily="18" charset="0"/>
                <a:cs typeface="Times New Roman" panose="02020603050405020304" pitchFamily="18" charset="0"/>
              </a:rPr>
              <a:t>…</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911944" y="214571"/>
            <a:ext cx="9685404" cy="572037"/>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The importance of the formula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ktangel 5"/>
              <p:cNvSpPr/>
              <p:nvPr/>
            </p:nvSpPr>
            <p:spPr>
              <a:xfrm>
                <a:off x="5953974" y="3244334"/>
                <a:ext cx="2840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 </m:t>
                      </m:r>
                    </m:oMath>
                  </m:oMathPara>
                </a14:m>
                <a:endParaRPr lang="en-US" dirty="0"/>
              </a:p>
            </p:txBody>
          </p:sp>
        </mc:Choice>
        <mc:Fallback xmlns="">
          <p:sp>
            <p:nvSpPr>
              <p:cNvPr id="6" name="Rektangel 5"/>
              <p:cNvSpPr>
                <a:spLocks noRot="1" noChangeAspect="1" noMove="1" noResize="1" noEditPoints="1" noAdjustHandles="1" noChangeArrowheads="1" noChangeShapeType="1" noTextEdit="1"/>
              </p:cNvSpPr>
              <p:nvPr/>
            </p:nvSpPr>
            <p:spPr>
              <a:xfrm>
                <a:off x="5953974" y="3244334"/>
                <a:ext cx="284052" cy="369332"/>
              </a:xfrm>
              <a:prstGeom prst="rect">
                <a:avLst/>
              </a:prstGeom>
              <a:blipFill rotWithShape="0">
                <a:blip r:embed="rId7"/>
                <a:stretch>
                  <a:fillRect/>
                </a:stretch>
              </a:blipFill>
            </p:spPr>
            <p:txBody>
              <a:bodyPr/>
              <a:lstStyle/>
              <a:p>
                <a:r>
                  <a:rPr lang="en-US">
                    <a:noFill/>
                  </a:rPr>
                  <a:t> </a:t>
                </a:r>
              </a:p>
            </p:txBody>
          </p:sp>
        </mc:Fallback>
      </mc:AlternateContent>
      <p:sp>
        <p:nvSpPr>
          <p:cNvPr id="8" name="Rektangel 7"/>
          <p:cNvSpPr/>
          <p:nvPr/>
        </p:nvSpPr>
        <p:spPr>
          <a:xfrm>
            <a:off x="672101" y="1714552"/>
            <a:ext cx="10750404" cy="3539430"/>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is not the  name,  Horvitz-Thompson,</a:t>
            </a:r>
          </a:p>
          <a:p>
            <a:r>
              <a:rPr lang="en-US" sz="2800" dirty="0" smtClean="0">
                <a:latin typeface="Times New Roman" panose="02020603050405020304" pitchFamily="18" charset="0"/>
                <a:cs typeface="Times New Roman" panose="02020603050405020304" pitchFamily="18" charset="0"/>
              </a:rPr>
              <a:t> but its focus on a </a:t>
            </a:r>
            <a:r>
              <a:rPr lang="en-US" sz="2800" i="1" dirty="0" smtClean="0">
                <a:latin typeface="Times New Roman" panose="02020603050405020304" pitchFamily="18" charset="0"/>
                <a:cs typeface="Times New Roman" panose="02020603050405020304" pitchFamily="18" charset="0"/>
              </a:rPr>
              <a:t> principle for design unbiased estimation</a:t>
            </a:r>
          </a:p>
          <a:p>
            <a:r>
              <a:rPr lang="en-US" sz="2800" dirty="0" smtClean="0">
                <a:latin typeface="Times New Roman" panose="02020603050405020304" pitchFamily="18" charset="0"/>
                <a:cs typeface="Times New Roman" panose="02020603050405020304" pitchFamily="18" charset="0"/>
              </a:rPr>
              <a:t>       namely,  </a:t>
            </a:r>
            <a:r>
              <a:rPr lang="en-US" sz="2800" i="1" dirty="0" smtClean="0">
                <a:latin typeface="Times New Roman" panose="02020603050405020304" pitchFamily="18" charset="0"/>
                <a:cs typeface="Times New Roman" panose="02020603050405020304" pitchFamily="18" charset="0"/>
              </a:rPr>
              <a:t>weighting</a:t>
            </a:r>
            <a:r>
              <a:rPr lang="en-US" sz="2800" dirty="0" smtClean="0">
                <a:latin typeface="Times New Roman" panose="02020603050405020304" pitchFamily="18" charset="0"/>
                <a:cs typeface="Times New Roman" panose="02020603050405020304" pitchFamily="18" charset="0"/>
              </a:rPr>
              <a:t> (of sampled units),</a:t>
            </a:r>
          </a:p>
          <a:p>
            <a:r>
              <a:rPr lang="en-US" sz="2800" dirty="0" smtClean="0">
                <a:latin typeface="Times New Roman" panose="02020603050405020304" pitchFamily="18" charset="0"/>
                <a:cs typeface="Times New Roman" panose="02020603050405020304" pitchFamily="18" charset="0"/>
              </a:rPr>
              <a:t>            more particularly   </a:t>
            </a:r>
            <a:r>
              <a:rPr lang="en-US" sz="2800" i="1" dirty="0">
                <a:latin typeface="Times New Roman" panose="02020603050405020304" pitchFamily="18" charset="0"/>
                <a:cs typeface="Times New Roman" panose="02020603050405020304" pitchFamily="18" charset="0"/>
              </a:rPr>
              <a:t>i</a:t>
            </a:r>
            <a:r>
              <a:rPr lang="en-US" sz="2800" i="1" dirty="0" smtClean="0">
                <a:latin typeface="Times New Roman" panose="02020603050405020304" pitchFamily="18" charset="0"/>
                <a:cs typeface="Times New Roman" panose="02020603050405020304" pitchFamily="18" charset="0"/>
              </a:rPr>
              <a:t>nverse probability weighting</a:t>
            </a:r>
          </a:p>
          <a:p>
            <a:endParaRPr lang="en-US" sz="2800" i="1"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Ever since, </a:t>
            </a:r>
            <a:r>
              <a:rPr lang="en-US" sz="2800" i="1" dirty="0" smtClean="0">
                <a:latin typeface="Times New Roman" panose="02020603050405020304" pitchFamily="18" charset="0"/>
                <a:cs typeface="Times New Roman" panose="02020603050405020304" pitchFamily="18" charset="0"/>
              </a:rPr>
              <a:t>weighting – </a:t>
            </a:r>
            <a:r>
              <a:rPr lang="en-US" sz="2800" dirty="0" smtClean="0">
                <a:latin typeface="Times New Roman" panose="02020603050405020304" pitchFamily="18" charset="0"/>
                <a:cs typeface="Times New Roman" panose="02020603050405020304" pitchFamily="18" charset="0"/>
              </a:rPr>
              <a:t>in different ways </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of observed units</a:t>
            </a:r>
          </a:p>
          <a:p>
            <a:r>
              <a:rPr lang="en-US" sz="2800" dirty="0" smtClean="0">
                <a:latin typeface="Times New Roman" panose="02020603050405020304" pitchFamily="18" charset="0"/>
                <a:cs typeface="Times New Roman" panose="02020603050405020304" pitchFamily="18" charset="0"/>
              </a:rPr>
              <a:t>occupies a central place in theory and practice of survey statistics</a:t>
            </a:r>
          </a:p>
          <a:p>
            <a:endParaRPr lang="en-US" sz="2800" dirty="0" smtClean="0">
              <a:latin typeface="Times New Roman" panose="02020603050405020304" pitchFamily="18" charset="0"/>
              <a:cs typeface="Times New Roman" panose="02020603050405020304" pitchFamily="18" charset="0"/>
            </a:endParaRPr>
          </a:p>
        </p:txBody>
      </p:sp>
      <p:graphicFrame>
        <p:nvGraphicFramePr>
          <p:cNvPr id="9" name="Objekt 8"/>
          <p:cNvGraphicFramePr>
            <a:graphicFrameLocks noChangeAspect="1"/>
          </p:cNvGraphicFramePr>
          <p:nvPr>
            <p:extLst/>
          </p:nvPr>
        </p:nvGraphicFramePr>
        <p:xfrm>
          <a:off x="2934166" y="658317"/>
          <a:ext cx="4922838" cy="1146175"/>
        </p:xfrm>
        <a:graphic>
          <a:graphicData uri="http://schemas.openxmlformats.org/presentationml/2006/ole">
            <mc:AlternateContent xmlns:mc="http://schemas.openxmlformats.org/markup-compatibility/2006">
              <mc:Choice xmlns:v="urn:schemas-microsoft-com:vml" Requires="v">
                <p:oleObj spid="_x0000_s354376" name="Equation" r:id="rId8" imgW="1854000" imgH="431640" progId="Equation.DSMT4">
                  <p:embed/>
                </p:oleObj>
              </mc:Choice>
              <mc:Fallback>
                <p:oleObj name="Equation" r:id="rId8" imgW="1854000" imgH="431640" progId="Equation.DSMT4">
                  <p:embed/>
                  <p:pic>
                    <p:nvPicPr>
                      <p:cNvPr id="0" name=""/>
                      <p:cNvPicPr/>
                      <p:nvPr/>
                    </p:nvPicPr>
                    <p:blipFill>
                      <a:blip r:embed="rId9"/>
                      <a:stretch>
                        <a:fillRect/>
                      </a:stretch>
                    </p:blipFill>
                    <p:spPr>
                      <a:xfrm>
                        <a:off x="2934166" y="658317"/>
                        <a:ext cx="4922838" cy="1146175"/>
                      </a:xfrm>
                      <a:prstGeom prst="rect">
                        <a:avLst/>
                      </a:prstGeom>
                    </p:spPr>
                  </p:pic>
                </p:oleObj>
              </mc:Fallback>
            </mc:AlternateContent>
          </a:graphicData>
        </a:graphic>
      </p:graphicFrame>
    </p:spTree>
    <p:extLst>
      <p:ext uri="{BB962C8B-B14F-4D97-AF65-F5344CB8AC3E}">
        <p14:creationId xmlns:p14="http://schemas.microsoft.com/office/powerpoint/2010/main" val="1419908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24262" y="692552"/>
            <a:ext cx="10458138" cy="4595728"/>
          </a:xfrm>
        </p:spPr>
        <p:txBody>
          <a:bodyPr>
            <a:normAutofit/>
          </a:bodyPr>
          <a:lstStyle/>
          <a:p>
            <a:r>
              <a:rPr lang="en-US" sz="2800" dirty="0" smtClean="0">
                <a:latin typeface="Times New Roman" panose="02020603050405020304" pitchFamily="18" charset="0"/>
                <a:cs typeface="Times New Roman" panose="02020603050405020304" pitchFamily="18" charset="0"/>
              </a:rPr>
              <a:t>                           </a:t>
            </a:r>
            <a:r>
              <a:rPr lang="en-US" sz="3100" u="sng" dirty="0" smtClean="0">
                <a:latin typeface="Times New Roman" panose="02020603050405020304" pitchFamily="18" charset="0"/>
                <a:cs typeface="Times New Roman" panose="02020603050405020304" pitchFamily="18" charset="0"/>
              </a:rPr>
              <a:t>Variance is important for inference</a:t>
            </a:r>
            <a:br>
              <a:rPr lang="en-US" sz="3100" u="sng" dirty="0" smtClean="0">
                <a:latin typeface="Times New Roman" panose="02020603050405020304" pitchFamily="18" charset="0"/>
                <a:cs typeface="Times New Roman" panose="02020603050405020304" pitchFamily="18" charset="0"/>
              </a:rPr>
            </a:br>
            <a:r>
              <a:rPr lang="en-US" sz="3100" u="sng" dirty="0" smtClean="0">
                <a:latin typeface="Times New Roman" panose="02020603050405020304" pitchFamily="18" charset="0"/>
                <a:cs typeface="Times New Roman" panose="02020603050405020304" pitchFamily="18" charset="0"/>
              </a:rPr>
              <a:t/>
            </a:r>
            <a:br>
              <a:rPr lang="en-US" sz="3100" u="sng"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The design-based  </a:t>
            </a:r>
            <a:r>
              <a:rPr lang="en-US" sz="3100" i="1" dirty="0" smtClean="0">
                <a:latin typeface="Times New Roman" panose="02020603050405020304" pitchFamily="18" charset="0"/>
                <a:cs typeface="Times New Roman" panose="02020603050405020304" pitchFamily="18" charset="0"/>
              </a:rPr>
              <a:t>variance</a:t>
            </a:r>
            <a:r>
              <a:rPr lang="en-US" sz="3100" dirty="0" smtClean="0">
                <a:latin typeface="Times New Roman" panose="02020603050405020304" pitchFamily="18" charset="0"/>
                <a:cs typeface="Times New Roman" panose="02020603050405020304" pitchFamily="18" charset="0"/>
              </a:rPr>
              <a:t> of the HT </a:t>
            </a:r>
            <a:r>
              <a:rPr lang="en-US" sz="3100" dirty="0">
                <a:latin typeface="Times New Roman" panose="02020603050405020304" pitchFamily="18" charset="0"/>
                <a:cs typeface="Times New Roman" panose="02020603050405020304" pitchFamily="18" charset="0"/>
              </a:rPr>
              <a:t>estimator </a:t>
            </a:r>
            <a:r>
              <a:rPr lang="en-US" sz="3100" dirty="0" smtClean="0">
                <a:latin typeface="Times New Roman" panose="02020603050405020304" pitchFamily="18" charset="0"/>
                <a:cs typeface="Times New Roman" panose="02020603050405020304" pitchFamily="18" charset="0"/>
              </a:rPr>
              <a:t/>
            </a:r>
            <a:br>
              <a:rPr lang="en-US" sz="3100" dirty="0" smtClean="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can </a:t>
            </a:r>
            <a:r>
              <a:rPr lang="en-US" sz="3100" dirty="0">
                <a:latin typeface="Times New Roman" panose="02020603050405020304" pitchFamily="18" charset="0"/>
                <a:cs typeface="Times New Roman" panose="02020603050405020304" pitchFamily="18" charset="0"/>
              </a:rPr>
              <a:t>be </a:t>
            </a:r>
            <a:r>
              <a:rPr lang="en-US" sz="3100" dirty="0" smtClean="0">
                <a:latin typeface="Times New Roman" panose="02020603050405020304" pitchFamily="18" charset="0"/>
                <a:cs typeface="Times New Roman" panose="02020603050405020304" pitchFamily="18" charset="0"/>
              </a:rPr>
              <a:t>stated and estimated,</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     making design-based statistical inference possible.</a:t>
            </a:r>
            <a:br>
              <a:rPr lang="en-US" sz="3100" dirty="0" smtClean="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The formula for the estimated variance </a:t>
            </a:r>
            <a:r>
              <a:rPr lang="en-US" sz="3100" dirty="0" smtClean="0">
                <a:latin typeface="Times New Roman" panose="02020603050405020304" pitchFamily="18" charset="0"/>
                <a:cs typeface="Times New Roman" panose="02020603050405020304" pitchFamily="18" charset="0"/>
              </a:rPr>
              <a:t>of  HT  involves </a:t>
            </a: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the known </a:t>
            </a:r>
            <a:r>
              <a:rPr lang="en-US" sz="3100" i="1" dirty="0">
                <a:latin typeface="Times New Roman" panose="02020603050405020304" pitchFamily="18" charset="0"/>
                <a:cs typeface="Times New Roman" panose="02020603050405020304" pitchFamily="18" charset="0"/>
              </a:rPr>
              <a:t>second order inclusion probabilities</a:t>
            </a:r>
            <a:r>
              <a:rPr lang="en-US" sz="3100" dirty="0">
                <a:latin typeface="Times New Roman" panose="02020603050405020304" pitchFamily="18" charset="0"/>
                <a:cs typeface="Times New Roman" panose="02020603050405020304" pitchFamily="18" charset="0"/>
              </a:rPr>
              <a:t>.</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389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24186" y="796491"/>
            <a:ext cx="10843914" cy="1144655"/>
          </a:xfrm>
        </p:spPr>
        <p:txBody>
          <a:bodyPr>
            <a:normAutofit/>
          </a:bodyPr>
          <a:lstStyle/>
          <a:p>
            <a:r>
              <a:rPr lang="en-US" sz="2800" dirty="0" smtClean="0">
                <a:latin typeface="Times New Roman" panose="02020603050405020304" pitchFamily="18" charset="0"/>
                <a:cs typeface="Times New Roman" panose="02020603050405020304" pitchFamily="18" charset="0"/>
              </a:rPr>
              <a:t>In the early  BNU period,</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basic probability sampling theory inspired some interesting work</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473715" y="2109532"/>
            <a:ext cx="10515600" cy="3191543"/>
          </a:xfrm>
        </p:spPr>
        <p:txBody>
          <a:bodyPr>
            <a:normAutofit lnSpcReduction="10000"/>
          </a:bodyPr>
          <a:lstStyle/>
          <a:p>
            <a:pPr marL="0" indent="0">
              <a:buNone/>
            </a:pPr>
            <a:r>
              <a:rPr lang="en-US" dirty="0" err="1" smtClean="0">
                <a:latin typeface="Times New Roman" panose="02020603050405020304" pitchFamily="18" charset="0"/>
                <a:cs typeface="Times New Roman" panose="02020603050405020304" pitchFamily="18" charset="0"/>
              </a:rPr>
              <a:t>Imbi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a:t>
            </a:r>
            <a:r>
              <a:rPr lang="en-US" dirty="0">
                <a:latin typeface="Times New Roman" panose="02020603050405020304" pitchFamily="18" charset="0"/>
                <a:cs typeface="Times New Roman" panose="02020603050405020304" pitchFamily="18" charset="0"/>
              </a:rPr>
              <a:t>, Lennart </a:t>
            </a:r>
            <a:r>
              <a:rPr lang="en-US" dirty="0" err="1">
                <a:latin typeface="Times New Roman" panose="02020603050405020304" pitchFamily="18" charset="0"/>
                <a:cs typeface="Times New Roman" panose="02020603050405020304" pitchFamily="18" charset="0"/>
              </a:rPr>
              <a:t>Bondesson</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Kadri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Meister (2004) :  </a:t>
            </a:r>
          </a:p>
          <a:p>
            <a:pPr marL="0" indent="0">
              <a:buNone/>
            </a:pPr>
            <a:r>
              <a:rPr lang="en-US" dirty="0" smtClean="0">
                <a:latin typeface="Times New Roman" panose="02020603050405020304" pitchFamily="18" charset="0"/>
                <a:cs typeface="Times New Roman" panose="02020603050405020304" pitchFamily="18" charset="0"/>
              </a:rPr>
              <a:t>    Sampling </a:t>
            </a:r>
            <a:r>
              <a:rPr lang="en-US" dirty="0">
                <a:latin typeface="Times New Roman" panose="02020603050405020304" pitchFamily="18" charset="0"/>
                <a:cs typeface="Times New Roman" panose="02020603050405020304" pitchFamily="18" charset="0"/>
              </a:rPr>
              <a:t>design and sample selection through distribution </a:t>
            </a:r>
            <a:r>
              <a:rPr lang="en-US" dirty="0" smtClean="0">
                <a:latin typeface="Times New Roman" panose="02020603050405020304" pitchFamily="18" charset="0"/>
                <a:cs typeface="Times New Roman" panose="02020603050405020304" pitchFamily="18" charset="0"/>
              </a:rPr>
              <a:t>theory. </a:t>
            </a:r>
          </a:p>
          <a:p>
            <a:pPr marL="0" indent="0">
              <a:buNone/>
            </a:pPr>
            <a:r>
              <a:rPr lang="en-US" i="1" dirty="0" smtClean="0">
                <a:latin typeface="Times New Roman" panose="02020603050405020304" pitchFamily="18" charset="0"/>
                <a:cs typeface="Times New Roman" panose="02020603050405020304" pitchFamily="18" charset="0"/>
              </a:rPr>
              <a:t>         Journal of Statistical Planning and Inference </a:t>
            </a:r>
            <a:r>
              <a:rPr lang="en-US" dirty="0" smtClean="0">
                <a:latin typeface="Times New Roman" panose="02020603050405020304" pitchFamily="18" charset="0"/>
                <a:cs typeface="Times New Roman" panose="02020603050405020304" pitchFamily="18" charset="0"/>
              </a:rPr>
              <a:t>123(2</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395-413.</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paper may be seen as in part a review covering basics of sampling theory in a different light. We use a multivariate approach with a </a:t>
            </a:r>
            <a:r>
              <a:rPr lang="en-US" i="1" dirty="0">
                <a:latin typeface="Times New Roman" panose="02020603050405020304" pitchFamily="18" charset="0"/>
                <a:cs typeface="Times New Roman" panose="02020603050405020304" pitchFamily="18" charset="0"/>
              </a:rPr>
              <a:t>unifying treatment of WOR and WR sampling </a:t>
            </a:r>
            <a:r>
              <a:rPr lang="en-US" i="1" dirty="0" smtClean="0">
                <a:latin typeface="Times New Roman" panose="02020603050405020304" pitchFamily="18" charset="0"/>
                <a:cs typeface="Times New Roman" panose="02020603050405020304" pitchFamily="18" charset="0"/>
              </a:rPr>
              <a:t>designs</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9284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701709" y="3038696"/>
            <a:ext cx="10977652" cy="1683206"/>
          </a:xfrm>
        </p:spPr>
        <p:txBody>
          <a:bodyPr>
            <a:noAutofit/>
          </a:bodyPr>
          <a:lstStyle/>
          <a:p>
            <a:pPr marL="0" indent="0">
              <a:buNone/>
            </a:pPr>
            <a:r>
              <a:rPr lang="en-US" dirty="0" err="1" smtClean="0">
                <a:latin typeface="Times New Roman" panose="02020603050405020304" pitchFamily="18" charset="0"/>
                <a:cs typeface="Times New Roman" panose="02020603050405020304" pitchFamily="18" charset="0"/>
              </a:rPr>
              <a:t>Traat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Bondesson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a:t>
            </a:r>
            <a:r>
              <a:rPr lang="en-US" dirty="0" smtClean="0">
                <a:latin typeface="Times New Roman" panose="02020603050405020304" pitchFamily="18" charset="0"/>
                <a:cs typeface="Times New Roman" panose="02020603050405020304" pitchFamily="18" charset="0"/>
              </a:rPr>
              <a:t>Meister (2004) examine </a:t>
            </a:r>
          </a:p>
          <a:p>
            <a:pPr marL="0" indent="0">
              <a:buNone/>
            </a:pPr>
            <a:r>
              <a:rPr lang="en-US" dirty="0" smtClean="0">
                <a:latin typeface="Times New Roman" panose="02020603050405020304" pitchFamily="18" charset="0"/>
                <a:cs typeface="Times New Roman" panose="02020603050405020304" pitchFamily="18" charset="0"/>
              </a:rPr>
              <a:t>sampling </a:t>
            </a:r>
            <a:r>
              <a:rPr lang="en-US" dirty="0">
                <a:latin typeface="Times New Roman" panose="02020603050405020304" pitchFamily="18" charset="0"/>
                <a:cs typeface="Times New Roman" panose="02020603050405020304" pitchFamily="18" charset="0"/>
              </a:rPr>
              <a:t>from </a:t>
            </a:r>
            <a:r>
              <a:rPr lang="en-US" dirty="0" smtClean="0">
                <a:latin typeface="Times New Roman" panose="02020603050405020304" pitchFamily="18" charset="0"/>
                <a:cs typeface="Times New Roman" panose="02020603050405020304" pitchFamily="18" charset="0"/>
              </a:rPr>
              <a:t>population  </a:t>
            </a:r>
            <a:r>
              <a:rPr lang="en-US" i="1" dirty="0" smtClean="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  (of </a:t>
            </a:r>
            <a:r>
              <a:rPr lang="en-US" dirty="0">
                <a:latin typeface="Times New Roman" panose="02020603050405020304" pitchFamily="18" charset="0"/>
                <a:cs typeface="Times New Roman" panose="02020603050405020304" pitchFamily="18" charset="0"/>
              </a:rPr>
              <a:t>size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through the </a:t>
            </a:r>
            <a:r>
              <a:rPr lang="en-US" dirty="0">
                <a:latin typeface="Times New Roman" panose="02020603050405020304" pitchFamily="18" charset="0"/>
                <a:cs typeface="Times New Roman" panose="02020603050405020304" pitchFamily="18" charset="0"/>
              </a:rPr>
              <a:t>distribution of the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-dim. vector</a:t>
            </a:r>
          </a:p>
        </p:txBody>
      </p:sp>
      <p:graphicFrame>
        <p:nvGraphicFramePr>
          <p:cNvPr id="4" name="Objekt 3"/>
          <p:cNvGraphicFramePr>
            <a:graphicFrameLocks noChangeAspect="1"/>
          </p:cNvGraphicFramePr>
          <p:nvPr>
            <p:extLst>
              <p:ext uri="{D42A27DB-BD31-4B8C-83A1-F6EECF244321}">
                <p14:modId xmlns:p14="http://schemas.microsoft.com/office/powerpoint/2010/main" val="2191683516"/>
              </p:ext>
            </p:extLst>
          </p:nvPr>
        </p:nvGraphicFramePr>
        <p:xfrm>
          <a:off x="3187799" y="4851104"/>
          <a:ext cx="4613275" cy="747712"/>
        </p:xfrm>
        <a:graphic>
          <a:graphicData uri="http://schemas.openxmlformats.org/presentationml/2006/ole">
            <mc:AlternateContent xmlns:mc="http://schemas.openxmlformats.org/markup-compatibility/2006">
              <mc:Choice xmlns:v="urn:schemas-microsoft-com:vml" Requires="v">
                <p:oleObj spid="_x0000_s216315" name="Equation" r:id="rId3" imgW="1409400" imgH="228600" progId="Equation.DSMT4">
                  <p:embed/>
                </p:oleObj>
              </mc:Choice>
              <mc:Fallback>
                <p:oleObj name="Equation" r:id="rId3" imgW="1409400" imgH="228600" progId="Equation.DSMT4">
                  <p:embed/>
                  <p:pic>
                    <p:nvPicPr>
                      <p:cNvPr id="0" name=""/>
                      <p:cNvPicPr/>
                      <p:nvPr/>
                    </p:nvPicPr>
                    <p:blipFill>
                      <a:blip r:embed="rId4"/>
                      <a:stretch>
                        <a:fillRect/>
                      </a:stretch>
                    </p:blipFill>
                    <p:spPr>
                      <a:xfrm>
                        <a:off x="3187799" y="4851104"/>
                        <a:ext cx="4613275" cy="747712"/>
                      </a:xfrm>
                      <a:prstGeom prst="rect">
                        <a:avLst/>
                      </a:prstGeom>
                    </p:spPr>
                  </p:pic>
                </p:oleObj>
              </mc:Fallback>
            </mc:AlternateContent>
          </a:graphicData>
        </a:graphic>
      </p:graphicFrame>
      <p:sp>
        <p:nvSpPr>
          <p:cNvPr id="5" name="Rektangel 4"/>
          <p:cNvSpPr/>
          <p:nvPr/>
        </p:nvSpPr>
        <p:spPr>
          <a:xfrm>
            <a:off x="640749" y="761740"/>
            <a:ext cx="11395095" cy="150810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In  WOR </a:t>
            </a:r>
            <a:r>
              <a:rPr lang="en-US" sz="2800" dirty="0">
                <a:latin typeface="Times New Roman" panose="02020603050405020304" pitchFamily="18" charset="0"/>
                <a:cs typeface="Times New Roman" panose="02020603050405020304" pitchFamily="18" charset="0"/>
              </a:rPr>
              <a:t>sampling designs, </a:t>
            </a:r>
            <a:r>
              <a:rPr lang="en-US" sz="3200" i="1" dirty="0" err="1" smtClean="0">
                <a:latin typeface="Times New Roman" panose="02020603050405020304" pitchFamily="18" charset="0"/>
                <a:cs typeface="Times New Roman" panose="02020603050405020304" pitchFamily="18" charset="0"/>
              </a:rPr>
              <a:t>I</a:t>
            </a:r>
            <a:r>
              <a:rPr lang="en-US" sz="3200" i="1" baseline="-25000" dirty="0" err="1"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 is </a:t>
            </a:r>
            <a:r>
              <a:rPr lang="en-US" sz="2800" dirty="0" smtClean="0">
                <a:latin typeface="Times New Roman" panose="02020603050405020304" pitchFamily="18" charset="0"/>
                <a:cs typeface="Times New Roman" panose="02020603050405020304" pitchFamily="18" charset="0"/>
              </a:rPr>
              <a:t>0 </a:t>
            </a:r>
            <a:r>
              <a:rPr lang="en-US" sz="2800" dirty="0">
                <a:latin typeface="Times New Roman" panose="02020603050405020304" pitchFamily="18" charset="0"/>
                <a:cs typeface="Times New Roman" panose="02020603050405020304" pitchFamily="18" charset="0"/>
              </a:rPr>
              <a:t>or </a:t>
            </a:r>
            <a:r>
              <a:rPr lang="en-US" sz="2800" dirty="0" smtClean="0">
                <a:latin typeface="Times New Roman" panose="02020603050405020304" pitchFamily="18" charset="0"/>
                <a:cs typeface="Times New Roman" panose="02020603050405020304" pitchFamily="18" charset="0"/>
              </a:rPr>
              <a:t>1</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More </a:t>
            </a:r>
            <a:r>
              <a:rPr lang="en-US" sz="2800" dirty="0">
                <a:latin typeface="Times New Roman" panose="02020603050405020304" pitchFamily="18" charset="0"/>
                <a:cs typeface="Times New Roman" panose="02020603050405020304" pitchFamily="18" charset="0"/>
              </a:rPr>
              <a:t>generally,  </a:t>
            </a:r>
            <a:r>
              <a:rPr lang="en-US" sz="2800" dirty="0" smtClean="0">
                <a:latin typeface="Times New Roman" panose="02020603050405020304" pitchFamily="18" charset="0"/>
                <a:cs typeface="Times New Roman" panose="02020603050405020304" pitchFamily="18" charset="0"/>
              </a:rPr>
              <a:t>in WR  designs,  </a:t>
            </a:r>
            <a:endParaRPr lang="en-US" sz="2800" dirty="0">
              <a:latin typeface="Times New Roman" panose="02020603050405020304" pitchFamily="18" charset="0"/>
              <a:cs typeface="Times New Roman" panose="02020603050405020304" pitchFamily="18" charset="0"/>
            </a:endParaRPr>
          </a:p>
          <a:p>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I</a:t>
            </a:r>
            <a:r>
              <a:rPr lang="en-US" sz="3200" i="1" baseline="-25000" dirty="0" err="1">
                <a:latin typeface="Times New Roman" panose="02020603050405020304" pitchFamily="18" charset="0"/>
                <a:cs typeface="Times New Roman" panose="02020603050405020304" pitchFamily="18" charset="0"/>
              </a:rPr>
              <a:t>k</a:t>
            </a:r>
            <a:r>
              <a:rPr lang="en-US" sz="3200"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 number </a:t>
            </a:r>
            <a:r>
              <a:rPr lang="en-US" sz="2800" i="1" dirty="0">
                <a:latin typeface="Times New Roman" panose="02020603050405020304" pitchFamily="18" charset="0"/>
                <a:cs typeface="Times New Roman" panose="02020603050405020304" pitchFamily="18" charset="0"/>
              </a:rPr>
              <a:t>of times </a:t>
            </a:r>
            <a:r>
              <a:rPr lang="en-US" sz="2800" dirty="0">
                <a:latin typeface="Times New Roman" panose="02020603050405020304" pitchFamily="18" charset="0"/>
                <a:cs typeface="Times New Roman" panose="02020603050405020304" pitchFamily="18" charset="0"/>
              </a:rPr>
              <a:t>that unit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is drawn from  </a:t>
            </a:r>
            <a:r>
              <a:rPr lang="en-US" sz="2800" i="1" dirty="0">
                <a:latin typeface="Times New Roman" panose="02020603050405020304" pitchFamily="18" charset="0"/>
                <a:cs typeface="Times New Roman" panose="02020603050405020304" pitchFamily="18" charset="0"/>
              </a:rPr>
              <a:t>U</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414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46866" y="499737"/>
            <a:ext cx="7562420" cy="572863"/>
          </a:xfrm>
        </p:spPr>
        <p:txBody>
          <a:bodyPr>
            <a:normAutofit/>
          </a:bodyPr>
          <a:lstStyle/>
          <a:p>
            <a:r>
              <a:rPr lang="en-US" sz="2800" u="sng" dirty="0" smtClean="0">
                <a:latin typeface="Times New Roman" panose="02020603050405020304" pitchFamily="18" charset="0"/>
                <a:cs typeface="Times New Roman" panose="02020603050405020304" pitchFamily="18" charset="0"/>
              </a:rPr>
              <a:t>Unbiased  :  A property of doubtful value in itself</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258969" y="2436867"/>
            <a:ext cx="11933031" cy="2704759"/>
          </a:xfrm>
        </p:spPr>
        <p:txBody>
          <a:bodyPr>
            <a:noAutofit/>
          </a:bodyPr>
          <a:lstStyle/>
          <a:p>
            <a:pPr>
              <a:buFontTx/>
              <a:buChar char="-"/>
            </a:pPr>
            <a:r>
              <a:rPr lang="en-US" dirty="0" smtClean="0">
                <a:latin typeface="Times New Roman" panose="02020603050405020304" pitchFamily="18" charset="0"/>
                <a:cs typeface="Times New Roman" panose="02020603050405020304" pitchFamily="18" charset="0"/>
              </a:rPr>
              <a:t> To rely on the unbiasedness </a:t>
            </a:r>
            <a:r>
              <a:rPr lang="en-US" i="1" dirty="0" smtClean="0">
                <a:latin typeface="Times New Roman" panose="02020603050405020304" pitchFamily="18" charset="0"/>
                <a:cs typeface="Times New Roman" panose="02020603050405020304" pitchFamily="18" charset="0"/>
              </a:rPr>
              <a:t>alone </a:t>
            </a:r>
            <a:r>
              <a:rPr lang="en-US" dirty="0" smtClean="0">
                <a:latin typeface="Times New Roman" panose="02020603050405020304" pitchFamily="18" charset="0"/>
                <a:cs typeface="Times New Roman" panose="02020603050405020304" pitchFamily="18" charset="0"/>
              </a:rPr>
              <a:t>(and disregard the variance) can </a:t>
            </a:r>
            <a:r>
              <a:rPr lang="en-US" dirty="0">
                <a:latin typeface="Times New Roman" panose="02020603050405020304" pitchFamily="18" charset="0"/>
                <a:cs typeface="Times New Roman" panose="02020603050405020304" pitchFamily="18" charset="0"/>
              </a:rPr>
              <a:t>lead </a:t>
            </a:r>
            <a:r>
              <a:rPr lang="en-US" dirty="0" smtClean="0">
                <a:latin typeface="Times New Roman" panose="02020603050405020304" pitchFamily="18" charset="0"/>
                <a:cs typeface="Times New Roman" panose="02020603050405020304" pitchFamily="18" charset="0"/>
              </a:rPr>
              <a:t>to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absurd estimates (</a:t>
            </a:r>
            <a:r>
              <a:rPr lang="en-US" dirty="0" err="1" smtClean="0">
                <a:latin typeface="Times New Roman" panose="02020603050405020304" pitchFamily="18" charset="0"/>
                <a:cs typeface="Times New Roman" panose="02020603050405020304" pitchFamily="18" charset="0"/>
              </a:rPr>
              <a:t>Basu’s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elephant </a:t>
            </a:r>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smtClean="0">
                <a:latin typeface="Times New Roman" panose="02020603050405020304" pitchFamily="18" charset="0"/>
                <a:cs typeface="Times New Roman" panose="02020603050405020304" pitchFamily="18" charset="0"/>
              </a:rPr>
              <a:t>  The unbiasedness of HT is a valuable property only </a:t>
            </a:r>
            <a:r>
              <a:rPr lang="en-US" i="1" dirty="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n combination with        </a:t>
            </a:r>
            <a:r>
              <a:rPr lang="en-US" dirty="0" smtClean="0">
                <a:latin typeface="Times New Roman" panose="02020603050405020304" pitchFamily="18" charset="0"/>
                <a:cs typeface="Times New Roman" panose="02020603050405020304" pitchFamily="18" charset="0"/>
              </a:rPr>
              <a:t>(an implicit) relationship of </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to an auxiliary vector  </a:t>
            </a:r>
            <a:r>
              <a:rPr lang="en-US" b="1" dirty="0" smtClean="0">
                <a:latin typeface="Times New Roman" panose="02020603050405020304" pitchFamily="18" charset="0"/>
                <a:cs typeface="Times New Roman" panose="02020603050405020304" pitchFamily="18" charset="0"/>
              </a:rPr>
              <a:t>x</a:t>
            </a:r>
          </a:p>
        </p:txBody>
      </p:sp>
      <p:graphicFrame>
        <p:nvGraphicFramePr>
          <p:cNvPr id="5" name="Objekt 4"/>
          <p:cNvGraphicFramePr>
            <a:graphicFrameLocks noChangeAspect="1"/>
          </p:cNvGraphicFramePr>
          <p:nvPr>
            <p:extLst>
              <p:ext uri="{D42A27DB-BD31-4B8C-83A1-F6EECF244321}">
                <p14:modId xmlns:p14="http://schemas.microsoft.com/office/powerpoint/2010/main" val="510729744"/>
              </p:ext>
            </p:extLst>
          </p:nvPr>
        </p:nvGraphicFramePr>
        <p:xfrm>
          <a:off x="1231900" y="1179513"/>
          <a:ext cx="6945313" cy="1146175"/>
        </p:xfrm>
        <a:graphic>
          <a:graphicData uri="http://schemas.openxmlformats.org/presentationml/2006/ole">
            <mc:AlternateContent xmlns:mc="http://schemas.openxmlformats.org/markup-compatibility/2006">
              <mc:Choice xmlns:v="urn:schemas-microsoft-com:vml" Requires="v">
                <p:oleObj spid="_x0000_s367621" name="Equation" r:id="rId3" imgW="2616120" imgH="431640" progId="Equation.DSMT4">
                  <p:embed/>
                </p:oleObj>
              </mc:Choice>
              <mc:Fallback>
                <p:oleObj name="Equation" r:id="rId3" imgW="2616120" imgH="431640" progId="Equation.DSMT4">
                  <p:embed/>
                  <p:pic>
                    <p:nvPicPr>
                      <p:cNvPr id="0" name=""/>
                      <p:cNvPicPr/>
                      <p:nvPr/>
                    </p:nvPicPr>
                    <p:blipFill>
                      <a:blip r:embed="rId4"/>
                      <a:stretch>
                        <a:fillRect/>
                      </a:stretch>
                    </p:blipFill>
                    <p:spPr>
                      <a:xfrm>
                        <a:off x="1231900" y="1179513"/>
                        <a:ext cx="6945313" cy="1146175"/>
                      </a:xfrm>
                      <a:prstGeom prst="rect">
                        <a:avLst/>
                      </a:prstGeom>
                    </p:spPr>
                  </p:pic>
                </p:oleObj>
              </mc:Fallback>
            </mc:AlternateContent>
          </a:graphicData>
        </a:graphic>
      </p:graphicFrame>
    </p:spTree>
    <p:extLst>
      <p:ext uri="{BB962C8B-B14F-4D97-AF65-F5344CB8AC3E}">
        <p14:creationId xmlns:p14="http://schemas.microsoft.com/office/powerpoint/2010/main" val="2167339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65327" y="5607391"/>
            <a:ext cx="5296382" cy="715127"/>
          </a:xfrm>
        </p:spPr>
        <p:txBody>
          <a:bodyPr>
            <a:norm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1240624" y="652059"/>
            <a:ext cx="8308110" cy="572037"/>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The   </a:t>
            </a:r>
            <a:r>
              <a:rPr lang="en-US" i="1" dirty="0" smtClean="0">
                <a:latin typeface="Times New Roman" panose="02020603050405020304" pitchFamily="18" charset="0"/>
                <a:cs typeface="Times New Roman" panose="02020603050405020304" pitchFamily="18" charset="0"/>
              </a:rPr>
              <a:t>inverse probability weighting   </a:t>
            </a:r>
            <a:r>
              <a:rPr lang="en-US" dirty="0" smtClean="0">
                <a:latin typeface="Times New Roman" panose="02020603050405020304" pitchFamily="18" charset="0"/>
                <a:cs typeface="Times New Roman" panose="02020603050405020304" pitchFamily="18" charset="0"/>
              </a:rPr>
              <a:t>formula (1952)</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ktangel 5"/>
              <p:cNvSpPr/>
              <p:nvPr/>
            </p:nvSpPr>
            <p:spPr>
              <a:xfrm>
                <a:off x="5953974" y="3244334"/>
                <a:ext cx="2840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 </m:t>
                      </m:r>
                    </m:oMath>
                  </m:oMathPara>
                </a14:m>
                <a:endParaRPr lang="en-US" dirty="0"/>
              </a:p>
            </p:txBody>
          </p:sp>
        </mc:Choice>
        <mc:Fallback xmlns="">
          <p:sp>
            <p:nvSpPr>
              <p:cNvPr id="6" name="Rektangel 5"/>
              <p:cNvSpPr>
                <a:spLocks noRot="1" noChangeAspect="1" noMove="1" noResize="1" noEditPoints="1" noAdjustHandles="1" noChangeArrowheads="1" noChangeShapeType="1" noTextEdit="1"/>
              </p:cNvSpPr>
              <p:nvPr/>
            </p:nvSpPr>
            <p:spPr>
              <a:xfrm>
                <a:off x="5953974" y="3244334"/>
                <a:ext cx="284052" cy="369332"/>
              </a:xfrm>
              <a:prstGeom prst="rect">
                <a:avLst/>
              </a:prstGeom>
              <a:blipFill rotWithShape="0">
                <a:blip r:embed="rId7"/>
                <a:stretch>
                  <a:fillRect/>
                </a:stretch>
              </a:blipFill>
            </p:spPr>
            <p:txBody>
              <a:bodyPr/>
              <a:lstStyle/>
              <a:p>
                <a:r>
                  <a:rPr lang="en-US">
                    <a:noFill/>
                  </a:rPr>
                  <a:t> </a:t>
                </a:r>
              </a:p>
            </p:txBody>
          </p:sp>
        </mc:Fallback>
      </mc:AlternateContent>
      <p:sp>
        <p:nvSpPr>
          <p:cNvPr id="8" name="Rektangel 7"/>
          <p:cNvSpPr/>
          <p:nvPr/>
        </p:nvSpPr>
        <p:spPr>
          <a:xfrm>
            <a:off x="526578" y="2120949"/>
            <a:ext cx="10854792" cy="3108543"/>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marks the beginning </a:t>
            </a:r>
            <a:r>
              <a:rPr lang="en-US" sz="2800" dirty="0">
                <a:latin typeface="Times New Roman" panose="02020603050405020304" pitchFamily="18" charset="0"/>
                <a:cs typeface="Times New Roman" panose="02020603050405020304" pitchFamily="18" charset="0"/>
              </a:rPr>
              <a:t>of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 </a:t>
            </a:r>
            <a:r>
              <a:rPr lang="en-US" sz="2800" dirty="0">
                <a:latin typeface="Times New Roman" panose="02020603050405020304" pitchFamily="18" charset="0"/>
                <a:cs typeface="Times New Roman" panose="02020603050405020304" pitchFamily="18" charset="0"/>
              </a:rPr>
              <a:t>long period of </a:t>
            </a:r>
            <a:r>
              <a:rPr lang="en-US" sz="2800" i="1" dirty="0">
                <a:latin typeface="Times New Roman" panose="02020603050405020304" pitchFamily="18" charset="0"/>
                <a:cs typeface="Times New Roman" panose="02020603050405020304" pitchFamily="18" charset="0"/>
              </a:rPr>
              <a:t>normal science </a:t>
            </a:r>
            <a:r>
              <a:rPr lang="en-US" sz="2800" dirty="0" smtClean="0">
                <a:latin typeface="Times New Roman" panose="02020603050405020304" pitchFamily="18" charset="0"/>
                <a:cs typeface="Times New Roman" panose="02020603050405020304" pitchFamily="18" charset="0"/>
              </a:rPr>
              <a:t>-  still continuing -</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in the </a:t>
            </a:r>
            <a:r>
              <a:rPr lang="en-US" sz="2800" i="1" dirty="0" smtClean="0">
                <a:latin typeface="Times New Roman" panose="02020603050405020304" pitchFamily="18" charset="0"/>
                <a:cs typeface="Times New Roman" panose="02020603050405020304" pitchFamily="18" charset="0"/>
              </a:rPr>
              <a:t>probability sampling paradigm</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T. Kuhn (1952): The Structure of Scientific Revolutions)</a:t>
            </a:r>
          </a:p>
          <a:p>
            <a:endParaRPr lang="en-US" sz="2800" i="1" dirty="0">
              <a:latin typeface="Times New Roman" panose="02020603050405020304" pitchFamily="18" charset="0"/>
              <a:cs typeface="Times New Roman" panose="02020603050405020304" pitchFamily="18" charset="0"/>
            </a:endParaRPr>
          </a:p>
          <a:p>
            <a:endParaRPr lang="en-US" sz="2800" i="1" dirty="0" smtClean="0">
              <a:latin typeface="Times New Roman" panose="02020603050405020304" pitchFamily="18" charset="0"/>
              <a:cs typeface="Times New Roman" panose="02020603050405020304" pitchFamily="18" charset="0"/>
            </a:endParaRPr>
          </a:p>
        </p:txBody>
      </p:sp>
      <p:graphicFrame>
        <p:nvGraphicFramePr>
          <p:cNvPr id="9" name="Objekt 8"/>
          <p:cNvGraphicFramePr>
            <a:graphicFrameLocks noChangeAspect="1"/>
          </p:cNvGraphicFramePr>
          <p:nvPr>
            <p:extLst>
              <p:ext uri="{D42A27DB-BD31-4B8C-83A1-F6EECF244321}">
                <p14:modId xmlns:p14="http://schemas.microsoft.com/office/powerpoint/2010/main" val="3011682446"/>
              </p:ext>
            </p:extLst>
          </p:nvPr>
        </p:nvGraphicFramePr>
        <p:xfrm>
          <a:off x="2902937" y="1089185"/>
          <a:ext cx="4922838" cy="1146175"/>
        </p:xfrm>
        <a:graphic>
          <a:graphicData uri="http://schemas.openxmlformats.org/presentationml/2006/ole">
            <mc:AlternateContent xmlns:mc="http://schemas.openxmlformats.org/markup-compatibility/2006">
              <mc:Choice xmlns:v="urn:schemas-microsoft-com:vml" Requires="v">
                <p:oleObj spid="_x0000_s363538" name="Equation" r:id="rId8" imgW="1854000" imgH="431640" progId="Equation.DSMT4">
                  <p:embed/>
                </p:oleObj>
              </mc:Choice>
              <mc:Fallback>
                <p:oleObj name="Equation" r:id="rId8" imgW="1854000" imgH="431640" progId="Equation.DSMT4">
                  <p:embed/>
                  <p:pic>
                    <p:nvPicPr>
                      <p:cNvPr id="0" name=""/>
                      <p:cNvPicPr/>
                      <p:nvPr/>
                    </p:nvPicPr>
                    <p:blipFill>
                      <a:blip r:embed="rId9"/>
                      <a:stretch>
                        <a:fillRect/>
                      </a:stretch>
                    </p:blipFill>
                    <p:spPr>
                      <a:xfrm>
                        <a:off x="2902937" y="1089185"/>
                        <a:ext cx="4922838" cy="1146175"/>
                      </a:xfrm>
                      <a:prstGeom prst="rect">
                        <a:avLst/>
                      </a:prstGeom>
                    </p:spPr>
                  </p:pic>
                </p:oleObj>
              </mc:Fallback>
            </mc:AlternateContent>
          </a:graphicData>
        </a:graphic>
      </p:graphicFrame>
      <p:sp>
        <p:nvSpPr>
          <p:cNvPr id="4" name="Rektangel 3"/>
          <p:cNvSpPr/>
          <p:nvPr/>
        </p:nvSpPr>
        <p:spPr>
          <a:xfrm>
            <a:off x="343970" y="351232"/>
            <a:ext cx="35137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Ö</a:t>
            </a:r>
          </a:p>
        </p:txBody>
      </p:sp>
    </p:spTree>
    <p:extLst>
      <p:ext uri="{BB962C8B-B14F-4D97-AF65-F5344CB8AC3E}">
        <p14:creationId xmlns:p14="http://schemas.microsoft.com/office/powerpoint/2010/main" val="181924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2490777" y="812352"/>
            <a:ext cx="5411454" cy="421105"/>
          </a:xfrm>
        </p:spPr>
        <p:txBody>
          <a:bodyPr>
            <a:noAutofit/>
          </a:bodyPr>
          <a:lstStyle/>
          <a:p>
            <a:r>
              <a:rPr lang="en-US" sz="2800" u="sng" dirty="0" smtClean="0">
                <a:latin typeface="Times New Roman" panose="02020603050405020304" pitchFamily="18" charset="0"/>
                <a:cs typeface="Times New Roman" panose="02020603050405020304" pitchFamily="18" charset="0"/>
              </a:rPr>
              <a:t/>
            </a:r>
            <a:br>
              <a:rPr lang="en-US" sz="2800" u="sng" dirty="0" smtClean="0">
                <a:latin typeface="Times New Roman" panose="02020603050405020304" pitchFamily="18" charset="0"/>
                <a:cs typeface="Times New Roman" panose="02020603050405020304" pitchFamily="18" charset="0"/>
              </a:rPr>
            </a:b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1299378" y="983055"/>
            <a:ext cx="10892622" cy="4788158"/>
          </a:xfrm>
        </p:spPr>
        <p:txBody>
          <a:bodyPr>
            <a:noAutofit/>
          </a:bodyPr>
          <a:lstStyle/>
          <a:p>
            <a:pPr algn="l"/>
            <a:r>
              <a:rPr lang="en-US" sz="2800" dirty="0" smtClean="0">
                <a:latin typeface="Times New Roman" panose="02020603050405020304" pitchFamily="18" charset="0"/>
                <a:cs typeface="Times New Roman" panose="02020603050405020304" pitchFamily="18" charset="0"/>
              </a:rPr>
              <a:t>In preparing this talk I was </a:t>
            </a:r>
            <a:r>
              <a:rPr lang="en-US" sz="2800" smtClean="0">
                <a:latin typeface="Times New Roman" panose="02020603050405020304" pitchFamily="18" charset="0"/>
                <a:cs typeface="Times New Roman" panose="02020603050405020304" pitchFamily="18" charset="0"/>
              </a:rPr>
              <a:t>thinking </a:t>
            </a:r>
            <a:r>
              <a:rPr lang="en-US" sz="2800" smtClean="0">
                <a:latin typeface="Times New Roman" panose="02020603050405020304" pitchFamily="18" charset="0"/>
                <a:cs typeface="Times New Roman" panose="02020603050405020304" pitchFamily="18" charset="0"/>
              </a:rPr>
              <a:t>especially </a:t>
            </a:r>
            <a:r>
              <a:rPr lang="en-US" sz="2800" dirty="0" smtClean="0">
                <a:latin typeface="Times New Roman" panose="02020603050405020304" pitchFamily="18" charset="0"/>
                <a:cs typeface="Times New Roman" panose="02020603050405020304" pitchFamily="18" charset="0"/>
              </a:rPr>
              <a:t>about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the period beginning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rPr>
              <a:t>1990,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important for  the BNU network</a:t>
            </a:r>
          </a:p>
          <a:p>
            <a:pPr algn="l"/>
            <a:endParaRPr lang="en-US" sz="2800" dirty="0" smtClean="0">
              <a:latin typeface="Times New Roman" panose="02020603050405020304" pitchFamily="18" charset="0"/>
              <a:cs typeface="Times New Roman" panose="02020603050405020304" pitchFamily="18" charset="0"/>
            </a:endParaRPr>
          </a:p>
          <a:p>
            <a:pPr algn="l"/>
            <a:r>
              <a:rPr lang="sv-SE" sz="2800" dirty="0" smtClean="0">
                <a:latin typeface="Times New Roman" panose="02020603050405020304" pitchFamily="18" charset="0"/>
                <a:cs typeface="Times New Roman" panose="02020603050405020304" pitchFamily="18" charset="0"/>
              </a:rPr>
              <a:t>I </a:t>
            </a:r>
            <a:r>
              <a:rPr lang="sv-SE" sz="2800" dirty="0" err="1" smtClean="0">
                <a:latin typeface="Times New Roman" panose="02020603050405020304" pitchFamily="18" charset="0"/>
                <a:cs typeface="Times New Roman" panose="02020603050405020304" pitchFamily="18" charset="0"/>
              </a:rPr>
              <a:t>review</a:t>
            </a:r>
            <a:r>
              <a:rPr lang="sv-SE"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some important lines of development</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how they have played a role for the BNU</a:t>
            </a:r>
          </a:p>
          <a:p>
            <a:pPr algn="l"/>
            <a:r>
              <a:rPr lang="en-US" sz="2800" dirty="0" smtClean="0">
                <a:latin typeface="Times New Roman" panose="02020603050405020304" pitchFamily="18" charset="0"/>
                <a:cs typeface="Times New Roman" panose="02020603050405020304" pitchFamily="18" charset="0"/>
              </a:rPr>
              <a:t>I am talking about </a:t>
            </a:r>
            <a:r>
              <a:rPr lang="en-US" sz="2800" i="1" dirty="0" smtClean="0">
                <a:latin typeface="Times New Roman" panose="02020603050405020304" pitchFamily="18" charset="0"/>
                <a:cs typeface="Times New Roman" panose="02020603050405020304" pitchFamily="18" charset="0"/>
              </a:rPr>
              <a:t>sample surveys </a:t>
            </a:r>
            <a:r>
              <a:rPr lang="en-US" sz="2800" dirty="0" smtClean="0">
                <a:latin typeface="Times New Roman" panose="02020603050405020304" pitchFamily="18" charset="0"/>
                <a:cs typeface="Times New Roman" panose="02020603050405020304" pitchFamily="18" charset="0"/>
              </a:rPr>
              <a:t>(in NSI:s),</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past &amp; future for such surveys</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24084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686841" y="583074"/>
            <a:ext cx="887127" cy="57203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Ö</a:t>
            </a:r>
          </a:p>
        </p:txBody>
      </p:sp>
      <mc:AlternateContent xmlns:mc="http://schemas.openxmlformats.org/markup-compatibility/2006" xmlns:a14="http://schemas.microsoft.com/office/drawing/2010/main">
        <mc:Choice Requires="a14">
          <p:sp>
            <p:nvSpPr>
              <p:cNvPr id="6" name="Rektangel 5"/>
              <p:cNvSpPr/>
              <p:nvPr/>
            </p:nvSpPr>
            <p:spPr>
              <a:xfrm>
                <a:off x="5953974" y="3244334"/>
                <a:ext cx="2840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 </m:t>
                      </m:r>
                    </m:oMath>
                  </m:oMathPara>
                </a14:m>
                <a:endParaRPr lang="en-US" dirty="0"/>
              </a:p>
            </p:txBody>
          </p:sp>
        </mc:Choice>
        <mc:Fallback xmlns="">
          <p:sp>
            <p:nvSpPr>
              <p:cNvPr id="6" name="Rektangel 5"/>
              <p:cNvSpPr>
                <a:spLocks noRot="1" noChangeAspect="1" noMove="1" noResize="1" noEditPoints="1" noAdjustHandles="1" noChangeArrowheads="1" noChangeShapeType="1" noTextEdit="1"/>
              </p:cNvSpPr>
              <p:nvPr/>
            </p:nvSpPr>
            <p:spPr>
              <a:xfrm>
                <a:off x="5953974" y="3244334"/>
                <a:ext cx="284052" cy="369332"/>
              </a:xfrm>
              <a:prstGeom prst="rect">
                <a:avLst/>
              </a:prstGeom>
              <a:blipFill rotWithShape="0">
                <a:blip r:embed="rId7"/>
                <a:stretch>
                  <a:fillRect/>
                </a:stretch>
              </a:blipFill>
            </p:spPr>
            <p:txBody>
              <a:bodyPr/>
              <a:lstStyle/>
              <a:p>
                <a:r>
                  <a:rPr lang="en-US">
                    <a:noFill/>
                  </a:rPr>
                  <a:t> </a:t>
                </a:r>
              </a:p>
            </p:txBody>
          </p:sp>
        </mc:Fallback>
      </mc:AlternateContent>
      <p:sp>
        <p:nvSpPr>
          <p:cNvPr id="8" name="Rektangel 7"/>
          <p:cNvSpPr/>
          <p:nvPr/>
        </p:nvSpPr>
        <p:spPr>
          <a:xfrm>
            <a:off x="760987" y="1725688"/>
            <a:ext cx="9507275" cy="1815882"/>
          </a:xfrm>
          <a:prstGeom prst="rect">
            <a:avLst/>
          </a:prstGeom>
        </p:spPr>
        <p:txBody>
          <a:bodyPr wrap="square">
            <a:spAutoFit/>
          </a:bodyPr>
          <a:lstStyle/>
          <a:p>
            <a:pPr marL="285750" indent="-285750">
              <a:buFontTx/>
              <a:buChar char="-"/>
            </a:pPr>
            <a:r>
              <a:rPr lang="en-US" sz="2800" dirty="0" smtClean="0">
                <a:latin typeface="Times New Roman" panose="02020603050405020304" pitchFamily="18" charset="0"/>
                <a:cs typeface="Times New Roman" panose="02020603050405020304" pitchFamily="18" charset="0"/>
              </a:rPr>
              <a:t>HT (1952) the most cited article in Survey Statistics ? </a:t>
            </a:r>
          </a:p>
          <a:p>
            <a:pPr marL="285750" indent="-285750">
              <a:buFontTx/>
              <a:buChar char="-"/>
            </a:pPr>
            <a:r>
              <a:rPr lang="en-US" sz="2800" dirty="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as not a revolutionary discovery in 1952</a:t>
            </a:r>
            <a:endParaRPr lang="en-US" sz="2800" dirty="0">
              <a:latin typeface="Times New Roman" panose="02020603050405020304" pitchFamily="18" charset="0"/>
              <a:cs typeface="Times New Roman" panose="02020603050405020304" pitchFamily="18" charset="0"/>
            </a:endParaRPr>
          </a:p>
          <a:p>
            <a:pPr marL="285750" indent="-285750">
              <a:buFontTx/>
              <a:buChar char="-"/>
            </a:pPr>
            <a:r>
              <a:rPr lang="en-US" sz="2800" dirty="0" smtClean="0">
                <a:latin typeface="Times New Roman" panose="02020603050405020304" pitchFamily="18" charset="0"/>
                <a:cs typeface="Times New Roman" panose="02020603050405020304" pitchFamily="18" charset="0"/>
              </a:rPr>
              <a:t>It was a product of a long period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50 years) </a:t>
            </a:r>
            <a:r>
              <a:rPr lang="en-US" sz="2800" dirty="0" smtClean="0">
                <a:latin typeface="Times New Roman" panose="02020603050405020304" pitchFamily="18" charset="0"/>
                <a:cs typeface="Times New Roman" panose="02020603050405020304" pitchFamily="18" charset="0"/>
              </a:rPr>
              <a:t>of development</a:t>
            </a:r>
          </a:p>
          <a:p>
            <a:pPr marL="285750" indent="-285750">
              <a:buFontTx/>
              <a:buChar char="-"/>
            </a:pPr>
            <a:r>
              <a:rPr lang="en-US" sz="2800" dirty="0" smtClean="0">
                <a:latin typeface="Times New Roman" panose="02020603050405020304" pitchFamily="18" charset="0"/>
                <a:cs typeface="Times New Roman" panose="02020603050405020304" pitchFamily="18" charset="0"/>
              </a:rPr>
              <a:t>The </a:t>
            </a:r>
            <a:r>
              <a:rPr lang="en-US" sz="2800" i="1" dirty="0" smtClean="0">
                <a:latin typeface="Times New Roman" panose="02020603050405020304" pitchFamily="18" charset="0"/>
                <a:cs typeface="Times New Roman" panose="02020603050405020304" pitchFamily="18" charset="0"/>
              </a:rPr>
              <a:t>inverse probability weighing </a:t>
            </a:r>
            <a:r>
              <a:rPr lang="en-US" sz="2800" dirty="0" smtClean="0">
                <a:latin typeface="Times New Roman" panose="02020603050405020304" pitchFamily="18" charset="0"/>
                <a:cs typeface="Times New Roman" panose="02020603050405020304" pitchFamily="18" charset="0"/>
              </a:rPr>
              <a:t>has continued to live</a:t>
            </a:r>
          </a:p>
        </p:txBody>
      </p:sp>
      <p:graphicFrame>
        <p:nvGraphicFramePr>
          <p:cNvPr id="9" name="Objekt 8"/>
          <p:cNvGraphicFramePr>
            <a:graphicFrameLocks noChangeAspect="1"/>
          </p:cNvGraphicFramePr>
          <p:nvPr>
            <p:extLst/>
          </p:nvPr>
        </p:nvGraphicFramePr>
        <p:xfrm>
          <a:off x="2254547" y="390880"/>
          <a:ext cx="4922838" cy="1146175"/>
        </p:xfrm>
        <a:graphic>
          <a:graphicData uri="http://schemas.openxmlformats.org/presentationml/2006/ole">
            <mc:AlternateContent xmlns:mc="http://schemas.openxmlformats.org/markup-compatibility/2006">
              <mc:Choice xmlns:v="urn:schemas-microsoft-com:vml" Requires="v">
                <p:oleObj spid="_x0000_s364562" name="Equation" r:id="rId8" imgW="1854000" imgH="431640" progId="Equation.DSMT4">
                  <p:embed/>
                </p:oleObj>
              </mc:Choice>
              <mc:Fallback>
                <p:oleObj name="Equation" r:id="rId8" imgW="1854000" imgH="431640" progId="Equation.DSMT4">
                  <p:embed/>
                  <p:pic>
                    <p:nvPicPr>
                      <p:cNvPr id="0" name=""/>
                      <p:cNvPicPr/>
                      <p:nvPr/>
                    </p:nvPicPr>
                    <p:blipFill>
                      <a:blip r:embed="rId9"/>
                      <a:stretch>
                        <a:fillRect/>
                      </a:stretch>
                    </p:blipFill>
                    <p:spPr>
                      <a:xfrm>
                        <a:off x="2254547" y="390880"/>
                        <a:ext cx="4922838" cy="1146175"/>
                      </a:xfrm>
                      <a:prstGeom prst="rect">
                        <a:avLst/>
                      </a:prstGeom>
                    </p:spPr>
                  </p:pic>
                </p:oleObj>
              </mc:Fallback>
            </mc:AlternateContent>
          </a:graphicData>
        </a:graphic>
      </p:graphicFrame>
    </p:spTree>
    <p:extLst>
      <p:ext uri="{BB962C8B-B14F-4D97-AF65-F5344CB8AC3E}">
        <p14:creationId xmlns:p14="http://schemas.microsoft.com/office/powerpoint/2010/main" val="3269902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479901" y="222741"/>
            <a:ext cx="2574057" cy="747395"/>
          </a:xfrm>
        </p:spPr>
        <p:txBody>
          <a:bodyPr>
            <a:normAutofit/>
          </a:bodyPr>
          <a:lstStyle/>
          <a:p>
            <a:r>
              <a:rPr lang="en-US" sz="2800" u="sng" dirty="0" smtClean="0">
                <a:latin typeface="Times New Roman" panose="02020603050405020304" pitchFamily="18" charset="0"/>
                <a:cs typeface="Times New Roman" panose="02020603050405020304" pitchFamily="18" charset="0"/>
              </a:rPr>
              <a:t>HT is unbiased</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954532" y="943518"/>
            <a:ext cx="9898090" cy="2114994"/>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By design,</a:t>
            </a:r>
          </a:p>
          <a:p>
            <a:pPr marL="0" indent="0">
              <a:buNone/>
            </a:pPr>
            <a:r>
              <a:rPr lang="en-US" dirty="0" smtClean="0">
                <a:latin typeface="Times New Roman" panose="02020603050405020304" pitchFamily="18" charset="0"/>
                <a:cs typeface="Times New Roman" panose="02020603050405020304" pitchFamily="18" charset="0"/>
              </a:rPr>
              <a:t>       E(</a:t>
            </a:r>
            <a:r>
              <a:rPr lang="en-US" i="1" dirty="0" err="1" smtClean="0">
                <a:latin typeface="Times New Roman" panose="02020603050405020304" pitchFamily="18" charset="0"/>
                <a:cs typeface="Times New Roman" panose="02020603050405020304" pitchFamily="18" charset="0"/>
              </a:rPr>
              <a:t>I</a:t>
            </a:r>
            <a:r>
              <a:rPr lang="en-US" sz="3140" i="1" baseline="-25000" dirty="0" err="1"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i="1" baseline="-38000" dirty="0" smtClean="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smtClean="0">
                <a:latin typeface="Times New Roman" panose="02020603050405020304" pitchFamily="18" charset="0"/>
                <a:cs typeface="Times New Roman" panose="02020603050405020304" pitchFamily="18" charset="0"/>
                <a:sym typeface="Symbol" panose="05050102010706020507" pitchFamily="18" charset="2"/>
              </a:rPr>
              <a:t>;  known all units  </a:t>
            </a:r>
            <a:r>
              <a:rPr lang="en-US" i="1" dirty="0" smtClean="0">
                <a:latin typeface="Times New Roman" panose="02020603050405020304" pitchFamily="18" charset="0"/>
                <a:cs typeface="Times New Roman" panose="02020603050405020304" pitchFamily="18" charset="0"/>
                <a:sym typeface="Symbol" panose="05050102010706020507" pitchFamily="18" charset="2"/>
              </a:rPr>
              <a:t>k </a:t>
            </a: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i="1" dirty="0" smtClean="0">
                <a:latin typeface="Times New Roman" panose="02020603050405020304" pitchFamily="18" charset="0"/>
                <a:cs typeface="Times New Roman" panose="02020603050405020304" pitchFamily="18" charset="0"/>
                <a:sym typeface="Symbol" panose="05050102010706020507" pitchFamily="18" charset="2"/>
              </a:rPr>
              <a:t>U</a:t>
            </a: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dirty="0" smtClean="0">
                <a:latin typeface="Times New Roman" panose="02020603050405020304" pitchFamily="18" charset="0"/>
                <a:cs typeface="Times New Roman" panose="02020603050405020304" pitchFamily="18" charset="0"/>
                <a:sym typeface="Symbol" panose="05050102010706020507" pitchFamily="18" charset="2"/>
              </a:rPr>
              <a:t>           inverse probability = design weight :  </a:t>
            </a:r>
            <a:r>
              <a:rPr lang="en-US" sz="3200" i="1" dirty="0" err="1">
                <a:latin typeface="Times New Roman" panose="02020603050405020304" pitchFamily="18" charset="0"/>
                <a:cs typeface="Times New Roman" panose="02020603050405020304" pitchFamily="18" charset="0"/>
              </a:rPr>
              <a:t>d</a:t>
            </a:r>
            <a:r>
              <a:rPr lang="en-US" sz="3200" i="1" baseline="-38000" dirty="0" err="1">
                <a:latin typeface="Times New Roman" panose="02020603050405020304" pitchFamily="18" charset="0"/>
                <a:cs typeface="Times New Roman" panose="02020603050405020304" pitchFamily="18" charset="0"/>
              </a:rPr>
              <a:t>k</a:t>
            </a:r>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sym typeface="Symbol" panose="05050102010706020507" pitchFamily="18" charset="2"/>
              </a:rPr>
              <a:t>= 1/</a:t>
            </a:r>
            <a:r>
              <a:rPr lang="en-US" sz="3200" i="1" baseline="-38000" dirty="0">
                <a:latin typeface="Times New Roman" panose="02020603050405020304" pitchFamily="18" charset="0"/>
                <a:cs typeface="Times New Roman" panose="02020603050405020304" pitchFamily="18" charset="0"/>
              </a:rPr>
              <a:t>k   </a:t>
            </a:r>
            <a:endParaRPr lang="en-US" i="1"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dirty="0" smtClean="0">
                <a:latin typeface="Times New Roman" panose="02020603050405020304" pitchFamily="18" charset="0"/>
                <a:cs typeface="Times New Roman" panose="02020603050405020304" pitchFamily="18" charset="0"/>
              </a:rPr>
              <a:t>E(</a:t>
            </a:r>
            <a:r>
              <a:rPr lang="en-US" i="1" dirty="0" err="1" smtClean="0">
                <a:latin typeface="Times New Roman" panose="02020603050405020304" pitchFamily="18" charset="0"/>
                <a:cs typeface="Times New Roman" panose="02020603050405020304" pitchFamily="18" charset="0"/>
              </a:rPr>
              <a:t>I</a:t>
            </a:r>
            <a:r>
              <a:rPr lang="en-US" sz="3140" i="1" baseline="-25000" dirty="0" err="1"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d</a:t>
            </a:r>
            <a:r>
              <a:rPr lang="en-US" i="1" baseline="-25000" dirty="0" err="1"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sym typeface="Symbol" panose="05050102010706020507" pitchFamily="18" charset="2"/>
              </a:rPr>
              <a:t>1  for  all  </a:t>
            </a:r>
            <a:r>
              <a:rPr lang="en-US" i="1" dirty="0" smtClean="0">
                <a:latin typeface="Times New Roman" panose="02020603050405020304" pitchFamily="18" charset="0"/>
                <a:cs typeface="Times New Roman" panose="02020603050405020304" pitchFamily="18" charset="0"/>
                <a:sym typeface="Symbol" panose="05050102010706020507" pitchFamily="18" charset="2"/>
              </a:rPr>
              <a:t>k</a:t>
            </a:r>
          </a:p>
        </p:txBody>
      </p:sp>
      <mc:AlternateContent xmlns:mc="http://schemas.openxmlformats.org/markup-compatibility/2006" xmlns:a14="http://schemas.microsoft.com/office/drawing/2010/main">
        <mc:Choice Requires="a14">
          <p:sp>
            <p:nvSpPr>
              <p:cNvPr id="6" name="Rektangel 5"/>
              <p:cNvSpPr/>
              <p:nvPr/>
            </p:nvSpPr>
            <p:spPr>
              <a:xfrm>
                <a:off x="5953974" y="3244334"/>
                <a:ext cx="2840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 </m:t>
                      </m:r>
                    </m:oMath>
                  </m:oMathPara>
                </a14:m>
                <a:endParaRPr lang="en-US" dirty="0"/>
              </a:p>
            </p:txBody>
          </p:sp>
        </mc:Choice>
        <mc:Fallback xmlns="">
          <p:sp>
            <p:nvSpPr>
              <p:cNvPr id="6" name="Rektangel 5"/>
              <p:cNvSpPr>
                <a:spLocks noRot="1" noChangeAspect="1" noMove="1" noResize="1" noEditPoints="1" noAdjustHandles="1" noChangeArrowheads="1" noChangeShapeType="1" noTextEdit="1"/>
              </p:cNvSpPr>
              <p:nvPr/>
            </p:nvSpPr>
            <p:spPr>
              <a:xfrm>
                <a:off x="5953974" y="3244334"/>
                <a:ext cx="284052" cy="369332"/>
              </a:xfrm>
              <a:prstGeom prst="rect">
                <a:avLst/>
              </a:prstGeom>
              <a:blipFill rotWithShape="0">
                <a:blip r:embed="rId7"/>
                <a:stretch>
                  <a:fillRect/>
                </a:stretch>
              </a:blipFill>
            </p:spPr>
            <p:txBody>
              <a:bodyPr/>
              <a:lstStyle/>
              <a:p>
                <a:r>
                  <a:rPr lang="en-US">
                    <a:noFill/>
                  </a:rPr>
                  <a:t> </a:t>
                </a:r>
              </a:p>
            </p:txBody>
          </p:sp>
        </mc:Fallback>
      </mc:AlternateContent>
      <p:sp>
        <p:nvSpPr>
          <p:cNvPr id="7" name="Rektangel 6"/>
          <p:cNvSpPr/>
          <p:nvPr/>
        </p:nvSpPr>
        <p:spPr>
          <a:xfrm>
            <a:off x="332032" y="125115"/>
            <a:ext cx="364202" cy="523220"/>
          </a:xfrm>
          <a:prstGeom prst="rect">
            <a:avLst/>
          </a:prstGeom>
        </p:spPr>
        <p:txBody>
          <a:bodyPr wrap="none">
            <a:spAutoFit/>
          </a:bodyPr>
          <a:lstStyle/>
          <a:p>
            <a:r>
              <a:rPr lang="sv-SE" sz="2800" dirty="0" smtClean="0">
                <a:latin typeface="Times New Roman" panose="02020603050405020304" pitchFamily="18" charset="0"/>
                <a:cs typeface="Times New Roman" panose="02020603050405020304" pitchFamily="18" charset="0"/>
              </a:rPr>
              <a:t>ö</a:t>
            </a:r>
            <a:endParaRPr lang="en-US" dirty="0">
              <a:latin typeface="Times New Roman" panose="02020603050405020304" pitchFamily="18" charset="0"/>
              <a:cs typeface="Times New Roman" panose="02020603050405020304" pitchFamily="18" charset="0"/>
            </a:endParaRPr>
          </a:p>
        </p:txBody>
      </p:sp>
      <p:graphicFrame>
        <p:nvGraphicFramePr>
          <p:cNvPr id="8" name="Objekt 7"/>
          <p:cNvGraphicFramePr>
            <a:graphicFrameLocks noChangeAspect="1"/>
          </p:cNvGraphicFramePr>
          <p:nvPr>
            <p:extLst/>
          </p:nvPr>
        </p:nvGraphicFramePr>
        <p:xfrm>
          <a:off x="3011952" y="3160546"/>
          <a:ext cx="6238875" cy="1146175"/>
        </p:xfrm>
        <a:graphic>
          <a:graphicData uri="http://schemas.openxmlformats.org/presentationml/2006/ole">
            <mc:AlternateContent xmlns:mc="http://schemas.openxmlformats.org/markup-compatibility/2006">
              <mc:Choice xmlns:v="urn:schemas-microsoft-com:vml" Requires="v">
                <p:oleObj spid="_x0000_s362530" name="Equation" r:id="rId8" imgW="2349360" imgH="431640" progId="Equation.DSMT4">
                  <p:embed/>
                </p:oleObj>
              </mc:Choice>
              <mc:Fallback>
                <p:oleObj name="Equation" r:id="rId8" imgW="2349360" imgH="431640" progId="Equation.DSMT4">
                  <p:embed/>
                  <p:pic>
                    <p:nvPicPr>
                      <p:cNvPr id="0" name=""/>
                      <p:cNvPicPr/>
                      <p:nvPr/>
                    </p:nvPicPr>
                    <p:blipFill>
                      <a:blip r:embed="rId9"/>
                      <a:stretch>
                        <a:fillRect/>
                      </a:stretch>
                    </p:blipFill>
                    <p:spPr>
                      <a:xfrm>
                        <a:off x="3011952" y="3160546"/>
                        <a:ext cx="6238875" cy="1146175"/>
                      </a:xfrm>
                      <a:prstGeom prst="rect">
                        <a:avLst/>
                      </a:prstGeom>
                    </p:spPr>
                  </p:pic>
                </p:oleObj>
              </mc:Fallback>
            </mc:AlternateContent>
          </a:graphicData>
        </a:graphic>
      </p:graphicFrame>
      <p:graphicFrame>
        <p:nvGraphicFramePr>
          <p:cNvPr id="9" name="Objekt 8"/>
          <p:cNvGraphicFramePr>
            <a:graphicFrameLocks noChangeAspect="1"/>
          </p:cNvGraphicFramePr>
          <p:nvPr>
            <p:extLst/>
          </p:nvPr>
        </p:nvGraphicFramePr>
        <p:xfrm>
          <a:off x="4109043" y="4217031"/>
          <a:ext cx="4170363" cy="666750"/>
        </p:xfrm>
        <a:graphic>
          <a:graphicData uri="http://schemas.openxmlformats.org/presentationml/2006/ole">
            <mc:AlternateContent xmlns:mc="http://schemas.openxmlformats.org/markup-compatibility/2006">
              <mc:Choice xmlns:v="urn:schemas-microsoft-com:vml" Requires="v">
                <p:oleObj spid="_x0000_s362531" name="Equation" r:id="rId10" imgW="1739880" imgH="266400" progId="Equation.DSMT4">
                  <p:embed/>
                </p:oleObj>
              </mc:Choice>
              <mc:Fallback>
                <p:oleObj name="Equation" r:id="rId10" imgW="1739880" imgH="266400" progId="Equation.DSMT4">
                  <p:embed/>
                  <p:pic>
                    <p:nvPicPr>
                      <p:cNvPr id="0" name=""/>
                      <p:cNvPicPr/>
                      <p:nvPr/>
                    </p:nvPicPr>
                    <p:blipFill>
                      <a:blip r:embed="rId11"/>
                      <a:stretch>
                        <a:fillRect/>
                      </a:stretch>
                    </p:blipFill>
                    <p:spPr>
                      <a:xfrm>
                        <a:off x="4109043" y="4217031"/>
                        <a:ext cx="4170363" cy="666750"/>
                      </a:xfrm>
                      <a:prstGeom prst="rect">
                        <a:avLst/>
                      </a:prstGeom>
                    </p:spPr>
                  </p:pic>
                </p:oleObj>
              </mc:Fallback>
            </mc:AlternateContent>
          </a:graphicData>
        </a:graphic>
      </p:graphicFrame>
      <p:sp>
        <p:nvSpPr>
          <p:cNvPr id="4" name="Rektangel 3"/>
          <p:cNvSpPr/>
          <p:nvPr/>
        </p:nvSpPr>
        <p:spPr>
          <a:xfrm>
            <a:off x="1444311" y="5028226"/>
            <a:ext cx="6737993" cy="150810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Although </a:t>
            </a:r>
            <a:r>
              <a:rPr lang="en-US" sz="2800" dirty="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d</a:t>
            </a:r>
            <a:r>
              <a:rPr lang="en-US" sz="3200" i="1" baseline="-25000" dirty="0" err="1"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known all </a:t>
            </a:r>
            <a:r>
              <a:rPr lang="en-US" sz="2800" i="1" dirty="0">
                <a:latin typeface="Times New Roman" panose="02020603050405020304" pitchFamily="18" charset="0"/>
                <a:cs typeface="Times New Roman" panose="02020603050405020304" pitchFamily="18" charset="0"/>
                <a:sym typeface="Symbol" panose="05050102010706020507" pitchFamily="18" charset="2"/>
              </a:rPr>
              <a:t>k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U</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 </a:t>
            </a:r>
            <a:endParaRPr lang="en-US" sz="2800" dirty="0">
              <a:latin typeface="Times New Roman" panose="02020603050405020304" pitchFamily="18" charset="0"/>
              <a:cs typeface="Times New Roman" panose="02020603050405020304" pitchFamily="18" charset="0"/>
              <a:sym typeface="Symbol" panose="05050102010706020507" pitchFamily="18" charset="2"/>
            </a:endParaRPr>
          </a:p>
          <a:p>
            <a:r>
              <a:rPr lang="en-US" sz="2800" dirty="0" smtClean="0">
                <a:latin typeface="Times New Roman" panose="02020603050405020304" pitchFamily="18" charset="0"/>
                <a:cs typeface="Times New Roman" panose="02020603050405020304" pitchFamily="18" charset="0"/>
              </a:rPr>
              <a:t>HT estimator uses only </a:t>
            </a:r>
            <a:r>
              <a:rPr lang="en-US" sz="3200" i="1" dirty="0" err="1" smtClean="0">
                <a:latin typeface="Times New Roman" panose="02020603050405020304" pitchFamily="18" charset="0"/>
                <a:cs typeface="Times New Roman" panose="02020603050405020304" pitchFamily="18" charset="0"/>
              </a:rPr>
              <a:t>d</a:t>
            </a:r>
            <a:r>
              <a:rPr lang="en-US" sz="3200" i="1" baseline="-25000" dirty="0" err="1"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of </a:t>
            </a:r>
            <a:r>
              <a:rPr lang="en-US" sz="2800" i="1" dirty="0">
                <a:latin typeface="Times New Roman" panose="02020603050405020304" pitchFamily="18" charset="0"/>
                <a:cs typeface="Times New Roman" panose="02020603050405020304" pitchFamily="18" charset="0"/>
              </a:rPr>
              <a:t>sampled </a:t>
            </a:r>
            <a:r>
              <a:rPr lang="en-US" sz="2800" i="1" dirty="0" smtClean="0">
                <a:latin typeface="Times New Roman" panose="02020603050405020304" pitchFamily="18" charset="0"/>
                <a:cs typeface="Times New Roman" panose="02020603050405020304" pitchFamily="18" charset="0"/>
              </a:rPr>
              <a:t>units; </a:t>
            </a:r>
            <a:r>
              <a:rPr lang="en-US" sz="2800" dirty="0" smtClean="0">
                <a:latin typeface="Times New Roman" panose="02020603050405020304" pitchFamily="18" charset="0"/>
                <a:cs typeface="Times New Roman" panose="02020603050405020304" pitchFamily="18" charset="0"/>
              </a:rPr>
              <a:t>is also </a:t>
            </a:r>
            <a:r>
              <a:rPr lang="en-US" sz="2800" dirty="0">
                <a:latin typeface="Times New Roman" panose="02020603050405020304" pitchFamily="18" charset="0"/>
                <a:cs typeface="Times New Roman" panose="02020603050405020304" pitchFamily="18" charset="0"/>
              </a:rPr>
              <a:t>called </a:t>
            </a:r>
            <a:r>
              <a:rPr lang="en-US" sz="2800" i="1" dirty="0">
                <a:latin typeface="Times New Roman" panose="02020603050405020304" pitchFamily="18" charset="0"/>
                <a:cs typeface="Times New Roman" panose="02020603050405020304" pitchFamily="18" charset="0"/>
              </a:rPr>
              <a:t>sampling weight</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4130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802509" y="379816"/>
            <a:ext cx="4932415" cy="572863"/>
          </a:xfrm>
        </p:spPr>
        <p:txBody>
          <a:bodyPr>
            <a:normAutofit/>
          </a:bodyPr>
          <a:lstStyle/>
          <a:p>
            <a:r>
              <a:rPr lang="en-US" sz="2800" u="sng" dirty="0" smtClean="0">
                <a:latin typeface="Times New Roman" panose="02020603050405020304" pitchFamily="18" charset="0"/>
                <a:cs typeface="Times New Roman" panose="02020603050405020304" pitchFamily="18" charset="0"/>
              </a:rPr>
              <a:t>Sampling design for HT</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258969" y="1087252"/>
            <a:ext cx="11933031" cy="2036948"/>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A good probability sampling design often uses auxiliary information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Stratified sampling </a:t>
            </a: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dirty="0" smtClean="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x</a:t>
            </a:r>
            <a:r>
              <a:rPr lang="en-US" sz="3200" i="1" baseline="-25000" dirty="0" err="1"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(0, …, 1, …, 0)´, stratum identifier, known all </a:t>
            </a:r>
            <a:r>
              <a:rPr lang="en-US" i="1" dirty="0" smtClean="0">
                <a:latin typeface="Times New Roman" panose="02020603050405020304" pitchFamily="18" charset="0"/>
                <a:cs typeface="Times New Roman" panose="02020603050405020304" pitchFamily="18" charset="0"/>
              </a:rPr>
              <a:t>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Prob</a:t>
            </a:r>
            <a:r>
              <a:rPr lang="en-US" dirty="0" smtClean="0">
                <a:latin typeface="Times New Roman" panose="02020603050405020304" pitchFamily="18" charset="0"/>
                <a:cs typeface="Times New Roman" panose="02020603050405020304" pitchFamily="18" charset="0"/>
              </a:rPr>
              <a:t>-prop-to-size sampling   </a:t>
            </a: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i="1" baseline="-25000" dirty="0"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3200" i="1" dirty="0" err="1">
                <a:latin typeface="Times New Roman" panose="02020603050405020304" pitchFamily="18" charset="0"/>
                <a:cs typeface="Times New Roman" panose="02020603050405020304" pitchFamily="18" charset="0"/>
              </a:rPr>
              <a:t>x</a:t>
            </a:r>
            <a:r>
              <a:rPr lang="en-US" sz="3200" i="1" baseline="-25000" dirty="0" err="1">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dirty="0" smtClean="0">
                <a:latin typeface="Times New Roman" panose="02020603050405020304" pitchFamily="18" charset="0"/>
                <a:cs typeface="Times New Roman" panose="02020603050405020304" pitchFamily="18" charset="0"/>
                <a:sym typeface="Symbol" panose="05050102010706020507" pitchFamily="18" charset="2"/>
              </a:rPr>
              <a:t>= known size measure</a:t>
            </a:r>
          </a:p>
        </p:txBody>
      </p:sp>
      <p:sp>
        <p:nvSpPr>
          <p:cNvPr id="4" name="Rektangel 3"/>
          <p:cNvSpPr/>
          <p:nvPr/>
        </p:nvSpPr>
        <p:spPr>
          <a:xfrm>
            <a:off x="239039" y="261291"/>
            <a:ext cx="35137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Ö</a:t>
            </a:r>
          </a:p>
        </p:txBody>
      </p:sp>
    </p:spTree>
    <p:extLst>
      <p:ext uri="{BB962C8B-B14F-4D97-AF65-F5344CB8AC3E}">
        <p14:creationId xmlns:p14="http://schemas.microsoft.com/office/powerpoint/2010/main" val="621268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242185" y="1705881"/>
            <a:ext cx="9338623" cy="1753849"/>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3.   </a:t>
            </a:r>
            <a:r>
              <a:rPr lang="en-US" sz="2800" b="1" i="1" u="sng" dirty="0" smtClean="0">
                <a:latin typeface="Times New Roman" panose="02020603050405020304" pitchFamily="18" charset="0"/>
                <a:cs typeface="Times New Roman" panose="02020603050405020304" pitchFamily="18" charset="0"/>
              </a:rPr>
              <a:t>Systematic uses - from 1970’s - of auxiliary variables</a:t>
            </a:r>
            <a:br>
              <a:rPr lang="en-US" sz="2800" b="1" i="1" u="sng" dirty="0" smtClean="0">
                <a:latin typeface="Times New Roman" panose="02020603050405020304" pitchFamily="18" charset="0"/>
                <a:cs typeface="Times New Roman" panose="02020603050405020304" pitchFamily="18" charset="0"/>
              </a:rPr>
            </a:br>
            <a:r>
              <a:rPr lang="en-US" sz="2800" b="1" i="1" u="sng" dirty="0" smtClean="0">
                <a:latin typeface="Times New Roman" panose="02020603050405020304" pitchFamily="18" charset="0"/>
                <a:cs typeface="Times New Roman" panose="02020603050405020304" pitchFamily="18" charset="0"/>
              </a:rPr>
              <a:t>in the probability sampling paradigm :</a:t>
            </a:r>
            <a:r>
              <a:rPr lang="en-US" sz="2800" b="1" i="1" u="sng" dirty="0">
                <a:latin typeface="Times New Roman" panose="02020603050405020304" pitchFamily="18" charset="0"/>
                <a:cs typeface="Times New Roman" panose="02020603050405020304" pitchFamily="18" charset="0"/>
              </a:rPr>
              <a:t/>
            </a:r>
            <a:br>
              <a:rPr lang="en-US" sz="2800" b="1" i="1" u="sng" dirty="0">
                <a:latin typeface="Times New Roman" panose="02020603050405020304" pitchFamily="18" charset="0"/>
                <a:cs typeface="Times New Roman" panose="02020603050405020304" pitchFamily="18" charset="0"/>
              </a:rPr>
            </a:br>
            <a:r>
              <a:rPr lang="en-US" sz="2800" b="1" i="1" u="sng" dirty="0" smtClean="0">
                <a:latin typeface="Times New Roman" panose="02020603050405020304" pitchFamily="18" charset="0"/>
                <a:cs typeface="Times New Roman" panose="02020603050405020304" pitchFamily="18" charset="0"/>
              </a:rPr>
              <a:t>MASS   and   MCAL    estimation</a:t>
            </a:r>
            <a:r>
              <a:rPr lang="en-US" sz="2800" b="1" i="1" u="sng" dirty="0">
                <a:latin typeface="Times New Roman" panose="02020603050405020304" pitchFamily="18" charset="0"/>
                <a:cs typeface="Times New Roman" panose="02020603050405020304" pitchFamily="18" charset="0"/>
              </a:rPr>
              <a:t/>
            </a:r>
            <a:br>
              <a:rPr lang="en-US" sz="2800" b="1" i="1" u="sng" dirty="0">
                <a:latin typeface="Times New Roman" panose="02020603050405020304" pitchFamily="18" charset="0"/>
                <a:cs typeface="Times New Roman" panose="02020603050405020304" pitchFamily="18" charset="0"/>
              </a:rPr>
            </a:br>
            <a:endParaRPr lang="en-US" sz="2800" b="1" i="1" dirty="0"/>
          </a:p>
        </p:txBody>
      </p:sp>
      <p:sp>
        <p:nvSpPr>
          <p:cNvPr id="3" name="Platshållare för innehåll 2"/>
          <p:cNvSpPr>
            <a:spLocks noGrp="1"/>
          </p:cNvSpPr>
          <p:nvPr>
            <p:ph idx="1"/>
          </p:nvPr>
        </p:nvSpPr>
        <p:spPr>
          <a:xfrm>
            <a:off x="569377" y="5269366"/>
            <a:ext cx="10515600" cy="1056484"/>
          </a:xfrm>
        </p:spPr>
        <p:txBody>
          <a:bodyPr>
            <a:normAutofit/>
          </a:bodyPr>
          <a:lstStyle/>
          <a:p>
            <a:pPr marL="0" indent="0">
              <a:buNone/>
            </a:pPr>
            <a:r>
              <a:rPr lang="en-US"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945144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194008" y="315802"/>
            <a:ext cx="5624111" cy="843189"/>
          </a:xfrm>
        </p:spPr>
        <p:txBody>
          <a:bodyPr>
            <a:normAutofit/>
          </a:bodyPr>
          <a:lstStyle/>
          <a:p>
            <a:r>
              <a:rPr lang="en-US" sz="2800" u="sng" dirty="0" smtClean="0">
                <a:latin typeface="Times New Roman" panose="02020603050405020304" pitchFamily="18" charset="0"/>
                <a:cs typeface="Times New Roman" panose="02020603050405020304" pitchFamily="18" charset="0"/>
              </a:rPr>
              <a:t>Inverse probability weighting</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666815" y="1280911"/>
            <a:ext cx="11062123" cy="4347703"/>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s a starting point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much of the theory since 1970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GREG estimation, model assisted (MASS) estimation</a:t>
            </a:r>
          </a:p>
          <a:p>
            <a:pPr marL="0" indent="0">
              <a:buNone/>
            </a:pPr>
            <a:r>
              <a:rPr lang="en-US" dirty="0" smtClean="0">
                <a:latin typeface="Times New Roman" panose="02020603050405020304" pitchFamily="18" charset="0"/>
                <a:cs typeface="Times New Roman" panose="02020603050405020304" pitchFamily="18" charset="0"/>
              </a:rPr>
              <a:t>   -    Calibration estimation</a:t>
            </a:r>
          </a:p>
          <a:p>
            <a:pPr marL="0" indent="0">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mall area estimation (indirectly)</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Estimation in surveys with (high) nonresponse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 all of these, </a:t>
            </a:r>
            <a:r>
              <a:rPr lang="en-US" b="1" i="1" dirty="0" smtClean="0">
                <a:latin typeface="Times New Roman" panose="02020603050405020304" pitchFamily="18" charset="0"/>
                <a:cs typeface="Times New Roman" panose="02020603050405020304" pitchFamily="18" charset="0"/>
              </a:rPr>
              <a:t>auxiliary variables </a:t>
            </a:r>
            <a:r>
              <a:rPr lang="en-US" dirty="0" smtClean="0">
                <a:latin typeface="Times New Roman" panose="02020603050405020304" pitchFamily="18" charset="0"/>
                <a:cs typeface="Times New Roman" panose="02020603050405020304" pitchFamily="18" charset="0"/>
              </a:rPr>
              <a:t>is the concept that</a:t>
            </a:r>
          </a:p>
          <a:p>
            <a:pPr marL="0" indent="0">
              <a:buNone/>
            </a:pPr>
            <a:r>
              <a:rPr lang="en-US" dirty="0" smtClean="0">
                <a:latin typeface="Times New Roman" panose="02020603050405020304" pitchFamily="18" charset="0"/>
                <a:cs typeface="Times New Roman" panose="02020603050405020304" pitchFamily="18" charset="0"/>
              </a:rPr>
              <a:t>        moves the theory forward</a:t>
            </a:r>
          </a:p>
        </p:txBody>
      </p:sp>
    </p:spTree>
    <p:extLst>
      <p:ext uri="{BB962C8B-B14F-4D97-AF65-F5344CB8AC3E}">
        <p14:creationId xmlns:p14="http://schemas.microsoft.com/office/powerpoint/2010/main" val="894044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1064741" y="179248"/>
            <a:ext cx="10610424"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800" b="1" dirty="0" smtClean="0">
                <a:latin typeface="Times New Roman" panose="02020603050405020304" pitchFamily="18" charset="0"/>
              </a:rPr>
              <a:t>        </a:t>
            </a:r>
            <a:r>
              <a:rPr lang="en-US" sz="2800" u="sng" dirty="0">
                <a:latin typeface="Times New Roman" panose="02020603050405020304" pitchFamily="18" charset="0"/>
              </a:rPr>
              <a:t>S</a:t>
            </a:r>
            <a:r>
              <a:rPr lang="en-US" sz="2800" u="sng" dirty="0" smtClean="0">
                <a:latin typeface="Times New Roman" panose="02020603050405020304" pitchFamily="18" charset="0"/>
              </a:rPr>
              <a:t>ignificant progress in the probability sampling paradigm</a:t>
            </a:r>
          </a:p>
          <a:p>
            <a:pPr eaLnBrk="1" hangingPunct="1">
              <a:spcBef>
                <a:spcPct val="50000"/>
              </a:spcBef>
            </a:pPr>
            <a:r>
              <a:rPr lang="en-US" sz="2800" dirty="0" smtClean="0">
                <a:latin typeface="Times New Roman" panose="02020603050405020304" pitchFamily="18" charset="0"/>
              </a:rPr>
              <a:t>(from </a:t>
            </a:r>
            <a:r>
              <a:rPr lang="en-US" sz="2800" dirty="0" smtClean="0">
                <a:latin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rPr>
              <a:t>1970) was to a large degree </a:t>
            </a:r>
            <a:r>
              <a:rPr lang="en-US" sz="2800" dirty="0">
                <a:latin typeface="Times New Roman" panose="02020603050405020304" pitchFamily="18" charset="0"/>
              </a:rPr>
              <a:t>a</a:t>
            </a:r>
            <a:r>
              <a:rPr lang="en-US" sz="2800" dirty="0" smtClean="0">
                <a:latin typeface="Times New Roman" panose="02020603050405020304" pitchFamily="18" charset="0"/>
              </a:rPr>
              <a:t> result of</a:t>
            </a:r>
          </a:p>
          <a:p>
            <a:pPr eaLnBrk="1" hangingPunct="1">
              <a:spcBef>
                <a:spcPct val="50000"/>
              </a:spcBef>
            </a:pPr>
            <a:r>
              <a:rPr lang="en-US" sz="2800" dirty="0">
                <a:latin typeface="Times New Roman" panose="02020603050405020304" pitchFamily="18" charset="0"/>
              </a:rPr>
              <a:t> </a:t>
            </a:r>
            <a:r>
              <a:rPr lang="en-US" sz="2800" dirty="0" smtClean="0">
                <a:latin typeface="Times New Roman" panose="02020603050405020304" pitchFamily="18" charset="0"/>
              </a:rPr>
              <a:t>       </a:t>
            </a:r>
            <a:r>
              <a:rPr lang="en-US" sz="2800" i="1" dirty="0" smtClean="0">
                <a:latin typeface="Times New Roman" panose="02020603050405020304" pitchFamily="18" charset="0"/>
              </a:rPr>
              <a:t>systematic &amp; advanced uses of auxiliary variables </a:t>
            </a:r>
            <a:r>
              <a:rPr lang="en-US" sz="2800" dirty="0" smtClean="0">
                <a:latin typeface="Times New Roman" panose="02020603050405020304" pitchFamily="18" charset="0"/>
              </a:rPr>
              <a:t>in the estimation</a:t>
            </a:r>
          </a:p>
          <a:p>
            <a:pPr marL="457200" indent="-457200" eaLnBrk="1" hangingPunct="1">
              <a:spcBef>
                <a:spcPct val="50000"/>
              </a:spcBef>
              <a:buFont typeface="Arial" panose="020B0604020202020204" pitchFamily="34" charset="0"/>
              <a:buChar char="•"/>
            </a:pPr>
            <a:r>
              <a:rPr lang="en-US" sz="2800" dirty="0" smtClean="0">
                <a:latin typeface="Times New Roman" panose="02020603050405020304" pitchFamily="18" charset="0"/>
              </a:rPr>
              <a:t>Survey variable  </a:t>
            </a:r>
            <a:r>
              <a:rPr lang="en-US" sz="3600" i="1" dirty="0" smtClean="0">
                <a:latin typeface="Times New Roman" panose="02020603050405020304" pitchFamily="18" charset="0"/>
              </a:rPr>
              <a:t>y</a:t>
            </a:r>
            <a:r>
              <a:rPr lang="en-US" sz="3600" i="1" baseline="-25000" dirty="0" smtClean="0">
                <a:latin typeface="Times New Roman" panose="02020603050405020304" pitchFamily="18" charset="0"/>
              </a:rPr>
              <a:t>k</a:t>
            </a:r>
            <a:r>
              <a:rPr lang="en-US" sz="2800" dirty="0" smtClean="0">
                <a:latin typeface="Times New Roman" panose="02020603050405020304" pitchFamily="18" charset="0"/>
              </a:rPr>
              <a:t>   observed   </a:t>
            </a:r>
            <a:r>
              <a:rPr lang="en-US" sz="3600" i="1" dirty="0" smtClean="0">
                <a:latin typeface="Times New Roman" panose="02020603050405020304" pitchFamily="18" charset="0"/>
              </a:rPr>
              <a:t>k</a:t>
            </a:r>
            <a:r>
              <a:rPr lang="en-US" sz="3600" dirty="0" smtClean="0">
                <a:latin typeface="Times New Roman" panose="02020603050405020304" pitchFamily="18" charset="0"/>
              </a:rPr>
              <a:t>  </a:t>
            </a:r>
            <a:r>
              <a:rPr lang="en-US" sz="3600" dirty="0" smtClean="0">
                <a:latin typeface="Times New Roman" panose="02020603050405020304" pitchFamily="18" charset="0"/>
                <a:sym typeface="Symbol" panose="05050102010706020507" pitchFamily="18" charset="2"/>
              </a:rPr>
              <a:t></a:t>
            </a:r>
            <a:r>
              <a:rPr lang="en-US" sz="3600" dirty="0" smtClean="0">
                <a:latin typeface="Times New Roman" panose="02020603050405020304" pitchFamily="18" charset="0"/>
              </a:rPr>
              <a:t>  </a:t>
            </a:r>
            <a:r>
              <a:rPr lang="en-US" sz="3600" i="1" dirty="0" smtClean="0">
                <a:latin typeface="Times New Roman" panose="02020603050405020304" pitchFamily="18" charset="0"/>
              </a:rPr>
              <a:t>s    (s </a:t>
            </a:r>
            <a:r>
              <a:rPr lang="en-US" sz="3600" dirty="0" smtClean="0">
                <a:latin typeface="Times New Roman" panose="02020603050405020304" pitchFamily="18" charset="0"/>
                <a:sym typeface="Symbol" panose="05050102010706020507" pitchFamily="18" charset="2"/>
              </a:rPr>
              <a:t></a:t>
            </a:r>
            <a:r>
              <a:rPr lang="en-US" sz="3600" i="1" dirty="0" smtClean="0">
                <a:latin typeface="Times New Roman" panose="02020603050405020304" pitchFamily="18" charset="0"/>
                <a:sym typeface="Symbol" panose="05050102010706020507" pitchFamily="18" charset="2"/>
              </a:rPr>
              <a:t> U)</a:t>
            </a:r>
            <a:endParaRPr lang="en-US" sz="3600" i="1" dirty="0">
              <a:latin typeface="Times New Roman" panose="02020603050405020304" pitchFamily="18" charset="0"/>
            </a:endParaRPr>
          </a:p>
          <a:p>
            <a:pPr marL="457200" indent="-457200" eaLnBrk="1" hangingPunct="1">
              <a:spcBef>
                <a:spcPct val="50000"/>
              </a:spcBef>
              <a:buFont typeface="Arial" panose="020B0604020202020204" pitchFamily="34" charset="0"/>
              <a:buChar char="•"/>
            </a:pPr>
            <a:r>
              <a:rPr lang="en-US" sz="2800" dirty="0" smtClean="0">
                <a:latin typeface="Times New Roman" panose="02020603050405020304" pitchFamily="18" charset="0"/>
              </a:rPr>
              <a:t>Auxiliary variable vector  </a:t>
            </a:r>
            <a:r>
              <a:rPr lang="en-US" sz="3600" b="1" dirty="0" smtClean="0">
                <a:latin typeface="Times New Roman" panose="02020603050405020304" pitchFamily="18" charset="0"/>
              </a:rPr>
              <a:t>x</a:t>
            </a:r>
            <a:r>
              <a:rPr lang="en-US" sz="2800" i="1" baseline="-25000" dirty="0" smtClean="0">
                <a:latin typeface="Times New Roman" panose="02020603050405020304" pitchFamily="18" charset="0"/>
              </a:rPr>
              <a:t>k</a:t>
            </a:r>
            <a:r>
              <a:rPr lang="en-US" sz="2800" dirty="0" smtClean="0">
                <a:latin typeface="Times New Roman" panose="02020603050405020304" pitchFamily="18" charset="0"/>
              </a:rPr>
              <a:t>    known all  </a:t>
            </a:r>
            <a:r>
              <a:rPr lang="en-US" sz="3600" i="1" dirty="0" smtClean="0">
                <a:latin typeface="Times New Roman" panose="02020603050405020304" pitchFamily="18" charset="0"/>
              </a:rPr>
              <a:t>k</a:t>
            </a:r>
            <a:r>
              <a:rPr lang="en-US" sz="3600" dirty="0" smtClean="0">
                <a:latin typeface="Times New Roman" panose="02020603050405020304" pitchFamily="18" charset="0"/>
              </a:rPr>
              <a:t>  </a:t>
            </a:r>
            <a:r>
              <a:rPr lang="en-US" sz="3600" dirty="0" smtClean="0">
                <a:latin typeface="Times New Roman" panose="02020603050405020304" pitchFamily="18" charset="0"/>
                <a:sym typeface="Symbol" panose="05050102010706020507" pitchFamily="18" charset="2"/>
              </a:rPr>
              <a:t> </a:t>
            </a:r>
            <a:r>
              <a:rPr lang="en-US" sz="3600" i="1" dirty="0" smtClean="0">
                <a:latin typeface="Times New Roman" panose="02020603050405020304" pitchFamily="18" charset="0"/>
              </a:rPr>
              <a:t>U</a:t>
            </a:r>
            <a:endParaRPr lang="en-US" sz="2800" i="1" dirty="0" smtClean="0">
              <a:latin typeface="Times New Roman" panose="02020603050405020304" pitchFamily="18" charset="0"/>
            </a:endParaRPr>
          </a:p>
        </p:txBody>
      </p:sp>
      <p:sp>
        <p:nvSpPr>
          <p:cNvPr id="197635" name="Rectangle 5"/>
          <p:cNvSpPr>
            <a:spLocks noChangeArrowheads="1"/>
          </p:cNvSpPr>
          <p:nvPr/>
        </p:nvSpPr>
        <p:spPr bwMode="auto">
          <a:xfrm>
            <a:off x="117179" y="6334780"/>
            <a:ext cx="3906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sv-SE" sz="2800" dirty="0" smtClean="0">
                <a:latin typeface="Times New Roman" panose="02020603050405020304" pitchFamily="18" charset="0"/>
              </a:rPr>
              <a:t>…</a:t>
            </a:r>
            <a:endParaRPr lang="en-US" sz="2800" dirty="0">
              <a:latin typeface="Times New Roman" panose="02020603050405020304" pitchFamily="18" charset="0"/>
            </a:endParaRPr>
          </a:p>
        </p:txBody>
      </p:sp>
      <p:sp>
        <p:nvSpPr>
          <p:cNvPr id="2" name="Rektangel 1"/>
          <p:cNvSpPr/>
          <p:nvPr/>
        </p:nvSpPr>
        <p:spPr>
          <a:xfrm>
            <a:off x="692605" y="3996098"/>
            <a:ext cx="10247596" cy="1815882"/>
          </a:xfrm>
          <a:prstGeom prst="rect">
            <a:avLst/>
          </a:prstGeom>
        </p:spPr>
        <p:txBody>
          <a:bodyPr wrap="square">
            <a:spAutoFit/>
          </a:bodyPr>
          <a:lstStyle/>
          <a:p>
            <a:pPr>
              <a:spcBef>
                <a:spcPct val="50000"/>
              </a:spcBef>
            </a:pPr>
            <a:r>
              <a:rPr lang="en-US" sz="2800" dirty="0" smtClean="0">
                <a:latin typeface="Times New Roman" panose="02020603050405020304" pitchFamily="18" charset="0"/>
                <a:cs typeface="Times New Roman" panose="02020603050405020304" pitchFamily="18" charset="0"/>
              </a:rPr>
              <a:t>Known inclusion probability of unit </a:t>
            </a:r>
            <a:r>
              <a:rPr lang="en-US" sz="2800" i="1" dirty="0" smtClean="0">
                <a:latin typeface="Times New Roman" panose="02020603050405020304" pitchFamily="18" charset="0"/>
                <a:cs typeface="Times New Roman" panose="02020603050405020304" pitchFamily="18" charset="0"/>
              </a:rPr>
              <a:t>k</a:t>
            </a:r>
            <a:r>
              <a:rPr lang="en-US" sz="2800" i="1" dirty="0" smtClean="0">
                <a:latin typeface="Times New Roman" panose="02020603050405020304" pitchFamily="18" charset="0"/>
              </a:rPr>
              <a:t> : </a:t>
            </a:r>
            <a:r>
              <a:rPr lang="en-US" sz="2800" i="1" dirty="0" smtClean="0">
                <a:latin typeface="Times New Roman" panose="02020603050405020304" pitchFamily="18" charset="0"/>
                <a:sym typeface="Symbol" panose="05050102010706020507" pitchFamily="18" charset="2"/>
              </a:rPr>
              <a:t></a:t>
            </a:r>
            <a:r>
              <a:rPr lang="en-US" sz="2800" b="1" i="1" baseline="-25000" dirty="0" smtClean="0">
                <a:latin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  </a:t>
            </a:r>
          </a:p>
          <a:p>
            <a:pPr>
              <a:spcBef>
                <a:spcPct val="50000"/>
              </a:spcBef>
            </a:pPr>
            <a:r>
              <a:rPr lang="en-US" sz="2800" dirty="0" smtClean="0">
                <a:latin typeface="Times New Roman" panose="02020603050405020304" pitchFamily="18" charset="0"/>
                <a:cs typeface="Times New Roman" panose="02020603050405020304" pitchFamily="18" charset="0"/>
              </a:rPr>
              <a:t>Design weight : </a:t>
            </a:r>
            <a:r>
              <a:rPr lang="en-US" sz="2800" i="1" dirty="0" err="1" smtClean="0">
                <a:latin typeface="Times New Roman" panose="02020603050405020304" pitchFamily="18" charset="0"/>
              </a:rPr>
              <a:t>d</a:t>
            </a:r>
            <a:r>
              <a:rPr lang="en-US" sz="2800" b="1" i="1" baseline="-25000" dirty="0" err="1" smtClean="0">
                <a:latin typeface="Times New Roman" panose="02020603050405020304" pitchFamily="18" charset="0"/>
              </a:rPr>
              <a:t>k</a:t>
            </a:r>
            <a:r>
              <a:rPr lang="en-US" sz="2800" b="1" i="1" baseline="-25000" dirty="0" smtClean="0">
                <a:latin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i="1" dirty="0" smtClean="0">
                <a:latin typeface="Times New Roman" panose="02020603050405020304" pitchFamily="18" charset="0"/>
                <a:sym typeface="Symbol" panose="05050102010706020507" pitchFamily="18" charset="2"/>
              </a:rPr>
              <a:t> 1/</a:t>
            </a:r>
            <a:r>
              <a:rPr lang="en-US" sz="2800" b="1" i="1" baseline="-25000" dirty="0">
                <a:latin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spcBef>
                <a:spcPct val="50000"/>
              </a:spcBef>
            </a:pPr>
            <a:r>
              <a:rPr lang="en-US" sz="2800" dirty="0" smtClean="0">
                <a:latin typeface="Times New Roman" panose="02020603050405020304" pitchFamily="18" charset="0"/>
                <a:cs typeface="Times New Roman" panose="02020603050405020304" pitchFamily="18" charset="0"/>
              </a:rPr>
              <a:t>Relationship between  </a:t>
            </a:r>
            <a:r>
              <a:rPr lang="en-US" sz="2800" i="1" dirty="0">
                <a:latin typeface="Times New Roman" panose="02020603050405020304" pitchFamily="18" charset="0"/>
                <a:cs typeface="Times New Roman" panose="02020603050405020304" pitchFamily="18" charset="0"/>
              </a:rPr>
              <a:t>y</a:t>
            </a:r>
            <a:r>
              <a:rPr lang="en-US" sz="2800" dirty="0">
                <a:latin typeface="Times New Roman" panose="02020603050405020304" pitchFamily="18" charset="0"/>
                <a:cs typeface="Times New Roman" panose="02020603050405020304" pitchFamily="18" charset="0"/>
              </a:rPr>
              <a:t>  and </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is a key element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589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524000" y="333375"/>
            <a:ext cx="9144000" cy="647700"/>
          </a:xfrm>
        </p:spPr>
        <p:txBody>
          <a:bodyPr/>
          <a:lstStyle/>
          <a:p>
            <a:pPr eaLnBrk="1" hangingPunct="1"/>
            <a:r>
              <a:rPr lang="fr-CA" sz="2800" dirty="0" smtClean="0">
                <a:latin typeface="Times New Roman" panose="02020603050405020304" pitchFamily="18" charset="0"/>
              </a:rPr>
              <a:t>.</a:t>
            </a:r>
            <a:endParaRPr lang="fr-CA" sz="2800" dirty="0">
              <a:latin typeface="Times New Roman" panose="02020603050405020304" pitchFamily="18" charset="0"/>
            </a:endParaRPr>
          </a:p>
        </p:txBody>
      </p:sp>
      <p:sp>
        <p:nvSpPr>
          <p:cNvPr id="24579" name="Rectangle 3"/>
          <p:cNvSpPr>
            <a:spLocks noGrp="1" noChangeArrowheads="1"/>
          </p:cNvSpPr>
          <p:nvPr>
            <p:ph type="body" idx="4294967295"/>
          </p:nvPr>
        </p:nvSpPr>
        <p:spPr>
          <a:xfrm>
            <a:off x="2927350" y="2205039"/>
            <a:ext cx="5327650" cy="4319587"/>
          </a:xfrm>
        </p:spPr>
        <p:txBody>
          <a:bodyPr>
            <a:normAutofit lnSpcReduction="10000"/>
          </a:bodyPr>
          <a:lstStyle/>
          <a:p>
            <a:pPr eaLnBrk="1" hangingPunct="1">
              <a:lnSpc>
                <a:spcPct val="80000"/>
              </a:lnSpc>
            </a:pPr>
            <a:r>
              <a:rPr lang="fr-CA" sz="2400" dirty="0" smtClean="0"/>
              <a:t>Country of origine</a:t>
            </a:r>
            <a:endParaRPr lang="fr-CA" sz="2400" dirty="0"/>
          </a:p>
          <a:p>
            <a:pPr eaLnBrk="1" hangingPunct="1">
              <a:lnSpc>
                <a:spcPct val="80000"/>
              </a:lnSpc>
            </a:pPr>
            <a:r>
              <a:rPr lang="fr-CA" sz="2400" dirty="0" err="1" smtClean="0"/>
              <a:t>Income</a:t>
            </a:r>
            <a:endParaRPr lang="fr-CA" sz="2400" dirty="0"/>
          </a:p>
          <a:p>
            <a:pPr eaLnBrk="1" hangingPunct="1">
              <a:lnSpc>
                <a:spcPct val="80000"/>
              </a:lnSpc>
            </a:pPr>
            <a:r>
              <a:rPr lang="fr-CA" sz="2400" dirty="0" smtClean="0"/>
              <a:t>Age group</a:t>
            </a:r>
            <a:endParaRPr lang="fr-CA" sz="2400" dirty="0"/>
          </a:p>
          <a:p>
            <a:pPr eaLnBrk="1" hangingPunct="1">
              <a:lnSpc>
                <a:spcPct val="80000"/>
              </a:lnSpc>
            </a:pPr>
            <a:r>
              <a:rPr lang="fr-CA" sz="2400" dirty="0" err="1" smtClean="0"/>
              <a:t>Gender</a:t>
            </a:r>
            <a:endParaRPr lang="fr-CA" sz="2400" dirty="0"/>
          </a:p>
          <a:p>
            <a:pPr eaLnBrk="1" hangingPunct="1">
              <a:lnSpc>
                <a:spcPct val="80000"/>
              </a:lnSpc>
            </a:pPr>
            <a:r>
              <a:rPr lang="fr-CA" sz="2400" dirty="0"/>
              <a:t>C</a:t>
            </a:r>
            <a:r>
              <a:rPr lang="fr-CA" sz="2400" dirty="0" smtClean="0"/>
              <a:t>ivil </a:t>
            </a:r>
            <a:r>
              <a:rPr lang="fr-CA" sz="2400" dirty="0" err="1" smtClean="0"/>
              <a:t>status</a:t>
            </a:r>
            <a:endParaRPr lang="fr-CA" sz="2400" dirty="0"/>
          </a:p>
          <a:p>
            <a:pPr eaLnBrk="1" hangingPunct="1">
              <a:lnSpc>
                <a:spcPct val="80000"/>
              </a:lnSpc>
            </a:pPr>
            <a:r>
              <a:rPr lang="fr-CA" sz="2400" dirty="0" err="1" smtClean="0"/>
              <a:t>Region</a:t>
            </a:r>
            <a:r>
              <a:rPr lang="fr-CA" sz="2400" dirty="0" smtClean="0"/>
              <a:t> of </a:t>
            </a:r>
            <a:r>
              <a:rPr lang="fr-CA" sz="2400" dirty="0" err="1" smtClean="0"/>
              <a:t>residence</a:t>
            </a:r>
            <a:endParaRPr lang="fr-CA" sz="2400" dirty="0"/>
          </a:p>
          <a:p>
            <a:pPr eaLnBrk="1" hangingPunct="1">
              <a:lnSpc>
                <a:spcPct val="80000"/>
              </a:lnSpc>
            </a:pPr>
            <a:r>
              <a:rPr lang="fr-CA" sz="2400" dirty="0" err="1" smtClean="0"/>
              <a:t>Urban</a:t>
            </a:r>
            <a:r>
              <a:rPr lang="fr-CA" sz="2400" dirty="0" smtClean="0"/>
              <a:t>/rural distinction</a:t>
            </a:r>
          </a:p>
          <a:p>
            <a:pPr eaLnBrk="1" hangingPunct="1">
              <a:lnSpc>
                <a:spcPct val="80000"/>
              </a:lnSpc>
            </a:pPr>
            <a:r>
              <a:rPr lang="fr-CA" sz="2400" dirty="0" err="1" smtClean="0"/>
              <a:t>Household</a:t>
            </a:r>
            <a:r>
              <a:rPr lang="fr-CA" sz="2400" dirty="0" smtClean="0"/>
              <a:t> size</a:t>
            </a:r>
            <a:endParaRPr lang="fr-CA" sz="2400" dirty="0"/>
          </a:p>
          <a:p>
            <a:pPr eaLnBrk="1" hangingPunct="1">
              <a:lnSpc>
                <a:spcPct val="80000"/>
              </a:lnSpc>
            </a:pPr>
            <a:r>
              <a:rPr lang="fr-CA" sz="2400" dirty="0" err="1" smtClean="0"/>
              <a:t>Periods</a:t>
            </a:r>
            <a:r>
              <a:rPr lang="fr-CA" sz="2400" dirty="0" smtClean="0"/>
              <a:t> </a:t>
            </a:r>
            <a:r>
              <a:rPr lang="fr-CA" sz="2400" dirty="0" err="1" smtClean="0"/>
              <a:t>unemployed</a:t>
            </a:r>
            <a:endParaRPr lang="fr-CA" sz="2400" dirty="0"/>
          </a:p>
          <a:p>
            <a:pPr eaLnBrk="1" hangingPunct="1">
              <a:lnSpc>
                <a:spcPct val="80000"/>
              </a:lnSpc>
            </a:pPr>
            <a:r>
              <a:rPr lang="fr-CA" sz="2400" dirty="0" smtClean="0"/>
              <a:t>Occupation</a:t>
            </a:r>
            <a:endParaRPr lang="fr-CA" sz="2400" dirty="0"/>
          </a:p>
          <a:p>
            <a:pPr eaLnBrk="1" hangingPunct="1">
              <a:lnSpc>
                <a:spcPct val="80000"/>
              </a:lnSpc>
              <a:buFontTx/>
              <a:buNone/>
            </a:pPr>
            <a:r>
              <a:rPr lang="fr-CA" sz="2400" dirty="0"/>
              <a:t>               </a:t>
            </a:r>
            <a:r>
              <a:rPr lang="fr-CA" sz="2400" dirty="0" smtClean="0"/>
              <a:t>and </a:t>
            </a:r>
            <a:r>
              <a:rPr lang="fr-CA" sz="2400" dirty="0" err="1" smtClean="0"/>
              <a:t>many</a:t>
            </a:r>
            <a:r>
              <a:rPr lang="fr-CA" sz="2400" dirty="0" smtClean="0"/>
              <a:t> more</a:t>
            </a:r>
            <a:endParaRPr lang="fr-CA" sz="2400" dirty="0"/>
          </a:p>
        </p:txBody>
      </p:sp>
      <p:sp>
        <p:nvSpPr>
          <p:cNvPr id="24580" name="Rectangle 4"/>
          <p:cNvSpPr>
            <a:spLocks noChangeArrowheads="1"/>
          </p:cNvSpPr>
          <p:nvPr/>
        </p:nvSpPr>
        <p:spPr bwMode="auto">
          <a:xfrm>
            <a:off x="1949451" y="777876"/>
            <a:ext cx="8718549" cy="936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sz="2800" dirty="0" err="1">
                <a:latin typeface="Times New Roman" panose="02020603050405020304" pitchFamily="18" charset="0"/>
              </a:rPr>
              <a:t>A</a:t>
            </a:r>
            <a:r>
              <a:rPr lang="fr-CA" sz="2800" dirty="0" err="1" smtClean="0">
                <a:latin typeface="Times New Roman" panose="02020603050405020304" pitchFamily="18" charset="0"/>
              </a:rPr>
              <a:t>uxiliary</a:t>
            </a:r>
            <a:r>
              <a:rPr lang="fr-CA" sz="2800" dirty="0" smtClean="0">
                <a:latin typeface="Times New Roman" panose="02020603050405020304" pitchFamily="18" charset="0"/>
              </a:rPr>
              <a:t> variables – </a:t>
            </a:r>
            <a:r>
              <a:rPr lang="fr-CA" sz="2800" dirty="0" err="1" smtClean="0">
                <a:latin typeface="Times New Roman" panose="02020603050405020304" pitchFamily="18" charset="0"/>
              </a:rPr>
              <a:t>mostly</a:t>
            </a:r>
            <a:r>
              <a:rPr lang="fr-CA" sz="2800" dirty="0" smtClean="0">
                <a:latin typeface="Times New Roman" panose="02020603050405020304" pitchFamily="18" charset="0"/>
              </a:rPr>
              <a:t> </a:t>
            </a:r>
            <a:r>
              <a:rPr lang="fr-CA" sz="2800" dirty="0" err="1" smtClean="0">
                <a:latin typeface="Times New Roman" panose="02020603050405020304" pitchFamily="18" charset="0"/>
              </a:rPr>
              <a:t>categorical</a:t>
            </a:r>
            <a:r>
              <a:rPr lang="fr-CA" sz="2800" dirty="0" smtClean="0">
                <a:latin typeface="Times New Roman" panose="02020603050405020304" pitchFamily="18" charset="0"/>
              </a:rPr>
              <a:t> -</a:t>
            </a:r>
          </a:p>
          <a:p>
            <a:pPr eaLnBrk="1" hangingPunct="1">
              <a:spcBef>
                <a:spcPct val="0"/>
              </a:spcBef>
              <a:buFontTx/>
              <a:buNone/>
            </a:pPr>
            <a:r>
              <a:rPr lang="fr-CA" sz="2800" dirty="0" smtClean="0">
                <a:latin typeface="Times New Roman" panose="02020603050405020304" pitchFamily="18" charset="0"/>
              </a:rPr>
              <a:t>       in a </a:t>
            </a:r>
            <a:r>
              <a:rPr lang="fr-CA" sz="2800" dirty="0" err="1" smtClean="0">
                <a:latin typeface="Times New Roman" panose="02020603050405020304" pitchFamily="18" charset="0"/>
              </a:rPr>
              <a:t>typical</a:t>
            </a:r>
            <a:r>
              <a:rPr lang="fr-CA" sz="2800" dirty="0" smtClean="0">
                <a:latin typeface="Times New Roman" panose="02020603050405020304" pitchFamily="18" charset="0"/>
              </a:rPr>
              <a:t> </a:t>
            </a:r>
            <a:r>
              <a:rPr lang="fr-CA" sz="2800" dirty="0" err="1" smtClean="0">
                <a:latin typeface="Times New Roman" panose="02020603050405020304" pitchFamily="18" charset="0"/>
              </a:rPr>
              <a:t>Statistics</a:t>
            </a:r>
            <a:r>
              <a:rPr lang="fr-CA" sz="2800" dirty="0" smtClean="0">
                <a:latin typeface="Times New Roman" panose="02020603050405020304" pitchFamily="18" charset="0"/>
              </a:rPr>
              <a:t> </a:t>
            </a:r>
            <a:r>
              <a:rPr lang="fr-CA" sz="2800" dirty="0" err="1" smtClean="0">
                <a:latin typeface="Times New Roman" panose="02020603050405020304" pitchFamily="18" charset="0"/>
              </a:rPr>
              <a:t>Sweden</a:t>
            </a:r>
            <a:r>
              <a:rPr lang="fr-CA" sz="2800" dirty="0" smtClean="0">
                <a:latin typeface="Times New Roman" panose="02020603050405020304" pitchFamily="18" charset="0"/>
              </a:rPr>
              <a:t> </a:t>
            </a:r>
            <a:r>
              <a:rPr lang="fr-CA" sz="2800" dirty="0" err="1" smtClean="0">
                <a:latin typeface="Times New Roman" panose="02020603050405020304" pitchFamily="18" charset="0"/>
              </a:rPr>
              <a:t>survey</a:t>
            </a:r>
            <a:r>
              <a:rPr lang="fr-CA" sz="2800" dirty="0" smtClean="0">
                <a:latin typeface="Times New Roman" panose="02020603050405020304" pitchFamily="18" charset="0"/>
              </a:rPr>
              <a:t> of </a:t>
            </a:r>
            <a:r>
              <a:rPr lang="fr-CA" sz="2800" dirty="0" err="1" smtClean="0">
                <a:latin typeface="Times New Roman" panose="02020603050405020304" pitchFamily="18" charset="0"/>
              </a:rPr>
              <a:t>individuals</a:t>
            </a:r>
            <a:r>
              <a:rPr lang="fr-CA" sz="2800" dirty="0" smtClean="0">
                <a:latin typeface="Times New Roman" panose="02020603050405020304" pitchFamily="18" charset="0"/>
              </a:rPr>
              <a:t> :  			</a:t>
            </a:r>
            <a:endParaRPr lang="fr-CA" sz="2800" dirty="0">
              <a:latin typeface="Times New Roman" panose="02020603050405020304" pitchFamily="18" charset="0"/>
            </a:endParaRPr>
          </a:p>
        </p:txBody>
      </p:sp>
    </p:spTree>
    <p:extLst>
      <p:ext uri="{BB962C8B-B14F-4D97-AF65-F5344CB8AC3E}">
        <p14:creationId xmlns:p14="http://schemas.microsoft.com/office/powerpoint/2010/main" val="1508559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92349" y="552663"/>
            <a:ext cx="9936480" cy="742229"/>
          </a:xfrm>
        </p:spPr>
        <p:txBody>
          <a:bodyPr>
            <a:normAutofit/>
          </a:bodyPr>
          <a:lstStyle/>
          <a:p>
            <a:r>
              <a:rPr lang="en-US" sz="2800" u="sng" dirty="0" smtClean="0">
                <a:latin typeface="Times New Roman" panose="02020603050405020304" pitchFamily="18" charset="0"/>
                <a:cs typeface="Times New Roman" panose="02020603050405020304" pitchFamily="18" charset="0"/>
              </a:rPr>
              <a:t>Model Assisted Estimation ;  Calibration Estimation</a:t>
            </a:r>
            <a:endParaRPr lang="en-US" sz="2800" u="sng" dirty="0">
              <a:latin typeface="Times New Roman" panose="02020603050405020304" pitchFamily="18" charset="0"/>
              <a:cs typeface="Times New Roman" panose="02020603050405020304" pitchFamily="18" charset="0"/>
            </a:endParaRPr>
          </a:p>
        </p:txBody>
      </p:sp>
      <p:sp>
        <p:nvSpPr>
          <p:cNvPr id="6" name="Rektangel 5"/>
          <p:cNvSpPr/>
          <p:nvPr/>
        </p:nvSpPr>
        <p:spPr>
          <a:xfrm>
            <a:off x="883921" y="1302770"/>
            <a:ext cx="10820400" cy="3970318"/>
          </a:xfrm>
          <a:prstGeom prst="rect">
            <a:avLst/>
          </a:prstGeom>
        </p:spPr>
        <p:txBody>
          <a:bodyPr wrap="square">
            <a:spAutoFit/>
          </a:bodyPr>
          <a:lstStyle/>
          <a:p>
            <a:pPr algn="just">
              <a:spcAft>
                <a:spcPts val="0"/>
              </a:spcAft>
            </a:pPr>
            <a:r>
              <a:rPr lang="en-US" sz="2800" dirty="0" smtClean="0">
                <a:latin typeface="Times New Roman" panose="02020603050405020304" pitchFamily="18" charset="0"/>
                <a:ea typeface="Times New Roman" panose="02020603050405020304" pitchFamily="18" charset="0"/>
              </a:rPr>
              <a:t>Two different visions, both extensively studied</a:t>
            </a:r>
          </a:p>
          <a:p>
            <a:pPr algn="just">
              <a:spcAft>
                <a:spcPts val="0"/>
              </a:spcAft>
            </a:pPr>
            <a:endParaRPr lang="en-US" sz="2800" dirty="0" smtClean="0">
              <a:latin typeface="Times New Roman" panose="02020603050405020304" pitchFamily="18" charset="0"/>
              <a:ea typeface="Times New Roman" panose="02020603050405020304" pitchFamily="18" charset="0"/>
            </a:endParaRPr>
          </a:p>
          <a:p>
            <a:pPr algn="just">
              <a:spcAft>
                <a:spcPts val="0"/>
              </a:spcAft>
            </a:pPr>
            <a:r>
              <a:rPr lang="en-US" sz="2800" u="sng" dirty="0" smtClean="0">
                <a:latin typeface="Times New Roman" panose="02020603050405020304" pitchFamily="18" charset="0"/>
                <a:ea typeface="Times New Roman" panose="02020603050405020304" pitchFamily="18" charset="0"/>
              </a:rPr>
              <a:t>MASS approach</a:t>
            </a:r>
            <a:r>
              <a:rPr lang="en-US" sz="2800" dirty="0" smtClean="0">
                <a:latin typeface="Times New Roman" panose="02020603050405020304" pitchFamily="18" charset="0"/>
                <a:ea typeface="Times New Roman" panose="02020603050405020304" pitchFamily="18" charset="0"/>
              </a:rPr>
              <a:t>: The </a:t>
            </a:r>
            <a:r>
              <a:rPr lang="en-US" sz="2800" i="1" dirty="0" smtClean="0">
                <a:latin typeface="Times New Roman" panose="02020603050405020304" pitchFamily="18" charset="0"/>
                <a:ea typeface="Times New Roman" panose="02020603050405020304" pitchFamily="18" charset="0"/>
              </a:rPr>
              <a:t>predictability</a:t>
            </a:r>
            <a:r>
              <a:rPr lang="en-US" sz="2800" dirty="0" smtClean="0">
                <a:latin typeface="Times New Roman" panose="02020603050405020304" pitchFamily="18" charset="0"/>
                <a:ea typeface="Times New Roman" panose="02020603050405020304" pitchFamily="18" charset="0"/>
              </a:rPr>
              <a:t> of population </a:t>
            </a:r>
            <a:r>
              <a:rPr lang="en-US" sz="2800" i="1" dirty="0" smtClean="0">
                <a:latin typeface="Times New Roman" panose="02020603050405020304" pitchFamily="18" charset="0"/>
                <a:ea typeface="Times New Roman" panose="02020603050405020304" pitchFamily="18" charset="0"/>
              </a:rPr>
              <a:t>y</a:t>
            </a:r>
            <a:r>
              <a:rPr lang="en-US" sz="2800" dirty="0" smtClean="0">
                <a:latin typeface="Times New Roman" panose="02020603050405020304" pitchFamily="18" charset="0"/>
                <a:ea typeface="Times New Roman" panose="02020603050405020304" pitchFamily="18" charset="0"/>
              </a:rPr>
              <a:t>-values, relying         on an </a:t>
            </a:r>
            <a:r>
              <a:rPr lang="en-US" sz="2800" i="1" dirty="0" smtClean="0">
                <a:latin typeface="Times New Roman" panose="02020603050405020304" pitchFamily="18" charset="0"/>
                <a:ea typeface="Times New Roman" panose="02020603050405020304" pitchFamily="18" charset="0"/>
              </a:rPr>
              <a:t>assisting model</a:t>
            </a:r>
            <a:r>
              <a:rPr lang="en-US" sz="2800" dirty="0" smtClean="0">
                <a:latin typeface="Times New Roman" panose="02020603050405020304" pitchFamily="18" charset="0"/>
                <a:ea typeface="Times New Roman" panose="02020603050405020304" pitchFamily="18" charset="0"/>
              </a:rPr>
              <a:t>, and known </a:t>
            </a:r>
            <a:r>
              <a:rPr lang="en-US" sz="2800" b="1" dirty="0" smtClean="0">
                <a:latin typeface="Times New Roman" panose="02020603050405020304" pitchFamily="18" charset="0"/>
                <a:ea typeface="Times New Roman" panose="02020603050405020304" pitchFamily="18" charset="0"/>
              </a:rPr>
              <a:t>x</a:t>
            </a:r>
            <a:r>
              <a:rPr lang="en-US" sz="2800" dirty="0" smtClean="0">
                <a:latin typeface="Times New Roman" panose="02020603050405020304" pitchFamily="18" charset="0"/>
                <a:ea typeface="Times New Roman" panose="02020603050405020304" pitchFamily="18" charset="0"/>
              </a:rPr>
              <a:t>-values</a:t>
            </a:r>
          </a:p>
          <a:p>
            <a:pPr algn="just">
              <a:spcAft>
                <a:spcPts val="0"/>
              </a:spcAft>
            </a:pPr>
            <a:endParaRPr lang="en-US" sz="2800" dirty="0" smtClean="0">
              <a:latin typeface="Times New Roman" panose="02020603050405020304" pitchFamily="18" charset="0"/>
              <a:ea typeface="Times New Roman" panose="02020603050405020304" pitchFamily="18" charset="0"/>
            </a:endParaRPr>
          </a:p>
          <a:p>
            <a:pPr algn="just"/>
            <a:r>
              <a:rPr lang="en-US" sz="2800" u="sng" dirty="0" smtClean="0">
                <a:latin typeface="Times New Roman" panose="02020603050405020304" pitchFamily="18" charset="0"/>
                <a:ea typeface="Times New Roman" panose="02020603050405020304" pitchFamily="18" charset="0"/>
              </a:rPr>
              <a:t>MCAL  (or just CAL) approach</a:t>
            </a:r>
            <a:r>
              <a:rPr lang="en-US" sz="2800" dirty="0" smtClean="0">
                <a:latin typeface="Times New Roman" panose="02020603050405020304" pitchFamily="18" charset="0"/>
                <a:ea typeface="Times New Roman" panose="02020603050405020304" pitchFamily="18" charset="0"/>
              </a:rPr>
              <a:t>: Appropriate </a:t>
            </a:r>
            <a:r>
              <a:rPr lang="en-US" sz="2800" i="1" dirty="0" smtClean="0">
                <a:latin typeface="Times New Roman" panose="02020603050405020304" pitchFamily="18" charset="0"/>
                <a:ea typeface="Times New Roman" panose="02020603050405020304" pitchFamily="18" charset="0"/>
              </a:rPr>
              <a:t>weighting</a:t>
            </a:r>
            <a:r>
              <a:rPr lang="en-US" sz="2800" dirty="0" smtClean="0">
                <a:latin typeface="Times New Roman" panose="02020603050405020304" pitchFamily="18" charset="0"/>
                <a:ea typeface="Times New Roman" panose="02020603050405020304" pitchFamily="18" charset="0"/>
              </a:rPr>
              <a:t> of sample units </a:t>
            </a:r>
            <a:r>
              <a:rPr lang="en-US" sz="2800" i="1" dirty="0" smtClean="0">
                <a:latin typeface="Times New Roman" panose="02020603050405020304" pitchFamily="18" charset="0"/>
                <a:ea typeface="Times New Roman" panose="02020603050405020304" pitchFamily="18" charset="0"/>
              </a:rPr>
              <a:t>k</a:t>
            </a:r>
            <a:r>
              <a:rPr lang="en-US" sz="2800" dirty="0" smtClean="0">
                <a:latin typeface="Times New Roman" panose="02020603050405020304" pitchFamily="18" charset="0"/>
                <a:ea typeface="Times New Roman" panose="02020603050405020304" pitchFamily="18" charset="0"/>
              </a:rPr>
              <a:t> and their </a:t>
            </a:r>
            <a:r>
              <a:rPr lang="en-US" sz="2800" i="1" dirty="0" smtClean="0">
                <a:latin typeface="Times New Roman" panose="02020603050405020304" pitchFamily="18" charset="0"/>
                <a:ea typeface="Times New Roman" panose="02020603050405020304" pitchFamily="18" charset="0"/>
              </a:rPr>
              <a:t>y</a:t>
            </a:r>
            <a:r>
              <a:rPr lang="en-US" sz="2800" dirty="0" smtClean="0">
                <a:latin typeface="Times New Roman" panose="02020603050405020304" pitchFamily="18" charset="0"/>
                <a:ea typeface="Times New Roman" panose="02020603050405020304" pitchFamily="18" charset="0"/>
              </a:rPr>
              <a:t>-values </a:t>
            </a:r>
            <a:r>
              <a:rPr lang="en-US" sz="2800" i="1" dirty="0" err="1" smtClean="0">
                <a:latin typeface="Times New Roman" panose="02020603050405020304" pitchFamily="18" charset="0"/>
                <a:ea typeface="Times New Roman" panose="02020603050405020304" pitchFamily="18" charset="0"/>
              </a:rPr>
              <a:t>y</a:t>
            </a:r>
            <a:r>
              <a:rPr lang="en-US" sz="2800" i="1" baseline="-25000" dirty="0" err="1" smtClean="0">
                <a:latin typeface="Times New Roman" panose="02020603050405020304" pitchFamily="18" charset="0"/>
                <a:ea typeface="Times New Roman" panose="02020603050405020304" pitchFamily="18" charset="0"/>
              </a:rPr>
              <a:t>k</a:t>
            </a:r>
            <a:r>
              <a:rPr lang="en-US" sz="2800" i="1" baseline="-25000" dirty="0" smtClean="0">
                <a:latin typeface="Times New Roman" panose="02020603050405020304" pitchFamily="18" charset="0"/>
                <a:ea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rPr>
              <a:t>, taking their individual properties –  </a:t>
            </a:r>
            <a:r>
              <a:rPr lang="en-US" sz="2800" b="1" dirty="0" smtClean="0">
                <a:latin typeface="Times New Roman" panose="02020603050405020304" pitchFamily="18" charset="0"/>
                <a:ea typeface="Times New Roman" panose="02020603050405020304" pitchFamily="18" charset="0"/>
              </a:rPr>
              <a:t>x</a:t>
            </a:r>
            <a:r>
              <a:rPr lang="en-US" sz="2800" dirty="0">
                <a:latin typeface="Times New Roman" panose="02020603050405020304" pitchFamily="18" charset="0"/>
                <a:ea typeface="Times New Roman" panose="02020603050405020304" pitchFamily="18" charset="0"/>
              </a:rPr>
              <a:t>-</a:t>
            </a:r>
            <a:r>
              <a:rPr lang="en-US" sz="2800" dirty="0" smtClean="0">
                <a:latin typeface="Times New Roman" panose="02020603050405020304" pitchFamily="18" charset="0"/>
                <a:ea typeface="Times New Roman" panose="02020603050405020304" pitchFamily="18" charset="0"/>
              </a:rPr>
              <a:t>values -   into account.</a:t>
            </a:r>
          </a:p>
          <a:p>
            <a:pPr algn="just"/>
            <a:endParaRPr lang="en-US" sz="2800" dirty="0">
              <a:latin typeface="Times New Roman" panose="02020603050405020304" pitchFamily="18" charset="0"/>
              <a:ea typeface="Times New Roman" panose="02020603050405020304" pitchFamily="18" charset="0"/>
            </a:endParaRPr>
          </a:p>
        </p:txBody>
      </p:sp>
      <p:sp>
        <p:nvSpPr>
          <p:cNvPr id="8" name="Platshållare för innehåll 7"/>
          <p:cNvSpPr>
            <a:spLocks noGrp="1"/>
          </p:cNvSpPr>
          <p:nvPr>
            <p:ph idx="1"/>
          </p:nvPr>
        </p:nvSpPr>
        <p:spPr>
          <a:xfrm>
            <a:off x="1607296" y="6217039"/>
            <a:ext cx="761999" cy="412332"/>
          </a:xfrm>
        </p:spPr>
        <p:txBody>
          <a:bodyPr>
            <a:normAutofit fontScale="92500" lnSpcReduction="10000"/>
          </a:bodyPr>
          <a:lstStyle/>
          <a:p>
            <a:pPr marL="0" indent="0">
              <a:buNone/>
            </a:pPr>
            <a:r>
              <a:rPr lang="en-US" dirty="0" smtClean="0"/>
              <a:t>…</a:t>
            </a:r>
            <a:endParaRPr lang="en-US" dirty="0"/>
          </a:p>
        </p:txBody>
      </p:sp>
    </p:spTree>
    <p:extLst>
      <p:ext uri="{BB962C8B-B14F-4D97-AF65-F5344CB8AC3E}">
        <p14:creationId xmlns:p14="http://schemas.microsoft.com/office/powerpoint/2010/main" val="403203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556204" y="5947146"/>
            <a:ext cx="6714025" cy="768447"/>
          </a:xfrm>
        </p:spPr>
        <p:txBody>
          <a:bodyPr>
            <a:normAutofit fontScale="90000"/>
          </a:bodyPr>
          <a:lstStyle/>
          <a:p>
            <a:r>
              <a:rPr lang="en-US" dirty="0" smtClean="0"/>
              <a:t>       </a:t>
            </a:r>
            <a:r>
              <a:rPr lang="en-US" sz="3100" b="1" i="1" dirty="0" smtClean="0">
                <a:latin typeface="Times New Roman" panose="02020603050405020304" pitchFamily="18" charset="0"/>
                <a:cs typeface="Times New Roman" panose="02020603050405020304" pitchFamily="18" charset="0"/>
              </a:rPr>
              <a:t>Unbiased</a:t>
            </a:r>
            <a:r>
              <a:rPr lang="en-US" sz="3100" dirty="0" smtClean="0">
                <a:latin typeface="Times New Roman" panose="02020603050405020304" pitchFamily="18" charset="0"/>
                <a:cs typeface="Times New Roman" panose="02020603050405020304" pitchFamily="18" charset="0"/>
              </a:rPr>
              <a:t> (or nearly so) estimation </a:t>
            </a:r>
            <a:br>
              <a:rPr lang="en-US" sz="3100" dirty="0" smtClean="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Objective: Low variance</a:t>
            </a:r>
            <a:endParaRPr lang="en-US" sz="3100" dirty="0">
              <a:latin typeface="Times New Roman" panose="02020603050405020304" pitchFamily="18" charset="0"/>
              <a:cs typeface="Times New Roman" panose="02020603050405020304" pitchFamily="18" charset="0"/>
            </a:endParaRPr>
          </a:p>
        </p:txBody>
      </p:sp>
      <p:sp>
        <p:nvSpPr>
          <p:cNvPr id="4" name="Rektangel 3"/>
          <p:cNvSpPr/>
          <p:nvPr/>
        </p:nvSpPr>
        <p:spPr>
          <a:xfrm>
            <a:off x="2506086" y="766879"/>
            <a:ext cx="3048000" cy="973137"/>
          </a:xfrm>
          <a:prstGeom prst="rect">
            <a:avLst/>
          </a:prstGeom>
          <a:solidFill>
            <a:schemeClr val="accent3">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Probability sampling</a:t>
            </a:r>
          </a:p>
          <a:p>
            <a:pPr algn="ctr"/>
            <a:r>
              <a:rPr lang="en-US" dirty="0" smtClean="0"/>
              <a:t>Known inclusion </a:t>
            </a:r>
            <a:r>
              <a:rPr lang="en-US" dirty="0" err="1" smtClean="0"/>
              <a:t>prob’s</a:t>
            </a:r>
            <a:endParaRPr lang="en-US" dirty="0"/>
          </a:p>
        </p:txBody>
      </p:sp>
      <p:sp>
        <p:nvSpPr>
          <p:cNvPr id="5" name="Rektangel 4"/>
          <p:cNvSpPr/>
          <p:nvPr/>
        </p:nvSpPr>
        <p:spPr>
          <a:xfrm>
            <a:off x="8477396" y="2569357"/>
            <a:ext cx="2882900" cy="93585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r>
              <a:rPr lang="en-US" dirty="0" smtClean="0">
                <a:solidFill>
                  <a:sysClr val="windowText" lastClr="000000"/>
                </a:solidFill>
              </a:rPr>
              <a:t>ata collection incomplete</a:t>
            </a:r>
          </a:p>
          <a:p>
            <a:pPr algn="ctr"/>
            <a:r>
              <a:rPr lang="en-US" dirty="0" smtClean="0">
                <a:solidFill>
                  <a:sysClr val="windowText" lastClr="000000"/>
                </a:solidFill>
              </a:rPr>
              <a:t>(non-response)</a:t>
            </a:r>
          </a:p>
        </p:txBody>
      </p:sp>
      <p:sp>
        <p:nvSpPr>
          <p:cNvPr id="6" name="Rektangel 5"/>
          <p:cNvSpPr/>
          <p:nvPr/>
        </p:nvSpPr>
        <p:spPr>
          <a:xfrm>
            <a:off x="5320415" y="5105336"/>
            <a:ext cx="2133600"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Calibration</a:t>
            </a:r>
          </a:p>
          <a:p>
            <a:pPr algn="ctr"/>
            <a:r>
              <a:rPr lang="en-US" dirty="0" smtClean="0">
                <a:solidFill>
                  <a:schemeClr val="tx1"/>
                </a:solidFill>
              </a:rPr>
              <a:t>Estimation</a:t>
            </a:r>
          </a:p>
          <a:p>
            <a:pPr algn="ctr"/>
            <a:r>
              <a:rPr lang="en-US" dirty="0" smtClean="0">
                <a:solidFill>
                  <a:schemeClr val="tx1"/>
                </a:solidFill>
              </a:rPr>
              <a:t>1985 -</a:t>
            </a:r>
            <a:endParaRPr lang="en-US" dirty="0">
              <a:solidFill>
                <a:schemeClr val="tx1"/>
              </a:solidFill>
            </a:endParaRPr>
          </a:p>
        </p:txBody>
      </p:sp>
      <p:sp>
        <p:nvSpPr>
          <p:cNvPr id="7" name="Rektangel 6"/>
          <p:cNvSpPr/>
          <p:nvPr/>
        </p:nvSpPr>
        <p:spPr>
          <a:xfrm>
            <a:off x="2508766" y="2392577"/>
            <a:ext cx="2721708"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r>
              <a:rPr lang="en-US" dirty="0" smtClean="0">
                <a:solidFill>
                  <a:sysClr val="windowText" lastClr="000000"/>
                </a:solidFill>
              </a:rPr>
              <a:t>ata collection complete (100% response)</a:t>
            </a:r>
            <a:endParaRPr lang="en-US" dirty="0">
              <a:solidFill>
                <a:sysClr val="windowText" lastClr="000000"/>
              </a:solidFill>
            </a:endParaRPr>
          </a:p>
        </p:txBody>
      </p:sp>
      <p:sp>
        <p:nvSpPr>
          <p:cNvPr id="8" name="Rektangel 7"/>
          <p:cNvSpPr/>
          <p:nvPr/>
        </p:nvSpPr>
        <p:spPr>
          <a:xfrm>
            <a:off x="2720798" y="4803025"/>
            <a:ext cx="1993901"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assisted</a:t>
            </a:r>
          </a:p>
          <a:p>
            <a:pPr algn="ctr"/>
            <a:r>
              <a:rPr lang="en-US" dirty="0" smtClean="0">
                <a:solidFill>
                  <a:schemeClr val="tx1"/>
                </a:solidFill>
              </a:rPr>
              <a:t>(GREG) estimation</a:t>
            </a:r>
          </a:p>
          <a:p>
            <a:pPr algn="ctr"/>
            <a:r>
              <a:rPr lang="en-US" dirty="0" smtClean="0">
                <a:solidFill>
                  <a:schemeClr val="tx1"/>
                </a:solidFill>
              </a:rPr>
              <a:t>1975 -</a:t>
            </a:r>
            <a:endParaRPr lang="en-US" dirty="0" smtClean="0"/>
          </a:p>
        </p:txBody>
      </p:sp>
      <p:cxnSp>
        <p:nvCxnSpPr>
          <p:cNvPr id="12" name="Rak pil 11"/>
          <p:cNvCxnSpPr/>
          <p:nvPr/>
        </p:nvCxnSpPr>
        <p:spPr>
          <a:xfrm>
            <a:off x="5617024" y="1668428"/>
            <a:ext cx="2860372" cy="1211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Rak pil 13"/>
          <p:cNvCxnSpPr/>
          <p:nvPr/>
        </p:nvCxnSpPr>
        <p:spPr>
          <a:xfrm>
            <a:off x="3879992" y="1745308"/>
            <a:ext cx="5494" cy="62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ak pil 15"/>
          <p:cNvCxnSpPr/>
          <p:nvPr/>
        </p:nvCxnSpPr>
        <p:spPr>
          <a:xfrm>
            <a:off x="3879992" y="3485640"/>
            <a:ext cx="0" cy="124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Rak pil 21"/>
          <p:cNvCxnSpPr/>
          <p:nvPr/>
        </p:nvCxnSpPr>
        <p:spPr>
          <a:xfrm>
            <a:off x="4733611" y="3509792"/>
            <a:ext cx="992632" cy="1451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Rak pil 23"/>
          <p:cNvCxnSpPr/>
          <p:nvPr/>
        </p:nvCxnSpPr>
        <p:spPr>
          <a:xfrm flipH="1">
            <a:off x="2129418" y="3387777"/>
            <a:ext cx="358949" cy="387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436284" y="3811817"/>
            <a:ext cx="2207699"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Horvitz-Thompson type estimation</a:t>
            </a:r>
          </a:p>
          <a:p>
            <a:pPr algn="ctr"/>
            <a:r>
              <a:rPr lang="en-US" dirty="0" smtClean="0">
                <a:solidFill>
                  <a:schemeClr val="tx1"/>
                </a:solidFill>
              </a:rPr>
              <a:t>1950 -</a:t>
            </a:r>
            <a:endParaRPr lang="en-US" dirty="0">
              <a:solidFill>
                <a:schemeClr val="tx1"/>
              </a:solidFill>
            </a:endParaRPr>
          </a:p>
        </p:txBody>
      </p:sp>
      <p:cxnSp>
        <p:nvCxnSpPr>
          <p:cNvPr id="26" name="Vinklad  25"/>
          <p:cNvCxnSpPr/>
          <p:nvPr/>
        </p:nvCxnSpPr>
        <p:spPr>
          <a:xfrm>
            <a:off x="1782718" y="4741207"/>
            <a:ext cx="871789" cy="559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Vinklad  14"/>
          <p:cNvCxnSpPr/>
          <p:nvPr/>
        </p:nvCxnSpPr>
        <p:spPr>
          <a:xfrm>
            <a:off x="4703744" y="5037316"/>
            <a:ext cx="646652" cy="62532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ktangel 10"/>
          <p:cNvSpPr/>
          <p:nvPr/>
        </p:nvSpPr>
        <p:spPr>
          <a:xfrm>
            <a:off x="7959777" y="3582708"/>
            <a:ext cx="4232223" cy="954107"/>
          </a:xfrm>
          <a:prstGeom prst="rect">
            <a:avLst/>
          </a:prstGeom>
        </p:spPr>
        <p:txBody>
          <a:bodyPr wrap="square">
            <a:spAutoFit/>
          </a:bodyPr>
          <a:lstStyle/>
          <a:p>
            <a:r>
              <a:rPr lang="en-US" sz="2800" b="1" i="1" dirty="0" smtClean="0">
                <a:latin typeface="Times New Roman" panose="02020603050405020304" pitchFamily="18" charset="0"/>
                <a:cs typeface="Times New Roman" panose="02020603050405020304" pitchFamily="18" charset="0"/>
              </a:rPr>
              <a:t>Biased</a:t>
            </a:r>
            <a:r>
              <a:rPr lang="en-US" sz="2800" dirty="0" smtClean="0">
                <a:latin typeface="Times New Roman" panose="02020603050405020304" pitchFamily="18" charset="0"/>
                <a:cs typeface="Times New Roman" panose="02020603050405020304" pitchFamily="18" charset="0"/>
              </a:rPr>
              <a:t> estimation</a:t>
            </a:r>
          </a:p>
          <a:p>
            <a:r>
              <a:rPr lang="en-US" sz="2800" dirty="0" smtClean="0">
                <a:latin typeface="Times New Roman" panose="02020603050405020304" pitchFamily="18" charset="0"/>
                <a:cs typeface="Times New Roman" panose="02020603050405020304" pitchFamily="18" charset="0"/>
              </a:rPr>
              <a:t>Primary objective: Low bias</a:t>
            </a:r>
          </a:p>
        </p:txBody>
      </p:sp>
      <p:sp>
        <p:nvSpPr>
          <p:cNvPr id="19" name="Rektangel 18"/>
          <p:cNvSpPr/>
          <p:nvPr/>
        </p:nvSpPr>
        <p:spPr>
          <a:xfrm>
            <a:off x="1215043" y="89707"/>
            <a:ext cx="10320133" cy="523220"/>
          </a:xfrm>
          <a:prstGeom prst="rect">
            <a:avLst/>
          </a:prstGeom>
        </p:spPr>
        <p:txBody>
          <a:bodyPr wrap="none">
            <a:spAutoFit/>
          </a:bodyPr>
          <a:lstStyle/>
          <a:p>
            <a:r>
              <a:rPr lang="en-US" sz="2800" u="sng" dirty="0" smtClean="0">
                <a:cs typeface="Times New Roman" panose="02020603050405020304" pitchFamily="18" charset="0"/>
              </a:rPr>
              <a:t>Structure map : Design-based inference; inverse probability weighting</a:t>
            </a:r>
            <a:endParaRPr lang="en-US" sz="2800" u="sng" dirty="0"/>
          </a:p>
        </p:txBody>
      </p:sp>
    </p:spTree>
    <p:extLst>
      <p:ext uri="{BB962C8B-B14F-4D97-AF65-F5344CB8AC3E}">
        <p14:creationId xmlns:p14="http://schemas.microsoft.com/office/powerpoint/2010/main" val="4172372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7393" y="1079291"/>
            <a:ext cx="10360201" cy="2728211"/>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Hundreds of articles have been written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about MASS and CAL estimation   (starting from 1980’s)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Those approaches still produce much new research.</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Although different,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both arguments are (apparently) convincing.</a:t>
            </a:r>
            <a:endParaRPr lang="en-US" sz="2800" dirty="0"/>
          </a:p>
        </p:txBody>
      </p:sp>
      <p:sp>
        <p:nvSpPr>
          <p:cNvPr id="3" name="Platshållare för innehåll 2"/>
          <p:cNvSpPr>
            <a:spLocks noGrp="1"/>
          </p:cNvSpPr>
          <p:nvPr>
            <p:ph idx="1"/>
          </p:nvPr>
        </p:nvSpPr>
        <p:spPr>
          <a:xfrm>
            <a:off x="569377" y="5269366"/>
            <a:ext cx="10515600" cy="1056484"/>
          </a:xfrm>
        </p:spPr>
        <p:txBody>
          <a:bodyPr>
            <a:normAutofit/>
          </a:bodyPr>
          <a:lstStyle/>
          <a:p>
            <a:pPr marL="0" indent="0">
              <a:buNone/>
            </a:pPr>
            <a:r>
              <a:rPr lang="en-US"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07230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161041" y="5881703"/>
            <a:ext cx="5411454" cy="421105"/>
          </a:xfrm>
        </p:spPr>
        <p:txBody>
          <a:bodyPr>
            <a:noAutofit/>
          </a:bodyPr>
          <a:lstStyle/>
          <a:p>
            <a:pPr algn="l"/>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4318916" y="2278505"/>
            <a:ext cx="3118204" cy="579120"/>
          </a:xfrm>
        </p:spPr>
        <p:txBody>
          <a:bodyPr>
            <a:noAutofit/>
          </a:bodyPr>
          <a:lstStyle/>
          <a:p>
            <a:pPr algn="l"/>
            <a:r>
              <a:rPr lang="en-US" sz="2800" dirty="0" smtClean="0">
                <a:latin typeface="Times New Roman" panose="02020603050405020304" pitchFamily="18" charset="0"/>
                <a:cs typeface="Times New Roman" panose="02020603050405020304" pitchFamily="18" charset="0"/>
              </a:rPr>
              <a:t>1.  </a:t>
            </a:r>
            <a:r>
              <a:rPr lang="en-US" sz="2800" b="1" i="1" u="sng" dirty="0" smtClean="0">
                <a:latin typeface="Times New Roman" panose="02020603050405020304" pitchFamily="18" charset="0"/>
                <a:cs typeface="Times New Roman" panose="02020603050405020304" pitchFamily="18" charset="0"/>
              </a:rPr>
              <a:t>Background</a:t>
            </a:r>
            <a:endParaRPr lang="en-US" sz="2800" u="sng"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23723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121766" y="284813"/>
            <a:ext cx="6482636" cy="742229"/>
          </a:xfrm>
        </p:spPr>
        <p:txBody>
          <a:bodyPr>
            <a:normAutofit fontScale="90000"/>
          </a:bodyPr>
          <a:lstStyle/>
          <a:p>
            <a:r>
              <a:rPr lang="en-US" sz="2800" u="sng" dirty="0" smtClean="0">
                <a:latin typeface="Times New Roman" panose="02020603050405020304" pitchFamily="18" charset="0"/>
                <a:cs typeface="Times New Roman" panose="02020603050405020304" pitchFamily="18" charset="0"/>
              </a:rPr>
              <a:t>The MASS approach,    the MCAL approach </a:t>
            </a:r>
            <a:endParaRPr lang="en-US" sz="2800" u="sng" dirty="0">
              <a:latin typeface="Times New Roman" panose="02020603050405020304" pitchFamily="18" charset="0"/>
              <a:cs typeface="Times New Roman" panose="02020603050405020304" pitchFamily="18" charset="0"/>
            </a:endParaRPr>
          </a:p>
        </p:txBody>
      </p:sp>
      <p:sp>
        <p:nvSpPr>
          <p:cNvPr id="6" name="Rektangel 5"/>
          <p:cNvSpPr/>
          <p:nvPr/>
        </p:nvSpPr>
        <p:spPr>
          <a:xfrm>
            <a:off x="545917" y="995088"/>
            <a:ext cx="11211368" cy="3970318"/>
          </a:xfrm>
          <a:prstGeom prst="rect">
            <a:avLst/>
          </a:prstGeom>
        </p:spPr>
        <p:txBody>
          <a:bodyPr wrap="square">
            <a:spAutoFit/>
          </a:bodyPr>
          <a:lstStyle/>
          <a:p>
            <a:pPr algn="just">
              <a:spcAft>
                <a:spcPts val="0"/>
              </a:spcAft>
            </a:pPr>
            <a:r>
              <a:rPr lang="en-US" sz="2800" dirty="0" smtClean="0">
                <a:latin typeface="Times New Roman" panose="02020603050405020304" pitchFamily="18" charset="0"/>
                <a:ea typeface="Times New Roman" panose="02020603050405020304" pitchFamily="18" charset="0"/>
              </a:rPr>
              <a:t>They differ conceptually; </a:t>
            </a:r>
          </a:p>
          <a:p>
            <a:pPr algn="just">
              <a:spcAft>
                <a:spcPts val="0"/>
              </a:spcAft>
            </a:pPr>
            <a:r>
              <a:rPr lang="en-US" sz="2800" dirty="0">
                <a:latin typeface="Times New Roman" panose="02020603050405020304" pitchFamily="18" charset="0"/>
                <a:ea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rPr>
              <a:t>     in general </a:t>
            </a:r>
            <a:r>
              <a:rPr lang="en-US" sz="2800" i="1" dirty="0">
                <a:latin typeface="Times New Roman" panose="02020603050405020304" pitchFamily="18" charset="0"/>
                <a:ea typeface="Times New Roman" panose="02020603050405020304" pitchFamily="18" charset="0"/>
              </a:rPr>
              <a:t>different </a:t>
            </a:r>
            <a:r>
              <a:rPr lang="en-US" sz="2800" i="1" dirty="0" smtClean="0">
                <a:latin typeface="Times New Roman" panose="02020603050405020304" pitchFamily="18" charset="0"/>
                <a:ea typeface="Times New Roman" panose="02020603050405020304" pitchFamily="18" charset="0"/>
              </a:rPr>
              <a:t>estimators</a:t>
            </a:r>
            <a:r>
              <a:rPr lang="en-US" sz="2800" dirty="0" smtClean="0">
                <a:latin typeface="Times New Roman" panose="02020603050405020304" pitchFamily="18" charset="0"/>
                <a:ea typeface="Times New Roman" panose="02020603050405020304" pitchFamily="18" charset="0"/>
              </a:rPr>
              <a:t>;  in simple cases, they agree.</a:t>
            </a:r>
          </a:p>
          <a:p>
            <a:pPr algn="just">
              <a:spcAft>
                <a:spcPts val="0"/>
              </a:spcAft>
            </a:pPr>
            <a:endParaRPr lang="en-US" sz="2800" dirty="0">
              <a:latin typeface="Times New Roman" panose="02020603050405020304" pitchFamily="18" charset="0"/>
              <a:ea typeface="Times New Roman" panose="02020603050405020304" pitchFamily="18" charset="0"/>
            </a:endParaRPr>
          </a:p>
          <a:p>
            <a:pPr algn="just">
              <a:spcAft>
                <a:spcPts val="0"/>
              </a:spcAft>
            </a:pPr>
            <a:r>
              <a:rPr lang="en-US" sz="2800" dirty="0" smtClean="0">
                <a:latin typeface="Times New Roman" panose="02020603050405020304" pitchFamily="18" charset="0"/>
                <a:ea typeface="Times New Roman" panose="02020603050405020304" pitchFamily="18" charset="0"/>
              </a:rPr>
              <a:t>Not </a:t>
            </a:r>
            <a:r>
              <a:rPr lang="en-US" sz="2800" i="1" dirty="0" smtClean="0">
                <a:latin typeface="Times New Roman" panose="02020603050405020304" pitchFamily="18" charset="0"/>
                <a:ea typeface="Times New Roman" panose="02020603050405020304" pitchFamily="18" charset="0"/>
              </a:rPr>
              <a:t>exactly</a:t>
            </a:r>
            <a:r>
              <a:rPr lang="en-US" sz="2800" dirty="0" smtClean="0">
                <a:latin typeface="Times New Roman" panose="02020603050405020304" pitchFamily="18" charset="0"/>
                <a:ea typeface="Times New Roman" panose="02020603050405020304" pitchFamily="18" charset="0"/>
              </a:rPr>
              <a:t> unbiased </a:t>
            </a:r>
          </a:p>
          <a:p>
            <a:pPr algn="just">
              <a:spcAft>
                <a:spcPts val="0"/>
              </a:spcAft>
            </a:pPr>
            <a:r>
              <a:rPr lang="en-US" sz="2800" dirty="0">
                <a:latin typeface="Times New Roman" panose="02020603050405020304" pitchFamily="18" charset="0"/>
                <a:ea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rPr>
              <a:t>   But approximately unbiased  -   in modest-size samples; </a:t>
            </a:r>
          </a:p>
          <a:p>
            <a:pPr algn="just">
              <a:spcAft>
                <a:spcPts val="0"/>
              </a:spcAft>
            </a:pPr>
            <a:r>
              <a:rPr lang="en-US" sz="2800" dirty="0" smtClean="0">
                <a:latin typeface="Times New Roman" panose="02020603050405020304" pitchFamily="18" charset="0"/>
                <a:ea typeface="Times New Roman" panose="02020603050405020304" pitchFamily="18" charset="0"/>
              </a:rPr>
              <a:t>        Asymptotically unbiased </a:t>
            </a:r>
            <a:r>
              <a:rPr lang="en-US" sz="2800" dirty="0">
                <a:latin typeface="Times New Roman" panose="02020603050405020304" pitchFamily="18" charset="0"/>
                <a:ea typeface="Times New Roman" panose="02020603050405020304" pitchFamily="18" charset="0"/>
              </a:rPr>
              <a:t> </a:t>
            </a:r>
            <a:endParaRPr lang="en-US" sz="2800" dirty="0" smtClean="0">
              <a:latin typeface="Times New Roman" panose="02020603050405020304" pitchFamily="18" charset="0"/>
              <a:ea typeface="Times New Roman" panose="02020603050405020304" pitchFamily="18" charset="0"/>
            </a:endParaRPr>
          </a:p>
          <a:p>
            <a:pPr algn="just">
              <a:spcAft>
                <a:spcPts val="0"/>
              </a:spcAft>
            </a:pPr>
            <a:endParaRPr lang="en-US" sz="2800" dirty="0">
              <a:latin typeface="Times New Roman" panose="02020603050405020304" pitchFamily="18" charset="0"/>
              <a:ea typeface="Times New Roman" panose="02020603050405020304" pitchFamily="18" charset="0"/>
            </a:endParaRPr>
          </a:p>
          <a:p>
            <a:pPr algn="just">
              <a:spcAft>
                <a:spcPts val="0"/>
              </a:spcAft>
            </a:pPr>
            <a:r>
              <a:rPr lang="en-US" sz="2800" dirty="0" smtClean="0">
                <a:latin typeface="Times New Roman" panose="02020603050405020304" pitchFamily="18" charset="0"/>
                <a:ea typeface="Times New Roman" panose="02020603050405020304" pitchFamily="18" charset="0"/>
              </a:rPr>
              <a:t>Each has its own quite distinct logic.</a:t>
            </a:r>
          </a:p>
          <a:p>
            <a:pPr algn="just"/>
            <a:r>
              <a:rPr lang="en-US" sz="2800" dirty="0" smtClean="0">
                <a:latin typeface="Times New Roman" panose="02020603050405020304" pitchFamily="18" charset="0"/>
                <a:ea typeface="Times New Roman" panose="02020603050405020304" pitchFamily="18" charset="0"/>
              </a:rPr>
              <a:t>          Let us </a:t>
            </a:r>
            <a:r>
              <a:rPr lang="en-US" sz="2800" i="1" dirty="0" smtClean="0">
                <a:latin typeface="Times New Roman" panose="02020603050405020304" pitchFamily="18" charset="0"/>
                <a:ea typeface="Times New Roman" panose="02020603050405020304" pitchFamily="18" charset="0"/>
              </a:rPr>
              <a:t>formulate and examine this logic </a:t>
            </a:r>
            <a:r>
              <a:rPr lang="en-US" sz="2800" b="1" i="1" dirty="0" smtClean="0">
                <a:latin typeface="Times New Roman" panose="02020603050405020304" pitchFamily="18" charset="0"/>
                <a:ea typeface="Times New Roman" panose="02020603050405020304" pitchFamily="18" charset="0"/>
              </a:rPr>
              <a:t>in words</a:t>
            </a:r>
            <a:r>
              <a:rPr lang="en-US" sz="2800" dirty="0">
                <a:latin typeface="Times New Roman" panose="02020603050405020304" pitchFamily="18" charset="0"/>
                <a:ea typeface="Times New Roman" panose="02020603050405020304" pitchFamily="18" charset="0"/>
              </a:rPr>
              <a:t>.</a:t>
            </a:r>
            <a:endParaRPr lang="sv-SE"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8749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711810" y="963878"/>
            <a:ext cx="10995775" cy="5240980"/>
          </a:xfrm>
        </p:spPr>
        <p:txBody>
          <a:bodyPr>
            <a:noAutofit/>
          </a:bodyPr>
          <a:lstStyle/>
          <a:p>
            <a:pPr marL="0" indent="0">
              <a:buNone/>
            </a:pPr>
            <a:r>
              <a:rPr lang="en-US" dirty="0" smtClean="0">
                <a:solidFill>
                  <a:srgbClr val="000000"/>
                </a:solidFill>
                <a:latin typeface="Times New Roman" panose="02020603050405020304" pitchFamily="18" charset="0"/>
                <a:ea typeface="Times New Roman" panose="02020603050405020304" pitchFamily="18" charset="0"/>
              </a:rPr>
              <a:t>Simple cases of MASS and MCAL were used early</a:t>
            </a:r>
          </a:p>
          <a:p>
            <a:pPr marL="0" indent="0">
              <a:buNone/>
            </a:pPr>
            <a:r>
              <a:rPr lang="en-US" dirty="0" smtClean="0">
                <a:solidFill>
                  <a:srgbClr val="000000"/>
                </a:solidFill>
                <a:latin typeface="Times New Roman" panose="02020603050405020304" pitchFamily="18" charset="0"/>
                <a:ea typeface="Times New Roman" panose="02020603050405020304" pitchFamily="18" charset="0"/>
              </a:rPr>
              <a:t>       Today, they are very general.</a:t>
            </a:r>
          </a:p>
          <a:p>
            <a:pPr marL="0" indent="0">
              <a:buNone/>
            </a:pPr>
            <a:endParaRPr lang="en-US" dirty="0">
              <a:solidFill>
                <a:srgbClr val="000000"/>
              </a:solidFill>
              <a:latin typeface="Times New Roman" panose="02020603050405020304" pitchFamily="18" charset="0"/>
              <a:ea typeface="Times New Roman" panose="02020603050405020304" pitchFamily="18" charset="0"/>
            </a:endParaRPr>
          </a:p>
          <a:p>
            <a:pPr marL="0" indent="0">
              <a:buNone/>
            </a:pPr>
            <a:r>
              <a:rPr lang="en-US" dirty="0" smtClean="0">
                <a:solidFill>
                  <a:srgbClr val="000000"/>
                </a:solidFill>
                <a:latin typeface="Times New Roman" panose="02020603050405020304" pitchFamily="18" charset="0"/>
                <a:ea typeface="Times New Roman" panose="02020603050405020304" pitchFamily="18" charset="0"/>
              </a:rPr>
              <a:t>Simple cases of regression estimation:  </a:t>
            </a:r>
          </a:p>
          <a:p>
            <a:pPr marL="0" indent="0">
              <a:buNone/>
            </a:pPr>
            <a:r>
              <a:rPr lang="en-US" dirty="0">
                <a:solidFill>
                  <a:srgbClr val="000000"/>
                </a:solidFill>
                <a:latin typeface="Times New Roman" panose="02020603050405020304" pitchFamily="18" charset="0"/>
                <a:ea typeface="Times New Roman" panose="02020603050405020304" pitchFamily="18" charset="0"/>
              </a:rPr>
              <a:t> </a:t>
            </a:r>
            <a:r>
              <a:rPr lang="en-US" dirty="0" smtClean="0">
                <a:solidFill>
                  <a:srgbClr val="000000"/>
                </a:solidFill>
                <a:latin typeface="Times New Roman" panose="02020603050405020304" pitchFamily="18" charset="0"/>
                <a:ea typeface="Times New Roman" panose="02020603050405020304" pitchFamily="18" charset="0"/>
              </a:rPr>
              <a:t>   Cochran (1952) book: Ratio estimator;  Simple regression estimator. </a:t>
            </a:r>
          </a:p>
          <a:p>
            <a:pPr marL="0" indent="0">
              <a:buNone/>
            </a:pPr>
            <a:endParaRPr lang="en-US" dirty="0" smtClean="0">
              <a:solidFill>
                <a:srgbClr val="000000"/>
              </a:solidFill>
              <a:latin typeface="Times New Roman" panose="02020603050405020304" pitchFamily="18" charset="0"/>
              <a:ea typeface="Times New Roman" panose="02020603050405020304" pitchFamily="18" charset="0"/>
            </a:endParaRPr>
          </a:p>
          <a:p>
            <a:pPr marL="0" indent="0">
              <a:buNone/>
            </a:pPr>
            <a:r>
              <a:rPr lang="en-US" dirty="0" smtClean="0">
                <a:solidFill>
                  <a:srgbClr val="000000"/>
                </a:solidFill>
                <a:latin typeface="Times New Roman" panose="02020603050405020304" pitchFamily="18" charset="0"/>
                <a:ea typeface="Times New Roman" panose="02020603050405020304" pitchFamily="18" charset="0"/>
              </a:rPr>
              <a:t>Simple cases of calibration: </a:t>
            </a:r>
          </a:p>
          <a:p>
            <a:pPr marL="0" indent="0">
              <a:buNone/>
            </a:pPr>
            <a:r>
              <a:rPr lang="en-US" dirty="0" smtClean="0">
                <a:solidFill>
                  <a:srgbClr val="000000"/>
                </a:solidFill>
                <a:latin typeface="Times New Roman" panose="02020603050405020304" pitchFamily="18" charset="0"/>
                <a:ea typeface="Times New Roman" panose="02020603050405020304" pitchFamily="18" charset="0"/>
              </a:rPr>
              <a:t>      At INSEE in France in 1950’s  (“</a:t>
            </a:r>
            <a:r>
              <a:rPr lang="en-US" dirty="0" err="1" smtClean="0">
                <a:solidFill>
                  <a:srgbClr val="000000"/>
                </a:solidFill>
                <a:latin typeface="Times New Roman" panose="02020603050405020304" pitchFamily="18" charset="0"/>
                <a:ea typeface="Times New Roman" panose="02020603050405020304" pitchFamily="18" charset="0"/>
              </a:rPr>
              <a:t>calage</a:t>
            </a:r>
            <a:r>
              <a:rPr lang="en-US" dirty="0" smtClean="0">
                <a:solidFill>
                  <a:srgbClr val="000000"/>
                </a:solidFill>
                <a:latin typeface="Times New Roman" panose="02020603050405020304" pitchFamily="18" charset="0"/>
                <a:ea typeface="Times New Roman" panose="02020603050405020304" pitchFamily="18" charset="0"/>
              </a:rPr>
              <a:t>”)</a:t>
            </a:r>
          </a:p>
          <a:p>
            <a:pPr marL="0" indent="0">
              <a:buNone/>
            </a:pPr>
            <a:r>
              <a:rPr lang="en-US" dirty="0" smtClean="0">
                <a:solidFill>
                  <a:srgbClr val="000000"/>
                </a:solidFill>
                <a:latin typeface="Times New Roman" panose="02020603050405020304" pitchFamily="18" charset="0"/>
                <a:ea typeface="Times New Roman" panose="02020603050405020304" pitchFamily="18" charset="0"/>
              </a:rPr>
              <a:t>      Raking ratio,  Deming and Stephan (1940)</a:t>
            </a:r>
          </a:p>
        </p:txBody>
      </p:sp>
      <p:sp>
        <p:nvSpPr>
          <p:cNvPr id="4" name="Rektangel 3"/>
          <p:cNvSpPr/>
          <p:nvPr/>
        </p:nvSpPr>
        <p:spPr>
          <a:xfrm>
            <a:off x="551753" y="186340"/>
            <a:ext cx="351378" cy="369332"/>
          </a:xfrm>
          <a:prstGeom prst="rect">
            <a:avLst/>
          </a:prstGeom>
        </p:spPr>
        <p:txBody>
          <a:bodyPr wrap="none">
            <a:spAutoFit/>
          </a:bodyPr>
          <a:lstStyle/>
          <a:p>
            <a:r>
              <a:rPr lang="en-US" dirty="0" smtClean="0">
                <a:solidFill>
                  <a:srgbClr val="000000"/>
                </a:solidFill>
                <a:latin typeface="Times New Roman" panose="02020603050405020304" pitchFamily="18" charset="0"/>
                <a:ea typeface="Times New Roman" panose="02020603050405020304" pitchFamily="18" charset="0"/>
              </a:rPr>
              <a:t>Ö</a:t>
            </a:r>
            <a:endParaRPr lang="en-US"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2881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709127" y="1334124"/>
            <a:ext cx="7839606" cy="1663909"/>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4</a:t>
            </a:r>
            <a:r>
              <a:rPr lang="en-US" sz="2800" b="1" dirty="0" smtClean="0">
                <a:latin typeface="Times New Roman" panose="02020603050405020304" pitchFamily="18" charset="0"/>
                <a:cs typeface="Times New Roman" panose="02020603050405020304" pitchFamily="18" charset="0"/>
              </a:rPr>
              <a:t>.    </a:t>
            </a:r>
            <a:r>
              <a:rPr lang="en-US" sz="2800" b="1" i="1" u="sng" dirty="0" smtClean="0">
                <a:latin typeface="Times New Roman" panose="02020603050405020304" pitchFamily="18" charset="0"/>
                <a:cs typeface="Times New Roman" panose="02020603050405020304" pitchFamily="18" charset="0"/>
              </a:rPr>
              <a:t>Model assisted (MASS) estimation</a:t>
            </a:r>
            <a:br>
              <a:rPr lang="en-US" sz="2800" b="1" i="1" u="sng" dirty="0" smtClean="0">
                <a:latin typeface="Times New Roman" panose="02020603050405020304" pitchFamily="18" charset="0"/>
                <a:cs typeface="Times New Roman" panose="02020603050405020304" pitchFamily="18" charset="0"/>
              </a:rPr>
            </a:br>
            <a:r>
              <a:rPr lang="en-US" sz="2800" b="1" i="1" u="sng" dirty="0">
                <a:latin typeface="Times New Roman" panose="02020603050405020304" pitchFamily="18" charset="0"/>
                <a:cs typeface="Times New Roman" panose="02020603050405020304" pitchFamily="18" charset="0"/>
              </a:rPr>
              <a:t/>
            </a:r>
            <a:br>
              <a:rPr lang="en-US" sz="2800" b="1" i="1" u="sng" dirty="0">
                <a:latin typeface="Times New Roman" panose="02020603050405020304" pitchFamily="18" charset="0"/>
                <a:cs typeface="Times New Roman" panose="02020603050405020304" pitchFamily="18" charset="0"/>
              </a:rPr>
            </a:br>
            <a:r>
              <a:rPr lang="en-US" sz="2800" b="1" i="1" u="sng" dirty="0" smtClean="0">
                <a:latin typeface="Times New Roman" panose="02020603050405020304" pitchFamily="18" charset="0"/>
                <a:cs typeface="Times New Roman" panose="02020603050405020304" pitchFamily="18" charset="0"/>
              </a:rPr>
              <a:t>or  generalized regression (GREG)  estimation</a:t>
            </a:r>
            <a:endParaRPr lang="en-US" sz="2800" b="1" i="1" dirty="0"/>
          </a:p>
        </p:txBody>
      </p:sp>
      <p:sp>
        <p:nvSpPr>
          <p:cNvPr id="3" name="Platshållare för innehåll 2"/>
          <p:cNvSpPr>
            <a:spLocks noGrp="1"/>
          </p:cNvSpPr>
          <p:nvPr>
            <p:ph idx="1"/>
          </p:nvPr>
        </p:nvSpPr>
        <p:spPr>
          <a:xfrm>
            <a:off x="569377" y="5269366"/>
            <a:ext cx="10515600" cy="1056484"/>
          </a:xfrm>
        </p:spPr>
        <p:txBody>
          <a:bodyPr>
            <a:normAutofit/>
          </a:bodyPr>
          <a:lstStyle/>
          <a:p>
            <a:pPr marL="0" indent="0">
              <a:buNone/>
            </a:pPr>
            <a:r>
              <a:rPr lang="en-US"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431714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72440" y="426721"/>
            <a:ext cx="10988040" cy="4639954"/>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What is the difference between  GREG and MASS</a:t>
            </a:r>
            <a:r>
              <a:rPr lang="en-US" sz="2800" dirty="0" smtClean="0">
                <a:latin typeface="Times New Roman" panose="02020603050405020304" pitchFamily="18" charset="0"/>
                <a:cs typeface="Times New Roman" panose="02020603050405020304" pitchFamily="18" charset="0"/>
              </a:rPr>
              <a:t>?</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MASS</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refers to a mode of inference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model assisted design-based estimation, </a:t>
            </a:r>
            <a:br>
              <a:rPr lang="en-US" sz="2800" i="1" dirty="0" smtClean="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almost design unbiased &amp; with computable design-based variance</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GREG</a:t>
            </a:r>
            <a:r>
              <a:rPr lang="en-US" sz="2800" i="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refers to a certain form </a:t>
            </a:r>
            <a:r>
              <a:rPr lang="en-US" sz="2800" dirty="0" smtClean="0">
                <a:latin typeface="Times New Roman" panose="02020603050405020304" pitchFamily="18" charset="0"/>
                <a:cs typeface="Times New Roman" panose="02020603050405020304" pitchFamily="18" charset="0"/>
              </a:rPr>
              <a:t>of model assisted estimator</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Generally</a:t>
            </a:r>
            <a:r>
              <a:rPr lang="en-US" sz="2800" dirty="0" smtClean="0">
                <a:latin typeface="Times New Roman" panose="02020603050405020304" pitchFamily="18" charset="0"/>
                <a:cs typeface="Times New Roman" panose="02020603050405020304" pitchFamily="18" charset="0"/>
              </a:rPr>
              <a:t>, all GREG estimators are MASS estimators.</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The name GREG  tends to be used in particular for </a:t>
            </a:r>
            <a:r>
              <a:rPr lang="en-US" sz="2800" i="1" dirty="0" smtClean="0">
                <a:latin typeface="Times New Roman" panose="02020603050405020304" pitchFamily="18" charset="0"/>
                <a:cs typeface="Times New Roman" panose="02020603050405020304" pitchFamily="18" charset="0"/>
              </a:rPr>
              <a:t>linear assisting model</a:t>
            </a:r>
            <a:br>
              <a:rPr lang="en-US" sz="2800" i="1" dirty="0" smtClean="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
            </a:r>
            <a:br>
              <a:rPr lang="en-US" sz="2800" i="1"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MASS and GREG reasoning is widely used in NSI:s</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944880" y="5282255"/>
            <a:ext cx="2072640" cy="546235"/>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480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36284" y="6216969"/>
            <a:ext cx="7437120" cy="529975"/>
          </a:xfrm>
        </p:spPr>
        <p:txBody>
          <a:bodyPr>
            <a:normAutofit fontScale="90000"/>
          </a:bodyPr>
          <a:lstStyle/>
          <a:p>
            <a:r>
              <a:rPr lang="en-US" dirty="0" smtClean="0"/>
              <a:t>       </a:t>
            </a:r>
            <a:r>
              <a:rPr lang="en-US" sz="3100" b="1" i="1" dirty="0" smtClean="0">
                <a:latin typeface="Times New Roman" panose="02020603050405020304" pitchFamily="18" charset="0"/>
                <a:cs typeface="Times New Roman" panose="02020603050405020304" pitchFamily="18" charset="0"/>
              </a:rPr>
              <a:t>Unbiased</a:t>
            </a:r>
            <a:r>
              <a:rPr lang="en-US" sz="3100" dirty="0" smtClean="0">
                <a:latin typeface="Times New Roman" panose="02020603050405020304" pitchFamily="18" charset="0"/>
                <a:cs typeface="Times New Roman" panose="02020603050405020304" pitchFamily="18" charset="0"/>
              </a:rPr>
              <a:t> (or nearly so) estimation</a:t>
            </a:r>
            <a:endParaRPr lang="en-US" sz="3100" dirty="0">
              <a:latin typeface="Times New Roman" panose="02020603050405020304" pitchFamily="18" charset="0"/>
              <a:cs typeface="Times New Roman" panose="02020603050405020304" pitchFamily="18" charset="0"/>
            </a:endParaRPr>
          </a:p>
        </p:txBody>
      </p:sp>
      <p:sp>
        <p:nvSpPr>
          <p:cNvPr id="4" name="Rektangel 3"/>
          <p:cNvSpPr/>
          <p:nvPr/>
        </p:nvSpPr>
        <p:spPr>
          <a:xfrm>
            <a:off x="2506086" y="766879"/>
            <a:ext cx="3048000" cy="973137"/>
          </a:xfrm>
          <a:prstGeom prst="rect">
            <a:avLst/>
          </a:prstGeom>
          <a:solidFill>
            <a:schemeClr val="accent3">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Probability sampling</a:t>
            </a:r>
          </a:p>
          <a:p>
            <a:pPr algn="ctr"/>
            <a:r>
              <a:rPr lang="en-US" dirty="0" smtClean="0"/>
              <a:t>Known inclusion </a:t>
            </a:r>
            <a:r>
              <a:rPr lang="en-US" dirty="0" err="1" smtClean="0"/>
              <a:t>prob’s</a:t>
            </a:r>
            <a:endParaRPr lang="en-US" dirty="0"/>
          </a:p>
        </p:txBody>
      </p:sp>
      <p:sp>
        <p:nvSpPr>
          <p:cNvPr id="6" name="Rektangel 5"/>
          <p:cNvSpPr/>
          <p:nvPr/>
        </p:nvSpPr>
        <p:spPr>
          <a:xfrm>
            <a:off x="5215484" y="5285218"/>
            <a:ext cx="2133600"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Calibration</a:t>
            </a:r>
          </a:p>
          <a:p>
            <a:pPr algn="ctr"/>
            <a:r>
              <a:rPr lang="en-US" dirty="0" smtClean="0">
                <a:solidFill>
                  <a:schemeClr val="tx1"/>
                </a:solidFill>
              </a:rPr>
              <a:t>Estimation</a:t>
            </a:r>
          </a:p>
          <a:p>
            <a:pPr algn="ctr"/>
            <a:r>
              <a:rPr lang="en-US" dirty="0" smtClean="0">
                <a:solidFill>
                  <a:schemeClr val="tx1"/>
                </a:solidFill>
              </a:rPr>
              <a:t>1985 -</a:t>
            </a:r>
            <a:endParaRPr lang="en-US" dirty="0">
              <a:solidFill>
                <a:schemeClr val="tx1"/>
              </a:solidFill>
            </a:endParaRPr>
          </a:p>
        </p:txBody>
      </p:sp>
      <p:sp>
        <p:nvSpPr>
          <p:cNvPr id="7" name="Rektangel 6"/>
          <p:cNvSpPr/>
          <p:nvPr/>
        </p:nvSpPr>
        <p:spPr>
          <a:xfrm>
            <a:off x="2493776" y="2452538"/>
            <a:ext cx="2721708"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r>
              <a:rPr lang="en-US" dirty="0" smtClean="0">
                <a:solidFill>
                  <a:sysClr val="windowText" lastClr="000000"/>
                </a:solidFill>
              </a:rPr>
              <a:t>ata collection complete (100% response)</a:t>
            </a:r>
            <a:endParaRPr lang="en-US" dirty="0">
              <a:solidFill>
                <a:sysClr val="windowText" lastClr="000000"/>
              </a:solidFill>
            </a:endParaRPr>
          </a:p>
        </p:txBody>
      </p:sp>
      <p:sp>
        <p:nvSpPr>
          <p:cNvPr id="8" name="Rektangel 7"/>
          <p:cNvSpPr/>
          <p:nvPr/>
        </p:nvSpPr>
        <p:spPr>
          <a:xfrm>
            <a:off x="2555906" y="4892967"/>
            <a:ext cx="1993901"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assisted</a:t>
            </a:r>
          </a:p>
          <a:p>
            <a:pPr algn="ctr"/>
            <a:r>
              <a:rPr lang="en-US" dirty="0" smtClean="0">
                <a:solidFill>
                  <a:schemeClr val="tx1"/>
                </a:solidFill>
              </a:rPr>
              <a:t>(GREG) estimation</a:t>
            </a:r>
          </a:p>
          <a:p>
            <a:pPr algn="ctr"/>
            <a:r>
              <a:rPr lang="en-US" dirty="0" smtClean="0">
                <a:solidFill>
                  <a:schemeClr val="tx1"/>
                </a:solidFill>
              </a:rPr>
              <a:t>1975 -</a:t>
            </a:r>
            <a:endParaRPr lang="en-US" dirty="0" smtClean="0"/>
          </a:p>
        </p:txBody>
      </p:sp>
      <p:cxnSp>
        <p:nvCxnSpPr>
          <p:cNvPr id="14" name="Rak pil 13"/>
          <p:cNvCxnSpPr/>
          <p:nvPr/>
        </p:nvCxnSpPr>
        <p:spPr>
          <a:xfrm>
            <a:off x="3879992" y="1745308"/>
            <a:ext cx="5494" cy="62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ak pil 15"/>
          <p:cNvCxnSpPr/>
          <p:nvPr/>
        </p:nvCxnSpPr>
        <p:spPr>
          <a:xfrm>
            <a:off x="3879992" y="3485640"/>
            <a:ext cx="0" cy="124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Rak pil 21"/>
          <p:cNvCxnSpPr/>
          <p:nvPr/>
        </p:nvCxnSpPr>
        <p:spPr>
          <a:xfrm>
            <a:off x="4733611" y="3509792"/>
            <a:ext cx="1065251" cy="1726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Rak pil 23"/>
          <p:cNvCxnSpPr/>
          <p:nvPr/>
        </p:nvCxnSpPr>
        <p:spPr>
          <a:xfrm flipH="1">
            <a:off x="2129417" y="3291664"/>
            <a:ext cx="378935" cy="48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436284" y="3811817"/>
            <a:ext cx="2207699"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Horvitz-Thompson type estimation</a:t>
            </a:r>
          </a:p>
          <a:p>
            <a:pPr algn="ctr"/>
            <a:r>
              <a:rPr lang="en-US" dirty="0" smtClean="0">
                <a:solidFill>
                  <a:schemeClr val="tx1"/>
                </a:solidFill>
              </a:rPr>
              <a:t>1950 -</a:t>
            </a:r>
            <a:endParaRPr lang="en-US" dirty="0">
              <a:solidFill>
                <a:schemeClr val="tx1"/>
              </a:solidFill>
            </a:endParaRPr>
          </a:p>
        </p:txBody>
      </p:sp>
      <p:cxnSp>
        <p:nvCxnSpPr>
          <p:cNvPr id="26" name="Vinklad  25"/>
          <p:cNvCxnSpPr/>
          <p:nvPr/>
        </p:nvCxnSpPr>
        <p:spPr>
          <a:xfrm>
            <a:off x="1677787" y="4726217"/>
            <a:ext cx="871789" cy="559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Vinklad  14"/>
          <p:cNvCxnSpPr/>
          <p:nvPr/>
        </p:nvCxnSpPr>
        <p:spPr>
          <a:xfrm>
            <a:off x="4568832" y="5187218"/>
            <a:ext cx="646652" cy="62532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Svängd 17"/>
          <p:cNvSpPr/>
          <p:nvPr/>
        </p:nvSpPr>
        <p:spPr>
          <a:xfrm rot="16200000" flipH="1">
            <a:off x="4694691" y="3493449"/>
            <a:ext cx="600813" cy="1766162"/>
          </a:xfrm>
          <a:prstGeom prst="bentArrow">
            <a:avLst>
              <a:gd name="adj1" fmla="val 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331958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p:cNvSpPr/>
          <p:nvPr/>
        </p:nvSpPr>
        <p:spPr>
          <a:xfrm>
            <a:off x="727521" y="169275"/>
            <a:ext cx="10889856" cy="5816977"/>
          </a:xfrm>
          <a:prstGeom prst="rect">
            <a:avLst/>
          </a:prstGeom>
        </p:spPr>
        <p:txBody>
          <a:bodyPr wrap="square">
            <a:spAutoFit/>
          </a:bodyPr>
          <a:lstStyle/>
          <a:p>
            <a:r>
              <a:rPr lang="en-US" altLang="sv-SE" sz="2800" u="sng" dirty="0" smtClean="0">
                <a:latin typeface="Times New Roman" panose="02020603050405020304" pitchFamily="18" charset="0"/>
                <a:ea typeface="Times New Roman" panose="02020603050405020304" pitchFamily="18" charset="0"/>
                <a:cs typeface="Times New Roman" panose="02020603050405020304" pitchFamily="18" charset="0"/>
              </a:rPr>
              <a:t>Model </a:t>
            </a:r>
            <a:r>
              <a:rPr lang="en-US" altLang="sv-SE" sz="2800" u="sng" dirty="0">
                <a:latin typeface="Times New Roman" panose="02020603050405020304" pitchFamily="18" charset="0"/>
                <a:ea typeface="Times New Roman" panose="02020603050405020304" pitchFamily="18" charset="0"/>
                <a:cs typeface="Times New Roman" panose="02020603050405020304" pitchFamily="18" charset="0"/>
              </a:rPr>
              <a:t>A</a:t>
            </a:r>
            <a:r>
              <a:rPr lang="en-US" altLang="sv-SE" sz="2800" u="sng" dirty="0" smtClean="0">
                <a:latin typeface="Times New Roman" panose="02020603050405020304" pitchFamily="18" charset="0"/>
                <a:ea typeface="Times New Roman" panose="02020603050405020304" pitchFamily="18" charset="0"/>
                <a:cs typeface="Times New Roman" panose="02020603050405020304" pitchFamily="18" charset="0"/>
              </a:rPr>
              <a:t>ssisted  (MASS) estimation</a:t>
            </a:r>
          </a:p>
          <a:p>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or Generalized </a:t>
            </a:r>
            <a:r>
              <a:rPr lang="en-US" altLang="sv-SE" sz="2800" dirty="0">
                <a:latin typeface="Times New Roman" panose="02020603050405020304" pitchFamily="18" charset="0"/>
                <a:ea typeface="Times New Roman" panose="02020603050405020304" pitchFamily="18" charset="0"/>
                <a:cs typeface="Times New Roman" panose="02020603050405020304" pitchFamily="18" charset="0"/>
              </a:rPr>
              <a:t>R</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egression estimation (GREG) </a:t>
            </a:r>
          </a:p>
          <a:p>
            <a:endPar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sv-SE" sz="2800" b="1" dirty="0" smtClean="0">
                <a:latin typeface="Times New Roman" panose="02020603050405020304" pitchFamily="18" charset="0"/>
                <a:ea typeface="Times New Roman" panose="02020603050405020304" pitchFamily="18" charset="0"/>
                <a:cs typeface="Times New Roman" panose="02020603050405020304" pitchFamily="18" charset="0"/>
              </a:rPr>
              <a:t>The logic</a:t>
            </a:r>
            <a:r>
              <a:rPr lang="en-US" altLang="sv-SE"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(in plain words) : </a:t>
            </a:r>
          </a:p>
          <a:p>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If  survey variable  </a:t>
            </a:r>
            <a:r>
              <a:rPr lang="en-US" altLang="sv-SE" sz="2800" i="1" dirty="0" smtClean="0">
                <a:latin typeface="Times New Roman" panose="02020603050405020304" pitchFamily="18" charset="0"/>
                <a:ea typeface="Times New Roman" panose="02020603050405020304" pitchFamily="18" charset="0"/>
                <a:cs typeface="Times New Roman" panose="02020603050405020304" pitchFamily="18" charset="0"/>
              </a:rPr>
              <a:t>y</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and auxiliary vector  </a:t>
            </a:r>
            <a:r>
              <a:rPr lang="en-US" altLang="sv-SE" sz="2800" b="1" dirty="0" smtClean="0">
                <a:latin typeface="Times New Roman" panose="02020603050405020304" pitchFamily="18" charset="0"/>
                <a:ea typeface="Times New Roman" panose="02020603050405020304" pitchFamily="18" charset="0"/>
                <a:cs typeface="Times New Roman" panose="02020603050405020304" pitchFamily="18" charset="0"/>
              </a:rPr>
              <a:t>x</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are well correlated, </a:t>
            </a:r>
          </a:p>
          <a:p>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and  </a:t>
            </a:r>
            <a:r>
              <a:rPr lang="en-US" altLang="sv-SE" sz="3200" b="1" dirty="0" err="1" smtClean="0">
                <a:latin typeface="Times New Roman" panose="02020603050405020304" pitchFamily="18" charset="0"/>
                <a:ea typeface="Times New Roman" panose="02020603050405020304" pitchFamily="18" charset="0"/>
                <a:cs typeface="Times New Roman" panose="02020603050405020304" pitchFamily="18" charset="0"/>
              </a:rPr>
              <a:t>x</a:t>
            </a:r>
            <a:r>
              <a:rPr lang="en-US" altLang="sv-SE" sz="3200" i="1" baseline="-25000" dirty="0" err="1" smtClean="0">
                <a:latin typeface="Times New Roman" panose="02020603050405020304" pitchFamily="18" charset="0"/>
                <a:ea typeface="Times New Roman" panose="02020603050405020304" pitchFamily="18" charset="0"/>
                <a:cs typeface="Times New Roman" panose="02020603050405020304" pitchFamily="18" charset="0"/>
              </a:rPr>
              <a:t>k</a:t>
            </a:r>
            <a:r>
              <a:rPr lang="en-US" altLang="sv-SE"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dirty="0">
                <a:latin typeface="Times New Roman" panose="02020603050405020304" pitchFamily="18" charset="0"/>
                <a:ea typeface="Times New Roman" panose="02020603050405020304" pitchFamily="18" charset="0"/>
                <a:cs typeface="Times New Roman" panose="02020603050405020304" pitchFamily="18" charset="0"/>
              </a:rPr>
              <a:t>is known for </a:t>
            </a:r>
            <a:r>
              <a:rPr lang="en-US" altLang="sv-SE" sz="2800" i="1" dirty="0" smtClean="0">
                <a:latin typeface="Times New Roman" panose="02020603050405020304" pitchFamily="18" charset="0"/>
                <a:ea typeface="Times New Roman" panose="02020603050405020304" pitchFamily="18" charset="0"/>
                <a:cs typeface="Times New Roman" panose="02020603050405020304" pitchFamily="18" charset="0"/>
              </a:rPr>
              <a:t>all</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i="1" dirty="0">
                <a:latin typeface="Times New Roman" panose="02020603050405020304" pitchFamily="18" charset="0"/>
                <a:ea typeface="Times New Roman" panose="02020603050405020304" pitchFamily="18" charset="0"/>
                <a:cs typeface="Times New Roman" panose="02020603050405020304" pitchFamily="18" charset="0"/>
              </a:rPr>
              <a:t>k</a:t>
            </a:r>
            <a:r>
              <a:rPr lang="en-US" altLang="sv-SE"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sv-SE" sz="2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then an </a:t>
            </a:r>
            <a:r>
              <a:rPr lang="en-US" altLang="sv-SE" sz="2800" i="1" dirty="0">
                <a:latin typeface="Times New Roman" panose="02020603050405020304" pitchFamily="18" charset="0"/>
                <a:ea typeface="Times New Roman" panose="02020603050405020304" pitchFamily="18" charset="0"/>
                <a:cs typeface="Times New Roman" panose="02020603050405020304" pitchFamily="18" charset="0"/>
              </a:rPr>
              <a:t>assisting model </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(for the relationship) can give quite close       	predictions of the values  </a:t>
            </a:r>
            <a:r>
              <a:rPr lang="en-US" altLang="sv-SE" sz="3200" i="1" dirty="0" err="1" smtClean="0">
                <a:latin typeface="Times New Roman" panose="02020603050405020304" pitchFamily="18" charset="0"/>
                <a:ea typeface="Times New Roman" panose="02020603050405020304" pitchFamily="18" charset="0"/>
                <a:cs typeface="Times New Roman" panose="02020603050405020304" pitchFamily="18" charset="0"/>
              </a:rPr>
              <a:t>y</a:t>
            </a:r>
            <a:r>
              <a:rPr lang="en-US" altLang="sv-SE" sz="3200" i="1" baseline="-25000" dirty="0" err="1" smtClean="0">
                <a:latin typeface="Times New Roman" panose="02020603050405020304" pitchFamily="18" charset="0"/>
                <a:ea typeface="Times New Roman" panose="02020603050405020304" pitchFamily="18" charset="0"/>
                <a:cs typeface="Times New Roman" panose="02020603050405020304" pitchFamily="18" charset="0"/>
              </a:rPr>
              <a:t>k</a:t>
            </a:r>
            <a:r>
              <a:rPr lang="en-US" altLang="sv-SE" sz="3200" i="1" baseline="-25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for </a:t>
            </a:r>
            <a:r>
              <a:rPr lang="en-US" altLang="sv-SE" sz="2800" i="1" dirty="0" smtClean="0">
                <a:latin typeface="Times New Roman" panose="02020603050405020304" pitchFamily="18" charset="0"/>
                <a:ea typeface="Times New Roman" panose="02020603050405020304" pitchFamily="18" charset="0"/>
                <a:cs typeface="Times New Roman" panose="02020603050405020304" pitchFamily="18" charset="0"/>
              </a:rPr>
              <a:t>all</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i="1" dirty="0" smtClean="0">
                <a:latin typeface="Times New Roman" panose="02020603050405020304" pitchFamily="18" charset="0"/>
                <a:ea typeface="Times New Roman" panose="02020603050405020304" pitchFamily="18" charset="0"/>
                <a:cs typeface="Times New Roman" panose="02020603050405020304" pitchFamily="18" charset="0"/>
              </a:rPr>
              <a:t>k</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a:t>
            </a:r>
          </a:p>
          <a:p>
            <a:r>
              <a:rPr lang="en-US" altLang="sv-SE"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thus a good approximation to the population total of </a:t>
            </a:r>
            <a:r>
              <a:rPr lang="en-US" altLang="sv-SE" sz="2800" i="1" dirty="0" smtClean="0">
                <a:latin typeface="Times New Roman" panose="02020603050405020304" pitchFamily="18" charset="0"/>
                <a:ea typeface="Times New Roman" panose="02020603050405020304" pitchFamily="18" charset="0"/>
                <a:cs typeface="Times New Roman" panose="02020603050405020304" pitchFamily="18" charset="0"/>
              </a:rPr>
              <a:t>y</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                     	Only a small residual requires estimation.</a:t>
            </a:r>
          </a:p>
          <a:p>
            <a:endPar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A simple but convincing logic; </a:t>
            </a:r>
          </a:p>
          <a:p>
            <a:r>
              <a:rPr lang="en-US" altLang="sv-SE"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key word is </a:t>
            </a:r>
            <a:r>
              <a:rPr lang="en-US" altLang="sv-SE" sz="2800" b="1" i="1" dirty="0" smtClean="0">
                <a:latin typeface="Times New Roman" panose="02020603050405020304" pitchFamily="18" charset="0"/>
                <a:ea typeface="Times New Roman" panose="02020603050405020304" pitchFamily="18" charset="0"/>
                <a:cs typeface="Times New Roman" panose="02020603050405020304" pitchFamily="18" charset="0"/>
              </a:rPr>
              <a:t>Predictability</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(of the </a:t>
            </a:r>
            <a:r>
              <a:rPr lang="en-US" altLang="sv-SE" sz="2800" i="1" dirty="0" smtClean="0">
                <a:latin typeface="Times New Roman" panose="02020603050405020304" pitchFamily="18" charset="0"/>
                <a:ea typeface="Times New Roman" panose="02020603050405020304" pitchFamily="18" charset="0"/>
                <a:cs typeface="Times New Roman" panose="02020603050405020304" pitchFamily="18" charset="0"/>
              </a:rPr>
              <a:t>y</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-values, via the assisting model)</a:t>
            </a:r>
          </a:p>
        </p:txBody>
      </p:sp>
      <p:sp>
        <p:nvSpPr>
          <p:cNvPr id="8" name="Platshållare för innehåll 7"/>
          <p:cNvSpPr>
            <a:spLocks noGrp="1"/>
          </p:cNvSpPr>
          <p:nvPr>
            <p:ph idx="1"/>
          </p:nvPr>
        </p:nvSpPr>
        <p:spPr>
          <a:xfrm>
            <a:off x="2181727" y="6209181"/>
            <a:ext cx="761999" cy="444713"/>
          </a:xfrm>
        </p:spPr>
        <p:txBody>
          <a:bodyPr>
            <a:normAutofit lnSpcReduction="10000"/>
          </a:bodyPr>
          <a:lstStyle/>
          <a:p>
            <a:pPr marL="0" indent="0">
              <a:buNone/>
            </a:pPr>
            <a:r>
              <a:rPr lang="en-US" dirty="0" smtClean="0"/>
              <a:t>…</a:t>
            </a:r>
            <a:endParaRPr lang="en-US" dirty="0"/>
          </a:p>
        </p:txBody>
      </p:sp>
    </p:spTree>
    <p:extLst>
      <p:ext uri="{BB962C8B-B14F-4D97-AF65-F5344CB8AC3E}">
        <p14:creationId xmlns:p14="http://schemas.microsoft.com/office/powerpoint/2010/main" val="1489756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578901" y="156169"/>
            <a:ext cx="7778459" cy="826576"/>
          </a:xfrm>
        </p:spPr>
        <p:txBody>
          <a:bodyPr>
            <a:noAutofit/>
          </a:bodyPr>
          <a:lstStyle/>
          <a:p>
            <a:r>
              <a:rPr lang="en-US" sz="2800" u="sng" dirty="0" smtClean="0">
                <a:latin typeface="Times New Roman" panose="02020603050405020304" pitchFamily="18" charset="0"/>
                <a:cs typeface="Times New Roman" panose="02020603050405020304" pitchFamily="18" charset="0"/>
              </a:rPr>
              <a:t>Derivation of the MASS design-based estimator</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362020" y="3820643"/>
            <a:ext cx="11345298" cy="1058423"/>
          </a:xfrm>
        </p:spPr>
        <p:txBody>
          <a:bodyPr>
            <a:noAutofit/>
          </a:bodyPr>
          <a:lstStyle/>
          <a:p>
            <a:pPr marL="0" indent="0">
              <a:buNone/>
            </a:pPr>
            <a:r>
              <a:rPr lang="en-US" i="1" dirty="0" smtClean="0">
                <a:latin typeface="Times New Roman" panose="02020603050405020304" pitchFamily="18" charset="0"/>
                <a:cs typeface="Times New Roman" panose="02020603050405020304" pitchFamily="18" charset="0"/>
              </a:rPr>
              <a:t>Big first term </a:t>
            </a:r>
            <a:r>
              <a:rPr lang="en-US" dirty="0" smtClean="0">
                <a:latin typeface="Times New Roman" panose="02020603050405020304" pitchFamily="18" charset="0"/>
                <a:cs typeface="Times New Roman" panose="02020603050405020304" pitchFamily="18" charset="0"/>
              </a:rPr>
              <a:t>: A non-random constant; needs no estimation</a:t>
            </a:r>
          </a:p>
          <a:p>
            <a:pPr marL="0" indent="0">
              <a:buNone/>
            </a:pPr>
            <a:r>
              <a:rPr lang="en-US" i="1" dirty="0" smtClean="0">
                <a:latin typeface="Times New Roman" panose="02020603050405020304" pitchFamily="18" charset="0"/>
                <a:cs typeface="Times New Roman" panose="02020603050405020304" pitchFamily="18" charset="0"/>
              </a:rPr>
              <a:t>Small second term </a:t>
            </a:r>
            <a:r>
              <a:rPr lang="en-US" dirty="0" smtClean="0">
                <a:latin typeface="Times New Roman" panose="02020603050405020304" pitchFamily="18" charset="0"/>
                <a:cs typeface="Times New Roman" panose="02020603050405020304" pitchFamily="18" charset="0"/>
              </a:rPr>
              <a:t>: Unknown but estimated by </a:t>
            </a:r>
            <a:r>
              <a:rPr lang="en-US" dirty="0" smtClean="0">
                <a:latin typeface="Times New Roman" panose="02020603050405020304" pitchFamily="18" charset="0"/>
                <a:cs typeface="Times New Roman" panose="02020603050405020304" pitchFamily="18" charset="0"/>
                <a:sym typeface="Symbol" panose="05050102010706020507" pitchFamily="18" charset="2"/>
              </a:rPr>
              <a:t>HT-</a:t>
            </a:r>
            <a:r>
              <a:rPr lang="en-US" dirty="0" smtClean="0">
                <a:latin typeface="Times New Roman" panose="02020603050405020304" pitchFamily="18" charset="0"/>
                <a:cs typeface="Times New Roman" panose="02020603050405020304" pitchFamily="18" charset="0"/>
              </a:rPr>
              <a:t>estimator in the residuals</a:t>
            </a:r>
            <a:endParaRPr lang="en-US" dirty="0">
              <a:latin typeface="Times New Roman" panose="02020603050405020304" pitchFamily="18" charset="0"/>
              <a:cs typeface="Times New Roman" panose="02020603050405020304" pitchFamily="18" charset="0"/>
            </a:endParaRPr>
          </a:p>
        </p:txBody>
      </p:sp>
      <p:graphicFrame>
        <p:nvGraphicFramePr>
          <p:cNvPr id="5" name="Objekt 4"/>
          <p:cNvGraphicFramePr>
            <a:graphicFrameLocks noChangeAspect="1"/>
          </p:cNvGraphicFramePr>
          <p:nvPr>
            <p:extLst>
              <p:ext uri="{D42A27DB-BD31-4B8C-83A1-F6EECF244321}">
                <p14:modId xmlns:p14="http://schemas.microsoft.com/office/powerpoint/2010/main" val="2707936540"/>
              </p:ext>
            </p:extLst>
          </p:nvPr>
        </p:nvGraphicFramePr>
        <p:xfrm>
          <a:off x="669305" y="968930"/>
          <a:ext cx="7832725" cy="569912"/>
        </p:xfrm>
        <a:graphic>
          <a:graphicData uri="http://schemas.openxmlformats.org/presentationml/2006/ole">
            <mc:AlternateContent xmlns:mc="http://schemas.openxmlformats.org/markup-compatibility/2006">
              <mc:Choice xmlns:v="urn:schemas-microsoft-com:vml" Requires="v">
                <p:oleObj spid="_x0000_s316200" name="Equation" r:id="rId3" imgW="3136680" imgH="228600" progId="Equation.DSMT4">
                  <p:embed/>
                </p:oleObj>
              </mc:Choice>
              <mc:Fallback>
                <p:oleObj name="Equation" r:id="rId3" imgW="3136680" imgH="228600" progId="Equation.DSMT4">
                  <p:embed/>
                  <p:pic>
                    <p:nvPicPr>
                      <p:cNvPr id="0" name=""/>
                      <p:cNvPicPr/>
                      <p:nvPr/>
                    </p:nvPicPr>
                    <p:blipFill>
                      <a:blip r:embed="rId4"/>
                      <a:stretch>
                        <a:fillRect/>
                      </a:stretch>
                    </p:blipFill>
                    <p:spPr>
                      <a:xfrm>
                        <a:off x="669305" y="968930"/>
                        <a:ext cx="7832725" cy="569912"/>
                      </a:xfrm>
                      <a:prstGeom prst="rect">
                        <a:avLst/>
                      </a:prstGeom>
                    </p:spPr>
                  </p:pic>
                </p:oleObj>
              </mc:Fallback>
            </mc:AlternateContent>
          </a:graphicData>
        </a:graphic>
      </p:graphicFrame>
      <p:graphicFrame>
        <p:nvGraphicFramePr>
          <p:cNvPr id="6" name="Objekt 5"/>
          <p:cNvGraphicFramePr>
            <a:graphicFrameLocks noChangeAspect="1"/>
          </p:cNvGraphicFramePr>
          <p:nvPr>
            <p:extLst>
              <p:ext uri="{D42A27DB-BD31-4B8C-83A1-F6EECF244321}">
                <p14:modId xmlns:p14="http://schemas.microsoft.com/office/powerpoint/2010/main" val="3238119474"/>
              </p:ext>
            </p:extLst>
          </p:nvPr>
        </p:nvGraphicFramePr>
        <p:xfrm>
          <a:off x="412750" y="4995863"/>
          <a:ext cx="10409238" cy="739775"/>
        </p:xfrm>
        <a:graphic>
          <a:graphicData uri="http://schemas.openxmlformats.org/presentationml/2006/ole">
            <mc:AlternateContent xmlns:mc="http://schemas.openxmlformats.org/markup-compatibility/2006">
              <mc:Choice xmlns:v="urn:schemas-microsoft-com:vml" Requires="v">
                <p:oleObj spid="_x0000_s316201" name="Equation" r:id="rId5" imgW="3924000" imgH="279360" progId="Equation.DSMT4">
                  <p:embed/>
                </p:oleObj>
              </mc:Choice>
              <mc:Fallback>
                <p:oleObj name="Equation" r:id="rId5" imgW="3924000" imgH="279360" progId="Equation.DSMT4">
                  <p:embed/>
                  <p:pic>
                    <p:nvPicPr>
                      <p:cNvPr id="0" name=""/>
                      <p:cNvPicPr/>
                      <p:nvPr/>
                    </p:nvPicPr>
                    <p:blipFill>
                      <a:blip r:embed="rId6"/>
                      <a:stretch>
                        <a:fillRect/>
                      </a:stretch>
                    </p:blipFill>
                    <p:spPr>
                      <a:xfrm>
                        <a:off x="412750" y="4995863"/>
                        <a:ext cx="10409238" cy="739775"/>
                      </a:xfrm>
                      <a:prstGeom prst="rect">
                        <a:avLst/>
                      </a:prstGeom>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3625729100"/>
              </p:ext>
            </p:extLst>
          </p:nvPr>
        </p:nvGraphicFramePr>
        <p:xfrm>
          <a:off x="1383332" y="1518017"/>
          <a:ext cx="3067050" cy="536575"/>
        </p:xfrm>
        <a:graphic>
          <a:graphicData uri="http://schemas.openxmlformats.org/presentationml/2006/ole">
            <mc:AlternateContent xmlns:mc="http://schemas.openxmlformats.org/markup-compatibility/2006">
              <mc:Choice xmlns:v="urn:schemas-microsoft-com:vml" Requires="v">
                <p:oleObj spid="_x0000_s316202" name="Equation" r:id="rId7" imgW="1155600" imgH="203040" progId="Equation.DSMT4">
                  <p:embed/>
                </p:oleObj>
              </mc:Choice>
              <mc:Fallback>
                <p:oleObj name="Equation" r:id="rId7" imgW="1155600" imgH="203040" progId="Equation.DSMT4">
                  <p:embed/>
                  <p:pic>
                    <p:nvPicPr>
                      <p:cNvPr id="0" name=""/>
                      <p:cNvPicPr/>
                      <p:nvPr/>
                    </p:nvPicPr>
                    <p:blipFill>
                      <a:blip r:embed="rId8"/>
                      <a:stretch>
                        <a:fillRect/>
                      </a:stretch>
                    </p:blipFill>
                    <p:spPr>
                      <a:xfrm>
                        <a:off x="1383332" y="1518017"/>
                        <a:ext cx="3067050" cy="536575"/>
                      </a:xfrm>
                      <a:prstGeom prst="rect">
                        <a:avLst/>
                      </a:prstGeom>
                    </p:spPr>
                  </p:pic>
                </p:oleObj>
              </mc:Fallback>
            </mc:AlternateContent>
          </a:graphicData>
        </a:graphic>
      </p:graphicFrame>
      <p:sp>
        <p:nvSpPr>
          <p:cNvPr id="11" name="Rektangel 10"/>
          <p:cNvSpPr/>
          <p:nvPr/>
        </p:nvSpPr>
        <p:spPr>
          <a:xfrm>
            <a:off x="5781727" y="5908780"/>
            <a:ext cx="6096000" cy="523220"/>
          </a:xfrm>
          <a:prstGeom prst="rect">
            <a:avLst/>
          </a:prstGeom>
        </p:spPr>
        <p:txBody>
          <a:bodyPr>
            <a:spAutoFit/>
          </a:bodyPr>
          <a:lstStyle/>
          <a:p>
            <a:r>
              <a:rPr lang="en-US" sz="2800" dirty="0" smtClean="0"/>
              <a:t>Constant  +  HT estimator in residuals</a:t>
            </a:r>
            <a:endParaRPr lang="en-US" sz="2800" dirty="0"/>
          </a:p>
        </p:txBody>
      </p:sp>
      <p:graphicFrame>
        <p:nvGraphicFramePr>
          <p:cNvPr id="13" name="Objekt 12"/>
          <p:cNvGraphicFramePr>
            <a:graphicFrameLocks noChangeAspect="1"/>
          </p:cNvGraphicFramePr>
          <p:nvPr>
            <p:extLst>
              <p:ext uri="{D42A27DB-BD31-4B8C-83A1-F6EECF244321}">
                <p14:modId xmlns:p14="http://schemas.microsoft.com/office/powerpoint/2010/main" val="2803178101"/>
              </p:ext>
            </p:extLst>
          </p:nvPr>
        </p:nvGraphicFramePr>
        <p:xfrm>
          <a:off x="435053" y="2869133"/>
          <a:ext cx="11195051" cy="673100"/>
        </p:xfrm>
        <a:graphic>
          <a:graphicData uri="http://schemas.openxmlformats.org/presentationml/2006/ole">
            <mc:AlternateContent xmlns:mc="http://schemas.openxmlformats.org/markup-compatibility/2006">
              <mc:Choice xmlns:v="urn:schemas-microsoft-com:vml" Requires="v">
                <p:oleObj spid="_x0000_s316203" name="Equation" r:id="rId9" imgW="4431960" imgH="266400" progId="Equation.DSMT4">
                  <p:embed/>
                </p:oleObj>
              </mc:Choice>
              <mc:Fallback>
                <p:oleObj name="Equation" r:id="rId9" imgW="4431960" imgH="266400" progId="Equation.DSMT4">
                  <p:embed/>
                  <p:pic>
                    <p:nvPicPr>
                      <p:cNvPr id="0" name=""/>
                      <p:cNvPicPr/>
                      <p:nvPr/>
                    </p:nvPicPr>
                    <p:blipFill>
                      <a:blip r:embed="rId10"/>
                      <a:stretch>
                        <a:fillRect/>
                      </a:stretch>
                    </p:blipFill>
                    <p:spPr>
                      <a:xfrm>
                        <a:off x="435053" y="2869133"/>
                        <a:ext cx="11195051" cy="673100"/>
                      </a:xfrm>
                      <a:prstGeom prst="rect">
                        <a:avLst/>
                      </a:prstGeom>
                    </p:spPr>
                  </p:pic>
                </p:oleObj>
              </mc:Fallback>
            </mc:AlternateContent>
          </a:graphicData>
        </a:graphic>
      </p:graphicFrame>
      <p:graphicFrame>
        <p:nvGraphicFramePr>
          <p:cNvPr id="14" name="Objekt 13"/>
          <p:cNvGraphicFramePr>
            <a:graphicFrameLocks noChangeAspect="1"/>
          </p:cNvGraphicFramePr>
          <p:nvPr>
            <p:extLst>
              <p:ext uri="{D42A27DB-BD31-4B8C-83A1-F6EECF244321}">
                <p14:modId xmlns:p14="http://schemas.microsoft.com/office/powerpoint/2010/main" val="1530102608"/>
              </p:ext>
            </p:extLst>
          </p:nvPr>
        </p:nvGraphicFramePr>
        <p:xfrm>
          <a:off x="808038" y="2138363"/>
          <a:ext cx="10326687" cy="606425"/>
        </p:xfrm>
        <a:graphic>
          <a:graphicData uri="http://schemas.openxmlformats.org/presentationml/2006/ole">
            <mc:AlternateContent xmlns:mc="http://schemas.openxmlformats.org/markup-compatibility/2006">
              <mc:Choice xmlns:v="urn:schemas-microsoft-com:vml" Requires="v">
                <p:oleObj spid="_x0000_s316204" name="Equation" r:id="rId11" imgW="4101840" imgH="241200" progId="Equation.DSMT4">
                  <p:embed/>
                </p:oleObj>
              </mc:Choice>
              <mc:Fallback>
                <p:oleObj name="Equation" r:id="rId11" imgW="4101840" imgH="241200" progId="Equation.DSMT4">
                  <p:embed/>
                  <p:pic>
                    <p:nvPicPr>
                      <p:cNvPr id="0" name=""/>
                      <p:cNvPicPr/>
                      <p:nvPr/>
                    </p:nvPicPr>
                    <p:blipFill>
                      <a:blip r:embed="rId12"/>
                      <a:stretch>
                        <a:fillRect/>
                      </a:stretch>
                    </p:blipFill>
                    <p:spPr>
                      <a:xfrm>
                        <a:off x="808038" y="2138363"/>
                        <a:ext cx="10326687" cy="606425"/>
                      </a:xfrm>
                      <a:prstGeom prst="rect">
                        <a:avLst/>
                      </a:prstGeom>
                    </p:spPr>
                  </p:pic>
                </p:oleObj>
              </mc:Fallback>
            </mc:AlternateContent>
          </a:graphicData>
        </a:graphic>
      </p:graphicFrame>
    </p:spTree>
    <p:extLst>
      <p:ext uri="{BB962C8B-B14F-4D97-AF65-F5344CB8AC3E}">
        <p14:creationId xmlns:p14="http://schemas.microsoft.com/office/powerpoint/2010/main" val="1002785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640609" y="0"/>
            <a:ext cx="3278352" cy="622412"/>
          </a:xfrm>
        </p:spPr>
        <p:txBody>
          <a:bodyPr>
            <a:noAutofit/>
          </a:bodyPr>
          <a:lstStyle/>
          <a:p>
            <a:r>
              <a:rPr lang="en-US" sz="2800" u="sng" dirty="0" smtClean="0">
                <a:latin typeface="Times New Roman" panose="02020603050405020304" pitchFamily="18" charset="0"/>
                <a:cs typeface="Times New Roman" panose="02020603050405020304" pitchFamily="18" charset="0"/>
              </a:rPr>
              <a:t>MASS estimator</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571500" y="3127062"/>
            <a:ext cx="11437494" cy="2603037"/>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Not quite unbiased, but bias negligible (in modest to large samples)</a:t>
            </a:r>
          </a:p>
          <a:p>
            <a:pPr marL="0" indent="0">
              <a:buNone/>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econd term : Small variance when strong relationship </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-to-</a:t>
            </a:r>
            <a:r>
              <a:rPr lang="en-US" b="1" dirty="0" smtClean="0">
                <a:latin typeface="Times New Roman" panose="02020603050405020304" pitchFamily="18" charset="0"/>
                <a:cs typeface="Times New Roman" panose="02020603050405020304" pitchFamily="18" charset="0"/>
              </a:rPr>
              <a:t>x</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First term : Variance not exactly zero, but of </a:t>
            </a:r>
            <a:r>
              <a:rPr lang="en-US" i="1" dirty="0" smtClean="0">
                <a:latin typeface="Times New Roman" panose="02020603050405020304" pitchFamily="18" charset="0"/>
                <a:cs typeface="Times New Roman" panose="02020603050405020304" pitchFamily="18" charset="0"/>
              </a:rPr>
              <a:t>lower order</a:t>
            </a:r>
          </a:p>
          <a:p>
            <a:pPr marL="0" indent="0">
              <a:buNone/>
            </a:pPr>
            <a:endParaRPr lang="en-US" i="1" dirty="0" smtClean="0">
              <a:latin typeface="Times New Roman" panose="02020603050405020304" pitchFamily="18" charset="0"/>
              <a:cs typeface="Times New Roman" panose="02020603050405020304" pitchFamily="18" charset="0"/>
            </a:endParaRPr>
          </a:p>
        </p:txBody>
      </p:sp>
      <p:sp>
        <p:nvSpPr>
          <p:cNvPr id="11" name="Rektangel 10"/>
          <p:cNvSpPr/>
          <p:nvPr/>
        </p:nvSpPr>
        <p:spPr>
          <a:xfrm>
            <a:off x="1495927" y="6315400"/>
            <a:ext cx="6096000" cy="369332"/>
          </a:xfrm>
          <a:prstGeom prst="rect">
            <a:avLst/>
          </a:prstGeom>
        </p:spPr>
        <p:txBody>
          <a:bodyPr>
            <a:spAutoFit/>
          </a:bodyPr>
          <a:lstStyle/>
          <a:p>
            <a:r>
              <a:rPr lang="en-US" dirty="0" smtClean="0"/>
              <a:t>…</a:t>
            </a:r>
            <a:endParaRPr lang="en-US" dirty="0"/>
          </a:p>
        </p:txBody>
      </p:sp>
      <p:graphicFrame>
        <p:nvGraphicFramePr>
          <p:cNvPr id="12" name="Objekt 11"/>
          <p:cNvGraphicFramePr>
            <a:graphicFrameLocks noChangeAspect="1"/>
          </p:cNvGraphicFramePr>
          <p:nvPr>
            <p:extLst>
              <p:ext uri="{D42A27DB-BD31-4B8C-83A1-F6EECF244321}">
                <p14:modId xmlns:p14="http://schemas.microsoft.com/office/powerpoint/2010/main" val="3270859729"/>
              </p:ext>
            </p:extLst>
          </p:nvPr>
        </p:nvGraphicFramePr>
        <p:xfrm>
          <a:off x="571500" y="1455738"/>
          <a:ext cx="10033000" cy="601662"/>
        </p:xfrm>
        <a:graphic>
          <a:graphicData uri="http://schemas.openxmlformats.org/presentationml/2006/ole">
            <mc:AlternateContent xmlns:mc="http://schemas.openxmlformats.org/markup-compatibility/2006">
              <mc:Choice xmlns:v="urn:schemas-microsoft-com:vml" Requires="v">
                <p:oleObj spid="_x0000_s154383" name="Equation" r:id="rId3" imgW="4012920" imgH="241200" progId="Equation.DSMT4">
                  <p:embed/>
                </p:oleObj>
              </mc:Choice>
              <mc:Fallback>
                <p:oleObj name="Equation" r:id="rId3" imgW="4012920" imgH="241200" progId="Equation.DSMT4">
                  <p:embed/>
                  <p:pic>
                    <p:nvPicPr>
                      <p:cNvPr id="0" name=""/>
                      <p:cNvPicPr/>
                      <p:nvPr/>
                    </p:nvPicPr>
                    <p:blipFill>
                      <a:blip r:embed="rId4"/>
                      <a:stretch>
                        <a:fillRect/>
                      </a:stretch>
                    </p:blipFill>
                    <p:spPr>
                      <a:xfrm>
                        <a:off x="571500" y="1455738"/>
                        <a:ext cx="10033000" cy="601662"/>
                      </a:xfrm>
                      <a:prstGeom prst="rect">
                        <a:avLst/>
                      </a:prstGeom>
                    </p:spPr>
                  </p:pic>
                </p:oleObj>
              </mc:Fallback>
            </mc:AlternateContent>
          </a:graphicData>
        </a:graphic>
      </p:graphicFrame>
      <p:sp>
        <p:nvSpPr>
          <p:cNvPr id="4" name="Rektangel 3"/>
          <p:cNvSpPr/>
          <p:nvPr/>
        </p:nvSpPr>
        <p:spPr>
          <a:xfrm>
            <a:off x="523802" y="741310"/>
            <a:ext cx="9264775" cy="58477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But the model </a:t>
            </a:r>
            <a:r>
              <a:rPr lang="en-US" sz="2800" i="1"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must be </a:t>
            </a:r>
            <a:r>
              <a:rPr lang="en-US" sz="2800" b="1" dirty="0" smtClean="0">
                <a:latin typeface="Times New Roman" panose="02020603050405020304" pitchFamily="18" charset="0"/>
                <a:cs typeface="Times New Roman" panose="02020603050405020304" pitchFamily="18" charset="0"/>
              </a:rPr>
              <a:t>fitted </a:t>
            </a:r>
            <a:r>
              <a:rPr lang="en-US" sz="2800" dirty="0" smtClean="0">
                <a:latin typeface="Times New Roman" panose="02020603050405020304" pitchFamily="18" charset="0"/>
                <a:cs typeface="Times New Roman" panose="02020603050405020304" pitchFamily="18" charset="0"/>
              </a:rPr>
              <a:t>on the sample data </a:t>
            </a:r>
            <a:r>
              <a:rPr lang="en-US" sz="2800" dirty="0">
                <a:latin typeface="Times New Roman" panose="02020603050405020304" pitchFamily="18" charset="0"/>
                <a:cs typeface="Times New Roman" panose="02020603050405020304" pitchFamily="18" charset="0"/>
              </a:rPr>
              <a:t>(</a:t>
            </a:r>
            <a:r>
              <a:rPr lang="en-US" sz="3200" i="1" dirty="0" err="1" smtClean="0">
                <a:latin typeface="Times New Roman" panose="02020603050405020304" pitchFamily="18" charset="0"/>
                <a:cs typeface="Times New Roman" panose="02020603050405020304" pitchFamily="18" charset="0"/>
              </a:rPr>
              <a:t>y</a:t>
            </a:r>
            <a:r>
              <a:rPr lang="en-US" sz="3200" i="1" baseline="-25000" dirty="0" err="1"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 , </a:t>
            </a:r>
            <a:r>
              <a:rPr lang="en-US" sz="3200" b="1" dirty="0" err="1" smtClean="0">
                <a:latin typeface="Times New Roman" panose="02020603050405020304" pitchFamily="18" charset="0"/>
                <a:cs typeface="Times New Roman" panose="02020603050405020304" pitchFamily="18" charset="0"/>
              </a:rPr>
              <a:t>x</a:t>
            </a:r>
            <a:r>
              <a:rPr lang="en-US" sz="3200" i="1" baseline="-25000" dirty="0" err="1"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5" name="Rectangle 7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13" name="Objekt 12"/>
          <p:cNvGraphicFramePr>
            <a:graphicFrameLocks noChangeAspect="1"/>
          </p:cNvGraphicFramePr>
          <p:nvPr>
            <p:extLst>
              <p:ext uri="{D42A27DB-BD31-4B8C-83A1-F6EECF244321}">
                <p14:modId xmlns:p14="http://schemas.microsoft.com/office/powerpoint/2010/main" val="1746540735"/>
              </p:ext>
            </p:extLst>
          </p:nvPr>
        </p:nvGraphicFramePr>
        <p:xfrm>
          <a:off x="2319864" y="2187053"/>
          <a:ext cx="6264275" cy="739775"/>
        </p:xfrm>
        <a:graphic>
          <a:graphicData uri="http://schemas.openxmlformats.org/presentationml/2006/ole">
            <mc:AlternateContent xmlns:mc="http://schemas.openxmlformats.org/markup-compatibility/2006">
              <mc:Choice xmlns:v="urn:schemas-microsoft-com:vml" Requires="v">
                <p:oleObj spid="_x0000_s154384" name="Equation" r:id="rId5" imgW="2361960" imgH="279360" progId="Equation.DSMT4">
                  <p:embed/>
                </p:oleObj>
              </mc:Choice>
              <mc:Fallback>
                <p:oleObj name="Equation" r:id="rId5" imgW="2361960" imgH="279360" progId="Equation.DSMT4">
                  <p:embed/>
                  <p:pic>
                    <p:nvPicPr>
                      <p:cNvPr id="0" name=""/>
                      <p:cNvPicPr/>
                      <p:nvPr/>
                    </p:nvPicPr>
                    <p:blipFill>
                      <a:blip r:embed="rId6"/>
                      <a:stretch>
                        <a:fillRect/>
                      </a:stretch>
                    </p:blipFill>
                    <p:spPr>
                      <a:xfrm>
                        <a:off x="2319864" y="2187053"/>
                        <a:ext cx="6264275" cy="739775"/>
                      </a:xfrm>
                      <a:prstGeom prst="rect">
                        <a:avLst/>
                      </a:prstGeom>
                    </p:spPr>
                  </p:pic>
                </p:oleObj>
              </mc:Fallback>
            </mc:AlternateContent>
          </a:graphicData>
        </a:graphic>
      </p:graphicFrame>
    </p:spTree>
    <p:extLst>
      <p:ext uri="{BB962C8B-B14F-4D97-AF65-F5344CB8AC3E}">
        <p14:creationId xmlns:p14="http://schemas.microsoft.com/office/powerpoint/2010/main" val="2684979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754728" y="329083"/>
            <a:ext cx="9130148" cy="826576"/>
          </a:xfrm>
        </p:spPr>
        <p:txBody>
          <a:bodyPr>
            <a:normAutofit/>
          </a:bodyPr>
          <a:lstStyle/>
          <a:p>
            <a:r>
              <a:rPr lang="en-US" sz="2800" u="sng" dirty="0" smtClean="0">
                <a:latin typeface="Times New Roman" panose="02020603050405020304" pitchFamily="18" charset="0"/>
                <a:cs typeface="Times New Roman" panose="02020603050405020304" pitchFamily="18" charset="0"/>
              </a:rPr>
              <a:t>MASS estimator  =   HT estimator plus an adjustment</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3008276" y="2383735"/>
            <a:ext cx="8168640" cy="3116656"/>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HT estimator   +    adjustment term</a:t>
            </a:r>
          </a:p>
          <a:p>
            <a:pPr marL="0" indent="0">
              <a:buNone/>
            </a:pPr>
            <a:endParaRPr lang="en-US" sz="3000" dirty="0" smtClean="0">
              <a:latin typeface="Times New Roman" panose="02020603050405020304" pitchFamily="18" charset="0"/>
              <a:cs typeface="Times New Roman" panose="02020603050405020304" pitchFamily="18" charset="0"/>
            </a:endParaRPr>
          </a:p>
          <a:p>
            <a:pPr marL="0" indent="0">
              <a:buNone/>
            </a:pPr>
            <a:r>
              <a:rPr lang="en-US" sz="3000" dirty="0" smtClean="0">
                <a:latin typeface="Times New Roman" panose="02020603050405020304" pitchFamily="18" charset="0"/>
                <a:cs typeface="Times New Roman" panose="02020603050405020304" pitchFamily="18" charset="0"/>
              </a:rPr>
              <a:t>Large negative covariance between the two terms</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smtClean="0">
                <a:latin typeface="Times New Roman" panose="02020603050405020304" pitchFamily="18" charset="0"/>
                <a:cs typeface="Times New Roman" panose="02020603050405020304" pitchFamily="18" charset="0"/>
              </a:rPr>
              <a:t>    explains why big reduction in variance occurs,                   	compared with   HT  estimator</a:t>
            </a:r>
            <a:endParaRPr lang="en-US" sz="3000" dirty="0">
              <a:latin typeface="Times New Roman" panose="02020603050405020304" pitchFamily="18" charset="0"/>
              <a:cs typeface="Times New Roman" panose="02020603050405020304" pitchFamily="18" charset="0"/>
            </a:endParaRPr>
          </a:p>
        </p:txBody>
      </p:sp>
      <p:graphicFrame>
        <p:nvGraphicFramePr>
          <p:cNvPr id="6" name="Objekt 5"/>
          <p:cNvGraphicFramePr>
            <a:graphicFrameLocks noChangeAspect="1"/>
          </p:cNvGraphicFramePr>
          <p:nvPr>
            <p:extLst>
              <p:ext uri="{D42A27DB-BD31-4B8C-83A1-F6EECF244321}">
                <p14:modId xmlns:p14="http://schemas.microsoft.com/office/powerpoint/2010/main" val="3649022202"/>
              </p:ext>
            </p:extLst>
          </p:nvPr>
        </p:nvGraphicFramePr>
        <p:xfrm>
          <a:off x="808038" y="1492250"/>
          <a:ext cx="8347075" cy="692150"/>
        </p:xfrm>
        <a:graphic>
          <a:graphicData uri="http://schemas.openxmlformats.org/presentationml/2006/ole">
            <mc:AlternateContent xmlns:mc="http://schemas.openxmlformats.org/markup-compatibility/2006">
              <mc:Choice xmlns:v="urn:schemas-microsoft-com:vml" Requires="v">
                <p:oleObj spid="_x0000_s316577" name="Equation" r:id="rId3" imgW="3365280" imgH="279360" progId="Equation.DSMT4">
                  <p:embed/>
                </p:oleObj>
              </mc:Choice>
              <mc:Fallback>
                <p:oleObj name="Equation" r:id="rId3" imgW="3365280" imgH="279360" progId="Equation.DSMT4">
                  <p:embed/>
                  <p:pic>
                    <p:nvPicPr>
                      <p:cNvPr id="0" name=""/>
                      <p:cNvPicPr/>
                      <p:nvPr/>
                    </p:nvPicPr>
                    <p:blipFill>
                      <a:blip r:embed="rId4"/>
                      <a:stretch>
                        <a:fillRect/>
                      </a:stretch>
                    </p:blipFill>
                    <p:spPr>
                      <a:xfrm>
                        <a:off x="808038" y="1492250"/>
                        <a:ext cx="8347075" cy="692150"/>
                      </a:xfrm>
                      <a:prstGeom prst="rect">
                        <a:avLst/>
                      </a:prstGeom>
                    </p:spPr>
                  </p:pic>
                </p:oleObj>
              </mc:Fallback>
            </mc:AlternateContent>
          </a:graphicData>
        </a:graphic>
      </p:graphicFrame>
      <p:sp>
        <p:nvSpPr>
          <p:cNvPr id="11" name="Rektangel 10"/>
          <p:cNvSpPr/>
          <p:nvPr/>
        </p:nvSpPr>
        <p:spPr>
          <a:xfrm>
            <a:off x="1495927" y="6315400"/>
            <a:ext cx="6096000" cy="369332"/>
          </a:xfrm>
          <a:prstGeom prst="rect">
            <a:avLst/>
          </a:prstGeom>
        </p:spPr>
        <p:txBody>
          <a:bodyPr>
            <a:spAutoFit/>
          </a:bodyPr>
          <a:lstStyle/>
          <a:p>
            <a:r>
              <a:rPr lang="en-US" dirty="0" smtClean="0"/>
              <a:t>…</a:t>
            </a:r>
            <a:endParaRPr lang="en-US" dirty="0"/>
          </a:p>
        </p:txBody>
      </p:sp>
      <p:sp>
        <p:nvSpPr>
          <p:cNvPr id="5" name="Rectangle 7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403918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259174" y="128007"/>
            <a:ext cx="9368851" cy="880834"/>
          </a:xfrm>
        </p:spPr>
        <p:txBody>
          <a:bodyPr>
            <a:normAutofit/>
          </a:bodyPr>
          <a:lstStyle/>
          <a:p>
            <a:r>
              <a:rPr lang="en-US" sz="2800" u="sng" dirty="0" smtClean="0">
                <a:latin typeface="Times New Roman" panose="02020603050405020304" pitchFamily="18" charset="0"/>
                <a:cs typeface="Times New Roman" panose="02020603050405020304" pitchFamily="18" charset="0"/>
              </a:rPr>
              <a:t>Simple case of MASS</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1697196" y="6311765"/>
            <a:ext cx="2072640" cy="546235"/>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Rektangel 3"/>
          <p:cNvSpPr/>
          <p:nvPr/>
        </p:nvSpPr>
        <p:spPr>
          <a:xfrm>
            <a:off x="1043817" y="896403"/>
            <a:ext cx="8028231" cy="584775"/>
          </a:xfrm>
          <a:prstGeom prst="rect">
            <a:avLst/>
          </a:prstGeom>
        </p:spPr>
        <p:txBody>
          <a:bodyPr wrap="square">
            <a:spAutoFit/>
          </a:bodyPr>
          <a:lstStyle/>
          <a:p>
            <a:r>
              <a:rPr lang="en-US" sz="2800" dirty="0" smtClean="0">
                <a:solidFill>
                  <a:srgbClr val="000000"/>
                </a:solidFill>
                <a:latin typeface="Times New Roman" panose="02020603050405020304" pitchFamily="18" charset="0"/>
              </a:rPr>
              <a:t>Linear assisting model  </a:t>
            </a:r>
            <a:r>
              <a:rPr lang="en-US" sz="3200" i="1" dirty="0" smtClean="0">
                <a:solidFill>
                  <a:srgbClr val="000000"/>
                </a:solidFill>
                <a:latin typeface="Times New Roman" panose="02020603050405020304" pitchFamily="18" charset="0"/>
              </a:rPr>
              <a:t>y</a:t>
            </a:r>
            <a:r>
              <a:rPr lang="en-US" sz="3200" dirty="0" smtClean="0">
                <a:solidFill>
                  <a:srgbClr val="000000"/>
                </a:solidFill>
                <a:latin typeface="Times New Roman" panose="02020603050405020304" pitchFamily="18" charset="0"/>
              </a:rPr>
              <a:t> = </a:t>
            </a:r>
            <a:r>
              <a:rPr lang="en-US" sz="3200" i="1" dirty="0" smtClean="0">
                <a:solidFill>
                  <a:srgbClr val="000000"/>
                </a:solidFill>
                <a:latin typeface="Times New Roman" panose="02020603050405020304" pitchFamily="18" charset="0"/>
              </a:rPr>
              <a:t>m</a:t>
            </a:r>
            <a:r>
              <a:rPr lang="en-US" sz="3200" dirty="0" smtClean="0">
                <a:solidFill>
                  <a:srgbClr val="000000"/>
                </a:solidFill>
                <a:latin typeface="Times New Roman" panose="02020603050405020304" pitchFamily="18" charset="0"/>
              </a:rPr>
              <a:t>(</a:t>
            </a:r>
            <a:r>
              <a:rPr lang="en-US" sz="3200" b="1" dirty="0" smtClean="0">
                <a:solidFill>
                  <a:srgbClr val="000000"/>
                </a:solidFill>
                <a:latin typeface="Times New Roman" panose="02020603050405020304" pitchFamily="18" charset="0"/>
              </a:rPr>
              <a:t>x</a:t>
            </a:r>
            <a:r>
              <a:rPr lang="en-US" sz="3200" dirty="0" smtClean="0">
                <a:solidFill>
                  <a:srgbClr val="000000"/>
                </a:solidFill>
                <a:latin typeface="Times New Roman" panose="02020603050405020304" pitchFamily="18" charset="0"/>
              </a:rPr>
              <a:t>) = </a:t>
            </a:r>
            <a:r>
              <a:rPr lang="en-US" sz="3200" b="1" dirty="0" smtClean="0">
                <a:solidFill>
                  <a:srgbClr val="000000"/>
                </a:solidFill>
                <a:latin typeface="Times New Roman" panose="02020603050405020304" pitchFamily="18" charset="0"/>
              </a:rPr>
              <a:t>x</a:t>
            </a:r>
            <a:r>
              <a:rPr lang="en-US" sz="3200" dirty="0" smtClean="0">
                <a:solidFill>
                  <a:srgbClr val="000000"/>
                </a:solidFill>
                <a:latin typeface="Times New Roman" panose="02020603050405020304" pitchFamily="18" charset="0"/>
              </a:rPr>
              <a:t>´</a:t>
            </a:r>
            <a:r>
              <a:rPr lang="en-US" sz="3200" b="1" dirty="0" smtClean="0">
                <a:solidFill>
                  <a:srgbClr val="000000"/>
                </a:solidFill>
                <a:latin typeface="Times New Roman" panose="02020603050405020304" pitchFamily="18" charset="0"/>
                <a:sym typeface="Symbol" panose="05050102010706020507" pitchFamily="18" charset="2"/>
              </a:rPr>
              <a:t></a:t>
            </a:r>
            <a:endParaRPr lang="en-US" sz="3200" b="1" dirty="0" smtClean="0">
              <a:solidFill>
                <a:srgbClr val="000000"/>
              </a:solidFill>
              <a:latin typeface="Times New Roman" panose="02020603050405020304" pitchFamily="18" charset="0"/>
              <a:ea typeface="Times New Roman" panose="02020603050405020304" pitchFamily="18"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3830666717"/>
              </p:ext>
            </p:extLst>
          </p:nvPr>
        </p:nvGraphicFramePr>
        <p:xfrm>
          <a:off x="2505075" y="2406650"/>
          <a:ext cx="8174038" cy="652463"/>
        </p:xfrm>
        <a:graphic>
          <a:graphicData uri="http://schemas.openxmlformats.org/presentationml/2006/ole">
            <mc:AlternateContent xmlns:mc="http://schemas.openxmlformats.org/markup-compatibility/2006">
              <mc:Choice xmlns:v="urn:schemas-microsoft-com:vml" Requires="v">
                <p:oleObj spid="_x0000_s294635" name="Equation" r:id="rId3" imgW="3340080" imgH="266400" progId="Equation.DSMT4">
                  <p:embed/>
                </p:oleObj>
              </mc:Choice>
              <mc:Fallback>
                <p:oleObj name="Equation" r:id="rId3" imgW="3340080" imgH="266400" progId="Equation.DSMT4">
                  <p:embed/>
                  <p:pic>
                    <p:nvPicPr>
                      <p:cNvPr id="0" name=""/>
                      <p:cNvPicPr>
                        <a:picLocks noChangeAspect="1" noChangeArrowheads="1"/>
                      </p:cNvPicPr>
                      <p:nvPr/>
                    </p:nvPicPr>
                    <p:blipFill>
                      <a:blip r:embed="rId4"/>
                      <a:srcRect/>
                      <a:stretch>
                        <a:fillRect/>
                      </a:stretch>
                    </p:blipFill>
                    <p:spPr bwMode="auto">
                      <a:xfrm>
                        <a:off x="2505075" y="2406650"/>
                        <a:ext cx="8174038" cy="652463"/>
                      </a:xfrm>
                      <a:prstGeom prst="rect">
                        <a:avLst/>
                      </a:prstGeom>
                      <a:noFill/>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967950354"/>
              </p:ext>
            </p:extLst>
          </p:nvPr>
        </p:nvGraphicFramePr>
        <p:xfrm>
          <a:off x="1995358" y="4355918"/>
          <a:ext cx="8391525" cy="682625"/>
        </p:xfrm>
        <a:graphic>
          <a:graphicData uri="http://schemas.openxmlformats.org/presentationml/2006/ole">
            <mc:AlternateContent xmlns:mc="http://schemas.openxmlformats.org/markup-compatibility/2006">
              <mc:Choice xmlns:v="urn:schemas-microsoft-com:vml" Requires="v">
                <p:oleObj spid="_x0000_s294636" name="Equation" r:id="rId5" imgW="3429000" imgH="279360" progId="Equation.DSMT4">
                  <p:embed/>
                </p:oleObj>
              </mc:Choice>
              <mc:Fallback>
                <p:oleObj name="Equation" r:id="rId5" imgW="3429000" imgH="279360" progId="Equation.DSMT4">
                  <p:embed/>
                  <p:pic>
                    <p:nvPicPr>
                      <p:cNvPr id="0" name=""/>
                      <p:cNvPicPr>
                        <a:picLocks noChangeAspect="1" noChangeArrowheads="1"/>
                      </p:cNvPicPr>
                      <p:nvPr/>
                    </p:nvPicPr>
                    <p:blipFill>
                      <a:blip r:embed="rId6"/>
                      <a:srcRect/>
                      <a:stretch>
                        <a:fillRect/>
                      </a:stretch>
                    </p:blipFill>
                    <p:spPr bwMode="auto">
                      <a:xfrm>
                        <a:off x="1995358" y="4355918"/>
                        <a:ext cx="8391525" cy="682625"/>
                      </a:xfrm>
                      <a:prstGeom prst="rect">
                        <a:avLst/>
                      </a:prstGeom>
                      <a:noFill/>
                    </p:spPr>
                  </p:pic>
                </p:oleObj>
              </mc:Fallback>
            </mc:AlternateContent>
          </a:graphicData>
        </a:graphic>
      </p:graphicFrame>
      <p:graphicFrame>
        <p:nvGraphicFramePr>
          <p:cNvPr id="9" name="Objekt 8"/>
          <p:cNvGraphicFramePr>
            <a:graphicFrameLocks noChangeAspect="1"/>
          </p:cNvGraphicFramePr>
          <p:nvPr>
            <p:extLst>
              <p:ext uri="{D42A27DB-BD31-4B8C-83A1-F6EECF244321}">
                <p14:modId xmlns:p14="http://schemas.microsoft.com/office/powerpoint/2010/main" val="2738946993"/>
              </p:ext>
            </p:extLst>
          </p:nvPr>
        </p:nvGraphicFramePr>
        <p:xfrm>
          <a:off x="1146123" y="3545201"/>
          <a:ext cx="4835525" cy="627062"/>
        </p:xfrm>
        <a:graphic>
          <a:graphicData uri="http://schemas.openxmlformats.org/presentationml/2006/ole">
            <mc:AlternateContent xmlns:mc="http://schemas.openxmlformats.org/markup-compatibility/2006">
              <mc:Choice xmlns:v="urn:schemas-microsoft-com:vml" Requires="v">
                <p:oleObj spid="_x0000_s294637" name="Equation" r:id="rId7" imgW="1955520" imgH="253800" progId="Equation.DSMT4">
                  <p:embed/>
                </p:oleObj>
              </mc:Choice>
              <mc:Fallback>
                <p:oleObj name="Equation" r:id="rId7" imgW="1955520" imgH="253800" progId="Equation.DSMT4">
                  <p:embed/>
                  <p:pic>
                    <p:nvPicPr>
                      <p:cNvPr id="0" name=""/>
                      <p:cNvPicPr/>
                      <p:nvPr/>
                    </p:nvPicPr>
                    <p:blipFill>
                      <a:blip r:embed="rId8"/>
                      <a:stretch>
                        <a:fillRect/>
                      </a:stretch>
                    </p:blipFill>
                    <p:spPr>
                      <a:xfrm>
                        <a:off x="1146123" y="3545201"/>
                        <a:ext cx="4835525" cy="627062"/>
                      </a:xfrm>
                      <a:prstGeom prst="rect">
                        <a:avLst/>
                      </a:prstGeom>
                    </p:spPr>
                  </p:pic>
                </p:oleObj>
              </mc:Fallback>
            </mc:AlternateContent>
          </a:graphicData>
        </a:graphic>
      </p:graphicFrame>
      <p:sp>
        <p:nvSpPr>
          <p:cNvPr id="5" name="Rektangel 4"/>
          <p:cNvSpPr/>
          <p:nvPr/>
        </p:nvSpPr>
        <p:spPr>
          <a:xfrm>
            <a:off x="857688" y="5382241"/>
            <a:ext cx="11057743" cy="954107"/>
          </a:xfrm>
          <a:prstGeom prst="rect">
            <a:avLst/>
          </a:prstGeom>
        </p:spPr>
        <p:txBody>
          <a:bodyPr wrap="square">
            <a:spAutoFit/>
          </a:bodyPr>
          <a:lstStyle/>
          <a:p>
            <a:r>
              <a:rPr lang="en-US" sz="2800" i="1" dirty="0" smtClean="0">
                <a:solidFill>
                  <a:srgbClr val="000000"/>
                </a:solidFill>
                <a:latin typeface="Times New Roman" panose="02020603050405020304" pitchFamily="18" charset="0"/>
              </a:rPr>
              <a:t>Usual </a:t>
            </a:r>
            <a:r>
              <a:rPr lang="en-US" sz="2800" i="1" dirty="0">
                <a:solidFill>
                  <a:srgbClr val="000000"/>
                </a:solidFill>
                <a:latin typeface="Times New Roman" panose="02020603050405020304" pitchFamily="18" charset="0"/>
              </a:rPr>
              <a:t>regression  estimator  GREG</a:t>
            </a:r>
          </a:p>
          <a:p>
            <a:r>
              <a:rPr lang="en-US" sz="2800" i="1" dirty="0">
                <a:solidFill>
                  <a:srgbClr val="000000"/>
                </a:solidFill>
                <a:latin typeface="Times New Roman" panose="02020603050405020304" pitchFamily="18" charset="0"/>
              </a:rPr>
              <a:t>Implicitly</a:t>
            </a:r>
            <a:r>
              <a:rPr lang="en-US" sz="2800" dirty="0">
                <a:solidFill>
                  <a:srgbClr val="000000"/>
                </a:solidFill>
                <a:latin typeface="Times New Roman" panose="02020603050405020304" pitchFamily="18" charset="0"/>
              </a:rPr>
              <a:t> :</a:t>
            </a:r>
            <a:r>
              <a:rPr lang="en-US" sz="2800" dirty="0" smtClean="0">
                <a:solidFill>
                  <a:srgbClr val="000000"/>
                </a:solidFill>
                <a:latin typeface="Times New Roman" panose="02020603050405020304" pitchFamily="18" charset="0"/>
              </a:rPr>
              <a:t> (</a:t>
            </a:r>
            <a:r>
              <a:rPr lang="en-US" sz="2800" b="1" dirty="0">
                <a:solidFill>
                  <a:srgbClr val="000000"/>
                </a:solidFill>
                <a:latin typeface="Times New Roman" panose="02020603050405020304" pitchFamily="18" charset="0"/>
              </a:rPr>
              <a:t>strong) linear relationship between  </a:t>
            </a:r>
            <a:r>
              <a:rPr lang="en-US" sz="2800" i="1" dirty="0">
                <a:solidFill>
                  <a:srgbClr val="000000"/>
                </a:solidFill>
                <a:latin typeface="Times New Roman" panose="02020603050405020304" pitchFamily="18" charset="0"/>
              </a:rPr>
              <a:t>y</a:t>
            </a:r>
            <a:r>
              <a:rPr lang="en-US" sz="2800" b="1" dirty="0">
                <a:solidFill>
                  <a:srgbClr val="000000"/>
                </a:solidFill>
                <a:latin typeface="Times New Roman" panose="02020603050405020304" pitchFamily="18" charset="0"/>
              </a:rPr>
              <a:t>  and x</a:t>
            </a:r>
            <a:endParaRPr lang="en-US" sz="2800" b="1" dirty="0"/>
          </a:p>
        </p:txBody>
      </p:sp>
      <p:graphicFrame>
        <p:nvGraphicFramePr>
          <p:cNvPr id="10" name="Objekt 9"/>
          <p:cNvGraphicFramePr>
            <a:graphicFrameLocks noChangeAspect="1"/>
          </p:cNvGraphicFramePr>
          <p:nvPr>
            <p:extLst>
              <p:ext uri="{D42A27DB-BD31-4B8C-83A1-F6EECF244321}">
                <p14:modId xmlns:p14="http://schemas.microsoft.com/office/powerpoint/2010/main" val="984480282"/>
              </p:ext>
            </p:extLst>
          </p:nvPr>
        </p:nvGraphicFramePr>
        <p:xfrm>
          <a:off x="2441940" y="1660890"/>
          <a:ext cx="4319588" cy="560388"/>
        </p:xfrm>
        <a:graphic>
          <a:graphicData uri="http://schemas.openxmlformats.org/presentationml/2006/ole">
            <mc:AlternateContent xmlns:mc="http://schemas.openxmlformats.org/markup-compatibility/2006">
              <mc:Choice xmlns:v="urn:schemas-microsoft-com:vml" Requires="v">
                <p:oleObj spid="_x0000_s294638" name="Equation" r:id="rId9" imgW="1765080" imgH="228600" progId="Equation.DSMT4">
                  <p:embed/>
                </p:oleObj>
              </mc:Choice>
              <mc:Fallback>
                <p:oleObj name="Equation" r:id="rId9" imgW="1765080" imgH="228600" progId="Equation.DSMT4">
                  <p:embed/>
                  <p:pic>
                    <p:nvPicPr>
                      <p:cNvPr id="0" name=""/>
                      <p:cNvPicPr>
                        <a:picLocks noChangeAspect="1" noChangeArrowheads="1"/>
                      </p:cNvPicPr>
                      <p:nvPr/>
                    </p:nvPicPr>
                    <p:blipFill>
                      <a:blip r:embed="rId10"/>
                      <a:srcRect/>
                      <a:stretch>
                        <a:fillRect/>
                      </a:stretch>
                    </p:blipFill>
                    <p:spPr bwMode="auto">
                      <a:xfrm>
                        <a:off x="2441940" y="1660890"/>
                        <a:ext cx="4319588" cy="560388"/>
                      </a:xfrm>
                      <a:prstGeom prst="rect">
                        <a:avLst/>
                      </a:prstGeom>
                      <a:noFill/>
                    </p:spPr>
                  </p:pic>
                </p:oleObj>
              </mc:Fallback>
            </mc:AlternateContent>
          </a:graphicData>
        </a:graphic>
      </p:graphicFrame>
    </p:spTree>
    <p:extLst>
      <p:ext uri="{BB962C8B-B14F-4D97-AF65-F5344CB8AC3E}">
        <p14:creationId xmlns:p14="http://schemas.microsoft.com/office/powerpoint/2010/main" val="191296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20329" y="374754"/>
            <a:ext cx="10406120" cy="579119"/>
          </a:xfrm>
        </p:spPr>
        <p:txBody>
          <a:bodyPr>
            <a:noAutofit/>
          </a:bodyPr>
          <a:lstStyle/>
          <a:p>
            <a:pPr algn="l"/>
            <a:r>
              <a:rPr lang="en-US" sz="2800" dirty="0">
                <a:latin typeface="Times New Roman" panose="02020603050405020304" pitchFamily="18" charset="0"/>
                <a:cs typeface="Times New Roman" panose="02020603050405020304" pitchFamily="18" charset="0"/>
              </a:rPr>
              <a:t>Classical </a:t>
            </a:r>
            <a:r>
              <a:rPr lang="en-US" sz="2800" dirty="0" smtClean="0">
                <a:latin typeface="Times New Roman" panose="02020603050405020304" pitchFamily="18" charset="0"/>
                <a:cs typeface="Times New Roman" panose="02020603050405020304" pitchFamily="18" charset="0"/>
              </a:rPr>
              <a:t>period of sampling theory and practice,  1900 </a:t>
            </a:r>
            <a:r>
              <a:rPr lang="en-US" sz="2800" dirty="0">
                <a:latin typeface="Times New Roman" panose="02020603050405020304" pitchFamily="18" charset="0"/>
                <a:cs typeface="Times New Roman" panose="02020603050405020304" pitchFamily="18" charset="0"/>
              </a:rPr>
              <a:t>- 1970</a:t>
            </a:r>
          </a:p>
        </p:txBody>
      </p:sp>
      <p:sp>
        <p:nvSpPr>
          <p:cNvPr id="3" name="Underrubrik 2"/>
          <p:cNvSpPr>
            <a:spLocks noGrp="1"/>
          </p:cNvSpPr>
          <p:nvPr>
            <p:ph type="subTitle" idx="1"/>
          </p:nvPr>
        </p:nvSpPr>
        <p:spPr>
          <a:xfrm>
            <a:off x="362762" y="1013222"/>
            <a:ext cx="11509448" cy="4083433"/>
          </a:xfrm>
        </p:spPr>
        <p:txBody>
          <a:bodyPr>
            <a:noAutofit/>
          </a:bodyPr>
          <a:lstStyle/>
          <a:p>
            <a:pPr algn="l"/>
            <a:r>
              <a:rPr lang="en-US" sz="2800" dirty="0" smtClean="0">
                <a:latin typeface="Times New Roman" panose="02020603050405020304" pitchFamily="18" charset="0"/>
                <a:cs typeface="Times New Roman" panose="02020603050405020304" pitchFamily="18" charset="0"/>
              </a:rPr>
              <a:t>Among landmark contributions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Jerzy </a:t>
            </a:r>
            <a:r>
              <a:rPr lang="en-US" sz="2800" dirty="0" err="1" smtClean="0">
                <a:latin typeface="Times New Roman" panose="02020603050405020304" pitchFamily="18" charset="0"/>
                <a:cs typeface="Times New Roman" panose="02020603050405020304" pitchFamily="18" charset="0"/>
              </a:rPr>
              <a:t>Neyman</a:t>
            </a:r>
            <a:r>
              <a:rPr lang="en-US" sz="2800" dirty="0" smtClean="0">
                <a:latin typeface="Times New Roman" panose="02020603050405020304" pitchFamily="18" charset="0"/>
                <a:cs typeface="Times New Roman" panose="02020603050405020304" pitchFamily="18" charset="0"/>
              </a:rPr>
              <a:t> 1934, 1938  : The formulation of </a:t>
            </a:r>
          </a:p>
          <a:p>
            <a:pPr algn="l"/>
            <a:r>
              <a:rPr lang="en-US" sz="2800" dirty="0" smtClean="0">
                <a:latin typeface="Times New Roman" panose="02020603050405020304" pitchFamily="18" charset="0"/>
                <a:cs typeface="Times New Roman" panose="02020603050405020304" pitchFamily="18" charset="0"/>
              </a:rPr>
              <a:t>          inference for a finite population based on the randomization    	  	    distribution (design-based)</a:t>
            </a:r>
          </a:p>
          <a:p>
            <a:pPr algn="l"/>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Morris H. Hansen &amp; collaborators, US Bur. </a:t>
            </a:r>
            <a:r>
              <a:rPr lang="en-US" sz="2800" dirty="0">
                <a:latin typeface="Times New Roman" panose="02020603050405020304" pitchFamily="18" charset="0"/>
                <a:cs typeface="Times New Roman" panose="02020603050405020304" pitchFamily="18" charset="0"/>
              </a:rPr>
              <a:t>o</a:t>
            </a:r>
            <a:r>
              <a:rPr lang="en-US" sz="2800" dirty="0" smtClean="0">
                <a:latin typeface="Times New Roman" panose="02020603050405020304" pitchFamily="18" charset="0"/>
                <a:cs typeface="Times New Roman" panose="02020603050405020304" pitchFamily="18" charset="0"/>
              </a:rPr>
              <a:t>f Census, 1940’s</a:t>
            </a:r>
          </a:p>
          <a:p>
            <a:pPr algn="l"/>
            <a:r>
              <a:rPr lang="en-US" sz="2800" dirty="0" smtClean="0">
                <a:latin typeface="Times New Roman" panose="02020603050405020304" pitchFamily="18" charset="0"/>
                <a:cs typeface="Times New Roman" panose="02020603050405020304" pitchFamily="18" charset="0"/>
              </a:rPr>
              <a:t>	Census-taking by sampling methods, </a:t>
            </a:r>
          </a:p>
          <a:p>
            <a:pPr algn="l"/>
            <a:r>
              <a:rPr lang="en-US" sz="2800" dirty="0" smtClean="0">
                <a:latin typeface="Times New Roman" panose="02020603050405020304" pitchFamily="18" charset="0"/>
                <a:cs typeface="Times New Roman" panose="02020603050405020304" pitchFamily="18" charset="0"/>
              </a:rPr>
              <a:t>	probability sampling in two more stages (design-based) - remarkable</a:t>
            </a:r>
          </a:p>
          <a:p>
            <a:pPr algn="l"/>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978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435808" y="228601"/>
            <a:ext cx="8470192" cy="685799"/>
          </a:xfrm>
        </p:spPr>
        <p:txBody>
          <a:bodyPr>
            <a:normAutofit/>
          </a:bodyPr>
          <a:lstStyle/>
          <a:p>
            <a:r>
              <a:rPr lang="en-US" sz="2800" u="sng" dirty="0" smtClean="0">
                <a:latin typeface="Times New Roman" panose="02020603050405020304" pitchFamily="18" charset="0"/>
                <a:cs typeface="Times New Roman" panose="02020603050405020304" pitchFamily="18" charset="0"/>
              </a:rPr>
              <a:t>Model assisted design-based estimator  (MASS)</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822960" y="5724215"/>
            <a:ext cx="2072640" cy="546235"/>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Rektangel 3"/>
          <p:cNvSpPr/>
          <p:nvPr/>
        </p:nvSpPr>
        <p:spPr>
          <a:xfrm>
            <a:off x="284813" y="966441"/>
            <a:ext cx="10987790" cy="4401205"/>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simple logic of  MASS </a:t>
            </a:r>
            <a:r>
              <a:rPr lang="en-US" sz="2800" dirty="0" smtClean="0">
                <a:latin typeface="Times New Roman" panose="02020603050405020304" pitchFamily="18" charset="0"/>
                <a:cs typeface="Times New Roman" panose="02020603050405020304" pitchFamily="18" charset="0"/>
              </a:rPr>
              <a:t>gave a  </a:t>
            </a:r>
            <a:r>
              <a:rPr lang="en-US" sz="2800" i="1" dirty="0">
                <a:latin typeface="Times New Roman" panose="02020603050405020304" pitchFamily="18" charset="0"/>
                <a:cs typeface="Times New Roman" panose="02020603050405020304" pitchFamily="18" charset="0"/>
              </a:rPr>
              <a:t>great variety </a:t>
            </a:r>
            <a:r>
              <a:rPr lang="en-US" sz="2800" dirty="0">
                <a:latin typeface="Times New Roman" panose="02020603050405020304" pitchFamily="18" charset="0"/>
                <a:cs typeface="Times New Roman" panose="02020603050405020304" pitchFamily="18" charset="0"/>
              </a:rPr>
              <a:t>of applications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through the many </a:t>
            </a:r>
            <a:r>
              <a:rPr lang="en-US" sz="2800" b="1" dirty="0">
                <a:latin typeface="Times New Roman" panose="02020603050405020304" pitchFamily="18" charset="0"/>
                <a:cs typeface="Times New Roman" panose="02020603050405020304" pitchFamily="18" charset="0"/>
              </a:rPr>
              <a:t>different </a:t>
            </a:r>
            <a:r>
              <a:rPr lang="en-US" sz="2800" b="1" dirty="0" smtClean="0">
                <a:latin typeface="Times New Roman" panose="02020603050405020304" pitchFamily="18" charset="0"/>
                <a:cs typeface="Times New Roman" panose="02020603050405020304" pitchFamily="18" charset="0"/>
              </a:rPr>
              <a:t>assisting models  </a:t>
            </a:r>
            <a:r>
              <a:rPr lang="en-US" sz="2800" i="1" dirty="0">
                <a:latin typeface="Times New Roman" panose="02020603050405020304" pitchFamily="18" charset="0"/>
                <a:cs typeface="Times New Roman" panose="02020603050405020304" pitchFamily="18" charset="0"/>
              </a:rPr>
              <a:t>y </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that can be proposed for relationship </a:t>
            </a:r>
            <a:r>
              <a:rPr lang="en-US" sz="2800" dirty="0">
                <a:latin typeface="Times New Roman" panose="02020603050405020304" pitchFamily="18" charset="0"/>
                <a:cs typeface="Times New Roman" panose="02020603050405020304" pitchFamily="18" charset="0"/>
              </a:rPr>
              <a:t>between  </a:t>
            </a:r>
            <a:r>
              <a:rPr lang="en-US" sz="2800" i="1" dirty="0">
                <a:latin typeface="Times New Roman" panose="02020603050405020304" pitchFamily="18" charset="0"/>
                <a:cs typeface="Times New Roman" panose="02020603050405020304" pitchFamily="18" charset="0"/>
              </a:rPr>
              <a:t>y  </a:t>
            </a:r>
            <a:r>
              <a:rPr lang="en-US" sz="2800" dirty="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x</a:t>
            </a:r>
          </a:p>
          <a:p>
            <a:endParaRPr lang="en-US" sz="2800" b="1"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Up-to-date </a:t>
            </a:r>
            <a:r>
              <a:rPr lang="en-US" sz="2800" dirty="0">
                <a:latin typeface="Times New Roman" panose="02020603050405020304" pitchFamily="18" charset="0"/>
                <a:cs typeface="Times New Roman" panose="02020603050405020304" pitchFamily="18" charset="0"/>
              </a:rPr>
              <a:t>review :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Article    </a:t>
            </a:r>
            <a:r>
              <a:rPr lang="en-US" sz="2800" i="1" dirty="0" smtClean="0">
                <a:latin typeface="Times New Roman" panose="02020603050405020304" pitchFamily="18" charset="0"/>
                <a:cs typeface="Times New Roman" panose="02020603050405020304" pitchFamily="18" charset="0"/>
              </a:rPr>
              <a:t>Model </a:t>
            </a:r>
            <a:r>
              <a:rPr lang="en-US" sz="2800" i="1" dirty="0">
                <a:latin typeface="Times New Roman" panose="02020603050405020304" pitchFamily="18" charset="0"/>
                <a:cs typeface="Times New Roman" panose="02020603050405020304" pitchFamily="18" charset="0"/>
              </a:rPr>
              <a:t>assisted estimation </a:t>
            </a:r>
            <a:r>
              <a:rPr lang="en-US" sz="2800" i="1"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Breidt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&amp; </a:t>
            </a:r>
            <a:r>
              <a:rPr lang="en-US" sz="2800" dirty="0" err="1" smtClean="0">
                <a:latin typeface="Times New Roman" panose="02020603050405020304" pitchFamily="18" charset="0"/>
                <a:cs typeface="Times New Roman" panose="02020603050405020304" pitchFamily="18" charset="0"/>
              </a:rPr>
              <a:t>Opsomer</a:t>
            </a:r>
            <a:r>
              <a:rPr lang="en-US" sz="2800" dirty="0" smtClean="0">
                <a:latin typeface="Times New Roman" panose="02020603050405020304" pitchFamily="18" charset="0"/>
                <a:cs typeface="Times New Roman" panose="02020603050405020304" pitchFamily="18" charset="0"/>
              </a:rPr>
              <a:t> (2017)</a:t>
            </a:r>
            <a:r>
              <a:rPr lang="en-US" sz="2800" dirty="0">
                <a:solidFill>
                  <a:srgbClr val="000000"/>
                </a:solidFill>
                <a:latin typeface="Times New Roman" panose="02020603050405020304" pitchFamily="18" charset="0"/>
                <a:ea typeface="Times New Roman" panose="02020603050405020304" pitchFamily="18" charset="0"/>
              </a:rPr>
              <a:t> </a:t>
            </a:r>
            <a:endParaRPr lang="en-US" sz="2800" dirty="0" smtClean="0">
              <a:solidFill>
                <a:srgbClr val="000000"/>
              </a:solidFill>
              <a:latin typeface="Times New Roman" panose="02020603050405020304" pitchFamily="18" charset="0"/>
              <a:ea typeface="Times New Roman" panose="02020603050405020304" pitchFamily="18" charset="0"/>
            </a:endParaRPr>
          </a:p>
          <a:p>
            <a:r>
              <a:rPr lang="en-US" sz="2800" dirty="0" smtClean="0">
                <a:solidFill>
                  <a:srgbClr val="000000"/>
                </a:solidFill>
                <a:latin typeface="Times New Roman" panose="02020603050405020304" pitchFamily="18" charset="0"/>
                <a:ea typeface="Times New Roman" panose="02020603050405020304" pitchFamily="18" charset="0"/>
              </a:rPr>
              <a:t>Assisting models : Parametric nonlinear, Linear mixed models, Local regression, Splines, Neural networks ,  etc.</a:t>
            </a:r>
          </a:p>
          <a:p>
            <a:endParaRPr lang="en-US" sz="2800" dirty="0" smtClean="0">
              <a:solidFill>
                <a:srgbClr val="000000"/>
              </a:solidFill>
              <a:latin typeface="Times New Roman" panose="02020603050405020304" pitchFamily="18" charset="0"/>
              <a:ea typeface="Times New Roman" panose="02020603050405020304" pitchFamily="18" charset="0"/>
            </a:endParaRPr>
          </a:p>
          <a:p>
            <a:r>
              <a:rPr lang="en-US" sz="2800" dirty="0" smtClean="0">
                <a:solidFill>
                  <a:srgbClr val="000000"/>
                </a:solidFill>
                <a:latin typeface="Times New Roman" panose="02020603050405020304" pitchFamily="18" charset="0"/>
                <a:ea typeface="Times New Roman" panose="02020603050405020304" pitchFamily="18" charset="0"/>
              </a:rPr>
              <a:t>Many </a:t>
            </a:r>
            <a:r>
              <a:rPr lang="en-US" sz="2800" dirty="0">
                <a:solidFill>
                  <a:srgbClr val="000000"/>
                </a:solidFill>
                <a:latin typeface="Times New Roman" panose="02020603050405020304" pitchFamily="18" charset="0"/>
                <a:ea typeface="Times New Roman" panose="02020603050405020304" pitchFamily="18" charset="0"/>
              </a:rPr>
              <a:t>applications also </a:t>
            </a:r>
            <a:r>
              <a:rPr lang="en-US" sz="2800" dirty="0" smtClean="0">
                <a:solidFill>
                  <a:srgbClr val="000000"/>
                </a:solidFill>
                <a:latin typeface="Times New Roman" panose="02020603050405020304" pitchFamily="18" charset="0"/>
                <a:ea typeface="Times New Roman" panose="02020603050405020304" pitchFamily="18" charset="0"/>
              </a:rPr>
              <a:t>to estimation for domains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211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08093" y="624840"/>
            <a:ext cx="6976824" cy="489325"/>
          </a:xfrm>
        </p:spPr>
        <p:txBody>
          <a:bodyPr>
            <a:normAutofit/>
          </a:bodyPr>
          <a:lstStyle/>
          <a:p>
            <a:r>
              <a:rPr lang="en-US" sz="2800" u="sng" dirty="0">
                <a:latin typeface="Times New Roman" panose="02020603050405020304" pitchFamily="18" charset="0"/>
                <a:cs typeface="Times New Roman" panose="02020603050405020304" pitchFamily="18" charset="0"/>
              </a:rPr>
              <a:t>E</a:t>
            </a:r>
            <a:r>
              <a:rPr lang="en-US" sz="2800" u="sng" dirty="0" smtClean="0">
                <a:latin typeface="Times New Roman" panose="02020603050405020304" pitchFamily="18" charset="0"/>
                <a:cs typeface="Times New Roman" panose="02020603050405020304" pitchFamily="18" charset="0"/>
              </a:rPr>
              <a:t>arly application of non-linear GREG  :</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827767" y="5952001"/>
            <a:ext cx="2072640" cy="546235"/>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Rektangel 3"/>
          <p:cNvSpPr/>
          <p:nvPr/>
        </p:nvSpPr>
        <p:spPr>
          <a:xfrm>
            <a:off x="1454704" y="1491445"/>
            <a:ext cx="9613867" cy="954107"/>
          </a:xfrm>
          <a:prstGeom prst="rect">
            <a:avLst/>
          </a:prstGeom>
        </p:spPr>
        <p:txBody>
          <a:bodyPr wrap="square">
            <a:spAutoFit/>
          </a:bodyPr>
          <a:lstStyle/>
          <a:p>
            <a:r>
              <a:rPr lang="en-US" sz="2800" dirty="0" err="1">
                <a:solidFill>
                  <a:srgbClr val="000000"/>
                </a:solidFill>
                <a:latin typeface="Times New Roman" panose="02020603050405020304" pitchFamily="18" charset="0"/>
                <a:ea typeface="Times New Roman" panose="02020603050405020304" pitchFamily="18" charset="0"/>
              </a:rPr>
              <a:t>Lehtonen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smtClean="0">
                <a:solidFill>
                  <a:srgbClr val="000000"/>
                </a:solidFill>
                <a:latin typeface="Times New Roman" panose="02020603050405020304" pitchFamily="18" charset="0"/>
                <a:ea typeface="Times New Roman" panose="02020603050405020304" pitchFamily="18" charset="0"/>
              </a:rPr>
              <a:t>&amp; </a:t>
            </a:r>
            <a:r>
              <a:rPr lang="en-US" sz="2800" dirty="0" err="1" smtClean="0">
                <a:solidFill>
                  <a:srgbClr val="000000"/>
                </a:solidFill>
                <a:latin typeface="Times New Roman" panose="02020603050405020304" pitchFamily="18" charset="0"/>
                <a:ea typeface="Times New Roman" panose="02020603050405020304" pitchFamily="18" charset="0"/>
              </a:rPr>
              <a:t>Veijanen</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i="1" dirty="0" smtClean="0">
                <a:solidFill>
                  <a:srgbClr val="000000"/>
                </a:solidFill>
                <a:latin typeface="Times New Roman" panose="02020603050405020304" pitchFamily="18" charset="0"/>
                <a:ea typeface="Times New Roman" panose="02020603050405020304" pitchFamily="18" charset="0"/>
              </a:rPr>
              <a:t>Logistic generalized regression estimators</a:t>
            </a:r>
            <a:r>
              <a:rPr lang="en-US" sz="2800" dirty="0">
                <a:solidFill>
                  <a:srgbClr val="000000"/>
                </a:solidFill>
                <a:latin typeface="Times New Roman" panose="02020603050405020304" pitchFamily="18" charset="0"/>
                <a:ea typeface="Times New Roman" panose="02020603050405020304" pitchFamily="18" charset="0"/>
              </a:rPr>
              <a:t>. </a:t>
            </a:r>
            <a:endParaRPr lang="en-US" sz="2800" dirty="0" smtClean="0">
              <a:solidFill>
                <a:srgbClr val="000000"/>
              </a:solidFill>
              <a:latin typeface="Times New Roman" panose="02020603050405020304" pitchFamily="18" charset="0"/>
              <a:ea typeface="Times New Roman" panose="02020603050405020304" pitchFamily="18" charset="0"/>
            </a:endParaRPr>
          </a:p>
          <a:p>
            <a:r>
              <a:rPr lang="en-US" sz="2800" dirty="0">
                <a:solidFill>
                  <a:srgbClr val="000000"/>
                </a:solidFill>
                <a:latin typeface="Times New Roman" panose="02020603050405020304" pitchFamily="18" charset="0"/>
                <a:ea typeface="Times New Roman" panose="02020603050405020304" pitchFamily="18" charset="0"/>
              </a:rPr>
              <a:t> </a:t>
            </a:r>
            <a:r>
              <a:rPr lang="en-US" sz="2800" dirty="0" smtClean="0">
                <a:solidFill>
                  <a:srgbClr val="000000"/>
                </a:solidFill>
                <a:latin typeface="Times New Roman" panose="02020603050405020304" pitchFamily="18" charset="0"/>
                <a:ea typeface="Times New Roman" panose="02020603050405020304" pitchFamily="18" charset="0"/>
              </a:rPr>
              <a:t>     Survey Methodology </a:t>
            </a:r>
            <a:r>
              <a:rPr lang="en-US" sz="2800" b="1" dirty="0">
                <a:solidFill>
                  <a:srgbClr val="000000"/>
                </a:solidFill>
                <a:latin typeface="Times New Roman" panose="02020603050405020304" pitchFamily="18" charset="0"/>
                <a:ea typeface="Times New Roman" panose="02020603050405020304" pitchFamily="18" charset="0"/>
              </a:rPr>
              <a:t>24</a:t>
            </a:r>
            <a:r>
              <a:rPr lang="en-US" sz="2800" dirty="0">
                <a:solidFill>
                  <a:srgbClr val="000000"/>
                </a:solidFill>
                <a:latin typeface="Times New Roman" panose="02020603050405020304" pitchFamily="18" charset="0"/>
                <a:ea typeface="Times New Roman" panose="02020603050405020304" pitchFamily="18" charset="0"/>
              </a:rPr>
              <a:t> (1998) </a:t>
            </a:r>
            <a:r>
              <a:rPr lang="en-US" sz="2800" dirty="0" smtClean="0">
                <a:solidFill>
                  <a:srgbClr val="000000"/>
                </a:solidFill>
                <a:latin typeface="Times New Roman" panose="02020603050405020304" pitchFamily="18" charset="0"/>
                <a:ea typeface="Times New Roman" panose="02020603050405020304" pitchFamily="18" charset="0"/>
              </a:rPr>
              <a:t>51-55</a:t>
            </a:r>
          </a:p>
        </p:txBody>
      </p:sp>
    </p:spTree>
    <p:extLst>
      <p:ext uri="{BB962C8B-B14F-4D97-AF65-F5344CB8AC3E}">
        <p14:creationId xmlns:p14="http://schemas.microsoft.com/office/powerpoint/2010/main" val="1322257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98120" y="152400"/>
            <a:ext cx="11414760" cy="5886636"/>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T</a:t>
            </a:r>
            <a:r>
              <a:rPr lang="en-US" sz="2800" u="sng" dirty="0" smtClean="0">
                <a:latin typeface="Times New Roman" panose="02020603050405020304" pitchFamily="18" charset="0"/>
                <a:cs typeface="Times New Roman" panose="02020603050405020304" pitchFamily="18" charset="0"/>
              </a:rPr>
              <a:t>he name  </a:t>
            </a:r>
            <a:r>
              <a:rPr lang="en-US" sz="2800" i="1" u="sng" dirty="0" smtClean="0">
                <a:latin typeface="Times New Roman" panose="02020603050405020304" pitchFamily="18" charset="0"/>
                <a:cs typeface="Times New Roman" panose="02020603050405020304" pitchFamily="18" charset="0"/>
              </a:rPr>
              <a:t>model assisted</a:t>
            </a:r>
            <a:r>
              <a:rPr lang="en-US" sz="2800" u="sng" dirty="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 -  Why ?</a:t>
            </a:r>
            <a:br>
              <a:rPr lang="en-US" sz="2800" u="sng" dirty="0" smtClean="0">
                <a:latin typeface="Times New Roman" panose="02020603050405020304" pitchFamily="18" charset="0"/>
                <a:cs typeface="Times New Roman" panose="02020603050405020304" pitchFamily="18" charset="0"/>
              </a:rPr>
            </a:br>
            <a:r>
              <a:rPr lang="en-US" sz="2800" u="sng" dirty="0" smtClean="0">
                <a:latin typeface="Times New Roman" panose="02020603050405020304" pitchFamily="18" charset="0"/>
                <a:cs typeface="Times New Roman" panose="02020603050405020304" pitchFamily="18" charset="0"/>
              </a:rPr>
              <a:t/>
            </a:r>
            <a:br>
              <a:rPr lang="en-US" sz="2800" u="sng"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  = </a:t>
            </a:r>
            <a:r>
              <a:rPr lang="en-US" sz="2800" i="1"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is  called </a:t>
            </a:r>
            <a:r>
              <a:rPr lang="en-US" sz="2800" i="1" dirty="0" smtClean="0">
                <a:latin typeface="Times New Roman" panose="02020603050405020304" pitchFamily="18" charset="0"/>
                <a:cs typeface="Times New Roman" panose="02020603050405020304" pitchFamily="18" charset="0"/>
              </a:rPr>
              <a:t>assisting model</a:t>
            </a:r>
            <a:r>
              <a:rPr lang="en-US" sz="2800" dirty="0" smtClean="0">
                <a:latin typeface="Times New Roman" panose="02020603050405020304" pitchFamily="18" charset="0"/>
                <a:cs typeface="Times New Roman" panose="02020603050405020304" pitchFamily="18" charset="0"/>
              </a:rPr>
              <a:t>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(Book title: </a:t>
            </a:r>
            <a:r>
              <a:rPr lang="en-US" sz="2800" i="1" dirty="0" smtClean="0">
                <a:latin typeface="Times New Roman" panose="02020603050405020304" pitchFamily="18" charset="0"/>
                <a:cs typeface="Times New Roman" panose="02020603050405020304" pitchFamily="18" charset="0"/>
              </a:rPr>
              <a:t>Model assisted survey sampling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Särndal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Swensson</a:t>
            </a:r>
            <a:r>
              <a:rPr lang="en-US" sz="2800" dirty="0" smtClean="0">
                <a:latin typeface="Times New Roman" panose="02020603050405020304" pitchFamily="18" charset="0"/>
                <a:cs typeface="Times New Roman" panose="02020603050405020304" pitchFamily="18" charset="0"/>
              </a:rPr>
              <a:t> and </a:t>
            </a:r>
            <a:r>
              <a:rPr lang="en-US" sz="2800" dirty="0" err="1" smtClean="0">
                <a:latin typeface="Times New Roman" panose="02020603050405020304" pitchFamily="18" charset="0"/>
                <a:cs typeface="Times New Roman" panose="02020603050405020304" pitchFamily="18" charset="0"/>
              </a:rPr>
              <a:t>Wretman</a:t>
            </a:r>
            <a:r>
              <a:rPr lang="en-US" sz="2800" dirty="0" smtClean="0">
                <a:latin typeface="Times New Roman" panose="02020603050405020304" pitchFamily="18" charset="0"/>
                <a:cs typeface="Times New Roman" panose="02020603050405020304" pitchFamily="18" charset="0"/>
              </a:rPr>
              <a:t>, 1992)</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i="1"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is a specified function, often parametric, but not necessarily</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Simple model:  The linear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 = </a:t>
            </a:r>
            <a:r>
              <a:rPr lang="en-US" sz="2800" i="1"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 </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br>
              <a:rPr lang="en-US" sz="2800" dirty="0" smtClean="0">
                <a:latin typeface="Times New Roman" panose="02020603050405020304" pitchFamily="18" charset="0"/>
                <a:cs typeface="Times New Roman" panose="02020603050405020304" pitchFamily="18" charset="0"/>
                <a:sym typeface="Symbol" panose="05050102010706020507" pitchFamily="18" charset="2"/>
              </a:rPr>
            </a:br>
            <a:r>
              <a:rPr lang="en-US" sz="2800" dirty="0">
                <a:latin typeface="Times New Roman" panose="02020603050405020304" pitchFamily="18" charset="0"/>
                <a:cs typeface="Times New Roman" panose="02020603050405020304" pitchFamily="18" charset="0"/>
                <a:sym typeface="Symbol" panose="05050102010706020507" pitchFamily="18" charset="2"/>
              </a:rPr>
              <a:t/>
            </a:r>
            <a:br>
              <a:rPr lang="en-US" sz="2800" dirty="0">
                <a:latin typeface="Times New Roman" panose="02020603050405020304" pitchFamily="18" charset="0"/>
                <a:cs typeface="Times New Roman" panose="02020603050405020304" pitchFamily="18" charset="0"/>
                <a:sym typeface="Symbol" panose="05050102010706020507" pitchFamily="18" charset="2"/>
              </a:rPr>
            </a:br>
            <a:r>
              <a:rPr lang="en-US" sz="2800" dirty="0" smtClean="0">
                <a:latin typeface="Times New Roman" panose="02020603050405020304" pitchFamily="18" charset="0"/>
                <a:cs typeface="Times New Roman" panose="02020603050405020304" pitchFamily="18" charset="0"/>
                <a:sym typeface="Symbol" panose="05050102010706020507" pitchFamily="18" charset="2"/>
              </a:rPr>
              <a:t>Model is </a:t>
            </a:r>
            <a:r>
              <a:rPr lang="en-US" sz="2800" dirty="0" smtClean="0">
                <a:latin typeface="Times New Roman" panose="02020603050405020304" pitchFamily="18" charset="0"/>
                <a:cs typeface="Times New Roman" panose="02020603050405020304" pitchFamily="18" charset="0"/>
              </a:rPr>
              <a:t>used only </a:t>
            </a:r>
            <a:r>
              <a:rPr lang="en-US" sz="2800" i="1" dirty="0">
                <a:latin typeface="Times New Roman" panose="02020603050405020304" pitchFamily="18" charset="0"/>
                <a:cs typeface="Times New Roman" panose="02020603050405020304" pitchFamily="18" charset="0"/>
              </a:rPr>
              <a:t>to assist </a:t>
            </a:r>
            <a:r>
              <a:rPr lang="en-US" sz="2800" dirty="0">
                <a:latin typeface="Times New Roman" panose="02020603050405020304" pitchFamily="18" charset="0"/>
                <a:cs typeface="Times New Roman" panose="02020603050405020304" pitchFamily="18" charset="0"/>
              </a:rPr>
              <a:t>the inference.</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The properties of the estimation are derived from the sampling design (the inclusion probabilities), not from the model  (that would be model-based).</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The inference is design-based, does not depend on “truth of the model”, is not model dependent.       (Big debates in 1970’s about this.)</a:t>
            </a:r>
            <a:endParaRPr lang="en-US" sz="2800" i="1" dirty="0">
              <a:latin typeface="Times New Roman" panose="02020603050405020304" pitchFamily="18" charset="0"/>
              <a:cs typeface="Times New Roman" panose="02020603050405020304" pitchFamily="18" charset="0"/>
            </a:endParaRPr>
          </a:p>
        </p:txBody>
      </p:sp>
      <p:sp>
        <p:nvSpPr>
          <p:cNvPr id="4" name="Rektangel 3"/>
          <p:cNvSpPr/>
          <p:nvPr/>
        </p:nvSpPr>
        <p:spPr>
          <a:xfrm>
            <a:off x="618978" y="6180689"/>
            <a:ext cx="10808368" cy="523220"/>
          </a:xfrm>
          <a:prstGeom prst="rect">
            <a:avLst/>
          </a:prstGeom>
        </p:spPr>
        <p:txBody>
          <a:bodyPr wrap="square">
            <a:spAutoFit/>
          </a:bodyPr>
          <a:lstStyle/>
          <a:p>
            <a:r>
              <a:rPr lang="en-US" sz="2800" dirty="0" smtClean="0">
                <a:solidFill>
                  <a:srgbClr val="000000"/>
                </a:solidFill>
                <a:latin typeface="Times New Roman" panose="02020603050405020304" pitchFamily="18" charset="0"/>
                <a:ea typeface="Times New Roman" panose="02020603050405020304" pitchFamily="18" charset="0"/>
              </a:rPr>
              <a:t>…</a:t>
            </a:r>
            <a:endParaRPr lang="en-US" sz="2800" dirty="0"/>
          </a:p>
        </p:txBody>
      </p:sp>
    </p:spTree>
    <p:extLst>
      <p:ext uri="{BB962C8B-B14F-4D97-AF65-F5344CB8AC3E}">
        <p14:creationId xmlns:p14="http://schemas.microsoft.com/office/powerpoint/2010/main" val="229938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404734" y="390650"/>
            <a:ext cx="636891" cy="546235"/>
          </a:xfrm>
        </p:spPr>
        <p:txBody>
          <a:bodyPr>
            <a:normAutofit/>
          </a:bodyPr>
          <a:lstStyle/>
          <a:p>
            <a:pPr marL="0" indent="0" algn="r">
              <a:buNone/>
            </a:pPr>
            <a:r>
              <a:rPr lang="en-US" sz="1800" dirty="0" smtClean="0">
                <a:latin typeface="Times New Roman" panose="02020603050405020304" pitchFamily="18" charset="0"/>
                <a:cs typeface="Times New Roman" panose="02020603050405020304" pitchFamily="18" charset="0"/>
              </a:rPr>
              <a:t>ÖV</a:t>
            </a:r>
            <a:endParaRPr lang="en-US" sz="1800" dirty="0">
              <a:latin typeface="Times New Roman" panose="02020603050405020304" pitchFamily="18" charset="0"/>
              <a:cs typeface="Times New Roman" panose="02020603050405020304" pitchFamily="18" charset="0"/>
            </a:endParaRPr>
          </a:p>
        </p:txBody>
      </p:sp>
      <p:graphicFrame>
        <p:nvGraphicFramePr>
          <p:cNvPr id="12" name="Objekt 11"/>
          <p:cNvGraphicFramePr>
            <a:graphicFrameLocks noChangeAspect="1"/>
          </p:cNvGraphicFramePr>
          <p:nvPr>
            <p:extLst>
              <p:ext uri="{D42A27DB-BD31-4B8C-83A1-F6EECF244321}">
                <p14:modId xmlns:p14="http://schemas.microsoft.com/office/powerpoint/2010/main" val="728068106"/>
              </p:ext>
            </p:extLst>
          </p:nvPr>
        </p:nvGraphicFramePr>
        <p:xfrm>
          <a:off x="1312142" y="2524756"/>
          <a:ext cx="8161338" cy="992187"/>
        </p:xfrm>
        <a:graphic>
          <a:graphicData uri="http://schemas.openxmlformats.org/presentationml/2006/ole">
            <mc:AlternateContent xmlns:mc="http://schemas.openxmlformats.org/markup-compatibility/2006">
              <mc:Choice xmlns:v="urn:schemas-microsoft-com:vml" Requires="v">
                <p:oleObj spid="_x0000_s366611" name="Equation" r:id="rId3" imgW="3555720" imgH="431640" progId="Equation.DSMT4">
                  <p:embed/>
                </p:oleObj>
              </mc:Choice>
              <mc:Fallback>
                <p:oleObj name="Equation" r:id="rId3" imgW="3555720" imgH="431640" progId="Equation.DSMT4">
                  <p:embed/>
                  <p:pic>
                    <p:nvPicPr>
                      <p:cNvPr id="0" name=""/>
                      <p:cNvPicPr>
                        <a:picLocks noChangeAspect="1" noChangeArrowheads="1"/>
                      </p:cNvPicPr>
                      <p:nvPr/>
                    </p:nvPicPr>
                    <p:blipFill>
                      <a:blip r:embed="rId4"/>
                      <a:srcRect/>
                      <a:stretch>
                        <a:fillRect/>
                      </a:stretch>
                    </p:blipFill>
                    <p:spPr bwMode="auto">
                      <a:xfrm>
                        <a:off x="1312142" y="2524756"/>
                        <a:ext cx="8161338" cy="992187"/>
                      </a:xfrm>
                      <a:prstGeom prst="rect">
                        <a:avLst/>
                      </a:prstGeom>
                      <a:noFill/>
                    </p:spPr>
                  </p:pic>
                </p:oleObj>
              </mc:Fallback>
            </mc:AlternateContent>
          </a:graphicData>
        </a:graphic>
      </p:graphicFrame>
      <p:sp>
        <p:nvSpPr>
          <p:cNvPr id="5" name="Rektangel 4"/>
          <p:cNvSpPr/>
          <p:nvPr/>
        </p:nvSpPr>
        <p:spPr>
          <a:xfrm>
            <a:off x="1884495" y="3458981"/>
            <a:ext cx="6545382" cy="523220"/>
          </a:xfrm>
          <a:prstGeom prst="rect">
            <a:avLst/>
          </a:prstGeom>
        </p:spPr>
        <p:txBody>
          <a:bodyPr wrap="none">
            <a:spAutoFit/>
          </a:bodyPr>
          <a:lstStyle/>
          <a:p>
            <a:r>
              <a:rPr lang="en-US" sz="2800" i="1" dirty="0" smtClean="0">
                <a:solidFill>
                  <a:srgbClr val="000000"/>
                </a:solidFill>
                <a:latin typeface="Times New Roman" panose="02020603050405020304" pitchFamily="18" charset="0"/>
                <a:ea typeface="Times New Roman" panose="02020603050405020304" pitchFamily="18" charset="0"/>
              </a:rPr>
              <a:t>y</a:t>
            </a:r>
            <a:r>
              <a:rPr lang="en-US" sz="2800" dirty="0" smtClean="0">
                <a:solidFill>
                  <a:srgbClr val="000000"/>
                </a:solidFill>
                <a:latin typeface="Times New Roman" panose="02020603050405020304" pitchFamily="18" charset="0"/>
                <a:ea typeface="Times New Roman" panose="02020603050405020304" pitchFamily="18" charset="0"/>
              </a:rPr>
              <a:t> is </a:t>
            </a:r>
            <a:r>
              <a:rPr lang="en-US" sz="2800" dirty="0" err="1" smtClean="0">
                <a:solidFill>
                  <a:srgbClr val="000000"/>
                </a:solidFill>
                <a:latin typeface="Times New Roman" panose="02020603050405020304" pitchFamily="18" charset="0"/>
                <a:ea typeface="Times New Roman" panose="02020603050405020304" pitchFamily="18" charset="0"/>
              </a:rPr>
              <a:t>polytomous</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i="1" dirty="0" smtClean="0">
                <a:solidFill>
                  <a:srgbClr val="000000"/>
                </a:solidFill>
                <a:latin typeface="Times New Roman" panose="02020603050405020304" pitchFamily="18" charset="0"/>
                <a:ea typeface="Times New Roman" panose="02020603050405020304" pitchFamily="18" charset="0"/>
              </a:rPr>
              <a:t>m</a:t>
            </a:r>
            <a:r>
              <a:rPr lang="en-US" sz="2800" dirty="0" smtClean="0">
                <a:solidFill>
                  <a:srgbClr val="000000"/>
                </a:solidFill>
                <a:latin typeface="Times New Roman" panose="02020603050405020304" pitchFamily="18" charset="0"/>
                <a:ea typeface="Times New Roman" panose="02020603050405020304" pitchFamily="18" charset="0"/>
              </a:rPr>
              <a:t> categories </a:t>
            </a:r>
            <a:r>
              <a:rPr lang="en-US" sz="2800" dirty="0">
                <a:solidFill>
                  <a:srgbClr val="000000"/>
                </a:solidFill>
                <a:latin typeface="Times New Roman" panose="02020603050405020304" pitchFamily="18" charset="0"/>
                <a:ea typeface="Times New Roman" panose="02020603050405020304" pitchFamily="18" charset="0"/>
              </a:rPr>
              <a:t>;    </a:t>
            </a:r>
            <a:r>
              <a:rPr lang="en-US" sz="2800" i="1" dirty="0" err="1" smtClean="0">
                <a:solidFill>
                  <a:srgbClr val="000000"/>
                </a:solidFill>
                <a:latin typeface="Times New Roman" panose="02020603050405020304" pitchFamily="18" charset="0"/>
                <a:ea typeface="Times New Roman" panose="02020603050405020304" pitchFamily="18" charset="0"/>
              </a:rPr>
              <a:t>y</a:t>
            </a:r>
            <a:r>
              <a:rPr lang="en-US" sz="2800" i="1" baseline="-25000" dirty="0" err="1">
                <a:solidFill>
                  <a:srgbClr val="000000"/>
                </a:solidFill>
                <a:latin typeface="Times New Roman" panose="02020603050405020304" pitchFamily="18" charset="0"/>
                <a:ea typeface="Times New Roman" panose="02020603050405020304" pitchFamily="18" charset="0"/>
              </a:rPr>
              <a:t>i</a:t>
            </a:r>
            <a:r>
              <a:rPr lang="en-US" sz="2800" i="1" baseline="-25000" dirty="0" err="1" smtClean="0">
                <a:solidFill>
                  <a:srgbClr val="000000"/>
                </a:solidFill>
                <a:latin typeface="Times New Roman" panose="02020603050405020304" pitchFamily="18" charset="0"/>
                <a:ea typeface="Times New Roman" panose="02020603050405020304" pitchFamily="18" charset="0"/>
              </a:rPr>
              <a:t>k</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a:solidFill>
                  <a:srgbClr val="000000"/>
                </a:solidFill>
                <a:latin typeface="Times New Roman" panose="02020603050405020304" pitchFamily="18" charset="0"/>
                <a:ea typeface="Times New Roman" panose="02020603050405020304" pitchFamily="18" charset="0"/>
              </a:rPr>
              <a:t>= 0 or 1</a:t>
            </a:r>
          </a:p>
        </p:txBody>
      </p:sp>
      <p:sp>
        <p:nvSpPr>
          <p:cNvPr id="6" name="Rektangel 5"/>
          <p:cNvSpPr/>
          <p:nvPr/>
        </p:nvSpPr>
        <p:spPr>
          <a:xfrm>
            <a:off x="561382" y="1604388"/>
            <a:ext cx="11186160" cy="954107"/>
          </a:xfrm>
          <a:prstGeom prst="rect">
            <a:avLst/>
          </a:prstGeom>
        </p:spPr>
        <p:txBody>
          <a:bodyPr wrap="square">
            <a:spAutoFit/>
          </a:bodyPr>
          <a:lstStyle/>
          <a:p>
            <a:r>
              <a:rPr lang="en-US" sz="2800" dirty="0" err="1" smtClean="0">
                <a:solidFill>
                  <a:srgbClr val="000000"/>
                </a:solidFill>
                <a:latin typeface="Times New Roman" panose="02020603050405020304" pitchFamily="18" charset="0"/>
                <a:ea typeface="Times New Roman" panose="02020603050405020304" pitchFamily="18" charset="0"/>
              </a:rPr>
              <a:t>Lehtonen</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err="1" smtClean="0">
                <a:solidFill>
                  <a:srgbClr val="000000"/>
                </a:solidFill>
                <a:latin typeface="Times New Roman" panose="02020603050405020304" pitchFamily="18" charset="0"/>
                <a:ea typeface="Times New Roman" panose="02020603050405020304" pitchFamily="18" charset="0"/>
              </a:rPr>
              <a:t>Särndal</a:t>
            </a:r>
            <a:r>
              <a:rPr lang="en-US" sz="2800" dirty="0" smtClean="0">
                <a:solidFill>
                  <a:srgbClr val="000000"/>
                </a:solidFill>
                <a:latin typeface="Times New Roman" panose="02020603050405020304" pitchFamily="18" charset="0"/>
                <a:ea typeface="Times New Roman" panose="02020603050405020304" pitchFamily="18" charset="0"/>
              </a:rPr>
              <a:t> &amp; </a:t>
            </a:r>
            <a:r>
              <a:rPr lang="en-US" sz="2800" dirty="0" err="1">
                <a:solidFill>
                  <a:srgbClr val="000000"/>
                </a:solidFill>
                <a:latin typeface="Times New Roman" panose="02020603050405020304" pitchFamily="18" charset="0"/>
                <a:ea typeface="Times New Roman" panose="02020603050405020304" pitchFamily="18" charset="0"/>
              </a:rPr>
              <a:t>Veijanen</a:t>
            </a:r>
            <a:r>
              <a:rPr lang="en-US" sz="2800" dirty="0">
                <a:solidFill>
                  <a:srgbClr val="000000"/>
                </a:solidFill>
                <a:latin typeface="Times New Roman" panose="02020603050405020304" pitchFamily="18" charset="0"/>
                <a:ea typeface="Times New Roman" panose="02020603050405020304" pitchFamily="18" charset="0"/>
              </a:rPr>
              <a:t>: </a:t>
            </a:r>
            <a:r>
              <a:rPr lang="en-US" sz="2800" i="1" dirty="0" smtClean="0">
                <a:solidFill>
                  <a:srgbClr val="000000"/>
                </a:solidFill>
                <a:latin typeface="Times New Roman" panose="02020603050405020304" pitchFamily="18" charset="0"/>
                <a:ea typeface="Times New Roman" panose="02020603050405020304" pitchFamily="18" charset="0"/>
              </a:rPr>
              <a:t>The effect of model choice in  estimation for domains</a:t>
            </a:r>
            <a:r>
              <a:rPr lang="en-US" sz="2800" dirty="0" smtClean="0">
                <a:solidFill>
                  <a:srgbClr val="000000"/>
                </a:solidFill>
                <a:latin typeface="Times New Roman" panose="02020603050405020304" pitchFamily="18" charset="0"/>
                <a:ea typeface="Times New Roman" panose="02020603050405020304" pitchFamily="18" charset="0"/>
              </a:rPr>
              <a:t>.  Survey </a:t>
            </a:r>
            <a:r>
              <a:rPr lang="en-US" sz="2800" dirty="0">
                <a:solidFill>
                  <a:srgbClr val="000000"/>
                </a:solidFill>
                <a:latin typeface="Times New Roman" panose="02020603050405020304" pitchFamily="18" charset="0"/>
                <a:ea typeface="Times New Roman" panose="02020603050405020304" pitchFamily="18" charset="0"/>
              </a:rPr>
              <a:t>Methodology </a:t>
            </a:r>
            <a:r>
              <a:rPr lang="en-US" sz="2800" b="1" dirty="0" smtClean="0">
                <a:solidFill>
                  <a:srgbClr val="000000"/>
                </a:solidFill>
                <a:latin typeface="Times New Roman" panose="02020603050405020304" pitchFamily="18" charset="0"/>
                <a:ea typeface="Times New Roman" panose="02020603050405020304" pitchFamily="18" charset="0"/>
              </a:rPr>
              <a:t>29</a:t>
            </a:r>
            <a:r>
              <a:rPr lang="en-US" sz="2800" dirty="0" smtClean="0">
                <a:solidFill>
                  <a:srgbClr val="000000"/>
                </a:solidFill>
                <a:latin typeface="Times New Roman" panose="02020603050405020304" pitchFamily="18" charset="0"/>
                <a:ea typeface="Times New Roman" panose="02020603050405020304" pitchFamily="18" charset="0"/>
              </a:rPr>
              <a:t> (2003) 33-44</a:t>
            </a:r>
            <a:endParaRPr lang="en-US" sz="2800" dirty="0">
              <a:solidFill>
                <a:srgbClr val="000000"/>
              </a:solidFill>
              <a:latin typeface="Times New Roman" panose="02020603050405020304" pitchFamily="18" charset="0"/>
              <a:ea typeface="Times New Roman" panose="02020603050405020304" pitchFamily="18" charset="0"/>
            </a:endParaRPr>
          </a:p>
        </p:txBody>
      </p:sp>
      <p:sp>
        <p:nvSpPr>
          <p:cNvPr id="8" name="Rektangel 7"/>
          <p:cNvSpPr/>
          <p:nvPr/>
        </p:nvSpPr>
        <p:spPr>
          <a:xfrm>
            <a:off x="724526" y="4346430"/>
            <a:ext cx="10398176" cy="954107"/>
          </a:xfrm>
          <a:prstGeom prst="rect">
            <a:avLst/>
          </a:prstGeom>
        </p:spPr>
        <p:txBody>
          <a:bodyPr wrap="square">
            <a:spAutoFit/>
          </a:bodyPr>
          <a:lstStyle/>
          <a:p>
            <a:r>
              <a:rPr lang="en-US" sz="2800" dirty="0" err="1">
                <a:solidFill>
                  <a:srgbClr val="000000"/>
                </a:solidFill>
                <a:latin typeface="Times New Roman" panose="02020603050405020304" pitchFamily="18" charset="0"/>
                <a:ea typeface="Times New Roman" panose="02020603050405020304" pitchFamily="18" charset="0"/>
              </a:rPr>
              <a:t>Lehtonen</a:t>
            </a:r>
            <a:r>
              <a:rPr lang="en-US" sz="2800" dirty="0">
                <a:solidFill>
                  <a:srgbClr val="000000"/>
                </a:solidFill>
                <a:latin typeface="Times New Roman" panose="02020603050405020304" pitchFamily="18" charset="0"/>
                <a:ea typeface="Times New Roman" panose="02020603050405020304" pitchFamily="18" charset="0"/>
              </a:rPr>
              <a:t>, </a:t>
            </a:r>
            <a:r>
              <a:rPr lang="en-US" sz="2800" dirty="0" err="1">
                <a:solidFill>
                  <a:srgbClr val="000000"/>
                </a:solidFill>
                <a:latin typeface="Times New Roman" panose="02020603050405020304" pitchFamily="18" charset="0"/>
                <a:ea typeface="Times New Roman" panose="02020603050405020304" pitchFamily="18" charset="0"/>
              </a:rPr>
              <a:t>Särndal</a:t>
            </a:r>
            <a:r>
              <a:rPr lang="en-US" sz="2800" dirty="0">
                <a:solidFill>
                  <a:srgbClr val="000000"/>
                </a:solidFill>
                <a:latin typeface="Times New Roman" panose="02020603050405020304" pitchFamily="18" charset="0"/>
                <a:ea typeface="Times New Roman" panose="02020603050405020304" pitchFamily="18" charset="0"/>
              </a:rPr>
              <a:t> and </a:t>
            </a:r>
            <a:r>
              <a:rPr lang="en-US" sz="2800" dirty="0" err="1">
                <a:solidFill>
                  <a:srgbClr val="000000"/>
                </a:solidFill>
                <a:latin typeface="Times New Roman" panose="02020603050405020304" pitchFamily="18" charset="0"/>
                <a:ea typeface="Times New Roman" panose="02020603050405020304" pitchFamily="18" charset="0"/>
              </a:rPr>
              <a:t>Veijanen</a:t>
            </a:r>
            <a:r>
              <a:rPr lang="en-US" sz="2800" dirty="0">
                <a:solidFill>
                  <a:srgbClr val="000000"/>
                </a:solidFill>
                <a:latin typeface="Times New Roman" panose="02020603050405020304" pitchFamily="18" charset="0"/>
                <a:ea typeface="Times New Roman" panose="02020603050405020304" pitchFamily="18" charset="0"/>
              </a:rPr>
              <a:t> (2003, 2005) and </a:t>
            </a:r>
            <a:r>
              <a:rPr lang="en-US" sz="2800" dirty="0" err="1">
                <a:solidFill>
                  <a:srgbClr val="000000"/>
                </a:solidFill>
                <a:latin typeface="Times New Roman" panose="02020603050405020304" pitchFamily="18" charset="0"/>
                <a:ea typeface="Times New Roman" panose="02020603050405020304" pitchFamily="18" charset="0"/>
              </a:rPr>
              <a:t>Myrskylä</a:t>
            </a:r>
            <a:r>
              <a:rPr lang="en-US" sz="2800" dirty="0">
                <a:solidFill>
                  <a:srgbClr val="000000"/>
                </a:solidFill>
                <a:latin typeface="Times New Roman" panose="02020603050405020304" pitchFamily="18" charset="0"/>
                <a:ea typeface="Times New Roman" panose="02020603050405020304" pitchFamily="18" charset="0"/>
              </a:rPr>
              <a:t> (2007). </a:t>
            </a:r>
          </a:p>
          <a:p>
            <a:r>
              <a:rPr lang="en-US" sz="2800" dirty="0" smtClean="0">
                <a:solidFill>
                  <a:srgbClr val="000000"/>
                </a:solidFill>
                <a:latin typeface="Times New Roman" panose="02020603050405020304" pitchFamily="18" charset="0"/>
                <a:ea typeface="Times New Roman" panose="02020603050405020304" pitchFamily="18" charset="0"/>
              </a:rPr>
              <a:t>   Mixed </a:t>
            </a:r>
            <a:r>
              <a:rPr lang="en-US" sz="2800" dirty="0">
                <a:solidFill>
                  <a:srgbClr val="000000"/>
                </a:solidFill>
                <a:latin typeface="Times New Roman" panose="02020603050405020304" pitchFamily="18" charset="0"/>
                <a:ea typeface="Times New Roman" panose="02020603050405020304" pitchFamily="18" charset="0"/>
              </a:rPr>
              <a:t>linear models for a non-linear GREG. </a:t>
            </a:r>
          </a:p>
        </p:txBody>
      </p:sp>
    </p:spTree>
    <p:extLst>
      <p:ext uri="{BB962C8B-B14F-4D97-AF65-F5344CB8AC3E}">
        <p14:creationId xmlns:p14="http://schemas.microsoft.com/office/powerpoint/2010/main" val="1011410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34525" y="1209667"/>
            <a:ext cx="10811715" cy="4465071"/>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Big surveys - many </a:t>
            </a:r>
            <a:r>
              <a:rPr lang="en-US" sz="2800" i="1" u="sng" dirty="0" smtClean="0">
                <a:latin typeface="Times New Roman" panose="02020603050405020304" pitchFamily="18" charset="0"/>
                <a:cs typeface="Times New Roman" panose="02020603050405020304" pitchFamily="18" charset="0"/>
              </a:rPr>
              <a:t>y</a:t>
            </a:r>
            <a:r>
              <a:rPr lang="en-US" sz="2800" u="sng" dirty="0" smtClean="0">
                <a:latin typeface="Times New Roman" panose="02020603050405020304" pitchFamily="18" charset="0"/>
                <a:cs typeface="Times New Roman" panose="02020603050405020304" pitchFamily="18" charset="0"/>
              </a:rPr>
              <a:t>-variables – MASS may require a lot of work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Some surveys (in an NSI) has </a:t>
            </a:r>
            <a:r>
              <a:rPr lang="en-US" sz="2800" i="1" dirty="0" smtClean="0">
                <a:latin typeface="Times New Roman" panose="02020603050405020304" pitchFamily="18" charset="0"/>
                <a:cs typeface="Times New Roman" panose="02020603050405020304" pitchFamily="18" charset="0"/>
              </a:rPr>
              <a:t>many</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-variables.</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For best results in MASS estimation, different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-variables require different models.</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There is a certain amount of work involved: Choose “the best” assisting model.</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tatisticians (in NSI:s) often find easier to fit same model, with the same </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-vector,</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to </a:t>
            </a:r>
            <a:r>
              <a:rPr lang="en-US" sz="2800" i="1" dirty="0" smtClean="0">
                <a:latin typeface="Times New Roman" panose="02020603050405020304" pitchFamily="18" charset="0"/>
                <a:cs typeface="Times New Roman" panose="02020603050405020304" pitchFamily="18" charset="0"/>
              </a:rPr>
              <a:t>all</a:t>
            </a:r>
            <a:r>
              <a:rPr lang="en-US" sz="2800" dirty="0" smtClean="0">
                <a:latin typeface="Times New Roman" panose="02020603050405020304" pitchFamily="18" charset="0"/>
                <a:cs typeface="Times New Roman" panose="02020603050405020304" pitchFamily="18" charset="0"/>
              </a:rPr>
              <a:t> the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-variables </a:t>
            </a:r>
            <a:endParaRPr lang="en-US" sz="2800" dirty="0">
              <a:latin typeface="Times New Roman" panose="02020603050405020304" pitchFamily="18" charset="0"/>
              <a:cs typeface="Times New Roman" panose="02020603050405020304" pitchFamily="18" charset="0"/>
            </a:endParaRPr>
          </a:p>
        </p:txBody>
      </p:sp>
      <p:sp>
        <p:nvSpPr>
          <p:cNvPr id="4" name="Rektangel 3"/>
          <p:cNvSpPr/>
          <p:nvPr/>
        </p:nvSpPr>
        <p:spPr>
          <a:xfrm>
            <a:off x="1045698" y="5220569"/>
            <a:ext cx="853440" cy="523220"/>
          </a:xfrm>
          <a:prstGeom prst="rect">
            <a:avLst/>
          </a:prstGeom>
        </p:spPr>
        <p:txBody>
          <a:bodyPr wrap="square">
            <a:spAutoFit/>
          </a:bodyPr>
          <a:lstStyle/>
          <a:p>
            <a:r>
              <a:rPr lang="en-US" sz="2800" dirty="0" smtClean="0">
                <a:solidFill>
                  <a:srgbClr val="000000"/>
                </a:solidFill>
                <a:latin typeface="Times New Roman" panose="02020603050405020304" pitchFamily="18" charset="0"/>
                <a:ea typeface="Times New Roman" panose="02020603050405020304" pitchFamily="18" charset="0"/>
              </a:rPr>
              <a:t>…</a:t>
            </a:r>
            <a:endParaRPr lang="en-US" sz="2800" dirty="0"/>
          </a:p>
        </p:txBody>
      </p:sp>
      <p:sp>
        <p:nvSpPr>
          <p:cNvPr id="3" name="Rektangel 2"/>
          <p:cNvSpPr/>
          <p:nvPr/>
        </p:nvSpPr>
        <p:spPr>
          <a:xfrm>
            <a:off x="230633" y="920859"/>
            <a:ext cx="518091" cy="369332"/>
          </a:xfrm>
          <a:prstGeom prst="rect">
            <a:avLst/>
          </a:prstGeom>
        </p:spPr>
        <p:txBody>
          <a:bodyPr wrap="none">
            <a:spAutoFit/>
          </a:bodyPr>
          <a:lstStyle/>
          <a:p>
            <a:r>
              <a:rPr lang="en-US" dirty="0">
                <a:solidFill>
                  <a:srgbClr val="000000"/>
                </a:solidFill>
                <a:latin typeface="Times New Roman" panose="02020603050405020304" pitchFamily="18" charset="0"/>
              </a:rPr>
              <a:t>ÖV</a:t>
            </a:r>
            <a:endParaRPr lang="en-US" dirty="0"/>
          </a:p>
        </p:txBody>
      </p:sp>
    </p:spTree>
    <p:extLst>
      <p:ext uri="{BB962C8B-B14F-4D97-AF65-F5344CB8AC3E}">
        <p14:creationId xmlns:p14="http://schemas.microsoft.com/office/powerpoint/2010/main" val="3125694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13142" y="390988"/>
            <a:ext cx="10081577" cy="834273"/>
          </a:xfrm>
        </p:spPr>
        <p:txBody>
          <a:bodyPr>
            <a:normAutofit/>
          </a:bodyPr>
          <a:lstStyle/>
          <a:p>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Note the difference with a model-based argument</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939800" y="4300085"/>
            <a:ext cx="10078720" cy="54623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esign weights  </a:t>
            </a:r>
            <a:r>
              <a:rPr lang="en-US" i="1" dirty="0" err="1" smtClean="0">
                <a:latin typeface="Times New Roman" panose="02020603050405020304" pitchFamily="18" charset="0"/>
                <a:cs typeface="Times New Roman" panose="02020603050405020304" pitchFamily="18" charset="0"/>
              </a:rPr>
              <a:t>d</a:t>
            </a:r>
            <a:r>
              <a:rPr lang="en-US" i="1" baseline="-25000" dirty="0" err="1"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are not used. Inference is not design-based.</a:t>
            </a:r>
            <a:endParaRPr lang="en-US" dirty="0">
              <a:latin typeface="Times New Roman" panose="02020603050405020304" pitchFamily="18" charset="0"/>
              <a:cs typeface="Times New Roman" panose="02020603050405020304" pitchFamily="18" charset="0"/>
            </a:endParaRPr>
          </a:p>
        </p:txBody>
      </p:sp>
      <p:sp>
        <p:nvSpPr>
          <p:cNvPr id="4" name="Rektangel 3"/>
          <p:cNvSpPr/>
          <p:nvPr/>
        </p:nvSpPr>
        <p:spPr>
          <a:xfrm>
            <a:off x="944880" y="2833432"/>
            <a:ext cx="4647028" cy="954107"/>
          </a:xfrm>
          <a:prstGeom prst="rect">
            <a:avLst/>
          </a:prstGeom>
        </p:spPr>
        <p:txBody>
          <a:bodyPr wrap="square">
            <a:spAutoFit/>
          </a:bodyPr>
          <a:lstStyle/>
          <a:p>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smtClean="0">
                <a:solidFill>
                  <a:srgbClr val="000000"/>
                </a:solidFill>
                <a:latin typeface="Times New Roman" panose="02020603050405020304" pitchFamily="18" charset="0"/>
              </a:rPr>
              <a:t>Observed        Predicted</a:t>
            </a:r>
          </a:p>
          <a:p>
            <a:r>
              <a:rPr lang="en-US" sz="2800" dirty="0">
                <a:solidFill>
                  <a:srgbClr val="000000"/>
                </a:solidFill>
                <a:latin typeface="Times New Roman" panose="02020603050405020304" pitchFamily="18" charset="0"/>
              </a:rPr>
              <a:t>f</a:t>
            </a:r>
            <a:r>
              <a:rPr lang="en-US" sz="2800" dirty="0" smtClean="0">
                <a:solidFill>
                  <a:srgbClr val="000000"/>
                </a:solidFill>
                <a:latin typeface="Times New Roman" panose="02020603050405020304" pitchFamily="18" charset="0"/>
              </a:rPr>
              <a:t>or sample        for non-sample</a:t>
            </a:r>
            <a:endParaRPr lang="en-US" sz="2800" dirty="0"/>
          </a:p>
        </p:txBody>
      </p:sp>
      <p:graphicFrame>
        <p:nvGraphicFramePr>
          <p:cNvPr id="6" name="Objekt 5"/>
          <p:cNvGraphicFramePr>
            <a:graphicFrameLocks noChangeAspect="1"/>
          </p:cNvGraphicFramePr>
          <p:nvPr>
            <p:extLst/>
          </p:nvPr>
        </p:nvGraphicFramePr>
        <p:xfrm>
          <a:off x="411163" y="1763713"/>
          <a:ext cx="9601200" cy="827087"/>
        </p:xfrm>
        <a:graphic>
          <a:graphicData uri="http://schemas.openxmlformats.org/presentationml/2006/ole">
            <mc:AlternateContent xmlns:mc="http://schemas.openxmlformats.org/markup-compatibility/2006">
              <mc:Choice xmlns:v="urn:schemas-microsoft-com:vml" Requires="v">
                <p:oleObj spid="_x0000_s249198" name="Equation" r:id="rId3" imgW="3238200" imgH="279360" progId="Equation.DSMT4">
                  <p:embed/>
                </p:oleObj>
              </mc:Choice>
              <mc:Fallback>
                <p:oleObj name="Equation" r:id="rId3" imgW="3238200" imgH="279360" progId="Equation.DSMT4">
                  <p:embed/>
                  <p:pic>
                    <p:nvPicPr>
                      <p:cNvPr id="0" name=""/>
                      <p:cNvPicPr>
                        <a:picLocks noChangeAspect="1" noChangeArrowheads="1"/>
                      </p:cNvPicPr>
                      <p:nvPr/>
                    </p:nvPicPr>
                    <p:blipFill>
                      <a:blip r:embed="rId4"/>
                      <a:srcRect/>
                      <a:stretch>
                        <a:fillRect/>
                      </a:stretch>
                    </p:blipFill>
                    <p:spPr bwMode="auto">
                      <a:xfrm>
                        <a:off x="411163" y="1763713"/>
                        <a:ext cx="9601200" cy="827087"/>
                      </a:xfrm>
                      <a:prstGeom prst="rect">
                        <a:avLst/>
                      </a:prstGeom>
                      <a:noFill/>
                    </p:spPr>
                  </p:pic>
                </p:oleObj>
              </mc:Fallback>
            </mc:AlternateContent>
          </a:graphicData>
        </a:graphic>
      </p:graphicFrame>
      <p:sp>
        <p:nvSpPr>
          <p:cNvPr id="5" name="Rektangel 4"/>
          <p:cNvSpPr/>
          <p:nvPr/>
        </p:nvSpPr>
        <p:spPr>
          <a:xfrm>
            <a:off x="791595" y="5687731"/>
            <a:ext cx="595035" cy="584775"/>
          </a:xfrm>
          <a:prstGeom prst="rect">
            <a:avLst/>
          </a:prstGeom>
        </p:spPr>
        <p:txBody>
          <a:bodyPr wrap="none">
            <a:spAutoFit/>
          </a:bodyPr>
          <a:lstStyle/>
          <a:p>
            <a:r>
              <a:rPr lang="en-US" sz="3200" dirty="0" smtClean="0">
                <a:solidFill>
                  <a:srgbClr val="000000"/>
                </a:solidFill>
                <a:latin typeface="Times New Roman" panose="02020603050405020304" pitchFamily="18" charset="0"/>
              </a:rPr>
              <a:t>30</a:t>
            </a:r>
            <a:endParaRPr lang="en-US" sz="3200" dirty="0"/>
          </a:p>
        </p:txBody>
      </p:sp>
      <p:sp>
        <p:nvSpPr>
          <p:cNvPr id="7" name="Rektangel 6"/>
          <p:cNvSpPr/>
          <p:nvPr/>
        </p:nvSpPr>
        <p:spPr>
          <a:xfrm>
            <a:off x="521773" y="261292"/>
            <a:ext cx="518091" cy="369332"/>
          </a:xfrm>
          <a:prstGeom prst="rect">
            <a:avLst/>
          </a:prstGeom>
        </p:spPr>
        <p:txBody>
          <a:bodyPr wrap="none">
            <a:spAutoFit/>
          </a:bodyPr>
          <a:lstStyle/>
          <a:p>
            <a:r>
              <a:rPr lang="en-US" dirty="0" smtClean="0">
                <a:solidFill>
                  <a:srgbClr val="000000"/>
                </a:solidFill>
                <a:latin typeface="Times New Roman" panose="02020603050405020304" pitchFamily="18" charset="0"/>
              </a:rPr>
              <a:t>ÖV</a:t>
            </a:r>
            <a:endParaRPr lang="en-US" dirty="0"/>
          </a:p>
        </p:txBody>
      </p:sp>
    </p:spTree>
    <p:extLst>
      <p:ext uri="{BB962C8B-B14F-4D97-AF65-F5344CB8AC3E}">
        <p14:creationId xmlns:p14="http://schemas.microsoft.com/office/powerpoint/2010/main" val="24459069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784079" y="1573968"/>
            <a:ext cx="7839606" cy="1663909"/>
          </a:xfrm>
        </p:spPr>
        <p:txBody>
          <a:bodyPr>
            <a:normAutofit/>
          </a:bodyPr>
          <a:lstStyle/>
          <a:p>
            <a:pPr algn="ctr"/>
            <a:r>
              <a:rPr lang="en-US" sz="2800" b="1" i="1" dirty="0" smtClean="0">
                <a:latin typeface="Times New Roman" panose="02020603050405020304" pitchFamily="18" charset="0"/>
                <a:cs typeface="Times New Roman" panose="02020603050405020304" pitchFamily="18" charset="0"/>
              </a:rPr>
              <a:t>5.      </a:t>
            </a:r>
            <a:r>
              <a:rPr lang="en-US" sz="2800" b="1" i="1" u="sng" dirty="0" smtClean="0">
                <a:latin typeface="Times New Roman" panose="02020603050405020304" pitchFamily="18" charset="0"/>
                <a:cs typeface="Times New Roman" panose="02020603050405020304" pitchFamily="18" charset="0"/>
              </a:rPr>
              <a:t>The Calibration approach</a:t>
            </a:r>
            <a:br>
              <a:rPr lang="en-US" sz="2800" b="1" i="1" u="sng" dirty="0" smtClean="0">
                <a:latin typeface="Times New Roman" panose="02020603050405020304" pitchFamily="18" charset="0"/>
                <a:cs typeface="Times New Roman" panose="02020603050405020304" pitchFamily="18" charset="0"/>
              </a:rPr>
            </a:br>
            <a:r>
              <a:rPr lang="en-US" sz="2800" b="1" i="1" dirty="0" smtClean="0">
                <a:latin typeface="Times New Roman" panose="02020603050405020304" pitchFamily="18" charset="0"/>
                <a:cs typeface="Times New Roman" panose="02020603050405020304" pitchFamily="18" charset="0"/>
              </a:rPr>
              <a:t>     </a:t>
            </a:r>
            <a:r>
              <a:rPr lang="en-US" sz="2800" b="1" i="1" u="sng" dirty="0" smtClean="0">
                <a:latin typeface="Times New Roman" panose="02020603050405020304" pitchFamily="18" charset="0"/>
                <a:cs typeface="Times New Roman" panose="02020603050405020304" pitchFamily="18" charset="0"/>
              </a:rPr>
              <a:t>in particular   Model calibration</a:t>
            </a:r>
            <a:endParaRPr lang="en-US" sz="2800" b="1" i="1" u="sng" dirty="0"/>
          </a:p>
        </p:txBody>
      </p:sp>
      <p:sp>
        <p:nvSpPr>
          <p:cNvPr id="3" name="Platshållare för innehåll 2"/>
          <p:cNvSpPr>
            <a:spLocks noGrp="1"/>
          </p:cNvSpPr>
          <p:nvPr>
            <p:ph idx="1"/>
          </p:nvPr>
        </p:nvSpPr>
        <p:spPr>
          <a:xfrm>
            <a:off x="569377" y="5269366"/>
            <a:ext cx="10515600" cy="1056484"/>
          </a:xfrm>
        </p:spPr>
        <p:txBody>
          <a:bodyPr>
            <a:normAutofit/>
          </a:bodyPr>
          <a:lstStyle/>
          <a:p>
            <a:pPr marL="0" indent="0">
              <a:buNone/>
            </a:pPr>
            <a:r>
              <a:rPr lang="en-US"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537865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36284" y="6216969"/>
            <a:ext cx="7437120" cy="529975"/>
          </a:xfrm>
        </p:spPr>
        <p:txBody>
          <a:bodyPr>
            <a:normAutofit fontScale="90000"/>
          </a:bodyPr>
          <a:lstStyle/>
          <a:p>
            <a:r>
              <a:rPr lang="en-US" dirty="0" smtClean="0"/>
              <a:t>       </a:t>
            </a:r>
            <a:r>
              <a:rPr lang="en-US" sz="3100" b="1" i="1" dirty="0" smtClean="0">
                <a:latin typeface="Times New Roman" panose="02020603050405020304" pitchFamily="18" charset="0"/>
                <a:cs typeface="Times New Roman" panose="02020603050405020304" pitchFamily="18" charset="0"/>
              </a:rPr>
              <a:t>Unbiased</a:t>
            </a:r>
            <a:r>
              <a:rPr lang="en-US" sz="3100" dirty="0" smtClean="0">
                <a:latin typeface="Times New Roman" panose="02020603050405020304" pitchFamily="18" charset="0"/>
                <a:cs typeface="Times New Roman" panose="02020603050405020304" pitchFamily="18" charset="0"/>
              </a:rPr>
              <a:t> (or nearly so) estimation</a:t>
            </a:r>
            <a:endParaRPr lang="en-US" sz="3100" dirty="0">
              <a:latin typeface="Times New Roman" panose="02020603050405020304" pitchFamily="18" charset="0"/>
              <a:cs typeface="Times New Roman" panose="02020603050405020304" pitchFamily="18" charset="0"/>
            </a:endParaRPr>
          </a:p>
        </p:txBody>
      </p:sp>
      <p:sp>
        <p:nvSpPr>
          <p:cNvPr id="4" name="Rektangel 3"/>
          <p:cNvSpPr/>
          <p:nvPr/>
        </p:nvSpPr>
        <p:spPr>
          <a:xfrm>
            <a:off x="2506086" y="766879"/>
            <a:ext cx="3048000" cy="973137"/>
          </a:xfrm>
          <a:prstGeom prst="rect">
            <a:avLst/>
          </a:prstGeom>
          <a:solidFill>
            <a:schemeClr val="accent3">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Probability sampling</a:t>
            </a:r>
          </a:p>
          <a:p>
            <a:pPr algn="ctr"/>
            <a:r>
              <a:rPr lang="en-US" dirty="0" smtClean="0"/>
              <a:t>Known inclusion </a:t>
            </a:r>
            <a:r>
              <a:rPr lang="en-US" dirty="0" err="1" smtClean="0"/>
              <a:t>prob’s</a:t>
            </a:r>
            <a:endParaRPr lang="en-US" dirty="0"/>
          </a:p>
        </p:txBody>
      </p:sp>
      <p:sp>
        <p:nvSpPr>
          <p:cNvPr id="6" name="Rektangel 5"/>
          <p:cNvSpPr/>
          <p:nvPr/>
        </p:nvSpPr>
        <p:spPr>
          <a:xfrm>
            <a:off x="5215484" y="5285218"/>
            <a:ext cx="2133600"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Calibration</a:t>
            </a:r>
          </a:p>
          <a:p>
            <a:pPr algn="ctr"/>
            <a:r>
              <a:rPr lang="en-US" dirty="0" smtClean="0">
                <a:solidFill>
                  <a:schemeClr val="tx1"/>
                </a:solidFill>
              </a:rPr>
              <a:t>Estimation</a:t>
            </a:r>
          </a:p>
          <a:p>
            <a:pPr algn="ctr"/>
            <a:r>
              <a:rPr lang="en-US" dirty="0" smtClean="0">
                <a:solidFill>
                  <a:schemeClr val="tx1"/>
                </a:solidFill>
              </a:rPr>
              <a:t>1985 -</a:t>
            </a:r>
            <a:endParaRPr lang="en-US" dirty="0">
              <a:solidFill>
                <a:schemeClr val="tx1"/>
              </a:solidFill>
            </a:endParaRPr>
          </a:p>
        </p:txBody>
      </p:sp>
      <p:sp>
        <p:nvSpPr>
          <p:cNvPr id="7" name="Rektangel 6"/>
          <p:cNvSpPr/>
          <p:nvPr/>
        </p:nvSpPr>
        <p:spPr>
          <a:xfrm>
            <a:off x="2493776" y="2452538"/>
            <a:ext cx="2721708"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r>
              <a:rPr lang="en-US" dirty="0" smtClean="0">
                <a:solidFill>
                  <a:sysClr val="windowText" lastClr="000000"/>
                </a:solidFill>
              </a:rPr>
              <a:t>ata collection complete (100% response)</a:t>
            </a:r>
            <a:endParaRPr lang="en-US" dirty="0">
              <a:solidFill>
                <a:sysClr val="windowText" lastClr="000000"/>
              </a:solidFill>
            </a:endParaRPr>
          </a:p>
        </p:txBody>
      </p:sp>
      <p:sp>
        <p:nvSpPr>
          <p:cNvPr id="8" name="Rektangel 7"/>
          <p:cNvSpPr/>
          <p:nvPr/>
        </p:nvSpPr>
        <p:spPr>
          <a:xfrm>
            <a:off x="2555906" y="4892967"/>
            <a:ext cx="1993901"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assisted</a:t>
            </a:r>
          </a:p>
          <a:p>
            <a:pPr algn="ctr"/>
            <a:r>
              <a:rPr lang="en-US" dirty="0" smtClean="0">
                <a:solidFill>
                  <a:schemeClr val="tx1"/>
                </a:solidFill>
              </a:rPr>
              <a:t>(GREG) estimation</a:t>
            </a:r>
          </a:p>
          <a:p>
            <a:pPr algn="ctr"/>
            <a:r>
              <a:rPr lang="en-US" dirty="0" smtClean="0">
                <a:solidFill>
                  <a:schemeClr val="tx1"/>
                </a:solidFill>
              </a:rPr>
              <a:t>1975 -</a:t>
            </a:r>
            <a:endParaRPr lang="en-US" dirty="0" smtClean="0"/>
          </a:p>
        </p:txBody>
      </p:sp>
      <p:cxnSp>
        <p:nvCxnSpPr>
          <p:cNvPr id="14" name="Rak pil 13"/>
          <p:cNvCxnSpPr/>
          <p:nvPr/>
        </p:nvCxnSpPr>
        <p:spPr>
          <a:xfrm>
            <a:off x="3879992" y="1745308"/>
            <a:ext cx="5494" cy="62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ak pil 15"/>
          <p:cNvCxnSpPr/>
          <p:nvPr/>
        </p:nvCxnSpPr>
        <p:spPr>
          <a:xfrm>
            <a:off x="3879992" y="3485640"/>
            <a:ext cx="0" cy="124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Rak pil 21"/>
          <p:cNvCxnSpPr/>
          <p:nvPr/>
        </p:nvCxnSpPr>
        <p:spPr>
          <a:xfrm>
            <a:off x="4733611" y="3509792"/>
            <a:ext cx="1065251" cy="1726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Rak pil 23"/>
          <p:cNvCxnSpPr/>
          <p:nvPr/>
        </p:nvCxnSpPr>
        <p:spPr>
          <a:xfrm flipH="1">
            <a:off x="2129417" y="3291664"/>
            <a:ext cx="378935" cy="48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436284" y="3811817"/>
            <a:ext cx="2207699"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Horvitz-Thompson type estimation</a:t>
            </a:r>
          </a:p>
          <a:p>
            <a:pPr algn="ctr"/>
            <a:r>
              <a:rPr lang="en-US" dirty="0" smtClean="0">
                <a:solidFill>
                  <a:schemeClr val="tx1"/>
                </a:solidFill>
              </a:rPr>
              <a:t>1950 -</a:t>
            </a:r>
            <a:endParaRPr lang="en-US" dirty="0">
              <a:solidFill>
                <a:schemeClr val="tx1"/>
              </a:solidFill>
            </a:endParaRPr>
          </a:p>
        </p:txBody>
      </p:sp>
      <p:cxnSp>
        <p:nvCxnSpPr>
          <p:cNvPr id="26" name="Vinklad  25"/>
          <p:cNvCxnSpPr/>
          <p:nvPr/>
        </p:nvCxnSpPr>
        <p:spPr>
          <a:xfrm>
            <a:off x="1677787" y="4726217"/>
            <a:ext cx="871789" cy="559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Vinklad  14"/>
          <p:cNvCxnSpPr/>
          <p:nvPr/>
        </p:nvCxnSpPr>
        <p:spPr>
          <a:xfrm>
            <a:off x="4568832" y="5187218"/>
            <a:ext cx="646652" cy="62532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Ned 2"/>
          <p:cNvSpPr/>
          <p:nvPr/>
        </p:nvSpPr>
        <p:spPr>
          <a:xfrm>
            <a:off x="6370320" y="4084320"/>
            <a:ext cx="441960" cy="1051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6685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5488898" y="6486885"/>
            <a:ext cx="6482636" cy="742229"/>
          </a:xfrm>
        </p:spPr>
        <p:txBody>
          <a:bodyPr>
            <a:normAutofit/>
          </a:bodyPr>
          <a:lstStyle/>
          <a:p>
            <a:r>
              <a:rPr lang="en-US" sz="2800" u="sng" dirty="0" smtClean="0">
                <a:latin typeface="Times New Roman" panose="02020603050405020304" pitchFamily="18" charset="0"/>
                <a:cs typeface="Times New Roman" panose="02020603050405020304" pitchFamily="18" charset="0"/>
              </a:rPr>
              <a:t>…</a:t>
            </a:r>
            <a:endParaRPr lang="en-US" sz="2800" u="sng" dirty="0">
              <a:latin typeface="Times New Roman" panose="02020603050405020304" pitchFamily="18" charset="0"/>
              <a:cs typeface="Times New Roman" panose="02020603050405020304" pitchFamily="18" charset="0"/>
            </a:endParaRPr>
          </a:p>
        </p:txBody>
      </p:sp>
      <p:sp>
        <p:nvSpPr>
          <p:cNvPr id="8" name="Platshållare för innehåll 7"/>
          <p:cNvSpPr>
            <a:spLocks noGrp="1"/>
          </p:cNvSpPr>
          <p:nvPr>
            <p:ph idx="1"/>
          </p:nvPr>
        </p:nvSpPr>
        <p:spPr>
          <a:xfrm>
            <a:off x="919399" y="3911636"/>
            <a:ext cx="10443146" cy="2534884"/>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But the </a:t>
            </a:r>
            <a:r>
              <a:rPr lang="en-US" i="1" dirty="0" smtClean="0">
                <a:latin typeface="Times New Roman" panose="02020603050405020304" pitchFamily="18" charset="0"/>
                <a:cs typeface="Times New Roman" panose="02020603050405020304" pitchFamily="18" charset="0"/>
              </a:rPr>
              <a:t>calibration equation </a:t>
            </a:r>
            <a:r>
              <a:rPr lang="en-US" dirty="0" smtClean="0">
                <a:latin typeface="Times New Roman" panose="02020603050405020304" pitchFamily="18" charset="0"/>
                <a:cs typeface="Times New Roman" panose="02020603050405020304" pitchFamily="18" charset="0"/>
              </a:rPr>
              <a:t> (1)  can be satisfied in </a:t>
            </a:r>
            <a:r>
              <a:rPr lang="en-US" i="1" dirty="0" smtClean="0">
                <a:latin typeface="Times New Roman" panose="02020603050405020304" pitchFamily="18" charset="0"/>
                <a:cs typeface="Times New Roman" panose="02020603050405020304" pitchFamily="18" charset="0"/>
              </a:rPr>
              <a:t>an infinity of ways  </a:t>
            </a:r>
            <a:r>
              <a:rPr lang="en-US" dirty="0" smtClean="0">
                <a:latin typeface="Times New Roman" panose="02020603050405020304" pitchFamily="18" charset="0"/>
                <a:cs typeface="Times New Roman" panose="02020603050405020304" pitchFamily="18" charset="0"/>
              </a:rPr>
              <a:t>-  some good, some bad.</a:t>
            </a:r>
          </a:p>
          <a:p>
            <a:pPr marL="0" indent="0">
              <a:buNone/>
            </a:pPr>
            <a:r>
              <a:rPr lang="en-US" dirty="0" smtClean="0">
                <a:latin typeface="Times New Roman" panose="02020603050405020304" pitchFamily="18" charset="0"/>
                <a:cs typeface="Times New Roman" panose="02020603050405020304" pitchFamily="18" charset="0"/>
              </a:rPr>
              <a:t>Must specify also :  </a:t>
            </a:r>
          </a:p>
          <a:p>
            <a:pPr marL="0" indent="0">
              <a:buNone/>
            </a:pP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 form of  </a:t>
            </a:r>
            <a:r>
              <a:rPr lang="en-US" i="1" dirty="0" err="1" smtClean="0">
                <a:latin typeface="Times New Roman" panose="02020603050405020304" pitchFamily="18" charset="0"/>
                <a:cs typeface="Times New Roman" panose="02020603050405020304" pitchFamily="18" charset="0"/>
              </a:rPr>
              <a:t>w</a:t>
            </a:r>
            <a:r>
              <a:rPr lang="en-US" i="1" baseline="-25000" dirty="0" err="1" smtClean="0">
                <a:latin typeface="Times New Roman" panose="02020603050405020304" pitchFamily="18" charset="0"/>
                <a:cs typeface="Times New Roman" panose="02020603050405020304" pitchFamily="18" charset="0"/>
              </a:rPr>
              <a:t>k</a:t>
            </a:r>
            <a:r>
              <a:rPr lang="en-US" i="1"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such that</a:t>
            </a:r>
            <a:r>
              <a:rPr lang="en-US" i="1" dirty="0" smtClean="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k</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differs very little from  </a:t>
            </a:r>
            <a:r>
              <a:rPr lang="en-US" i="1" dirty="0" err="1" smtClean="0">
                <a:latin typeface="Times New Roman" panose="02020603050405020304" pitchFamily="18" charset="0"/>
                <a:cs typeface="Times New Roman" panose="02020603050405020304" pitchFamily="18" charset="0"/>
              </a:rPr>
              <a:t>d</a:t>
            </a:r>
            <a:r>
              <a:rPr lang="en-US" i="1" baseline="-25000" dirty="0" err="1" smtClean="0">
                <a:latin typeface="Times New Roman" panose="02020603050405020304" pitchFamily="18" charset="0"/>
                <a:cs typeface="Times New Roman" panose="02020603050405020304" pitchFamily="18" charset="0"/>
              </a:rPr>
              <a:t>k</a:t>
            </a:r>
            <a:r>
              <a:rPr lang="en-US" i="1" baseline="-250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so that estimates remain almost design unbiased</a:t>
            </a:r>
            <a:endParaRPr lang="en-US" i="1" baseline="-25000" dirty="0">
              <a:latin typeface="Times New Roman" panose="02020603050405020304" pitchFamily="18" charset="0"/>
              <a:cs typeface="Times New Roman" panose="02020603050405020304" pitchFamily="18" charset="0"/>
            </a:endParaRPr>
          </a:p>
        </p:txBody>
      </p:sp>
      <p:sp>
        <p:nvSpPr>
          <p:cNvPr id="3" name="Rektangel 2"/>
          <p:cNvSpPr/>
          <p:nvPr/>
        </p:nvSpPr>
        <p:spPr>
          <a:xfrm>
            <a:off x="684145" y="381401"/>
            <a:ext cx="10090536" cy="1508105"/>
          </a:xfrm>
          <a:prstGeom prst="rect">
            <a:avLst/>
          </a:prstGeom>
        </p:spPr>
        <p:txBody>
          <a:bodyPr wrap="square">
            <a:spAutoFit/>
          </a:bodyPr>
          <a:lstStyle/>
          <a:p>
            <a:pPr algn="just"/>
            <a:r>
              <a:rPr lang="en-US" sz="2800" dirty="0" smtClean="0">
                <a:latin typeface="Times New Roman" panose="02020603050405020304" pitchFamily="18" charset="0"/>
                <a:ea typeface="Times New Roman" panose="02020603050405020304" pitchFamily="18" charset="0"/>
              </a:rPr>
              <a:t>			</a:t>
            </a:r>
            <a:r>
              <a:rPr lang="en-US" sz="2800" u="sng" dirty="0" smtClean="0">
                <a:latin typeface="Times New Roman" panose="02020603050405020304" pitchFamily="18" charset="0"/>
                <a:ea typeface="Times New Roman" panose="02020603050405020304" pitchFamily="18" charset="0"/>
              </a:rPr>
              <a:t>The simple  CAL approach</a:t>
            </a:r>
          </a:p>
          <a:p>
            <a:pPr algn="just"/>
            <a:r>
              <a:rPr lang="en-US" sz="2800" dirty="0" smtClean="0">
                <a:latin typeface="Times New Roman" panose="02020603050405020304" pitchFamily="18" charset="0"/>
                <a:ea typeface="Times New Roman" panose="02020603050405020304" pitchFamily="18" charset="0"/>
              </a:rPr>
              <a:t>Construct weights  </a:t>
            </a:r>
            <a:r>
              <a:rPr lang="en-US" sz="3600" i="1" dirty="0" err="1" smtClean="0">
                <a:latin typeface="Times New Roman" panose="02020603050405020304" pitchFamily="18" charset="0"/>
                <a:ea typeface="Times New Roman" panose="02020603050405020304" pitchFamily="18" charset="0"/>
              </a:rPr>
              <a:t>w</a:t>
            </a:r>
            <a:r>
              <a:rPr lang="en-US" sz="3600" i="1" baseline="-25000" dirty="0" err="1" smtClean="0">
                <a:latin typeface="Times New Roman" panose="02020603050405020304" pitchFamily="18" charset="0"/>
                <a:ea typeface="Times New Roman" panose="02020603050405020304" pitchFamily="18" charset="0"/>
              </a:rPr>
              <a:t>k</a:t>
            </a:r>
            <a:r>
              <a:rPr lang="en-US" sz="3600" dirty="0" smtClean="0">
                <a:latin typeface="Times New Roman" panose="02020603050405020304" pitchFamily="18" charset="0"/>
                <a:ea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rPr>
              <a:t> that give </a:t>
            </a:r>
            <a:r>
              <a:rPr lang="en-US" sz="2800" i="1" dirty="0" smtClean="0">
                <a:latin typeface="Times New Roman" panose="02020603050405020304" pitchFamily="18" charset="0"/>
                <a:ea typeface="Times New Roman" panose="02020603050405020304" pitchFamily="18" charset="0"/>
              </a:rPr>
              <a:t>correct estimation </a:t>
            </a:r>
            <a:r>
              <a:rPr lang="en-US" sz="2800" dirty="0" smtClean="0">
                <a:latin typeface="Times New Roman" panose="02020603050405020304" pitchFamily="18" charset="0"/>
                <a:ea typeface="Times New Roman" panose="02020603050405020304" pitchFamily="18" charset="0"/>
              </a:rPr>
              <a:t>of                      the </a:t>
            </a:r>
            <a:r>
              <a:rPr lang="en-US" sz="2800" b="1" dirty="0" smtClean="0">
                <a:latin typeface="Times New Roman" panose="02020603050405020304" pitchFamily="18" charset="0"/>
                <a:ea typeface="Times New Roman" panose="02020603050405020304" pitchFamily="18" charset="0"/>
              </a:rPr>
              <a:t>x</a:t>
            </a:r>
            <a:r>
              <a:rPr lang="en-US" sz="2800" dirty="0" smtClean="0">
                <a:latin typeface="Times New Roman" panose="02020603050405020304" pitchFamily="18" charset="0"/>
                <a:ea typeface="Times New Roman" panose="02020603050405020304" pitchFamily="18" charset="0"/>
              </a:rPr>
              <a:t>-vector  population total  (known from admin. sources) :</a:t>
            </a:r>
          </a:p>
        </p:txBody>
      </p:sp>
      <p:graphicFrame>
        <p:nvGraphicFramePr>
          <p:cNvPr id="6" name="Objekt 5"/>
          <p:cNvGraphicFramePr>
            <a:graphicFrameLocks noChangeAspect="1"/>
          </p:cNvGraphicFramePr>
          <p:nvPr>
            <p:extLst>
              <p:ext uri="{D42A27DB-BD31-4B8C-83A1-F6EECF244321}">
                <p14:modId xmlns:p14="http://schemas.microsoft.com/office/powerpoint/2010/main" val="2739574941"/>
              </p:ext>
            </p:extLst>
          </p:nvPr>
        </p:nvGraphicFramePr>
        <p:xfrm>
          <a:off x="2957513" y="2027238"/>
          <a:ext cx="3787775" cy="611187"/>
        </p:xfrm>
        <a:graphic>
          <a:graphicData uri="http://schemas.openxmlformats.org/presentationml/2006/ole">
            <mc:AlternateContent xmlns:mc="http://schemas.openxmlformats.org/markup-compatibility/2006">
              <mc:Choice xmlns:v="urn:schemas-microsoft-com:vml" Requires="v">
                <p:oleObj spid="_x0000_s281021" name="Equation" r:id="rId3" imgW="1650960" imgH="266400" progId="Equation.DSMT4">
                  <p:embed/>
                </p:oleObj>
              </mc:Choice>
              <mc:Fallback>
                <p:oleObj name="Equation" r:id="rId3" imgW="1650960" imgH="266400" progId="Equation.DSMT4">
                  <p:embed/>
                  <p:pic>
                    <p:nvPicPr>
                      <p:cNvPr id="0" name=""/>
                      <p:cNvPicPr>
                        <a:picLocks noChangeAspect="1" noChangeArrowheads="1"/>
                      </p:cNvPicPr>
                      <p:nvPr/>
                    </p:nvPicPr>
                    <p:blipFill>
                      <a:blip r:embed="rId4"/>
                      <a:srcRect/>
                      <a:stretch>
                        <a:fillRect/>
                      </a:stretch>
                    </p:blipFill>
                    <p:spPr bwMode="auto">
                      <a:xfrm>
                        <a:off x="2957513" y="2027238"/>
                        <a:ext cx="3787775" cy="611187"/>
                      </a:xfrm>
                      <a:prstGeom prst="rect">
                        <a:avLst/>
                      </a:prstGeom>
                      <a:noFill/>
                    </p:spPr>
                  </p:pic>
                </p:oleObj>
              </mc:Fallback>
            </mc:AlternateContent>
          </a:graphicData>
        </a:graphic>
      </p:graphicFrame>
      <p:graphicFrame>
        <p:nvGraphicFramePr>
          <p:cNvPr id="7" name="Objekt 6"/>
          <p:cNvGraphicFramePr>
            <a:graphicFrameLocks noChangeAspect="1"/>
          </p:cNvGraphicFramePr>
          <p:nvPr>
            <p:extLst>
              <p:ext uri="{D42A27DB-BD31-4B8C-83A1-F6EECF244321}">
                <p14:modId xmlns:p14="http://schemas.microsoft.com/office/powerpoint/2010/main" val="2934318862"/>
              </p:ext>
            </p:extLst>
          </p:nvPr>
        </p:nvGraphicFramePr>
        <p:xfrm>
          <a:off x="622300" y="2847975"/>
          <a:ext cx="9096375" cy="674688"/>
        </p:xfrm>
        <a:graphic>
          <a:graphicData uri="http://schemas.openxmlformats.org/presentationml/2006/ole">
            <mc:AlternateContent xmlns:mc="http://schemas.openxmlformats.org/markup-compatibility/2006">
              <mc:Choice xmlns:v="urn:schemas-microsoft-com:vml" Requires="v">
                <p:oleObj spid="_x0000_s281022" name="Equation" r:id="rId5" imgW="3657600" imgH="279360" progId="Equation.DSMT4">
                  <p:embed/>
                </p:oleObj>
              </mc:Choice>
              <mc:Fallback>
                <p:oleObj name="Equation" r:id="rId5" imgW="3657600" imgH="279360" progId="Equation.DSMT4">
                  <p:embed/>
                  <p:pic>
                    <p:nvPicPr>
                      <p:cNvPr id="0" name=""/>
                      <p:cNvPicPr>
                        <a:picLocks noChangeAspect="1" noChangeArrowheads="1"/>
                      </p:cNvPicPr>
                      <p:nvPr/>
                    </p:nvPicPr>
                    <p:blipFill>
                      <a:blip r:embed="rId6"/>
                      <a:srcRect/>
                      <a:stretch>
                        <a:fillRect/>
                      </a:stretch>
                    </p:blipFill>
                    <p:spPr bwMode="auto">
                      <a:xfrm>
                        <a:off x="622300" y="2847975"/>
                        <a:ext cx="9096375" cy="674688"/>
                      </a:xfrm>
                      <a:prstGeom prst="rect">
                        <a:avLst/>
                      </a:prstGeom>
                      <a:noFill/>
                    </p:spPr>
                  </p:pic>
                </p:oleObj>
              </mc:Fallback>
            </mc:AlternateContent>
          </a:graphicData>
        </a:graphic>
      </p:graphicFrame>
    </p:spTree>
    <p:extLst>
      <p:ext uri="{BB962C8B-B14F-4D97-AF65-F5344CB8AC3E}">
        <p14:creationId xmlns:p14="http://schemas.microsoft.com/office/powerpoint/2010/main" val="217928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743726" y="0"/>
            <a:ext cx="5746225" cy="880834"/>
          </a:xfrm>
        </p:spPr>
        <p:txBody>
          <a:bodyPr>
            <a:normAutofit/>
          </a:bodyPr>
          <a:lstStyle/>
          <a:p>
            <a:r>
              <a:rPr lang="en-US" sz="2800" u="sng" dirty="0" smtClean="0">
                <a:latin typeface="Times New Roman" panose="02020603050405020304" pitchFamily="18" charset="0"/>
                <a:cs typeface="Times New Roman" panose="02020603050405020304" pitchFamily="18" charset="0"/>
              </a:rPr>
              <a:t>Simple calibration</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1377156" y="5839325"/>
            <a:ext cx="2072640" cy="546235"/>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Rektangel 3"/>
          <p:cNvSpPr/>
          <p:nvPr/>
        </p:nvSpPr>
        <p:spPr>
          <a:xfrm>
            <a:off x="620347" y="1580955"/>
            <a:ext cx="10067640" cy="4401205"/>
          </a:xfrm>
          <a:prstGeom prst="rect">
            <a:avLst/>
          </a:prstGeom>
        </p:spPr>
        <p:txBody>
          <a:bodyPr wrap="square">
            <a:spAutoFit/>
          </a:bodyPr>
          <a:lstStyle/>
          <a:p>
            <a:r>
              <a:rPr lang="en-US" sz="2800" dirty="0" smtClean="0">
                <a:solidFill>
                  <a:srgbClr val="000000"/>
                </a:solidFill>
                <a:latin typeface="Times New Roman" panose="02020603050405020304" pitchFamily="18" charset="0"/>
                <a:ea typeface="Times New Roman" panose="02020603050405020304" pitchFamily="18" charset="0"/>
              </a:rPr>
              <a:t>Solve the calibration equation for </a:t>
            </a:r>
            <a:r>
              <a:rPr lang="en-US" sz="2800" b="1"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a:t>
            </a:r>
            <a:r>
              <a:rPr lang="en-US" sz="2800"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  Th</a:t>
            </a:r>
            <a:r>
              <a:rPr lang="en-US" sz="2800" dirty="0" smtClean="0">
                <a:solidFill>
                  <a:srgbClr val="000000"/>
                </a:solidFill>
                <a:latin typeface="Times New Roman" panose="02020603050405020304" pitchFamily="18" charset="0"/>
                <a:ea typeface="Times New Roman" panose="02020603050405020304" pitchFamily="18" charset="0"/>
              </a:rPr>
              <a:t>is gives</a:t>
            </a:r>
          </a:p>
          <a:p>
            <a:endParaRPr lang="en-US" sz="2800" dirty="0" smtClean="0">
              <a:solidFill>
                <a:srgbClr val="000000"/>
              </a:solidFill>
              <a:latin typeface="Times New Roman" panose="02020603050405020304" pitchFamily="18" charset="0"/>
              <a:ea typeface="Times New Roman" panose="02020603050405020304" pitchFamily="18" charset="0"/>
            </a:endParaRPr>
          </a:p>
          <a:p>
            <a:endParaRPr lang="en-US" sz="2800" i="1" dirty="0" smtClean="0">
              <a:solidFill>
                <a:srgbClr val="000000"/>
              </a:solidFill>
              <a:latin typeface="Times New Roman" panose="02020603050405020304" pitchFamily="18" charset="0"/>
            </a:endParaRPr>
          </a:p>
          <a:p>
            <a:r>
              <a:rPr lang="en-US" sz="2800" i="1" dirty="0" smtClean="0">
                <a:solidFill>
                  <a:srgbClr val="000000"/>
                </a:solidFill>
                <a:latin typeface="Times New Roman" panose="02020603050405020304" pitchFamily="18" charset="0"/>
              </a:rPr>
              <a:t>	                           =      HT    +   regression adjustment</a:t>
            </a:r>
          </a:p>
          <a:p>
            <a:endParaRPr lang="en-US" sz="2800" dirty="0">
              <a:solidFill>
                <a:srgbClr val="000000"/>
              </a:solidFill>
              <a:latin typeface="Times New Roman" panose="02020603050405020304" pitchFamily="18" charset="0"/>
            </a:endParaRPr>
          </a:p>
          <a:p>
            <a:endParaRPr lang="en-US" sz="2800" dirty="0" smtClean="0">
              <a:solidFill>
                <a:srgbClr val="000000"/>
              </a:solidFill>
              <a:latin typeface="Times New Roman" panose="02020603050405020304" pitchFamily="18" charset="0"/>
            </a:endParaRPr>
          </a:p>
          <a:p>
            <a:endParaRPr lang="en-US" sz="2800" dirty="0">
              <a:solidFill>
                <a:srgbClr val="000000"/>
              </a:solidFill>
              <a:latin typeface="Times New Roman" panose="02020603050405020304" pitchFamily="18" charset="0"/>
            </a:endParaRPr>
          </a:p>
          <a:p>
            <a:r>
              <a:rPr lang="en-US" sz="2800" dirty="0" smtClean="0">
                <a:solidFill>
                  <a:srgbClr val="000000"/>
                </a:solidFill>
                <a:latin typeface="Times New Roman" panose="02020603050405020304" pitchFamily="18" charset="0"/>
              </a:rPr>
              <a:t>This shows that </a:t>
            </a:r>
            <a:r>
              <a:rPr lang="en-US" sz="2800" i="1" dirty="0" smtClean="0">
                <a:solidFill>
                  <a:srgbClr val="000000"/>
                </a:solidFill>
                <a:latin typeface="Times New Roman" panose="02020603050405020304" pitchFamily="18" charset="0"/>
              </a:rPr>
              <a:t>the regression  </a:t>
            </a:r>
            <a:r>
              <a:rPr lang="en-US" sz="2800" i="1" dirty="0">
                <a:solidFill>
                  <a:srgbClr val="000000"/>
                </a:solidFill>
                <a:latin typeface="Times New Roman" panose="02020603050405020304" pitchFamily="18" charset="0"/>
              </a:rPr>
              <a:t>estimator  GREG </a:t>
            </a:r>
            <a:endParaRPr lang="en-US" sz="2800" i="1" dirty="0" smtClean="0">
              <a:solidFill>
                <a:srgbClr val="000000"/>
              </a:solidFill>
              <a:latin typeface="Times New Roman" panose="02020603050405020304" pitchFamily="18" charset="0"/>
            </a:endParaRPr>
          </a:p>
          <a:p>
            <a:r>
              <a:rPr lang="en-US" sz="2800" i="1" dirty="0">
                <a:solidFill>
                  <a:srgbClr val="000000"/>
                </a:solidFill>
                <a:latin typeface="Times New Roman" panose="02020603050405020304" pitchFamily="18" charset="0"/>
              </a:rPr>
              <a:t> </a:t>
            </a:r>
            <a:r>
              <a:rPr lang="en-US" sz="2800" i="1" dirty="0" smtClean="0">
                <a:solidFill>
                  <a:srgbClr val="000000"/>
                </a:solidFill>
                <a:latin typeface="Times New Roman" panose="02020603050405020304" pitchFamily="18" charset="0"/>
              </a:rPr>
              <a:t>  </a:t>
            </a:r>
            <a:r>
              <a:rPr lang="en-US" sz="2800" dirty="0" smtClean="0">
                <a:solidFill>
                  <a:srgbClr val="000000"/>
                </a:solidFill>
                <a:latin typeface="Times New Roman" panose="02020603050405020304" pitchFamily="18" charset="0"/>
              </a:rPr>
              <a:t>can be derived also through calibration</a:t>
            </a:r>
            <a:endParaRPr lang="en-US" sz="2800" i="1" dirty="0" smtClean="0">
              <a:solidFill>
                <a:srgbClr val="000000"/>
              </a:solidFill>
              <a:latin typeface="Times New Roman" panose="02020603050405020304" pitchFamily="18" charset="0"/>
            </a:endParaRPr>
          </a:p>
          <a:p>
            <a:r>
              <a:rPr lang="en-US" sz="2800" i="1" dirty="0" smtClean="0">
                <a:solidFill>
                  <a:srgbClr val="000000"/>
                </a:solidFill>
                <a:latin typeface="Times New Roman" panose="02020603050405020304" pitchFamily="18" charset="0"/>
              </a:rPr>
              <a:t>         </a:t>
            </a:r>
            <a:r>
              <a:rPr lang="en-US" sz="2800" b="1" dirty="0" smtClean="0">
                <a:solidFill>
                  <a:srgbClr val="000000"/>
                </a:solidFill>
                <a:latin typeface="Times New Roman" panose="02020603050405020304" pitchFamily="18" charset="0"/>
              </a:rPr>
              <a:t>Strong linear relationship  </a:t>
            </a:r>
            <a:r>
              <a:rPr lang="en-US" sz="2800" b="1" dirty="0" smtClean="0">
                <a:solidFill>
                  <a:srgbClr val="000000"/>
                </a:solidFill>
                <a:latin typeface="Times New Roman" panose="02020603050405020304" pitchFamily="18" charset="0"/>
                <a:sym typeface="Symbol" panose="05050102010706020507" pitchFamily="18" charset="2"/>
              </a:rPr>
              <a:t>  low variance</a:t>
            </a:r>
            <a:endParaRPr lang="en-US" sz="2800" b="1" dirty="0"/>
          </a:p>
        </p:txBody>
      </p:sp>
      <p:graphicFrame>
        <p:nvGraphicFramePr>
          <p:cNvPr id="7" name="Objekt 6"/>
          <p:cNvGraphicFramePr>
            <a:graphicFrameLocks noChangeAspect="1"/>
          </p:cNvGraphicFramePr>
          <p:nvPr>
            <p:extLst>
              <p:ext uri="{D42A27DB-BD31-4B8C-83A1-F6EECF244321}">
                <p14:modId xmlns:p14="http://schemas.microsoft.com/office/powerpoint/2010/main" val="1904702721"/>
              </p:ext>
            </p:extLst>
          </p:nvPr>
        </p:nvGraphicFramePr>
        <p:xfrm>
          <a:off x="1581150" y="3826193"/>
          <a:ext cx="7831138" cy="652462"/>
        </p:xfrm>
        <a:graphic>
          <a:graphicData uri="http://schemas.openxmlformats.org/presentationml/2006/ole">
            <mc:AlternateContent xmlns:mc="http://schemas.openxmlformats.org/markup-compatibility/2006">
              <mc:Choice xmlns:v="urn:schemas-microsoft-com:vml" Requires="v">
                <p:oleObj spid="_x0000_s286341" name="Equation" r:id="rId3" imgW="3200400" imgH="266400" progId="Equation.DSMT4">
                  <p:embed/>
                </p:oleObj>
              </mc:Choice>
              <mc:Fallback>
                <p:oleObj name="Equation" r:id="rId3" imgW="3200400" imgH="266400" progId="Equation.DSMT4">
                  <p:embed/>
                  <p:pic>
                    <p:nvPicPr>
                      <p:cNvPr id="0" name=""/>
                      <p:cNvPicPr>
                        <a:picLocks noChangeAspect="1" noChangeArrowheads="1"/>
                      </p:cNvPicPr>
                      <p:nvPr/>
                    </p:nvPicPr>
                    <p:blipFill>
                      <a:blip r:embed="rId4"/>
                      <a:srcRect/>
                      <a:stretch>
                        <a:fillRect/>
                      </a:stretch>
                    </p:blipFill>
                    <p:spPr bwMode="auto">
                      <a:xfrm>
                        <a:off x="1581150" y="3826193"/>
                        <a:ext cx="7831138" cy="652462"/>
                      </a:xfrm>
                      <a:prstGeom prst="rect">
                        <a:avLst/>
                      </a:prstGeom>
                      <a:noFill/>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100997106"/>
              </p:ext>
            </p:extLst>
          </p:nvPr>
        </p:nvGraphicFramePr>
        <p:xfrm>
          <a:off x="1077913" y="2160588"/>
          <a:ext cx="8639175" cy="682625"/>
        </p:xfrm>
        <a:graphic>
          <a:graphicData uri="http://schemas.openxmlformats.org/presentationml/2006/ole">
            <mc:AlternateContent xmlns:mc="http://schemas.openxmlformats.org/markup-compatibility/2006">
              <mc:Choice xmlns:v="urn:schemas-microsoft-com:vml" Requires="v">
                <p:oleObj spid="_x0000_s286342" name="Equation" r:id="rId5" imgW="3530520" imgH="279360" progId="Equation.DSMT4">
                  <p:embed/>
                </p:oleObj>
              </mc:Choice>
              <mc:Fallback>
                <p:oleObj name="Equation" r:id="rId5" imgW="3530520" imgH="279360" progId="Equation.DSMT4">
                  <p:embed/>
                  <p:pic>
                    <p:nvPicPr>
                      <p:cNvPr id="0" name=""/>
                      <p:cNvPicPr>
                        <a:picLocks noChangeAspect="1" noChangeArrowheads="1"/>
                      </p:cNvPicPr>
                      <p:nvPr/>
                    </p:nvPicPr>
                    <p:blipFill>
                      <a:blip r:embed="rId6"/>
                      <a:srcRect/>
                      <a:stretch>
                        <a:fillRect/>
                      </a:stretch>
                    </p:blipFill>
                    <p:spPr bwMode="auto">
                      <a:xfrm>
                        <a:off x="1077913" y="2160588"/>
                        <a:ext cx="8639175" cy="682625"/>
                      </a:xfrm>
                      <a:prstGeom prst="rect">
                        <a:avLst/>
                      </a:prstGeom>
                      <a:noFill/>
                    </p:spPr>
                  </p:pic>
                </p:oleObj>
              </mc:Fallback>
            </mc:AlternateContent>
          </a:graphicData>
        </a:graphic>
      </p:graphicFrame>
      <p:graphicFrame>
        <p:nvGraphicFramePr>
          <p:cNvPr id="9" name="Objekt 8"/>
          <p:cNvGraphicFramePr>
            <a:graphicFrameLocks noChangeAspect="1"/>
          </p:cNvGraphicFramePr>
          <p:nvPr>
            <p:extLst>
              <p:ext uri="{D42A27DB-BD31-4B8C-83A1-F6EECF244321}">
                <p14:modId xmlns:p14="http://schemas.microsoft.com/office/powerpoint/2010/main" val="1857493358"/>
              </p:ext>
            </p:extLst>
          </p:nvPr>
        </p:nvGraphicFramePr>
        <p:xfrm>
          <a:off x="1276350" y="927100"/>
          <a:ext cx="5335588" cy="571500"/>
        </p:xfrm>
        <a:graphic>
          <a:graphicData uri="http://schemas.openxmlformats.org/presentationml/2006/ole">
            <mc:AlternateContent xmlns:mc="http://schemas.openxmlformats.org/markup-compatibility/2006">
              <mc:Choice xmlns:v="urn:schemas-microsoft-com:vml" Requires="v">
                <p:oleObj spid="_x0000_s286343" name="Equation" r:id="rId7" imgW="2273040" imgH="228600" progId="Equation.DSMT4">
                  <p:embed/>
                </p:oleObj>
              </mc:Choice>
              <mc:Fallback>
                <p:oleObj name="Equation" r:id="rId7" imgW="2273040" imgH="228600" progId="Equation.DSMT4">
                  <p:embed/>
                  <p:pic>
                    <p:nvPicPr>
                      <p:cNvPr id="0" name=""/>
                      <p:cNvPicPr>
                        <a:picLocks noChangeAspect="1" noChangeArrowheads="1"/>
                      </p:cNvPicPr>
                      <p:nvPr/>
                    </p:nvPicPr>
                    <p:blipFill>
                      <a:blip r:embed="rId8"/>
                      <a:srcRect/>
                      <a:stretch>
                        <a:fillRect/>
                      </a:stretch>
                    </p:blipFill>
                    <p:spPr bwMode="auto">
                      <a:xfrm>
                        <a:off x="1276350" y="927100"/>
                        <a:ext cx="5335588" cy="571500"/>
                      </a:xfrm>
                      <a:prstGeom prst="rect">
                        <a:avLst/>
                      </a:prstGeom>
                      <a:noFill/>
                    </p:spPr>
                  </p:pic>
                </p:oleObj>
              </mc:Fallback>
            </mc:AlternateContent>
          </a:graphicData>
        </a:graphic>
      </p:graphicFrame>
    </p:spTree>
    <p:extLst>
      <p:ext uri="{BB962C8B-B14F-4D97-AF65-F5344CB8AC3E}">
        <p14:creationId xmlns:p14="http://schemas.microsoft.com/office/powerpoint/2010/main" val="331459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043618" y="5951546"/>
            <a:ext cx="5411454" cy="421105"/>
          </a:xfrm>
        </p:spPr>
        <p:txBody>
          <a:bodyPr>
            <a:noAutofit/>
          </a:bodyPr>
          <a:lstStyle/>
          <a:p>
            <a:r>
              <a:rPr lang="en-US" sz="2800" u="sng" dirty="0" smtClean="0">
                <a:latin typeface="Times New Roman" panose="02020603050405020304" pitchFamily="18" charset="0"/>
                <a:cs typeface="Times New Roman" panose="02020603050405020304" pitchFamily="18" charset="0"/>
              </a:rPr>
              <a:t>…</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182880" y="664008"/>
            <a:ext cx="12009119" cy="3141873"/>
          </a:xfrm>
        </p:spPr>
        <p:txBody>
          <a:bodyPr>
            <a:noAutofit/>
          </a:bodyPr>
          <a:lstStyle/>
          <a:p>
            <a:pPr algn="l"/>
            <a:r>
              <a:rPr lang="en-US" sz="2800" dirty="0" smtClean="0">
                <a:latin typeface="Times New Roman" panose="02020603050405020304" pitchFamily="18" charset="0"/>
                <a:cs typeface="Times New Roman" panose="02020603050405020304" pitchFamily="18" charset="0"/>
              </a:rPr>
              <a:t>After 1970    -     The  Modern era; </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Progress and challenges to the classical (design-based) perspective:</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Competing perspective on inference in finite populations:  Model-based</a:t>
            </a:r>
          </a:p>
          <a:p>
            <a:pPr algn="l"/>
            <a:r>
              <a:rPr lang="en-US" sz="2800" dirty="0" smtClean="0">
                <a:latin typeface="Times New Roman" panose="02020603050405020304" pitchFamily="18" charset="0"/>
                <a:cs typeface="Times New Roman" panose="02020603050405020304" pitchFamily="18" charset="0"/>
              </a:rPr>
              <a:t>	- Flawed data collection: High nonresponse</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Demand for statistics despite scarcity of </a:t>
            </a:r>
            <a:r>
              <a:rPr lang="en-US" sz="2800" dirty="0">
                <a:latin typeface="Times New Roman" panose="02020603050405020304" pitchFamily="18" charset="0"/>
                <a:cs typeface="Times New Roman" panose="02020603050405020304" pitchFamily="18" charset="0"/>
              </a:rPr>
              <a:t>data </a:t>
            </a:r>
            <a:r>
              <a:rPr lang="en-US" sz="2800" dirty="0" smtClean="0">
                <a:latin typeface="Times New Roman" panose="02020603050405020304" pitchFamily="18" charset="0"/>
                <a:cs typeface="Times New Roman" panose="02020603050405020304" pitchFamily="18" charset="0"/>
              </a:rPr>
              <a:t>collected: 					Small area statistics</a:t>
            </a:r>
          </a:p>
        </p:txBody>
      </p:sp>
    </p:spTree>
    <p:extLst>
      <p:ext uri="{BB962C8B-B14F-4D97-AF65-F5344CB8AC3E}">
        <p14:creationId xmlns:p14="http://schemas.microsoft.com/office/powerpoint/2010/main" val="42185938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1714664" y="318505"/>
            <a:ext cx="7640382" cy="518395"/>
          </a:xfrm>
        </p:spPr>
        <p:txBody>
          <a:bodyPr>
            <a:normAutofit fontScale="92500"/>
          </a:bodyPr>
          <a:lstStyle/>
          <a:p>
            <a:pPr marL="0" indent="0">
              <a:buNone/>
            </a:pPr>
            <a:r>
              <a:rPr lang="en-US" i="1" u="sng" dirty="0" smtClean="0">
                <a:latin typeface="Times New Roman" panose="02020603050405020304" pitchFamily="18" charset="0"/>
                <a:cs typeface="Times New Roman" panose="02020603050405020304" pitchFamily="18" charset="0"/>
              </a:rPr>
              <a:t>Model calibration </a:t>
            </a:r>
            <a:r>
              <a:rPr lang="en-US" u="sng" dirty="0" smtClean="0">
                <a:latin typeface="Times New Roman" panose="02020603050405020304" pitchFamily="18" charset="0"/>
                <a:cs typeface="Times New Roman" panose="02020603050405020304" pitchFamily="18" charset="0"/>
              </a:rPr>
              <a:t>is  an extension of the simple case</a:t>
            </a:r>
            <a:endParaRPr lang="en-US" u="sng" dirty="0">
              <a:latin typeface="Times New Roman" panose="02020603050405020304" pitchFamily="18" charset="0"/>
              <a:cs typeface="Times New Roman" panose="02020603050405020304" pitchFamily="18" charset="0"/>
            </a:endParaRPr>
          </a:p>
        </p:txBody>
      </p:sp>
      <p:graphicFrame>
        <p:nvGraphicFramePr>
          <p:cNvPr id="8" name="Objekt 7"/>
          <p:cNvGraphicFramePr>
            <a:graphicFrameLocks noChangeAspect="1"/>
          </p:cNvGraphicFramePr>
          <p:nvPr>
            <p:extLst>
              <p:ext uri="{D42A27DB-BD31-4B8C-83A1-F6EECF244321}">
                <p14:modId xmlns:p14="http://schemas.microsoft.com/office/powerpoint/2010/main" val="1944300125"/>
              </p:ext>
            </p:extLst>
          </p:nvPr>
        </p:nvGraphicFramePr>
        <p:xfrm>
          <a:off x="5851525" y="2754313"/>
          <a:ext cx="6027738" cy="550862"/>
        </p:xfrm>
        <a:graphic>
          <a:graphicData uri="http://schemas.openxmlformats.org/presentationml/2006/ole">
            <mc:AlternateContent xmlns:mc="http://schemas.openxmlformats.org/markup-compatibility/2006">
              <mc:Choice xmlns:v="urn:schemas-microsoft-com:vml" Requires="v">
                <p:oleObj spid="_x0000_s339374" name="Equation" r:id="rId3" imgW="2628720" imgH="241200" progId="Equation.DSMT4">
                  <p:embed/>
                </p:oleObj>
              </mc:Choice>
              <mc:Fallback>
                <p:oleObj name="Equation" r:id="rId3" imgW="2628720" imgH="241200" progId="Equation.DSMT4">
                  <p:embed/>
                  <p:pic>
                    <p:nvPicPr>
                      <p:cNvPr id="0" name=""/>
                      <p:cNvPicPr>
                        <a:picLocks noChangeAspect="1" noChangeArrowheads="1"/>
                      </p:cNvPicPr>
                      <p:nvPr/>
                    </p:nvPicPr>
                    <p:blipFill>
                      <a:blip r:embed="rId4"/>
                      <a:srcRect/>
                      <a:stretch>
                        <a:fillRect/>
                      </a:stretch>
                    </p:blipFill>
                    <p:spPr bwMode="auto">
                      <a:xfrm>
                        <a:off x="5851525" y="2754313"/>
                        <a:ext cx="6027738" cy="550862"/>
                      </a:xfrm>
                      <a:prstGeom prst="rect">
                        <a:avLst/>
                      </a:prstGeom>
                      <a:noFill/>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402157180"/>
              </p:ext>
            </p:extLst>
          </p:nvPr>
        </p:nvGraphicFramePr>
        <p:xfrm>
          <a:off x="1663700" y="1782763"/>
          <a:ext cx="5975350" cy="609600"/>
        </p:xfrm>
        <a:graphic>
          <a:graphicData uri="http://schemas.openxmlformats.org/presentationml/2006/ole">
            <mc:AlternateContent xmlns:mc="http://schemas.openxmlformats.org/markup-compatibility/2006">
              <mc:Choice xmlns:v="urn:schemas-microsoft-com:vml" Requires="v">
                <p:oleObj spid="_x0000_s339375" name="Equation" r:id="rId5" imgW="2603160" imgH="266400" progId="Equation.DSMT4">
                  <p:embed/>
                </p:oleObj>
              </mc:Choice>
              <mc:Fallback>
                <p:oleObj name="Equation" r:id="rId5" imgW="2603160" imgH="266400" progId="Equation.DSMT4">
                  <p:embed/>
                  <p:pic>
                    <p:nvPicPr>
                      <p:cNvPr id="0" name=""/>
                      <p:cNvPicPr>
                        <a:picLocks noChangeAspect="1" noChangeArrowheads="1"/>
                      </p:cNvPicPr>
                      <p:nvPr/>
                    </p:nvPicPr>
                    <p:blipFill>
                      <a:blip r:embed="rId6"/>
                      <a:srcRect/>
                      <a:stretch>
                        <a:fillRect/>
                      </a:stretch>
                    </p:blipFill>
                    <p:spPr bwMode="auto">
                      <a:xfrm>
                        <a:off x="1663700" y="1782763"/>
                        <a:ext cx="5975350" cy="609600"/>
                      </a:xfrm>
                      <a:prstGeom prst="rect">
                        <a:avLst/>
                      </a:prstGeom>
                      <a:noFill/>
                    </p:spPr>
                  </p:pic>
                </p:oleObj>
              </mc:Fallback>
            </mc:AlternateContent>
          </a:graphicData>
        </a:graphic>
      </p:graphicFrame>
      <p:graphicFrame>
        <p:nvGraphicFramePr>
          <p:cNvPr id="14" name="Objekt 13"/>
          <p:cNvGraphicFramePr>
            <a:graphicFrameLocks noChangeAspect="1"/>
          </p:cNvGraphicFramePr>
          <p:nvPr>
            <p:extLst>
              <p:ext uri="{D42A27DB-BD31-4B8C-83A1-F6EECF244321}">
                <p14:modId xmlns:p14="http://schemas.microsoft.com/office/powerpoint/2010/main" val="3614039880"/>
              </p:ext>
            </p:extLst>
          </p:nvPr>
        </p:nvGraphicFramePr>
        <p:xfrm>
          <a:off x="1333500" y="2771775"/>
          <a:ext cx="4603750" cy="609600"/>
        </p:xfrm>
        <a:graphic>
          <a:graphicData uri="http://schemas.openxmlformats.org/presentationml/2006/ole">
            <mc:AlternateContent xmlns:mc="http://schemas.openxmlformats.org/markup-compatibility/2006">
              <mc:Choice xmlns:v="urn:schemas-microsoft-com:vml" Requires="v">
                <p:oleObj spid="_x0000_s339376" name="Equation" r:id="rId7" imgW="2006280" imgH="266400" progId="Equation.DSMT4">
                  <p:embed/>
                </p:oleObj>
              </mc:Choice>
              <mc:Fallback>
                <p:oleObj name="Equation" r:id="rId7" imgW="2006280" imgH="266400" progId="Equation.DSMT4">
                  <p:embed/>
                  <p:pic>
                    <p:nvPicPr>
                      <p:cNvPr id="0" name=""/>
                      <p:cNvPicPr>
                        <a:picLocks noChangeAspect="1" noChangeArrowheads="1"/>
                      </p:cNvPicPr>
                      <p:nvPr/>
                    </p:nvPicPr>
                    <p:blipFill>
                      <a:blip r:embed="rId8"/>
                      <a:srcRect/>
                      <a:stretch>
                        <a:fillRect/>
                      </a:stretch>
                    </p:blipFill>
                    <p:spPr bwMode="auto">
                      <a:xfrm>
                        <a:off x="1333500" y="2771775"/>
                        <a:ext cx="4603750" cy="609600"/>
                      </a:xfrm>
                      <a:prstGeom prst="rect">
                        <a:avLst/>
                      </a:prstGeom>
                      <a:noFill/>
                    </p:spPr>
                  </p:pic>
                </p:oleObj>
              </mc:Fallback>
            </mc:AlternateContent>
          </a:graphicData>
        </a:graphic>
      </p:graphicFrame>
      <p:graphicFrame>
        <p:nvGraphicFramePr>
          <p:cNvPr id="15" name="Objekt 14"/>
          <p:cNvGraphicFramePr>
            <a:graphicFrameLocks noChangeAspect="1"/>
          </p:cNvGraphicFramePr>
          <p:nvPr>
            <p:extLst>
              <p:ext uri="{D42A27DB-BD31-4B8C-83A1-F6EECF244321}">
                <p14:modId xmlns:p14="http://schemas.microsoft.com/office/powerpoint/2010/main" val="180220062"/>
              </p:ext>
            </p:extLst>
          </p:nvPr>
        </p:nvGraphicFramePr>
        <p:xfrm>
          <a:off x="801688" y="1035050"/>
          <a:ext cx="8359775" cy="611188"/>
        </p:xfrm>
        <a:graphic>
          <a:graphicData uri="http://schemas.openxmlformats.org/presentationml/2006/ole">
            <mc:AlternateContent xmlns:mc="http://schemas.openxmlformats.org/markup-compatibility/2006">
              <mc:Choice xmlns:v="urn:schemas-microsoft-com:vml" Requires="v">
                <p:oleObj spid="_x0000_s339377" name="Equation" r:id="rId9" imgW="3644640" imgH="266400" progId="Equation.DSMT4">
                  <p:embed/>
                </p:oleObj>
              </mc:Choice>
              <mc:Fallback>
                <p:oleObj name="Equation" r:id="rId9" imgW="3644640" imgH="266400" progId="Equation.DSMT4">
                  <p:embed/>
                  <p:pic>
                    <p:nvPicPr>
                      <p:cNvPr id="0" name=""/>
                      <p:cNvPicPr>
                        <a:picLocks noChangeAspect="1" noChangeArrowheads="1"/>
                      </p:cNvPicPr>
                      <p:nvPr/>
                    </p:nvPicPr>
                    <p:blipFill>
                      <a:blip r:embed="rId10"/>
                      <a:srcRect/>
                      <a:stretch>
                        <a:fillRect/>
                      </a:stretch>
                    </p:blipFill>
                    <p:spPr bwMode="auto">
                      <a:xfrm>
                        <a:off x="801688" y="1035050"/>
                        <a:ext cx="8359775" cy="611188"/>
                      </a:xfrm>
                      <a:prstGeom prst="rect">
                        <a:avLst/>
                      </a:prstGeom>
                      <a:noFill/>
                    </p:spPr>
                  </p:pic>
                </p:oleObj>
              </mc:Fallback>
            </mc:AlternateContent>
          </a:graphicData>
        </a:graphic>
      </p:graphicFrame>
      <p:sp>
        <p:nvSpPr>
          <p:cNvPr id="2" name="Rektangel 1"/>
          <p:cNvSpPr/>
          <p:nvPr/>
        </p:nvSpPr>
        <p:spPr>
          <a:xfrm>
            <a:off x="1379634" y="3641667"/>
            <a:ext cx="9218412" cy="2523768"/>
          </a:xfrm>
          <a:prstGeom prst="rect">
            <a:avLst/>
          </a:prstGeom>
        </p:spPr>
        <p:txBody>
          <a:bodyPr wrap="square">
            <a:spAutoFit/>
          </a:bodyPr>
          <a:lstStyle/>
          <a:p>
            <a:r>
              <a:rPr lang="en-US" sz="2800" i="1" dirty="0">
                <a:latin typeface="Times New Roman" panose="02020603050405020304" pitchFamily="18" charset="0"/>
                <a:cs typeface="Times New Roman" panose="02020603050405020304" pitchFamily="18" charset="0"/>
              </a:rPr>
              <a:t>S</a:t>
            </a:r>
            <a:r>
              <a:rPr lang="en-US" sz="2800" i="1" dirty="0" smtClean="0">
                <a:latin typeface="Times New Roman" panose="02020603050405020304" pitchFamily="18" charset="0"/>
                <a:cs typeface="Times New Roman" panose="02020603050405020304" pitchFamily="18" charset="0"/>
              </a:rPr>
              <a:t>imple calibration implicitly assumes linear relation  y</a:t>
            </a:r>
            <a:r>
              <a:rPr lang="en-US" sz="2800" dirty="0" smtClean="0">
                <a:latin typeface="Times New Roman" panose="02020603050405020304" pitchFamily="18" charset="0"/>
                <a:cs typeface="Times New Roman" panose="02020603050405020304" pitchFamily="18" charset="0"/>
              </a:rPr>
              <a:t>-to-</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But we can let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 = </a:t>
            </a:r>
            <a:r>
              <a:rPr lang="en-US" sz="2800" i="1"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x</a:t>
            </a:r>
            <a:r>
              <a:rPr lang="en-US" sz="2800" dirty="0" smtClean="0">
                <a:latin typeface="Times New Roman" panose="02020603050405020304" pitchFamily="18" charset="0"/>
                <a:cs typeface="Times New Roman" panose="02020603050405020304" pitchFamily="18" charset="0"/>
              </a:rPr>
              <a:t>)  be any convincing  (non-linear) model, which leads  to many extensions :  </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Model Calibration</a:t>
            </a:r>
            <a:r>
              <a:rPr lang="en-US" sz="2800" dirty="0" smtClean="0">
                <a:latin typeface="Times New Roman" panose="02020603050405020304" pitchFamily="18" charset="0"/>
                <a:cs typeface="Times New Roman" panose="02020603050405020304" pitchFamily="18" charset="0"/>
              </a:rPr>
              <a:t>,  MCAL   (Wu and Sitter (2001))</a:t>
            </a:r>
            <a:endParaRPr lang="en-US" sz="2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73699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1057884" y="6058570"/>
            <a:ext cx="3589067" cy="546235"/>
          </a:xfrm>
        </p:spPr>
        <p:txBody>
          <a:bodyPr>
            <a:normAutofit fontScale="32500" lnSpcReduction="20000"/>
          </a:bodyPr>
          <a:lstStyle/>
          <a:p>
            <a:pPr marL="0" indent="0">
              <a:buNone/>
            </a:pPr>
            <a:r>
              <a:rPr lang="en-US" sz="11200" dirty="0" smtClean="0">
                <a:latin typeface="Times New Roman" panose="02020603050405020304" pitchFamily="18" charset="0"/>
                <a:cs typeface="Times New Roman" panose="02020603050405020304" pitchFamily="18" charset="0"/>
              </a:rPr>
              <a:t>…</a:t>
            </a:r>
            <a:endParaRPr lang="en-US" sz="11200" dirty="0">
              <a:latin typeface="Times New Roman" panose="02020603050405020304" pitchFamily="18" charset="0"/>
              <a:cs typeface="Times New Roman" panose="02020603050405020304" pitchFamily="18" charset="0"/>
            </a:endParaRPr>
          </a:p>
        </p:txBody>
      </p:sp>
      <p:sp>
        <p:nvSpPr>
          <p:cNvPr id="4" name="Rektangel 3"/>
          <p:cNvSpPr/>
          <p:nvPr/>
        </p:nvSpPr>
        <p:spPr>
          <a:xfrm>
            <a:off x="684290" y="420973"/>
            <a:ext cx="11292851" cy="5878532"/>
          </a:xfrm>
          <a:prstGeom prst="rect">
            <a:avLst/>
          </a:prstGeom>
        </p:spPr>
        <p:txBody>
          <a:bodyPr wrap="square">
            <a:spAutoFit/>
          </a:bodyPr>
          <a:lstStyle/>
          <a:p>
            <a:r>
              <a:rPr lang="en-US" altLang="sv-SE" sz="2800" u="sng" dirty="0">
                <a:latin typeface="Times New Roman" panose="02020603050405020304" pitchFamily="18" charset="0"/>
                <a:ea typeface="Times New Roman" panose="02020603050405020304" pitchFamily="18" charset="0"/>
                <a:cs typeface="Times New Roman" panose="02020603050405020304" pitchFamily="18" charset="0"/>
              </a:rPr>
              <a:t>G</a:t>
            </a:r>
            <a:r>
              <a:rPr lang="en-US" altLang="sv-SE" sz="2800" u="sng" dirty="0" smtClean="0">
                <a:latin typeface="Times New Roman" panose="02020603050405020304" pitchFamily="18" charset="0"/>
                <a:ea typeface="Times New Roman" panose="02020603050405020304" pitchFamily="18" charset="0"/>
                <a:cs typeface="Times New Roman" panose="02020603050405020304" pitchFamily="18" charset="0"/>
              </a:rPr>
              <a:t>eneral formulation of   MCAL  estimation</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a:t>
            </a:r>
          </a:p>
          <a:p>
            <a:r>
              <a:rPr lang="en-US" altLang="sv-SE"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     based on a </a:t>
            </a:r>
            <a:r>
              <a:rPr lang="en-US" altLang="sv-SE" sz="2800" i="1" dirty="0" smtClean="0">
                <a:latin typeface="Times New Roman" panose="02020603050405020304" pitchFamily="18" charset="0"/>
                <a:ea typeface="Times New Roman" panose="02020603050405020304" pitchFamily="18" charset="0"/>
                <a:cs typeface="Times New Roman" panose="02020603050405020304" pitchFamily="18" charset="0"/>
              </a:rPr>
              <a:t>logic in </a:t>
            </a:r>
            <a:r>
              <a:rPr lang="en-US" altLang="sv-SE" sz="2800" i="1" dirty="0">
                <a:latin typeface="Times New Roman" panose="02020603050405020304" pitchFamily="18" charset="0"/>
                <a:ea typeface="Times New Roman" panose="02020603050405020304" pitchFamily="18" charset="0"/>
                <a:cs typeface="Times New Roman" panose="02020603050405020304" pitchFamily="18" charset="0"/>
              </a:rPr>
              <a:t>t</a:t>
            </a:r>
            <a:r>
              <a:rPr lang="en-US" altLang="sv-SE" sz="2800" i="1" dirty="0" smtClean="0">
                <a:latin typeface="Times New Roman" panose="02020603050405020304" pitchFamily="18" charset="0"/>
                <a:ea typeface="Times New Roman" panose="02020603050405020304" pitchFamily="18" charset="0"/>
                <a:cs typeface="Times New Roman" panose="02020603050405020304" pitchFamily="18" charset="0"/>
              </a:rPr>
              <a:t>wo steps </a:t>
            </a:r>
            <a:r>
              <a:rPr lang="en-US" altLang="sv-SE" sz="28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smtClean="0">
                <a:solidFill>
                  <a:srgbClr val="000000"/>
                </a:solidFill>
                <a:latin typeface="Times New Roman" panose="02020603050405020304" pitchFamily="18" charset="0"/>
                <a:ea typeface="Times New Roman" panose="02020603050405020304" pitchFamily="18" charset="0"/>
              </a:rPr>
              <a:t/>
            </a:r>
            <a:br>
              <a:rPr lang="en-US" sz="2800" dirty="0" smtClean="0">
                <a:solidFill>
                  <a:srgbClr val="000000"/>
                </a:solidFill>
                <a:latin typeface="Times New Roman" panose="02020603050405020304" pitchFamily="18" charset="0"/>
                <a:ea typeface="Times New Roman" panose="02020603050405020304" pitchFamily="18" charset="0"/>
              </a:rPr>
            </a:br>
            <a:endParaRPr lang="en-US" sz="2800" dirty="0" smtClean="0">
              <a:solidFill>
                <a:srgbClr val="000000"/>
              </a:solidFill>
              <a:latin typeface="Times New Roman" panose="02020603050405020304" pitchFamily="18" charset="0"/>
              <a:ea typeface="Times New Roman" panose="02020603050405020304" pitchFamily="18" charset="0"/>
            </a:endParaRPr>
          </a:p>
          <a:p>
            <a:pPr marL="514350" indent="-514350">
              <a:buAutoNum type="arabicPeriod"/>
            </a:pPr>
            <a:r>
              <a:rPr lang="en-US" sz="2800" dirty="0" smtClean="0">
                <a:solidFill>
                  <a:srgbClr val="000000"/>
                </a:solidFill>
                <a:latin typeface="Times New Roman" panose="02020603050405020304" pitchFamily="18" charset="0"/>
                <a:ea typeface="Times New Roman" panose="02020603050405020304" pitchFamily="18" charset="0"/>
              </a:rPr>
              <a:t>Change the basic sampling weights   </a:t>
            </a:r>
            <a:r>
              <a:rPr lang="en-US" sz="3200" i="1" dirty="0" err="1"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d</a:t>
            </a:r>
            <a:r>
              <a:rPr lang="en-US" sz="3200" i="1" baseline="-25000" dirty="0" err="1" smtClean="0">
                <a:solidFill>
                  <a:srgbClr val="000000"/>
                </a:solidFill>
                <a:latin typeface="Times New Roman" panose="02020603050405020304" pitchFamily="18" charset="0"/>
                <a:ea typeface="Times New Roman" panose="02020603050405020304" pitchFamily="18" charset="0"/>
              </a:rPr>
              <a:t>k</a:t>
            </a:r>
            <a:r>
              <a:rPr lang="en-US" sz="3200" dirty="0" smtClean="0">
                <a:solidFill>
                  <a:srgbClr val="000000"/>
                </a:solidFill>
                <a:latin typeface="Times New Roman" panose="02020603050405020304" pitchFamily="18" charset="0"/>
                <a:ea typeface="Times New Roman" panose="02020603050405020304" pitchFamily="18" charset="0"/>
              </a:rPr>
              <a:t> =1/</a:t>
            </a:r>
            <a:r>
              <a:rPr lang="en-US" sz="3200"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a:t>
            </a:r>
            <a:r>
              <a:rPr lang="en-US" sz="3200" i="1" baseline="-25000" dirty="0" smtClean="0">
                <a:solidFill>
                  <a:srgbClr val="000000"/>
                </a:solidFill>
                <a:latin typeface="Times New Roman" panose="02020603050405020304" pitchFamily="18" charset="0"/>
                <a:ea typeface="Times New Roman" panose="02020603050405020304" pitchFamily="18" charset="0"/>
              </a:rPr>
              <a:t>k</a:t>
            </a:r>
            <a:r>
              <a:rPr lang="en-US" sz="3200" dirty="0" smtClean="0">
                <a:solidFill>
                  <a:srgbClr val="000000"/>
                </a:solidFill>
                <a:latin typeface="Times New Roman" panose="02020603050405020304" pitchFamily="18" charset="0"/>
                <a:ea typeface="Times New Roman" panose="02020603050405020304" pitchFamily="18" charset="0"/>
              </a:rPr>
              <a:t>  </a:t>
            </a:r>
            <a:r>
              <a:rPr lang="en-US" sz="2800" dirty="0" smtClean="0">
                <a:solidFill>
                  <a:srgbClr val="000000"/>
                </a:solidFill>
                <a:latin typeface="Times New Roman" panose="02020603050405020304" pitchFamily="18" charset="0"/>
                <a:ea typeface="Times New Roman" panose="02020603050405020304" pitchFamily="18" charset="0"/>
              </a:rPr>
              <a:t>slightly : Fit small adjustments  </a:t>
            </a:r>
            <a:r>
              <a:rPr lang="en-US" sz="3600"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a:t>
            </a:r>
            <a:r>
              <a:rPr lang="en-US" sz="3600" i="1" baseline="-25000" dirty="0" smtClean="0">
                <a:solidFill>
                  <a:srgbClr val="000000"/>
                </a:solidFill>
                <a:latin typeface="Times New Roman" panose="02020603050405020304" pitchFamily="18" charset="0"/>
                <a:ea typeface="Times New Roman" panose="02020603050405020304" pitchFamily="18" charset="0"/>
              </a:rPr>
              <a:t>k</a:t>
            </a:r>
            <a:r>
              <a:rPr lang="en-US" sz="2800" dirty="0" smtClean="0">
                <a:solidFill>
                  <a:srgbClr val="000000"/>
                </a:solidFill>
                <a:latin typeface="Times New Roman" panose="02020603050405020304" pitchFamily="18" charset="0"/>
                <a:ea typeface="Times New Roman" panose="02020603050405020304" pitchFamily="18" charset="0"/>
              </a:rPr>
              <a:t> = </a:t>
            </a:r>
            <a:r>
              <a:rPr lang="en-US" sz="2800" i="1" dirty="0" smtClean="0">
                <a:solidFill>
                  <a:srgbClr val="000000"/>
                </a:solidFill>
                <a:latin typeface="Times New Roman" panose="02020603050405020304" pitchFamily="18" charset="0"/>
                <a:ea typeface="Times New Roman" panose="02020603050405020304" pitchFamily="18" charset="0"/>
              </a:rPr>
              <a:t>F</a:t>
            </a:r>
            <a:r>
              <a:rPr lang="en-US" sz="2800" dirty="0" smtClean="0">
                <a:solidFill>
                  <a:srgbClr val="000000"/>
                </a:solidFill>
                <a:latin typeface="Times New Roman" panose="02020603050405020304" pitchFamily="18" charset="0"/>
                <a:ea typeface="Times New Roman" panose="02020603050405020304" pitchFamily="18" charset="0"/>
              </a:rPr>
              <a:t>(</a:t>
            </a:r>
            <a:r>
              <a:rPr lang="en-US" sz="2800" b="1"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a:t>
            </a:r>
            <a:r>
              <a:rPr lang="en-US" sz="2400" b="1" baseline="58000" dirty="0" err="1"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T</a:t>
            </a:r>
            <a:r>
              <a:rPr lang="en-US" sz="3200" b="1" dirty="0" err="1" smtClean="0">
                <a:solidFill>
                  <a:srgbClr val="000000"/>
                </a:solidFill>
                <a:latin typeface="Times New Roman" panose="02020603050405020304" pitchFamily="18" charset="0"/>
                <a:ea typeface="Times New Roman" panose="02020603050405020304" pitchFamily="18" charset="0"/>
              </a:rPr>
              <a:t>x</a:t>
            </a:r>
            <a:r>
              <a:rPr lang="en-US" sz="3200" i="1" baseline="-25000" dirty="0" err="1" smtClean="0">
                <a:solidFill>
                  <a:srgbClr val="000000"/>
                </a:solidFill>
                <a:latin typeface="Times New Roman" panose="02020603050405020304" pitchFamily="18" charset="0"/>
                <a:ea typeface="Times New Roman" panose="02020603050405020304" pitchFamily="18" charset="0"/>
              </a:rPr>
              <a:t>k</a:t>
            </a:r>
            <a:r>
              <a:rPr lang="en-US" sz="2800" dirty="0" smtClean="0">
                <a:solidFill>
                  <a:srgbClr val="000000"/>
                </a:solidFill>
                <a:latin typeface="Times New Roman" panose="02020603050405020304" pitchFamily="18" charset="0"/>
                <a:ea typeface="Times New Roman" panose="02020603050405020304" pitchFamily="18" charset="0"/>
              </a:rPr>
              <a:t>) so </a:t>
            </a:r>
            <a:r>
              <a:rPr lang="en-US" sz="2800" dirty="0">
                <a:solidFill>
                  <a:srgbClr val="000000"/>
                </a:solidFill>
                <a:latin typeface="Times New Roman" panose="02020603050405020304" pitchFamily="18" charset="0"/>
                <a:ea typeface="Times New Roman" panose="02020603050405020304" pitchFamily="18" charset="0"/>
              </a:rPr>
              <a:t>that </a:t>
            </a:r>
            <a:r>
              <a:rPr lang="en-US" sz="2800" dirty="0" smtClean="0">
                <a:solidFill>
                  <a:srgbClr val="000000"/>
                </a:solidFill>
                <a:latin typeface="Times New Roman" panose="02020603050405020304" pitchFamily="18" charset="0"/>
                <a:ea typeface="Times New Roman" panose="02020603050405020304" pitchFamily="18" charset="0"/>
              </a:rPr>
              <a:t>the new weights  </a:t>
            </a:r>
            <a:r>
              <a:rPr lang="en-US" sz="3200" i="1" dirty="0" err="1">
                <a:solidFill>
                  <a:srgbClr val="000000"/>
                </a:solidFill>
                <a:latin typeface="Times New Roman" panose="02020603050405020304" pitchFamily="18" charset="0"/>
                <a:ea typeface="Times New Roman" panose="02020603050405020304" pitchFamily="18" charset="0"/>
              </a:rPr>
              <a:t>d</a:t>
            </a:r>
            <a:r>
              <a:rPr lang="en-US" sz="3200" i="1" baseline="-25000" dirty="0" err="1">
                <a:solidFill>
                  <a:srgbClr val="000000"/>
                </a:solidFill>
                <a:latin typeface="Times New Roman" panose="02020603050405020304" pitchFamily="18" charset="0"/>
                <a:ea typeface="Times New Roman" panose="02020603050405020304" pitchFamily="18" charset="0"/>
              </a:rPr>
              <a:t>k</a:t>
            </a:r>
            <a:r>
              <a:rPr lang="en-US" sz="3200" dirty="0">
                <a:solidFill>
                  <a:srgbClr val="000000"/>
                </a:solidFill>
                <a:latin typeface="Times New Roman" panose="02020603050405020304" pitchFamily="18" charset="0"/>
                <a:ea typeface="Times New Roman" panose="02020603050405020304" pitchFamily="18" charset="0"/>
              </a:rPr>
              <a:t>(1 + </a:t>
            </a:r>
            <a:r>
              <a:rPr lang="en-US" sz="3200" dirty="0">
                <a:solidFill>
                  <a:srgbClr val="000000"/>
                </a:solidFill>
                <a:latin typeface="Times New Roman" panose="02020603050405020304" pitchFamily="18" charset="0"/>
                <a:ea typeface="Times New Roman" panose="02020603050405020304" pitchFamily="18" charset="0"/>
                <a:sym typeface="Symbol" panose="05050102010706020507" pitchFamily="18" charset="2"/>
              </a:rPr>
              <a:t></a:t>
            </a:r>
            <a:r>
              <a:rPr lang="en-US" sz="3200" i="1" baseline="-25000" dirty="0">
                <a:solidFill>
                  <a:srgbClr val="000000"/>
                </a:solidFill>
                <a:latin typeface="Times New Roman" panose="02020603050405020304" pitchFamily="18" charset="0"/>
                <a:ea typeface="Times New Roman" panose="02020603050405020304" pitchFamily="18" charset="0"/>
              </a:rPr>
              <a:t>k</a:t>
            </a:r>
            <a:r>
              <a:rPr lang="en-US" sz="3200" dirty="0">
                <a:solidFill>
                  <a:srgbClr val="000000"/>
                </a:solidFill>
                <a:latin typeface="Times New Roman" panose="02020603050405020304" pitchFamily="18" charset="0"/>
                <a:ea typeface="Times New Roman" panose="02020603050405020304" pitchFamily="18" charset="0"/>
              </a:rPr>
              <a:t>) </a:t>
            </a:r>
            <a:r>
              <a:rPr lang="en-US" sz="3200" dirty="0" smtClean="0">
                <a:solidFill>
                  <a:srgbClr val="000000"/>
                </a:solidFill>
                <a:latin typeface="Times New Roman" panose="02020603050405020304" pitchFamily="18" charset="0"/>
                <a:ea typeface="Times New Roman" panose="02020603050405020304" pitchFamily="18" charset="0"/>
              </a:rPr>
              <a:t> </a:t>
            </a:r>
            <a:r>
              <a:rPr lang="en-US" sz="2800" i="1" dirty="0" smtClean="0">
                <a:solidFill>
                  <a:srgbClr val="000000"/>
                </a:solidFill>
                <a:latin typeface="Times New Roman" panose="02020603050405020304" pitchFamily="18" charset="0"/>
                <a:ea typeface="Times New Roman" panose="02020603050405020304" pitchFamily="18" charset="0"/>
              </a:rPr>
              <a:t>correctly</a:t>
            </a:r>
            <a:r>
              <a:rPr lang="en-US" sz="2800" dirty="0" smtClean="0">
                <a:solidFill>
                  <a:srgbClr val="000000"/>
                </a:solidFill>
                <a:latin typeface="Times New Roman" panose="02020603050405020304" pitchFamily="18" charset="0"/>
                <a:ea typeface="Times New Roman" panose="02020603050405020304" pitchFamily="18" charset="0"/>
              </a:rPr>
              <a:t> estimate of the population total of a variable strongly correlated with </a:t>
            </a:r>
            <a:r>
              <a:rPr lang="en-US" sz="2800" i="1" dirty="0" smtClean="0">
                <a:solidFill>
                  <a:srgbClr val="000000"/>
                </a:solidFill>
                <a:latin typeface="Times New Roman" panose="02020603050405020304" pitchFamily="18" charset="0"/>
                <a:ea typeface="Times New Roman" panose="02020603050405020304" pitchFamily="18" charset="0"/>
              </a:rPr>
              <a:t>y</a:t>
            </a:r>
            <a:r>
              <a:rPr lang="en-US" sz="2800" dirty="0" smtClean="0">
                <a:solidFill>
                  <a:srgbClr val="000000"/>
                </a:solidFill>
                <a:latin typeface="Times New Roman" panose="02020603050405020304" pitchFamily="18" charset="0"/>
                <a:ea typeface="Times New Roman" panose="02020603050405020304" pitchFamily="18" charset="0"/>
              </a:rPr>
              <a:t>, </a:t>
            </a:r>
          </a:p>
          <a:p>
            <a:pPr marL="514350" indent="-514350">
              <a:buAutoNum type="arabicPeriod"/>
            </a:pPr>
            <a:r>
              <a:rPr lang="en-US" sz="2800" dirty="0">
                <a:solidFill>
                  <a:srgbClr val="000000"/>
                </a:solidFill>
                <a:latin typeface="Times New Roman" panose="02020603050405020304" pitchFamily="18" charset="0"/>
                <a:ea typeface="Times New Roman" panose="02020603050405020304" pitchFamily="18" charset="0"/>
              </a:rPr>
              <a:t>A</a:t>
            </a:r>
            <a:r>
              <a:rPr lang="en-US" sz="2800" dirty="0" smtClean="0">
                <a:solidFill>
                  <a:srgbClr val="000000"/>
                </a:solidFill>
                <a:latin typeface="Times New Roman" panose="02020603050405020304" pitchFamily="18" charset="0"/>
                <a:ea typeface="Times New Roman" panose="02020603050405020304" pitchFamily="18" charset="0"/>
              </a:rPr>
              <a:t>pply those new weights to get estimate of population total of </a:t>
            </a:r>
            <a:r>
              <a:rPr lang="en-US" sz="2800" i="1" dirty="0" smtClean="0">
                <a:solidFill>
                  <a:srgbClr val="000000"/>
                </a:solidFill>
                <a:latin typeface="Times New Roman" panose="02020603050405020304" pitchFamily="18" charset="0"/>
                <a:ea typeface="Times New Roman" panose="02020603050405020304" pitchFamily="18" charset="0"/>
              </a:rPr>
              <a:t>y</a:t>
            </a:r>
            <a:r>
              <a:rPr lang="en-US" sz="2800" dirty="0" smtClean="0">
                <a:solidFill>
                  <a:srgbClr val="000000"/>
                </a:solidFill>
                <a:latin typeface="Times New Roman" panose="02020603050405020304" pitchFamily="18" charset="0"/>
                <a:ea typeface="Times New Roman" panose="02020603050405020304" pitchFamily="18" charset="0"/>
              </a:rPr>
              <a:t> itself.</a:t>
            </a:r>
          </a:p>
          <a:p>
            <a:endParaRPr lang="en-US" sz="2800" dirty="0">
              <a:solidFill>
                <a:srgbClr val="000000"/>
              </a:solidFill>
              <a:latin typeface="Times New Roman" panose="02020603050405020304" pitchFamily="18" charset="0"/>
              <a:ea typeface="Times New Roman" panose="02020603050405020304" pitchFamily="18" charset="0"/>
            </a:endParaRPr>
          </a:p>
          <a:p>
            <a:r>
              <a:rPr lang="en-US" sz="2800" dirty="0" smtClean="0">
                <a:solidFill>
                  <a:srgbClr val="000000"/>
                </a:solidFill>
                <a:latin typeface="Times New Roman" panose="02020603050405020304" pitchFamily="18" charset="0"/>
                <a:ea typeface="Times New Roman" panose="02020603050405020304" pitchFamily="18" charset="0"/>
              </a:rPr>
              <a:t>As correlated variable, we can use the predicted </a:t>
            </a:r>
            <a:r>
              <a:rPr lang="en-US" sz="2800" i="1" dirty="0" smtClean="0">
                <a:solidFill>
                  <a:srgbClr val="000000"/>
                </a:solidFill>
                <a:latin typeface="Times New Roman" panose="02020603050405020304" pitchFamily="18" charset="0"/>
                <a:ea typeface="Times New Roman" panose="02020603050405020304" pitchFamily="18" charset="0"/>
              </a:rPr>
              <a:t>y</a:t>
            </a:r>
            <a:r>
              <a:rPr lang="en-US" sz="2800" dirty="0" smtClean="0">
                <a:solidFill>
                  <a:srgbClr val="000000"/>
                </a:solidFill>
                <a:latin typeface="Times New Roman" panose="02020603050405020304" pitchFamily="18" charset="0"/>
                <a:ea typeface="Times New Roman" panose="02020603050405020304" pitchFamily="18" charset="0"/>
              </a:rPr>
              <a:t>-values </a:t>
            </a:r>
          </a:p>
          <a:p>
            <a:r>
              <a:rPr lang="en-US" sz="2800" dirty="0">
                <a:solidFill>
                  <a:srgbClr val="000000"/>
                </a:solidFill>
                <a:latin typeface="Times New Roman" panose="02020603050405020304" pitchFamily="18" charset="0"/>
                <a:ea typeface="Times New Roman" panose="02020603050405020304" pitchFamily="18" charset="0"/>
              </a:rPr>
              <a:t> </a:t>
            </a:r>
            <a:r>
              <a:rPr lang="en-US" sz="2800" dirty="0" smtClean="0">
                <a:solidFill>
                  <a:srgbClr val="000000"/>
                </a:solidFill>
                <a:latin typeface="Times New Roman" panose="02020603050405020304" pitchFamily="18" charset="0"/>
                <a:ea typeface="Times New Roman" panose="02020603050405020304" pitchFamily="18" charset="0"/>
              </a:rPr>
              <a:t>     from a </a:t>
            </a:r>
            <a:r>
              <a:rPr lang="en-US" sz="2800" i="1" dirty="0" smtClean="0">
                <a:solidFill>
                  <a:srgbClr val="000000"/>
                </a:solidFill>
                <a:latin typeface="Times New Roman" panose="02020603050405020304" pitchFamily="18" charset="0"/>
                <a:ea typeface="Times New Roman" panose="02020603050405020304" pitchFamily="18" charset="0"/>
              </a:rPr>
              <a:t>model</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i="1" dirty="0" smtClean="0">
                <a:solidFill>
                  <a:srgbClr val="000000"/>
                </a:solidFill>
                <a:latin typeface="Times New Roman" panose="02020603050405020304" pitchFamily="18" charset="0"/>
                <a:ea typeface="Times New Roman" panose="02020603050405020304" pitchFamily="18" charset="0"/>
              </a:rPr>
              <a:t>y </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i="1" dirty="0" smtClean="0">
                <a:solidFill>
                  <a:srgbClr val="000000"/>
                </a:solidFill>
                <a:latin typeface="Times New Roman" panose="02020603050405020304" pitchFamily="18" charset="0"/>
                <a:ea typeface="Times New Roman" panose="02020603050405020304" pitchFamily="18" charset="0"/>
              </a:rPr>
              <a:t>m</a:t>
            </a:r>
            <a:r>
              <a:rPr lang="en-US" sz="2800" dirty="0" smtClean="0">
                <a:solidFill>
                  <a:srgbClr val="000000"/>
                </a:solidFill>
                <a:latin typeface="Times New Roman" panose="02020603050405020304" pitchFamily="18" charset="0"/>
                <a:ea typeface="Times New Roman" panose="02020603050405020304" pitchFamily="18" charset="0"/>
              </a:rPr>
              <a:t>(</a:t>
            </a:r>
            <a:r>
              <a:rPr lang="en-US" sz="2800" b="1" dirty="0" smtClean="0">
                <a:solidFill>
                  <a:srgbClr val="000000"/>
                </a:solidFill>
                <a:latin typeface="Times New Roman" panose="02020603050405020304" pitchFamily="18" charset="0"/>
                <a:ea typeface="Times New Roman" panose="02020603050405020304" pitchFamily="18" charset="0"/>
              </a:rPr>
              <a:t>x</a:t>
            </a:r>
            <a:r>
              <a:rPr lang="en-US" sz="2800" dirty="0" smtClean="0">
                <a:solidFill>
                  <a:srgbClr val="000000"/>
                </a:solidFill>
                <a:latin typeface="Times New Roman" panose="02020603050405020304" pitchFamily="18" charset="0"/>
                <a:ea typeface="Times New Roman" panose="02020603050405020304" pitchFamily="18" charset="0"/>
              </a:rPr>
              <a:t>).  This is  MCAL</a:t>
            </a:r>
          </a:p>
          <a:p>
            <a:endParaRPr lang="en-US" sz="2800" dirty="0" smtClean="0">
              <a:solidFill>
                <a:srgbClr val="000000"/>
              </a:solidFill>
              <a:latin typeface="Times New Roman" panose="02020603050405020304" pitchFamily="18" charset="0"/>
              <a:ea typeface="Times New Roman" panose="02020603050405020304" pitchFamily="18" charset="0"/>
            </a:endParaRPr>
          </a:p>
          <a:p>
            <a:r>
              <a:rPr lang="en-US" sz="2800" dirty="0" smtClean="0">
                <a:solidFill>
                  <a:srgbClr val="000000"/>
                </a:solidFill>
                <a:latin typeface="Times New Roman" panose="02020603050405020304" pitchFamily="18" charset="0"/>
                <a:ea typeface="Times New Roman" panose="02020603050405020304" pitchFamily="18" charset="0"/>
              </a:rPr>
              <a:t>Key words:  </a:t>
            </a:r>
            <a:r>
              <a:rPr lang="en-US" sz="2800" b="1" dirty="0" smtClean="0">
                <a:solidFill>
                  <a:srgbClr val="000000"/>
                </a:solidFill>
                <a:latin typeface="Times New Roman" panose="02020603050405020304" pitchFamily="18" charset="0"/>
                <a:ea typeface="Times New Roman" panose="02020603050405020304" pitchFamily="18" charset="0"/>
              </a:rPr>
              <a:t>Weighting </a:t>
            </a:r>
            <a:r>
              <a:rPr lang="en-US" sz="2800" dirty="0" smtClean="0">
                <a:solidFill>
                  <a:srgbClr val="000000"/>
                </a:solidFill>
                <a:latin typeface="Times New Roman" panose="02020603050405020304" pitchFamily="18" charset="0"/>
                <a:ea typeface="Times New Roman" panose="02020603050405020304" pitchFamily="18" charset="0"/>
              </a:rPr>
              <a:t>(of the sample units),     and </a:t>
            </a:r>
          </a:p>
          <a:p>
            <a:r>
              <a:rPr lang="en-US" sz="2800" b="1" dirty="0" smtClean="0">
                <a:solidFill>
                  <a:srgbClr val="000000"/>
                </a:solidFill>
                <a:latin typeface="Times New Roman" panose="02020603050405020304" pitchFamily="18" charset="0"/>
                <a:ea typeface="Times New Roman" panose="02020603050405020304" pitchFamily="18" charset="0"/>
              </a:rPr>
              <a:t>            substitutability</a:t>
            </a:r>
            <a:r>
              <a:rPr lang="en-US" sz="2800" dirty="0" smtClean="0">
                <a:solidFill>
                  <a:srgbClr val="000000"/>
                </a:solidFill>
                <a:latin typeface="Times New Roman" panose="02020603050405020304" pitchFamily="18" charset="0"/>
                <a:ea typeface="Times New Roman" panose="02020603050405020304" pitchFamily="18" charset="0"/>
              </a:rPr>
              <a:t> (apply weights of the correlated variable to </a:t>
            </a:r>
            <a:r>
              <a:rPr lang="en-US" sz="2800" i="1" dirty="0" smtClean="0">
                <a:solidFill>
                  <a:srgbClr val="000000"/>
                </a:solidFill>
                <a:latin typeface="Times New Roman" panose="02020603050405020304" pitchFamily="18" charset="0"/>
                <a:ea typeface="Times New Roman" panose="02020603050405020304" pitchFamily="18" charset="0"/>
              </a:rPr>
              <a:t>y</a:t>
            </a: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a:solidFill>
                  <a:srgbClr val="000000"/>
                </a:solidFill>
                <a:latin typeface="Times New Roman" panose="02020603050405020304" pitchFamily="18" charset="0"/>
                <a:ea typeface="Times New Roman" panose="02020603050405020304" pitchFamily="18" charset="0"/>
              </a:rPr>
              <a:t>i</a:t>
            </a:r>
            <a:r>
              <a:rPr lang="en-US" sz="2800" dirty="0" smtClean="0">
                <a:solidFill>
                  <a:srgbClr val="000000"/>
                </a:solidFill>
                <a:latin typeface="Times New Roman" panose="02020603050405020304" pitchFamily="18" charset="0"/>
                <a:ea typeface="Times New Roman" panose="02020603050405020304" pitchFamily="18" charset="0"/>
              </a:rPr>
              <a:t>tself)</a:t>
            </a:r>
            <a:endParaRPr lang="en-US" sz="28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9556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423161" y="6252231"/>
            <a:ext cx="1463040" cy="489325"/>
          </a:xfrm>
        </p:spPr>
        <p:txBody>
          <a:bodyPr>
            <a:norm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Rektangel 3"/>
          <p:cNvSpPr/>
          <p:nvPr/>
        </p:nvSpPr>
        <p:spPr>
          <a:xfrm>
            <a:off x="403329" y="1306216"/>
            <a:ext cx="8832111" cy="2739211"/>
          </a:xfrm>
          <a:prstGeom prst="rect">
            <a:avLst/>
          </a:prstGeom>
        </p:spPr>
        <p:txBody>
          <a:bodyPr wrap="square">
            <a:spAutoFit/>
          </a:bodyPr>
          <a:lstStyle/>
          <a:p>
            <a:r>
              <a:rPr lang="en-US" sz="2800" dirty="0" smtClean="0">
                <a:solidFill>
                  <a:srgbClr val="000000"/>
                </a:solidFill>
                <a:latin typeface="Times New Roman" panose="02020603050405020304" pitchFamily="18" charset="0"/>
                <a:ea typeface="Times New Roman" panose="02020603050405020304" pitchFamily="18" charset="0"/>
              </a:rPr>
              <a:t>Step 1: Specify a </a:t>
            </a:r>
            <a:r>
              <a:rPr lang="en-US" sz="2800" i="1" dirty="0" smtClean="0">
                <a:solidFill>
                  <a:srgbClr val="000000"/>
                </a:solidFill>
                <a:latin typeface="Times New Roman" panose="02020603050405020304" pitchFamily="18" charset="0"/>
                <a:ea typeface="Times New Roman" panose="02020603050405020304" pitchFamily="18" charset="0"/>
              </a:rPr>
              <a:t>calibration function  </a:t>
            </a:r>
            <a:r>
              <a:rPr lang="en-US" sz="3200" i="1" dirty="0" smtClean="0">
                <a:solidFill>
                  <a:srgbClr val="000000"/>
                </a:solidFill>
                <a:latin typeface="Times New Roman" panose="02020603050405020304" pitchFamily="18" charset="0"/>
                <a:ea typeface="Times New Roman" panose="02020603050405020304" pitchFamily="18" charset="0"/>
              </a:rPr>
              <a:t>F</a:t>
            </a:r>
            <a:r>
              <a:rPr lang="en-US" sz="3200" dirty="0" smtClean="0">
                <a:solidFill>
                  <a:srgbClr val="000000"/>
                </a:solidFill>
                <a:latin typeface="Times New Roman" panose="02020603050405020304" pitchFamily="18" charset="0"/>
                <a:ea typeface="Times New Roman" panose="02020603050405020304" pitchFamily="18" charset="0"/>
              </a:rPr>
              <a:t>(</a:t>
            </a:r>
            <a:r>
              <a:rPr lang="en-US" sz="3200"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a:t>
            </a:r>
            <a:r>
              <a:rPr lang="en-US" sz="3200" dirty="0" smtClean="0">
                <a:solidFill>
                  <a:srgbClr val="000000"/>
                </a:solidFill>
                <a:latin typeface="Times New Roman" panose="02020603050405020304" pitchFamily="18" charset="0"/>
                <a:ea typeface="Times New Roman" panose="02020603050405020304" pitchFamily="18" charset="0"/>
              </a:rPr>
              <a:t>)</a:t>
            </a:r>
            <a:r>
              <a:rPr lang="en-US" sz="2800" dirty="0" smtClean="0">
                <a:solidFill>
                  <a:srgbClr val="000000"/>
                </a:solidFill>
                <a:latin typeface="Times New Roman" panose="02020603050405020304" pitchFamily="18" charset="0"/>
                <a:ea typeface="Times New Roman" panose="02020603050405020304" pitchFamily="18" charset="0"/>
              </a:rPr>
              <a:t>,  determine  </a:t>
            </a:r>
            <a:r>
              <a:rPr lang="en-US" sz="2800" b="1"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  </a:t>
            </a:r>
            <a:r>
              <a:rPr lang="en-US" sz="2800"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in</a:t>
            </a:r>
            <a:r>
              <a:rPr lang="en-US" sz="2800" b="1" dirty="0" smtClean="0">
                <a:solidFill>
                  <a:srgbClr val="000000"/>
                </a:solidFill>
                <a:latin typeface="Times New Roman" panose="02020603050405020304" pitchFamily="18" charset="0"/>
                <a:ea typeface="Times New Roman" panose="02020603050405020304" pitchFamily="18" charset="0"/>
                <a:sym typeface="Symbol" panose="05050102010706020507" pitchFamily="18" charset="2"/>
              </a:rPr>
              <a:t> </a:t>
            </a:r>
            <a:r>
              <a:rPr lang="en-US" sz="2800" dirty="0" smtClean="0">
                <a:solidFill>
                  <a:srgbClr val="000000"/>
                </a:solidFill>
                <a:latin typeface="Times New Roman" panose="02020603050405020304" pitchFamily="18" charset="0"/>
                <a:ea typeface="Times New Roman" panose="02020603050405020304" pitchFamily="18" charset="0"/>
              </a:rPr>
              <a:t> </a:t>
            </a:r>
          </a:p>
          <a:p>
            <a:r>
              <a:rPr lang="en-US" sz="2800" dirty="0" smtClean="0">
                <a:solidFill>
                  <a:srgbClr val="000000"/>
                </a:solidFill>
                <a:latin typeface="Times New Roman" panose="02020603050405020304" pitchFamily="18" charset="0"/>
                <a:ea typeface="Times New Roman" panose="02020603050405020304" pitchFamily="18" charset="0"/>
              </a:rPr>
              <a:t>to get correct estimation of total of the correlated variable :</a:t>
            </a:r>
            <a:endParaRPr lang="en-US" sz="2800" dirty="0" smtClean="0">
              <a:latin typeface="Times New Roman" panose="02020603050405020304" pitchFamily="18" charset="0"/>
              <a:ea typeface="Times New Roman" panose="02020603050405020304" pitchFamily="18" charset="0"/>
            </a:endParaRPr>
          </a:p>
          <a:p>
            <a:endParaRPr lang="en-US" sz="2800" dirty="0" smtClean="0">
              <a:solidFill>
                <a:srgbClr val="000000"/>
              </a:solidFill>
              <a:latin typeface="Times New Roman" panose="02020603050405020304" pitchFamily="18" charset="0"/>
              <a:ea typeface="Times New Roman" panose="02020603050405020304" pitchFamily="18" charset="0"/>
            </a:endParaRPr>
          </a:p>
          <a:p>
            <a:endParaRPr lang="en-US" sz="2800" dirty="0" smtClean="0">
              <a:solidFill>
                <a:srgbClr val="000000"/>
              </a:solidFill>
              <a:latin typeface="Times New Roman" panose="02020603050405020304" pitchFamily="18" charset="0"/>
              <a:ea typeface="Times New Roman" panose="02020603050405020304" pitchFamily="18" charset="0"/>
            </a:endParaRPr>
          </a:p>
          <a:p>
            <a:endParaRPr lang="en-US" sz="2800" dirty="0" smtClean="0">
              <a:solidFill>
                <a:srgbClr val="000000"/>
              </a:solidFill>
              <a:latin typeface="Times New Roman" panose="02020603050405020304" pitchFamily="18" charset="0"/>
            </a:endParaRPr>
          </a:p>
          <a:p>
            <a:r>
              <a:rPr lang="en-US" sz="2800" dirty="0" smtClean="0">
                <a:solidFill>
                  <a:srgbClr val="000000"/>
                </a:solidFill>
                <a:latin typeface="Times New Roman" panose="02020603050405020304" pitchFamily="18" charset="0"/>
              </a:rPr>
              <a:t>Step 2: Apply those weights to </a:t>
            </a:r>
            <a:r>
              <a:rPr lang="en-US" sz="2800" i="1" dirty="0" smtClean="0">
                <a:solidFill>
                  <a:srgbClr val="000000"/>
                </a:solidFill>
                <a:latin typeface="Times New Roman" panose="02020603050405020304" pitchFamily="18" charset="0"/>
              </a:rPr>
              <a:t>y</a:t>
            </a:r>
            <a:r>
              <a:rPr lang="en-US" sz="2800" dirty="0" smtClean="0">
                <a:solidFill>
                  <a:srgbClr val="000000"/>
                </a:solidFill>
                <a:latin typeface="Times New Roman" panose="02020603050405020304" pitchFamily="18" charset="0"/>
              </a:rPr>
              <a:t> itself</a:t>
            </a:r>
            <a:r>
              <a:rPr lang="en-US" sz="2800" dirty="0">
                <a:solidFill>
                  <a:srgbClr val="000000"/>
                </a:solidFill>
                <a:latin typeface="Times New Roman" panose="02020603050405020304" pitchFamily="18" charset="0"/>
              </a:rPr>
              <a:t> </a:t>
            </a:r>
            <a:r>
              <a:rPr lang="en-US" sz="2800" dirty="0" smtClean="0">
                <a:solidFill>
                  <a:srgbClr val="000000"/>
                </a:solidFill>
                <a:latin typeface="Times New Roman" panose="02020603050405020304" pitchFamily="18" charset="0"/>
              </a:rPr>
              <a:t>:</a:t>
            </a:r>
          </a:p>
        </p:txBody>
      </p:sp>
      <p:graphicFrame>
        <p:nvGraphicFramePr>
          <p:cNvPr id="9" name="Objekt 8"/>
          <p:cNvGraphicFramePr>
            <a:graphicFrameLocks noChangeAspect="1"/>
          </p:cNvGraphicFramePr>
          <p:nvPr>
            <p:extLst>
              <p:ext uri="{D42A27DB-BD31-4B8C-83A1-F6EECF244321}">
                <p14:modId xmlns:p14="http://schemas.microsoft.com/office/powerpoint/2010/main" val="4054545999"/>
              </p:ext>
            </p:extLst>
          </p:nvPr>
        </p:nvGraphicFramePr>
        <p:xfrm>
          <a:off x="2880958" y="2592634"/>
          <a:ext cx="4424363" cy="611188"/>
        </p:xfrm>
        <a:graphic>
          <a:graphicData uri="http://schemas.openxmlformats.org/presentationml/2006/ole">
            <mc:AlternateContent xmlns:mc="http://schemas.openxmlformats.org/markup-compatibility/2006">
              <mc:Choice xmlns:v="urn:schemas-microsoft-com:vml" Requires="v">
                <p:oleObj spid="_x0000_s315172" name="Equation" r:id="rId3" imgW="1930320" imgH="266400" progId="Equation.DSMT4">
                  <p:embed/>
                </p:oleObj>
              </mc:Choice>
              <mc:Fallback>
                <p:oleObj name="Equation" r:id="rId3" imgW="1930320" imgH="266400" progId="Equation.DSMT4">
                  <p:embed/>
                  <p:pic>
                    <p:nvPicPr>
                      <p:cNvPr id="0" name=""/>
                      <p:cNvPicPr>
                        <a:picLocks noChangeAspect="1" noChangeArrowheads="1"/>
                      </p:cNvPicPr>
                      <p:nvPr/>
                    </p:nvPicPr>
                    <p:blipFill>
                      <a:blip r:embed="rId4"/>
                      <a:srcRect/>
                      <a:stretch>
                        <a:fillRect/>
                      </a:stretch>
                    </p:blipFill>
                    <p:spPr bwMode="auto">
                      <a:xfrm>
                        <a:off x="2880958" y="2592634"/>
                        <a:ext cx="4424363" cy="611188"/>
                      </a:xfrm>
                      <a:prstGeom prst="rect">
                        <a:avLst/>
                      </a:prstGeom>
                      <a:noFill/>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1709869631"/>
              </p:ext>
            </p:extLst>
          </p:nvPr>
        </p:nvGraphicFramePr>
        <p:xfrm>
          <a:off x="2837728" y="4125912"/>
          <a:ext cx="5489575" cy="739775"/>
        </p:xfrm>
        <a:graphic>
          <a:graphicData uri="http://schemas.openxmlformats.org/presentationml/2006/ole">
            <mc:AlternateContent xmlns:mc="http://schemas.openxmlformats.org/markup-compatibility/2006">
              <mc:Choice xmlns:v="urn:schemas-microsoft-com:vml" Requires="v">
                <p:oleObj spid="_x0000_s315173" name="Equation" r:id="rId5" imgW="2070000" imgH="279360" progId="Equation.DSMT4">
                  <p:embed/>
                </p:oleObj>
              </mc:Choice>
              <mc:Fallback>
                <p:oleObj name="Equation" r:id="rId5" imgW="2070000" imgH="279360" progId="Equation.DSMT4">
                  <p:embed/>
                  <p:pic>
                    <p:nvPicPr>
                      <p:cNvPr id="0" name=""/>
                      <p:cNvPicPr/>
                      <p:nvPr/>
                    </p:nvPicPr>
                    <p:blipFill>
                      <a:blip r:embed="rId6"/>
                      <a:stretch>
                        <a:fillRect/>
                      </a:stretch>
                    </p:blipFill>
                    <p:spPr>
                      <a:xfrm>
                        <a:off x="2837728" y="4125912"/>
                        <a:ext cx="5489575" cy="739775"/>
                      </a:xfrm>
                      <a:prstGeom prst="rect">
                        <a:avLst/>
                      </a:prstGeom>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847890440"/>
              </p:ext>
            </p:extLst>
          </p:nvPr>
        </p:nvGraphicFramePr>
        <p:xfrm>
          <a:off x="505778" y="590550"/>
          <a:ext cx="10999787" cy="538163"/>
        </p:xfrm>
        <a:graphic>
          <a:graphicData uri="http://schemas.openxmlformats.org/presentationml/2006/ole">
            <mc:AlternateContent xmlns:mc="http://schemas.openxmlformats.org/markup-compatibility/2006">
              <mc:Choice xmlns:v="urn:schemas-microsoft-com:vml" Requires="v">
                <p:oleObj spid="_x0000_s315174" name="Equation" r:id="rId7" imgW="4660560" imgH="228600" progId="Equation.DSMT4">
                  <p:embed/>
                </p:oleObj>
              </mc:Choice>
              <mc:Fallback>
                <p:oleObj name="Equation" r:id="rId7" imgW="4660560" imgH="228600" progId="Equation.DSMT4">
                  <p:embed/>
                  <p:pic>
                    <p:nvPicPr>
                      <p:cNvPr id="0" name=""/>
                      <p:cNvPicPr/>
                      <p:nvPr/>
                    </p:nvPicPr>
                    <p:blipFill>
                      <a:blip r:embed="rId8"/>
                      <a:stretch>
                        <a:fillRect/>
                      </a:stretch>
                    </p:blipFill>
                    <p:spPr>
                      <a:xfrm>
                        <a:off x="505778" y="590550"/>
                        <a:ext cx="10999787" cy="538163"/>
                      </a:xfrm>
                      <a:prstGeom prst="rect">
                        <a:avLst/>
                      </a:prstGeom>
                    </p:spPr>
                  </p:pic>
                </p:oleObj>
              </mc:Fallback>
            </mc:AlternateContent>
          </a:graphicData>
        </a:graphic>
      </p:graphicFrame>
      <p:graphicFrame>
        <p:nvGraphicFramePr>
          <p:cNvPr id="10" name="Objekt 9"/>
          <p:cNvGraphicFramePr>
            <a:graphicFrameLocks noChangeAspect="1"/>
          </p:cNvGraphicFramePr>
          <p:nvPr>
            <p:extLst>
              <p:ext uri="{D42A27DB-BD31-4B8C-83A1-F6EECF244321}">
                <p14:modId xmlns:p14="http://schemas.microsoft.com/office/powerpoint/2010/main" val="690128714"/>
              </p:ext>
            </p:extLst>
          </p:nvPr>
        </p:nvGraphicFramePr>
        <p:xfrm>
          <a:off x="1164626" y="5074743"/>
          <a:ext cx="8423276" cy="538163"/>
        </p:xfrm>
        <a:graphic>
          <a:graphicData uri="http://schemas.openxmlformats.org/presentationml/2006/ole">
            <mc:AlternateContent xmlns:mc="http://schemas.openxmlformats.org/markup-compatibility/2006">
              <mc:Choice xmlns:v="urn:schemas-microsoft-com:vml" Requires="v">
                <p:oleObj spid="_x0000_s315175" name="Equation" r:id="rId9" imgW="3568680" imgH="228600" progId="Equation.DSMT4">
                  <p:embed/>
                </p:oleObj>
              </mc:Choice>
              <mc:Fallback>
                <p:oleObj name="Equation" r:id="rId9" imgW="3568680" imgH="228600" progId="Equation.DSMT4">
                  <p:embed/>
                  <p:pic>
                    <p:nvPicPr>
                      <p:cNvPr id="0" name=""/>
                      <p:cNvPicPr/>
                      <p:nvPr/>
                    </p:nvPicPr>
                    <p:blipFill>
                      <a:blip r:embed="rId10"/>
                      <a:stretch>
                        <a:fillRect/>
                      </a:stretch>
                    </p:blipFill>
                    <p:spPr>
                      <a:xfrm>
                        <a:off x="1164626" y="5074743"/>
                        <a:ext cx="8423276" cy="538163"/>
                      </a:xfrm>
                      <a:prstGeom prst="rect">
                        <a:avLst/>
                      </a:prstGeom>
                    </p:spPr>
                  </p:pic>
                </p:oleObj>
              </mc:Fallback>
            </mc:AlternateContent>
          </a:graphicData>
        </a:graphic>
      </p:graphicFrame>
      <p:graphicFrame>
        <p:nvGraphicFramePr>
          <p:cNvPr id="11" name="Objekt 10"/>
          <p:cNvGraphicFramePr>
            <a:graphicFrameLocks noChangeAspect="1"/>
          </p:cNvGraphicFramePr>
          <p:nvPr>
            <p:extLst>
              <p:ext uri="{D42A27DB-BD31-4B8C-83A1-F6EECF244321}">
                <p14:modId xmlns:p14="http://schemas.microsoft.com/office/powerpoint/2010/main" val="266527822"/>
              </p:ext>
            </p:extLst>
          </p:nvPr>
        </p:nvGraphicFramePr>
        <p:xfrm>
          <a:off x="9329419" y="1295401"/>
          <a:ext cx="2603587" cy="658178"/>
        </p:xfrm>
        <a:graphic>
          <a:graphicData uri="http://schemas.openxmlformats.org/presentationml/2006/ole">
            <mc:AlternateContent xmlns:mc="http://schemas.openxmlformats.org/markup-compatibility/2006">
              <mc:Choice xmlns:v="urn:schemas-microsoft-com:vml" Requires="v">
                <p:oleObj spid="_x0000_s315176" name="Equation" r:id="rId11" imgW="901440" imgH="228600" progId="Equation.DSMT4">
                  <p:embed/>
                </p:oleObj>
              </mc:Choice>
              <mc:Fallback>
                <p:oleObj name="Equation" r:id="rId11" imgW="901440" imgH="228600" progId="Equation.DSMT4">
                  <p:embed/>
                  <p:pic>
                    <p:nvPicPr>
                      <p:cNvPr id="0" name=""/>
                      <p:cNvPicPr/>
                      <p:nvPr/>
                    </p:nvPicPr>
                    <p:blipFill>
                      <a:blip r:embed="rId12"/>
                      <a:stretch>
                        <a:fillRect/>
                      </a:stretch>
                    </p:blipFill>
                    <p:spPr>
                      <a:xfrm>
                        <a:off x="9329419" y="1295401"/>
                        <a:ext cx="2603587" cy="658178"/>
                      </a:xfrm>
                      <a:prstGeom prst="rect">
                        <a:avLst/>
                      </a:prstGeom>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3806408904"/>
              </p:ext>
            </p:extLst>
          </p:nvPr>
        </p:nvGraphicFramePr>
        <p:xfrm>
          <a:off x="4108711" y="5879944"/>
          <a:ext cx="7343775" cy="538163"/>
        </p:xfrm>
        <a:graphic>
          <a:graphicData uri="http://schemas.openxmlformats.org/presentationml/2006/ole">
            <mc:AlternateContent xmlns:mc="http://schemas.openxmlformats.org/markup-compatibility/2006">
              <mc:Choice xmlns:v="urn:schemas-microsoft-com:vml" Requires="v">
                <p:oleObj spid="_x0000_s315177" name="Equation" r:id="rId13" imgW="3111480" imgH="228600" progId="Equation.DSMT4">
                  <p:embed/>
                </p:oleObj>
              </mc:Choice>
              <mc:Fallback>
                <p:oleObj name="Equation" r:id="rId13" imgW="3111480" imgH="228600" progId="Equation.DSMT4">
                  <p:embed/>
                  <p:pic>
                    <p:nvPicPr>
                      <p:cNvPr id="0" name=""/>
                      <p:cNvPicPr/>
                      <p:nvPr/>
                    </p:nvPicPr>
                    <p:blipFill>
                      <a:blip r:embed="rId14"/>
                      <a:stretch>
                        <a:fillRect/>
                      </a:stretch>
                    </p:blipFill>
                    <p:spPr>
                      <a:xfrm>
                        <a:off x="4108711" y="5879944"/>
                        <a:ext cx="7343775" cy="538163"/>
                      </a:xfrm>
                      <a:prstGeom prst="rect">
                        <a:avLst/>
                      </a:prstGeom>
                    </p:spPr>
                  </p:pic>
                </p:oleObj>
              </mc:Fallback>
            </mc:AlternateContent>
          </a:graphicData>
        </a:graphic>
      </p:graphicFrame>
    </p:spTree>
    <p:extLst>
      <p:ext uri="{BB962C8B-B14F-4D97-AF65-F5344CB8AC3E}">
        <p14:creationId xmlns:p14="http://schemas.microsoft.com/office/powerpoint/2010/main" val="2690043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71742" y="5902210"/>
            <a:ext cx="4578770" cy="489325"/>
          </a:xfrm>
        </p:spPr>
        <p:txBody>
          <a:bodyPr>
            <a:norm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1057832" y="653130"/>
            <a:ext cx="10785371" cy="591054"/>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Examples of calibration functions</a:t>
            </a:r>
          </a:p>
        </p:txBody>
      </p:sp>
      <p:graphicFrame>
        <p:nvGraphicFramePr>
          <p:cNvPr id="8" name="Objekt 7"/>
          <p:cNvGraphicFramePr>
            <a:graphicFrameLocks noChangeAspect="1"/>
          </p:cNvGraphicFramePr>
          <p:nvPr>
            <p:extLst>
              <p:ext uri="{D42A27DB-BD31-4B8C-83A1-F6EECF244321}">
                <p14:modId xmlns:p14="http://schemas.microsoft.com/office/powerpoint/2010/main" val="2701002878"/>
              </p:ext>
            </p:extLst>
          </p:nvPr>
        </p:nvGraphicFramePr>
        <p:xfrm>
          <a:off x="606425" y="2381250"/>
          <a:ext cx="9729788" cy="638175"/>
        </p:xfrm>
        <a:graphic>
          <a:graphicData uri="http://schemas.openxmlformats.org/presentationml/2006/ole">
            <mc:AlternateContent xmlns:mc="http://schemas.openxmlformats.org/markup-compatibility/2006">
              <mc:Choice xmlns:v="urn:schemas-microsoft-com:vml" Requires="v">
                <p:oleObj spid="_x0000_s352496" name="Equation" r:id="rId3" imgW="3670200" imgH="241200" progId="Equation.DSMT4">
                  <p:embed/>
                </p:oleObj>
              </mc:Choice>
              <mc:Fallback>
                <p:oleObj name="Equation" r:id="rId3" imgW="3670200" imgH="241200" progId="Equation.DSMT4">
                  <p:embed/>
                  <p:pic>
                    <p:nvPicPr>
                      <p:cNvPr id="0" name=""/>
                      <p:cNvPicPr/>
                      <p:nvPr/>
                    </p:nvPicPr>
                    <p:blipFill>
                      <a:blip r:embed="rId4"/>
                      <a:stretch>
                        <a:fillRect/>
                      </a:stretch>
                    </p:blipFill>
                    <p:spPr>
                      <a:xfrm>
                        <a:off x="606425" y="2381250"/>
                        <a:ext cx="9729788" cy="638175"/>
                      </a:xfrm>
                      <a:prstGeom prst="rect">
                        <a:avLst/>
                      </a:prstGeom>
                    </p:spPr>
                  </p:pic>
                </p:oleObj>
              </mc:Fallback>
            </mc:AlternateContent>
          </a:graphicData>
        </a:graphic>
      </p:graphicFrame>
      <p:sp>
        <p:nvSpPr>
          <p:cNvPr id="4" name="Rektangel 3"/>
          <p:cNvSpPr/>
          <p:nvPr/>
        </p:nvSpPr>
        <p:spPr>
          <a:xfrm>
            <a:off x="649574" y="3555540"/>
            <a:ext cx="8539396" cy="523220"/>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The latter will guarantee </a:t>
            </a:r>
            <a:r>
              <a:rPr lang="en-US" sz="2800" i="1" dirty="0" smtClean="0">
                <a:latin typeface="Times New Roman" panose="02020603050405020304" pitchFamily="18" charset="0"/>
                <a:cs typeface="Times New Roman" panose="02020603050405020304" pitchFamily="18" charset="0"/>
              </a:rPr>
              <a:t>always positive weights</a:t>
            </a:r>
            <a:endParaRPr lang="en-US" sz="2800" i="1" dirty="0">
              <a:latin typeface="Times New Roman" panose="02020603050405020304" pitchFamily="18" charset="0"/>
              <a:cs typeface="Times New Roman" panose="02020603050405020304" pitchFamily="18"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1436775121"/>
              </p:ext>
            </p:extLst>
          </p:nvPr>
        </p:nvGraphicFramePr>
        <p:xfrm>
          <a:off x="678357" y="1501957"/>
          <a:ext cx="4310063" cy="604837"/>
        </p:xfrm>
        <a:graphic>
          <a:graphicData uri="http://schemas.openxmlformats.org/presentationml/2006/ole">
            <mc:AlternateContent xmlns:mc="http://schemas.openxmlformats.org/markup-compatibility/2006">
              <mc:Choice xmlns:v="urn:schemas-microsoft-com:vml" Requires="v">
                <p:oleObj spid="_x0000_s352497" name="Equation" r:id="rId5" imgW="1625400" imgH="228600" progId="Equation.DSMT4">
                  <p:embed/>
                </p:oleObj>
              </mc:Choice>
              <mc:Fallback>
                <p:oleObj name="Equation" r:id="rId5" imgW="1625400" imgH="228600" progId="Equation.DSMT4">
                  <p:embed/>
                  <p:pic>
                    <p:nvPicPr>
                      <p:cNvPr id="0" name=""/>
                      <p:cNvPicPr/>
                      <p:nvPr/>
                    </p:nvPicPr>
                    <p:blipFill>
                      <a:blip r:embed="rId6"/>
                      <a:stretch>
                        <a:fillRect/>
                      </a:stretch>
                    </p:blipFill>
                    <p:spPr>
                      <a:xfrm>
                        <a:off x="678357" y="1501957"/>
                        <a:ext cx="4310063" cy="604837"/>
                      </a:xfrm>
                      <a:prstGeom prst="rect">
                        <a:avLst/>
                      </a:prstGeom>
                    </p:spPr>
                  </p:pic>
                </p:oleObj>
              </mc:Fallback>
            </mc:AlternateContent>
          </a:graphicData>
        </a:graphic>
      </p:graphicFrame>
      <p:graphicFrame>
        <p:nvGraphicFramePr>
          <p:cNvPr id="9" name="Objekt 8"/>
          <p:cNvGraphicFramePr>
            <a:graphicFrameLocks noChangeAspect="1"/>
          </p:cNvGraphicFramePr>
          <p:nvPr>
            <p:extLst>
              <p:ext uri="{D42A27DB-BD31-4B8C-83A1-F6EECF244321}">
                <p14:modId xmlns:p14="http://schemas.microsoft.com/office/powerpoint/2010/main" val="569236321"/>
              </p:ext>
            </p:extLst>
          </p:nvPr>
        </p:nvGraphicFramePr>
        <p:xfrm>
          <a:off x="7882890" y="3571558"/>
          <a:ext cx="2592388" cy="606425"/>
        </p:xfrm>
        <a:graphic>
          <a:graphicData uri="http://schemas.openxmlformats.org/presentationml/2006/ole">
            <mc:AlternateContent xmlns:mc="http://schemas.openxmlformats.org/markup-compatibility/2006">
              <mc:Choice xmlns:v="urn:schemas-microsoft-com:vml" Requires="v">
                <p:oleObj spid="_x0000_s352498" name="Equation" r:id="rId7" imgW="977760" imgH="228600" progId="Equation.DSMT4">
                  <p:embed/>
                </p:oleObj>
              </mc:Choice>
              <mc:Fallback>
                <p:oleObj name="Equation" r:id="rId7" imgW="977760" imgH="228600" progId="Equation.DSMT4">
                  <p:embed/>
                  <p:pic>
                    <p:nvPicPr>
                      <p:cNvPr id="0" name=""/>
                      <p:cNvPicPr/>
                      <p:nvPr/>
                    </p:nvPicPr>
                    <p:blipFill>
                      <a:blip r:embed="rId8"/>
                      <a:stretch>
                        <a:fillRect/>
                      </a:stretch>
                    </p:blipFill>
                    <p:spPr>
                      <a:xfrm>
                        <a:off x="7882890" y="3571558"/>
                        <a:ext cx="2592388" cy="606425"/>
                      </a:xfrm>
                      <a:prstGeom prst="rect">
                        <a:avLst/>
                      </a:prstGeom>
                    </p:spPr>
                  </p:pic>
                </p:oleObj>
              </mc:Fallback>
            </mc:AlternateContent>
          </a:graphicData>
        </a:graphic>
      </p:graphicFrame>
    </p:spTree>
    <p:extLst>
      <p:ext uri="{BB962C8B-B14F-4D97-AF65-F5344CB8AC3E}">
        <p14:creationId xmlns:p14="http://schemas.microsoft.com/office/powerpoint/2010/main" val="2923274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1697196" y="6311765"/>
            <a:ext cx="2072640" cy="546235"/>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Rektangel 3"/>
          <p:cNvSpPr/>
          <p:nvPr/>
        </p:nvSpPr>
        <p:spPr>
          <a:xfrm>
            <a:off x="2789096" y="405697"/>
            <a:ext cx="4930838" cy="523220"/>
          </a:xfrm>
          <a:prstGeom prst="rect">
            <a:avLst/>
          </a:prstGeom>
        </p:spPr>
        <p:txBody>
          <a:bodyPr wrap="square">
            <a:spAutoFit/>
          </a:bodyPr>
          <a:lstStyle/>
          <a:p>
            <a:r>
              <a:rPr lang="en-US" sz="2800" u="sng" dirty="0" smtClean="0">
                <a:solidFill>
                  <a:srgbClr val="000000"/>
                </a:solidFill>
                <a:latin typeface="Times New Roman" panose="02020603050405020304" pitchFamily="18" charset="0"/>
              </a:rPr>
              <a:t>Doubly linear specification</a:t>
            </a:r>
            <a:endParaRPr lang="en-US" sz="2800" dirty="0" smtClean="0">
              <a:solidFill>
                <a:srgbClr val="000000"/>
              </a:solidFill>
              <a:latin typeface="Times New Roman" panose="02020603050405020304" pitchFamily="18" charset="0"/>
            </a:endParaRPr>
          </a:p>
        </p:txBody>
      </p:sp>
      <p:graphicFrame>
        <p:nvGraphicFramePr>
          <p:cNvPr id="8" name="Objekt 7"/>
          <p:cNvGraphicFramePr>
            <a:graphicFrameLocks noChangeAspect="1"/>
          </p:cNvGraphicFramePr>
          <p:nvPr>
            <p:extLst>
              <p:ext uri="{D42A27DB-BD31-4B8C-83A1-F6EECF244321}">
                <p14:modId xmlns:p14="http://schemas.microsoft.com/office/powerpoint/2010/main" val="783660491"/>
              </p:ext>
            </p:extLst>
          </p:nvPr>
        </p:nvGraphicFramePr>
        <p:xfrm>
          <a:off x="1806461" y="3792453"/>
          <a:ext cx="7364413" cy="682625"/>
        </p:xfrm>
        <a:graphic>
          <a:graphicData uri="http://schemas.openxmlformats.org/presentationml/2006/ole">
            <mc:AlternateContent xmlns:mc="http://schemas.openxmlformats.org/markup-compatibility/2006">
              <mc:Choice xmlns:v="urn:schemas-microsoft-com:vml" Requires="v">
                <p:oleObj spid="_x0000_s333246" name="Equation" r:id="rId4" imgW="3009600" imgH="279360" progId="Equation.DSMT4">
                  <p:embed/>
                </p:oleObj>
              </mc:Choice>
              <mc:Fallback>
                <p:oleObj name="Equation" r:id="rId4" imgW="3009600" imgH="279360" progId="Equation.DSMT4">
                  <p:embed/>
                  <p:pic>
                    <p:nvPicPr>
                      <p:cNvPr id="0" name=""/>
                      <p:cNvPicPr>
                        <a:picLocks noChangeAspect="1" noChangeArrowheads="1"/>
                      </p:cNvPicPr>
                      <p:nvPr/>
                    </p:nvPicPr>
                    <p:blipFill>
                      <a:blip r:embed="rId5"/>
                      <a:srcRect/>
                      <a:stretch>
                        <a:fillRect/>
                      </a:stretch>
                    </p:blipFill>
                    <p:spPr bwMode="auto">
                      <a:xfrm>
                        <a:off x="1806461" y="3792453"/>
                        <a:ext cx="7364413" cy="682625"/>
                      </a:xfrm>
                      <a:prstGeom prst="rect">
                        <a:avLst/>
                      </a:prstGeom>
                      <a:noFill/>
                    </p:spPr>
                  </p:pic>
                </p:oleObj>
              </mc:Fallback>
            </mc:AlternateContent>
          </a:graphicData>
        </a:graphic>
      </p:graphicFrame>
      <p:graphicFrame>
        <p:nvGraphicFramePr>
          <p:cNvPr id="9" name="Objekt 8"/>
          <p:cNvGraphicFramePr>
            <a:graphicFrameLocks noChangeAspect="1"/>
          </p:cNvGraphicFramePr>
          <p:nvPr>
            <p:extLst>
              <p:ext uri="{D42A27DB-BD31-4B8C-83A1-F6EECF244321}">
                <p14:modId xmlns:p14="http://schemas.microsoft.com/office/powerpoint/2010/main" val="724652039"/>
              </p:ext>
            </p:extLst>
          </p:nvPr>
        </p:nvGraphicFramePr>
        <p:xfrm>
          <a:off x="2217738" y="2913063"/>
          <a:ext cx="7046912" cy="611187"/>
        </p:xfrm>
        <a:graphic>
          <a:graphicData uri="http://schemas.openxmlformats.org/presentationml/2006/ole">
            <mc:AlternateContent xmlns:mc="http://schemas.openxmlformats.org/markup-compatibility/2006">
              <mc:Choice xmlns:v="urn:schemas-microsoft-com:vml" Requires="v">
                <p:oleObj spid="_x0000_s333247" name="Equation" r:id="rId6" imgW="3073320" imgH="266400" progId="Equation.DSMT4">
                  <p:embed/>
                </p:oleObj>
              </mc:Choice>
              <mc:Fallback>
                <p:oleObj name="Equation" r:id="rId6" imgW="3073320" imgH="266400" progId="Equation.DSMT4">
                  <p:embed/>
                  <p:pic>
                    <p:nvPicPr>
                      <p:cNvPr id="0" name=""/>
                      <p:cNvPicPr>
                        <a:picLocks noChangeAspect="1" noChangeArrowheads="1"/>
                      </p:cNvPicPr>
                      <p:nvPr/>
                    </p:nvPicPr>
                    <p:blipFill>
                      <a:blip r:embed="rId7"/>
                      <a:srcRect/>
                      <a:stretch>
                        <a:fillRect/>
                      </a:stretch>
                    </p:blipFill>
                    <p:spPr bwMode="auto">
                      <a:xfrm>
                        <a:off x="2217738" y="2913063"/>
                        <a:ext cx="7046912" cy="611187"/>
                      </a:xfrm>
                      <a:prstGeom prst="rect">
                        <a:avLst/>
                      </a:prstGeom>
                      <a:noFill/>
                    </p:spPr>
                  </p:pic>
                </p:oleObj>
              </mc:Fallback>
            </mc:AlternateContent>
          </a:graphicData>
        </a:graphic>
      </p:graphicFrame>
      <p:graphicFrame>
        <p:nvGraphicFramePr>
          <p:cNvPr id="11" name="Objekt 10"/>
          <p:cNvGraphicFramePr>
            <a:graphicFrameLocks noChangeAspect="1"/>
          </p:cNvGraphicFramePr>
          <p:nvPr>
            <p:extLst>
              <p:ext uri="{D42A27DB-BD31-4B8C-83A1-F6EECF244321}">
                <p14:modId xmlns:p14="http://schemas.microsoft.com/office/powerpoint/2010/main" val="1772524617"/>
              </p:ext>
            </p:extLst>
          </p:nvPr>
        </p:nvGraphicFramePr>
        <p:xfrm>
          <a:off x="1893888" y="1193800"/>
          <a:ext cx="6496050" cy="523875"/>
        </p:xfrm>
        <a:graphic>
          <a:graphicData uri="http://schemas.openxmlformats.org/presentationml/2006/ole">
            <mc:AlternateContent xmlns:mc="http://schemas.openxmlformats.org/markup-compatibility/2006">
              <mc:Choice xmlns:v="urn:schemas-microsoft-com:vml" Requires="v">
                <p:oleObj spid="_x0000_s333248" name="Equation" r:id="rId8" imgW="2831760" imgH="228600" progId="Equation.DSMT4">
                  <p:embed/>
                </p:oleObj>
              </mc:Choice>
              <mc:Fallback>
                <p:oleObj name="Equation" r:id="rId8" imgW="2831760" imgH="228600" progId="Equation.DSMT4">
                  <p:embed/>
                  <p:pic>
                    <p:nvPicPr>
                      <p:cNvPr id="0" name=""/>
                      <p:cNvPicPr>
                        <a:picLocks noChangeAspect="1" noChangeArrowheads="1"/>
                      </p:cNvPicPr>
                      <p:nvPr/>
                    </p:nvPicPr>
                    <p:blipFill>
                      <a:blip r:embed="rId9"/>
                      <a:srcRect/>
                      <a:stretch>
                        <a:fillRect/>
                      </a:stretch>
                    </p:blipFill>
                    <p:spPr bwMode="auto">
                      <a:xfrm>
                        <a:off x="1893888" y="1193800"/>
                        <a:ext cx="6496050" cy="523875"/>
                      </a:xfrm>
                      <a:prstGeom prst="rect">
                        <a:avLst/>
                      </a:prstGeom>
                      <a:noFill/>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4098988306"/>
              </p:ext>
            </p:extLst>
          </p:nvPr>
        </p:nvGraphicFramePr>
        <p:xfrm>
          <a:off x="1350130" y="1933237"/>
          <a:ext cx="7666037" cy="523875"/>
        </p:xfrm>
        <a:graphic>
          <a:graphicData uri="http://schemas.openxmlformats.org/presentationml/2006/ole">
            <mc:AlternateContent xmlns:mc="http://schemas.openxmlformats.org/markup-compatibility/2006">
              <mc:Choice xmlns:v="urn:schemas-microsoft-com:vml" Requires="v">
                <p:oleObj spid="_x0000_s333249" name="Equation" r:id="rId10" imgW="3340080" imgH="228600" progId="Equation.DSMT4">
                  <p:embed/>
                </p:oleObj>
              </mc:Choice>
              <mc:Fallback>
                <p:oleObj name="Equation" r:id="rId10" imgW="3340080" imgH="228600" progId="Equation.DSMT4">
                  <p:embed/>
                  <p:pic>
                    <p:nvPicPr>
                      <p:cNvPr id="0" name=""/>
                      <p:cNvPicPr>
                        <a:picLocks noChangeAspect="1" noChangeArrowheads="1"/>
                      </p:cNvPicPr>
                      <p:nvPr/>
                    </p:nvPicPr>
                    <p:blipFill>
                      <a:blip r:embed="rId11"/>
                      <a:srcRect/>
                      <a:stretch>
                        <a:fillRect/>
                      </a:stretch>
                    </p:blipFill>
                    <p:spPr bwMode="auto">
                      <a:xfrm>
                        <a:off x="1350130" y="1933237"/>
                        <a:ext cx="7666037" cy="523875"/>
                      </a:xfrm>
                      <a:prstGeom prst="rect">
                        <a:avLst/>
                      </a:prstGeom>
                      <a:noFill/>
                    </p:spPr>
                  </p:pic>
                </p:oleObj>
              </mc:Fallback>
            </mc:AlternateContent>
          </a:graphicData>
        </a:graphic>
      </p:graphicFrame>
      <p:sp>
        <p:nvSpPr>
          <p:cNvPr id="2" name="Rektangel 1"/>
          <p:cNvSpPr/>
          <p:nvPr/>
        </p:nvSpPr>
        <p:spPr>
          <a:xfrm>
            <a:off x="1069410" y="4686137"/>
            <a:ext cx="9507667" cy="1384995"/>
          </a:xfrm>
          <a:prstGeom prst="rect">
            <a:avLst/>
          </a:prstGeom>
        </p:spPr>
        <p:txBody>
          <a:bodyPr wrap="none">
            <a:spAutoFit/>
          </a:bodyPr>
          <a:lstStyle/>
          <a:p>
            <a:r>
              <a:rPr lang="en-US" sz="2800" dirty="0" smtClean="0">
                <a:solidFill>
                  <a:srgbClr val="000000"/>
                </a:solidFill>
                <a:latin typeface="Times New Roman" panose="02020603050405020304" pitchFamily="18" charset="0"/>
              </a:rPr>
              <a:t>The usual GREG estimator  -  derived  now by </a:t>
            </a:r>
            <a:r>
              <a:rPr lang="en-US" sz="2800" dirty="0">
                <a:solidFill>
                  <a:srgbClr val="000000"/>
                </a:solidFill>
                <a:latin typeface="Times New Roman" panose="02020603050405020304" pitchFamily="18" charset="0"/>
              </a:rPr>
              <a:t> </a:t>
            </a:r>
            <a:r>
              <a:rPr lang="en-US" sz="2800" dirty="0" smtClean="0">
                <a:solidFill>
                  <a:srgbClr val="000000"/>
                </a:solidFill>
                <a:latin typeface="Times New Roman" panose="02020603050405020304" pitchFamily="18" charset="0"/>
              </a:rPr>
              <a:t> MCAL</a:t>
            </a:r>
            <a:r>
              <a:rPr lang="en-US" sz="2800" dirty="0" smtClean="0">
                <a:solidFill>
                  <a:srgbClr val="000000"/>
                </a:solidFill>
                <a:latin typeface="Times New Roman" panose="02020603050405020304" pitchFamily="18" charset="0"/>
                <a:cs typeface="Times New Roman" panose="02020603050405020304" pitchFamily="18" charset="0"/>
              </a:rPr>
              <a:t>     </a:t>
            </a:r>
          </a:p>
          <a:p>
            <a:r>
              <a:rPr lang="en-US" sz="2800" dirty="0" smtClean="0">
                <a:latin typeface="Times New Roman" panose="02020603050405020304" pitchFamily="18" charset="0"/>
                <a:cs typeface="Times New Roman" panose="02020603050405020304" pitchFamily="18" charset="0"/>
              </a:rPr>
              <a:t>Advantage: The </a:t>
            </a:r>
            <a:r>
              <a:rPr lang="en-US" sz="2800" dirty="0">
                <a:latin typeface="Times New Roman" panose="02020603050405020304" pitchFamily="18" charset="0"/>
                <a:cs typeface="Times New Roman" panose="02020603050405020304" pitchFamily="18" charset="0"/>
              </a:rPr>
              <a:t>same weights </a:t>
            </a:r>
            <a:r>
              <a:rPr lang="en-US" sz="2800" dirty="0" smtClean="0">
                <a:latin typeface="Times New Roman" panose="02020603050405020304" pitchFamily="18" charset="0"/>
                <a:cs typeface="Times New Roman" panose="02020603050405020304" pitchFamily="18" charset="0"/>
              </a:rPr>
              <a:t>will be </a:t>
            </a:r>
            <a:r>
              <a:rPr lang="en-US" sz="2800" dirty="0">
                <a:latin typeface="Times New Roman" panose="02020603050405020304" pitchFamily="18" charset="0"/>
                <a:cs typeface="Times New Roman" panose="02020603050405020304" pitchFamily="18" charset="0"/>
              </a:rPr>
              <a:t>applied to every </a:t>
            </a:r>
            <a:r>
              <a:rPr lang="en-US" sz="2800" i="1" dirty="0">
                <a:latin typeface="Times New Roman" panose="02020603050405020304" pitchFamily="18" charset="0"/>
                <a:cs typeface="Times New Roman" panose="02020603050405020304" pitchFamily="18" charset="0"/>
              </a:rPr>
              <a:t>y</a:t>
            </a:r>
            <a:r>
              <a:rPr lang="en-US" sz="2800" dirty="0">
                <a:latin typeface="Times New Roman" panose="02020603050405020304" pitchFamily="18" charset="0"/>
                <a:cs typeface="Times New Roman" panose="02020603050405020304" pitchFamily="18" charset="0"/>
              </a:rPr>
              <a:t>-variable</a:t>
            </a:r>
          </a:p>
          <a:p>
            <a:endParaRPr lang="en-US"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39761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92478" y="129226"/>
            <a:ext cx="7509561" cy="1181414"/>
          </a:xfrm>
        </p:spPr>
        <p:txBody>
          <a:bodyPr>
            <a:normAutofit fontScale="90000"/>
          </a:bodyPr>
          <a:lstStyle/>
          <a:p>
            <a:r>
              <a:rPr lang="en-US" sz="2800" dirty="0" smtClean="0">
                <a:latin typeface="Times New Roman" panose="02020603050405020304" pitchFamily="18" charset="0"/>
                <a:cs typeface="Times New Roman" panose="02020603050405020304" pitchFamily="18" charset="0"/>
              </a:rPr>
              <a:t>But </a:t>
            </a:r>
            <a:r>
              <a:rPr lang="en-US" sz="2800" i="1" dirty="0" smtClean="0">
                <a:latin typeface="Times New Roman" panose="02020603050405020304" pitchFamily="18" charset="0"/>
                <a:cs typeface="Times New Roman" panose="02020603050405020304" pitchFamily="18" charset="0"/>
              </a:rPr>
              <a:t>in general, the weights change </a:t>
            </a:r>
            <a:r>
              <a:rPr lang="en-US" sz="2800" dirty="0" smtClean="0">
                <a:latin typeface="Times New Roman" panose="02020603050405020304" pitchFamily="18" charset="0"/>
                <a:cs typeface="Times New Roman" panose="02020603050405020304" pitchFamily="18" charset="0"/>
              </a:rPr>
              <a:t>with the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-variable</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Logistic model (for  0/1  </a:t>
            </a:r>
            <a:r>
              <a:rPr lang="en-US" sz="2800" i="1" u="sng" dirty="0" smtClean="0">
                <a:latin typeface="Times New Roman" panose="02020603050405020304" pitchFamily="18" charset="0"/>
                <a:cs typeface="Times New Roman" panose="02020603050405020304" pitchFamily="18" charset="0"/>
              </a:rPr>
              <a:t>y</a:t>
            </a:r>
            <a:r>
              <a:rPr lang="en-US" sz="2800" u="sng" dirty="0" smtClean="0">
                <a:latin typeface="Times New Roman" panose="02020603050405020304" pitchFamily="18" charset="0"/>
                <a:cs typeface="Times New Roman" panose="02020603050405020304" pitchFamily="18" charset="0"/>
              </a:rPr>
              <a:t>-variable)</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1697196" y="6311765"/>
            <a:ext cx="2072640" cy="546235"/>
          </a:xfrm>
        </p:spPr>
        <p:txBody>
          <a:bodyPr/>
          <a:lstStyle/>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Rektangel 3"/>
          <p:cNvSpPr/>
          <p:nvPr/>
        </p:nvSpPr>
        <p:spPr>
          <a:xfrm>
            <a:off x="2594223" y="5188193"/>
            <a:ext cx="7734000" cy="523220"/>
          </a:xfrm>
          <a:prstGeom prst="rect">
            <a:avLst/>
          </a:prstGeom>
        </p:spPr>
        <p:txBody>
          <a:bodyPr wrap="square">
            <a:spAutoFit/>
          </a:bodyPr>
          <a:lstStyle/>
          <a:p>
            <a:r>
              <a:rPr lang="en-US" sz="2800" dirty="0" smtClean="0">
                <a:solidFill>
                  <a:srgbClr val="000000"/>
                </a:solidFill>
                <a:latin typeface="Times New Roman" panose="02020603050405020304" pitchFamily="18" charset="0"/>
                <a:ea typeface="Times New Roman" panose="02020603050405020304" pitchFamily="18" charset="0"/>
              </a:rPr>
              <a:t>Drawback: The weights change with the </a:t>
            </a:r>
            <a:r>
              <a:rPr lang="en-US" sz="2800" i="1" dirty="0" smtClean="0">
                <a:solidFill>
                  <a:srgbClr val="000000"/>
                </a:solidFill>
                <a:latin typeface="Times New Roman" panose="02020603050405020304" pitchFamily="18" charset="0"/>
                <a:ea typeface="Times New Roman" panose="02020603050405020304" pitchFamily="18" charset="0"/>
              </a:rPr>
              <a:t>y</a:t>
            </a:r>
            <a:r>
              <a:rPr lang="en-US" sz="2800" dirty="0" smtClean="0">
                <a:solidFill>
                  <a:srgbClr val="000000"/>
                </a:solidFill>
                <a:latin typeface="Times New Roman" panose="02020603050405020304" pitchFamily="18" charset="0"/>
                <a:ea typeface="Times New Roman" panose="02020603050405020304" pitchFamily="18" charset="0"/>
              </a:rPr>
              <a:t>-variable</a:t>
            </a:r>
            <a:endParaRPr lang="en-US" sz="2800" dirty="0">
              <a:solidFill>
                <a:srgbClr val="000000"/>
              </a:solidFill>
              <a:latin typeface="Times New Roman" panose="02020603050405020304" pitchFamily="18" charset="0"/>
              <a:ea typeface="Times New Roman" panose="02020603050405020304" pitchFamily="18" charset="0"/>
            </a:endParaRPr>
          </a:p>
        </p:txBody>
      </p:sp>
      <p:graphicFrame>
        <p:nvGraphicFramePr>
          <p:cNvPr id="11" name="Objekt 10"/>
          <p:cNvGraphicFramePr>
            <a:graphicFrameLocks noChangeAspect="1"/>
          </p:cNvGraphicFramePr>
          <p:nvPr>
            <p:extLst>
              <p:ext uri="{D42A27DB-BD31-4B8C-83A1-F6EECF244321}">
                <p14:modId xmlns:p14="http://schemas.microsoft.com/office/powerpoint/2010/main" val="2357014138"/>
              </p:ext>
            </p:extLst>
          </p:nvPr>
        </p:nvGraphicFramePr>
        <p:xfrm>
          <a:off x="2895600" y="3095625"/>
          <a:ext cx="5416550" cy="523875"/>
        </p:xfrm>
        <a:graphic>
          <a:graphicData uri="http://schemas.openxmlformats.org/presentationml/2006/ole">
            <mc:AlternateContent xmlns:mc="http://schemas.openxmlformats.org/markup-compatibility/2006">
              <mc:Choice xmlns:v="urn:schemas-microsoft-com:vml" Requires="v">
                <p:oleObj spid="_x0000_s330396" name="Equation" r:id="rId3" imgW="2361960" imgH="228600" progId="Equation.DSMT4">
                  <p:embed/>
                </p:oleObj>
              </mc:Choice>
              <mc:Fallback>
                <p:oleObj name="Equation" r:id="rId3" imgW="2361960" imgH="228600" progId="Equation.DSMT4">
                  <p:embed/>
                  <p:pic>
                    <p:nvPicPr>
                      <p:cNvPr id="0" name=""/>
                      <p:cNvPicPr>
                        <a:picLocks noChangeAspect="1" noChangeArrowheads="1"/>
                      </p:cNvPicPr>
                      <p:nvPr/>
                    </p:nvPicPr>
                    <p:blipFill>
                      <a:blip r:embed="rId4"/>
                      <a:srcRect/>
                      <a:stretch>
                        <a:fillRect/>
                      </a:stretch>
                    </p:blipFill>
                    <p:spPr bwMode="auto">
                      <a:xfrm>
                        <a:off x="2895600" y="3095625"/>
                        <a:ext cx="5416550" cy="523875"/>
                      </a:xfrm>
                      <a:prstGeom prst="rect">
                        <a:avLst/>
                      </a:prstGeom>
                      <a:noFill/>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3441950796"/>
              </p:ext>
            </p:extLst>
          </p:nvPr>
        </p:nvGraphicFramePr>
        <p:xfrm>
          <a:off x="1576685" y="1872771"/>
          <a:ext cx="7545388" cy="554038"/>
        </p:xfrm>
        <a:graphic>
          <a:graphicData uri="http://schemas.openxmlformats.org/presentationml/2006/ole">
            <mc:AlternateContent xmlns:mc="http://schemas.openxmlformats.org/markup-compatibility/2006">
              <mc:Choice xmlns:v="urn:schemas-microsoft-com:vml" Requires="v">
                <p:oleObj spid="_x0000_s330397" name="Equation" r:id="rId5" imgW="3288960" imgH="241200" progId="Equation.DSMT4">
                  <p:embed/>
                </p:oleObj>
              </mc:Choice>
              <mc:Fallback>
                <p:oleObj name="Equation" r:id="rId5" imgW="3288960" imgH="241200" progId="Equation.DSMT4">
                  <p:embed/>
                  <p:pic>
                    <p:nvPicPr>
                      <p:cNvPr id="0" name=""/>
                      <p:cNvPicPr>
                        <a:picLocks noChangeAspect="1" noChangeArrowheads="1"/>
                      </p:cNvPicPr>
                      <p:nvPr/>
                    </p:nvPicPr>
                    <p:blipFill>
                      <a:blip r:embed="rId6"/>
                      <a:srcRect/>
                      <a:stretch>
                        <a:fillRect/>
                      </a:stretch>
                    </p:blipFill>
                    <p:spPr bwMode="auto">
                      <a:xfrm>
                        <a:off x="1576685" y="1872771"/>
                        <a:ext cx="7545388" cy="554038"/>
                      </a:xfrm>
                      <a:prstGeom prst="rect">
                        <a:avLst/>
                      </a:prstGeom>
                      <a:noFill/>
                    </p:spPr>
                  </p:pic>
                </p:oleObj>
              </mc:Fallback>
            </mc:AlternateContent>
          </a:graphicData>
        </a:graphic>
      </p:graphicFrame>
      <p:graphicFrame>
        <p:nvGraphicFramePr>
          <p:cNvPr id="15" name="Objekt 14"/>
          <p:cNvGraphicFramePr>
            <a:graphicFrameLocks noChangeAspect="1"/>
          </p:cNvGraphicFramePr>
          <p:nvPr>
            <p:extLst/>
          </p:nvPr>
        </p:nvGraphicFramePr>
        <p:xfrm>
          <a:off x="2254796" y="2371075"/>
          <a:ext cx="6237287" cy="584200"/>
        </p:xfrm>
        <a:graphic>
          <a:graphicData uri="http://schemas.openxmlformats.org/presentationml/2006/ole">
            <mc:AlternateContent xmlns:mc="http://schemas.openxmlformats.org/markup-compatibility/2006">
              <mc:Choice xmlns:v="urn:schemas-microsoft-com:vml" Requires="v">
                <p:oleObj spid="_x0000_s330398" name="Equation" r:id="rId7" imgW="2717640" imgH="253800" progId="Equation.DSMT4">
                  <p:embed/>
                </p:oleObj>
              </mc:Choice>
              <mc:Fallback>
                <p:oleObj name="Equation" r:id="rId7" imgW="2717640" imgH="253800" progId="Equation.DSMT4">
                  <p:embed/>
                  <p:pic>
                    <p:nvPicPr>
                      <p:cNvPr id="0" name=""/>
                      <p:cNvPicPr>
                        <a:picLocks noChangeAspect="1" noChangeArrowheads="1"/>
                      </p:cNvPicPr>
                      <p:nvPr/>
                    </p:nvPicPr>
                    <p:blipFill>
                      <a:blip r:embed="rId8"/>
                      <a:srcRect/>
                      <a:stretch>
                        <a:fillRect/>
                      </a:stretch>
                    </p:blipFill>
                    <p:spPr bwMode="auto">
                      <a:xfrm>
                        <a:off x="2254796" y="2371075"/>
                        <a:ext cx="6237287" cy="584200"/>
                      </a:xfrm>
                      <a:prstGeom prst="rect">
                        <a:avLst/>
                      </a:prstGeom>
                      <a:noFill/>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3886008922"/>
              </p:ext>
            </p:extLst>
          </p:nvPr>
        </p:nvGraphicFramePr>
        <p:xfrm>
          <a:off x="4133408" y="4486639"/>
          <a:ext cx="5354637" cy="639763"/>
        </p:xfrm>
        <a:graphic>
          <a:graphicData uri="http://schemas.openxmlformats.org/presentationml/2006/ole">
            <mc:AlternateContent xmlns:mc="http://schemas.openxmlformats.org/markup-compatibility/2006">
              <mc:Choice xmlns:v="urn:schemas-microsoft-com:vml" Requires="v">
                <p:oleObj spid="_x0000_s330399" name="Equation" r:id="rId9" imgW="2336760" imgH="279360" progId="Equation.DSMT4">
                  <p:embed/>
                </p:oleObj>
              </mc:Choice>
              <mc:Fallback>
                <p:oleObj name="Equation" r:id="rId9" imgW="2336760" imgH="279360" progId="Equation.DSMT4">
                  <p:embed/>
                  <p:pic>
                    <p:nvPicPr>
                      <p:cNvPr id="0" name=""/>
                      <p:cNvPicPr>
                        <a:picLocks noChangeAspect="1" noChangeArrowheads="1"/>
                      </p:cNvPicPr>
                      <p:nvPr/>
                    </p:nvPicPr>
                    <p:blipFill>
                      <a:blip r:embed="rId10"/>
                      <a:srcRect/>
                      <a:stretch>
                        <a:fillRect/>
                      </a:stretch>
                    </p:blipFill>
                    <p:spPr bwMode="auto">
                      <a:xfrm>
                        <a:off x="4133408" y="4486639"/>
                        <a:ext cx="5354637" cy="639763"/>
                      </a:xfrm>
                      <a:prstGeom prst="rect">
                        <a:avLst/>
                      </a:prstGeom>
                      <a:noFill/>
                    </p:spPr>
                  </p:pic>
                </p:oleObj>
              </mc:Fallback>
            </mc:AlternateContent>
          </a:graphicData>
        </a:graphic>
      </p:graphicFrame>
      <p:graphicFrame>
        <p:nvGraphicFramePr>
          <p:cNvPr id="14" name="Objekt 13"/>
          <p:cNvGraphicFramePr>
            <a:graphicFrameLocks noChangeAspect="1"/>
          </p:cNvGraphicFramePr>
          <p:nvPr>
            <p:extLst>
              <p:ext uri="{D42A27DB-BD31-4B8C-83A1-F6EECF244321}">
                <p14:modId xmlns:p14="http://schemas.microsoft.com/office/powerpoint/2010/main" val="1805003956"/>
              </p:ext>
            </p:extLst>
          </p:nvPr>
        </p:nvGraphicFramePr>
        <p:xfrm>
          <a:off x="1411226" y="1441518"/>
          <a:ext cx="5100637" cy="466725"/>
        </p:xfrm>
        <a:graphic>
          <a:graphicData uri="http://schemas.openxmlformats.org/presentationml/2006/ole">
            <mc:AlternateContent xmlns:mc="http://schemas.openxmlformats.org/markup-compatibility/2006">
              <mc:Choice xmlns:v="urn:schemas-microsoft-com:vml" Requires="v">
                <p:oleObj spid="_x0000_s330400" name="Equation" r:id="rId11" imgW="2222280" imgH="203040" progId="Equation.DSMT4">
                  <p:embed/>
                </p:oleObj>
              </mc:Choice>
              <mc:Fallback>
                <p:oleObj name="Equation" r:id="rId11" imgW="2222280" imgH="203040" progId="Equation.DSMT4">
                  <p:embed/>
                  <p:pic>
                    <p:nvPicPr>
                      <p:cNvPr id="0" name=""/>
                      <p:cNvPicPr>
                        <a:picLocks noChangeAspect="1" noChangeArrowheads="1"/>
                      </p:cNvPicPr>
                      <p:nvPr/>
                    </p:nvPicPr>
                    <p:blipFill>
                      <a:blip r:embed="rId12"/>
                      <a:srcRect/>
                      <a:stretch>
                        <a:fillRect/>
                      </a:stretch>
                    </p:blipFill>
                    <p:spPr bwMode="auto">
                      <a:xfrm>
                        <a:off x="1411226" y="1441518"/>
                        <a:ext cx="5100637" cy="466725"/>
                      </a:xfrm>
                      <a:prstGeom prst="rect">
                        <a:avLst/>
                      </a:prstGeom>
                      <a:noFill/>
                    </p:spPr>
                  </p:pic>
                </p:oleObj>
              </mc:Fallback>
            </mc:AlternateContent>
          </a:graphicData>
        </a:graphic>
      </p:graphicFrame>
      <p:graphicFrame>
        <p:nvGraphicFramePr>
          <p:cNvPr id="16" name="Objekt 15"/>
          <p:cNvGraphicFramePr>
            <a:graphicFrameLocks noChangeAspect="1"/>
          </p:cNvGraphicFramePr>
          <p:nvPr>
            <p:extLst/>
          </p:nvPr>
        </p:nvGraphicFramePr>
        <p:xfrm>
          <a:off x="3765811" y="3768439"/>
          <a:ext cx="4686300" cy="611187"/>
        </p:xfrm>
        <a:graphic>
          <a:graphicData uri="http://schemas.openxmlformats.org/presentationml/2006/ole">
            <mc:AlternateContent xmlns:mc="http://schemas.openxmlformats.org/markup-compatibility/2006">
              <mc:Choice xmlns:v="urn:schemas-microsoft-com:vml" Requires="v">
                <p:oleObj spid="_x0000_s330401" name="Equation" r:id="rId13" imgW="2044440" imgH="266400" progId="Equation.DSMT4">
                  <p:embed/>
                </p:oleObj>
              </mc:Choice>
              <mc:Fallback>
                <p:oleObj name="Equation" r:id="rId13" imgW="2044440" imgH="266400" progId="Equation.DSMT4">
                  <p:embed/>
                  <p:pic>
                    <p:nvPicPr>
                      <p:cNvPr id="0" name=""/>
                      <p:cNvPicPr>
                        <a:picLocks noChangeAspect="1" noChangeArrowheads="1"/>
                      </p:cNvPicPr>
                      <p:nvPr/>
                    </p:nvPicPr>
                    <p:blipFill>
                      <a:blip r:embed="rId14"/>
                      <a:srcRect/>
                      <a:stretch>
                        <a:fillRect/>
                      </a:stretch>
                    </p:blipFill>
                    <p:spPr bwMode="auto">
                      <a:xfrm>
                        <a:off x="3765811" y="3768439"/>
                        <a:ext cx="4686300" cy="611187"/>
                      </a:xfrm>
                      <a:prstGeom prst="rect">
                        <a:avLst/>
                      </a:prstGeom>
                      <a:noFill/>
                    </p:spPr>
                  </p:pic>
                </p:oleObj>
              </mc:Fallback>
            </mc:AlternateContent>
          </a:graphicData>
        </a:graphic>
      </p:graphicFrame>
    </p:spTree>
    <p:extLst>
      <p:ext uri="{BB962C8B-B14F-4D97-AF65-F5344CB8AC3E}">
        <p14:creationId xmlns:p14="http://schemas.microsoft.com/office/powerpoint/2010/main" val="1001328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68283" y="141177"/>
            <a:ext cx="10289318" cy="572863"/>
          </a:xfrm>
        </p:spPr>
        <p:txBody>
          <a:bodyPr>
            <a:normAutofit/>
          </a:bodyPr>
          <a:lstStyle/>
          <a:p>
            <a:r>
              <a:rPr lang="en-US" sz="2800" u="sng" dirty="0" smtClean="0">
                <a:latin typeface="Times New Roman" panose="02020603050405020304" pitchFamily="18" charset="0"/>
                <a:cs typeface="Times New Roman" panose="02020603050405020304" pitchFamily="18" charset="0"/>
              </a:rPr>
              <a:t>The multipurpose issue  -  Often many y-variables in a survey</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455207" y="820057"/>
            <a:ext cx="11115470" cy="5288643"/>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Applying weights </a:t>
            </a:r>
            <a:r>
              <a:rPr lang="en-US" dirty="0" smtClean="0">
                <a:latin typeface="Times New Roman" panose="02020603050405020304" pitchFamily="18" charset="0"/>
                <a:cs typeface="Times New Roman" panose="02020603050405020304" pitchFamily="18" charset="0"/>
              </a:rPr>
              <a:t>to the observed </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-values is a typical feature of survey sampling theory (in contrast to other fields of statistics)</a:t>
            </a:r>
          </a:p>
          <a:p>
            <a:pPr marL="0" indent="0">
              <a:buNone/>
            </a:pPr>
            <a:r>
              <a:rPr lang="en-US" dirty="0" smtClean="0">
                <a:latin typeface="Times New Roman" panose="02020603050405020304" pitchFamily="18" charset="0"/>
                <a:cs typeface="Times New Roman" panose="02020603050405020304" pitchFamily="18" charset="0"/>
              </a:rPr>
              <a:t>An </a:t>
            </a:r>
            <a:r>
              <a:rPr lang="en-US" i="1" dirty="0" smtClean="0">
                <a:latin typeface="Times New Roman" panose="02020603050405020304" pitchFamily="18" charset="0"/>
                <a:cs typeface="Times New Roman" panose="02020603050405020304" pitchFamily="18" charset="0"/>
              </a:rPr>
              <a:t>advantage in practice </a:t>
            </a:r>
            <a:r>
              <a:rPr lang="en-US" dirty="0" smtClean="0">
                <a:latin typeface="Times New Roman" panose="02020603050405020304" pitchFamily="18" charset="0"/>
                <a:cs typeface="Times New Roman" panose="02020603050405020304" pitchFamily="18" charset="0"/>
              </a:rPr>
              <a:t>– in large scale statistics production by NSI:s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to have a weighting that can be used with good results for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all the many y</a:t>
            </a:r>
            <a:r>
              <a:rPr lang="en-US" dirty="0" smtClean="0">
                <a:latin typeface="Times New Roman" panose="02020603050405020304" pitchFamily="18" charset="0"/>
                <a:cs typeface="Times New Roman" panose="02020603050405020304" pitchFamily="18" charset="0"/>
              </a:rPr>
              <a:t>-variables in the survey</a:t>
            </a:r>
          </a:p>
          <a:p>
            <a:pPr marL="0" indent="0">
              <a:buNone/>
            </a:pPr>
            <a:r>
              <a:rPr lang="en-US" dirty="0" smtClean="0">
                <a:latin typeface="Times New Roman" panose="02020603050405020304" pitchFamily="18" charset="0"/>
                <a:cs typeface="Times New Roman" panose="02020603050405020304" pitchFamily="18" charset="0"/>
              </a:rPr>
              <a:t>      So we have an issue  (discussed in the literature) :</a:t>
            </a:r>
          </a:p>
          <a:p>
            <a:pPr marL="0" indent="0">
              <a:buNone/>
            </a:pPr>
            <a:r>
              <a:rPr lang="en-US" b="1" dirty="0" smtClean="0">
                <a:latin typeface="Times New Roman" panose="02020603050405020304" pitchFamily="18" charset="0"/>
                <a:cs typeface="Times New Roman" panose="02020603050405020304" pitchFamily="18" charset="0"/>
              </a:rPr>
              <a:t>                   Multi-purpose weights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as opposed to weights constructed specifically for one particular  </a:t>
            </a:r>
            <a:r>
              <a:rPr lang="en-US" dirty="0">
                <a:latin typeface="Times New Roman" panose="02020603050405020304" pitchFamily="18" charset="0"/>
                <a:cs typeface="Times New Roman" panose="02020603050405020304" pitchFamily="18" charset="0"/>
              </a:rPr>
              <a:t>survey variable  </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Single </a:t>
            </a:r>
            <a:r>
              <a:rPr lang="en-US" b="1" dirty="0">
                <a:latin typeface="Times New Roman" panose="02020603050405020304" pitchFamily="18" charset="0"/>
                <a:cs typeface="Times New Roman" panose="02020603050405020304" pitchFamily="18" charset="0"/>
              </a:rPr>
              <a:t>purpose weights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An important distinction –  and an issue hard to resolve</a:t>
            </a:r>
          </a:p>
        </p:txBody>
      </p:sp>
    </p:spTree>
    <p:extLst>
      <p:ext uri="{BB962C8B-B14F-4D97-AF65-F5344CB8AC3E}">
        <p14:creationId xmlns:p14="http://schemas.microsoft.com/office/powerpoint/2010/main" val="3905306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926017" y="165133"/>
            <a:ext cx="4479758" cy="874083"/>
          </a:xfrm>
        </p:spPr>
        <p:txBody>
          <a:bodyPr>
            <a:normAutofit/>
          </a:bodyPr>
          <a:lstStyle/>
          <a:p>
            <a:r>
              <a:rPr lang="en-US" sz="2800" u="sng" dirty="0" smtClean="0">
                <a:latin typeface="Times New Roman" panose="02020603050405020304" pitchFamily="18" charset="0"/>
                <a:cs typeface="Times New Roman" panose="02020603050405020304" pitchFamily="18" charset="0"/>
              </a:rPr>
              <a:t>Model calibration</a:t>
            </a:r>
            <a:r>
              <a:rPr lang="en-US" sz="2800" dirty="0" smtClean="0">
                <a:latin typeface="Times New Roman" panose="02020603050405020304" pitchFamily="18" charset="0"/>
                <a:cs typeface="Times New Roman" panose="02020603050405020304" pitchFamily="18" charset="0"/>
              </a:rPr>
              <a:t>   (MCAL)</a:t>
            </a:r>
            <a:endParaRPr lang="en-US" sz="28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2550695" y="25747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3104147" y="37088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ktangel 11"/>
          <p:cNvSpPr/>
          <p:nvPr/>
        </p:nvSpPr>
        <p:spPr>
          <a:xfrm>
            <a:off x="1937995" y="5931781"/>
            <a:ext cx="343364" cy="369332"/>
          </a:xfrm>
          <a:prstGeom prst="rect">
            <a:avLst/>
          </a:prstGeom>
        </p:spPr>
        <p:txBody>
          <a:bodyPr wrap="none">
            <a:spAutoFit/>
          </a:bodyPr>
          <a:lstStyle/>
          <a:p>
            <a:r>
              <a:rPr lang="en-US" dirty="0" smtClean="0"/>
              <a:t>…</a:t>
            </a:r>
            <a:endParaRPr lang="en-US" dirty="0"/>
          </a:p>
        </p:txBody>
      </p:sp>
      <p:sp>
        <p:nvSpPr>
          <p:cNvPr id="8" name="Rektangel 7"/>
          <p:cNvSpPr/>
          <p:nvPr/>
        </p:nvSpPr>
        <p:spPr>
          <a:xfrm>
            <a:off x="631267" y="981212"/>
            <a:ext cx="11194974" cy="3108543"/>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Some references:</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G.E. </a:t>
            </a:r>
            <a:r>
              <a:rPr lang="en-US" sz="2800" dirty="0" err="1" smtClean="0">
                <a:latin typeface="Times New Roman" panose="02020603050405020304" pitchFamily="18" charset="0"/>
                <a:cs typeface="Times New Roman" panose="02020603050405020304" pitchFamily="18" charset="0"/>
              </a:rPr>
              <a:t>Montanari</a:t>
            </a:r>
            <a:r>
              <a:rPr lang="en-US" sz="2800" dirty="0" smtClean="0">
                <a:latin typeface="Times New Roman" panose="02020603050405020304" pitchFamily="18" charset="0"/>
                <a:cs typeface="Times New Roman" panose="02020603050405020304" pitchFamily="18" charset="0"/>
              </a:rPr>
              <a:t> and M. G. </a:t>
            </a:r>
            <a:r>
              <a:rPr lang="en-US" sz="2800" dirty="0" err="1" smtClean="0">
                <a:latin typeface="Times New Roman" panose="02020603050405020304" pitchFamily="18" charset="0"/>
                <a:cs typeface="Times New Roman" panose="02020603050405020304" pitchFamily="18" charset="0"/>
              </a:rPr>
              <a:t>Ranalli</a:t>
            </a:r>
            <a:r>
              <a:rPr lang="en-US" sz="2800" dirty="0" smtClean="0">
                <a:latin typeface="Times New Roman" panose="02020603050405020304" pitchFamily="18" charset="0"/>
                <a:cs typeface="Times New Roman" panose="02020603050405020304" pitchFamily="18" charset="0"/>
              </a:rPr>
              <a:t> (2005). Nonparametric model calibration estimation in survey sampling.</a:t>
            </a:r>
            <a:r>
              <a:rPr lang="en-US" sz="2800" dirty="0">
                <a:latin typeface="Times New Roman" panose="02020603050405020304" pitchFamily="18" charset="0"/>
                <a:cs typeface="Times New Roman" panose="02020603050405020304" pitchFamily="18" charset="0"/>
              </a:rPr>
              <a:t> JASA, </a:t>
            </a:r>
            <a:r>
              <a:rPr lang="en-US" sz="2800" dirty="0" smtClean="0">
                <a:latin typeface="Times New Roman" panose="02020603050405020304" pitchFamily="18" charset="0"/>
                <a:cs typeface="Times New Roman" panose="02020603050405020304" pitchFamily="18" charset="0"/>
              </a:rPr>
              <a:t>100</a:t>
            </a:r>
            <a:r>
              <a:rPr lang="en-US" sz="2800" dirty="0">
                <a:latin typeface="Times New Roman" panose="02020603050405020304" pitchFamily="18" charset="0"/>
                <a:cs typeface="Times New Roman" panose="02020603050405020304" pitchFamily="18" charset="0"/>
              </a:rPr>
              <a:t>, 1429-1442.</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G.E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Montanari</a:t>
            </a:r>
            <a:r>
              <a:rPr lang="en-US" sz="2800" dirty="0">
                <a:latin typeface="Times New Roman" panose="02020603050405020304" pitchFamily="18" charset="0"/>
                <a:cs typeface="Times New Roman" panose="02020603050405020304" pitchFamily="18" charset="0"/>
              </a:rPr>
              <a:t> and M. G. </a:t>
            </a:r>
            <a:r>
              <a:rPr lang="en-US" sz="2800" dirty="0" err="1">
                <a:latin typeface="Times New Roman" panose="02020603050405020304" pitchFamily="18" charset="0"/>
                <a:cs typeface="Times New Roman" panose="02020603050405020304" pitchFamily="18" charset="0"/>
              </a:rPr>
              <a:t>Ranalli</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2012). Calibration inspired by semiparametric regression as a treatment for nonresponse.</a:t>
            </a:r>
            <a:r>
              <a:rPr lang="en-US" sz="2800" dirty="0">
                <a:latin typeface="Times New Roman" panose="02020603050405020304" pitchFamily="18" charset="0"/>
                <a:cs typeface="Times New Roman" panose="02020603050405020304" pitchFamily="18" charset="0"/>
              </a:rPr>
              <a:t> JOS, </a:t>
            </a:r>
            <a:r>
              <a:rPr lang="en-US" sz="2800" dirty="0" smtClean="0">
                <a:latin typeface="Times New Roman" panose="02020603050405020304" pitchFamily="18" charset="0"/>
                <a:cs typeface="Times New Roman" panose="02020603050405020304" pitchFamily="18" charset="0"/>
              </a:rPr>
              <a:t>28</a:t>
            </a:r>
            <a:r>
              <a:rPr lang="en-US" sz="2800" dirty="0">
                <a:latin typeface="Times New Roman" panose="02020603050405020304" pitchFamily="18" charset="0"/>
                <a:cs typeface="Times New Roman" panose="02020603050405020304" pitchFamily="18" charset="0"/>
              </a:rPr>
              <a:t>, 239-277</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52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045919" y="6368675"/>
            <a:ext cx="4578770" cy="489325"/>
          </a:xfrm>
        </p:spPr>
        <p:txBody>
          <a:bodyPr>
            <a:norm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945406" y="335279"/>
            <a:ext cx="10785371" cy="6125481"/>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In summary:</a:t>
            </a:r>
          </a:p>
          <a:p>
            <a:pPr marL="0" indent="0">
              <a:buNone/>
            </a:pPr>
            <a:r>
              <a:rPr lang="en-US" i="1" dirty="0" smtClean="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MASS logic </a:t>
            </a:r>
            <a:endParaRPr lang="en-US" i="1"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is </a:t>
            </a:r>
            <a:r>
              <a:rPr lang="en-US" dirty="0">
                <a:latin typeface="Times New Roman" panose="02020603050405020304" pitchFamily="18" charset="0"/>
                <a:cs typeface="Times New Roman" panose="02020603050405020304" pitchFamily="18" charset="0"/>
              </a:rPr>
              <a:t>based on </a:t>
            </a:r>
            <a:r>
              <a:rPr lang="en-US" i="1" dirty="0" smtClean="0">
                <a:latin typeface="Times New Roman" panose="02020603050405020304" pitchFamily="18" charset="0"/>
                <a:cs typeface="Times New Roman" panose="02020603050405020304" pitchFamily="18" charset="0"/>
              </a:rPr>
              <a:t>predictability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of the </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-variable.</a:t>
            </a:r>
          </a:p>
          <a:p>
            <a:pPr marL="0" indent="0" algn="just">
              <a:buNone/>
            </a:pPr>
            <a:r>
              <a:rPr lang="en-US" i="1" dirty="0" smtClean="0">
                <a:latin typeface="Times New Roman" panose="02020603050405020304" pitchFamily="18" charset="0"/>
                <a:cs typeface="Times New Roman" panose="02020603050405020304" pitchFamily="18" charset="0"/>
              </a:rPr>
              <a:t>The  MCAL logic </a:t>
            </a:r>
            <a:r>
              <a:rPr lang="en-US" dirty="0" smtClean="0">
                <a:latin typeface="Times New Roman" panose="02020603050405020304" pitchFamily="18" charset="0"/>
                <a:cs typeface="Times New Roman" panose="02020603050405020304" pitchFamily="18" charset="0"/>
              </a:rPr>
              <a:t>consists in </a:t>
            </a:r>
            <a:r>
              <a:rPr lang="en-US" i="1" dirty="0" smtClean="0">
                <a:latin typeface="Times New Roman" panose="02020603050405020304" pitchFamily="18" charset="0"/>
                <a:cs typeface="Times New Roman" panose="02020603050405020304" pitchFamily="18" charset="0"/>
              </a:rPr>
              <a:t>finding weights </a:t>
            </a:r>
            <a:r>
              <a:rPr lang="en-US" dirty="0" smtClean="0">
                <a:latin typeface="Times New Roman" panose="02020603050405020304" pitchFamily="18" charset="0"/>
                <a:cs typeface="Times New Roman" panose="02020603050405020304" pitchFamily="18" charset="0"/>
              </a:rPr>
              <a:t>for the </a:t>
            </a:r>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-values</a:t>
            </a:r>
          </a:p>
          <a:p>
            <a:pPr marL="0" indent="0" algn="jus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that reflect properties  </a:t>
            </a:r>
            <a:r>
              <a:rPr lang="en-US" sz="3200" b="1" dirty="0" err="1">
                <a:latin typeface="Times New Roman" panose="02020603050405020304" pitchFamily="18" charset="0"/>
                <a:ea typeface="Times New Roman" panose="02020603050405020304" pitchFamily="18" charset="0"/>
              </a:rPr>
              <a:t>x</a:t>
            </a:r>
            <a:r>
              <a:rPr lang="en-US" i="1" baseline="-25000" dirty="0" err="1">
                <a:latin typeface="Times New Roman" panose="02020603050405020304" pitchFamily="18" charset="0"/>
                <a:ea typeface="Times New Roman" panose="02020603050405020304" pitchFamily="18" charset="0"/>
              </a:rPr>
              <a:t>k</a:t>
            </a:r>
            <a:r>
              <a:rPr lang="en-US" i="1"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of </a:t>
            </a:r>
            <a:r>
              <a:rPr lang="en-US" dirty="0">
                <a:latin typeface="Times New Roman" panose="02020603050405020304" pitchFamily="18" charset="0"/>
                <a:ea typeface="Times New Roman" panose="02020603050405020304" pitchFamily="18" charset="0"/>
              </a:rPr>
              <a:t>the </a:t>
            </a:r>
            <a:r>
              <a:rPr lang="en-US" dirty="0" smtClean="0">
                <a:latin typeface="Times New Roman" panose="02020603050405020304" pitchFamily="18" charset="0"/>
                <a:ea typeface="Times New Roman" panose="02020603050405020304" pitchFamily="18" charset="0"/>
              </a:rPr>
              <a:t>sample units </a:t>
            </a:r>
          </a:p>
          <a:p>
            <a:pPr marL="0" indent="0" algn="just">
              <a:buNone/>
            </a:pP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                   (other than properties reflected in the design </a:t>
            </a:r>
            <a:r>
              <a:rPr lang="en-US" dirty="0">
                <a:latin typeface="Times New Roman" panose="02020603050405020304" pitchFamily="18" charset="0"/>
                <a:ea typeface="Times New Roman" panose="02020603050405020304" pitchFamily="18" charset="0"/>
              </a:rPr>
              <a:t>weights </a:t>
            </a:r>
            <a:r>
              <a:rPr lang="en-US" sz="3200" i="1" dirty="0" err="1" smtClean="0">
                <a:latin typeface="Times New Roman" panose="02020603050405020304" pitchFamily="18" charset="0"/>
                <a:ea typeface="Times New Roman" panose="02020603050405020304" pitchFamily="18" charset="0"/>
              </a:rPr>
              <a:t>d</a:t>
            </a:r>
            <a:r>
              <a:rPr lang="en-US" sz="3200" i="1" baseline="-25000" dirty="0" err="1" smtClean="0">
                <a:latin typeface="Times New Roman" panose="02020603050405020304" pitchFamily="18" charset="0"/>
                <a:ea typeface="Times New Roman" panose="02020603050405020304" pitchFamily="18" charset="0"/>
              </a:rPr>
              <a:t>k</a:t>
            </a:r>
            <a:r>
              <a:rPr lang="en-US" sz="3200" dirty="0" smtClean="0">
                <a:latin typeface="Times New Roman" panose="02020603050405020304" pitchFamily="18" charset="0"/>
                <a:ea typeface="Times New Roman" panose="02020603050405020304" pitchFamily="18" charset="0"/>
              </a:rPr>
              <a:t>)</a:t>
            </a:r>
            <a:endParaRPr lang="en-US" sz="3200" i="1" baseline="-25000" dirty="0">
              <a:latin typeface="Times New Roman" panose="02020603050405020304" pitchFamily="18" charset="0"/>
              <a:ea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ame </a:t>
            </a:r>
            <a:r>
              <a:rPr lang="en-US" dirty="0">
                <a:latin typeface="Times New Roman" panose="02020603050405020304" pitchFamily="18" charset="0"/>
                <a:cs typeface="Times New Roman" panose="02020603050405020304" pitchFamily="18" charset="0"/>
              </a:rPr>
              <a:t>estimator in special cases.</a:t>
            </a:r>
          </a:p>
          <a:p>
            <a:pPr marL="0" indent="0">
              <a:buNone/>
            </a:pPr>
            <a:r>
              <a:rPr lang="en-US" dirty="0" smtClean="0">
                <a:latin typeface="Times New Roman" panose="02020603050405020304" pitchFamily="18" charset="0"/>
                <a:cs typeface="Times New Roman" panose="02020603050405020304" pitchFamily="18" charset="0"/>
              </a:rPr>
              <a:t>Which logic is “best”, most convincing?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challenge for the future:  Find a new mode of (model assisted) inference that gives better estimates than those two.</a:t>
            </a:r>
          </a:p>
        </p:txBody>
      </p:sp>
    </p:spTree>
    <p:extLst>
      <p:ext uri="{BB962C8B-B14F-4D97-AF65-F5344CB8AC3E}">
        <p14:creationId xmlns:p14="http://schemas.microsoft.com/office/powerpoint/2010/main" val="16989792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749508" y="473364"/>
            <a:ext cx="10972800" cy="1805140"/>
          </a:xfrm>
        </p:spPr>
        <p:txBody>
          <a:bodyPr>
            <a:noAutofit/>
          </a:bodyPr>
          <a:lstStyle/>
          <a:p>
            <a:r>
              <a:rPr lang="en-US" sz="1400" dirty="0" smtClean="0">
                <a:latin typeface="Times New Roman" panose="02020603050405020304" pitchFamily="18" charset="0"/>
                <a:cs typeface="Times New Roman" panose="02020603050405020304" pitchFamily="18" charset="0"/>
              </a:rPr>
              <a:t>ÖV</a:t>
            </a: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Another view of calibration weights</a:t>
            </a:r>
            <a:br>
              <a:rPr lang="en-US" sz="2800" u="sng" dirty="0" smtClean="0">
                <a:latin typeface="Times New Roman" panose="02020603050405020304" pitchFamily="18" charset="0"/>
                <a:cs typeface="Times New Roman" panose="02020603050405020304" pitchFamily="18" charset="0"/>
              </a:rPr>
            </a:br>
            <a:r>
              <a:rPr lang="en-US" sz="2800" u="sng" dirty="0" smtClean="0">
                <a:latin typeface="Times New Roman" panose="02020603050405020304" pitchFamily="18" charset="0"/>
                <a:cs typeface="Times New Roman" panose="02020603050405020304" pitchFamily="18" charset="0"/>
              </a:rPr>
              <a:t/>
            </a:r>
            <a:br>
              <a:rPr lang="en-US" sz="2800" u="sng"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Find weights  </a:t>
            </a:r>
            <a:r>
              <a:rPr lang="en-US" sz="3200" i="1" dirty="0" err="1" smtClean="0">
                <a:latin typeface="Times New Roman" panose="02020603050405020304" pitchFamily="18" charset="0"/>
                <a:cs typeface="Times New Roman" panose="02020603050405020304" pitchFamily="18" charset="0"/>
              </a:rPr>
              <a:t>d</a:t>
            </a:r>
            <a:r>
              <a:rPr lang="en-US" sz="3200" i="1" baseline="-25000" dirty="0" err="1"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(1+</a:t>
            </a:r>
            <a:r>
              <a:rPr lang="en-US" sz="32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i="1" baseline="-25000" dirty="0"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that give agreement with </a:t>
            </a:r>
            <a:r>
              <a:rPr lang="en-US" sz="2800" i="1" dirty="0" smtClean="0">
                <a:latin typeface="Times New Roman" panose="02020603050405020304" pitchFamily="18" charset="0"/>
                <a:cs typeface="Times New Roman" panose="02020603050405020304" pitchFamily="18" charset="0"/>
              </a:rPr>
              <a:t>control totals</a:t>
            </a:r>
            <a:endParaRPr lang="en-US" sz="2800" i="1"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1319327" y="3418328"/>
            <a:ext cx="10423073" cy="1805744"/>
          </a:xfrm>
        </p:spPr>
        <p:txBody>
          <a:bodyPr>
            <a:noAutofit/>
          </a:bodyPr>
          <a:lstStyle/>
          <a:p>
            <a:pPr marL="0" indent="0" algn="just">
              <a:spcAft>
                <a:spcPts val="0"/>
              </a:spcAft>
              <a:buNone/>
            </a:pPr>
            <a:r>
              <a:rPr lang="en-US" dirty="0" smtClean="0">
                <a:latin typeface="Times New Roman" panose="02020603050405020304" pitchFamily="18" charset="0"/>
                <a:ea typeface="Times New Roman" panose="02020603050405020304" pitchFamily="18" charset="0"/>
              </a:rPr>
              <a:t>The population totals on the right hand side of this </a:t>
            </a:r>
            <a:r>
              <a:rPr lang="en-US" i="1" dirty="0" smtClean="0">
                <a:latin typeface="Times New Roman" panose="02020603050405020304" pitchFamily="18" charset="0"/>
                <a:ea typeface="Times New Roman" panose="02020603050405020304" pitchFamily="18" charset="0"/>
              </a:rPr>
              <a:t>calibration equation </a:t>
            </a:r>
          </a:p>
          <a:p>
            <a:pPr marL="0" indent="0" algn="just">
              <a:spcAft>
                <a:spcPts val="0"/>
              </a:spcAft>
              <a:buNone/>
            </a:pPr>
            <a:r>
              <a:rPr lang="en-US" dirty="0" smtClean="0">
                <a:latin typeface="Times New Roman" panose="02020603050405020304" pitchFamily="18" charset="0"/>
                <a:ea typeface="Times New Roman" panose="02020603050405020304" pitchFamily="18" charset="0"/>
              </a:rPr>
              <a:t>are called </a:t>
            </a:r>
            <a:r>
              <a:rPr lang="en-US" i="1" dirty="0" smtClean="0">
                <a:latin typeface="Times New Roman" panose="02020603050405020304" pitchFamily="18" charset="0"/>
                <a:ea typeface="Times New Roman" panose="02020603050405020304" pitchFamily="18" charset="0"/>
              </a:rPr>
              <a:t>control totals</a:t>
            </a:r>
            <a:r>
              <a:rPr lang="en-US" dirty="0" smtClean="0">
                <a:latin typeface="Times New Roman" panose="02020603050405020304" pitchFamily="18" charset="0"/>
                <a:ea typeface="Times New Roman" panose="02020603050405020304" pitchFamily="18" charset="0"/>
              </a:rPr>
              <a:t>               </a:t>
            </a:r>
          </a:p>
          <a:p>
            <a:pPr marL="0" indent="0" algn="just">
              <a:spcAft>
                <a:spcPts val="0"/>
              </a:spcAft>
              <a:buNone/>
            </a:pPr>
            <a:r>
              <a:rPr lang="en-US" dirty="0" smtClean="0">
                <a:latin typeface="Times New Roman" panose="02020603050405020304" pitchFamily="18" charset="0"/>
                <a:ea typeface="Times New Roman" panose="02020603050405020304" pitchFamily="18" charset="0"/>
              </a:rPr>
              <a:t>(based on, for example, </a:t>
            </a:r>
            <a:r>
              <a:rPr lang="en-US" i="1" dirty="0" smtClean="0">
                <a:latin typeface="Times New Roman" panose="02020603050405020304" pitchFamily="18" charset="0"/>
                <a:ea typeface="Times New Roman" panose="02020603050405020304" pitchFamily="18" charset="0"/>
              </a:rPr>
              <a:t>age</a:t>
            </a:r>
            <a:r>
              <a:rPr lang="en-US" dirty="0" smtClean="0">
                <a:latin typeface="Times New Roman" panose="02020603050405020304" pitchFamily="18" charset="0"/>
                <a:ea typeface="Times New Roman" panose="02020603050405020304" pitchFamily="18" charset="0"/>
              </a:rPr>
              <a:t>-by-</a:t>
            </a:r>
            <a:r>
              <a:rPr lang="en-US" i="1" dirty="0" smtClean="0">
                <a:latin typeface="Times New Roman" panose="02020603050405020304" pitchFamily="18" charset="0"/>
                <a:ea typeface="Times New Roman" panose="02020603050405020304" pitchFamily="18" charset="0"/>
              </a:rPr>
              <a:t>sex</a:t>
            </a:r>
            <a:r>
              <a:rPr lang="en-US" dirty="0" smtClean="0">
                <a:latin typeface="Times New Roman" panose="02020603050405020304" pitchFamily="18" charset="0"/>
                <a:ea typeface="Times New Roman" panose="02020603050405020304" pitchFamily="18" charset="0"/>
              </a:rPr>
              <a:t>-by-</a:t>
            </a:r>
            <a:r>
              <a:rPr lang="en-US" i="1" dirty="0" smtClean="0">
                <a:latin typeface="Times New Roman" panose="02020603050405020304" pitchFamily="18" charset="0"/>
                <a:ea typeface="Times New Roman" panose="02020603050405020304" pitchFamily="18" charset="0"/>
              </a:rPr>
              <a:t>region</a:t>
            </a:r>
            <a:r>
              <a:rPr lang="en-US" dirty="0" smtClean="0">
                <a:latin typeface="Times New Roman" panose="02020603050405020304" pitchFamily="18" charset="0"/>
                <a:ea typeface="Times New Roman" panose="02020603050405020304" pitchFamily="18" charset="0"/>
              </a:rPr>
              <a:t> counts)</a:t>
            </a:r>
            <a:endParaRPr lang="en-US" dirty="0">
              <a:latin typeface="Times New Roman" panose="02020603050405020304" pitchFamily="18" charset="0"/>
              <a:ea typeface="Times New Roman" panose="02020603050405020304" pitchFamily="18" charset="0"/>
            </a:endParaRPr>
          </a:p>
        </p:txBody>
      </p:sp>
      <p:graphicFrame>
        <p:nvGraphicFramePr>
          <p:cNvPr id="4" name="Objekt 3"/>
          <p:cNvGraphicFramePr>
            <a:graphicFrameLocks noChangeAspect="1"/>
          </p:cNvGraphicFramePr>
          <p:nvPr>
            <p:extLst>
              <p:ext uri="{D42A27DB-BD31-4B8C-83A1-F6EECF244321}">
                <p14:modId xmlns:p14="http://schemas.microsoft.com/office/powerpoint/2010/main" val="211568225"/>
              </p:ext>
            </p:extLst>
          </p:nvPr>
        </p:nvGraphicFramePr>
        <p:xfrm>
          <a:off x="3155821" y="2688678"/>
          <a:ext cx="3611562" cy="611187"/>
        </p:xfrm>
        <a:graphic>
          <a:graphicData uri="http://schemas.openxmlformats.org/presentationml/2006/ole">
            <mc:AlternateContent xmlns:mc="http://schemas.openxmlformats.org/markup-compatibility/2006">
              <mc:Choice xmlns:v="urn:schemas-microsoft-com:vml" Requires="v">
                <p:oleObj spid="_x0000_s333936" name="Equation" r:id="rId3" imgW="1574640" imgH="266400" progId="Equation.DSMT4">
                  <p:embed/>
                </p:oleObj>
              </mc:Choice>
              <mc:Fallback>
                <p:oleObj name="Equation" r:id="rId3" imgW="1574640" imgH="266400" progId="Equation.DSMT4">
                  <p:embed/>
                  <p:pic>
                    <p:nvPicPr>
                      <p:cNvPr id="0" name=""/>
                      <p:cNvPicPr>
                        <a:picLocks noChangeAspect="1" noChangeArrowheads="1"/>
                      </p:cNvPicPr>
                      <p:nvPr/>
                    </p:nvPicPr>
                    <p:blipFill>
                      <a:blip r:embed="rId4"/>
                      <a:srcRect/>
                      <a:stretch>
                        <a:fillRect/>
                      </a:stretch>
                    </p:blipFill>
                    <p:spPr bwMode="auto">
                      <a:xfrm>
                        <a:off x="3155821" y="2688678"/>
                        <a:ext cx="3611562" cy="611187"/>
                      </a:xfrm>
                      <a:prstGeom prst="rect">
                        <a:avLst/>
                      </a:prstGeom>
                      <a:noFill/>
                    </p:spPr>
                  </p:pic>
                </p:oleObj>
              </mc:Fallback>
            </mc:AlternateContent>
          </a:graphicData>
        </a:graphic>
      </p:graphicFrame>
      <p:sp>
        <p:nvSpPr>
          <p:cNvPr id="5" name="Rektangel 4"/>
          <p:cNvSpPr/>
          <p:nvPr/>
        </p:nvSpPr>
        <p:spPr>
          <a:xfrm>
            <a:off x="701655" y="6002524"/>
            <a:ext cx="595035"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45</a:t>
            </a:r>
            <a:endParaRPr lang="en-US" sz="3200" dirty="0"/>
          </a:p>
        </p:txBody>
      </p:sp>
    </p:spTree>
    <p:extLst>
      <p:ext uri="{BB962C8B-B14F-4D97-AF65-F5344CB8AC3E}">
        <p14:creationId xmlns:p14="http://schemas.microsoft.com/office/powerpoint/2010/main" val="89432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720122" y="164891"/>
            <a:ext cx="9812467" cy="929391"/>
          </a:xfrm>
        </p:spPr>
        <p:txBody>
          <a:bodyPr>
            <a:noAutofit/>
          </a:bodyPr>
          <a:lstStyle/>
          <a:p>
            <a:r>
              <a:rPr lang="en-US" sz="2800" u="sng" dirty="0" smtClean="0">
                <a:latin typeface="Times New Roman" panose="02020603050405020304" pitchFamily="18" charset="0"/>
                <a:cs typeface="Times New Roman" panose="02020603050405020304" pitchFamily="18" charset="0"/>
              </a:rPr>
              <a:t>“State of the art”</a:t>
            </a:r>
            <a:br>
              <a:rPr lang="en-US" sz="2800" u="sng"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probability sampling still very much at the center of attention</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347772" y="1605224"/>
            <a:ext cx="10347960" cy="4615694"/>
          </a:xfrm>
        </p:spPr>
        <p:txBody>
          <a:bodyPr>
            <a:noAutofit/>
          </a:bodyPr>
          <a:lstStyle/>
          <a:p>
            <a:pPr algn="l"/>
            <a:r>
              <a:rPr lang="en-US" sz="36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Special issue of </a:t>
            </a:r>
            <a:r>
              <a:rPr lang="en-US" sz="2800" u="sng" dirty="0" smtClean="0">
                <a:latin typeface="Times New Roman" panose="02020603050405020304" pitchFamily="18" charset="0"/>
                <a:cs typeface="Times New Roman" panose="02020603050405020304" pitchFamily="18" charset="0"/>
              </a:rPr>
              <a:t>Statistical Science </a:t>
            </a:r>
            <a:r>
              <a:rPr lang="en-US" sz="2800" dirty="0" smtClean="0">
                <a:latin typeface="Times New Roman" panose="02020603050405020304" pitchFamily="18" charset="0"/>
                <a:cs typeface="Times New Roman" panose="02020603050405020304" pitchFamily="18" charset="0"/>
              </a:rPr>
              <a:t>(2017, </a:t>
            </a:r>
            <a:r>
              <a:rPr lang="en-US" sz="2800" dirty="0" err="1" smtClean="0">
                <a:latin typeface="Times New Roman" panose="02020603050405020304" pitchFamily="18" charset="0"/>
                <a:cs typeface="Times New Roman" panose="02020603050405020304" pitchFamily="18" charset="0"/>
              </a:rPr>
              <a:t>vol</a:t>
            </a:r>
            <a:r>
              <a:rPr lang="en-US" sz="2800" dirty="0" smtClean="0">
                <a:latin typeface="Times New Roman" panose="02020603050405020304" pitchFamily="18" charset="0"/>
                <a:cs typeface="Times New Roman" panose="02020603050405020304" pitchFamily="18" charset="0"/>
              </a:rPr>
              <a:t> 32, no. 2) with review articles on Survey Statistics</a:t>
            </a:r>
          </a:p>
          <a:p>
            <a:pPr algn="l"/>
            <a:r>
              <a:rPr lang="en-US" sz="2800" dirty="0" smtClean="0">
                <a:latin typeface="Times New Roman" panose="02020603050405020304" pitchFamily="18" charset="0"/>
                <a:cs typeface="Times New Roman" panose="02020603050405020304" pitchFamily="18" charset="0"/>
              </a:rPr>
              <a:t>	-  </a:t>
            </a:r>
            <a:r>
              <a:rPr lang="en-US" sz="2800" i="1" dirty="0" smtClean="0">
                <a:latin typeface="Times New Roman" panose="02020603050405020304" pitchFamily="18" charset="0"/>
                <a:cs typeface="Times New Roman" panose="02020603050405020304" pitchFamily="18" charset="0"/>
              </a:rPr>
              <a:t>Probability sampling                </a:t>
            </a:r>
            <a:r>
              <a:rPr lang="en-US" sz="2800" dirty="0" smtClean="0">
                <a:latin typeface="Times New Roman" panose="02020603050405020304" pitchFamily="18" charset="0"/>
                <a:cs typeface="Times New Roman" panose="02020603050405020304" pitchFamily="18" charset="0"/>
              </a:rPr>
              <a:t>by Tillé &amp; Wilhelm</a:t>
            </a:r>
          </a:p>
          <a:p>
            <a:pPr algn="l"/>
            <a:r>
              <a:rPr lang="en-US" sz="2800" dirty="0" smtClean="0">
                <a:latin typeface="Times New Roman" panose="02020603050405020304" pitchFamily="18" charset="0"/>
                <a:cs typeface="Times New Roman" panose="02020603050405020304" pitchFamily="18" charset="0"/>
              </a:rPr>
              <a:t>	-  </a:t>
            </a:r>
            <a:r>
              <a:rPr lang="en-US" sz="2800" i="1" dirty="0" smtClean="0">
                <a:latin typeface="Times New Roman" panose="02020603050405020304" pitchFamily="18" charset="0"/>
                <a:cs typeface="Times New Roman" panose="02020603050405020304" pitchFamily="18" charset="0"/>
              </a:rPr>
              <a:t>Model assisted </a:t>
            </a:r>
            <a:r>
              <a:rPr lang="en-US" sz="2800" dirty="0" smtClean="0">
                <a:latin typeface="Times New Roman" panose="02020603050405020304" pitchFamily="18" charset="0"/>
                <a:cs typeface="Times New Roman" panose="02020603050405020304" pitchFamily="18" charset="0"/>
              </a:rPr>
              <a:t>estimation        by </a:t>
            </a:r>
            <a:r>
              <a:rPr lang="en-US" sz="2800" dirty="0" err="1" smtClean="0">
                <a:latin typeface="Times New Roman" panose="02020603050405020304" pitchFamily="18" charset="0"/>
                <a:cs typeface="Times New Roman" panose="02020603050405020304" pitchFamily="18" charset="0"/>
              </a:rPr>
              <a:t>Breidt</a:t>
            </a:r>
            <a:r>
              <a:rPr lang="en-US" sz="2800" dirty="0" smtClean="0">
                <a:latin typeface="Times New Roman" panose="02020603050405020304" pitchFamily="18" charset="0"/>
                <a:cs typeface="Times New Roman" panose="02020603050405020304" pitchFamily="18" charset="0"/>
              </a:rPr>
              <a:t> &amp; Opsomer</a:t>
            </a:r>
          </a:p>
          <a:p>
            <a:pPr algn="l"/>
            <a:r>
              <a:rPr lang="en-US" sz="2800" dirty="0" smtClean="0">
                <a:latin typeface="Times New Roman" panose="02020603050405020304" pitchFamily="18" charset="0"/>
                <a:cs typeface="Times New Roman" panose="02020603050405020304" pitchFamily="18" charset="0"/>
              </a:rPr>
              <a:t>	-  Construction of </a:t>
            </a:r>
            <a:r>
              <a:rPr lang="en-US" sz="2800" i="1" dirty="0" smtClean="0">
                <a:latin typeface="Times New Roman" panose="02020603050405020304" pitchFamily="18" charset="0"/>
                <a:cs typeface="Times New Roman" panose="02020603050405020304" pitchFamily="18" charset="0"/>
              </a:rPr>
              <a:t>weights</a:t>
            </a:r>
            <a:r>
              <a:rPr lang="en-US" sz="2800" dirty="0" smtClean="0">
                <a:latin typeface="Times New Roman" panose="02020603050405020304" pitchFamily="18" charset="0"/>
                <a:cs typeface="Times New Roman" panose="02020603050405020304" pitchFamily="18" charset="0"/>
              </a:rPr>
              <a:t>            by </a:t>
            </a:r>
            <a:r>
              <a:rPr lang="en-US" sz="2800" dirty="0" err="1" smtClean="0">
                <a:latin typeface="Times New Roman" panose="02020603050405020304" pitchFamily="18" charset="0"/>
                <a:cs typeface="Times New Roman" panose="02020603050405020304" pitchFamily="18" charset="0"/>
              </a:rPr>
              <a:t>Haziza</a:t>
            </a:r>
            <a:r>
              <a:rPr lang="en-US" sz="2800" dirty="0" smtClean="0">
                <a:latin typeface="Times New Roman" panose="02020603050405020304" pitchFamily="18" charset="0"/>
                <a:cs typeface="Times New Roman" panose="02020603050405020304" pitchFamily="18" charset="0"/>
              </a:rPr>
              <a:t> &amp; Beaumont</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Inference for </a:t>
            </a:r>
            <a:r>
              <a:rPr lang="en-US" sz="2800" i="1" dirty="0" smtClean="0">
                <a:latin typeface="Times New Roman" panose="02020603050405020304" pitchFamily="18" charset="0"/>
                <a:cs typeface="Times New Roman" panose="02020603050405020304" pitchFamily="18" charset="0"/>
              </a:rPr>
              <a:t>non-probability samples </a:t>
            </a:r>
            <a:r>
              <a:rPr lang="en-US" sz="2800" dirty="0" smtClean="0">
                <a:latin typeface="Times New Roman" panose="02020603050405020304" pitchFamily="18" charset="0"/>
                <a:cs typeface="Times New Roman" panose="02020603050405020304" pitchFamily="18" charset="0"/>
              </a:rPr>
              <a:t>   by Elliott &amp; Valliant</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Combining survey data and other data by </a:t>
            </a:r>
            <a:r>
              <a:rPr lang="en-US" sz="2800" dirty="0" err="1" smtClean="0">
                <a:latin typeface="Times New Roman" panose="02020603050405020304" pitchFamily="18" charset="0"/>
                <a:cs typeface="Times New Roman" panose="02020603050405020304" pitchFamily="18" charset="0"/>
              </a:rPr>
              <a:t>Lohr</a:t>
            </a:r>
            <a:r>
              <a:rPr lang="en-US" sz="2800" dirty="0" smtClean="0">
                <a:latin typeface="Times New Roman" panose="02020603050405020304" pitchFamily="18" charset="0"/>
                <a:cs typeface="Times New Roman" panose="02020603050405020304" pitchFamily="18" charset="0"/>
              </a:rPr>
              <a:t>&amp; </a:t>
            </a:r>
            <a:r>
              <a:rPr lang="en-US" sz="2800" dirty="0" err="1" smtClean="0">
                <a:latin typeface="Times New Roman" panose="02020603050405020304" pitchFamily="18" charset="0"/>
                <a:cs typeface="Times New Roman" panose="02020603050405020304" pitchFamily="18" charset="0"/>
              </a:rPr>
              <a:t>Raghunathan</a:t>
            </a:r>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pecial issue of   </a:t>
            </a:r>
            <a:r>
              <a:rPr lang="en-US" sz="2800" u="sng" dirty="0" smtClean="0">
                <a:latin typeface="Times New Roman" panose="02020603050405020304" pitchFamily="18" charset="0"/>
                <a:cs typeface="Times New Roman" panose="02020603050405020304" pitchFamily="18" charset="0"/>
              </a:rPr>
              <a:t>Journal of Official Statistics </a:t>
            </a:r>
            <a:r>
              <a:rPr lang="en-US" sz="2800" dirty="0" smtClean="0">
                <a:latin typeface="Times New Roman" panose="02020603050405020304" pitchFamily="18" charset="0"/>
                <a:cs typeface="Times New Roman" panose="02020603050405020304" pitchFamily="18" charset="0"/>
              </a:rPr>
              <a:t>(2017, no. 4) devoted to </a:t>
            </a:r>
            <a:r>
              <a:rPr lang="en-US" sz="2800" i="1" dirty="0" smtClean="0">
                <a:latin typeface="Times New Roman" panose="02020603050405020304" pitchFamily="18" charset="0"/>
                <a:cs typeface="Times New Roman" panose="02020603050405020304" pitchFamily="18" charset="0"/>
              </a:rPr>
              <a:t>adaptive designs </a:t>
            </a:r>
            <a:r>
              <a:rPr lang="en-US" sz="2800" dirty="0" smtClean="0">
                <a:latin typeface="Times New Roman" panose="02020603050405020304" pitchFamily="18" charset="0"/>
                <a:cs typeface="Times New Roman" panose="02020603050405020304" pitchFamily="18" charset="0"/>
              </a:rPr>
              <a:t>for survey data collection.</a:t>
            </a:r>
          </a:p>
        </p:txBody>
      </p:sp>
    </p:spTree>
    <p:extLst>
      <p:ext uri="{BB962C8B-B14F-4D97-AF65-F5344CB8AC3E}">
        <p14:creationId xmlns:p14="http://schemas.microsoft.com/office/powerpoint/2010/main" val="32027949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738359" y="1954969"/>
            <a:ext cx="7839606" cy="940632"/>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      </a:t>
            </a:r>
            <a:r>
              <a:rPr lang="en-US" sz="2800" b="1" i="1" u="sng" dirty="0" smtClean="0">
                <a:latin typeface="Times New Roman" panose="02020603050405020304" pitchFamily="18" charset="0"/>
                <a:cs typeface="Times New Roman" panose="02020603050405020304" pitchFamily="18" charset="0"/>
              </a:rPr>
              <a:t>Incomplete data collection, </a:t>
            </a:r>
            <a:br>
              <a:rPr lang="en-US" sz="2800" b="1" i="1" u="sng" dirty="0" smtClean="0">
                <a:latin typeface="Times New Roman" panose="02020603050405020304" pitchFamily="18" charset="0"/>
                <a:cs typeface="Times New Roman" panose="02020603050405020304" pitchFamily="18" charset="0"/>
              </a:rPr>
            </a:br>
            <a:r>
              <a:rPr lang="en-US" sz="2800" b="1" i="1" u="sng" dirty="0" smtClean="0">
                <a:latin typeface="Times New Roman" panose="02020603050405020304" pitchFamily="18" charset="0"/>
                <a:cs typeface="Times New Roman" panose="02020603050405020304" pitchFamily="18" charset="0"/>
              </a:rPr>
              <a:t>nonresponse ;  missing values</a:t>
            </a:r>
            <a:endParaRPr lang="en-US" sz="2800" b="1" i="1" u="sng" dirty="0"/>
          </a:p>
        </p:txBody>
      </p:sp>
      <p:sp>
        <p:nvSpPr>
          <p:cNvPr id="3" name="Platshållare för innehåll 2"/>
          <p:cNvSpPr>
            <a:spLocks noGrp="1"/>
          </p:cNvSpPr>
          <p:nvPr>
            <p:ph idx="1"/>
          </p:nvPr>
        </p:nvSpPr>
        <p:spPr>
          <a:xfrm>
            <a:off x="569377" y="5269366"/>
            <a:ext cx="10515600" cy="1056484"/>
          </a:xfrm>
        </p:spPr>
        <p:txBody>
          <a:bodyPr>
            <a:normAutofit/>
          </a:bodyPr>
          <a:lstStyle/>
          <a:p>
            <a:pPr marL="0" indent="0">
              <a:buNone/>
            </a:pPr>
            <a:r>
              <a:rPr lang="en-US"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420769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4668203" y="1695108"/>
            <a:ext cx="4114800" cy="2667000"/>
          </a:xfrm>
          <a:prstGeom prst="rect">
            <a:avLst/>
          </a:prstGeom>
          <a:solidFill>
            <a:srgbClr val="FFFF99"/>
          </a:solidFill>
          <a:ln w="9525">
            <a:solidFill>
              <a:schemeClr val="tx1"/>
            </a:solidFill>
            <a:miter lim="800000"/>
            <a:headEnd/>
            <a:tailEnd/>
          </a:ln>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dirty="0"/>
          </a:p>
        </p:txBody>
      </p:sp>
      <p:sp>
        <p:nvSpPr>
          <p:cNvPr id="337923" name="Oval 3"/>
          <p:cNvSpPr>
            <a:spLocks noChangeArrowheads="1"/>
          </p:cNvSpPr>
          <p:nvPr/>
        </p:nvSpPr>
        <p:spPr bwMode="auto">
          <a:xfrm>
            <a:off x="5572125" y="1905000"/>
            <a:ext cx="2743200" cy="1447800"/>
          </a:xfrm>
          <a:prstGeom prst="ellipse">
            <a:avLst/>
          </a:prstGeom>
          <a:solidFill>
            <a:schemeClr val="accent1"/>
          </a:solidFill>
          <a:ln w="9525">
            <a:solidFill>
              <a:schemeClr val="tx1"/>
            </a:solidFill>
            <a:round/>
            <a:headEnd/>
            <a:tailEnd/>
          </a:ln>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dirty="0"/>
          </a:p>
        </p:txBody>
      </p:sp>
      <p:sp>
        <p:nvSpPr>
          <p:cNvPr id="337924" name="Oval 4"/>
          <p:cNvSpPr>
            <a:spLocks noChangeArrowheads="1"/>
          </p:cNvSpPr>
          <p:nvPr/>
        </p:nvSpPr>
        <p:spPr bwMode="auto">
          <a:xfrm>
            <a:off x="6472238" y="2019299"/>
            <a:ext cx="1600200" cy="914400"/>
          </a:xfrm>
          <a:prstGeom prst="ellipse">
            <a:avLst/>
          </a:prstGeom>
          <a:solidFill>
            <a:schemeClr val="accent2"/>
          </a:solidFill>
          <a:ln w="9525">
            <a:solidFill>
              <a:schemeClr val="tx1"/>
            </a:solidFill>
            <a:round/>
            <a:headEnd/>
            <a:tailEnd/>
          </a:ln>
        </p:spPr>
        <p:txBody>
          <a:bodyPr wrap="none" anchor="ct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en-US" dirty="0"/>
          </a:p>
        </p:txBody>
      </p:sp>
      <p:sp>
        <p:nvSpPr>
          <p:cNvPr id="337925" name="Line 5"/>
          <p:cNvSpPr>
            <a:spLocks noChangeShapeType="1"/>
          </p:cNvSpPr>
          <p:nvPr/>
        </p:nvSpPr>
        <p:spPr bwMode="auto">
          <a:xfrm>
            <a:off x="3464243" y="2244089"/>
            <a:ext cx="1219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37926" name="Text Box 6"/>
          <p:cNvSpPr txBox="1">
            <a:spLocks noChangeArrowheads="1"/>
          </p:cNvSpPr>
          <p:nvPr/>
        </p:nvSpPr>
        <p:spPr bwMode="auto">
          <a:xfrm>
            <a:off x="1494234" y="2000249"/>
            <a:ext cx="221218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sv-SE" sz="2400" dirty="0">
                <a:latin typeface="Times New Roman" panose="02020603050405020304" pitchFamily="18" charset="0"/>
              </a:rPr>
              <a:t>Population (</a:t>
            </a:r>
            <a:r>
              <a:rPr lang="sv-SE" sz="2400" i="1" dirty="0">
                <a:latin typeface="Times New Roman" panose="02020603050405020304" pitchFamily="18" charset="0"/>
              </a:rPr>
              <a:t>U</a:t>
            </a:r>
            <a:r>
              <a:rPr lang="sv-SE" sz="2400" dirty="0">
                <a:latin typeface="Times New Roman" panose="02020603050405020304" pitchFamily="18" charset="0"/>
              </a:rPr>
              <a:t>)</a:t>
            </a:r>
          </a:p>
        </p:txBody>
      </p:sp>
      <p:sp>
        <p:nvSpPr>
          <p:cNvPr id="337927" name="Line 7"/>
          <p:cNvSpPr>
            <a:spLocks noChangeShapeType="1"/>
          </p:cNvSpPr>
          <p:nvPr/>
        </p:nvSpPr>
        <p:spPr bwMode="auto">
          <a:xfrm flipH="1" flipV="1">
            <a:off x="7872412" y="2743200"/>
            <a:ext cx="616268" cy="18440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37928" name="Text Box 8"/>
          <p:cNvSpPr txBox="1">
            <a:spLocks noChangeArrowheads="1"/>
          </p:cNvSpPr>
          <p:nvPr/>
        </p:nvSpPr>
        <p:spPr bwMode="auto">
          <a:xfrm>
            <a:off x="7924800" y="45720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sv-SE" sz="2400" dirty="0" err="1">
                <a:latin typeface="Times New Roman" panose="02020603050405020304" pitchFamily="18" charset="0"/>
              </a:rPr>
              <a:t>Response</a:t>
            </a:r>
            <a:r>
              <a:rPr lang="sv-SE" sz="2400" dirty="0">
                <a:latin typeface="Times New Roman" panose="02020603050405020304" pitchFamily="18" charset="0"/>
              </a:rPr>
              <a:t> set (</a:t>
            </a:r>
            <a:r>
              <a:rPr lang="sv-SE" sz="2400" i="1" dirty="0">
                <a:latin typeface="Times New Roman" panose="02020603050405020304" pitchFamily="18" charset="0"/>
              </a:rPr>
              <a:t>r</a:t>
            </a:r>
            <a:r>
              <a:rPr lang="sv-SE" sz="2400" dirty="0">
                <a:latin typeface="Times New Roman" panose="02020603050405020304" pitchFamily="18" charset="0"/>
              </a:rPr>
              <a:t>)</a:t>
            </a:r>
          </a:p>
        </p:txBody>
      </p:sp>
      <p:sp>
        <p:nvSpPr>
          <p:cNvPr id="337929" name="Line 9"/>
          <p:cNvSpPr>
            <a:spLocks noChangeShapeType="1"/>
          </p:cNvSpPr>
          <p:nvPr/>
        </p:nvSpPr>
        <p:spPr bwMode="auto">
          <a:xfrm flipV="1">
            <a:off x="5676900" y="3238501"/>
            <a:ext cx="8382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7930" name="Text Box 10"/>
          <p:cNvSpPr txBox="1">
            <a:spLocks noChangeArrowheads="1"/>
          </p:cNvSpPr>
          <p:nvPr/>
        </p:nvSpPr>
        <p:spPr bwMode="auto">
          <a:xfrm>
            <a:off x="5067300" y="4457701"/>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sz="2400" dirty="0">
                <a:latin typeface="Times New Roman" panose="02020603050405020304" pitchFamily="18" charset="0"/>
              </a:rPr>
              <a:t>Sample</a:t>
            </a:r>
            <a:r>
              <a:rPr lang="sv-SE" sz="2400" dirty="0">
                <a:latin typeface="Times New Roman" panose="02020603050405020304" pitchFamily="18" charset="0"/>
              </a:rPr>
              <a:t> (</a:t>
            </a:r>
            <a:r>
              <a:rPr lang="sv-SE" sz="2400" i="1" dirty="0">
                <a:latin typeface="Times New Roman" panose="02020603050405020304" pitchFamily="18" charset="0"/>
              </a:rPr>
              <a:t>s</a:t>
            </a:r>
            <a:r>
              <a:rPr lang="sv-SE" sz="2400" dirty="0">
                <a:latin typeface="Times New Roman" panose="02020603050405020304" pitchFamily="18" charset="0"/>
              </a:rPr>
              <a:t>)</a:t>
            </a:r>
            <a:r>
              <a:rPr lang="sv-SE" sz="2400" dirty="0"/>
              <a:t> </a:t>
            </a:r>
          </a:p>
        </p:txBody>
      </p:sp>
      <p:sp>
        <p:nvSpPr>
          <p:cNvPr id="337931" name="Text Box 11"/>
          <p:cNvSpPr txBox="1">
            <a:spLocks noChangeArrowheads="1"/>
          </p:cNvSpPr>
          <p:nvPr/>
        </p:nvSpPr>
        <p:spPr bwMode="auto">
          <a:xfrm>
            <a:off x="198120" y="220571"/>
            <a:ext cx="1174455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sv-SE" sz="2800" dirty="0" err="1" smtClean="0">
                <a:latin typeface="Times New Roman" panose="02020603050405020304" pitchFamily="18" charset="0"/>
              </a:rPr>
              <a:t>Probability</a:t>
            </a:r>
            <a:r>
              <a:rPr lang="sv-SE" sz="2800" dirty="0" smtClean="0">
                <a:latin typeface="Times New Roman" panose="02020603050405020304" pitchFamily="18" charset="0"/>
              </a:rPr>
              <a:t> sampling </a:t>
            </a:r>
            <a:r>
              <a:rPr lang="sv-SE" sz="2800" dirty="0" err="1" smtClean="0">
                <a:latin typeface="Times New Roman" panose="02020603050405020304" pitchFamily="18" charset="0"/>
              </a:rPr>
              <a:t>theory</a:t>
            </a:r>
            <a:r>
              <a:rPr lang="sv-SE" sz="2800" dirty="0" smtClean="0">
                <a:latin typeface="Times New Roman" panose="02020603050405020304" pitchFamily="18" charset="0"/>
              </a:rPr>
              <a:t> has taken a </a:t>
            </a:r>
            <a:r>
              <a:rPr lang="sv-SE" sz="2800" dirty="0" err="1" smtClean="0">
                <a:latin typeface="Times New Roman" panose="02020603050405020304" pitchFamily="18" charset="0"/>
              </a:rPr>
              <a:t>modified</a:t>
            </a:r>
            <a:r>
              <a:rPr lang="sv-SE" sz="2800" dirty="0" smtClean="0">
                <a:latin typeface="Times New Roman" panose="02020603050405020304" pitchFamily="18" charset="0"/>
              </a:rPr>
              <a:t> </a:t>
            </a:r>
            <a:r>
              <a:rPr lang="sv-SE" sz="2800" dirty="0" err="1" smtClean="0">
                <a:latin typeface="Times New Roman" panose="02020603050405020304" pitchFamily="18" charset="0"/>
              </a:rPr>
              <a:t>course</a:t>
            </a:r>
            <a:r>
              <a:rPr lang="sv-SE" sz="2800" dirty="0" smtClean="0">
                <a:latin typeface="Times New Roman" panose="02020603050405020304" pitchFamily="18" charset="0"/>
              </a:rPr>
              <a:t> </a:t>
            </a:r>
            <a:r>
              <a:rPr lang="sv-SE" sz="2800" dirty="0" err="1" smtClean="0">
                <a:latin typeface="Times New Roman" panose="02020603050405020304" pitchFamily="18" charset="0"/>
              </a:rPr>
              <a:t>because</a:t>
            </a:r>
            <a:r>
              <a:rPr lang="sv-SE" sz="2800" dirty="0" smtClean="0">
                <a:latin typeface="Times New Roman" panose="02020603050405020304" pitchFamily="18" charset="0"/>
              </a:rPr>
              <a:t> </a:t>
            </a:r>
            <a:r>
              <a:rPr lang="sv-SE" sz="2800" dirty="0" err="1" smtClean="0">
                <a:latin typeface="Times New Roman" panose="02020603050405020304" pitchFamily="18" charset="0"/>
              </a:rPr>
              <a:t>of</a:t>
            </a:r>
            <a:r>
              <a:rPr lang="sv-SE" sz="2800" dirty="0" smtClean="0">
                <a:latin typeface="Times New Roman" panose="02020603050405020304" pitchFamily="18" charset="0"/>
              </a:rPr>
              <a:t>:</a:t>
            </a:r>
          </a:p>
          <a:p>
            <a:pPr>
              <a:spcBef>
                <a:spcPct val="50000"/>
              </a:spcBef>
            </a:pPr>
            <a:r>
              <a:rPr lang="sv-SE" sz="2800" dirty="0" smtClean="0">
                <a:latin typeface="Times New Roman" panose="02020603050405020304" pitchFamily="18" charset="0"/>
              </a:rPr>
              <a:t>		</a:t>
            </a:r>
            <a:r>
              <a:rPr lang="sv-SE" sz="2800" u="sng" dirty="0" err="1" smtClean="0">
                <a:latin typeface="Times New Roman" panose="02020603050405020304" pitchFamily="18" charset="0"/>
              </a:rPr>
              <a:t>Incomplete</a:t>
            </a:r>
            <a:r>
              <a:rPr lang="sv-SE" sz="2800" u="sng" dirty="0" smtClean="0">
                <a:latin typeface="Times New Roman" panose="02020603050405020304" pitchFamily="18" charset="0"/>
              </a:rPr>
              <a:t> data </a:t>
            </a:r>
            <a:r>
              <a:rPr lang="sv-SE" sz="2800" u="sng" dirty="0" err="1" smtClean="0">
                <a:latin typeface="Times New Roman" panose="02020603050405020304" pitchFamily="18" charset="0"/>
              </a:rPr>
              <a:t>collection</a:t>
            </a:r>
            <a:r>
              <a:rPr lang="sv-SE" sz="2800" u="sng" dirty="0" smtClean="0">
                <a:latin typeface="Times New Roman" panose="02020603050405020304" pitchFamily="18" charset="0"/>
              </a:rPr>
              <a:t> – </a:t>
            </a:r>
            <a:r>
              <a:rPr lang="sv-SE" sz="2800" u="sng" dirty="0" err="1" smtClean="0">
                <a:latin typeface="Times New Roman" panose="02020603050405020304" pitchFamily="18" charset="0"/>
              </a:rPr>
              <a:t>high</a:t>
            </a:r>
            <a:r>
              <a:rPr lang="sv-SE" sz="2800" u="sng" dirty="0" smtClean="0">
                <a:latin typeface="Times New Roman" panose="02020603050405020304" pitchFamily="18" charset="0"/>
              </a:rPr>
              <a:t> </a:t>
            </a:r>
            <a:r>
              <a:rPr lang="sv-SE" sz="2800" u="sng" dirty="0" err="1" smtClean="0">
                <a:latin typeface="Times New Roman" panose="02020603050405020304" pitchFamily="18" charset="0"/>
              </a:rPr>
              <a:t>nonresponse</a:t>
            </a:r>
            <a:r>
              <a:rPr lang="sv-SE" sz="2800" u="sng" dirty="0" smtClean="0">
                <a:latin typeface="Times New Roman" panose="02020603050405020304" pitchFamily="18" charset="0"/>
              </a:rPr>
              <a:t> </a:t>
            </a:r>
          </a:p>
        </p:txBody>
      </p:sp>
      <p:sp>
        <p:nvSpPr>
          <p:cNvPr id="337933" name="Text Box 13"/>
          <p:cNvSpPr txBox="1">
            <a:spLocks noChangeArrowheads="1"/>
          </p:cNvSpPr>
          <p:nvPr/>
        </p:nvSpPr>
        <p:spPr bwMode="auto">
          <a:xfrm>
            <a:off x="706590" y="5371415"/>
            <a:ext cx="1111416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sv-SE" sz="2400" i="1" dirty="0">
                <a:latin typeface="Times New Roman" panose="02020603050405020304" pitchFamily="18" charset="0"/>
              </a:rPr>
              <a:t>  </a:t>
            </a:r>
            <a:r>
              <a:rPr lang="sv-SE" sz="2800" i="1" dirty="0">
                <a:latin typeface="Times New Roman" panose="02020603050405020304" pitchFamily="18" charset="0"/>
              </a:rPr>
              <a:t>s</a:t>
            </a:r>
            <a:r>
              <a:rPr lang="sv-SE" sz="2800" dirty="0">
                <a:latin typeface="Times New Roman" panose="02020603050405020304" pitchFamily="18" charset="0"/>
              </a:rPr>
              <a:t>  =</a:t>
            </a:r>
            <a:r>
              <a:rPr lang="sv-SE" sz="2800" dirty="0" smtClean="0">
                <a:latin typeface="Times New Roman" panose="02020603050405020304" pitchFamily="18" charset="0"/>
              </a:rPr>
              <a:t>  </a:t>
            </a:r>
            <a:r>
              <a:rPr lang="sv-SE" sz="2800" i="1" dirty="0" err="1">
                <a:latin typeface="Times New Roman" panose="02020603050405020304" pitchFamily="18" charset="0"/>
              </a:rPr>
              <a:t>probability</a:t>
            </a:r>
            <a:r>
              <a:rPr lang="sv-SE" sz="2800" i="1" dirty="0">
                <a:latin typeface="Times New Roman" panose="02020603050405020304" pitchFamily="18" charset="0"/>
              </a:rPr>
              <a:t> </a:t>
            </a:r>
            <a:r>
              <a:rPr lang="sv-SE" sz="2800" i="1" dirty="0" err="1" smtClean="0">
                <a:latin typeface="Times New Roman" panose="02020603050405020304" pitchFamily="18" charset="0"/>
              </a:rPr>
              <a:t>sample</a:t>
            </a:r>
            <a:r>
              <a:rPr lang="sv-SE" sz="2800" i="1" dirty="0" smtClean="0">
                <a:latin typeface="Times New Roman" panose="02020603050405020304" pitchFamily="18" charset="0"/>
              </a:rPr>
              <a:t> from  U</a:t>
            </a:r>
            <a:r>
              <a:rPr lang="sv-SE" sz="2800" dirty="0" smtClean="0">
                <a:latin typeface="Times New Roman" panose="02020603050405020304" pitchFamily="18" charset="0"/>
              </a:rPr>
              <a:t>;  </a:t>
            </a:r>
            <a:r>
              <a:rPr lang="sv-SE" sz="2800" dirty="0" err="1" smtClean="0">
                <a:latin typeface="Times New Roman" panose="02020603050405020304" pitchFamily="18" charset="0"/>
              </a:rPr>
              <a:t>known</a:t>
            </a:r>
            <a:r>
              <a:rPr lang="sv-SE" sz="2800" dirty="0" smtClean="0">
                <a:latin typeface="Times New Roman" panose="02020603050405020304" pitchFamily="18" charset="0"/>
              </a:rPr>
              <a:t> </a:t>
            </a:r>
            <a:r>
              <a:rPr lang="sv-SE" sz="2800" dirty="0" err="1" smtClean="0">
                <a:latin typeface="Times New Roman" panose="02020603050405020304" pitchFamily="18" charset="0"/>
              </a:rPr>
              <a:t>inclusion</a:t>
            </a:r>
            <a:r>
              <a:rPr lang="sv-SE" sz="2800" dirty="0" smtClean="0">
                <a:latin typeface="Times New Roman" panose="02020603050405020304" pitchFamily="18" charset="0"/>
              </a:rPr>
              <a:t> </a:t>
            </a:r>
            <a:r>
              <a:rPr lang="sv-SE" sz="2800" dirty="0" err="1" smtClean="0">
                <a:latin typeface="Times New Roman" panose="02020603050405020304" pitchFamily="18" charset="0"/>
              </a:rPr>
              <a:t>probabilities</a:t>
            </a:r>
            <a:endParaRPr lang="sv-SE" sz="2800" dirty="0">
              <a:latin typeface="Times New Roman" panose="02020603050405020304" pitchFamily="18" charset="0"/>
            </a:endParaRPr>
          </a:p>
          <a:p>
            <a:pPr>
              <a:spcBef>
                <a:spcPct val="50000"/>
              </a:spcBef>
            </a:pPr>
            <a:r>
              <a:rPr lang="sv-SE" sz="2800" dirty="0">
                <a:latin typeface="Times New Roman" panose="02020603050405020304" pitchFamily="18" charset="0"/>
              </a:rPr>
              <a:t> </a:t>
            </a:r>
            <a:r>
              <a:rPr lang="sv-SE" sz="2800" i="1" dirty="0">
                <a:latin typeface="Times New Roman" panose="02020603050405020304" pitchFamily="18" charset="0"/>
              </a:rPr>
              <a:t>r</a:t>
            </a:r>
            <a:r>
              <a:rPr lang="sv-SE" sz="2800" dirty="0">
                <a:latin typeface="Times New Roman" panose="02020603050405020304" pitchFamily="18" charset="0"/>
              </a:rPr>
              <a:t> </a:t>
            </a:r>
            <a:r>
              <a:rPr lang="sv-SE" sz="2800" dirty="0" smtClean="0">
                <a:latin typeface="Times New Roman" panose="02020603050405020304" pitchFamily="18" charset="0"/>
              </a:rPr>
              <a:t> = </a:t>
            </a:r>
            <a:r>
              <a:rPr lang="sv-SE" sz="2800" dirty="0" err="1" smtClean="0">
                <a:latin typeface="Times New Roman" panose="02020603050405020304" pitchFamily="18" charset="0"/>
              </a:rPr>
              <a:t>responding</a:t>
            </a:r>
            <a:r>
              <a:rPr lang="sv-SE" sz="2800" dirty="0" smtClean="0">
                <a:latin typeface="Times New Roman" panose="02020603050405020304" pitchFamily="18" charset="0"/>
              </a:rPr>
              <a:t> </a:t>
            </a:r>
            <a:r>
              <a:rPr lang="sv-SE" sz="2800" dirty="0" err="1" smtClean="0">
                <a:latin typeface="Times New Roman" panose="02020603050405020304" pitchFamily="18" charset="0"/>
              </a:rPr>
              <a:t>subset</a:t>
            </a:r>
            <a:r>
              <a:rPr lang="sv-SE" sz="2800" dirty="0" smtClean="0">
                <a:latin typeface="Times New Roman" panose="02020603050405020304" pitchFamily="18" charset="0"/>
              </a:rPr>
              <a:t> </a:t>
            </a:r>
            <a:r>
              <a:rPr lang="sv-SE" sz="2800" dirty="0" err="1" smtClean="0">
                <a:latin typeface="Times New Roman" panose="02020603050405020304" pitchFamily="18" charset="0"/>
              </a:rPr>
              <a:t>of</a:t>
            </a:r>
            <a:r>
              <a:rPr lang="sv-SE" sz="2800" dirty="0" smtClean="0">
                <a:latin typeface="Times New Roman" panose="02020603050405020304" pitchFamily="18" charset="0"/>
              </a:rPr>
              <a:t>  </a:t>
            </a:r>
            <a:r>
              <a:rPr lang="sv-SE" sz="2800" i="1" dirty="0" smtClean="0">
                <a:latin typeface="Times New Roman" panose="02020603050405020304" pitchFamily="18" charset="0"/>
              </a:rPr>
              <a:t>s</a:t>
            </a:r>
            <a:r>
              <a:rPr lang="sv-SE" sz="2800" dirty="0" smtClean="0">
                <a:latin typeface="Times New Roman" panose="02020603050405020304" pitchFamily="18" charset="0"/>
              </a:rPr>
              <a:t> ;  survey </a:t>
            </a:r>
            <a:r>
              <a:rPr lang="sv-SE" sz="2800" dirty="0" err="1" smtClean="0">
                <a:latin typeface="Times New Roman" panose="02020603050405020304" pitchFamily="18" charset="0"/>
              </a:rPr>
              <a:t>variable</a:t>
            </a:r>
            <a:r>
              <a:rPr lang="sv-SE" sz="2800" dirty="0" smtClean="0">
                <a:latin typeface="Times New Roman" panose="02020603050405020304" pitchFamily="18" charset="0"/>
              </a:rPr>
              <a:t>  </a:t>
            </a:r>
            <a:r>
              <a:rPr lang="sv-SE" sz="2800" i="1" dirty="0" smtClean="0">
                <a:latin typeface="Times New Roman" panose="02020603050405020304" pitchFamily="18" charset="0"/>
              </a:rPr>
              <a:t>y</a:t>
            </a:r>
            <a:r>
              <a:rPr lang="sv-SE" sz="2800" dirty="0" smtClean="0">
                <a:latin typeface="Times New Roman" panose="02020603050405020304" pitchFamily="18" charset="0"/>
              </a:rPr>
              <a:t>   is </a:t>
            </a:r>
            <a:r>
              <a:rPr lang="sv-SE" sz="2800" dirty="0" err="1" smtClean="0">
                <a:latin typeface="Times New Roman" panose="02020603050405020304" pitchFamily="18" charset="0"/>
              </a:rPr>
              <a:t>observed</a:t>
            </a:r>
            <a:r>
              <a:rPr lang="sv-SE" sz="2800" dirty="0" smtClean="0">
                <a:latin typeface="Times New Roman" panose="02020603050405020304" pitchFamily="18" charset="0"/>
              </a:rPr>
              <a:t> </a:t>
            </a:r>
            <a:endParaRPr lang="sv-SE" sz="2800" dirty="0"/>
          </a:p>
        </p:txBody>
      </p:sp>
    </p:spTree>
    <p:extLst>
      <p:ext uri="{BB962C8B-B14F-4D97-AF65-F5344CB8AC3E}">
        <p14:creationId xmlns:p14="http://schemas.microsoft.com/office/powerpoint/2010/main" val="6048074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80696" y="673663"/>
            <a:ext cx="9621543" cy="4467068"/>
          </a:xfrm>
        </p:spPr>
        <p:txBody>
          <a:bodyPr>
            <a:normAutofit/>
          </a:bodyPr>
          <a:lstStyle/>
          <a:p>
            <a:r>
              <a:rPr lang="en-US" sz="2800" dirty="0" smtClean="0">
                <a:latin typeface="Times New Roman" panose="02020603050405020304" pitchFamily="18" charset="0"/>
                <a:cs typeface="Times New Roman" panose="02020603050405020304" pitchFamily="18" charset="0"/>
              </a:rPr>
              <a:t>Some survey environments are not affected by nonresponse,                                  e.g., forestry science,</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so advances </a:t>
            </a:r>
            <a:r>
              <a:rPr lang="en-US" sz="2800" dirty="0">
                <a:latin typeface="Times New Roman" panose="02020603050405020304" pitchFamily="18" charset="0"/>
                <a:cs typeface="Times New Roman" panose="02020603050405020304" pitchFamily="18" charset="0"/>
              </a:rPr>
              <a:t>in the </a:t>
            </a:r>
            <a:r>
              <a:rPr lang="sv-SE" sz="2800" dirty="0" err="1" smtClean="0">
                <a:latin typeface="Times New Roman" panose="02020603050405020304" pitchFamily="18" charset="0"/>
              </a:rPr>
              <a:t>probability</a:t>
            </a:r>
            <a:r>
              <a:rPr lang="sv-SE" sz="2800" dirty="0" smtClean="0">
                <a:latin typeface="Times New Roman" panose="02020603050405020304" pitchFamily="18" charset="0"/>
              </a:rPr>
              <a:t> </a:t>
            </a:r>
            <a:r>
              <a:rPr lang="sv-SE" sz="2800" dirty="0">
                <a:latin typeface="Times New Roman" panose="02020603050405020304" pitchFamily="18" charset="0"/>
              </a:rPr>
              <a:t>sampling </a:t>
            </a:r>
            <a:r>
              <a:rPr lang="sv-SE" sz="2800" dirty="0" smtClean="0">
                <a:latin typeface="Times New Roman" panose="02020603050405020304" pitchFamily="18" charset="0"/>
              </a:rPr>
              <a:t>paradigm</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in last few decades are highly relevant there.</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But for human or institutional populations,  nonresponse                          -    a regrettable feature of society today  -</a:t>
            </a:r>
            <a:br>
              <a:rPr lang="en-US" sz="2800" dirty="0" smtClean="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causes a </a:t>
            </a:r>
            <a:r>
              <a:rPr lang="sv-SE" sz="2800" i="1" dirty="0" err="1" smtClean="0">
                <a:latin typeface="Times New Roman" panose="02020603050405020304" pitchFamily="18" charset="0"/>
              </a:rPr>
              <a:t>severe</a:t>
            </a:r>
            <a:r>
              <a:rPr lang="sv-SE" sz="2800" i="1" dirty="0" smtClean="0">
                <a:latin typeface="Times New Roman" panose="02020603050405020304" pitchFamily="18" charset="0"/>
              </a:rPr>
              <a:t> </a:t>
            </a:r>
            <a:r>
              <a:rPr lang="sv-SE" sz="2800" i="1" dirty="0" err="1">
                <a:latin typeface="Times New Roman" panose="02020603050405020304" pitchFamily="18" charset="0"/>
              </a:rPr>
              <a:t>disruption</a:t>
            </a:r>
            <a:r>
              <a:rPr lang="sv-SE" sz="2800" i="1" dirty="0">
                <a:latin typeface="Times New Roman" panose="02020603050405020304" pitchFamily="18" charset="0"/>
              </a:rPr>
              <a:t> </a:t>
            </a:r>
            <a:r>
              <a:rPr lang="sv-SE" sz="2800" dirty="0" smtClean="0">
                <a:latin typeface="Times New Roman" panose="02020603050405020304" pitchFamily="18" charset="0"/>
              </a:rPr>
              <a:t>to </a:t>
            </a:r>
            <a:r>
              <a:rPr lang="sv-SE" sz="2800" dirty="0">
                <a:latin typeface="Times New Roman" panose="02020603050405020304" pitchFamily="18" charset="0"/>
              </a:rPr>
              <a:t>the </a:t>
            </a:r>
            <a:r>
              <a:rPr lang="sv-SE" sz="2800" dirty="0" err="1" smtClean="0">
                <a:latin typeface="Times New Roman" panose="02020603050405020304" pitchFamily="18" charset="0"/>
              </a:rPr>
              <a:t>classical</a:t>
            </a:r>
            <a:r>
              <a:rPr lang="sv-SE" sz="2800" dirty="0" smtClean="0">
                <a:latin typeface="Times New Roman" panose="02020603050405020304" pitchFamily="18" charset="0"/>
              </a:rPr>
              <a:t> paradigm.</a:t>
            </a:r>
            <a:br>
              <a:rPr lang="sv-SE" sz="2800" dirty="0" smtClean="0">
                <a:latin typeface="Times New Roman" panose="02020603050405020304" pitchFamily="18" charset="0"/>
              </a:rPr>
            </a:br>
            <a:r>
              <a:rPr lang="sv-SE" sz="2800" dirty="0">
                <a:latin typeface="Times New Roman" panose="02020603050405020304" pitchFamily="18" charset="0"/>
              </a:rPr>
              <a:t/>
            </a:r>
            <a:br>
              <a:rPr lang="sv-SE" sz="2800" dirty="0">
                <a:latin typeface="Times New Roman" panose="02020603050405020304" pitchFamily="18" charset="0"/>
              </a:rPr>
            </a:br>
            <a:r>
              <a:rPr lang="sv-SE" sz="2800" dirty="0" err="1" smtClean="0">
                <a:latin typeface="Times New Roman" panose="02020603050405020304" pitchFamily="18" charset="0"/>
              </a:rPr>
              <a:t>Can</a:t>
            </a:r>
            <a:r>
              <a:rPr lang="sv-SE" sz="2800" dirty="0" smtClean="0">
                <a:latin typeface="Times New Roman" panose="02020603050405020304" pitchFamily="18" charset="0"/>
              </a:rPr>
              <a:t> the paradigm </a:t>
            </a:r>
            <a:r>
              <a:rPr lang="sv-SE" sz="2800" dirty="0" err="1" smtClean="0">
                <a:latin typeface="Times New Roman" panose="02020603050405020304" pitchFamily="18" charset="0"/>
              </a:rPr>
              <a:t>survive</a:t>
            </a:r>
            <a:r>
              <a:rPr lang="sv-SE" sz="2800" dirty="0" smtClean="0">
                <a:latin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Rektangel 3"/>
          <p:cNvSpPr/>
          <p:nvPr/>
        </p:nvSpPr>
        <p:spPr>
          <a:xfrm>
            <a:off x="1243210" y="5972759"/>
            <a:ext cx="1193322" cy="523220"/>
          </a:xfrm>
          <a:prstGeom prst="rect">
            <a:avLst/>
          </a:prstGeom>
        </p:spPr>
        <p:txBody>
          <a:bodyPr wrap="square">
            <a:spAutoFit/>
          </a:bodyPr>
          <a:lstStyle/>
          <a:p>
            <a:r>
              <a:rPr lang="en-US" sz="2800"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954606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65577" y="6109595"/>
            <a:ext cx="3459072" cy="420397"/>
          </a:xfrm>
        </p:spPr>
        <p:txBody>
          <a:bodyPr>
            <a:noAutofit/>
          </a:bodyPr>
          <a:lstStyle/>
          <a:p>
            <a:r>
              <a:rPr lang="en-US" sz="2400" dirty="0" smtClean="0"/>
              <a:t>Unbiased, or nearly</a:t>
            </a:r>
            <a:endParaRPr lang="en-US" sz="24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263566" y="-2197239"/>
            <a:ext cx="10515600" cy="5721350"/>
          </a:xfrm>
        </p:spPr>
        <p:txBody>
          <a:bodyPr/>
          <a:lstStyle/>
          <a:p>
            <a:pPr marL="0" indent="0">
              <a:buNone/>
            </a:pPr>
            <a:r>
              <a:rPr lang="en-US" dirty="0" smtClean="0"/>
              <a:t>1</a:t>
            </a:r>
            <a:endParaRPr lang="en-US" dirty="0"/>
          </a:p>
          <a:p>
            <a:pPr marL="0" indent="0">
              <a:buNone/>
            </a:pPr>
            <a:endParaRPr lang="en-US" dirty="0"/>
          </a:p>
        </p:txBody>
      </p:sp>
      <p:sp>
        <p:nvSpPr>
          <p:cNvPr id="4" name="Rektangel 3"/>
          <p:cNvSpPr/>
          <p:nvPr/>
        </p:nvSpPr>
        <p:spPr>
          <a:xfrm>
            <a:off x="5487433" y="818820"/>
            <a:ext cx="3048000" cy="973137"/>
          </a:xfrm>
          <a:prstGeom prst="rect">
            <a:avLst/>
          </a:prstGeom>
          <a:solidFill>
            <a:schemeClr val="accent3">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Probability sampling</a:t>
            </a:r>
          </a:p>
          <a:p>
            <a:pPr algn="ctr"/>
            <a:r>
              <a:rPr lang="en-US" dirty="0" smtClean="0"/>
              <a:t>Design weights</a:t>
            </a:r>
            <a:endParaRPr lang="en-US" dirty="0"/>
          </a:p>
        </p:txBody>
      </p:sp>
      <p:sp>
        <p:nvSpPr>
          <p:cNvPr id="5" name="Rektangel 4"/>
          <p:cNvSpPr/>
          <p:nvPr/>
        </p:nvSpPr>
        <p:spPr>
          <a:xfrm>
            <a:off x="5428776" y="2393794"/>
            <a:ext cx="3350518" cy="93585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r>
              <a:rPr lang="en-US" dirty="0" smtClean="0">
                <a:solidFill>
                  <a:sysClr val="windowText" lastClr="000000"/>
                </a:solidFill>
              </a:rPr>
              <a:t>ata collection</a:t>
            </a:r>
            <a:r>
              <a:rPr lang="en-US" dirty="0">
                <a:solidFill>
                  <a:sysClr val="windowText" lastClr="000000"/>
                </a:solidFill>
              </a:rPr>
              <a:t> </a:t>
            </a:r>
            <a:r>
              <a:rPr lang="en-US" dirty="0" smtClean="0">
                <a:solidFill>
                  <a:sysClr val="windowText" lastClr="000000"/>
                </a:solidFill>
              </a:rPr>
              <a:t>incomplete,    (non-response)</a:t>
            </a:r>
          </a:p>
        </p:txBody>
      </p:sp>
      <p:sp>
        <p:nvSpPr>
          <p:cNvPr id="6" name="Rektangel 5"/>
          <p:cNvSpPr/>
          <p:nvPr/>
        </p:nvSpPr>
        <p:spPr>
          <a:xfrm>
            <a:off x="165577" y="5040180"/>
            <a:ext cx="2133600"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Calibration</a:t>
            </a:r>
          </a:p>
          <a:p>
            <a:pPr algn="ctr"/>
            <a:r>
              <a:rPr lang="en-US" dirty="0" smtClean="0">
                <a:solidFill>
                  <a:schemeClr val="tx1"/>
                </a:solidFill>
              </a:rPr>
              <a:t>estimation</a:t>
            </a:r>
            <a:endParaRPr lang="en-US" dirty="0">
              <a:solidFill>
                <a:schemeClr val="tx1"/>
              </a:solidFill>
            </a:endParaRPr>
          </a:p>
        </p:txBody>
      </p:sp>
      <p:sp>
        <p:nvSpPr>
          <p:cNvPr id="7" name="Rektangel 6"/>
          <p:cNvSpPr/>
          <p:nvPr/>
        </p:nvSpPr>
        <p:spPr>
          <a:xfrm>
            <a:off x="113851" y="1265690"/>
            <a:ext cx="2511425" cy="914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a:t>
            </a:r>
            <a:r>
              <a:rPr lang="en-US" dirty="0" smtClean="0">
                <a:solidFill>
                  <a:sysClr val="windowText" lastClr="000000"/>
                </a:solidFill>
              </a:rPr>
              <a:t>ata collection complete</a:t>
            </a:r>
          </a:p>
          <a:p>
            <a:pPr algn="ctr"/>
            <a:r>
              <a:rPr lang="en-US" dirty="0" smtClean="0">
                <a:solidFill>
                  <a:sysClr val="windowText" lastClr="000000"/>
                </a:solidFill>
              </a:rPr>
              <a:t>(100% response)</a:t>
            </a:r>
            <a:endParaRPr lang="en-US" dirty="0">
              <a:solidFill>
                <a:sysClr val="windowText" lastClr="000000"/>
              </a:solidFill>
            </a:endParaRPr>
          </a:p>
        </p:txBody>
      </p:sp>
      <p:sp>
        <p:nvSpPr>
          <p:cNvPr id="8" name="Rektangel 7"/>
          <p:cNvSpPr/>
          <p:nvPr/>
        </p:nvSpPr>
        <p:spPr>
          <a:xfrm>
            <a:off x="165577" y="4011710"/>
            <a:ext cx="1993901"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assisted</a:t>
            </a:r>
          </a:p>
          <a:p>
            <a:pPr algn="ctr"/>
            <a:r>
              <a:rPr lang="en-US" dirty="0" smtClean="0">
                <a:solidFill>
                  <a:schemeClr val="tx1"/>
                </a:solidFill>
              </a:rPr>
              <a:t>(GREG) estimation</a:t>
            </a:r>
            <a:endParaRPr lang="en-US" dirty="0" smtClean="0"/>
          </a:p>
        </p:txBody>
      </p:sp>
      <p:cxnSp>
        <p:nvCxnSpPr>
          <p:cNvPr id="12" name="Rak pil 11"/>
          <p:cNvCxnSpPr/>
          <p:nvPr/>
        </p:nvCxnSpPr>
        <p:spPr>
          <a:xfrm>
            <a:off x="6967430" y="1889490"/>
            <a:ext cx="10576" cy="36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Rak pil 13"/>
          <p:cNvCxnSpPr/>
          <p:nvPr/>
        </p:nvCxnSpPr>
        <p:spPr>
          <a:xfrm flipH="1">
            <a:off x="2898007" y="1462360"/>
            <a:ext cx="2482716" cy="350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Rak pil 15"/>
          <p:cNvCxnSpPr/>
          <p:nvPr/>
        </p:nvCxnSpPr>
        <p:spPr>
          <a:xfrm>
            <a:off x="1732337" y="2931784"/>
            <a:ext cx="0" cy="433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Rak pil 23"/>
          <p:cNvCxnSpPr/>
          <p:nvPr/>
        </p:nvCxnSpPr>
        <p:spPr>
          <a:xfrm flipH="1">
            <a:off x="1249196" y="2252470"/>
            <a:ext cx="25400" cy="636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ktangel 8"/>
          <p:cNvSpPr/>
          <p:nvPr/>
        </p:nvSpPr>
        <p:spPr>
          <a:xfrm>
            <a:off x="257315" y="2958582"/>
            <a:ext cx="1810427"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HT type estimation</a:t>
            </a:r>
            <a:endParaRPr lang="en-US" dirty="0">
              <a:solidFill>
                <a:schemeClr val="tx1"/>
              </a:solidFill>
            </a:endParaRPr>
          </a:p>
        </p:txBody>
      </p:sp>
      <p:cxnSp>
        <p:nvCxnSpPr>
          <p:cNvPr id="26" name="Rak pil 25"/>
          <p:cNvCxnSpPr/>
          <p:nvPr/>
        </p:nvCxnSpPr>
        <p:spPr>
          <a:xfrm flipV="1">
            <a:off x="2622290" y="5012071"/>
            <a:ext cx="2304903" cy="403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Rak pil 29"/>
          <p:cNvCxnSpPr/>
          <p:nvPr/>
        </p:nvCxnSpPr>
        <p:spPr>
          <a:xfrm>
            <a:off x="2508103" y="4528250"/>
            <a:ext cx="2459618" cy="87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ktangel 12"/>
          <p:cNvSpPr/>
          <p:nvPr/>
        </p:nvSpPr>
        <p:spPr>
          <a:xfrm>
            <a:off x="6164186" y="4071050"/>
            <a:ext cx="160648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Estimation</a:t>
            </a:r>
            <a:endParaRPr lang="en-US" dirty="0">
              <a:solidFill>
                <a:schemeClr val="tx1"/>
              </a:solidFill>
            </a:endParaRPr>
          </a:p>
        </p:txBody>
      </p:sp>
      <p:cxnSp>
        <p:nvCxnSpPr>
          <p:cNvPr id="21" name="Rak pil 20"/>
          <p:cNvCxnSpPr/>
          <p:nvPr/>
        </p:nvCxnSpPr>
        <p:spPr>
          <a:xfrm>
            <a:off x="2508103" y="3492497"/>
            <a:ext cx="2365544" cy="67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Rak pil 47"/>
          <p:cNvCxnSpPr/>
          <p:nvPr/>
        </p:nvCxnSpPr>
        <p:spPr>
          <a:xfrm>
            <a:off x="6978006" y="3365182"/>
            <a:ext cx="0" cy="50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ktangel 33"/>
          <p:cNvSpPr/>
          <p:nvPr/>
        </p:nvSpPr>
        <p:spPr>
          <a:xfrm>
            <a:off x="4873647" y="5214788"/>
            <a:ext cx="6354240" cy="584775"/>
          </a:xfrm>
          <a:prstGeom prst="rect">
            <a:avLst/>
          </a:prstGeom>
        </p:spPr>
        <p:txBody>
          <a:bodyPr wrap="none">
            <a:spAutoFit/>
          </a:bodyPr>
          <a:lstStyle/>
          <a:p>
            <a:r>
              <a:rPr lang="en-US" sz="3200" dirty="0" smtClean="0"/>
              <a:t>Objective: reduce nonresponse bias</a:t>
            </a:r>
            <a:endParaRPr lang="en-US" sz="3200" dirty="0"/>
          </a:p>
        </p:txBody>
      </p:sp>
      <p:sp>
        <p:nvSpPr>
          <p:cNvPr id="35" name="Rektangel 34"/>
          <p:cNvSpPr/>
          <p:nvPr/>
        </p:nvSpPr>
        <p:spPr>
          <a:xfrm>
            <a:off x="2848629" y="111811"/>
            <a:ext cx="8265532" cy="523220"/>
          </a:xfrm>
          <a:prstGeom prst="rect">
            <a:avLst/>
          </a:prstGeom>
        </p:spPr>
        <p:txBody>
          <a:bodyPr wrap="none">
            <a:spAutoFit/>
          </a:bodyPr>
          <a:lstStyle/>
          <a:p>
            <a:r>
              <a:rPr lang="en-US" sz="2800" u="sng" dirty="0" smtClean="0">
                <a:cs typeface="Times New Roman" panose="02020603050405020304" pitchFamily="18" charset="0"/>
              </a:rPr>
              <a:t>Structure map; survey with (considerable) nonresponse</a:t>
            </a:r>
            <a:endParaRPr lang="en-US" sz="2800" u="sng" dirty="0"/>
          </a:p>
        </p:txBody>
      </p:sp>
    </p:spTree>
    <p:extLst>
      <p:ext uri="{BB962C8B-B14F-4D97-AF65-F5344CB8AC3E}">
        <p14:creationId xmlns:p14="http://schemas.microsoft.com/office/powerpoint/2010/main" val="39911473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698346" y="232347"/>
            <a:ext cx="9314144" cy="931661"/>
          </a:xfrm>
        </p:spPr>
        <p:txBody>
          <a:bodyPr>
            <a:noAutofit/>
          </a:bodyPr>
          <a:lstStyle/>
          <a:p>
            <a:pPr algn="l">
              <a:spcBef>
                <a:spcPct val="50000"/>
              </a:spcBef>
            </a:pPr>
            <a:r>
              <a:rPr lang="en-US" sz="2800" dirty="0" smtClean="0">
                <a:latin typeface="Times New Roman" panose="02020603050405020304" pitchFamily="18" charset="0"/>
              </a:rPr>
              <a:t>Why </a:t>
            </a:r>
            <a:r>
              <a:rPr lang="en-US" sz="2800" dirty="0" smtClean="0">
                <a:latin typeface="Times New Roman" panose="02020603050405020304" pitchFamily="18" charset="0"/>
                <a:cs typeface="Times New Roman" panose="02020603050405020304" pitchFamily="18" charset="0"/>
              </a:rPr>
              <a:t>a </a:t>
            </a:r>
            <a:r>
              <a:rPr lang="sv-SE" sz="2800" i="1" dirty="0" err="1" smtClean="0">
                <a:latin typeface="Times New Roman" panose="02020603050405020304" pitchFamily="18" charset="0"/>
              </a:rPr>
              <a:t>disruption</a:t>
            </a:r>
            <a:r>
              <a:rPr lang="sv-SE" sz="2800" i="1" dirty="0" smtClean="0">
                <a:latin typeface="Times New Roman" panose="02020603050405020304" pitchFamily="18" charset="0"/>
              </a:rPr>
              <a:t> </a:t>
            </a:r>
            <a:r>
              <a:rPr lang="sv-SE" sz="2800" dirty="0" err="1" smtClean="0">
                <a:latin typeface="Times New Roman" panose="02020603050405020304" pitchFamily="18" charset="0"/>
              </a:rPr>
              <a:t>of</a:t>
            </a:r>
            <a:r>
              <a:rPr lang="sv-SE" sz="2800" dirty="0" smtClean="0">
                <a:latin typeface="Times New Roman" panose="02020603050405020304" pitchFamily="18" charset="0"/>
              </a:rPr>
              <a:t> </a:t>
            </a:r>
            <a:r>
              <a:rPr lang="sv-SE" sz="2800" dirty="0">
                <a:latin typeface="Times New Roman" panose="02020603050405020304" pitchFamily="18" charset="0"/>
              </a:rPr>
              <a:t>the </a:t>
            </a:r>
            <a:r>
              <a:rPr lang="sv-SE" sz="2800" dirty="0" err="1">
                <a:latin typeface="Times New Roman" panose="02020603050405020304" pitchFamily="18" charset="0"/>
              </a:rPr>
              <a:t>classical</a:t>
            </a:r>
            <a:r>
              <a:rPr lang="sv-SE" sz="2800" dirty="0">
                <a:latin typeface="Times New Roman" panose="02020603050405020304" pitchFamily="18" charset="0"/>
              </a:rPr>
              <a:t> </a:t>
            </a:r>
            <a:r>
              <a:rPr lang="sv-SE" sz="2800" dirty="0" smtClean="0">
                <a:latin typeface="Times New Roman" panose="02020603050405020304" pitchFamily="18" charset="0"/>
              </a:rPr>
              <a:t>paradigm?                    	         It is </a:t>
            </a:r>
            <a:r>
              <a:rPr lang="sv-SE" sz="2800" dirty="0" err="1" smtClean="0">
                <a:latin typeface="Times New Roman" panose="02020603050405020304" pitchFamily="18" charset="0"/>
              </a:rPr>
              <a:t>because</a:t>
            </a:r>
            <a:r>
              <a:rPr lang="sv-SE" sz="2800" dirty="0" smtClean="0">
                <a:latin typeface="Times New Roman" panose="02020603050405020304" pitchFamily="18" charset="0"/>
              </a:rPr>
              <a:t> the </a:t>
            </a:r>
            <a:r>
              <a:rPr lang="sv-SE" sz="2800" dirty="0" err="1" smtClean="0">
                <a:latin typeface="Times New Roman" panose="02020603050405020304" pitchFamily="18" charset="0"/>
              </a:rPr>
              <a:t>basic</a:t>
            </a:r>
            <a:r>
              <a:rPr lang="sv-SE" sz="2800" dirty="0" smtClean="0">
                <a:latin typeface="Times New Roman" panose="02020603050405020304" pitchFamily="18" charset="0"/>
              </a:rPr>
              <a:t> </a:t>
            </a:r>
            <a:r>
              <a:rPr lang="sv-SE" sz="2800" dirty="0" err="1" smtClean="0">
                <a:latin typeface="Times New Roman" panose="02020603050405020304" pitchFamily="18" charset="0"/>
              </a:rPr>
              <a:t>building</a:t>
            </a:r>
            <a:r>
              <a:rPr lang="sv-SE" sz="2800" dirty="0" smtClean="0">
                <a:latin typeface="Times New Roman" panose="02020603050405020304" pitchFamily="18" charset="0"/>
              </a:rPr>
              <a:t> block</a:t>
            </a:r>
            <a:endParaRPr lang="en-US" sz="2800" dirty="0">
              <a:latin typeface="Times New Roman" panose="02020603050405020304" pitchFamily="18" charset="0"/>
              <a:cs typeface="Times New Roman" panose="02020603050405020304" pitchFamily="18" charset="0"/>
            </a:endParaRPr>
          </a:p>
        </p:txBody>
      </p:sp>
      <p:sp>
        <p:nvSpPr>
          <p:cNvPr id="5" name="Underrubrik 4"/>
          <p:cNvSpPr>
            <a:spLocks noGrp="1"/>
          </p:cNvSpPr>
          <p:nvPr>
            <p:ph type="subTitle" idx="1"/>
          </p:nvPr>
        </p:nvSpPr>
        <p:spPr>
          <a:xfrm>
            <a:off x="645381" y="2464338"/>
            <a:ext cx="10815349" cy="3664141"/>
          </a:xfrm>
        </p:spPr>
        <p:txBody>
          <a:bodyPr>
            <a:noAutofit/>
          </a:bodyPr>
          <a:lstStyle/>
          <a:p>
            <a:pPr algn="l"/>
            <a:r>
              <a:rPr lang="en-US" sz="2800" dirty="0" smtClean="0">
                <a:latin typeface="Times New Roman" panose="02020603050405020304" pitchFamily="18" charset="0"/>
                <a:cs typeface="Times New Roman" panose="02020603050405020304" pitchFamily="18" charset="0"/>
              </a:rPr>
              <a:t>is no longer applicable </a:t>
            </a:r>
          </a:p>
          <a:p>
            <a:pPr algn="l"/>
            <a:r>
              <a:rPr lang="en-US" sz="3200" i="1" dirty="0" smtClean="0">
                <a:latin typeface="Times New Roman" panose="02020603050405020304" pitchFamily="18" charset="0"/>
                <a:cs typeface="Times New Roman" panose="02020603050405020304" pitchFamily="18" charset="0"/>
              </a:rPr>
              <a:t>      </a:t>
            </a:r>
            <a:r>
              <a:rPr lang="en-US" sz="3200" i="1" dirty="0" err="1" smtClean="0">
                <a:latin typeface="Times New Roman" panose="02020603050405020304" pitchFamily="18" charset="0"/>
                <a:cs typeface="Times New Roman" panose="02020603050405020304" pitchFamily="18" charset="0"/>
              </a:rPr>
              <a:t>y</a:t>
            </a:r>
            <a:r>
              <a:rPr lang="en-US" sz="3200" i="1" baseline="-25000" dirty="0" err="1" smtClean="0">
                <a:latin typeface="Times New Roman" panose="02020603050405020304" pitchFamily="18" charset="0"/>
                <a:cs typeface="Times New Roman" panose="02020603050405020304" pitchFamily="18" charset="0"/>
              </a:rPr>
              <a:t>k</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is not observed for all </a:t>
            </a:r>
            <a:r>
              <a:rPr lang="en-US" sz="2800" i="1" dirty="0">
                <a:latin typeface="Times New Roman" panose="02020603050405020304" pitchFamily="18" charset="0"/>
                <a:cs typeface="Times New Roman" panose="02020603050405020304" pitchFamily="18" charset="0"/>
              </a:rPr>
              <a:t>k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s, </a:t>
            </a:r>
            <a:r>
              <a:rPr lang="en-US" sz="2800" dirty="0" smtClean="0">
                <a:latin typeface="Times New Roman" panose="02020603050405020304" pitchFamily="18" charset="0"/>
                <a:cs typeface="Times New Roman" panose="02020603050405020304" pitchFamily="18" charset="0"/>
              </a:rPr>
              <a:t>but only for  </a:t>
            </a:r>
            <a:r>
              <a:rPr lang="en-US" sz="2800" i="1" dirty="0" smtClean="0">
                <a:latin typeface="Times New Roman" panose="02020603050405020304" pitchFamily="18" charset="0"/>
                <a:cs typeface="Times New Roman" panose="02020603050405020304" pitchFamily="18" charset="0"/>
              </a:rPr>
              <a:t>k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r</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 response</a:t>
            </a:r>
          </a:p>
          <a:p>
            <a:pPr algn="l"/>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rPr>
              <a:t>The classical inverse probability weighting theory fails</a:t>
            </a:r>
          </a:p>
          <a:p>
            <a:pPr algn="l"/>
            <a:r>
              <a:rPr lang="en-US" sz="2800" dirty="0" smtClean="0">
                <a:latin typeface="Times New Roman" panose="02020603050405020304" pitchFamily="18" charset="0"/>
                <a:cs typeface="Times New Roman" panose="02020603050405020304" pitchFamily="18" charset="0"/>
              </a:rPr>
              <a:t>                      There is no unbiased estimation.</a:t>
            </a:r>
          </a:p>
          <a:p>
            <a:pPr algn="l"/>
            <a:endParaRPr lang="en-US" sz="2800" dirty="0" smtClean="0">
              <a:latin typeface="Times New Roman" panose="02020603050405020304" pitchFamily="18" charset="0"/>
              <a:cs typeface="Times New Roman" panose="02020603050405020304" pitchFamily="18" charset="0"/>
            </a:endParaRPr>
          </a:p>
          <a:p>
            <a:pPr algn="l"/>
            <a:r>
              <a:rPr lang="sv-SE" sz="2800" dirty="0" smtClean="0">
                <a:latin typeface="Times New Roman" panose="02020603050405020304" pitchFamily="18" charset="0"/>
                <a:cs typeface="Times New Roman" panose="02020603050405020304" pitchFamily="18" charset="0"/>
              </a:rPr>
              <a:t>”The </a:t>
            </a:r>
            <a:r>
              <a:rPr lang="sv-SE" sz="2800" dirty="0" err="1" smtClean="0">
                <a:latin typeface="Times New Roman" panose="02020603050405020304" pitchFamily="18" charset="0"/>
                <a:cs typeface="Times New Roman" panose="02020603050405020304" pitchFamily="18" charset="0"/>
              </a:rPr>
              <a:t>theory</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does</a:t>
            </a:r>
            <a:r>
              <a:rPr lang="sv-SE" sz="2800" dirty="0" smtClean="0">
                <a:latin typeface="Times New Roman" panose="02020603050405020304" pitchFamily="18" charset="0"/>
                <a:cs typeface="Times New Roman" panose="02020603050405020304" pitchFamily="18" charset="0"/>
              </a:rPr>
              <a:t> not </a:t>
            </a:r>
            <a:r>
              <a:rPr lang="sv-SE" sz="2800" dirty="0" err="1" smtClean="0">
                <a:latin typeface="Times New Roman" panose="02020603050405020304" pitchFamily="18" charset="0"/>
                <a:cs typeface="Times New Roman" panose="02020603050405020304" pitchFamily="18" charset="0"/>
              </a:rPr>
              <a:t>hold</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any</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more</a:t>
            </a:r>
            <a:r>
              <a:rPr lang="sv-SE"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graphicFrame>
        <p:nvGraphicFramePr>
          <p:cNvPr id="4" name="Objekt 3"/>
          <p:cNvGraphicFramePr>
            <a:graphicFrameLocks noChangeAspect="1"/>
          </p:cNvGraphicFramePr>
          <p:nvPr>
            <p:extLst>
              <p:ext uri="{D42A27DB-BD31-4B8C-83A1-F6EECF244321}">
                <p14:modId xmlns:p14="http://schemas.microsoft.com/office/powerpoint/2010/main" val="1950508200"/>
              </p:ext>
            </p:extLst>
          </p:nvPr>
        </p:nvGraphicFramePr>
        <p:xfrm>
          <a:off x="2780447" y="1269939"/>
          <a:ext cx="4922838" cy="1146175"/>
        </p:xfrm>
        <a:graphic>
          <a:graphicData uri="http://schemas.openxmlformats.org/presentationml/2006/ole">
            <mc:AlternateContent xmlns:mc="http://schemas.openxmlformats.org/markup-compatibility/2006">
              <mc:Choice xmlns:v="urn:schemas-microsoft-com:vml" Requires="v">
                <p:oleObj spid="_x0000_s309424" name="Equation" r:id="rId3" imgW="1854000" imgH="431640" progId="Equation.DSMT4">
                  <p:embed/>
                </p:oleObj>
              </mc:Choice>
              <mc:Fallback>
                <p:oleObj name="Equation" r:id="rId3" imgW="1854000" imgH="431640" progId="Equation.DSMT4">
                  <p:embed/>
                  <p:pic>
                    <p:nvPicPr>
                      <p:cNvPr id="0" name=""/>
                      <p:cNvPicPr/>
                      <p:nvPr/>
                    </p:nvPicPr>
                    <p:blipFill>
                      <a:blip r:embed="rId4"/>
                      <a:stretch>
                        <a:fillRect/>
                      </a:stretch>
                    </p:blipFill>
                    <p:spPr>
                      <a:xfrm>
                        <a:off x="2780447" y="1269939"/>
                        <a:ext cx="4922838" cy="1146175"/>
                      </a:xfrm>
                      <a:prstGeom prst="rect">
                        <a:avLst/>
                      </a:prstGeom>
                    </p:spPr>
                  </p:pic>
                </p:oleObj>
              </mc:Fallback>
            </mc:AlternateContent>
          </a:graphicData>
        </a:graphic>
      </p:graphicFrame>
    </p:spTree>
    <p:extLst>
      <p:ext uri="{BB962C8B-B14F-4D97-AF65-F5344CB8AC3E}">
        <p14:creationId xmlns:p14="http://schemas.microsoft.com/office/powerpoint/2010/main" val="37104334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514600" y="220196"/>
            <a:ext cx="6743700" cy="777875"/>
          </a:xfrm>
        </p:spPr>
        <p:txBody>
          <a:bodyPr>
            <a:noAutofit/>
          </a:bodyPr>
          <a:lstStyle/>
          <a:p>
            <a:r>
              <a:rPr lang="en-US" sz="2800" u="sng" dirty="0" smtClean="0">
                <a:latin typeface="Times New Roman" panose="02020603050405020304" pitchFamily="18" charset="0"/>
                <a:cs typeface="Times New Roman" panose="02020603050405020304" pitchFamily="18" charset="0"/>
              </a:rPr>
              <a:t>Nonresponse : an unwelcome complication</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628650" y="998071"/>
            <a:ext cx="10709910" cy="4818114"/>
          </a:xfrm>
        </p:spPr>
        <p:txBody>
          <a:bodyPr>
            <a:normAutofit/>
          </a:bodyPr>
          <a:lstStyle/>
          <a:p>
            <a:pPr marL="0" indent="0">
              <a:buNone/>
            </a:pPr>
            <a:r>
              <a:rPr lang="en-US" sz="3000" dirty="0" smtClean="0">
                <a:latin typeface="Times New Roman" panose="02020603050405020304" pitchFamily="18" charset="0"/>
                <a:cs typeface="Times New Roman" panose="02020603050405020304" pitchFamily="18" charset="0"/>
              </a:rPr>
              <a:t>What are the options when “theory does not hold any more”?</a:t>
            </a:r>
          </a:p>
          <a:p>
            <a:pPr>
              <a:buFontTx/>
              <a:buChar char="-"/>
            </a:pPr>
            <a:r>
              <a:rPr lang="en-US" sz="3000" dirty="0" smtClean="0">
                <a:latin typeface="Times New Roman" panose="02020603050405020304" pitchFamily="18" charset="0"/>
                <a:cs typeface="Times New Roman" panose="02020603050405020304" pitchFamily="18" charset="0"/>
              </a:rPr>
              <a:t> The theory is abandoned, in </a:t>
            </a:r>
            <a:r>
              <a:rPr lang="en-US" sz="3000" dirty="0" err="1" smtClean="0">
                <a:latin typeface="Times New Roman" panose="02020603050405020304" pitchFamily="18" charset="0"/>
                <a:cs typeface="Times New Roman" panose="02020603050405020304" pitchFamily="18" charset="0"/>
              </a:rPr>
              <a:t>favour</a:t>
            </a:r>
            <a:r>
              <a:rPr lang="en-US" sz="3000" dirty="0" smtClean="0">
                <a:latin typeface="Times New Roman" panose="02020603050405020304" pitchFamily="18" charset="0"/>
                <a:cs typeface="Times New Roman" panose="02020603050405020304" pitchFamily="18" charset="0"/>
              </a:rPr>
              <a:t> of a better theory. (This might happen in physics or in some other exact science.)</a:t>
            </a:r>
          </a:p>
          <a:p>
            <a:pPr>
              <a:buFontTx/>
              <a:buChar char="-"/>
            </a:pPr>
            <a:r>
              <a:rPr lang="en-US" sz="3000" dirty="0" smtClean="0">
                <a:latin typeface="Times New Roman" panose="02020603050405020304" pitchFamily="18" charset="0"/>
                <a:cs typeface="Times New Roman" panose="02020603050405020304" pitchFamily="18" charset="0"/>
              </a:rPr>
              <a:t>Try to generalize probability sampling theory.</a:t>
            </a:r>
            <a:endParaRPr lang="en-US" sz="3000" dirty="0">
              <a:latin typeface="Times New Roman" panose="02020603050405020304" pitchFamily="18" charset="0"/>
              <a:cs typeface="Times New Roman" panose="02020603050405020304" pitchFamily="18" charset="0"/>
            </a:endParaRPr>
          </a:p>
          <a:p>
            <a:pPr>
              <a:buFontTx/>
              <a:buChar char="-"/>
            </a:pPr>
            <a:r>
              <a:rPr lang="en-US" sz="3000" dirty="0" smtClean="0">
                <a:latin typeface="Times New Roman" panose="02020603050405020304" pitchFamily="18" charset="0"/>
                <a:cs typeface="Times New Roman" panose="02020603050405020304" pitchFamily="18" charset="0"/>
              </a:rPr>
              <a:t>Attempt some kind of </a:t>
            </a:r>
            <a:r>
              <a:rPr lang="en-US" sz="3000" i="1" dirty="0" smtClean="0">
                <a:latin typeface="Times New Roman" panose="02020603050405020304" pitchFamily="18" charset="0"/>
                <a:cs typeface="Times New Roman" panose="02020603050405020304" pitchFamily="18" charset="0"/>
              </a:rPr>
              <a:t>repair</a:t>
            </a:r>
            <a:r>
              <a:rPr lang="en-US" sz="3000" dirty="0" smtClean="0">
                <a:latin typeface="Times New Roman" panose="02020603050405020304" pitchFamily="18" charset="0"/>
                <a:cs typeface="Times New Roman" panose="02020603050405020304" pitchFamily="18" charset="0"/>
              </a:rPr>
              <a:t> to probability sampling theory, to make it an acceptable </a:t>
            </a:r>
            <a:r>
              <a:rPr lang="en-US" sz="3000" i="1" dirty="0" smtClean="0">
                <a:latin typeface="Times New Roman" panose="02020603050405020304" pitchFamily="18" charset="0"/>
                <a:cs typeface="Times New Roman" panose="02020603050405020304" pitchFamily="18" charset="0"/>
              </a:rPr>
              <a:t>compromise</a:t>
            </a:r>
            <a:r>
              <a:rPr lang="en-US" sz="3000" dirty="0" smtClean="0">
                <a:latin typeface="Times New Roman" panose="02020603050405020304" pitchFamily="18" charset="0"/>
                <a:cs typeface="Times New Roman" panose="02020603050405020304" pitchFamily="18" charset="0"/>
              </a:rPr>
              <a:t>.</a:t>
            </a:r>
          </a:p>
          <a:p>
            <a:pPr>
              <a:buFontTx/>
              <a:buChar char="-"/>
            </a:pPr>
            <a:endParaRPr lang="en-US" sz="3000" dirty="0" smtClean="0">
              <a:latin typeface="Times New Roman" panose="02020603050405020304" pitchFamily="18" charset="0"/>
              <a:cs typeface="Times New Roman" panose="02020603050405020304" pitchFamily="18" charset="0"/>
            </a:endParaRPr>
          </a:p>
          <a:p>
            <a:pPr marL="0" indent="0">
              <a:buNone/>
            </a:pPr>
            <a:r>
              <a:rPr lang="en-US" sz="3000" dirty="0" smtClean="0">
                <a:latin typeface="Times New Roman" panose="02020603050405020304" pitchFamily="18" charset="0"/>
                <a:cs typeface="Times New Roman" panose="02020603050405020304" pitchFamily="18" charset="0"/>
              </a:rPr>
              <a:t>The third option has been “chosen” by our scientific community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063054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derrubrik 4"/>
          <p:cNvSpPr>
            <a:spLocks noGrp="1"/>
          </p:cNvSpPr>
          <p:nvPr>
            <p:ph type="subTitle" idx="1"/>
          </p:nvPr>
        </p:nvSpPr>
        <p:spPr>
          <a:xfrm>
            <a:off x="548626" y="1157082"/>
            <a:ext cx="10587499" cy="5198748"/>
          </a:xfrm>
        </p:spPr>
        <p:txBody>
          <a:bodyPr>
            <a:noAutofit/>
          </a:bodyPr>
          <a:lstStyle/>
          <a:p>
            <a:pPr algn="l"/>
            <a:r>
              <a:rPr lang="en-US" sz="2800" dirty="0" smtClean="0">
                <a:latin typeface="Times New Roman" panose="02020603050405020304" pitchFamily="18" charset="0"/>
                <a:cs typeface="Times New Roman" panose="02020603050405020304" pitchFamily="18" charset="0"/>
              </a:rPr>
              <a:t>not applicable under nonresponse .  </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But you say: </a:t>
            </a:r>
          </a:p>
          <a:p>
            <a:pPr algn="l"/>
            <a:r>
              <a:rPr lang="en-US" sz="2800" dirty="0" smtClean="0">
                <a:latin typeface="Times New Roman" panose="02020603050405020304" pitchFamily="18" charset="0"/>
                <a:cs typeface="Times New Roman" panose="02020603050405020304" pitchFamily="18" charset="0"/>
              </a:rPr>
              <a:t>    As clever statisticians, we can certainly find some ways around this,   to accommodate just a little nonresponse</a:t>
            </a:r>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Compromises started </a:t>
            </a:r>
            <a:r>
              <a:rPr lang="en-US" sz="2800" dirty="0">
                <a:latin typeface="Times New Roman" panose="02020603050405020304" pitchFamily="18" charset="0"/>
                <a:cs typeface="Times New Roman" panose="02020603050405020304" pitchFamily="18" charset="0"/>
              </a:rPr>
              <a:t>to be used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A little nonresponse, a few missing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-values </a:t>
            </a:r>
            <a:r>
              <a:rPr lang="en-US" sz="2800" dirty="0">
                <a:latin typeface="Times New Roman" panose="02020603050405020304" pitchFamily="18" charset="0"/>
                <a:cs typeface="Times New Roman" panose="02020603050405020304" pitchFamily="18" charset="0"/>
              </a:rPr>
              <a:t>does not hurt </a:t>
            </a:r>
            <a:r>
              <a:rPr lang="en-US" sz="2800" dirty="0" smtClean="0">
                <a:latin typeface="Times New Roman" panose="02020603050405020304" pitchFamily="18" charset="0"/>
                <a:cs typeface="Times New Roman" panose="02020603050405020304" pitchFamily="18" charset="0"/>
              </a:rPr>
              <a:t>much</a:t>
            </a:r>
            <a:r>
              <a:rPr lang="en-US"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we can impute a few y-values, or </a:t>
            </a:r>
            <a:r>
              <a:rPr lang="en-US" sz="2800" dirty="0" smtClean="0">
                <a:latin typeface="Times New Roman" panose="02020603050405020304" pitchFamily="18" charset="0"/>
                <a:cs typeface="Times New Roman" panose="02020603050405020304" pitchFamily="18" charset="0"/>
              </a:rPr>
              <a:t>do a weighing </a:t>
            </a:r>
            <a:r>
              <a:rPr lang="en-US" sz="2800" dirty="0">
                <a:latin typeface="Times New Roman" panose="02020603050405020304" pitchFamily="18" charset="0"/>
                <a:cs typeface="Times New Roman" panose="02020603050405020304" pitchFamily="18" charset="0"/>
              </a:rPr>
              <a:t>adjustment first, </a:t>
            </a:r>
          </a:p>
          <a:p>
            <a:pPr algn="l"/>
            <a:r>
              <a:rPr lang="en-US" sz="2800" dirty="0">
                <a:latin typeface="Times New Roman" panose="02020603050405020304" pitchFamily="18" charset="0"/>
                <a:cs typeface="Times New Roman" panose="02020603050405020304" pitchFamily="18" charset="0"/>
              </a:rPr>
              <a:t>then proceed as usual by weight adjustment to known population totals (say, </a:t>
            </a:r>
            <a:r>
              <a:rPr lang="en-US" sz="2800" i="1" dirty="0">
                <a:latin typeface="Times New Roman" panose="02020603050405020304" pitchFamily="18" charset="0"/>
                <a:cs typeface="Times New Roman" panose="02020603050405020304" pitchFamily="18" charset="0"/>
              </a:rPr>
              <a:t>age</a:t>
            </a:r>
            <a:r>
              <a:rPr lang="en-US" sz="2800" dirty="0">
                <a:latin typeface="Times New Roman" panose="02020603050405020304" pitchFamily="18" charset="0"/>
                <a:cs typeface="Times New Roman" panose="02020603050405020304" pitchFamily="18" charset="0"/>
              </a:rPr>
              <a:t> by </a:t>
            </a:r>
            <a:r>
              <a:rPr lang="en-US" sz="2800" i="1" dirty="0">
                <a:latin typeface="Times New Roman" panose="02020603050405020304" pitchFamily="18" charset="0"/>
                <a:cs typeface="Times New Roman" panose="02020603050405020304" pitchFamily="18" charset="0"/>
              </a:rPr>
              <a:t>sex</a:t>
            </a:r>
            <a:r>
              <a:rPr lang="en-US" sz="2800" dirty="0">
                <a:latin typeface="Times New Roman" panose="02020603050405020304" pitchFamily="18" charset="0"/>
                <a:cs typeface="Times New Roman" panose="02020603050405020304" pitchFamily="18" charset="0"/>
              </a:rPr>
              <a:t> by </a:t>
            </a:r>
            <a:r>
              <a:rPr lang="en-US" sz="2800" i="1" dirty="0" smtClean="0">
                <a:latin typeface="Times New Roman" panose="02020603050405020304" pitchFamily="18" charset="0"/>
                <a:cs typeface="Times New Roman" panose="02020603050405020304" pitchFamily="18" charset="0"/>
              </a:rPr>
              <a:t>region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graphicFrame>
        <p:nvGraphicFramePr>
          <p:cNvPr id="4" name="Objekt 3"/>
          <p:cNvGraphicFramePr>
            <a:graphicFrameLocks noChangeAspect="1"/>
          </p:cNvGraphicFramePr>
          <p:nvPr>
            <p:extLst/>
          </p:nvPr>
        </p:nvGraphicFramePr>
        <p:xfrm>
          <a:off x="2395801" y="0"/>
          <a:ext cx="4922838" cy="1146175"/>
        </p:xfrm>
        <a:graphic>
          <a:graphicData uri="http://schemas.openxmlformats.org/presentationml/2006/ole">
            <mc:AlternateContent xmlns:mc="http://schemas.openxmlformats.org/markup-compatibility/2006">
              <mc:Choice xmlns:v="urn:schemas-microsoft-com:vml" Requires="v">
                <p:oleObj spid="_x0000_s342110" name="Equation" r:id="rId3" imgW="1854000" imgH="431640" progId="Equation.DSMT4">
                  <p:embed/>
                </p:oleObj>
              </mc:Choice>
              <mc:Fallback>
                <p:oleObj name="Equation" r:id="rId3" imgW="1854000" imgH="431640" progId="Equation.DSMT4">
                  <p:embed/>
                  <p:pic>
                    <p:nvPicPr>
                      <p:cNvPr id="0" name=""/>
                      <p:cNvPicPr/>
                      <p:nvPr/>
                    </p:nvPicPr>
                    <p:blipFill>
                      <a:blip r:embed="rId4"/>
                      <a:stretch>
                        <a:fillRect/>
                      </a:stretch>
                    </p:blipFill>
                    <p:spPr>
                      <a:xfrm>
                        <a:off x="2395801" y="0"/>
                        <a:ext cx="4922838" cy="1146175"/>
                      </a:xfrm>
                      <a:prstGeom prst="rect">
                        <a:avLst/>
                      </a:prstGeom>
                    </p:spPr>
                  </p:pic>
                </p:oleObj>
              </mc:Fallback>
            </mc:AlternateContent>
          </a:graphicData>
        </a:graphic>
      </p:graphicFrame>
    </p:spTree>
    <p:extLst>
      <p:ext uri="{BB962C8B-B14F-4D97-AF65-F5344CB8AC3E}">
        <p14:creationId xmlns:p14="http://schemas.microsoft.com/office/powerpoint/2010/main" val="10767666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derrubrik 4"/>
          <p:cNvSpPr>
            <a:spLocks noGrp="1"/>
          </p:cNvSpPr>
          <p:nvPr>
            <p:ph type="subTitle" idx="1"/>
          </p:nvPr>
        </p:nvSpPr>
        <p:spPr>
          <a:xfrm>
            <a:off x="548626" y="992192"/>
            <a:ext cx="10587499" cy="3100124"/>
          </a:xfrm>
        </p:spPr>
        <p:txBody>
          <a:bodyPr>
            <a:noAutofit/>
          </a:bodyPr>
          <a:lstStyle/>
          <a:p>
            <a:pPr algn="l"/>
            <a:r>
              <a:rPr lang="en-US" sz="2800" dirty="0" smtClean="0">
                <a:latin typeface="Times New Roman" panose="02020603050405020304" pitchFamily="18" charset="0"/>
                <a:cs typeface="Times New Roman" panose="02020603050405020304" pitchFamily="18" charset="0"/>
              </a:rPr>
              <a:t>But today:</a:t>
            </a:r>
          </a:p>
          <a:p>
            <a:pPr algn="l"/>
            <a:r>
              <a:rPr lang="en-US" sz="2800" dirty="0" smtClean="0">
                <a:latin typeface="Times New Roman" panose="02020603050405020304" pitchFamily="18" charset="0"/>
                <a:cs typeface="Times New Roman" panose="02020603050405020304" pitchFamily="18" charset="0"/>
              </a:rPr>
              <a:t>      not ”just a little non-response” any more, but </a:t>
            </a:r>
            <a:r>
              <a:rPr lang="en-US" sz="2800" b="1" dirty="0" smtClean="0">
                <a:latin typeface="Times New Roman" panose="02020603050405020304" pitchFamily="18" charset="0"/>
                <a:cs typeface="Times New Roman" panose="02020603050405020304" pitchFamily="18" charset="0"/>
              </a:rPr>
              <a:t>massive non-response</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Ultimately, our ”corrective methods” force the question :   	       	Why continue with -  or insist on -  probability sampling ?                            	    Why not collect the data in some other – cheaper, faster  -  way?</a:t>
            </a:r>
          </a:p>
        </p:txBody>
      </p:sp>
    </p:spTree>
    <p:extLst>
      <p:ext uri="{BB962C8B-B14F-4D97-AF65-F5344CB8AC3E}">
        <p14:creationId xmlns:p14="http://schemas.microsoft.com/office/powerpoint/2010/main" val="14816457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630330" y="687048"/>
            <a:ext cx="10284064" cy="628281"/>
          </a:xfrm>
        </p:spPr>
        <p:txBody>
          <a:bodyPr>
            <a:noAutofit/>
          </a:bodyPr>
          <a:lstStyle/>
          <a:p>
            <a:pPr>
              <a:spcBef>
                <a:spcPct val="50000"/>
              </a:spcBef>
            </a:pPr>
            <a:r>
              <a:rPr lang="sv-SE" sz="2800" u="sng" dirty="0" err="1" smtClean="0">
                <a:latin typeface="Times New Roman" panose="02020603050405020304" pitchFamily="18" charset="0"/>
              </a:rPr>
              <a:t>Nonresponse</a:t>
            </a:r>
            <a:r>
              <a:rPr lang="sv-SE" sz="2800" u="sng" dirty="0" smtClean="0">
                <a:latin typeface="Times New Roman" panose="02020603050405020304" pitchFamily="18" charset="0"/>
              </a:rPr>
              <a:t> in </a:t>
            </a:r>
            <a:r>
              <a:rPr lang="en-US" sz="2800" dirty="0" smtClean="0">
                <a:latin typeface="Times New Roman" panose="02020603050405020304" pitchFamily="18" charset="0"/>
                <a:cs typeface="Times New Roman" panose="02020603050405020304" pitchFamily="18" charset="0"/>
              </a:rPr>
              <a:t>Swedish </a:t>
            </a:r>
            <a:r>
              <a:rPr lang="en-US" sz="2800" dirty="0" err="1" smtClean="0">
                <a:latin typeface="Times New Roman" panose="02020603050405020304" pitchFamily="18" charset="0"/>
                <a:cs typeface="Times New Roman" panose="02020603050405020304" pitchFamily="18" charset="0"/>
              </a:rPr>
              <a:t>Labour</a:t>
            </a:r>
            <a:r>
              <a:rPr lang="en-US" sz="2800" dirty="0" smtClean="0">
                <a:latin typeface="Times New Roman" panose="02020603050405020304" pitchFamily="18" charset="0"/>
                <a:cs typeface="Times New Roman" panose="02020603050405020304" pitchFamily="18" charset="0"/>
              </a:rPr>
              <a:t> Force Survey 2002-2016</a:t>
            </a:r>
            <a:endParaRPr lang="en-US" sz="2800" dirty="0">
              <a:latin typeface="Times New Roman" panose="02020603050405020304" pitchFamily="18" charset="0"/>
              <a:cs typeface="Times New Roman" panose="02020603050405020304" pitchFamily="18" charset="0"/>
            </a:endParaRPr>
          </a:p>
        </p:txBody>
      </p:sp>
      <p:pic>
        <p:nvPicPr>
          <p:cNvPr id="4" name="Bildobjek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2421" y="1957283"/>
            <a:ext cx="6840538"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Underrubrik 4"/>
          <p:cNvSpPr>
            <a:spLocks noGrp="1"/>
          </p:cNvSpPr>
          <p:nvPr>
            <p:ph type="subTitle" idx="1"/>
          </p:nvPr>
        </p:nvSpPr>
        <p:spPr>
          <a:xfrm>
            <a:off x="1704438" y="5769529"/>
            <a:ext cx="9144000" cy="348142"/>
          </a:xfrm>
        </p:spPr>
        <p:txBody>
          <a:bodyPr>
            <a:normAutofit fontScale="92500" lnSpcReduction="20000"/>
          </a:bodyPr>
          <a:lstStyle/>
          <a:p>
            <a:r>
              <a:rPr lang="en-US" dirty="0" smtClean="0"/>
              <a:t>…..</a:t>
            </a:r>
            <a:endParaRPr lang="en-US" dirty="0"/>
          </a:p>
        </p:txBody>
      </p:sp>
    </p:spTree>
    <p:extLst>
      <p:ext uri="{BB962C8B-B14F-4D97-AF65-F5344CB8AC3E}">
        <p14:creationId xmlns:p14="http://schemas.microsoft.com/office/powerpoint/2010/main" val="6669259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1" name="Text Box 11"/>
          <p:cNvSpPr txBox="1">
            <a:spLocks noChangeArrowheads="1"/>
          </p:cNvSpPr>
          <p:nvPr/>
        </p:nvSpPr>
        <p:spPr bwMode="auto">
          <a:xfrm>
            <a:off x="1463630" y="6053272"/>
            <a:ext cx="103011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sv-SE" sz="2800" dirty="0" smtClean="0">
                <a:latin typeface="Times New Roman" panose="02020603050405020304" pitchFamily="18" charset="0"/>
              </a:rPr>
              <a:t>…</a:t>
            </a:r>
            <a:endParaRPr lang="sv-SE" sz="2800" dirty="0">
              <a:latin typeface="Times New Roman" panose="02020603050405020304" pitchFamily="18" charset="0"/>
            </a:endParaRPr>
          </a:p>
        </p:txBody>
      </p:sp>
      <p:sp>
        <p:nvSpPr>
          <p:cNvPr id="337933" name="Text Box 13"/>
          <p:cNvSpPr txBox="1">
            <a:spLocks noChangeArrowheads="1"/>
          </p:cNvSpPr>
          <p:nvPr/>
        </p:nvSpPr>
        <p:spPr bwMode="auto">
          <a:xfrm>
            <a:off x="381183" y="345356"/>
            <a:ext cx="11506017" cy="566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20204" pitchFamily="34" charset="0"/>
              </a:defRPr>
            </a:lvl1pPr>
            <a:lvl2pPr marL="742950" indent="-285750" algn="l">
              <a:defRPr>
                <a:solidFill>
                  <a:schemeClr val="tx1"/>
                </a:solidFill>
                <a:latin typeface="Arial" panose="020B0604020202020204" pitchFamily="34" charset="0"/>
              </a:defRPr>
            </a:lvl2pPr>
            <a:lvl3pPr marL="1143000" indent="-228600" algn="l">
              <a:defRPr>
                <a:solidFill>
                  <a:schemeClr val="tx1"/>
                </a:solidFill>
                <a:latin typeface="Arial" panose="020B0604020202020204" pitchFamily="34" charset="0"/>
              </a:defRPr>
            </a:lvl3pPr>
            <a:lvl4pPr marL="1600200" indent="-228600" algn="l">
              <a:defRPr>
                <a:solidFill>
                  <a:schemeClr val="tx1"/>
                </a:solidFill>
                <a:latin typeface="Arial" panose="020B0604020202020204" pitchFamily="34" charset="0"/>
              </a:defRPr>
            </a:lvl4pPr>
            <a:lvl5pPr marL="2057400" indent="-228600" algn="l">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sv-SE" sz="2800" i="1" dirty="0" smtClean="0">
                <a:latin typeface="Times New Roman" panose="02020603050405020304" pitchFamily="18" charset="0"/>
              </a:rPr>
              <a:t>s</a:t>
            </a:r>
            <a:r>
              <a:rPr lang="sv-SE" sz="2800" dirty="0" smtClean="0">
                <a:latin typeface="Times New Roman" panose="02020603050405020304" pitchFamily="18" charset="0"/>
              </a:rPr>
              <a:t>  </a:t>
            </a:r>
            <a:r>
              <a:rPr lang="sv-SE" sz="2800" dirty="0">
                <a:latin typeface="Times New Roman" panose="02020603050405020304" pitchFamily="18" charset="0"/>
              </a:rPr>
              <a:t>=</a:t>
            </a:r>
            <a:r>
              <a:rPr lang="sv-SE" sz="2800" dirty="0" smtClean="0">
                <a:latin typeface="Times New Roman" panose="02020603050405020304" pitchFamily="18" charset="0"/>
              </a:rPr>
              <a:t>  </a:t>
            </a:r>
            <a:r>
              <a:rPr lang="en-US" sz="2800" dirty="0" smtClean="0">
                <a:latin typeface="Times New Roman" panose="02020603050405020304" pitchFamily="18" charset="0"/>
              </a:rPr>
              <a:t>probability sample from pop.  </a:t>
            </a:r>
            <a:r>
              <a:rPr lang="en-US" sz="2800" i="1" dirty="0" smtClean="0">
                <a:latin typeface="Times New Roman" panose="02020603050405020304" pitchFamily="18" charset="0"/>
              </a:rPr>
              <a:t>U</a:t>
            </a:r>
            <a:r>
              <a:rPr lang="en-US" sz="2800" dirty="0" smtClean="0">
                <a:latin typeface="Times New Roman" panose="02020603050405020304" pitchFamily="18" charset="0"/>
              </a:rPr>
              <a:t>;  </a:t>
            </a:r>
            <a:r>
              <a:rPr lang="en-US" sz="2800" i="1" dirty="0" smtClean="0">
                <a:latin typeface="Times New Roman" panose="02020603050405020304" pitchFamily="18" charset="0"/>
              </a:rPr>
              <a:t>known inclusion probabilities</a:t>
            </a:r>
          </a:p>
          <a:p>
            <a:pPr>
              <a:spcBef>
                <a:spcPct val="50000"/>
              </a:spcBef>
            </a:pPr>
            <a:r>
              <a:rPr lang="en-US" sz="2800" dirty="0" smtClean="0">
                <a:latin typeface="Times New Roman" panose="02020603050405020304" pitchFamily="18" charset="0"/>
              </a:rPr>
              <a:t> </a:t>
            </a:r>
            <a:r>
              <a:rPr lang="en-US" sz="2800" i="1" dirty="0" smtClean="0">
                <a:latin typeface="Times New Roman" panose="02020603050405020304" pitchFamily="18" charset="0"/>
              </a:rPr>
              <a:t>r</a:t>
            </a:r>
            <a:r>
              <a:rPr lang="en-US" sz="2800" dirty="0" smtClean="0">
                <a:latin typeface="Times New Roman" panose="02020603050405020304" pitchFamily="18" charset="0"/>
              </a:rPr>
              <a:t>  = response set = subset of  </a:t>
            </a:r>
            <a:r>
              <a:rPr lang="en-US" sz="2800" i="1" dirty="0" smtClean="0">
                <a:latin typeface="Times New Roman" panose="02020603050405020304" pitchFamily="18" charset="0"/>
              </a:rPr>
              <a:t>s</a:t>
            </a:r>
            <a:r>
              <a:rPr lang="en-US" sz="2800" dirty="0" smtClean="0">
                <a:latin typeface="Times New Roman" panose="02020603050405020304" pitchFamily="18" charset="0"/>
              </a:rPr>
              <a:t>  for which   </a:t>
            </a:r>
            <a:r>
              <a:rPr lang="en-US" sz="2800" i="1" dirty="0" smtClean="0">
                <a:latin typeface="Times New Roman" panose="02020603050405020304" pitchFamily="18" charset="0"/>
              </a:rPr>
              <a:t>y</a:t>
            </a:r>
            <a:r>
              <a:rPr lang="en-US" sz="2800" dirty="0" smtClean="0">
                <a:latin typeface="Times New Roman" panose="02020603050405020304" pitchFamily="18" charset="0"/>
              </a:rPr>
              <a:t>   is observed</a:t>
            </a:r>
          </a:p>
          <a:p>
            <a:pPr>
              <a:spcBef>
                <a:spcPct val="50000"/>
              </a:spcBef>
            </a:pPr>
            <a:r>
              <a:rPr lang="en-US" sz="2800" i="1" dirty="0">
                <a:latin typeface="Times New Roman" panose="02020603050405020304" pitchFamily="18" charset="0"/>
              </a:rPr>
              <a:t> </a:t>
            </a:r>
            <a:r>
              <a:rPr lang="en-US" sz="2800" dirty="0">
                <a:latin typeface="Times New Roman" panose="02020603050405020304" pitchFamily="18" charset="0"/>
              </a:rPr>
              <a:t> </a:t>
            </a:r>
            <a:r>
              <a:rPr lang="en-US" sz="2800" i="1" dirty="0">
                <a:latin typeface="Times New Roman" panose="02020603050405020304" pitchFamily="18" charset="0"/>
              </a:rPr>
              <a:t>s</a:t>
            </a:r>
            <a:r>
              <a:rPr lang="en-US" sz="2800" dirty="0">
                <a:latin typeface="Times New Roman" panose="02020603050405020304" pitchFamily="18" charset="0"/>
              </a:rPr>
              <a:t> – </a:t>
            </a:r>
            <a:r>
              <a:rPr lang="en-US" sz="2800" i="1" dirty="0">
                <a:latin typeface="Times New Roman" panose="02020603050405020304" pitchFamily="18" charset="0"/>
              </a:rPr>
              <a:t>r</a:t>
            </a:r>
            <a:r>
              <a:rPr lang="en-US" sz="2800" dirty="0">
                <a:latin typeface="Times New Roman" panose="02020603050405020304" pitchFamily="18" charset="0"/>
              </a:rPr>
              <a:t> =  </a:t>
            </a:r>
            <a:r>
              <a:rPr lang="en-US" sz="2800" i="1" dirty="0" smtClean="0">
                <a:latin typeface="Times New Roman" panose="02020603050405020304" pitchFamily="18" charset="0"/>
              </a:rPr>
              <a:t>non-response</a:t>
            </a:r>
          </a:p>
          <a:p>
            <a:pPr>
              <a:spcBef>
                <a:spcPct val="50000"/>
              </a:spcBef>
            </a:pPr>
            <a:r>
              <a:rPr lang="en-US" sz="2800" dirty="0" smtClean="0">
                <a:latin typeface="Times New Roman" panose="02020603050405020304" pitchFamily="18" charset="0"/>
              </a:rPr>
              <a:t>But  </a:t>
            </a:r>
            <a:r>
              <a:rPr lang="en-US" sz="3200" i="1" dirty="0" smtClean="0">
                <a:latin typeface="Times New Roman" panose="02020603050405020304" pitchFamily="18" charset="0"/>
              </a:rPr>
              <a:t>r</a:t>
            </a:r>
            <a:r>
              <a:rPr lang="en-US" sz="2800" dirty="0" smtClean="0">
                <a:latin typeface="Times New Roman" panose="02020603050405020304" pitchFamily="18" charset="0"/>
              </a:rPr>
              <a:t>  is </a:t>
            </a:r>
            <a:r>
              <a:rPr lang="en-US" sz="2800" dirty="0">
                <a:latin typeface="Times New Roman" panose="02020603050405020304" pitchFamily="18" charset="0"/>
              </a:rPr>
              <a:t>not a probability sampling selection, </a:t>
            </a:r>
            <a:r>
              <a:rPr lang="en-US" sz="2800" i="1" dirty="0">
                <a:latin typeface="Times New Roman" panose="02020603050405020304" pitchFamily="18" charset="0"/>
              </a:rPr>
              <a:t>no known probabilities</a:t>
            </a:r>
          </a:p>
          <a:p>
            <a:pPr>
              <a:spcBef>
                <a:spcPct val="50000"/>
              </a:spcBef>
            </a:pPr>
            <a:r>
              <a:rPr lang="en-US" sz="2800" dirty="0" smtClean="0">
                <a:latin typeface="Times New Roman" panose="02020603050405020304" pitchFamily="18" charset="0"/>
              </a:rPr>
              <a:t>Can we  </a:t>
            </a:r>
            <a:r>
              <a:rPr lang="en-US" sz="2800" i="1" dirty="0" smtClean="0">
                <a:latin typeface="Times New Roman" panose="02020603050405020304" pitchFamily="18" charset="0"/>
              </a:rPr>
              <a:t>adapt,</a:t>
            </a:r>
            <a:r>
              <a:rPr lang="en-US" sz="2800" dirty="0" smtClean="0">
                <a:latin typeface="Times New Roman" panose="02020603050405020304" pitchFamily="18" charset="0"/>
              </a:rPr>
              <a:t> or </a:t>
            </a:r>
            <a:r>
              <a:rPr lang="en-US" sz="2800" i="1" dirty="0" smtClean="0">
                <a:latin typeface="Times New Roman" panose="02020603050405020304" pitchFamily="18" charset="0"/>
              </a:rPr>
              <a:t>save,</a:t>
            </a:r>
            <a:r>
              <a:rPr lang="en-US" sz="2800" dirty="0" smtClean="0">
                <a:latin typeface="Times New Roman" panose="02020603050405020304" pitchFamily="18" charset="0"/>
              </a:rPr>
              <a:t> or </a:t>
            </a:r>
            <a:r>
              <a:rPr lang="en-US" sz="2800" i="1" dirty="0" smtClean="0">
                <a:latin typeface="Times New Roman" panose="02020603050405020304" pitchFamily="18" charset="0"/>
              </a:rPr>
              <a:t>repair</a:t>
            </a:r>
            <a:r>
              <a:rPr lang="en-US" sz="2800" dirty="0">
                <a:latin typeface="Times New Roman" panose="02020603050405020304" pitchFamily="18" charset="0"/>
              </a:rPr>
              <a:t>,</a:t>
            </a:r>
            <a:endParaRPr lang="en-US" sz="2800" dirty="0" smtClean="0">
              <a:latin typeface="Times New Roman" panose="02020603050405020304" pitchFamily="18" charset="0"/>
            </a:endParaRPr>
          </a:p>
          <a:p>
            <a:pPr>
              <a:spcBef>
                <a:spcPct val="50000"/>
              </a:spcBef>
            </a:pPr>
            <a:r>
              <a:rPr lang="en-US" sz="2800" dirty="0" smtClean="0">
                <a:latin typeface="Times New Roman" panose="02020603050405020304" pitchFamily="18" charset="0"/>
              </a:rPr>
              <a:t>the </a:t>
            </a:r>
            <a:r>
              <a:rPr lang="en-US" sz="2800" i="1" dirty="0" smtClean="0">
                <a:latin typeface="Times New Roman" panose="02020603050405020304" pitchFamily="18" charset="0"/>
              </a:rPr>
              <a:t>inverse probability weighting </a:t>
            </a:r>
            <a:r>
              <a:rPr lang="en-US" sz="2800" dirty="0" smtClean="0">
                <a:latin typeface="Times New Roman" panose="02020603050405020304" pitchFamily="18" charset="0"/>
              </a:rPr>
              <a:t>theory, to suit an undesirable situation ?</a:t>
            </a:r>
          </a:p>
          <a:p>
            <a:pPr>
              <a:spcBef>
                <a:spcPct val="50000"/>
              </a:spcBef>
            </a:pPr>
            <a:r>
              <a:rPr lang="en-US" sz="2800" dirty="0">
                <a:latin typeface="Times New Roman" panose="02020603050405020304" pitchFamily="18" charset="0"/>
              </a:rPr>
              <a:t>A</a:t>
            </a:r>
            <a:r>
              <a:rPr lang="en-US" sz="2800" dirty="0" smtClean="0">
                <a:latin typeface="Times New Roman" panose="02020603050405020304" pitchFamily="18" charset="0"/>
              </a:rPr>
              <a:t>nswer that researchers gave:  Let us  “invent” the concept of      	 </a:t>
            </a:r>
            <a:r>
              <a:rPr lang="en-US" sz="2800" i="1" dirty="0" smtClean="0">
                <a:latin typeface="Times New Roman" panose="02020603050405020304" pitchFamily="18" charset="0"/>
              </a:rPr>
              <a:t>response probability</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1960’s)</a:t>
            </a:r>
          </a:p>
          <a:p>
            <a:pPr>
              <a:spcBef>
                <a:spcPct val="50000"/>
              </a:spcBef>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We use sampling probabilities </a:t>
            </a:r>
            <a:r>
              <a:rPr lang="en-US" sz="3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i="1" baseline="-25000" dirty="0" smtClean="0">
                <a:latin typeface="Times New Roman" panose="02020603050405020304" pitchFamily="18" charset="0"/>
                <a:cs typeface="Times New Roman" panose="02020603050405020304" pitchFamily="18" charset="0"/>
                <a:sym typeface="Symbol" panose="05050102010706020507" pitchFamily="18" charset="2"/>
              </a:rPr>
              <a:t>k</a:t>
            </a:r>
            <a:r>
              <a:rPr lang="en-US" sz="2800"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hy not response probabilities, too?</a:t>
            </a:r>
          </a:p>
        </p:txBody>
      </p:sp>
    </p:spTree>
    <p:extLst>
      <p:ext uri="{BB962C8B-B14F-4D97-AF65-F5344CB8AC3E}">
        <p14:creationId xmlns:p14="http://schemas.microsoft.com/office/powerpoint/2010/main" val="403057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94122" y="539645"/>
            <a:ext cx="7015163" cy="539646"/>
          </a:xfrm>
        </p:spPr>
        <p:txBody>
          <a:bodyPr>
            <a:noAutofit/>
          </a:bodyPr>
          <a:lstStyle/>
          <a:p>
            <a:r>
              <a:rPr lang="en-US" sz="2800" u="sng" dirty="0" smtClean="0">
                <a:latin typeface="Times New Roman" panose="02020603050405020304" pitchFamily="18" charset="0"/>
                <a:cs typeface="Times New Roman" panose="02020603050405020304" pitchFamily="18" charset="0"/>
              </a:rPr>
              <a:t>Familiar terms you will hear in my talk  :</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690941" y="1536426"/>
            <a:ext cx="11063590" cy="3468068"/>
          </a:xfrm>
        </p:spPr>
        <p:txBody>
          <a:bodyPr>
            <a:noAutofit/>
          </a:bodyPr>
          <a:lstStyle/>
          <a:p>
            <a:pPr marL="457200" indent="-457200" algn="l">
              <a:buFontTx/>
              <a:buChar char="-"/>
            </a:pPr>
            <a:r>
              <a:rPr lang="en-US" sz="2800" dirty="0" smtClean="0">
                <a:latin typeface="Times New Roman" panose="02020603050405020304" pitchFamily="18" charset="0"/>
                <a:cs typeface="Times New Roman" panose="02020603050405020304" pitchFamily="18" charset="0"/>
              </a:rPr>
              <a:t>Probability sampling paradigm</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GREG estimation</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Model assisted (MASS) estimation</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Calibrated weighting (CAL) estimation</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Nonresponse, especially nonresponse adjustment weighting</a:t>
            </a:r>
          </a:p>
          <a:p>
            <a:pPr marL="457200" indent="-457200" algn="l">
              <a:buFontTx/>
              <a:buChar char="-"/>
            </a:pPr>
            <a:r>
              <a:rPr lang="en-US" sz="2800" dirty="0" smtClean="0">
                <a:latin typeface="Times New Roman" panose="02020603050405020304" pitchFamily="18" charset="0"/>
                <a:cs typeface="Times New Roman" panose="02020603050405020304" pitchFamily="18" charset="0"/>
              </a:rPr>
              <a:t>Adaptive data collection</a:t>
            </a:r>
          </a:p>
        </p:txBody>
      </p:sp>
    </p:spTree>
    <p:extLst>
      <p:ext uri="{BB962C8B-B14F-4D97-AF65-F5344CB8AC3E}">
        <p14:creationId xmlns:p14="http://schemas.microsoft.com/office/powerpoint/2010/main" val="40154237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255518" y="6970809"/>
            <a:ext cx="7480730" cy="777875"/>
          </a:xfrm>
        </p:spPr>
        <p:txBody>
          <a:bodyPr>
            <a:noAutofit/>
          </a:bodyPr>
          <a:lstStyle/>
          <a:p>
            <a:r>
              <a:rPr lang="en-US" sz="2800" u="sng" dirty="0" smtClean="0">
                <a:latin typeface="Times New Roman" panose="02020603050405020304" pitchFamily="18" charset="0"/>
                <a:cs typeface="Times New Roman" panose="02020603050405020304" pitchFamily="18" charset="0"/>
              </a:rPr>
              <a:t>…</a:t>
            </a:r>
          </a:p>
        </p:txBody>
      </p:sp>
      <p:sp>
        <p:nvSpPr>
          <p:cNvPr id="3" name="Platshållare för innehåll 2"/>
          <p:cNvSpPr>
            <a:spLocks noGrp="1"/>
          </p:cNvSpPr>
          <p:nvPr>
            <p:ph idx="1"/>
          </p:nvPr>
        </p:nvSpPr>
        <p:spPr>
          <a:xfrm>
            <a:off x="272672" y="301015"/>
            <a:ext cx="11919328" cy="2360149"/>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An “image for a repaired theory” :</a:t>
            </a:r>
          </a:p>
          <a:p>
            <a:pPr marL="0" indent="0">
              <a:buNone/>
            </a:pP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Inverse probability weighting extended to two-phase selection</a:t>
            </a:r>
            <a:endParaRPr lang="en-US" i="1" u="sng" dirty="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probability sample from  </a:t>
            </a:r>
            <a:r>
              <a:rPr lang="en-US" i="1" dirty="0" smtClean="0">
                <a:latin typeface="Times New Roman" panose="02020603050405020304" pitchFamily="18" charset="0"/>
                <a:cs typeface="Times New Roman" panose="02020603050405020304" pitchFamily="18" charset="0"/>
              </a:rPr>
              <a:t>U ;   known sampling </a:t>
            </a:r>
            <a:r>
              <a:rPr lang="en-US" i="1" dirty="0" err="1" smtClean="0">
                <a:latin typeface="Times New Roman" panose="02020603050405020304" pitchFamily="18" charset="0"/>
                <a:cs typeface="Times New Roman" panose="02020603050405020304" pitchFamily="18" charset="0"/>
              </a:rPr>
              <a:t>prob’s</a:t>
            </a:r>
            <a:r>
              <a:rPr lang="en-US" dirty="0" smtClean="0">
                <a:latin typeface="Times New Roman" panose="02020603050405020304" pitchFamily="18" charset="0"/>
                <a:cs typeface="Times New Roman" panose="02020603050405020304" pitchFamily="18" charset="0"/>
              </a:rPr>
              <a:t>  </a:t>
            </a:r>
            <a:r>
              <a:rPr lang="en-US" sz="3200" i="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i="1" baseline="-25000" dirty="0" smtClean="0">
                <a:latin typeface="Times New Roman" panose="02020603050405020304" pitchFamily="18" charset="0"/>
                <a:cs typeface="Times New Roman" panose="02020603050405020304" pitchFamily="18" charset="0"/>
                <a:sym typeface="Symbol" panose="05050102010706020507" pitchFamily="18" charset="2"/>
              </a:rPr>
              <a:t>k</a:t>
            </a:r>
            <a:endParaRPr lang="en-US" sz="3200" i="1" baseline="-25000"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  : response set from  </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unknown response </a:t>
            </a:r>
            <a:r>
              <a:rPr lang="en-US" i="1" dirty="0" err="1">
                <a:latin typeface="Times New Roman" panose="02020603050405020304" pitchFamily="18" charset="0"/>
                <a:cs typeface="Times New Roman" panose="02020603050405020304" pitchFamily="18" charset="0"/>
              </a:rPr>
              <a:t>prob’s</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i="1" baseline="-25000" dirty="0" smtClean="0">
                <a:latin typeface="Times New Roman" panose="02020603050405020304" pitchFamily="18" charset="0"/>
                <a:cs typeface="Times New Roman" panose="02020603050405020304" pitchFamily="18" charset="0"/>
                <a:sym typeface="Symbol" panose="05050102010706020507" pitchFamily="18" charset="2"/>
              </a:rPr>
              <a:t>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but assumed to “exist”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i="1" baseline="-25000" dirty="0" smtClean="0">
              <a:latin typeface="Times New Roman" panose="02020603050405020304" pitchFamily="18" charset="0"/>
              <a:cs typeface="Times New Roman" panose="02020603050405020304" pitchFamily="18" charset="0"/>
            </a:endParaRPr>
          </a:p>
        </p:txBody>
      </p:sp>
      <p:graphicFrame>
        <p:nvGraphicFramePr>
          <p:cNvPr id="4" name="Objekt 3"/>
          <p:cNvGraphicFramePr>
            <a:graphicFrameLocks noChangeAspect="1"/>
          </p:cNvGraphicFramePr>
          <p:nvPr>
            <p:extLst/>
          </p:nvPr>
        </p:nvGraphicFramePr>
        <p:xfrm>
          <a:off x="882669" y="4182269"/>
          <a:ext cx="8226425" cy="1136650"/>
        </p:xfrm>
        <a:graphic>
          <a:graphicData uri="http://schemas.openxmlformats.org/presentationml/2006/ole">
            <mc:AlternateContent xmlns:mc="http://schemas.openxmlformats.org/markup-compatibility/2006">
              <mc:Choice xmlns:v="urn:schemas-microsoft-com:vml" Requires="v">
                <p:oleObj spid="_x0000_s343280" name="Equation" r:id="rId3" imgW="3098520" imgH="431640" progId="Equation.DSMT4">
                  <p:embed/>
                </p:oleObj>
              </mc:Choice>
              <mc:Fallback>
                <p:oleObj name="Equation" r:id="rId3" imgW="3098520" imgH="431640" progId="Equation.DSMT4">
                  <p:embed/>
                  <p:pic>
                    <p:nvPicPr>
                      <p:cNvPr id="0" name=""/>
                      <p:cNvPicPr>
                        <a:picLocks noChangeAspect="1" noChangeArrowheads="1"/>
                      </p:cNvPicPr>
                      <p:nvPr/>
                    </p:nvPicPr>
                    <p:blipFill>
                      <a:blip r:embed="rId4"/>
                      <a:srcRect/>
                      <a:stretch>
                        <a:fillRect/>
                      </a:stretch>
                    </p:blipFill>
                    <p:spPr bwMode="auto">
                      <a:xfrm>
                        <a:off x="882669" y="4182269"/>
                        <a:ext cx="8226425" cy="1136650"/>
                      </a:xfrm>
                      <a:prstGeom prst="rect">
                        <a:avLst/>
                      </a:prstGeom>
                      <a:noFill/>
                    </p:spPr>
                  </p:pic>
                </p:oleObj>
              </mc:Fallback>
            </mc:AlternateContent>
          </a:graphicData>
        </a:graphic>
      </p:graphicFrame>
      <p:graphicFrame>
        <p:nvGraphicFramePr>
          <p:cNvPr id="7" name="Objekt 6"/>
          <p:cNvGraphicFramePr>
            <a:graphicFrameLocks noChangeAspect="1"/>
          </p:cNvGraphicFramePr>
          <p:nvPr>
            <p:extLst>
              <p:ext uri="{D42A27DB-BD31-4B8C-83A1-F6EECF244321}">
                <p14:modId xmlns:p14="http://schemas.microsoft.com/office/powerpoint/2010/main" val="1541681929"/>
              </p:ext>
            </p:extLst>
          </p:nvPr>
        </p:nvGraphicFramePr>
        <p:xfrm>
          <a:off x="2949289" y="2697866"/>
          <a:ext cx="3403600" cy="1136650"/>
        </p:xfrm>
        <a:graphic>
          <a:graphicData uri="http://schemas.openxmlformats.org/presentationml/2006/ole">
            <mc:AlternateContent xmlns:mc="http://schemas.openxmlformats.org/markup-compatibility/2006">
              <mc:Choice xmlns:v="urn:schemas-microsoft-com:vml" Requires="v">
                <p:oleObj spid="_x0000_s343281" name="Equation" r:id="rId5" imgW="1282680" imgH="431640" progId="Equation.DSMT4">
                  <p:embed/>
                </p:oleObj>
              </mc:Choice>
              <mc:Fallback>
                <p:oleObj name="Equation" r:id="rId5" imgW="1282680" imgH="431640" progId="Equation.DSMT4">
                  <p:embed/>
                  <p:pic>
                    <p:nvPicPr>
                      <p:cNvPr id="0" name=""/>
                      <p:cNvPicPr>
                        <a:picLocks noChangeAspect="1" noChangeArrowheads="1"/>
                      </p:cNvPicPr>
                      <p:nvPr/>
                    </p:nvPicPr>
                    <p:blipFill>
                      <a:blip r:embed="rId6"/>
                      <a:srcRect/>
                      <a:stretch>
                        <a:fillRect/>
                      </a:stretch>
                    </p:blipFill>
                    <p:spPr bwMode="auto">
                      <a:xfrm>
                        <a:off x="2949289" y="2697866"/>
                        <a:ext cx="3403600" cy="1136650"/>
                      </a:xfrm>
                      <a:prstGeom prst="rect">
                        <a:avLst/>
                      </a:prstGeom>
                      <a:noFill/>
                    </p:spPr>
                  </p:pic>
                </p:oleObj>
              </mc:Fallback>
            </mc:AlternateContent>
          </a:graphicData>
        </a:graphic>
      </p:graphicFrame>
    </p:spTree>
    <p:extLst>
      <p:ext uri="{BB962C8B-B14F-4D97-AF65-F5344CB8AC3E}">
        <p14:creationId xmlns:p14="http://schemas.microsoft.com/office/powerpoint/2010/main" val="1668091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779070" y="339575"/>
            <a:ext cx="4656814" cy="651026"/>
          </a:xfrm>
        </p:spPr>
        <p:txBody>
          <a:bodyPr>
            <a:normAutofit/>
          </a:bodyPr>
          <a:lstStyle/>
          <a:p>
            <a:r>
              <a:rPr lang="en-US" sz="2800" dirty="0" smtClean="0">
                <a:latin typeface="Times New Roman" panose="02020603050405020304" pitchFamily="18" charset="0"/>
                <a:cs typeface="Times New Roman" panose="02020603050405020304" pitchFamily="18" charset="0"/>
              </a:rPr>
              <a:t>     </a:t>
            </a:r>
            <a:r>
              <a:rPr lang="en-US" sz="3100" u="sng" dirty="0" smtClean="0">
                <a:latin typeface="Times New Roman" panose="02020603050405020304" pitchFamily="18" charset="0"/>
                <a:cs typeface="Times New Roman" panose="02020603050405020304" pitchFamily="18" charset="0"/>
              </a:rPr>
              <a:t>Response probabilities</a:t>
            </a:r>
            <a:endParaRPr lang="en-US" sz="3100" dirty="0">
              <a:latin typeface="Times New Roman" panose="02020603050405020304" pitchFamily="18" charset="0"/>
              <a:cs typeface="Times New Roman" panose="02020603050405020304" pitchFamily="18" charset="0"/>
            </a:endParaRPr>
          </a:p>
        </p:txBody>
      </p:sp>
      <p:sp>
        <p:nvSpPr>
          <p:cNvPr id="4" name="Rektangel 3"/>
          <p:cNvSpPr/>
          <p:nvPr/>
        </p:nvSpPr>
        <p:spPr>
          <a:xfrm>
            <a:off x="1192716" y="1128877"/>
            <a:ext cx="10642343" cy="483209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re a theoretical construct; they have </a:t>
            </a:r>
            <a:r>
              <a:rPr lang="en-US" sz="2800" dirty="0">
                <a:latin typeface="Times New Roman" panose="02020603050405020304" pitchFamily="18" charset="0"/>
                <a:cs typeface="Times New Roman" panose="02020603050405020304" pitchFamily="18" charset="0"/>
              </a:rPr>
              <a:t>no place in classical </a:t>
            </a:r>
            <a:r>
              <a:rPr lang="en-US" sz="2800" dirty="0" smtClean="0">
                <a:latin typeface="Times New Roman" panose="02020603050405020304" pitchFamily="18" charset="0"/>
                <a:cs typeface="Times New Roman" panose="02020603050405020304" pitchFamily="18" charset="0"/>
              </a:rPr>
              <a:t>theory.</a:t>
            </a:r>
          </a:p>
          <a:p>
            <a:r>
              <a:rPr lang="en-US" sz="2800" dirty="0" smtClean="0">
                <a:latin typeface="Times New Roman" panose="02020603050405020304" pitchFamily="18" charset="0"/>
                <a:cs typeface="Times New Roman" panose="02020603050405020304" pitchFamily="18" charset="0"/>
              </a:rPr>
              <a:t>They are unknown </a:t>
            </a:r>
            <a:r>
              <a:rPr lang="en-US" sz="2800" dirty="0">
                <a:latin typeface="Times New Roman" panose="02020603050405020304" pitchFamily="18" charset="0"/>
                <a:cs typeface="Times New Roman" panose="02020603050405020304" pitchFamily="18" charset="0"/>
              </a:rPr>
              <a:t>theoretical </a:t>
            </a:r>
            <a:r>
              <a:rPr lang="en-US" sz="2800" dirty="0" smtClean="0">
                <a:latin typeface="Times New Roman" panose="02020603050405020304" pitchFamily="18" charset="0"/>
                <a:cs typeface="Times New Roman" panose="02020603050405020304" pitchFamily="18" charset="0"/>
              </a:rPr>
              <a:t>quantities that must </a:t>
            </a:r>
            <a:r>
              <a:rPr lang="en-US" sz="2800" dirty="0">
                <a:latin typeface="Times New Roman" panose="02020603050405020304" pitchFamily="18" charset="0"/>
                <a:cs typeface="Times New Roman" panose="02020603050405020304" pitchFamily="18" charset="0"/>
              </a:rPr>
              <a:t>be “modeled”.</a:t>
            </a:r>
            <a:endParaRPr lang="en-US" sz="30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p>
          <a:p>
            <a:r>
              <a:rPr lang="en-US" sz="2800" dirty="0" smtClean="0">
                <a:latin typeface="Times New Roman" panose="02020603050405020304" pitchFamily="18" charset="0"/>
                <a:cs typeface="Times New Roman" panose="02020603050405020304" pitchFamily="18" charset="0"/>
              </a:rPr>
              <a:t>But they keep alive </a:t>
            </a:r>
            <a:r>
              <a:rPr lang="en-US" sz="2800" i="1" dirty="0" smtClean="0">
                <a:latin typeface="Times New Roman" panose="02020603050405020304" pitchFamily="18" charset="0"/>
                <a:cs typeface="Times New Roman" panose="02020603050405020304" pitchFamily="18" charset="0"/>
              </a:rPr>
              <a:t>the weighting perspective </a:t>
            </a:r>
            <a:r>
              <a:rPr lang="en-US" sz="2800" dirty="0" smtClean="0">
                <a:latin typeface="Times New Roman" panose="02020603050405020304" pitchFamily="18" charset="0"/>
                <a:cs typeface="Times New Roman" panose="02020603050405020304" pitchFamily="18" charset="0"/>
              </a:rPr>
              <a:t>of classical</a:t>
            </a:r>
          </a:p>
          <a:p>
            <a:r>
              <a:rPr lang="en-US" sz="2800" dirty="0" smtClean="0">
                <a:latin typeface="Times New Roman" panose="02020603050405020304" pitchFamily="18" charset="0"/>
                <a:cs typeface="Times New Roman" panose="02020603050405020304" pitchFamily="18" charset="0"/>
              </a:rPr>
              <a:t> (HT estimation) theory.</a:t>
            </a:r>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Became “a crutch” to lean on in practice; </a:t>
            </a:r>
          </a:p>
          <a:p>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rPr>
              <a:t>extensive </a:t>
            </a:r>
            <a:r>
              <a:rPr lang="en-US" sz="2800" dirty="0">
                <a:latin typeface="Times New Roman" panose="02020603050405020304" pitchFamily="18" charset="0"/>
                <a:cs typeface="Times New Roman" panose="02020603050405020304" pitchFamily="18" charset="0"/>
              </a:rPr>
              <a:t>literature, </a:t>
            </a:r>
            <a:r>
              <a:rPr lang="en-US" sz="2800" dirty="0" smtClean="0">
                <a:latin typeface="Times New Roman" panose="02020603050405020304" pitchFamily="18" charset="0"/>
                <a:cs typeface="Times New Roman" panose="02020603050405020304" pitchFamily="18" charset="0"/>
              </a:rPr>
              <a:t>especially last </a:t>
            </a:r>
            <a:r>
              <a:rPr lang="en-US" sz="2800" dirty="0">
                <a:latin typeface="Times New Roman" panose="02020603050405020304" pitchFamily="18" charset="0"/>
                <a:cs typeface="Times New Roman" panose="02020603050405020304" pitchFamily="18" charset="0"/>
              </a:rPr>
              <a:t>30 years</a:t>
            </a:r>
          </a:p>
          <a:p>
            <a:endParaRPr lang="en-US" sz="2800" dirty="0" smtClean="0">
              <a:solidFill>
                <a:srgbClr val="000000"/>
              </a:solidFill>
              <a:latin typeface="Times New Roman" panose="02020603050405020304" pitchFamily="18" charset="0"/>
              <a:ea typeface="Times New Roman" panose="02020603050405020304" pitchFamily="18" charset="0"/>
            </a:endParaRPr>
          </a:p>
          <a:p>
            <a:r>
              <a:rPr lang="en-US" sz="2800" dirty="0" smtClean="0">
                <a:solidFill>
                  <a:srgbClr val="000000"/>
                </a:solidFill>
                <a:latin typeface="Times New Roman" panose="02020603050405020304" pitchFamily="18" charset="0"/>
                <a:ea typeface="Times New Roman" panose="02020603050405020304" pitchFamily="18" charset="0"/>
              </a:rPr>
              <a:t>In postulating response probabilities – and estimates of these – we are no longer practicing classical inverse probability weighting, but a surrogate.</a:t>
            </a:r>
          </a:p>
        </p:txBody>
      </p:sp>
    </p:spTree>
    <p:extLst>
      <p:ext uri="{BB962C8B-B14F-4D97-AF65-F5344CB8AC3E}">
        <p14:creationId xmlns:p14="http://schemas.microsoft.com/office/powerpoint/2010/main" val="23697883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34715" y="1123367"/>
            <a:ext cx="10002436" cy="3538574"/>
          </a:xfrm>
        </p:spPr>
        <p:txBody>
          <a:bodyPr>
            <a:noAutofit/>
          </a:bodyPr>
          <a:lstStyle/>
          <a:p>
            <a:r>
              <a:rPr lang="sv-SE" sz="2800" dirty="0" smtClean="0">
                <a:latin typeface="Times New Roman" panose="02020603050405020304" pitchFamily="18" charset="0"/>
                <a:cs typeface="Times New Roman" panose="02020603050405020304" pitchFamily="18" charset="0"/>
              </a:rPr>
              <a:t>The </a:t>
            </a:r>
            <a:r>
              <a:rPr lang="sv-SE" sz="2800" dirty="0" err="1" smtClean="0">
                <a:latin typeface="Times New Roman" panose="02020603050405020304" pitchFamily="18" charset="0"/>
                <a:cs typeface="Times New Roman" panose="02020603050405020304" pitchFamily="18" charset="0"/>
              </a:rPr>
              <a:t>calibration</a:t>
            </a:r>
            <a:r>
              <a:rPr lang="sv-SE" sz="2800" dirty="0" smtClean="0">
                <a:latin typeface="Times New Roman" panose="02020603050405020304" pitchFamily="18" charset="0"/>
                <a:cs typeface="Times New Roman" panose="02020603050405020304" pitchFamily="18" charset="0"/>
              </a:rPr>
              <a:t> approach has </a:t>
            </a:r>
            <a:r>
              <a:rPr lang="sv-SE" sz="2800" dirty="0" err="1" smtClean="0">
                <a:latin typeface="Times New Roman" panose="02020603050405020304" pitchFamily="18" charset="0"/>
                <a:cs typeface="Times New Roman" panose="02020603050405020304" pitchFamily="18" charset="0"/>
              </a:rPr>
              <a:t>been</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particularly</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useful</a:t>
            </a:r>
            <a:r>
              <a:rPr lang="sv-SE" sz="2800" dirty="0" smtClean="0">
                <a:latin typeface="Times New Roman" panose="02020603050405020304" pitchFamily="18" charset="0"/>
                <a:cs typeface="Times New Roman" panose="02020603050405020304" pitchFamily="18" charset="0"/>
              </a:rPr>
              <a:t> </a:t>
            </a:r>
            <a:br>
              <a:rPr lang="sv-SE" sz="2800" dirty="0" smtClean="0">
                <a:latin typeface="Times New Roman" panose="02020603050405020304" pitchFamily="18" charset="0"/>
                <a:cs typeface="Times New Roman" panose="02020603050405020304" pitchFamily="18" charset="0"/>
              </a:rPr>
            </a:br>
            <a:r>
              <a:rPr lang="sv-SE" sz="2800" dirty="0">
                <a:latin typeface="Times New Roman" panose="02020603050405020304" pitchFamily="18" charset="0"/>
                <a:cs typeface="Times New Roman" panose="02020603050405020304" pitchFamily="18" charset="0"/>
              </a:rPr>
              <a:t> </a:t>
            </a:r>
            <a:r>
              <a:rPr lang="sv-SE" sz="2800" dirty="0" smtClean="0">
                <a:latin typeface="Times New Roman" panose="02020603050405020304" pitchFamily="18" charset="0"/>
                <a:cs typeface="Times New Roman" panose="02020603050405020304" pitchFamily="18" charset="0"/>
              </a:rPr>
              <a:t>        for </a:t>
            </a:r>
            <a:r>
              <a:rPr lang="sv-SE" sz="2800" dirty="0" err="1" smtClean="0">
                <a:latin typeface="Times New Roman" panose="02020603050405020304" pitchFamily="18" charset="0"/>
                <a:cs typeface="Times New Roman" panose="02020603050405020304" pitchFamily="18" charset="0"/>
              </a:rPr>
              <a:t>estimation</a:t>
            </a:r>
            <a:r>
              <a:rPr lang="sv-SE" sz="2800" dirty="0" smtClean="0">
                <a:latin typeface="Times New Roman" panose="02020603050405020304" pitchFamily="18" charset="0"/>
                <a:cs typeface="Times New Roman" panose="02020603050405020304" pitchFamily="18" charset="0"/>
              </a:rPr>
              <a:t> under </a:t>
            </a:r>
            <a:r>
              <a:rPr lang="sv-SE" sz="2800" dirty="0" err="1" smtClean="0">
                <a:latin typeface="Times New Roman" panose="02020603050405020304" pitchFamily="18" charset="0"/>
                <a:cs typeface="Times New Roman" panose="02020603050405020304" pitchFamily="18" charset="0"/>
              </a:rPr>
              <a:t>nonresponse</a:t>
            </a:r>
            <a:r>
              <a:rPr lang="sv-SE" sz="2800" dirty="0" smtClean="0">
                <a:latin typeface="Times New Roman" panose="02020603050405020304" pitchFamily="18" charset="0"/>
                <a:cs typeface="Times New Roman" panose="02020603050405020304" pitchFamily="18" charset="0"/>
              </a:rPr>
              <a:t/>
            </a:r>
            <a:br>
              <a:rPr lang="sv-SE" sz="2800" dirty="0" smtClean="0">
                <a:latin typeface="Times New Roman" panose="02020603050405020304" pitchFamily="18" charset="0"/>
                <a:cs typeface="Times New Roman" panose="02020603050405020304" pitchFamily="18" charset="0"/>
              </a:rPr>
            </a:br>
            <a:r>
              <a:rPr lang="sv-SE" sz="2800" dirty="0" smtClean="0">
                <a:latin typeface="Times New Roman" panose="02020603050405020304" pitchFamily="18" charset="0"/>
                <a:cs typeface="Times New Roman" panose="02020603050405020304" pitchFamily="18" charset="0"/>
              </a:rPr>
              <a:t/>
            </a:r>
            <a:br>
              <a:rPr lang="sv-SE" sz="2800" dirty="0" smtClean="0">
                <a:latin typeface="Times New Roman" panose="02020603050405020304" pitchFamily="18" charset="0"/>
                <a:cs typeface="Times New Roman" panose="02020603050405020304" pitchFamily="18" charset="0"/>
              </a:rPr>
            </a:br>
            <a:r>
              <a:rPr lang="sv-SE" sz="2800" dirty="0" err="1" smtClean="0">
                <a:latin typeface="Times New Roman" panose="02020603050405020304" pitchFamily="18" charset="0"/>
                <a:cs typeface="Times New Roman" panose="02020603050405020304" pitchFamily="18" charset="0"/>
              </a:rPr>
              <a:t>because</a:t>
            </a:r>
            <a:r>
              <a:rPr lang="sv-SE" sz="2800" dirty="0" smtClean="0">
                <a:latin typeface="Times New Roman" panose="02020603050405020304" pitchFamily="18" charset="0"/>
                <a:cs typeface="Times New Roman" panose="02020603050405020304" pitchFamily="18" charset="0"/>
              </a:rPr>
              <a:t> </a:t>
            </a:r>
            <a:r>
              <a:rPr lang="sv-SE" sz="2800" i="1" dirty="0" err="1" smtClean="0">
                <a:latin typeface="Times New Roman" panose="02020603050405020304" pitchFamily="18" charset="0"/>
                <a:cs typeface="Times New Roman" panose="02020603050405020304" pitchFamily="18" charset="0"/>
              </a:rPr>
              <a:t>calibration</a:t>
            </a:r>
            <a:r>
              <a:rPr lang="sv-SE" sz="2800" dirty="0" smtClean="0">
                <a:latin typeface="Times New Roman" panose="02020603050405020304" pitchFamily="18" charset="0"/>
                <a:cs typeface="Times New Roman" panose="02020603050405020304" pitchFamily="18" charset="0"/>
              </a:rPr>
              <a:t> is </a:t>
            </a:r>
            <a:r>
              <a:rPr lang="sv-SE" sz="2800" dirty="0" err="1" smtClean="0">
                <a:latin typeface="Times New Roman" panose="02020603050405020304" pitchFamily="18" charset="0"/>
                <a:cs typeface="Times New Roman" panose="02020603050405020304" pitchFamily="18" charset="0"/>
              </a:rPr>
              <a:t>about</a:t>
            </a:r>
            <a:r>
              <a:rPr lang="sv-SE" sz="2800" dirty="0" smtClean="0">
                <a:latin typeface="Times New Roman" panose="02020603050405020304" pitchFamily="18" charset="0"/>
                <a:cs typeface="Times New Roman" panose="02020603050405020304" pitchFamily="18" charset="0"/>
              </a:rPr>
              <a:t> </a:t>
            </a:r>
            <a:r>
              <a:rPr lang="sv-SE" sz="2800" i="1" dirty="0" err="1" smtClean="0">
                <a:latin typeface="Times New Roman" panose="02020603050405020304" pitchFamily="18" charset="0"/>
                <a:cs typeface="Times New Roman" panose="02020603050405020304" pitchFamily="18" charset="0"/>
              </a:rPr>
              <a:t>weighting</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of</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observed</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units</a:t>
            </a:r>
            <a:r>
              <a:rPr lang="sv-SE" sz="2800" dirty="0" smtClean="0">
                <a:latin typeface="Times New Roman" panose="02020603050405020304" pitchFamily="18" charset="0"/>
                <a:cs typeface="Times New Roman" panose="02020603050405020304" pitchFamily="18" charset="0"/>
              </a:rPr>
              <a:t>,</a:t>
            </a:r>
            <a:br>
              <a:rPr lang="sv-SE" sz="2800" dirty="0" smtClean="0">
                <a:latin typeface="Times New Roman" panose="02020603050405020304" pitchFamily="18" charset="0"/>
                <a:cs typeface="Times New Roman" panose="02020603050405020304" pitchFamily="18" charset="0"/>
              </a:rPr>
            </a:br>
            <a:r>
              <a:rPr lang="sv-SE" sz="2800" dirty="0" smtClean="0">
                <a:latin typeface="Times New Roman" panose="02020603050405020304" pitchFamily="18" charset="0"/>
                <a:cs typeface="Times New Roman" panose="02020603050405020304" pitchFamily="18" charset="0"/>
              </a:rPr>
              <a:t/>
            </a:r>
            <a:br>
              <a:rPr lang="sv-SE" sz="2800" dirty="0" smtClean="0">
                <a:latin typeface="Times New Roman" panose="02020603050405020304" pitchFamily="18" charset="0"/>
                <a:cs typeface="Times New Roman" panose="02020603050405020304" pitchFamily="18" charset="0"/>
              </a:rPr>
            </a:br>
            <a:r>
              <a:rPr lang="sv-SE" sz="2800" dirty="0" smtClean="0">
                <a:latin typeface="Times New Roman" panose="02020603050405020304" pitchFamily="18" charset="0"/>
                <a:cs typeface="Times New Roman" panose="02020603050405020304" pitchFamily="18" charset="0"/>
              </a:rPr>
              <a:t>         and </a:t>
            </a:r>
            <a:r>
              <a:rPr lang="sv-SE" sz="2800" i="1" dirty="0" err="1" smtClean="0">
                <a:latin typeface="Times New Roman" panose="02020603050405020304" pitchFamily="18" charset="0"/>
                <a:cs typeface="Times New Roman" panose="02020603050405020304" pitchFamily="18" charset="0"/>
              </a:rPr>
              <a:t>nonresponse</a:t>
            </a:r>
            <a:r>
              <a:rPr lang="sv-SE" sz="2800" i="1" dirty="0" smtClean="0">
                <a:latin typeface="Times New Roman" panose="02020603050405020304" pitchFamily="18" charset="0"/>
                <a:cs typeface="Times New Roman" panose="02020603050405020304" pitchFamily="18" charset="0"/>
              </a:rPr>
              <a:t> </a:t>
            </a:r>
            <a:r>
              <a:rPr lang="sv-SE" sz="2800" i="1" dirty="0" err="1" smtClean="0">
                <a:latin typeface="Times New Roman" panose="02020603050405020304" pitchFamily="18" charset="0"/>
                <a:cs typeface="Times New Roman" panose="02020603050405020304" pitchFamily="18" charset="0"/>
              </a:rPr>
              <a:t>adjustment</a:t>
            </a:r>
            <a:r>
              <a:rPr lang="sv-SE" sz="2800" i="1" dirty="0" smtClean="0">
                <a:latin typeface="Times New Roman" panose="02020603050405020304" pitchFamily="18" charset="0"/>
                <a:cs typeface="Times New Roman" panose="02020603050405020304" pitchFamily="18" charset="0"/>
              </a:rPr>
              <a:t> </a:t>
            </a:r>
            <a:r>
              <a:rPr lang="sv-SE" sz="2800" i="1" dirty="0" err="1" smtClean="0">
                <a:latin typeface="Times New Roman" panose="02020603050405020304" pitchFamily="18" charset="0"/>
                <a:cs typeface="Times New Roman" panose="02020603050405020304" pitchFamily="18" charset="0"/>
              </a:rPr>
              <a:t>weighting</a:t>
            </a:r>
            <a:r>
              <a:rPr lang="sv-SE" sz="2800" i="1" dirty="0" smtClean="0">
                <a:latin typeface="Times New Roman" panose="02020603050405020304" pitchFamily="18" charset="0"/>
                <a:cs typeface="Times New Roman" panose="02020603050405020304" pitchFamily="18" charset="0"/>
              </a:rPr>
              <a:t> </a:t>
            </a:r>
            <a:r>
              <a:rPr lang="sv-SE" sz="2800" dirty="0" smtClean="0">
                <a:latin typeface="Times New Roman" panose="02020603050405020304" pitchFamily="18" charset="0"/>
                <a:cs typeface="Times New Roman" panose="02020603050405020304" pitchFamily="18" charset="0"/>
              </a:rPr>
              <a:t>is an old </a:t>
            </a:r>
            <a:r>
              <a:rPr lang="sv-SE" sz="2800" dirty="0" err="1" smtClean="0">
                <a:latin typeface="Times New Roman" panose="02020603050405020304" pitchFamily="18" charset="0"/>
                <a:cs typeface="Times New Roman" panose="02020603050405020304" pitchFamily="18" charset="0"/>
              </a:rPr>
              <a:t>idea</a:t>
            </a:r>
            <a:r>
              <a:rPr lang="sv-SE" sz="2800" dirty="0" smtClean="0">
                <a:latin typeface="Times New Roman" panose="02020603050405020304" pitchFamily="18" charset="0"/>
                <a:cs typeface="Times New Roman" panose="02020603050405020304" pitchFamily="18" charset="0"/>
              </a:rPr>
              <a:t>.</a:t>
            </a:r>
            <a:br>
              <a:rPr lang="sv-SE" sz="2800" dirty="0" smtClean="0">
                <a:latin typeface="Times New Roman" panose="02020603050405020304" pitchFamily="18" charset="0"/>
                <a:cs typeface="Times New Roman" panose="02020603050405020304" pitchFamily="18" charset="0"/>
              </a:rPr>
            </a:br>
            <a:r>
              <a:rPr lang="sv-SE" sz="2800" dirty="0">
                <a:latin typeface="Times New Roman" panose="02020603050405020304" pitchFamily="18" charset="0"/>
                <a:cs typeface="Times New Roman" panose="02020603050405020304" pitchFamily="18" charset="0"/>
              </a:rPr>
              <a:t/>
            </a:r>
            <a:br>
              <a:rPr lang="sv-SE" sz="2800" dirty="0">
                <a:latin typeface="Times New Roman" panose="02020603050405020304" pitchFamily="18" charset="0"/>
                <a:cs typeface="Times New Roman" panose="02020603050405020304" pitchFamily="18" charset="0"/>
              </a:rPr>
            </a:br>
            <a:r>
              <a:rPr lang="sv-SE" sz="2800" dirty="0" err="1" smtClean="0">
                <a:latin typeface="Times New Roman" panose="02020603050405020304" pitchFamily="18" charset="0"/>
                <a:cs typeface="Times New Roman" panose="02020603050405020304" pitchFamily="18" charset="0"/>
              </a:rPr>
              <a:t>Such</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weighting</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may</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reduce</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but</a:t>
            </a:r>
            <a:r>
              <a:rPr lang="sv-SE" sz="2800" dirty="0" smtClean="0">
                <a:latin typeface="Times New Roman" panose="02020603050405020304" pitchFamily="18" charset="0"/>
                <a:cs typeface="Times New Roman" panose="02020603050405020304" pitchFamily="18" charset="0"/>
              </a:rPr>
              <a:t> </a:t>
            </a:r>
            <a:r>
              <a:rPr lang="sv-SE" sz="2800" dirty="0" err="1" smtClean="0">
                <a:latin typeface="Times New Roman" panose="02020603050405020304" pitchFamily="18" charset="0"/>
                <a:cs typeface="Times New Roman" panose="02020603050405020304" pitchFamily="18" charset="0"/>
              </a:rPr>
              <a:t>does</a:t>
            </a:r>
            <a:r>
              <a:rPr lang="sv-SE" sz="2800" dirty="0" smtClean="0">
                <a:latin typeface="Times New Roman" panose="02020603050405020304" pitchFamily="18" charset="0"/>
                <a:cs typeface="Times New Roman" panose="02020603050405020304" pitchFamily="18" charset="0"/>
              </a:rPr>
              <a:t> not </a:t>
            </a:r>
            <a:r>
              <a:rPr lang="sv-SE" sz="2800" dirty="0" err="1" smtClean="0">
                <a:latin typeface="Times New Roman" panose="02020603050405020304" pitchFamily="18" charset="0"/>
                <a:cs typeface="Times New Roman" panose="02020603050405020304" pitchFamily="18" charset="0"/>
              </a:rPr>
              <a:t>eliminate</a:t>
            </a:r>
            <a:r>
              <a:rPr lang="sv-SE" sz="2800" dirty="0" smtClean="0">
                <a:latin typeface="Times New Roman" panose="02020603050405020304" pitchFamily="18" charset="0"/>
                <a:cs typeface="Times New Roman" panose="02020603050405020304" pitchFamily="18" charset="0"/>
              </a:rPr>
              <a:t>, the bias.</a:t>
            </a:r>
            <a:endParaRPr lang="en-US" sz="2800" dirty="0">
              <a:latin typeface="Times New Roman" panose="02020603050405020304" pitchFamily="18" charset="0"/>
              <a:cs typeface="Times New Roman" panose="02020603050405020304" pitchFamily="18" charset="0"/>
            </a:endParaRPr>
          </a:p>
        </p:txBody>
      </p:sp>
      <p:sp>
        <p:nvSpPr>
          <p:cNvPr id="4" name="Rektangel 3"/>
          <p:cNvSpPr/>
          <p:nvPr/>
        </p:nvSpPr>
        <p:spPr>
          <a:xfrm>
            <a:off x="1243210" y="5972759"/>
            <a:ext cx="1193322" cy="523220"/>
          </a:xfrm>
          <a:prstGeom prst="rect">
            <a:avLst/>
          </a:prstGeom>
        </p:spPr>
        <p:txBody>
          <a:bodyPr wrap="square">
            <a:spAutoFit/>
          </a:bodyPr>
          <a:lstStyle/>
          <a:p>
            <a:r>
              <a:rPr lang="en-US" sz="2800"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920340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256065" y="246858"/>
            <a:ext cx="6933655" cy="777875"/>
          </a:xfrm>
        </p:spPr>
        <p:txBody>
          <a:bodyPr>
            <a:normAutofit/>
          </a:bodyPr>
          <a:lstStyle/>
          <a:p>
            <a:r>
              <a:rPr lang="en-US" sz="2800" u="sng" dirty="0" smtClean="0">
                <a:latin typeface="Times New Roman" panose="02020603050405020304" pitchFamily="18" charset="0"/>
                <a:cs typeface="Times New Roman" panose="02020603050405020304" pitchFamily="18" charset="0"/>
              </a:rPr>
              <a:t>A  simple form of estimation with nonresponse</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1068071" y="3399381"/>
            <a:ext cx="10515600" cy="78925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nknown response probabilities  </a:t>
            </a:r>
            <a:r>
              <a:rPr lang="en-US" sz="4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4000" i="1" baseline="-25000" dirty="0" smtClean="0">
                <a:latin typeface="Times New Roman" panose="02020603050405020304" pitchFamily="18" charset="0"/>
                <a:cs typeface="Times New Roman" panose="02020603050405020304" pitchFamily="18" charset="0"/>
                <a:sym typeface="Symbol" panose="05050102010706020507" pitchFamily="18" charset="2"/>
              </a:rPr>
              <a:t>k .</a:t>
            </a:r>
            <a:endParaRPr lang="en-US" sz="4000" i="1" baseline="-25000" dirty="0" smtClean="0">
              <a:latin typeface="Times New Roman" panose="02020603050405020304" pitchFamily="18" charset="0"/>
              <a:cs typeface="Times New Roman" panose="02020603050405020304" pitchFamily="18" charset="0"/>
            </a:endParaRPr>
          </a:p>
        </p:txBody>
      </p:sp>
      <p:graphicFrame>
        <p:nvGraphicFramePr>
          <p:cNvPr id="5" name="Objekt 4"/>
          <p:cNvGraphicFramePr>
            <a:graphicFrameLocks noChangeAspect="1"/>
          </p:cNvGraphicFramePr>
          <p:nvPr>
            <p:extLst>
              <p:ext uri="{D42A27DB-BD31-4B8C-83A1-F6EECF244321}">
                <p14:modId xmlns:p14="http://schemas.microsoft.com/office/powerpoint/2010/main" val="2489204097"/>
              </p:ext>
            </p:extLst>
          </p:nvPr>
        </p:nvGraphicFramePr>
        <p:xfrm>
          <a:off x="2117725" y="4356100"/>
          <a:ext cx="3868738" cy="1165225"/>
        </p:xfrm>
        <a:graphic>
          <a:graphicData uri="http://schemas.openxmlformats.org/presentationml/2006/ole">
            <mc:AlternateContent xmlns:mc="http://schemas.openxmlformats.org/markup-compatibility/2006">
              <mc:Choice xmlns:v="urn:schemas-microsoft-com:vml" Requires="v">
                <p:oleObj spid="_x0000_s344198" name="Equation" r:id="rId3" imgW="1422360" imgH="431640" progId="Equation.DSMT4">
                  <p:embed/>
                </p:oleObj>
              </mc:Choice>
              <mc:Fallback>
                <p:oleObj name="Equation" r:id="rId3" imgW="1422360" imgH="431640" progId="Equation.DSMT4">
                  <p:embed/>
                  <p:pic>
                    <p:nvPicPr>
                      <p:cNvPr id="0" name=""/>
                      <p:cNvPicPr>
                        <a:picLocks noChangeAspect="1" noChangeArrowheads="1"/>
                      </p:cNvPicPr>
                      <p:nvPr/>
                    </p:nvPicPr>
                    <p:blipFill>
                      <a:blip r:embed="rId4"/>
                      <a:srcRect/>
                      <a:stretch>
                        <a:fillRect/>
                      </a:stretch>
                    </p:blipFill>
                    <p:spPr bwMode="auto">
                      <a:xfrm>
                        <a:off x="2117725" y="4356100"/>
                        <a:ext cx="3868738" cy="1165225"/>
                      </a:xfrm>
                      <a:prstGeom prst="rect">
                        <a:avLst/>
                      </a:prstGeom>
                      <a:noFill/>
                    </p:spPr>
                  </p:pic>
                </p:oleObj>
              </mc:Fallback>
            </mc:AlternateContent>
          </a:graphicData>
        </a:graphic>
      </p:graphicFrame>
      <p:sp>
        <p:nvSpPr>
          <p:cNvPr id="6" name="Rektangel 5"/>
          <p:cNvSpPr/>
          <p:nvPr/>
        </p:nvSpPr>
        <p:spPr>
          <a:xfrm>
            <a:off x="1201689" y="2503505"/>
            <a:ext cx="7160935" cy="646331"/>
          </a:xfrm>
          <a:prstGeom prst="rect">
            <a:avLst/>
          </a:prstGeom>
        </p:spPr>
        <p:txBody>
          <a:bodyPr wrap="none">
            <a:spAutoFit/>
          </a:bodyPr>
          <a:lstStyle/>
          <a:p>
            <a:pPr>
              <a:spcBef>
                <a:spcPct val="50000"/>
              </a:spcBef>
            </a:pPr>
            <a:r>
              <a:rPr lang="en-US" sz="2800" dirty="0" smtClean="0">
                <a:latin typeface="Times New Roman" panose="02020603050405020304" pitchFamily="18" charset="0"/>
                <a:cs typeface="Times New Roman" panose="02020603050405020304" pitchFamily="18" charset="0"/>
              </a:rPr>
              <a:t>Known sampling design </a:t>
            </a:r>
            <a:r>
              <a:rPr lang="en-US" sz="2800" dirty="0">
                <a:latin typeface="Times New Roman" panose="02020603050405020304" pitchFamily="18" charset="0"/>
                <a:cs typeface="Times New Roman" panose="02020603050405020304" pitchFamily="18" charset="0"/>
              </a:rPr>
              <a:t>weight  </a:t>
            </a:r>
            <a:r>
              <a:rPr lang="en-US" sz="3200" dirty="0">
                <a:latin typeface="Times New Roman" panose="02020603050405020304" pitchFamily="18" charset="0"/>
                <a:cs typeface="Times New Roman" panose="02020603050405020304" pitchFamily="18" charset="0"/>
              </a:rPr>
              <a:t>:    </a:t>
            </a:r>
            <a:r>
              <a:rPr lang="en-US" sz="3600" i="1" dirty="0" err="1">
                <a:latin typeface="Times New Roman" panose="02020603050405020304" pitchFamily="18" charset="0"/>
              </a:rPr>
              <a:t>d</a:t>
            </a:r>
            <a:r>
              <a:rPr lang="en-US" sz="3600" b="1" i="1" baseline="-25000" dirty="0" err="1">
                <a:latin typeface="Times New Roman" panose="02020603050405020304" pitchFamily="18" charset="0"/>
              </a:rPr>
              <a:t>k</a:t>
            </a:r>
            <a:r>
              <a:rPr lang="en-US" sz="3600" b="1" i="1" baseline="-25000" dirty="0">
                <a:latin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t>
            </a:r>
            <a:r>
              <a:rPr lang="en-US" sz="3600" i="1" dirty="0">
                <a:latin typeface="Times New Roman" panose="02020603050405020304" pitchFamily="18" charset="0"/>
                <a:sym typeface="Symbol" panose="05050102010706020507" pitchFamily="18" charset="2"/>
              </a:rPr>
              <a:t> 1/</a:t>
            </a:r>
            <a:r>
              <a:rPr lang="en-US" sz="3600" i="1" dirty="0" smtClean="0">
                <a:latin typeface="Times New Roman" panose="02020603050405020304" pitchFamily="18" charset="0"/>
                <a:sym typeface="Symbol" panose="05050102010706020507" pitchFamily="18" charset="2"/>
              </a:rPr>
              <a:t></a:t>
            </a:r>
            <a:r>
              <a:rPr lang="en-US" sz="3600" b="1" i="1" baseline="-25000" dirty="0" smtClean="0">
                <a:latin typeface="Times New Roman" panose="02020603050405020304" pitchFamily="18" charset="0"/>
              </a:rPr>
              <a:t>k</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7" name="Rektangel 6"/>
          <p:cNvSpPr/>
          <p:nvPr/>
        </p:nvSpPr>
        <p:spPr>
          <a:xfrm>
            <a:off x="226329" y="1512413"/>
            <a:ext cx="8874545" cy="523220"/>
          </a:xfrm>
          <a:prstGeom prst="rect">
            <a:avLst/>
          </a:prstGeom>
        </p:spPr>
        <p:txBody>
          <a:bodyPr wrap="none">
            <a:spAutoFit/>
          </a:bodyPr>
          <a:lstStyle/>
          <a:p>
            <a:r>
              <a:rPr lang="en-US" sz="2800" dirty="0" smtClean="0">
                <a:latin typeface="Times New Roman" panose="02020603050405020304" pitchFamily="18" charset="0"/>
                <a:cs typeface="Times New Roman" panose="02020603050405020304" pitchFamily="18" charset="0"/>
              </a:rPr>
              <a:t>	Prob. sample   </a:t>
            </a:r>
            <a:r>
              <a:rPr lang="en-US" sz="2800" i="1" dirty="0"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   from   </a:t>
            </a:r>
            <a:r>
              <a:rPr lang="en-US" sz="2800" i="1" dirty="0" smtClean="0">
                <a:latin typeface="Times New Roman" panose="02020603050405020304" pitchFamily="18" charset="0"/>
                <a:cs typeface="Times New Roman" panose="02020603050405020304" pitchFamily="18" charset="0"/>
              </a:rPr>
              <a:t>U</a:t>
            </a:r>
            <a:r>
              <a:rPr lang="en-US" sz="2800" dirty="0" smtClean="0">
                <a:latin typeface="Times New Roman" panose="02020603050405020304" pitchFamily="18" charset="0"/>
                <a:cs typeface="Times New Roman" panose="02020603050405020304" pitchFamily="18" charset="0"/>
              </a:rPr>
              <a:t>;    response set   </a:t>
            </a:r>
            <a:r>
              <a:rPr lang="en-US" sz="2800" i="1" dirty="0" smtClean="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   from   </a:t>
            </a:r>
            <a:r>
              <a:rPr lang="en-US" sz="2800" i="1" dirty="0" smtClean="0">
                <a:latin typeface="Times New Roman" panose="02020603050405020304" pitchFamily="18" charset="0"/>
                <a:cs typeface="Times New Roman" panose="02020603050405020304" pitchFamily="18" charset="0"/>
              </a:rPr>
              <a:t>s</a:t>
            </a:r>
            <a:endParaRPr lang="en-US" sz="2800" i="1" dirty="0"/>
          </a:p>
        </p:txBody>
      </p:sp>
      <p:graphicFrame>
        <p:nvGraphicFramePr>
          <p:cNvPr id="8" name="Objekt 7"/>
          <p:cNvGraphicFramePr>
            <a:graphicFrameLocks noChangeAspect="1"/>
          </p:cNvGraphicFramePr>
          <p:nvPr>
            <p:extLst>
              <p:ext uri="{D42A27DB-BD31-4B8C-83A1-F6EECF244321}">
                <p14:modId xmlns:p14="http://schemas.microsoft.com/office/powerpoint/2010/main" val="1088046502"/>
              </p:ext>
            </p:extLst>
          </p:nvPr>
        </p:nvGraphicFramePr>
        <p:xfrm>
          <a:off x="2878455" y="5572125"/>
          <a:ext cx="4421188" cy="547688"/>
        </p:xfrm>
        <a:graphic>
          <a:graphicData uri="http://schemas.openxmlformats.org/presentationml/2006/ole">
            <mc:AlternateContent xmlns:mc="http://schemas.openxmlformats.org/markup-compatibility/2006">
              <mc:Choice xmlns:v="urn:schemas-microsoft-com:vml" Requires="v">
                <p:oleObj spid="_x0000_s344199" name="Equation" r:id="rId5" imgW="1625400" imgH="203040" progId="Equation.DSMT4">
                  <p:embed/>
                </p:oleObj>
              </mc:Choice>
              <mc:Fallback>
                <p:oleObj name="Equation" r:id="rId5" imgW="1625400" imgH="203040" progId="Equation.DSMT4">
                  <p:embed/>
                  <p:pic>
                    <p:nvPicPr>
                      <p:cNvPr id="0" name=""/>
                      <p:cNvPicPr>
                        <a:picLocks noChangeAspect="1" noChangeArrowheads="1"/>
                      </p:cNvPicPr>
                      <p:nvPr/>
                    </p:nvPicPr>
                    <p:blipFill>
                      <a:blip r:embed="rId6"/>
                      <a:srcRect/>
                      <a:stretch>
                        <a:fillRect/>
                      </a:stretch>
                    </p:blipFill>
                    <p:spPr bwMode="auto">
                      <a:xfrm>
                        <a:off x="2878455" y="5572125"/>
                        <a:ext cx="4421188" cy="547688"/>
                      </a:xfrm>
                      <a:prstGeom prst="rect">
                        <a:avLst/>
                      </a:prstGeom>
                      <a:noFill/>
                    </p:spPr>
                  </p:pic>
                </p:oleObj>
              </mc:Fallback>
            </mc:AlternateContent>
          </a:graphicData>
        </a:graphic>
      </p:graphicFrame>
    </p:spTree>
    <p:extLst>
      <p:ext uri="{BB962C8B-B14F-4D97-AF65-F5344CB8AC3E}">
        <p14:creationId xmlns:p14="http://schemas.microsoft.com/office/powerpoint/2010/main" val="32975216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60665" y="4940778"/>
            <a:ext cx="6460672" cy="777875"/>
          </a:xfrm>
        </p:spPr>
        <p:txBody>
          <a:bodyPr>
            <a:norm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704416" y="720257"/>
            <a:ext cx="10635315" cy="3638383"/>
          </a:xfrm>
        </p:spPr>
        <p:txBody>
          <a:bodyPr>
            <a:normAutofit fontScale="92500"/>
          </a:bodyPr>
          <a:lstStyle/>
          <a:p>
            <a:pPr marL="0" indent="0">
              <a:buNone/>
            </a:pPr>
            <a:r>
              <a:rPr lang="en-US" dirty="0" smtClean="0">
                <a:latin typeface="Times New Roman" panose="02020603050405020304" pitchFamily="18" charset="0"/>
                <a:cs typeface="Times New Roman" panose="02020603050405020304" pitchFamily="18" charset="0"/>
              </a:rPr>
              <a:t>A traditional approach (&gt; 30 years),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LFS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Statistics Canada.   </a:t>
            </a:r>
          </a:p>
          <a:p>
            <a:pPr marL="0" indent="0">
              <a:buNone/>
            </a:pPr>
            <a:r>
              <a:rPr lang="en-US" dirty="0" smtClean="0">
                <a:latin typeface="Times New Roman" panose="02020603050405020304" pitchFamily="18" charset="0"/>
                <a:cs typeface="Times New Roman" panose="02020603050405020304" pitchFamily="18" charset="0"/>
              </a:rPr>
              <a:t>            See Beaumont&amp; </a:t>
            </a:r>
            <a:r>
              <a:rPr lang="en-US" dirty="0" err="1" smtClean="0">
                <a:latin typeface="Times New Roman" panose="02020603050405020304" pitchFamily="18" charset="0"/>
                <a:cs typeface="Times New Roman" panose="02020603050405020304" pitchFamily="18" charset="0"/>
              </a:rPr>
              <a:t>Haziza</a:t>
            </a:r>
            <a:r>
              <a:rPr lang="en-US" dirty="0" smtClean="0">
                <a:latin typeface="Times New Roman" panose="02020603050405020304" pitchFamily="18" charset="0"/>
                <a:cs typeface="Times New Roman" panose="02020603050405020304" pitchFamily="18" charset="0"/>
              </a:rPr>
              <a:t> article in </a:t>
            </a:r>
            <a:r>
              <a:rPr lang="en-US" i="1" dirty="0" smtClean="0">
                <a:latin typeface="Times New Roman" panose="02020603050405020304" pitchFamily="18" charset="0"/>
                <a:cs typeface="Times New Roman" panose="02020603050405020304" pitchFamily="18" charset="0"/>
              </a:rPr>
              <a:t>Statistical Science special issue</a:t>
            </a:r>
          </a:p>
          <a:p>
            <a:pPr marL="0" indent="0">
              <a:buNone/>
            </a:pPr>
            <a:r>
              <a:rPr lang="en-US" dirty="0" smtClean="0">
                <a:latin typeface="Times New Roman" panose="02020603050405020304" pitchFamily="18" charset="0"/>
                <a:cs typeface="Times New Roman" panose="02020603050405020304" pitchFamily="18" charset="0"/>
              </a:rPr>
              <a:t>Method:</a:t>
            </a:r>
          </a:p>
          <a:p>
            <a:pPr marL="0" indent="0">
              <a:buNone/>
            </a:pPr>
            <a:r>
              <a:rPr lang="en-US" dirty="0" smtClean="0">
                <a:latin typeface="Times New Roman" panose="02020603050405020304" pitchFamily="18" charset="0"/>
                <a:cs typeface="Times New Roman" panose="02020603050405020304" pitchFamily="18" charset="0"/>
              </a:rPr>
              <a:t>Weights obtained in two steps:</a:t>
            </a:r>
          </a:p>
          <a:p>
            <a:pPr marL="0" indent="0">
              <a:buNone/>
            </a:pPr>
            <a:r>
              <a:rPr lang="en-US" dirty="0" smtClean="0">
                <a:latin typeface="Times New Roman" panose="02020603050405020304" pitchFamily="18" charset="0"/>
                <a:cs typeface="Times New Roman" panose="02020603050405020304" pitchFamily="18" charset="0"/>
              </a:rPr>
              <a:t>First, a “nonresponse adjustment” (estimated response probabilities), then use auxiliary information at the population level to get weights in agreement with known population totals, population groups  </a:t>
            </a:r>
            <a:r>
              <a:rPr lang="en-US" i="1" dirty="0" smtClean="0">
                <a:latin typeface="Times New Roman" panose="02020603050405020304" pitchFamily="18" charset="0"/>
                <a:cs typeface="Times New Roman" panose="02020603050405020304" pitchFamily="18" charset="0"/>
              </a:rPr>
              <a:t>age</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sex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region</a:t>
            </a:r>
          </a:p>
          <a:p>
            <a:pPr marL="0" indent="0">
              <a:buNone/>
            </a:pPr>
            <a:endParaRPr lang="en-US" sz="1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8557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338713" y="196881"/>
            <a:ext cx="9499175" cy="777875"/>
          </a:xfrm>
        </p:spPr>
        <p:txBody>
          <a:bodyPr>
            <a:noAutofit/>
          </a:bodyPr>
          <a:lstStyle/>
          <a:p>
            <a:r>
              <a:rPr lang="en-US" sz="2800" u="sng" dirty="0" smtClean="0">
                <a:latin typeface="Times New Roman" panose="02020603050405020304" pitchFamily="18" charset="0"/>
                <a:cs typeface="Times New Roman" panose="02020603050405020304" pitchFamily="18" charset="0"/>
              </a:rPr>
              <a:t>Procedure in two steps</a:t>
            </a:r>
            <a:endParaRPr lang="en-US" sz="2800" dirty="0">
              <a:latin typeface="Times New Roman" panose="02020603050405020304" pitchFamily="18" charset="0"/>
              <a:cs typeface="Times New Roman" panose="02020603050405020304" pitchFamily="18" charset="0"/>
            </a:endParaRPr>
          </a:p>
        </p:txBody>
      </p:sp>
      <p:graphicFrame>
        <p:nvGraphicFramePr>
          <p:cNvPr id="5" name="Objekt 4"/>
          <p:cNvGraphicFramePr>
            <a:graphicFrameLocks noChangeAspect="1"/>
          </p:cNvGraphicFramePr>
          <p:nvPr>
            <p:extLst/>
          </p:nvPr>
        </p:nvGraphicFramePr>
        <p:xfrm>
          <a:off x="1065213" y="4133850"/>
          <a:ext cx="9374187" cy="600075"/>
        </p:xfrm>
        <a:graphic>
          <a:graphicData uri="http://schemas.openxmlformats.org/presentationml/2006/ole">
            <mc:AlternateContent xmlns:mc="http://schemas.openxmlformats.org/markup-compatibility/2006">
              <mc:Choice xmlns:v="urn:schemas-microsoft-com:vml" Requires="v">
                <p:oleObj spid="_x0000_s359643" name="Equation" r:id="rId3" imgW="3949560" imgH="253800" progId="Equation.DSMT4">
                  <p:embed/>
                </p:oleObj>
              </mc:Choice>
              <mc:Fallback>
                <p:oleObj name="Equation" r:id="rId3" imgW="3949560" imgH="253800" progId="Equation.DSMT4">
                  <p:embed/>
                  <p:pic>
                    <p:nvPicPr>
                      <p:cNvPr id="0" name=""/>
                      <p:cNvPicPr>
                        <a:picLocks noChangeAspect="1" noChangeArrowheads="1"/>
                      </p:cNvPicPr>
                      <p:nvPr/>
                    </p:nvPicPr>
                    <p:blipFill>
                      <a:blip r:embed="rId4"/>
                      <a:srcRect/>
                      <a:stretch>
                        <a:fillRect/>
                      </a:stretch>
                    </p:blipFill>
                    <p:spPr bwMode="auto">
                      <a:xfrm>
                        <a:off x="1065213" y="4133850"/>
                        <a:ext cx="9374187" cy="600075"/>
                      </a:xfrm>
                      <a:prstGeom prst="rect">
                        <a:avLst/>
                      </a:prstGeom>
                      <a:noFill/>
                    </p:spPr>
                  </p:pic>
                </p:oleObj>
              </mc:Fallback>
            </mc:AlternateContent>
          </a:graphicData>
        </a:graphic>
      </p:graphicFrame>
      <p:graphicFrame>
        <p:nvGraphicFramePr>
          <p:cNvPr id="6" name="Objekt 5"/>
          <p:cNvGraphicFramePr>
            <a:graphicFrameLocks noChangeAspect="1"/>
          </p:cNvGraphicFramePr>
          <p:nvPr>
            <p:extLst/>
          </p:nvPr>
        </p:nvGraphicFramePr>
        <p:xfrm>
          <a:off x="942975" y="2660650"/>
          <a:ext cx="7112000" cy="703263"/>
        </p:xfrm>
        <a:graphic>
          <a:graphicData uri="http://schemas.openxmlformats.org/presentationml/2006/ole">
            <mc:AlternateContent xmlns:mc="http://schemas.openxmlformats.org/markup-compatibility/2006">
              <mc:Choice xmlns:v="urn:schemas-microsoft-com:vml" Requires="v">
                <p:oleObj spid="_x0000_s359644" name="Equation" r:id="rId5" imgW="2679480" imgH="266400" progId="Equation.DSMT4">
                  <p:embed/>
                </p:oleObj>
              </mc:Choice>
              <mc:Fallback>
                <p:oleObj name="Equation" r:id="rId5" imgW="2679480" imgH="266400" progId="Equation.DSMT4">
                  <p:embed/>
                  <p:pic>
                    <p:nvPicPr>
                      <p:cNvPr id="0" name=""/>
                      <p:cNvPicPr>
                        <a:picLocks noChangeAspect="1" noChangeArrowheads="1"/>
                      </p:cNvPicPr>
                      <p:nvPr/>
                    </p:nvPicPr>
                    <p:blipFill>
                      <a:blip r:embed="rId6"/>
                      <a:srcRect/>
                      <a:stretch>
                        <a:fillRect/>
                      </a:stretch>
                    </p:blipFill>
                    <p:spPr bwMode="auto">
                      <a:xfrm>
                        <a:off x="942975" y="2660650"/>
                        <a:ext cx="7112000" cy="703263"/>
                      </a:xfrm>
                      <a:prstGeom prst="rect">
                        <a:avLst/>
                      </a:prstGeom>
                      <a:noFill/>
                    </p:spPr>
                  </p:pic>
                </p:oleObj>
              </mc:Fallback>
            </mc:AlternateContent>
          </a:graphicData>
        </a:graphic>
      </p:graphicFrame>
      <p:graphicFrame>
        <p:nvGraphicFramePr>
          <p:cNvPr id="8" name="Objekt 7"/>
          <p:cNvGraphicFramePr>
            <a:graphicFrameLocks noChangeAspect="1"/>
          </p:cNvGraphicFramePr>
          <p:nvPr>
            <p:extLst/>
          </p:nvPr>
        </p:nvGraphicFramePr>
        <p:xfrm>
          <a:off x="1211263" y="1250950"/>
          <a:ext cx="9126537" cy="600075"/>
        </p:xfrm>
        <a:graphic>
          <a:graphicData uri="http://schemas.openxmlformats.org/presentationml/2006/ole">
            <mc:AlternateContent xmlns:mc="http://schemas.openxmlformats.org/markup-compatibility/2006">
              <mc:Choice xmlns:v="urn:schemas-microsoft-com:vml" Requires="v">
                <p:oleObj spid="_x0000_s359645" name="Equation" r:id="rId7" imgW="3848040" imgH="253800" progId="Equation.DSMT4">
                  <p:embed/>
                </p:oleObj>
              </mc:Choice>
              <mc:Fallback>
                <p:oleObj name="Equation" r:id="rId7" imgW="3848040" imgH="253800" progId="Equation.DSMT4">
                  <p:embed/>
                  <p:pic>
                    <p:nvPicPr>
                      <p:cNvPr id="0" name=""/>
                      <p:cNvPicPr>
                        <a:picLocks noChangeAspect="1" noChangeArrowheads="1"/>
                      </p:cNvPicPr>
                      <p:nvPr/>
                    </p:nvPicPr>
                    <p:blipFill>
                      <a:blip r:embed="rId8"/>
                      <a:srcRect/>
                      <a:stretch>
                        <a:fillRect/>
                      </a:stretch>
                    </p:blipFill>
                    <p:spPr bwMode="auto">
                      <a:xfrm>
                        <a:off x="1211263" y="1250950"/>
                        <a:ext cx="9126537" cy="600075"/>
                      </a:xfrm>
                      <a:prstGeom prst="rect">
                        <a:avLst/>
                      </a:prstGeom>
                      <a:noFill/>
                    </p:spPr>
                  </p:pic>
                </p:oleObj>
              </mc:Fallback>
            </mc:AlternateContent>
          </a:graphicData>
        </a:graphic>
      </p:graphicFrame>
      <p:graphicFrame>
        <p:nvGraphicFramePr>
          <p:cNvPr id="10" name="Objekt 9"/>
          <p:cNvGraphicFramePr>
            <a:graphicFrameLocks noChangeAspect="1"/>
          </p:cNvGraphicFramePr>
          <p:nvPr>
            <p:extLst/>
          </p:nvPr>
        </p:nvGraphicFramePr>
        <p:xfrm>
          <a:off x="1265238" y="4902200"/>
          <a:ext cx="8832850" cy="736600"/>
        </p:xfrm>
        <a:graphic>
          <a:graphicData uri="http://schemas.openxmlformats.org/presentationml/2006/ole">
            <mc:AlternateContent xmlns:mc="http://schemas.openxmlformats.org/markup-compatibility/2006">
              <mc:Choice xmlns:v="urn:schemas-microsoft-com:vml" Requires="v">
                <p:oleObj spid="_x0000_s359646" name="Equation" r:id="rId9" imgW="3327120" imgH="279360" progId="Equation.DSMT4">
                  <p:embed/>
                </p:oleObj>
              </mc:Choice>
              <mc:Fallback>
                <p:oleObj name="Equation" r:id="rId9" imgW="3327120" imgH="279360" progId="Equation.DSMT4">
                  <p:embed/>
                  <p:pic>
                    <p:nvPicPr>
                      <p:cNvPr id="0" name=""/>
                      <p:cNvPicPr>
                        <a:picLocks noChangeAspect="1" noChangeArrowheads="1"/>
                      </p:cNvPicPr>
                      <p:nvPr/>
                    </p:nvPicPr>
                    <p:blipFill>
                      <a:blip r:embed="rId10"/>
                      <a:srcRect/>
                      <a:stretch>
                        <a:fillRect/>
                      </a:stretch>
                    </p:blipFill>
                    <p:spPr bwMode="auto">
                      <a:xfrm>
                        <a:off x="1265238" y="4902200"/>
                        <a:ext cx="8832850" cy="736600"/>
                      </a:xfrm>
                      <a:prstGeom prst="rect">
                        <a:avLst/>
                      </a:prstGeom>
                      <a:noFill/>
                    </p:spPr>
                  </p:pic>
                </p:oleObj>
              </mc:Fallback>
            </mc:AlternateContent>
          </a:graphicData>
        </a:graphic>
      </p:graphicFrame>
      <p:graphicFrame>
        <p:nvGraphicFramePr>
          <p:cNvPr id="11" name="Objekt 10"/>
          <p:cNvGraphicFramePr>
            <a:graphicFrameLocks noChangeAspect="1"/>
          </p:cNvGraphicFramePr>
          <p:nvPr>
            <p:extLst/>
          </p:nvPr>
        </p:nvGraphicFramePr>
        <p:xfrm>
          <a:off x="1997076" y="1906402"/>
          <a:ext cx="5541962" cy="600075"/>
        </p:xfrm>
        <a:graphic>
          <a:graphicData uri="http://schemas.openxmlformats.org/presentationml/2006/ole">
            <mc:AlternateContent xmlns:mc="http://schemas.openxmlformats.org/markup-compatibility/2006">
              <mc:Choice xmlns:v="urn:schemas-microsoft-com:vml" Requires="v">
                <p:oleObj spid="_x0000_s359647" name="Equation" r:id="rId11" imgW="2336760" imgH="253800" progId="Equation.DSMT4">
                  <p:embed/>
                </p:oleObj>
              </mc:Choice>
              <mc:Fallback>
                <p:oleObj name="Equation" r:id="rId11" imgW="2336760" imgH="253800" progId="Equation.DSMT4">
                  <p:embed/>
                  <p:pic>
                    <p:nvPicPr>
                      <p:cNvPr id="0" name=""/>
                      <p:cNvPicPr>
                        <a:picLocks noChangeAspect="1" noChangeArrowheads="1"/>
                      </p:cNvPicPr>
                      <p:nvPr/>
                    </p:nvPicPr>
                    <p:blipFill>
                      <a:blip r:embed="rId12"/>
                      <a:srcRect/>
                      <a:stretch>
                        <a:fillRect/>
                      </a:stretch>
                    </p:blipFill>
                    <p:spPr bwMode="auto">
                      <a:xfrm>
                        <a:off x="1997076" y="1906402"/>
                        <a:ext cx="5541962" cy="600075"/>
                      </a:xfrm>
                      <a:prstGeom prst="rect">
                        <a:avLst/>
                      </a:prstGeom>
                      <a:noFill/>
                    </p:spPr>
                  </p:pic>
                </p:oleObj>
              </mc:Fallback>
            </mc:AlternateContent>
          </a:graphicData>
        </a:graphic>
      </p:graphicFrame>
      <p:graphicFrame>
        <p:nvGraphicFramePr>
          <p:cNvPr id="9" name="Objekt 8"/>
          <p:cNvGraphicFramePr>
            <a:graphicFrameLocks noChangeAspect="1"/>
          </p:cNvGraphicFramePr>
          <p:nvPr>
            <p:extLst/>
          </p:nvPr>
        </p:nvGraphicFramePr>
        <p:xfrm>
          <a:off x="1463359" y="5930964"/>
          <a:ext cx="9296082" cy="575245"/>
        </p:xfrm>
        <a:graphic>
          <a:graphicData uri="http://schemas.openxmlformats.org/presentationml/2006/ole">
            <mc:AlternateContent xmlns:mc="http://schemas.openxmlformats.org/markup-compatibility/2006">
              <mc:Choice xmlns:v="urn:schemas-microsoft-com:vml" Requires="v">
                <p:oleObj spid="_x0000_s359648" name="Equation" r:id="rId13" imgW="3733560" imgH="228600" progId="Equation.DSMT4">
                  <p:embed/>
                </p:oleObj>
              </mc:Choice>
              <mc:Fallback>
                <p:oleObj name="Equation" r:id="rId13" imgW="3733560" imgH="228600" progId="Equation.DSMT4">
                  <p:embed/>
                  <p:pic>
                    <p:nvPicPr>
                      <p:cNvPr id="0" name=""/>
                      <p:cNvPicPr>
                        <a:picLocks noChangeAspect="1" noChangeArrowheads="1"/>
                      </p:cNvPicPr>
                      <p:nvPr/>
                    </p:nvPicPr>
                    <p:blipFill>
                      <a:blip r:embed="rId14"/>
                      <a:srcRect/>
                      <a:stretch>
                        <a:fillRect/>
                      </a:stretch>
                    </p:blipFill>
                    <p:spPr bwMode="auto">
                      <a:xfrm>
                        <a:off x="1463359" y="5930964"/>
                        <a:ext cx="9296082" cy="575245"/>
                      </a:xfrm>
                      <a:prstGeom prst="rect">
                        <a:avLst/>
                      </a:prstGeom>
                      <a:noFill/>
                    </p:spPr>
                  </p:pic>
                </p:oleObj>
              </mc:Fallback>
            </mc:AlternateContent>
          </a:graphicData>
        </a:graphic>
      </p:graphicFrame>
      <p:graphicFrame>
        <p:nvGraphicFramePr>
          <p:cNvPr id="12" name="Objekt 11"/>
          <p:cNvGraphicFramePr>
            <a:graphicFrameLocks noChangeAspect="1"/>
          </p:cNvGraphicFramePr>
          <p:nvPr>
            <p:extLst/>
          </p:nvPr>
        </p:nvGraphicFramePr>
        <p:xfrm>
          <a:off x="1560513" y="3498850"/>
          <a:ext cx="5876925" cy="539750"/>
        </p:xfrm>
        <a:graphic>
          <a:graphicData uri="http://schemas.openxmlformats.org/presentationml/2006/ole">
            <mc:AlternateContent xmlns:mc="http://schemas.openxmlformats.org/markup-compatibility/2006">
              <mc:Choice xmlns:v="urn:schemas-microsoft-com:vml" Requires="v">
                <p:oleObj spid="_x0000_s359649" name="Equation" r:id="rId15" imgW="2476440" imgH="228600" progId="Equation.DSMT4">
                  <p:embed/>
                </p:oleObj>
              </mc:Choice>
              <mc:Fallback>
                <p:oleObj name="Equation" r:id="rId15" imgW="2476440" imgH="228600" progId="Equation.DSMT4">
                  <p:embed/>
                  <p:pic>
                    <p:nvPicPr>
                      <p:cNvPr id="0" name=""/>
                      <p:cNvPicPr>
                        <a:picLocks noChangeAspect="1" noChangeArrowheads="1"/>
                      </p:cNvPicPr>
                      <p:nvPr/>
                    </p:nvPicPr>
                    <p:blipFill>
                      <a:blip r:embed="rId16"/>
                      <a:srcRect/>
                      <a:stretch>
                        <a:fillRect/>
                      </a:stretch>
                    </p:blipFill>
                    <p:spPr bwMode="auto">
                      <a:xfrm>
                        <a:off x="1560513" y="3498850"/>
                        <a:ext cx="5876925" cy="539750"/>
                      </a:xfrm>
                      <a:prstGeom prst="rect">
                        <a:avLst/>
                      </a:prstGeom>
                      <a:noFill/>
                    </p:spPr>
                  </p:pic>
                </p:oleObj>
              </mc:Fallback>
            </mc:AlternateContent>
          </a:graphicData>
        </a:graphic>
      </p:graphicFrame>
    </p:spTree>
    <p:extLst>
      <p:ext uri="{BB962C8B-B14F-4D97-AF65-F5344CB8AC3E}">
        <p14:creationId xmlns:p14="http://schemas.microsoft.com/office/powerpoint/2010/main" val="37487815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3126630378"/>
              </p:ext>
            </p:extLst>
          </p:nvPr>
        </p:nvGraphicFramePr>
        <p:xfrm>
          <a:off x="2648060" y="5368711"/>
          <a:ext cx="1727200" cy="1354138"/>
        </p:xfrm>
        <a:graphic>
          <a:graphicData uri="http://schemas.openxmlformats.org/presentationml/2006/ole">
            <mc:AlternateContent xmlns:mc="http://schemas.openxmlformats.org/markup-compatibility/2006">
              <mc:Choice xmlns:v="urn:schemas-microsoft-com:vml" Requires="v">
                <p:oleObj spid="_x0000_s291397" name="Equation" r:id="rId3" imgW="685800" imgH="533160" progId="Equation.DSMT4">
                  <p:embed/>
                </p:oleObj>
              </mc:Choice>
              <mc:Fallback>
                <p:oleObj name="Equation" r:id="rId3" imgW="68580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8060" y="5368711"/>
                        <a:ext cx="1727200" cy="135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758749038"/>
              </p:ext>
            </p:extLst>
          </p:nvPr>
        </p:nvGraphicFramePr>
        <p:xfrm>
          <a:off x="1882708" y="2920525"/>
          <a:ext cx="497496" cy="722172"/>
        </p:xfrm>
        <a:graphic>
          <a:graphicData uri="http://schemas.openxmlformats.org/presentationml/2006/ole">
            <mc:AlternateContent xmlns:mc="http://schemas.openxmlformats.org/markup-compatibility/2006">
              <mc:Choice xmlns:v="urn:schemas-microsoft-com:vml" Requires="v">
                <p:oleObj spid="_x0000_s291398" name="Equation" r:id="rId5" imgW="203040" imgH="279360" progId="Equation.3">
                  <p:embed/>
                </p:oleObj>
              </mc:Choice>
              <mc:Fallback>
                <p:oleObj name="Equation" r:id="rId5" imgW="20304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708" y="2920525"/>
                        <a:ext cx="497496" cy="722172"/>
                      </a:xfrm>
                      <a:prstGeom prst="rect">
                        <a:avLst/>
                      </a:prstGeom>
                      <a:noFill/>
                      <a:ln>
                        <a:noFill/>
                      </a:ln>
                      <a:effectLs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2886677518"/>
              </p:ext>
            </p:extLst>
          </p:nvPr>
        </p:nvGraphicFramePr>
        <p:xfrm>
          <a:off x="1835740" y="3553136"/>
          <a:ext cx="552104" cy="805992"/>
        </p:xfrm>
        <a:graphic>
          <a:graphicData uri="http://schemas.openxmlformats.org/presentationml/2006/ole">
            <mc:AlternateContent xmlns:mc="http://schemas.openxmlformats.org/markup-compatibility/2006">
              <mc:Choice xmlns:v="urn:schemas-microsoft-com:vml" Requires="v">
                <p:oleObj spid="_x0000_s291399" name="Equation" r:id="rId7" imgW="203040" imgH="279360" progId="Equation.3">
                  <p:embed/>
                </p:oleObj>
              </mc:Choice>
              <mc:Fallback>
                <p:oleObj name="Equation" r:id="rId7" imgW="20304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740" y="3553136"/>
                        <a:ext cx="552104" cy="805992"/>
                      </a:xfrm>
                      <a:prstGeom prst="rect">
                        <a:avLst/>
                      </a:prstGeom>
                      <a:noFill/>
                      <a:ln>
                        <a:noFill/>
                      </a:ln>
                      <a:extLst/>
                    </p:spPr>
                  </p:pic>
                </p:oleObj>
              </mc:Fallback>
            </mc:AlternateContent>
          </a:graphicData>
        </a:graphic>
      </p:graphicFrame>
      <p:sp>
        <p:nvSpPr>
          <p:cNvPr id="5" name="Rektangel 4"/>
          <p:cNvSpPr/>
          <p:nvPr/>
        </p:nvSpPr>
        <p:spPr>
          <a:xfrm>
            <a:off x="2513008" y="3028200"/>
            <a:ext cx="6555000" cy="523220"/>
          </a:xfrm>
          <a:prstGeom prst="rect">
            <a:avLst/>
          </a:prstGeom>
        </p:spPr>
        <p:txBody>
          <a:bodyPr wrap="none">
            <a:spAutoFit/>
          </a:bodyPr>
          <a:lstStyle/>
          <a:p>
            <a:pPr eaLnBrk="0" hangingPunct="0">
              <a:spcBef>
                <a:spcPct val="50000"/>
              </a:spcBef>
            </a:pPr>
            <a:r>
              <a:rPr lang="fr-CA" altLang="sv-SE" sz="2800" dirty="0" err="1" smtClean="0">
                <a:latin typeface="Times New Roman" panose="02020603050405020304" pitchFamily="18" charset="0"/>
                <a:cs typeface="Times New Roman" panose="02020603050405020304" pitchFamily="18" charset="0"/>
              </a:rPr>
              <a:t>known</a:t>
            </a:r>
            <a:r>
              <a:rPr lang="fr-CA" altLang="sv-SE" sz="2800" dirty="0" smtClean="0">
                <a:latin typeface="Times New Roman" panose="02020603050405020304" pitchFamily="18" charset="0"/>
                <a:cs typeface="Times New Roman" panose="02020603050405020304" pitchFamily="18" charset="0"/>
              </a:rPr>
              <a:t> for  </a:t>
            </a:r>
            <a:r>
              <a:rPr lang="fr-CA" altLang="sv-SE" sz="2800" i="1" dirty="0" smtClean="0">
                <a:latin typeface="Times New Roman" panose="02020603050405020304" pitchFamily="18" charset="0"/>
                <a:cs typeface="Times New Roman" panose="02020603050405020304" pitchFamily="18" charset="0"/>
              </a:rPr>
              <a:t>k</a:t>
            </a:r>
            <a:r>
              <a:rPr lang="fr-CA" altLang="sv-SE" sz="2800" dirty="0" smtClean="0">
                <a:latin typeface="Times New Roman" panose="02020603050405020304" pitchFamily="18" charset="0"/>
                <a:cs typeface="Times New Roman" panose="02020603050405020304" pitchFamily="18" charset="0"/>
              </a:rPr>
              <a:t> </a:t>
            </a:r>
            <a:r>
              <a:rPr lang="fr-CA" altLang="sv-SE"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fr-CA" altLang="sv-SE" sz="2800" i="1" dirty="0" smtClean="0">
                <a:latin typeface="Times New Roman" panose="02020603050405020304" pitchFamily="18" charset="0"/>
                <a:cs typeface="Times New Roman" panose="02020603050405020304" pitchFamily="18" charset="0"/>
                <a:sym typeface="Symbol" panose="05050102010706020507" pitchFamily="18" charset="2"/>
              </a:rPr>
              <a:t>U  (population information)</a:t>
            </a:r>
            <a:endParaRPr lang="fr-CA" altLang="sv-SE" sz="2800" b="1" i="1" u="sng" dirty="0">
              <a:latin typeface="Times New Roman" panose="02020603050405020304" pitchFamily="18" charset="0"/>
              <a:cs typeface="Times New Roman" panose="02020603050405020304" pitchFamily="18" charset="0"/>
            </a:endParaRPr>
          </a:p>
        </p:txBody>
      </p:sp>
      <p:sp>
        <p:nvSpPr>
          <p:cNvPr id="6" name="Rektangel 5"/>
          <p:cNvSpPr/>
          <p:nvPr/>
        </p:nvSpPr>
        <p:spPr>
          <a:xfrm>
            <a:off x="2526749" y="3721740"/>
            <a:ext cx="9505355" cy="523220"/>
          </a:xfrm>
          <a:prstGeom prst="rect">
            <a:avLst/>
          </a:prstGeom>
        </p:spPr>
        <p:txBody>
          <a:bodyPr wrap="square">
            <a:spAutoFit/>
          </a:bodyPr>
          <a:lstStyle/>
          <a:p>
            <a:pPr eaLnBrk="0" hangingPunct="0">
              <a:spcBef>
                <a:spcPct val="50000"/>
              </a:spcBef>
            </a:pPr>
            <a:r>
              <a:rPr lang="fr-CA" altLang="sv-SE" sz="2800" dirty="0" err="1" smtClean="0">
                <a:latin typeface="Times New Roman" panose="02020603050405020304" pitchFamily="18" charset="0"/>
                <a:cs typeface="Times New Roman" panose="02020603050405020304" pitchFamily="18" charset="0"/>
              </a:rPr>
              <a:t>known</a:t>
            </a:r>
            <a:r>
              <a:rPr lang="fr-CA" altLang="sv-SE" sz="2800" dirty="0" smtClean="0">
                <a:latin typeface="Times New Roman" panose="02020603050405020304" pitchFamily="18" charset="0"/>
                <a:cs typeface="Times New Roman" panose="02020603050405020304" pitchFamily="18" charset="0"/>
              </a:rPr>
              <a:t> or </a:t>
            </a:r>
            <a:r>
              <a:rPr lang="fr-CA" altLang="sv-SE" sz="2800" i="1" dirty="0" smtClean="0">
                <a:latin typeface="Times New Roman" panose="02020603050405020304" pitchFamily="18" charset="0"/>
                <a:cs typeface="Times New Roman" panose="02020603050405020304" pitchFamily="18" charset="0"/>
              </a:rPr>
              <a:t>k </a:t>
            </a:r>
            <a:r>
              <a:rPr lang="fr-CA" altLang="sv-SE"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fr-CA" altLang="sv-SE" sz="2800" i="1" dirty="0" smtClean="0">
                <a:latin typeface="Times New Roman" panose="02020603050405020304" pitchFamily="18" charset="0"/>
                <a:cs typeface="Times New Roman" panose="02020603050405020304" pitchFamily="18" charset="0"/>
                <a:sym typeface="Symbol" panose="05050102010706020507" pitchFamily="18" charset="2"/>
              </a:rPr>
              <a:t>s</a:t>
            </a:r>
            <a:r>
              <a:rPr lang="fr-CA" altLang="sv-SE" sz="2800" dirty="0">
                <a:latin typeface="Times New Roman" panose="02020603050405020304" pitchFamily="18" charset="0"/>
                <a:cs typeface="Times New Roman" panose="02020603050405020304" pitchFamily="18" charset="0"/>
              </a:rPr>
              <a:t> </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includes</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paradata</a:t>
            </a:r>
            <a:r>
              <a:rPr lang="fr-CA" altLang="sv-SE" sz="2800" dirty="0" smtClean="0">
                <a:latin typeface="Times New Roman" panose="02020603050405020304" pitchFamily="18" charset="0"/>
                <a:cs typeface="Times New Roman" panose="02020603050405020304" pitchFamily="18" charset="0"/>
              </a:rPr>
              <a:t>   (</a:t>
            </a:r>
            <a:r>
              <a:rPr lang="fr-CA" altLang="sv-SE" sz="2800" i="1" dirty="0" err="1" smtClean="0">
                <a:latin typeface="Times New Roman" panose="02020603050405020304" pitchFamily="18" charset="0"/>
                <a:cs typeface="Times New Roman" panose="02020603050405020304" pitchFamily="18" charset="0"/>
              </a:rPr>
              <a:t>sample</a:t>
            </a:r>
            <a:r>
              <a:rPr lang="fr-CA" altLang="sv-SE" sz="2800" i="1" dirty="0" smtClean="0">
                <a:latin typeface="Times New Roman" panose="02020603050405020304" pitchFamily="18" charset="0"/>
                <a:cs typeface="Times New Roman" panose="02020603050405020304" pitchFamily="18" charset="0"/>
              </a:rPr>
              <a:t> information</a:t>
            </a:r>
            <a:r>
              <a:rPr lang="fr-CA" altLang="sv-SE" sz="2800" dirty="0" smtClean="0">
                <a:latin typeface="Times New Roman" panose="02020603050405020304" pitchFamily="18" charset="0"/>
                <a:cs typeface="Times New Roman" panose="02020603050405020304" pitchFamily="18" charset="0"/>
              </a:rPr>
              <a:t>) </a:t>
            </a:r>
            <a:endParaRPr lang="fr-CA" altLang="sv-SE" sz="2800" b="1" i="1" u="sng" dirty="0">
              <a:latin typeface="Times New Roman" panose="02020603050405020304" pitchFamily="18" charset="0"/>
              <a:cs typeface="Times New Roman" panose="02020603050405020304" pitchFamily="18" charset="0"/>
            </a:endParaRPr>
          </a:p>
        </p:txBody>
      </p:sp>
      <p:sp>
        <p:nvSpPr>
          <p:cNvPr id="7" name="Rektangel 6"/>
          <p:cNvSpPr/>
          <p:nvPr/>
        </p:nvSpPr>
        <p:spPr>
          <a:xfrm>
            <a:off x="3133408" y="271704"/>
            <a:ext cx="3850734" cy="523220"/>
          </a:xfrm>
          <a:prstGeom prst="rect">
            <a:avLst/>
          </a:prstGeom>
        </p:spPr>
        <p:txBody>
          <a:bodyPr wrap="none">
            <a:spAutoFit/>
          </a:bodyPr>
          <a:lstStyle/>
          <a:p>
            <a:pPr eaLnBrk="0" hangingPunct="0">
              <a:spcBef>
                <a:spcPct val="50000"/>
              </a:spcBef>
            </a:pPr>
            <a:r>
              <a:rPr lang="fr-CA" altLang="sv-SE" sz="2800" u="sng" dirty="0" smtClean="0">
                <a:latin typeface="Times New Roman" panose="02020603050405020304" pitchFamily="18" charset="0"/>
                <a:cs typeface="Times New Roman" panose="02020603050405020304" pitchFamily="18" charset="0"/>
              </a:rPr>
              <a:t>More </a:t>
            </a:r>
            <a:r>
              <a:rPr lang="fr-CA" altLang="sv-SE" sz="2800" u="sng" dirty="0" err="1" smtClean="0">
                <a:latin typeface="Times New Roman" panose="02020603050405020304" pitchFamily="18" charset="0"/>
                <a:cs typeface="Times New Roman" panose="02020603050405020304" pitchFamily="18" charset="0"/>
              </a:rPr>
              <a:t>general</a:t>
            </a:r>
            <a:r>
              <a:rPr lang="fr-CA" altLang="sv-SE" sz="2800" u="sng" dirty="0" smtClean="0">
                <a:latin typeface="Times New Roman" panose="02020603050405020304" pitchFamily="18" charset="0"/>
                <a:cs typeface="Times New Roman" panose="02020603050405020304" pitchFamily="18" charset="0"/>
              </a:rPr>
              <a:t> </a:t>
            </a:r>
            <a:r>
              <a:rPr lang="fr-CA" altLang="sv-SE" sz="2800" u="sng" dirty="0" err="1" smtClean="0">
                <a:latin typeface="Times New Roman" panose="02020603050405020304" pitchFamily="18" charset="0"/>
                <a:cs typeface="Times New Roman" panose="02020603050405020304" pitchFamily="18" charset="0"/>
              </a:rPr>
              <a:t>formlations</a:t>
            </a:r>
            <a:endParaRPr lang="fr-CA" altLang="sv-SE" sz="2800" u="sng" dirty="0" smtClean="0">
              <a:latin typeface="Times New Roman" panose="02020603050405020304" pitchFamily="18" charset="0"/>
              <a:cs typeface="Times New Roman" panose="02020603050405020304" pitchFamily="18" charset="0"/>
            </a:endParaRPr>
          </a:p>
        </p:txBody>
      </p:sp>
      <p:sp>
        <p:nvSpPr>
          <p:cNvPr id="8" name="Rektangel 7"/>
          <p:cNvSpPr/>
          <p:nvPr/>
        </p:nvSpPr>
        <p:spPr>
          <a:xfrm>
            <a:off x="4793881" y="5754439"/>
            <a:ext cx="3608680" cy="523220"/>
          </a:xfrm>
          <a:prstGeom prst="rect">
            <a:avLst/>
          </a:prstGeom>
        </p:spPr>
        <p:txBody>
          <a:bodyPr wrap="none">
            <a:spAutoFit/>
          </a:bodyPr>
          <a:lstStyle/>
          <a:p>
            <a:pPr eaLnBrk="0" hangingPunct="0">
              <a:spcBef>
                <a:spcPct val="50000"/>
              </a:spcBef>
            </a:pPr>
            <a:r>
              <a:rPr lang="fr-CA" altLang="sv-SE" sz="2800" dirty="0" err="1" smtClean="0">
                <a:latin typeface="Times New Roman" panose="02020603050405020304" pitchFamily="18" charset="0"/>
                <a:cs typeface="Times New Roman" panose="02020603050405020304" pitchFamily="18" charset="0"/>
              </a:rPr>
              <a:t>stacked</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auxiliary</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vector</a:t>
            </a:r>
            <a:endParaRPr lang="fr-CA" altLang="sv-SE" sz="2800" b="1" i="1" u="sng" dirty="0">
              <a:latin typeface="Times New Roman" panose="02020603050405020304" pitchFamily="18" charset="0"/>
              <a:cs typeface="Times New Roman" panose="02020603050405020304" pitchFamily="18" charset="0"/>
            </a:endParaRPr>
          </a:p>
        </p:txBody>
      </p:sp>
      <p:sp>
        <p:nvSpPr>
          <p:cNvPr id="9" name="Rektangel 8"/>
          <p:cNvSpPr/>
          <p:nvPr/>
        </p:nvSpPr>
        <p:spPr>
          <a:xfrm>
            <a:off x="1374033" y="914613"/>
            <a:ext cx="6244786" cy="1908215"/>
          </a:xfrm>
          <a:prstGeom prst="rect">
            <a:avLst/>
          </a:prstGeom>
        </p:spPr>
        <p:txBody>
          <a:bodyPr wrap="none">
            <a:spAutoFit/>
          </a:bodyPr>
          <a:lstStyle/>
          <a:p>
            <a:pPr eaLnBrk="0" hangingPunct="0">
              <a:spcBef>
                <a:spcPct val="50000"/>
              </a:spcBef>
            </a:pPr>
            <a:r>
              <a:rPr lang="fr-CA" altLang="sv-SE" sz="2800" dirty="0" smtClean="0">
                <a:latin typeface="Times New Roman" panose="02020603050405020304" pitchFamily="18" charset="0"/>
                <a:cs typeface="Times New Roman" panose="02020603050405020304" pitchFamily="18" charset="0"/>
              </a:rPr>
              <a:t>Data </a:t>
            </a:r>
            <a:r>
              <a:rPr lang="fr-CA" altLang="sv-SE" sz="2800" dirty="0" err="1" smtClean="0">
                <a:latin typeface="Times New Roman" panose="02020603050405020304" pitchFamily="18" charset="0"/>
                <a:cs typeface="Times New Roman" panose="02020603050405020304" pitchFamily="18" charset="0"/>
              </a:rPr>
              <a:t>available</a:t>
            </a:r>
            <a:r>
              <a:rPr lang="fr-CA" altLang="sv-SE" sz="2800" dirty="0" smtClean="0">
                <a:latin typeface="Times New Roman" panose="02020603050405020304" pitchFamily="18" charset="0"/>
                <a:cs typeface="Times New Roman" panose="02020603050405020304" pitchFamily="18" charset="0"/>
              </a:rPr>
              <a:t>: </a:t>
            </a:r>
          </a:p>
          <a:p>
            <a:pPr eaLnBrk="0" hangingPunct="0">
              <a:spcBef>
                <a:spcPct val="50000"/>
              </a:spcBef>
            </a:pPr>
            <a:r>
              <a:rPr lang="fr-CA" altLang="sv-SE" sz="2800" dirty="0" smtClean="0">
                <a:latin typeface="Times New Roman" panose="02020603050405020304" pitchFamily="18" charset="0"/>
                <a:cs typeface="Times New Roman" panose="02020603050405020304" pitchFamily="18" charset="0"/>
              </a:rPr>
              <a:t>Survey variable   </a:t>
            </a:r>
            <a:r>
              <a:rPr lang="fr-CA" altLang="sv-SE" sz="3200" i="1" dirty="0" err="1" smtClean="0">
                <a:latin typeface="Times New Roman" panose="02020603050405020304" pitchFamily="18" charset="0"/>
                <a:cs typeface="Times New Roman" panose="02020603050405020304" pitchFamily="18" charset="0"/>
              </a:rPr>
              <a:t>y</a:t>
            </a:r>
            <a:r>
              <a:rPr lang="fr-CA" altLang="sv-SE" sz="3200" i="1" baseline="-25000" dirty="0" err="1" smtClean="0">
                <a:latin typeface="Times New Roman" panose="02020603050405020304" pitchFamily="18" charset="0"/>
                <a:cs typeface="Times New Roman" panose="02020603050405020304" pitchFamily="18" charset="0"/>
              </a:rPr>
              <a:t>k</a:t>
            </a:r>
            <a:r>
              <a:rPr lang="fr-CA" altLang="sv-SE" sz="3200" dirty="0" smtClean="0">
                <a:latin typeface="Times New Roman" panose="02020603050405020304" pitchFamily="18" charset="0"/>
                <a:cs typeface="Times New Roman" panose="02020603050405020304" pitchFamily="18" charset="0"/>
              </a:rPr>
              <a:t> </a:t>
            </a:r>
            <a:r>
              <a:rPr lang="fr-CA" altLang="sv-SE" sz="2800" dirty="0" smtClean="0">
                <a:latin typeface="Times New Roman" panose="02020603050405020304" pitchFamily="18" charset="0"/>
                <a:cs typeface="Times New Roman" panose="02020603050405020304" pitchFamily="18" charset="0"/>
              </a:rPr>
              <a:t> for   </a:t>
            </a:r>
            <a:r>
              <a:rPr lang="fr-CA" altLang="sv-SE" sz="2800" i="1" dirty="0">
                <a:latin typeface="Times New Roman" panose="02020603050405020304" pitchFamily="18" charset="0"/>
                <a:cs typeface="Times New Roman" panose="02020603050405020304" pitchFamily="18" charset="0"/>
              </a:rPr>
              <a:t>k</a:t>
            </a:r>
            <a:r>
              <a:rPr lang="fr-CA" altLang="sv-SE" sz="2800" dirty="0">
                <a:latin typeface="Times New Roman" panose="02020603050405020304" pitchFamily="18" charset="0"/>
                <a:cs typeface="Times New Roman" panose="02020603050405020304" pitchFamily="18" charset="0"/>
              </a:rPr>
              <a:t> </a:t>
            </a:r>
            <a:r>
              <a:rPr lang="fr-CA" altLang="sv-SE"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fr-CA" altLang="sv-SE" sz="2800" i="1" dirty="0" smtClean="0">
                <a:latin typeface="Times New Roman" panose="02020603050405020304" pitchFamily="18" charset="0"/>
                <a:cs typeface="Times New Roman" panose="02020603050405020304" pitchFamily="18" charset="0"/>
                <a:sym typeface="Symbol" panose="05050102010706020507" pitchFamily="18" charset="2"/>
              </a:rPr>
              <a:t>r</a:t>
            </a:r>
          </a:p>
          <a:p>
            <a:pPr algn="ctr" eaLnBrk="0" hangingPunct="0">
              <a:spcBef>
                <a:spcPct val="50000"/>
              </a:spcBef>
            </a:pPr>
            <a:r>
              <a:rPr lang="fr-CA" altLang="sv-SE" sz="2800" dirty="0" err="1" smtClean="0">
                <a:latin typeface="Times New Roman" panose="02020603050405020304" pitchFamily="18" charset="0"/>
                <a:cs typeface="Times New Roman" panose="02020603050405020304" pitchFamily="18" charset="0"/>
                <a:sym typeface="Symbol" panose="05050102010706020507" pitchFamily="18" charset="2"/>
              </a:rPr>
              <a:t>Auxiliary</a:t>
            </a:r>
            <a:r>
              <a:rPr lang="fr-CA" altLang="sv-SE" sz="2800" dirty="0" smtClean="0">
                <a:latin typeface="Times New Roman" panose="02020603050405020304" pitchFamily="18" charset="0"/>
                <a:cs typeface="Times New Roman" panose="02020603050405020304" pitchFamily="18" charset="0"/>
                <a:sym typeface="Symbol" panose="05050102010706020507" pitchFamily="18" charset="2"/>
              </a:rPr>
              <a:t> information of </a:t>
            </a:r>
            <a:r>
              <a:rPr lang="fr-CA" altLang="sv-SE" sz="2800" dirty="0" err="1" smtClean="0">
                <a:latin typeface="Times New Roman" panose="02020603050405020304" pitchFamily="18" charset="0"/>
                <a:cs typeface="Times New Roman" panose="02020603050405020304" pitchFamily="18" charset="0"/>
                <a:sym typeface="Symbol" panose="05050102010706020507" pitchFamily="18" charset="2"/>
              </a:rPr>
              <a:t>two</a:t>
            </a:r>
            <a:r>
              <a:rPr lang="fr-CA" altLang="sv-SE"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fr-CA" altLang="sv-SE" sz="2800" dirty="0" err="1" smtClean="0">
                <a:latin typeface="Times New Roman" panose="02020603050405020304" pitchFamily="18" charset="0"/>
                <a:cs typeface="Times New Roman" panose="02020603050405020304" pitchFamily="18" charset="0"/>
                <a:sym typeface="Symbol" panose="05050102010706020507" pitchFamily="18" charset="2"/>
              </a:rPr>
              <a:t>kinds</a:t>
            </a:r>
            <a:r>
              <a:rPr lang="fr-CA" altLang="sv-SE" sz="2800" dirty="0" smtClean="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10" name="Rektangel 9"/>
          <p:cNvSpPr/>
          <p:nvPr/>
        </p:nvSpPr>
        <p:spPr>
          <a:xfrm>
            <a:off x="2499360" y="4279315"/>
            <a:ext cx="8290560" cy="954107"/>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population total not available; but unbiased (HT) estimate available for that total</a:t>
            </a:r>
          </a:p>
        </p:txBody>
      </p:sp>
    </p:spTree>
    <p:extLst>
      <p:ext uri="{BB962C8B-B14F-4D97-AF65-F5344CB8AC3E}">
        <p14:creationId xmlns:p14="http://schemas.microsoft.com/office/powerpoint/2010/main" val="11644906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1836024646"/>
              </p:ext>
            </p:extLst>
          </p:nvPr>
        </p:nvGraphicFramePr>
        <p:xfrm>
          <a:off x="6742322" y="4180229"/>
          <a:ext cx="1727200" cy="1354138"/>
        </p:xfrm>
        <a:graphic>
          <a:graphicData uri="http://schemas.openxmlformats.org/presentationml/2006/ole">
            <mc:AlternateContent xmlns:mc="http://schemas.openxmlformats.org/markup-compatibility/2006">
              <mc:Choice xmlns:v="urn:schemas-microsoft-com:vml" Requires="v">
                <p:oleObj spid="_x0000_s347420" name="Equation" r:id="rId3" imgW="685800" imgH="533160" progId="Equation.DSMT4">
                  <p:embed/>
                </p:oleObj>
              </mc:Choice>
              <mc:Fallback>
                <p:oleObj name="Equation" r:id="rId3" imgW="68580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2322" y="4180229"/>
                        <a:ext cx="1727200" cy="135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1115432820"/>
              </p:ext>
            </p:extLst>
          </p:nvPr>
        </p:nvGraphicFramePr>
        <p:xfrm>
          <a:off x="7113495" y="2720064"/>
          <a:ext cx="590550" cy="857250"/>
        </p:xfrm>
        <a:graphic>
          <a:graphicData uri="http://schemas.openxmlformats.org/presentationml/2006/ole">
            <mc:AlternateContent xmlns:mc="http://schemas.openxmlformats.org/markup-compatibility/2006">
              <mc:Choice xmlns:v="urn:schemas-microsoft-com:vml" Requires="v">
                <p:oleObj spid="_x0000_s347421" name="Equation" r:id="rId5" imgW="203040" imgH="279360" progId="Equation.3">
                  <p:embed/>
                </p:oleObj>
              </mc:Choice>
              <mc:Fallback>
                <p:oleObj name="Equation" r:id="rId5" imgW="20304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495" y="2720064"/>
                        <a:ext cx="5905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032413035"/>
              </p:ext>
            </p:extLst>
          </p:nvPr>
        </p:nvGraphicFramePr>
        <p:xfrm>
          <a:off x="7222601" y="1405660"/>
          <a:ext cx="652462" cy="952500"/>
        </p:xfrm>
        <a:graphic>
          <a:graphicData uri="http://schemas.openxmlformats.org/presentationml/2006/ole">
            <mc:AlternateContent xmlns:mc="http://schemas.openxmlformats.org/markup-compatibility/2006">
              <mc:Choice xmlns:v="urn:schemas-microsoft-com:vml" Requires="v">
                <p:oleObj spid="_x0000_s347422" name="Equation" r:id="rId7" imgW="203040" imgH="279360" progId="Equation.3">
                  <p:embed/>
                </p:oleObj>
              </mc:Choice>
              <mc:Fallback>
                <p:oleObj name="Equation" r:id="rId7" imgW="20304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2601" y="1405660"/>
                        <a:ext cx="652462"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ktangel 6"/>
          <p:cNvSpPr/>
          <p:nvPr/>
        </p:nvSpPr>
        <p:spPr>
          <a:xfrm>
            <a:off x="2248162" y="272542"/>
            <a:ext cx="7612118" cy="523220"/>
          </a:xfrm>
          <a:prstGeom prst="rect">
            <a:avLst/>
          </a:prstGeom>
        </p:spPr>
        <p:txBody>
          <a:bodyPr wrap="square">
            <a:spAutoFit/>
          </a:bodyPr>
          <a:lstStyle/>
          <a:p>
            <a:pPr eaLnBrk="0" hangingPunct="0">
              <a:spcBef>
                <a:spcPct val="50000"/>
              </a:spcBef>
            </a:pPr>
            <a:r>
              <a:rPr lang="fr-CA" altLang="sv-SE" sz="2800" u="sng" dirty="0" err="1">
                <a:latin typeface="Times New Roman" panose="02020603050405020304" pitchFamily="18" charset="0"/>
                <a:cs typeface="Times New Roman" panose="02020603050405020304" pitchFamily="18" charset="0"/>
              </a:rPr>
              <a:t>P</a:t>
            </a:r>
            <a:r>
              <a:rPr lang="fr-CA" altLang="sv-SE" sz="2800" u="sng" dirty="0" err="1" smtClean="0">
                <a:latin typeface="Times New Roman" panose="02020603050405020304" pitchFamily="18" charset="0"/>
                <a:cs typeface="Times New Roman" panose="02020603050405020304" pitchFamily="18" charset="0"/>
              </a:rPr>
              <a:t>rocedures</a:t>
            </a:r>
            <a:r>
              <a:rPr lang="fr-CA" altLang="sv-SE" sz="2800" u="sng" dirty="0" smtClean="0">
                <a:latin typeface="Times New Roman" panose="02020603050405020304" pitchFamily="18" charset="0"/>
                <a:cs typeface="Times New Roman" panose="02020603050405020304" pitchFamily="18" charset="0"/>
              </a:rPr>
              <a:t> for calibration</a:t>
            </a:r>
            <a:endParaRPr lang="fr-CA" altLang="sv-SE" sz="2800" b="1" i="1" u="sng" dirty="0">
              <a:latin typeface="Times New Roman" panose="02020603050405020304" pitchFamily="18" charset="0"/>
              <a:cs typeface="Times New Roman" panose="02020603050405020304" pitchFamily="18" charset="0"/>
            </a:endParaRPr>
          </a:p>
        </p:txBody>
      </p:sp>
      <p:sp>
        <p:nvSpPr>
          <p:cNvPr id="8" name="Rektangel 7"/>
          <p:cNvSpPr/>
          <p:nvPr/>
        </p:nvSpPr>
        <p:spPr>
          <a:xfrm>
            <a:off x="1216700" y="1019163"/>
            <a:ext cx="6473255" cy="2462213"/>
          </a:xfrm>
          <a:prstGeom prst="rect">
            <a:avLst/>
          </a:prstGeom>
        </p:spPr>
        <p:txBody>
          <a:bodyPr wrap="square">
            <a:spAutoFit/>
          </a:bodyPr>
          <a:lstStyle/>
          <a:p>
            <a:pPr eaLnBrk="0" hangingPunct="0">
              <a:spcBef>
                <a:spcPct val="50000"/>
              </a:spcBef>
            </a:pPr>
            <a:r>
              <a:rPr lang="fr-CA" altLang="sv-SE" sz="2800" dirty="0">
                <a:latin typeface="Times New Roman" panose="02020603050405020304" pitchFamily="18" charset="0"/>
                <a:cs typeface="Times New Roman" panose="02020603050405020304" pitchFamily="18" charset="0"/>
              </a:rPr>
              <a:t>C</a:t>
            </a:r>
            <a:r>
              <a:rPr lang="fr-CA" altLang="sv-SE" sz="2800" dirty="0" smtClean="0">
                <a:latin typeface="Times New Roman" panose="02020603050405020304" pitchFamily="18" charset="0"/>
                <a:cs typeface="Times New Roman" panose="02020603050405020304" pitchFamily="18" charset="0"/>
              </a:rPr>
              <a:t>alibration in </a:t>
            </a:r>
            <a:r>
              <a:rPr lang="fr-CA" altLang="sv-SE" sz="2800" dirty="0" err="1" smtClean="0">
                <a:latin typeface="Times New Roman" panose="02020603050405020304" pitchFamily="18" charset="0"/>
                <a:cs typeface="Times New Roman" panose="02020603050405020304" pitchFamily="18" charset="0"/>
              </a:rPr>
              <a:t>two</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steps</a:t>
            </a:r>
            <a:r>
              <a:rPr lang="fr-CA" altLang="sv-SE" sz="2800" dirty="0" smtClean="0">
                <a:latin typeface="Times New Roman" panose="02020603050405020304" pitchFamily="18" charset="0"/>
                <a:cs typeface="Times New Roman" panose="02020603050405020304" pitchFamily="18" charset="0"/>
              </a:rPr>
              <a:t>:</a:t>
            </a:r>
          </a:p>
          <a:p>
            <a:pPr eaLnBrk="0" hangingPunct="0">
              <a:spcBef>
                <a:spcPct val="50000"/>
              </a:spcBef>
            </a:pP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Step</a:t>
            </a:r>
            <a:r>
              <a:rPr lang="fr-CA" altLang="sv-SE" sz="2800" dirty="0" smtClean="0">
                <a:latin typeface="Times New Roman" panose="02020603050405020304" pitchFamily="18" charset="0"/>
                <a:cs typeface="Times New Roman" panose="02020603050405020304" pitchFamily="18" charset="0"/>
              </a:rPr>
              <a:t> 1 : </a:t>
            </a:r>
            <a:r>
              <a:rPr lang="fr-CA" altLang="sv-SE" sz="2800" dirty="0" err="1" smtClean="0">
                <a:latin typeface="Times New Roman" panose="02020603050405020304" pitchFamily="18" charset="0"/>
                <a:cs typeface="Times New Roman" panose="02020603050405020304" pitchFamily="18" charset="0"/>
              </a:rPr>
              <a:t>From</a:t>
            </a:r>
            <a:r>
              <a:rPr lang="fr-CA" altLang="sv-SE" sz="2800" dirty="0" smtClean="0">
                <a:latin typeface="Times New Roman" panose="02020603050405020304" pitchFamily="18" charset="0"/>
                <a:cs typeface="Times New Roman" panose="02020603050405020304" pitchFamily="18" charset="0"/>
              </a:rPr>
              <a:t>  </a:t>
            </a:r>
            <a:r>
              <a:rPr lang="fr-CA" altLang="sv-SE" sz="2800" i="1" dirty="0" smtClean="0">
                <a:latin typeface="Times New Roman" panose="02020603050405020304" pitchFamily="18" charset="0"/>
                <a:cs typeface="Times New Roman" panose="02020603050405020304" pitchFamily="18" charset="0"/>
              </a:rPr>
              <a:t>r</a:t>
            </a:r>
            <a:r>
              <a:rPr lang="fr-CA" altLang="sv-SE" sz="2800" dirty="0" smtClean="0">
                <a:latin typeface="Times New Roman" panose="02020603050405020304" pitchFamily="18" charset="0"/>
                <a:cs typeface="Times New Roman" panose="02020603050405020304" pitchFamily="18" charset="0"/>
              </a:rPr>
              <a:t>  to  </a:t>
            </a:r>
            <a:r>
              <a:rPr lang="fr-CA" altLang="sv-SE" sz="2800" i="1" dirty="0" smtClean="0">
                <a:latin typeface="Times New Roman" panose="02020603050405020304" pitchFamily="18" charset="0"/>
                <a:cs typeface="Times New Roman" panose="02020603050405020304" pitchFamily="18" charset="0"/>
              </a:rPr>
              <a:t>s</a:t>
            </a:r>
            <a:r>
              <a:rPr lang="fr-CA" altLang="sv-SE" sz="2800" dirty="0" smtClean="0">
                <a:latin typeface="Times New Roman" panose="02020603050405020304" pitchFamily="18" charset="0"/>
                <a:cs typeface="Times New Roman" panose="02020603050405020304" pitchFamily="18" charset="0"/>
              </a:rPr>
              <a:t> ,   </a:t>
            </a:r>
            <a:r>
              <a:rPr lang="fr-CA" altLang="sv-SE" sz="2800" dirty="0" err="1" smtClean="0">
                <a:latin typeface="Times New Roman" panose="02020603050405020304" pitchFamily="18" charset="0"/>
                <a:cs typeface="Times New Roman" panose="02020603050405020304" pitchFamily="18" charset="0"/>
              </a:rPr>
              <a:t>using</a:t>
            </a:r>
            <a:r>
              <a:rPr lang="fr-CA" altLang="sv-SE" sz="2800" dirty="0" smtClean="0">
                <a:latin typeface="Times New Roman" panose="02020603050405020304" pitchFamily="18" charset="0"/>
                <a:cs typeface="Times New Roman" panose="02020603050405020304" pitchFamily="18" charset="0"/>
              </a:rPr>
              <a:t>         </a:t>
            </a:r>
          </a:p>
          <a:p>
            <a:pPr eaLnBrk="0" hangingPunct="0">
              <a:spcBef>
                <a:spcPct val="50000"/>
              </a:spcBef>
            </a:pPr>
            <a:r>
              <a:rPr lang="fr-CA" altLang="sv-SE" sz="2800" dirty="0" err="1" smtClean="0">
                <a:latin typeface="Times New Roman" panose="02020603050405020304" pitchFamily="18" charset="0"/>
                <a:cs typeface="Times New Roman" panose="02020603050405020304" pitchFamily="18" charset="0"/>
              </a:rPr>
              <a:t>get</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intermediate</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weights</a:t>
            </a:r>
            <a:r>
              <a:rPr lang="fr-CA" altLang="sv-SE" sz="2800" dirty="0" smtClean="0">
                <a:latin typeface="Times New Roman" panose="02020603050405020304" pitchFamily="18" charset="0"/>
                <a:cs typeface="Times New Roman" panose="02020603050405020304" pitchFamily="18" charset="0"/>
              </a:rPr>
              <a:t>, use </a:t>
            </a:r>
            <a:r>
              <a:rPr lang="fr-CA" altLang="sv-SE" sz="2800" dirty="0" err="1" smtClean="0">
                <a:latin typeface="Times New Roman" panose="02020603050405020304" pitchFamily="18" charset="0"/>
                <a:cs typeface="Times New Roman" panose="02020603050405020304" pitchFamily="18" charset="0"/>
              </a:rPr>
              <a:t>those</a:t>
            </a:r>
            <a:r>
              <a:rPr lang="fr-CA" altLang="sv-SE" sz="2800" dirty="0" smtClean="0">
                <a:latin typeface="Times New Roman" panose="02020603050405020304" pitchFamily="18" charset="0"/>
                <a:cs typeface="Times New Roman" panose="02020603050405020304" pitchFamily="18" charset="0"/>
              </a:rPr>
              <a:t> in </a:t>
            </a:r>
            <a:r>
              <a:rPr lang="fr-CA" altLang="sv-SE" sz="2800" dirty="0" err="1" smtClean="0">
                <a:latin typeface="Times New Roman" panose="02020603050405020304" pitchFamily="18" charset="0"/>
                <a:cs typeface="Times New Roman" panose="02020603050405020304" pitchFamily="18" charset="0"/>
              </a:rPr>
              <a:t>step</a:t>
            </a:r>
            <a:r>
              <a:rPr lang="fr-CA" altLang="sv-SE" sz="2800" dirty="0" smtClean="0">
                <a:latin typeface="Times New Roman" panose="02020603050405020304" pitchFamily="18" charset="0"/>
                <a:cs typeface="Times New Roman" panose="02020603050405020304" pitchFamily="18" charset="0"/>
              </a:rPr>
              <a:t> 2</a:t>
            </a:r>
          </a:p>
          <a:p>
            <a:pPr eaLnBrk="0" hangingPunct="0">
              <a:spcBef>
                <a:spcPct val="50000"/>
              </a:spcBef>
            </a:pP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Step</a:t>
            </a:r>
            <a:r>
              <a:rPr lang="fr-CA" altLang="sv-SE" sz="2800" dirty="0" smtClean="0">
                <a:latin typeface="Times New Roman" panose="02020603050405020304" pitchFamily="18" charset="0"/>
                <a:cs typeface="Times New Roman" panose="02020603050405020304" pitchFamily="18" charset="0"/>
              </a:rPr>
              <a:t> 2:  </a:t>
            </a:r>
            <a:r>
              <a:rPr lang="fr-CA" altLang="sv-SE" sz="2800" dirty="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From</a:t>
            </a:r>
            <a:r>
              <a:rPr lang="fr-CA" altLang="sv-SE" sz="2800" dirty="0" smtClean="0">
                <a:latin typeface="Times New Roman" panose="02020603050405020304" pitchFamily="18" charset="0"/>
                <a:cs typeface="Times New Roman" panose="02020603050405020304" pitchFamily="18" charset="0"/>
              </a:rPr>
              <a:t>  </a:t>
            </a:r>
            <a:r>
              <a:rPr lang="fr-CA" altLang="sv-SE" sz="2800" i="1" dirty="0" smtClean="0">
                <a:latin typeface="Times New Roman" panose="02020603050405020304" pitchFamily="18" charset="0"/>
                <a:cs typeface="Times New Roman" panose="02020603050405020304" pitchFamily="18" charset="0"/>
              </a:rPr>
              <a:t>s</a:t>
            </a:r>
            <a:r>
              <a:rPr lang="fr-CA" altLang="sv-SE" sz="2800" dirty="0" smtClean="0">
                <a:latin typeface="Times New Roman" panose="02020603050405020304" pitchFamily="18" charset="0"/>
                <a:cs typeface="Times New Roman" panose="02020603050405020304" pitchFamily="18" charset="0"/>
              </a:rPr>
              <a:t>  to  </a:t>
            </a:r>
            <a:r>
              <a:rPr lang="fr-CA" altLang="sv-SE" sz="2800" i="1" dirty="0" smtClean="0">
                <a:latin typeface="Times New Roman" panose="02020603050405020304" pitchFamily="18" charset="0"/>
                <a:cs typeface="Times New Roman" panose="02020603050405020304" pitchFamily="18" charset="0"/>
              </a:rPr>
              <a:t>U</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using</a:t>
            </a:r>
            <a:endParaRPr lang="fr-CA" altLang="sv-SE" sz="2800" dirty="0" smtClean="0">
              <a:latin typeface="Times New Roman" panose="02020603050405020304" pitchFamily="18" charset="0"/>
              <a:cs typeface="Times New Roman" panose="02020603050405020304" pitchFamily="18" charset="0"/>
            </a:endParaRPr>
          </a:p>
        </p:txBody>
      </p:sp>
      <p:sp>
        <p:nvSpPr>
          <p:cNvPr id="9" name="Rektangel 8"/>
          <p:cNvSpPr/>
          <p:nvPr/>
        </p:nvSpPr>
        <p:spPr>
          <a:xfrm>
            <a:off x="1232938" y="3939107"/>
            <a:ext cx="5884142" cy="1169551"/>
          </a:xfrm>
          <a:prstGeom prst="rect">
            <a:avLst/>
          </a:prstGeom>
        </p:spPr>
        <p:txBody>
          <a:bodyPr wrap="square">
            <a:spAutoFit/>
          </a:bodyPr>
          <a:lstStyle/>
          <a:p>
            <a:pPr eaLnBrk="0" hangingPunct="0">
              <a:spcBef>
                <a:spcPct val="50000"/>
              </a:spcBef>
            </a:pPr>
            <a:r>
              <a:rPr lang="fr-CA" altLang="sv-SE" sz="2800" dirty="0" smtClean="0">
                <a:latin typeface="Times New Roman" panose="02020603050405020304" pitchFamily="18" charset="0"/>
                <a:cs typeface="Times New Roman" panose="02020603050405020304" pitchFamily="18" charset="0"/>
              </a:rPr>
              <a:t>Alternative:</a:t>
            </a:r>
            <a:endParaRPr lang="fr-CA" altLang="sv-SE" sz="2800" dirty="0">
              <a:latin typeface="Times New Roman" panose="02020603050405020304" pitchFamily="18" charset="0"/>
              <a:cs typeface="Times New Roman" panose="02020603050405020304" pitchFamily="18" charset="0"/>
            </a:endParaRPr>
          </a:p>
          <a:p>
            <a:pPr eaLnBrk="0" hangingPunct="0">
              <a:spcBef>
                <a:spcPct val="50000"/>
              </a:spcBef>
            </a:pPr>
            <a:r>
              <a:rPr lang="fr-CA" altLang="sv-SE" sz="2800" dirty="0" err="1">
                <a:latin typeface="Times New Roman" panose="02020603050405020304" pitchFamily="18" charset="0"/>
                <a:cs typeface="Times New Roman" panose="02020603050405020304" pitchFamily="18" charset="0"/>
              </a:rPr>
              <a:t>Step</a:t>
            </a:r>
            <a:r>
              <a:rPr lang="fr-CA" altLang="sv-SE" sz="2800" dirty="0">
                <a:latin typeface="Times New Roman" panose="02020603050405020304" pitchFamily="18" charset="0"/>
                <a:cs typeface="Times New Roman" panose="02020603050405020304" pitchFamily="18" charset="0"/>
              </a:rPr>
              <a:t> 2:  </a:t>
            </a:r>
            <a:r>
              <a:rPr lang="fr-CA" altLang="sv-SE" sz="2800" dirty="0" err="1" smtClean="0">
                <a:latin typeface="Times New Roman" panose="02020603050405020304" pitchFamily="18" charset="0"/>
                <a:cs typeface="Times New Roman" panose="02020603050405020304" pitchFamily="18" charset="0"/>
              </a:rPr>
              <a:t>calibrate</a:t>
            </a:r>
            <a:r>
              <a:rPr lang="fr-CA" altLang="sv-SE" sz="2800" dirty="0" smtClean="0">
                <a:latin typeface="Times New Roman" panose="02020603050405020304" pitchFamily="18" charset="0"/>
                <a:cs typeface="Times New Roman" panose="02020603050405020304" pitchFamily="18" charset="0"/>
              </a:rPr>
              <a:t> </a:t>
            </a:r>
            <a:r>
              <a:rPr lang="fr-CA" altLang="sv-SE" sz="2800" dirty="0" err="1">
                <a:latin typeface="Times New Roman" panose="02020603050405020304" pitchFamily="18" charset="0"/>
                <a:cs typeface="Times New Roman" panose="02020603050405020304" pitchFamily="18" charset="0"/>
              </a:rPr>
              <a:t>from</a:t>
            </a:r>
            <a:r>
              <a:rPr lang="fr-CA" altLang="sv-SE" sz="2800" dirty="0">
                <a:latin typeface="Times New Roman" panose="02020603050405020304" pitchFamily="18" charset="0"/>
                <a:cs typeface="Times New Roman" panose="02020603050405020304" pitchFamily="18" charset="0"/>
              </a:rPr>
              <a:t> </a:t>
            </a:r>
            <a:r>
              <a:rPr lang="fr-CA" altLang="sv-SE" sz="2800" i="1" dirty="0">
                <a:latin typeface="Times New Roman" panose="02020603050405020304" pitchFamily="18" charset="0"/>
                <a:cs typeface="Times New Roman" panose="02020603050405020304" pitchFamily="18" charset="0"/>
              </a:rPr>
              <a:t>s</a:t>
            </a:r>
            <a:r>
              <a:rPr lang="fr-CA" altLang="sv-SE" sz="2800" dirty="0">
                <a:latin typeface="Times New Roman" panose="02020603050405020304" pitchFamily="18" charset="0"/>
                <a:cs typeface="Times New Roman" panose="02020603050405020304" pitchFamily="18" charset="0"/>
              </a:rPr>
              <a:t> to </a:t>
            </a:r>
            <a:r>
              <a:rPr lang="fr-CA" altLang="sv-SE" sz="2800" i="1" dirty="0">
                <a:latin typeface="Times New Roman" panose="02020603050405020304" pitchFamily="18" charset="0"/>
                <a:cs typeface="Times New Roman" panose="02020603050405020304" pitchFamily="18" charset="0"/>
              </a:rPr>
              <a:t>U</a:t>
            </a:r>
            <a:r>
              <a:rPr lang="fr-CA" altLang="sv-SE" sz="2800" dirty="0">
                <a:latin typeface="Times New Roman" panose="02020603050405020304" pitchFamily="18" charset="0"/>
                <a:cs typeface="Times New Roman" panose="02020603050405020304" pitchFamily="18" charset="0"/>
              </a:rPr>
              <a:t> </a:t>
            </a:r>
            <a:r>
              <a:rPr lang="fr-CA" altLang="sv-SE" sz="2800" dirty="0" err="1" smtClean="0">
                <a:latin typeface="Times New Roman" panose="02020603050405020304" pitchFamily="18" charset="0"/>
                <a:cs typeface="Times New Roman" panose="02020603050405020304" pitchFamily="18" charset="0"/>
              </a:rPr>
              <a:t>using</a:t>
            </a:r>
            <a:endParaRPr lang="fr-CA" altLang="sv-SE" sz="2800" dirty="0">
              <a:latin typeface="Times New Roman" panose="02020603050405020304" pitchFamily="18" charset="0"/>
              <a:cs typeface="Times New Roman" panose="02020603050405020304" pitchFamily="18" charset="0"/>
            </a:endParaRPr>
          </a:p>
        </p:txBody>
      </p:sp>
      <p:sp>
        <p:nvSpPr>
          <p:cNvPr id="6" name="Rektangel 5"/>
          <p:cNvSpPr/>
          <p:nvPr/>
        </p:nvSpPr>
        <p:spPr>
          <a:xfrm>
            <a:off x="567900" y="6065520"/>
            <a:ext cx="910380" cy="400110"/>
          </a:xfrm>
          <a:prstGeom prst="rect">
            <a:avLst/>
          </a:prstGeom>
        </p:spPr>
        <p:txBody>
          <a:bodyPr wrap="square">
            <a:spAutoFit/>
          </a:bodyPr>
          <a:lstStyle/>
          <a:p>
            <a:pPr eaLnBrk="0" hangingPunct="0">
              <a:spcBef>
                <a:spcPct val="50000"/>
              </a:spcBef>
            </a:pPr>
            <a:r>
              <a:rPr lang="fr-CA" altLang="sv-SE" sz="2000" dirty="0" smtClean="0">
                <a:latin typeface="Times New Roman" panose="02020603050405020304" pitchFamily="18" charset="0"/>
                <a:cs typeface="Times New Roman" panose="02020603050405020304" pitchFamily="18" charset="0"/>
              </a:rPr>
              <a:t>60</a:t>
            </a:r>
            <a:endParaRPr lang="fr-CA" altLang="sv-SE"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6479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444499" y="939751"/>
            <a:ext cx="11293817" cy="1483409"/>
          </a:xfrm>
        </p:spPr>
        <p:txBody>
          <a:bodyPr>
            <a:normAutofit/>
          </a:bodyPr>
          <a:lstStyle/>
          <a:p>
            <a:pPr marL="0" indent="0">
              <a:buNone/>
            </a:pPr>
            <a:endParaRPr lang="en-US" u="sng"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7.    </a:t>
            </a:r>
            <a:r>
              <a:rPr lang="en-US" b="1" i="1" u="sng" dirty="0" smtClean="0">
                <a:latin typeface="Times New Roman" panose="02020603050405020304" pitchFamily="18" charset="0"/>
                <a:cs typeface="Times New Roman" panose="02020603050405020304" pitchFamily="18" charset="0"/>
              </a:rPr>
              <a:t>Data collection, estimation and their interface</a:t>
            </a:r>
          </a:p>
        </p:txBody>
      </p:sp>
    </p:spTree>
    <p:extLst>
      <p:ext uri="{BB962C8B-B14F-4D97-AF65-F5344CB8AC3E}">
        <p14:creationId xmlns:p14="http://schemas.microsoft.com/office/powerpoint/2010/main" val="3895397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377246" y="0"/>
            <a:ext cx="4083515" cy="963612"/>
          </a:xfrm>
        </p:spPr>
        <p:txBody>
          <a:bodyPr>
            <a:normAutofit/>
          </a:bodyPr>
          <a:lstStyle/>
          <a:p>
            <a:r>
              <a:rPr lang="en-US" sz="2800" u="sng" dirty="0" smtClean="0">
                <a:latin typeface="Times New Roman" panose="02020603050405020304" pitchFamily="18" charset="0"/>
                <a:cs typeface="Times New Roman" panose="02020603050405020304" pitchFamily="18" charset="0"/>
              </a:rPr>
              <a:t>The institutional context</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309005" y="963612"/>
            <a:ext cx="11882995" cy="4457474"/>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I am thinking here about a  National Statistical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nstitute (NSI) that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experiencing </a:t>
            </a:r>
            <a:r>
              <a:rPr lang="en-US" i="1" dirty="0">
                <a:latin typeface="Times New Roman" panose="02020603050405020304" pitchFamily="18" charset="0"/>
                <a:cs typeface="Times New Roman" panose="02020603050405020304" pitchFamily="18" charset="0"/>
              </a:rPr>
              <a:t>high nonresponse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important </a:t>
            </a:r>
            <a:r>
              <a:rPr lang="en-US" i="1" dirty="0">
                <a:latin typeface="Times New Roman" panose="02020603050405020304" pitchFamily="18" charset="0"/>
                <a:cs typeface="Times New Roman" panose="02020603050405020304" pitchFamily="18" charset="0"/>
              </a:rPr>
              <a:t>probability sampling </a:t>
            </a:r>
            <a:r>
              <a:rPr lang="en-US" dirty="0" smtClean="0">
                <a:latin typeface="Times New Roman" panose="02020603050405020304" pitchFamily="18" charset="0"/>
                <a:cs typeface="Times New Roman" panose="02020603050405020304" pitchFamily="18" charset="0"/>
              </a:rPr>
              <a:t>surveys, </a:t>
            </a:r>
            <a:endParaRPr lang="en-US" i="1" dirty="0" smtClean="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can rely on a </a:t>
            </a:r>
            <a:r>
              <a:rPr lang="en-US" i="1" dirty="0" smtClean="0">
                <a:latin typeface="Times New Roman" panose="02020603050405020304" pitchFamily="18" charset="0"/>
                <a:cs typeface="Times New Roman" panose="02020603050405020304" pitchFamily="18" charset="0"/>
              </a:rPr>
              <a:t>vast supply of auxiliary information </a:t>
            </a:r>
            <a:r>
              <a:rPr lang="en-US" dirty="0" smtClean="0">
                <a:latin typeface="Times New Roman" panose="02020603050405020304" pitchFamily="18" charset="0"/>
                <a:cs typeface="Times New Roman" panose="02020603050405020304" pitchFamily="18" charset="0"/>
              </a:rPr>
              <a:t>(admin registers &amp; </a:t>
            </a:r>
            <a:r>
              <a:rPr lang="en-US" dirty="0" err="1" smtClean="0">
                <a:latin typeface="Times New Roman" panose="02020603050405020304" pitchFamily="18" charset="0"/>
                <a:cs typeface="Times New Roman" panose="02020603050405020304" pitchFamily="18" charset="0"/>
              </a:rPr>
              <a:t>paradata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uses </a:t>
            </a:r>
            <a:r>
              <a:rPr lang="en-US" i="1" dirty="0" smtClean="0">
                <a:latin typeface="Times New Roman" panose="02020603050405020304" pitchFamily="18" charset="0"/>
                <a:cs typeface="Times New Roman" panose="02020603050405020304" pitchFamily="18" charset="0"/>
              </a:rPr>
              <a:t>calibrated weighting adjustment  </a:t>
            </a:r>
            <a:r>
              <a:rPr lang="en-US" dirty="0" smtClean="0">
                <a:latin typeface="Times New Roman" panose="02020603050405020304" pitchFamily="18" charset="0"/>
                <a:cs typeface="Times New Roman" panose="02020603050405020304" pitchFamily="18" charset="0"/>
              </a:rPr>
              <a:t>as a  </a:t>
            </a:r>
            <a:r>
              <a:rPr lang="en-US" i="1" dirty="0" smtClean="0">
                <a:latin typeface="Times New Roman" panose="02020603050405020304" pitchFamily="18" charset="0"/>
                <a:cs typeface="Times New Roman" panose="02020603050405020304" pitchFamily="18" charset="0"/>
              </a:rPr>
              <a:t>standard  </a:t>
            </a:r>
            <a:r>
              <a:rPr lang="en-US" dirty="0" smtClean="0">
                <a:latin typeface="Times New Roman" panose="02020603050405020304" pitchFamily="18" charset="0"/>
                <a:cs typeface="Times New Roman" panose="02020603050405020304" pitchFamily="18" charset="0"/>
              </a:rPr>
              <a:t>in estimation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asks itself: is</a:t>
            </a:r>
            <a:r>
              <a:rPr lang="en-US" i="1" dirty="0" smtClean="0">
                <a:latin typeface="Times New Roman" panose="02020603050405020304" pitchFamily="18" charset="0"/>
                <a:cs typeface="Times New Roman" panose="02020603050405020304" pitchFamily="18" charset="0"/>
              </a:rPr>
              <a:t> adaptive design </a:t>
            </a:r>
            <a:r>
              <a:rPr lang="en-US" dirty="0" smtClean="0">
                <a:latin typeface="Times New Roman" panose="02020603050405020304" pitchFamily="18" charset="0"/>
                <a:cs typeface="Times New Roman" panose="02020603050405020304" pitchFamily="18" charset="0"/>
              </a:rPr>
              <a:t>important </a:t>
            </a:r>
          </a:p>
          <a:p>
            <a:pPr marL="0" indent="0">
              <a:buNone/>
            </a:pPr>
            <a:r>
              <a:rPr lang="en-US" dirty="0" smtClean="0">
                <a:latin typeface="Times New Roman" panose="02020603050405020304" pitchFamily="18" charset="0"/>
                <a:cs typeface="Times New Roman" panose="02020603050405020304" pitchFamily="18" charset="0"/>
              </a:rPr>
              <a:t>            from accuracy (or other) points of view</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Statistics Sweden fits the description; some other NSI:s too</a:t>
            </a:r>
          </a:p>
        </p:txBody>
      </p:sp>
    </p:spTree>
    <p:extLst>
      <p:ext uri="{BB962C8B-B14F-4D97-AF65-F5344CB8AC3E}">
        <p14:creationId xmlns:p14="http://schemas.microsoft.com/office/powerpoint/2010/main" val="281441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548027" y="398459"/>
            <a:ext cx="8611213" cy="2573341"/>
          </a:xfrm>
        </p:spPr>
        <p:txBody>
          <a:bodyPr>
            <a:noAutofit/>
          </a:bodyPr>
          <a:lstStyle/>
          <a:p>
            <a:pPr algn="l"/>
            <a:r>
              <a:rPr lang="en-US" sz="2800" dirty="0" smtClean="0">
                <a:latin typeface="Times New Roman" panose="02020603050405020304" pitchFamily="18" charset="0"/>
                <a:cs typeface="Times New Roman" panose="02020603050405020304" pitchFamily="18" charset="0"/>
              </a:rPr>
              <a:t>Will surveys based on probability sampling soon disappear                                in production of official statistics ?</a:t>
            </a:r>
          </a:p>
          <a:p>
            <a:pPr algn="l"/>
            <a:endParaRPr lang="en-US" sz="2800" dirty="0" smtClean="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Interesting title </a:t>
            </a:r>
            <a:r>
              <a:rPr lang="en-US" sz="2800" dirty="0">
                <a:latin typeface="Times New Roman" panose="02020603050405020304" pitchFamily="18" charset="0"/>
                <a:cs typeface="Times New Roman" panose="02020603050405020304" pitchFamily="18" charset="0"/>
              </a:rPr>
              <a:t>of a talk </a:t>
            </a:r>
            <a:r>
              <a:rPr lang="en-US" sz="2800" dirty="0" smtClean="0">
                <a:latin typeface="Times New Roman" panose="02020603050405020304" pitchFamily="18" charset="0"/>
                <a:cs typeface="Times New Roman" panose="02020603050405020304" pitchFamily="18" charset="0"/>
              </a:rPr>
              <a:t>(in Lyon</a:t>
            </a:r>
            <a:r>
              <a:rPr lang="en-US" sz="2800" dirty="0">
                <a:latin typeface="Times New Roman" panose="02020603050405020304" pitchFamily="18" charset="0"/>
                <a:cs typeface="Times New Roman" panose="02020603050405020304" pitchFamily="18" charset="0"/>
              </a:rPr>
              <a:t>, October </a:t>
            </a:r>
            <a:r>
              <a:rPr lang="en-US" sz="2800" dirty="0" smtClean="0">
                <a:latin typeface="Times New Roman" panose="02020603050405020304" pitchFamily="18" charset="0"/>
                <a:cs typeface="Times New Roman" panose="02020603050405020304" pitchFamily="18" charset="0"/>
              </a:rPr>
              <a:t>2018)</a:t>
            </a:r>
          </a:p>
          <a:p>
            <a:pPr algn="l"/>
            <a:r>
              <a:rPr lang="en-US" sz="2800" dirty="0" smtClean="0">
                <a:latin typeface="Times New Roman" panose="02020603050405020304" pitchFamily="18" charset="0"/>
                <a:cs typeface="Times New Roman" panose="02020603050405020304" pitchFamily="18" charset="0"/>
              </a:rPr>
              <a:t>by </a:t>
            </a:r>
            <a:r>
              <a:rPr lang="en-US" sz="2800" dirty="0">
                <a:latin typeface="Times New Roman" panose="02020603050405020304" pitchFamily="18" charset="0"/>
                <a:cs typeface="Times New Roman" panose="02020603050405020304" pitchFamily="18" charset="0"/>
              </a:rPr>
              <a:t>Jean-François  </a:t>
            </a:r>
            <a:r>
              <a:rPr lang="en-US" sz="2800" dirty="0" smtClean="0">
                <a:latin typeface="Times New Roman" panose="02020603050405020304" pitchFamily="18" charset="0"/>
                <a:cs typeface="Times New Roman" panose="02020603050405020304" pitchFamily="18" charset="0"/>
              </a:rPr>
              <a:t>Beaumont, Statistics Canada</a:t>
            </a:r>
          </a:p>
          <a:p>
            <a:pPr algn="l"/>
            <a:endParaRPr lang="en-US" sz="2800" dirty="0" smtClean="0">
              <a:latin typeface="Times New Roman" panose="02020603050405020304" pitchFamily="18" charset="0"/>
              <a:cs typeface="Times New Roman" panose="02020603050405020304" pitchFamily="18" charset="0"/>
            </a:endParaRPr>
          </a:p>
        </p:txBody>
      </p:sp>
      <p:sp>
        <p:nvSpPr>
          <p:cNvPr id="5" name="Rektangel 4"/>
          <p:cNvSpPr/>
          <p:nvPr/>
        </p:nvSpPr>
        <p:spPr>
          <a:xfrm>
            <a:off x="716280" y="3804196"/>
            <a:ext cx="9906000" cy="83099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Les </a:t>
            </a:r>
            <a:r>
              <a:rPr lang="en-US" sz="2400" dirty="0" err="1">
                <a:latin typeface="Times New Roman" panose="02020603050405020304" pitchFamily="18" charset="0"/>
                <a:cs typeface="Times New Roman" panose="02020603050405020304" pitchFamily="18" charset="0"/>
              </a:rPr>
              <a:t>enquêtes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probabilistes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sont-elles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vouées</a:t>
            </a:r>
            <a:r>
              <a:rPr lang="en-US" sz="2400" dirty="0">
                <a:latin typeface="Times New Roman" panose="02020603050405020304" pitchFamily="18" charset="0"/>
                <a:cs typeface="Times New Roman" panose="02020603050405020304" pitchFamily="18" charset="0"/>
              </a:rPr>
              <a:t> à </a:t>
            </a:r>
            <a:r>
              <a:rPr lang="en-US" sz="2400" dirty="0" err="1">
                <a:latin typeface="Times New Roman" panose="02020603050405020304" pitchFamily="18" charset="0"/>
                <a:cs typeface="Times New Roman" panose="02020603050405020304" pitchFamily="18" charset="0"/>
              </a:rPr>
              <a:t>disparaître</a:t>
            </a:r>
            <a:r>
              <a:rPr lang="en-US" sz="2400" dirty="0">
                <a:latin typeface="Times New Roman" panose="02020603050405020304" pitchFamily="18" charset="0"/>
                <a:cs typeface="Times New Roman" panose="02020603050405020304" pitchFamily="18" charset="0"/>
              </a:rPr>
              <a:t> pour la production de </a:t>
            </a:r>
            <a:r>
              <a:rPr lang="en-US" sz="2400" dirty="0" err="1">
                <a:latin typeface="Times New Roman" panose="02020603050405020304" pitchFamily="18" charset="0"/>
                <a:cs typeface="Times New Roman" panose="02020603050405020304" pitchFamily="18" charset="0"/>
              </a:rPr>
              <a:t>statistiques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officielles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10e </a:t>
            </a:r>
            <a:r>
              <a:rPr lang="en-US" sz="2400" dirty="0" err="1">
                <a:latin typeface="Times New Roman" panose="02020603050405020304" pitchFamily="18" charset="0"/>
                <a:cs typeface="Times New Roman" panose="02020603050405020304" pitchFamily="18" charset="0"/>
              </a:rPr>
              <a:t>colloque</a:t>
            </a:r>
            <a:r>
              <a:rPr lang="en-US" sz="2400" dirty="0">
                <a:latin typeface="Times New Roman" panose="02020603050405020304" pitchFamily="18" charset="0"/>
                <a:cs typeface="Times New Roman" panose="02020603050405020304" pitchFamily="18" charset="0"/>
              </a:rPr>
              <a:t> francophone sur les </a:t>
            </a:r>
            <a:r>
              <a:rPr lang="en-US" sz="2400" dirty="0" err="1" smtClean="0">
                <a:latin typeface="Times New Roman" panose="02020603050405020304" pitchFamily="18" charset="0"/>
                <a:cs typeface="Times New Roman" panose="02020603050405020304" pitchFamily="18" charset="0"/>
              </a:rPr>
              <a:t>sondages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28703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130300" y="5483225"/>
            <a:ext cx="10515600" cy="409575"/>
          </a:xfrm>
        </p:spPr>
        <p:txBody>
          <a:bodyPr>
            <a:normAutofit fontScale="90000"/>
          </a:bodyPr>
          <a:lstStyle/>
          <a:p>
            <a:r>
              <a:rPr lang="en-US" dirty="0" smtClean="0"/>
              <a:t>….</a:t>
            </a:r>
            <a:endParaRPr lang="en-US" dirty="0"/>
          </a:p>
        </p:txBody>
      </p:sp>
      <p:sp>
        <p:nvSpPr>
          <p:cNvPr id="3" name="Platshållare för innehåll 2"/>
          <p:cNvSpPr>
            <a:spLocks noGrp="1"/>
          </p:cNvSpPr>
          <p:nvPr>
            <p:ph idx="1"/>
          </p:nvPr>
        </p:nvSpPr>
        <p:spPr>
          <a:xfrm>
            <a:off x="489720" y="684920"/>
            <a:ext cx="11293817" cy="3797140"/>
          </a:xfrm>
        </p:spPr>
        <p:txBody>
          <a:bodyPr>
            <a:normAutofit lnSpcReduction="10000"/>
          </a:bodyPr>
          <a:lstStyle/>
          <a:p>
            <a:pPr marL="0" indent="0">
              <a:buNone/>
            </a:pPr>
            <a:endParaRPr lang="en-US" u="sng"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two phases in </a:t>
            </a:r>
            <a:r>
              <a:rPr lang="en-US" i="1" dirty="0" smtClean="0">
                <a:latin typeface="Times New Roman" panose="02020603050405020304" pitchFamily="18" charset="0"/>
                <a:cs typeface="Times New Roman" panose="02020603050405020304" pitchFamily="18" charset="0"/>
              </a:rPr>
              <a:t>design-based inference </a:t>
            </a:r>
            <a:r>
              <a:rPr lang="en-US" dirty="0" smtClean="0">
                <a:latin typeface="Times New Roman" panose="02020603050405020304" pitchFamily="18" charset="0"/>
                <a:cs typeface="Times New Roman" panose="02020603050405020304" pitchFamily="18" charset="0"/>
              </a:rPr>
              <a:t>for a finite population</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Data collection</a:t>
            </a:r>
            <a:r>
              <a:rPr lang="en-US" dirty="0" smtClean="0">
                <a:latin typeface="Times New Roman" panose="02020603050405020304" pitchFamily="18" charset="0"/>
                <a:cs typeface="Times New Roman" panose="02020603050405020304" pitchFamily="18" charset="0"/>
              </a:rPr>
              <a:t> phase ,  then   </a:t>
            </a:r>
            <a:r>
              <a:rPr lang="en-US" b="1" dirty="0" smtClean="0">
                <a:latin typeface="Times New Roman" panose="02020603050405020304" pitchFamily="18" charset="0"/>
                <a:cs typeface="Times New Roman" panose="02020603050405020304" pitchFamily="18" charset="0"/>
              </a:rPr>
              <a:t>Estimation  </a:t>
            </a:r>
            <a:r>
              <a:rPr lang="en-US" dirty="0" smtClean="0">
                <a:latin typeface="Times New Roman" panose="02020603050405020304" pitchFamily="18" charset="0"/>
                <a:cs typeface="Times New Roman" panose="02020603050405020304" pitchFamily="18" charset="0"/>
              </a:rPr>
              <a:t>phase</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ata collection is also a part of the statistical inference </a:t>
            </a:r>
          </a:p>
          <a:p>
            <a:pPr marL="0" indent="0">
              <a:buNone/>
            </a:pPr>
            <a:r>
              <a:rPr lang="en-US" dirty="0" smtClean="0">
                <a:latin typeface="Times New Roman" panose="02020603050405020304" pitchFamily="18" charset="0"/>
                <a:cs typeface="Times New Roman" panose="02020603050405020304" pitchFamily="18" charset="0"/>
              </a:rPr>
              <a:t>	       This needs to be emphasized; </a:t>
            </a:r>
          </a:p>
          <a:p>
            <a:pPr marL="0" indent="0">
              <a:buNone/>
            </a:pPr>
            <a:r>
              <a:rPr lang="en-US" dirty="0" smtClean="0">
                <a:latin typeface="Times New Roman" panose="02020603050405020304" pitchFamily="18" charset="0"/>
                <a:cs typeface="Times New Roman" panose="02020603050405020304" pitchFamily="18" charset="0"/>
              </a:rPr>
              <a:t>		is often overlooked (by theoreticians)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689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494676" y="276845"/>
            <a:ext cx="1121264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800" b="1" dirty="0" smtClean="0">
                <a:latin typeface="Times New Roman" panose="02020603050405020304" pitchFamily="18" charset="0"/>
              </a:rPr>
              <a:t> </a:t>
            </a:r>
            <a:r>
              <a:rPr lang="en-US" sz="2800" b="1" i="1" dirty="0" smtClean="0">
                <a:latin typeface="Times New Roman" panose="02020603050405020304" pitchFamily="18" charset="0"/>
              </a:rPr>
              <a:t>Data collection phase   </a:t>
            </a:r>
            <a:r>
              <a:rPr lang="en-US" sz="2800" dirty="0" smtClean="0">
                <a:latin typeface="Times New Roman" panose="02020603050405020304" pitchFamily="18" charset="0"/>
              </a:rPr>
              <a:t>in   the p</a:t>
            </a:r>
            <a:r>
              <a:rPr lang="en-US" sz="2800" dirty="0" smtClean="0">
                <a:latin typeface="Times New Roman" panose="02020603050405020304" pitchFamily="18" charset="0"/>
                <a:cs typeface="Times New Roman" panose="02020603050405020304" pitchFamily="18" charset="0"/>
              </a:rPr>
              <a:t>robability </a:t>
            </a:r>
            <a:r>
              <a:rPr lang="en-US" sz="2800" dirty="0">
                <a:latin typeface="Times New Roman" panose="02020603050405020304" pitchFamily="18" charset="0"/>
                <a:cs typeface="Times New Roman" panose="02020603050405020304" pitchFamily="18" charset="0"/>
              </a:rPr>
              <a:t>sampling </a:t>
            </a:r>
            <a:r>
              <a:rPr lang="en-US" sz="2800" dirty="0" smtClean="0">
                <a:latin typeface="Times New Roman" panose="02020603050405020304" pitchFamily="18" charset="0"/>
                <a:cs typeface="Times New Roman" panose="02020603050405020304" pitchFamily="18" charset="0"/>
              </a:rPr>
              <a:t>paradigm   :</a:t>
            </a:r>
            <a:endParaRPr lang="en-US" sz="2800" dirty="0" smtClean="0">
              <a:latin typeface="Times New Roman" panose="02020603050405020304" pitchFamily="18" charset="0"/>
            </a:endParaRPr>
          </a:p>
          <a:p>
            <a:pPr eaLnBrk="1" hangingPunct="1">
              <a:spcBef>
                <a:spcPct val="50000"/>
              </a:spcBef>
            </a:pPr>
            <a:r>
              <a:rPr lang="en-US" sz="2800" i="1" dirty="0" smtClean="0">
                <a:latin typeface="Times New Roman" panose="02020603050405020304" pitchFamily="18" charset="0"/>
              </a:rPr>
              <a:t>        (</a:t>
            </a:r>
            <a:r>
              <a:rPr lang="en-US" sz="2800" dirty="0" smtClean="0">
                <a:latin typeface="Times New Roman" panose="02020603050405020304" pitchFamily="18" charset="0"/>
              </a:rPr>
              <a:t>a</a:t>
            </a:r>
            <a:r>
              <a:rPr lang="en-US" sz="2800" i="1" dirty="0" smtClean="0">
                <a:latin typeface="Times New Roman" panose="02020603050405020304" pitchFamily="18" charset="0"/>
              </a:rPr>
              <a:t>) Choice of sampling design</a:t>
            </a:r>
            <a:r>
              <a:rPr lang="en-US" sz="2800" dirty="0">
                <a:latin typeface="Times New Roman" panose="02020603050405020304" pitchFamily="18" charset="0"/>
              </a:rPr>
              <a:t> </a:t>
            </a:r>
            <a:r>
              <a:rPr lang="en-US" sz="2800" dirty="0" smtClean="0">
                <a:latin typeface="Times New Roman" panose="02020603050405020304" pitchFamily="18" charset="0"/>
              </a:rPr>
              <a:t>  (b) </a:t>
            </a:r>
            <a:r>
              <a:rPr lang="en-US" sz="2800" i="1" dirty="0" smtClean="0">
                <a:latin typeface="Times New Roman" panose="02020603050405020304" pitchFamily="18" charset="0"/>
              </a:rPr>
              <a:t>Sample selection  (</a:t>
            </a:r>
            <a:r>
              <a:rPr lang="en-US" sz="2800" dirty="0" smtClean="0">
                <a:latin typeface="Times New Roman" panose="02020603050405020304" pitchFamily="18" charset="0"/>
                <a:cs typeface="Times New Roman" panose="02020603050405020304" pitchFamily="18" charset="0"/>
              </a:rPr>
              <a:t>c)</a:t>
            </a:r>
            <a:r>
              <a:rPr lang="en-US" sz="2800" i="1" dirty="0" smtClean="0">
                <a:latin typeface="Times New Roman" panose="02020603050405020304" pitchFamily="18" charset="0"/>
              </a:rPr>
              <a:t>  Data capture</a:t>
            </a:r>
          </a:p>
        </p:txBody>
      </p:sp>
      <p:sp>
        <p:nvSpPr>
          <p:cNvPr id="197635" name="Rectangle 5"/>
          <p:cNvSpPr>
            <a:spLocks noChangeArrowheads="1"/>
          </p:cNvSpPr>
          <p:nvPr/>
        </p:nvSpPr>
        <p:spPr bwMode="auto">
          <a:xfrm>
            <a:off x="509148" y="6170992"/>
            <a:ext cx="39067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sv-SE" sz="2800" dirty="0" smtClean="0">
                <a:latin typeface="Times New Roman" panose="02020603050405020304" pitchFamily="18" charset="0"/>
              </a:rPr>
              <a:t>…</a:t>
            </a:r>
            <a:endParaRPr lang="en-US" sz="2800" dirty="0">
              <a:latin typeface="Times New Roman" panose="02020603050405020304" pitchFamily="18" charset="0"/>
            </a:endParaRPr>
          </a:p>
        </p:txBody>
      </p:sp>
      <p:sp>
        <p:nvSpPr>
          <p:cNvPr id="2" name="Rektangel 1"/>
          <p:cNvSpPr/>
          <p:nvPr/>
        </p:nvSpPr>
        <p:spPr>
          <a:xfrm>
            <a:off x="358140" y="1723267"/>
            <a:ext cx="11833860" cy="3108543"/>
          </a:xfrm>
          <a:prstGeom prst="rect">
            <a:avLst/>
          </a:prstGeom>
        </p:spPr>
        <p:txBody>
          <a:bodyPr wrap="square">
            <a:spAutoFit/>
          </a:bodyPr>
          <a:lstStyle/>
          <a:p>
            <a:pPr>
              <a:spcBef>
                <a:spcPct val="50000"/>
              </a:spcBef>
            </a:pP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Sampling design</a:t>
            </a:r>
            <a:r>
              <a:rPr lang="en-US" sz="2800" dirty="0" smtClean="0">
                <a:latin typeface="Times New Roman" panose="02020603050405020304" pitchFamily="18" charset="0"/>
                <a:cs typeface="Times New Roman" panose="02020603050405020304" pitchFamily="18" charset="0"/>
              </a:rPr>
              <a:t>: Unit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is assigned inclusion prob.</a:t>
            </a:r>
            <a:r>
              <a:rPr lang="en-US" sz="2800" i="1" dirty="0" smtClean="0">
                <a:latin typeface="Times New Roman" panose="02020603050405020304" pitchFamily="18" charset="0"/>
              </a:rPr>
              <a:t> </a:t>
            </a:r>
            <a:r>
              <a:rPr lang="en-US" sz="2800" dirty="0" smtClean="0">
                <a:latin typeface="Times New Roman" panose="02020603050405020304" pitchFamily="18" charset="0"/>
                <a:sym typeface="Symbol" panose="05050102010706020507" pitchFamily="18" charset="2"/>
              </a:rPr>
              <a:t></a:t>
            </a:r>
            <a:r>
              <a:rPr lang="en-US" sz="2800" b="1" i="1" baseline="-25000" dirty="0" smtClean="0">
                <a:latin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known all</a:t>
            </a:r>
            <a:r>
              <a:rPr lang="en-US" sz="2800" i="1" dirty="0">
                <a:latin typeface="Times New Roman" panose="02020603050405020304" pitchFamily="18" charset="0"/>
                <a:cs typeface="Times New Roman" panose="02020603050405020304" pitchFamily="18" charset="0"/>
              </a:rPr>
              <a:t> k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a:latin typeface="Times New Roman" panose="02020603050405020304" pitchFamily="18" charset="0"/>
                <a:cs typeface="Times New Roman" panose="02020603050405020304" pitchFamily="18" charset="0"/>
                <a:sym typeface="Symbol" panose="05050102010706020507" pitchFamily="18" charset="2"/>
              </a:rPr>
              <a:t>U</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p>
          <a:p>
            <a:pPr>
              <a:spcBef>
                <a:spcPct val="50000"/>
              </a:spcBef>
            </a:pP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rPr>
              <a:t>Sample selection</a:t>
            </a: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draw the sample  </a:t>
            </a:r>
            <a:r>
              <a:rPr lang="en-US" sz="2800" i="1" dirty="0"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 from (frame) </a:t>
            </a:r>
            <a:r>
              <a:rPr lang="en-US" sz="2800" i="1" dirty="0" smtClean="0">
                <a:latin typeface="Times New Roman" panose="02020603050405020304" pitchFamily="18" charset="0"/>
                <a:cs typeface="Times New Roman" panose="02020603050405020304" pitchFamily="18" charset="0"/>
              </a:rPr>
              <a:t>U</a:t>
            </a:r>
            <a:r>
              <a:rPr lang="en-US" sz="2800" dirty="0" smtClean="0">
                <a:latin typeface="Times New Roman" panose="02020603050405020304" pitchFamily="18" charset="0"/>
                <a:cs typeface="Times New Roman" panose="02020603050405020304" pitchFamily="18" charset="0"/>
              </a:rPr>
              <a:t> ; done  “</a:t>
            </a:r>
            <a:r>
              <a:rPr lang="en-US" sz="2800" i="1" dirty="0" smtClean="0">
                <a:latin typeface="Times New Roman" panose="02020603050405020304" pitchFamily="18" charset="0"/>
                <a:cs typeface="Times New Roman" panose="02020603050405020304" pitchFamily="18" charset="0"/>
              </a:rPr>
              <a:t>in the office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spcBef>
                <a:spcPct val="50000"/>
              </a:spcBef>
              <a:buFontTx/>
              <a:buChar char="-"/>
            </a:pPr>
            <a:r>
              <a:rPr lang="en-US" sz="2800" i="1" dirty="0" smtClean="0">
                <a:latin typeface="Times New Roman" panose="02020603050405020304" pitchFamily="18" charset="0"/>
                <a:cs typeface="Times New Roman" panose="02020603050405020304" pitchFamily="18" charset="0"/>
              </a:rPr>
              <a:t>Data capture </a:t>
            </a:r>
            <a:r>
              <a:rPr lang="en-US" sz="2800" dirty="0" smtClean="0">
                <a:latin typeface="Times New Roman" panose="02020603050405020304" pitchFamily="18" charset="0"/>
                <a:cs typeface="Times New Roman" panose="02020603050405020304" pitchFamily="18" charset="0"/>
              </a:rPr>
              <a:t>:  get </a:t>
            </a:r>
            <a:r>
              <a:rPr lang="en-US" sz="2800" i="1" dirty="0" smtClean="0">
                <a:latin typeface="Times New Roman" panose="02020603050405020304" pitchFamily="18" charset="0"/>
                <a:cs typeface="Times New Roman" panose="02020603050405020304" pitchFamily="18" charset="0"/>
              </a:rPr>
              <a:t>y</a:t>
            </a:r>
            <a:r>
              <a:rPr lang="en-US" sz="2800" dirty="0" smtClean="0">
                <a:latin typeface="Times New Roman" panose="02020603050405020304" pitchFamily="18" charset="0"/>
                <a:cs typeface="Times New Roman" panose="02020603050405020304" pitchFamily="18" charset="0"/>
              </a:rPr>
              <a:t>-data on the selected units</a:t>
            </a:r>
            <a:r>
              <a:rPr lang="en-US" sz="2800" i="1" dirty="0">
                <a:latin typeface="Times New Roman" panose="02020603050405020304" pitchFamily="18" charset="0"/>
                <a:cs typeface="Times New Roman" panose="02020603050405020304" pitchFamily="18" charset="0"/>
              </a:rPr>
              <a:t> k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a:latin typeface="Times New Roman" panose="02020603050405020304" pitchFamily="18" charset="0"/>
                <a:cs typeface="Times New Roman" panose="02020603050405020304" pitchFamily="18" charset="0"/>
                <a:sym typeface="Symbol" panose="05050102010706020507" pitchFamily="18" charset="2"/>
              </a:rPr>
              <a:t>s</a:t>
            </a:r>
            <a:r>
              <a:rPr lang="en-US" sz="2800" dirty="0" smtClean="0">
                <a:latin typeface="Times New Roman" panose="02020603050405020304" pitchFamily="18" charset="0"/>
                <a:cs typeface="Times New Roman" panose="02020603050405020304" pitchFamily="18" charset="0"/>
              </a:rPr>
              <a:t> ; done  </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in the field</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spcBef>
                <a:spcPct val="50000"/>
              </a:spcBef>
            </a:pPr>
            <a:r>
              <a:rPr lang="en-US" sz="2800" dirty="0" smtClean="0">
                <a:latin typeface="Times New Roman" panose="02020603050405020304" pitchFamily="18" charset="0"/>
                <a:cs typeface="Times New Roman" panose="02020603050405020304" pitchFamily="18" charset="0"/>
              </a:rPr>
              <a:t>If successful for all  </a:t>
            </a:r>
            <a:r>
              <a:rPr lang="en-US" sz="2800" i="1" dirty="0" smtClean="0">
                <a:latin typeface="Times New Roman" panose="02020603050405020304" pitchFamily="18" charset="0"/>
                <a:cs typeface="Times New Roman" panose="02020603050405020304" pitchFamily="18" charset="0"/>
              </a:rPr>
              <a:t>k </a:t>
            </a:r>
            <a:r>
              <a:rPr 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800" i="1" dirty="0" smtClean="0">
                <a:latin typeface="Times New Roman" panose="02020603050405020304" pitchFamily="18" charset="0"/>
                <a:cs typeface="Times New Roman" panose="02020603050405020304" pitchFamily="18" charset="0"/>
                <a:sym typeface="Symbol" panose="05050102010706020507" pitchFamily="18" charset="2"/>
              </a:rPr>
              <a:t>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Complete</a:t>
            </a:r>
            <a:r>
              <a:rPr lang="en-US" sz="2800" dirty="0" smtClean="0">
                <a:latin typeface="Times New Roman" panose="02020603050405020304" pitchFamily="18" charset="0"/>
                <a:cs typeface="Times New Roman" panose="02020603050405020304" pitchFamily="18" charset="0"/>
              </a:rPr>
              <a:t> data collection, 100% response</a:t>
            </a:r>
          </a:p>
          <a:p>
            <a:pPr>
              <a:spcBef>
                <a:spcPct val="50000"/>
              </a:spcBef>
            </a:pPr>
            <a:r>
              <a:rPr lang="en-US" sz="2800" dirty="0" smtClean="0">
                <a:latin typeface="Times New Roman" panose="02020603050405020304" pitchFamily="18" charset="0"/>
                <a:cs typeface="Times New Roman" panose="02020603050405020304" pitchFamily="18" charset="0"/>
              </a:rPr>
              <a:t>If not successful for all </a:t>
            </a:r>
            <a:r>
              <a:rPr lang="en-US" sz="2800" i="1" dirty="0">
                <a:latin typeface="Times New Roman" panose="02020603050405020304" pitchFamily="18" charset="0"/>
                <a:cs typeface="Times New Roman" panose="02020603050405020304" pitchFamily="18" charset="0"/>
              </a:rPr>
              <a:t>k </a:t>
            </a:r>
            <a:r>
              <a:rPr 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sz="2800" i="1" dirty="0">
                <a:latin typeface="Times New Roman" panose="02020603050405020304" pitchFamily="18" charset="0"/>
                <a:cs typeface="Times New Roman" panose="02020603050405020304" pitchFamily="18" charset="0"/>
                <a:sym typeface="Symbol" panose="05050102010706020507" pitchFamily="18" charset="2"/>
              </a:rPr>
              <a:t>s</a:t>
            </a:r>
            <a:r>
              <a:rPr lang="en-US" sz="2800" dirty="0" smtClean="0">
                <a:latin typeface="Times New Roman" panose="02020603050405020304" pitchFamily="18" charset="0"/>
                <a:cs typeface="Times New Roman" panose="02020603050405020304" pitchFamily="18" charset="0"/>
              </a:rPr>
              <a:t> :  </a:t>
            </a:r>
            <a:r>
              <a:rPr lang="en-US" sz="2800" i="1" dirty="0" smtClean="0">
                <a:latin typeface="Times New Roman" panose="02020603050405020304" pitchFamily="18" charset="0"/>
                <a:cs typeface="Times New Roman" panose="02020603050405020304" pitchFamily="18" charset="0"/>
              </a:rPr>
              <a:t>Incomplete</a:t>
            </a:r>
            <a:r>
              <a:rPr lang="en-US" sz="2800" dirty="0" smtClean="0">
                <a:latin typeface="Times New Roman" panose="02020603050405020304" pitchFamily="18" charset="0"/>
                <a:cs typeface="Times New Roman" panose="02020603050405020304" pitchFamily="18" charset="0"/>
              </a:rPr>
              <a:t>;  Missing data;  Non-response</a:t>
            </a:r>
          </a:p>
        </p:txBody>
      </p:sp>
    </p:spTree>
    <p:extLst>
      <p:ext uri="{BB962C8B-B14F-4D97-AF65-F5344CB8AC3E}">
        <p14:creationId xmlns:p14="http://schemas.microsoft.com/office/powerpoint/2010/main" val="322771637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734060" y="5940425"/>
            <a:ext cx="10515600" cy="409575"/>
          </a:xfrm>
        </p:spPr>
        <p:txBody>
          <a:bodyPr>
            <a:normAutofit fontScale="90000"/>
          </a:bodyPr>
          <a:lstStyle/>
          <a:p>
            <a:r>
              <a:rPr lang="en-US" dirty="0" smtClean="0"/>
              <a:t>….</a:t>
            </a:r>
            <a:endParaRPr lang="en-US" dirty="0"/>
          </a:p>
        </p:txBody>
      </p:sp>
      <p:sp>
        <p:nvSpPr>
          <p:cNvPr id="3" name="Platshållare för innehåll 2"/>
          <p:cNvSpPr>
            <a:spLocks noGrp="1"/>
          </p:cNvSpPr>
          <p:nvPr>
            <p:ph idx="1"/>
          </p:nvPr>
        </p:nvSpPr>
        <p:spPr>
          <a:xfrm>
            <a:off x="635787" y="584616"/>
            <a:ext cx="11293817" cy="4766873"/>
          </a:xfrm>
        </p:spPr>
        <p:txBody>
          <a:bodyPr>
            <a:normAutofit fontScale="62500" lnSpcReduction="20000"/>
          </a:bodyPr>
          <a:lstStyle/>
          <a:p>
            <a:pPr marL="0" indent="0">
              <a:buNone/>
            </a:pPr>
            <a:r>
              <a:rPr lang="en-US" dirty="0" smtClean="0">
                <a:latin typeface="Times New Roman" panose="02020603050405020304" pitchFamily="18" charset="0"/>
                <a:cs typeface="Times New Roman" panose="02020603050405020304" pitchFamily="18" charset="0"/>
              </a:rPr>
              <a:t>                                 </a:t>
            </a:r>
            <a:r>
              <a:rPr lang="en-US" sz="4500" u="sng" dirty="0" smtClean="0">
                <a:latin typeface="Times New Roman" panose="02020603050405020304" pitchFamily="18" charset="0"/>
                <a:cs typeface="Times New Roman" panose="02020603050405020304" pitchFamily="18" charset="0"/>
              </a:rPr>
              <a:t>The data collection :  a plan  and  an execution</a:t>
            </a:r>
          </a:p>
          <a:p>
            <a:pPr marL="0" indent="0">
              <a:buNone/>
            </a:pPr>
            <a:endParaRPr lang="en-US" sz="4500" u="sng" dirty="0" smtClean="0">
              <a:latin typeface="Times New Roman" panose="02020603050405020304" pitchFamily="18" charset="0"/>
              <a:cs typeface="Times New Roman" panose="02020603050405020304" pitchFamily="18" charset="0"/>
            </a:endParaRPr>
          </a:p>
          <a:p>
            <a:pPr marL="0" indent="0">
              <a:buNone/>
            </a:pPr>
            <a:r>
              <a:rPr lang="en-US" sz="4500" dirty="0" smtClean="0">
                <a:latin typeface="Times New Roman" panose="02020603050405020304" pitchFamily="18" charset="0"/>
                <a:cs typeface="Times New Roman" panose="02020603050405020304" pitchFamily="18" charset="0"/>
              </a:rPr>
              <a:t>       The data collection </a:t>
            </a:r>
            <a:r>
              <a:rPr lang="en-US" sz="4500" i="1" dirty="0" smtClean="0">
                <a:latin typeface="Times New Roman" panose="02020603050405020304" pitchFamily="18" charset="0"/>
                <a:cs typeface="Times New Roman" panose="02020603050405020304" pitchFamily="18" charset="0"/>
              </a:rPr>
              <a:t>plan</a:t>
            </a:r>
            <a:r>
              <a:rPr lang="en-US" sz="4500" dirty="0" smtClean="0">
                <a:latin typeface="Times New Roman" panose="02020603050405020304" pitchFamily="18" charset="0"/>
                <a:cs typeface="Times New Roman" panose="02020603050405020304" pitchFamily="18" charset="0"/>
              </a:rPr>
              <a:t> : </a:t>
            </a:r>
          </a:p>
          <a:p>
            <a:pPr marL="0" indent="0">
              <a:buNone/>
            </a:pPr>
            <a:r>
              <a:rPr lang="en-US" sz="4500" dirty="0">
                <a:latin typeface="Times New Roman" panose="02020603050405020304" pitchFamily="18" charset="0"/>
                <a:cs typeface="Times New Roman" panose="02020603050405020304" pitchFamily="18" charset="0"/>
              </a:rPr>
              <a:t> </a:t>
            </a:r>
            <a:r>
              <a:rPr lang="en-US" sz="4500" dirty="0" smtClean="0">
                <a:latin typeface="Times New Roman" panose="02020603050405020304" pitchFamily="18" charset="0"/>
                <a:cs typeface="Times New Roman" panose="02020603050405020304" pitchFamily="18" charset="0"/>
              </a:rPr>
              <a:t>              draw a </a:t>
            </a:r>
            <a:r>
              <a:rPr lang="en-US" sz="4500" dirty="0">
                <a:latin typeface="Times New Roman" panose="02020603050405020304" pitchFamily="18" charset="0"/>
                <a:cs typeface="Times New Roman" panose="02020603050405020304" pitchFamily="18" charset="0"/>
              </a:rPr>
              <a:t>probability </a:t>
            </a:r>
            <a:r>
              <a:rPr lang="en-US" sz="4500" dirty="0" smtClean="0">
                <a:latin typeface="Times New Roman" panose="02020603050405020304" pitchFamily="18" charset="0"/>
                <a:cs typeface="Times New Roman" panose="02020603050405020304" pitchFamily="18" charset="0"/>
              </a:rPr>
              <a:t>sample  </a:t>
            </a:r>
            <a:r>
              <a:rPr lang="en-US" sz="4500" i="1" dirty="0" smtClean="0">
                <a:latin typeface="Times New Roman" panose="02020603050405020304" pitchFamily="18" charset="0"/>
                <a:cs typeface="Times New Roman" panose="02020603050405020304" pitchFamily="18" charset="0"/>
              </a:rPr>
              <a:t>s</a:t>
            </a:r>
            <a:r>
              <a:rPr lang="en-US" sz="4500" dirty="0" smtClean="0">
                <a:latin typeface="Times New Roman" panose="02020603050405020304" pitchFamily="18" charset="0"/>
                <a:cs typeface="Times New Roman" panose="02020603050405020304" pitchFamily="18" charset="0"/>
              </a:rPr>
              <a:t> ; get  </a:t>
            </a:r>
            <a:r>
              <a:rPr lang="en-US" sz="4500" i="1" dirty="0" smtClean="0">
                <a:latin typeface="Times New Roman" panose="02020603050405020304" pitchFamily="18" charset="0"/>
                <a:cs typeface="Times New Roman" panose="02020603050405020304" pitchFamily="18" charset="0"/>
              </a:rPr>
              <a:t>y</a:t>
            </a:r>
            <a:r>
              <a:rPr lang="en-US" sz="4500" dirty="0" smtClean="0">
                <a:latin typeface="Times New Roman" panose="02020603050405020304" pitchFamily="18" charset="0"/>
                <a:cs typeface="Times New Roman" panose="02020603050405020304" pitchFamily="18" charset="0"/>
              </a:rPr>
              <a:t>-data for </a:t>
            </a:r>
            <a:r>
              <a:rPr lang="en-US" sz="4500" b="1" i="1" dirty="0" smtClean="0">
                <a:latin typeface="Times New Roman" panose="02020603050405020304" pitchFamily="18" charset="0"/>
                <a:cs typeface="Times New Roman" panose="02020603050405020304" pitchFamily="18" charset="0"/>
              </a:rPr>
              <a:t>all</a:t>
            </a:r>
            <a:r>
              <a:rPr lang="en-US" sz="4500" dirty="0" smtClean="0">
                <a:latin typeface="Times New Roman" panose="02020603050405020304" pitchFamily="18" charset="0"/>
                <a:cs typeface="Times New Roman" panose="02020603050405020304" pitchFamily="18" charset="0"/>
              </a:rPr>
              <a:t> units  </a:t>
            </a:r>
            <a:r>
              <a:rPr lang="en-US" sz="4500" i="1" dirty="0" smtClean="0">
                <a:latin typeface="Times New Roman" panose="02020603050405020304" pitchFamily="18" charset="0"/>
                <a:cs typeface="Times New Roman" panose="02020603050405020304" pitchFamily="18" charset="0"/>
              </a:rPr>
              <a:t>k </a:t>
            </a:r>
            <a:r>
              <a:rPr lang="en-US" sz="4500" dirty="0" smtClean="0">
                <a:latin typeface="Times New Roman" panose="02020603050405020304" pitchFamily="18" charset="0"/>
                <a:cs typeface="Times New Roman" panose="02020603050405020304" pitchFamily="18" charset="0"/>
              </a:rPr>
              <a:t>in</a:t>
            </a:r>
          </a:p>
          <a:p>
            <a:pPr marL="0" indent="0">
              <a:buNone/>
            </a:pPr>
            <a:r>
              <a:rPr lang="en-US" sz="4500" dirty="0" smtClean="0">
                <a:latin typeface="Times New Roman" panose="02020603050405020304" pitchFamily="18" charset="0"/>
                <a:cs typeface="Times New Roman" panose="02020603050405020304" pitchFamily="18" charset="0"/>
              </a:rPr>
              <a:t> 		that particular subset of the population</a:t>
            </a:r>
          </a:p>
          <a:p>
            <a:pPr marL="0" indent="0">
              <a:buNone/>
            </a:pPr>
            <a:endParaRPr lang="en-US" sz="4500" dirty="0">
              <a:latin typeface="Times New Roman" panose="02020603050405020304" pitchFamily="18" charset="0"/>
              <a:cs typeface="Times New Roman" panose="02020603050405020304" pitchFamily="18" charset="0"/>
            </a:endParaRPr>
          </a:p>
          <a:p>
            <a:pPr marL="0" indent="0">
              <a:buNone/>
            </a:pPr>
            <a:r>
              <a:rPr lang="en-US" sz="4500" dirty="0" smtClean="0">
                <a:latin typeface="Times New Roman" panose="02020603050405020304" pitchFamily="18" charset="0"/>
                <a:cs typeface="Times New Roman" panose="02020603050405020304" pitchFamily="18" charset="0"/>
              </a:rPr>
              <a:t>        The </a:t>
            </a:r>
            <a:r>
              <a:rPr lang="en-US" sz="4500" i="1" dirty="0" smtClean="0">
                <a:latin typeface="Times New Roman" panose="02020603050405020304" pitchFamily="18" charset="0"/>
                <a:cs typeface="Times New Roman" panose="02020603050405020304" pitchFamily="18" charset="0"/>
              </a:rPr>
              <a:t>execution</a:t>
            </a:r>
            <a:r>
              <a:rPr lang="en-US" sz="4500" dirty="0" smtClean="0">
                <a:latin typeface="Times New Roman" panose="02020603050405020304" pitchFamily="18" charset="0"/>
                <a:cs typeface="Times New Roman" panose="02020603050405020304" pitchFamily="18" charset="0"/>
              </a:rPr>
              <a:t> </a:t>
            </a:r>
            <a:endParaRPr lang="en-US" sz="4500" dirty="0">
              <a:latin typeface="Times New Roman" panose="02020603050405020304" pitchFamily="18" charset="0"/>
              <a:cs typeface="Times New Roman" panose="02020603050405020304" pitchFamily="18" charset="0"/>
            </a:endParaRPr>
          </a:p>
          <a:p>
            <a:pPr marL="0" indent="0">
              <a:buNone/>
            </a:pPr>
            <a:r>
              <a:rPr lang="en-US" sz="4500" dirty="0" smtClean="0">
                <a:latin typeface="Times New Roman" panose="02020603050405020304" pitchFamily="18" charset="0"/>
                <a:cs typeface="Times New Roman" panose="02020603050405020304" pitchFamily="18" charset="0"/>
              </a:rPr>
              <a:t>               will in many cases </a:t>
            </a:r>
            <a:r>
              <a:rPr lang="en-US" sz="4500" i="1" dirty="0" smtClean="0">
                <a:latin typeface="Times New Roman" panose="02020603050405020304" pitchFamily="18" charset="0"/>
                <a:cs typeface="Times New Roman" panose="02020603050405020304" pitchFamily="18" charset="0"/>
              </a:rPr>
              <a:t>fail to realize the plan</a:t>
            </a:r>
            <a:r>
              <a:rPr lang="en-US" sz="4500" dirty="0" smtClean="0">
                <a:latin typeface="Times New Roman" panose="02020603050405020304" pitchFamily="18" charset="0"/>
                <a:cs typeface="Times New Roman" panose="02020603050405020304" pitchFamily="18" charset="0"/>
              </a:rPr>
              <a:t>; </a:t>
            </a:r>
          </a:p>
          <a:p>
            <a:pPr marL="0" indent="0">
              <a:buNone/>
            </a:pPr>
            <a:r>
              <a:rPr lang="en-US" sz="4500" dirty="0">
                <a:latin typeface="Times New Roman" panose="02020603050405020304" pitchFamily="18" charset="0"/>
                <a:cs typeface="Times New Roman" panose="02020603050405020304" pitchFamily="18" charset="0"/>
              </a:rPr>
              <a:t> </a:t>
            </a:r>
            <a:r>
              <a:rPr lang="en-US" sz="4500" dirty="0" smtClean="0">
                <a:latin typeface="Times New Roman" panose="02020603050405020304" pitchFamily="18" charset="0"/>
                <a:cs typeface="Times New Roman" panose="02020603050405020304" pitchFamily="18" charset="0"/>
              </a:rPr>
              <a:t>                    for </a:t>
            </a:r>
            <a:r>
              <a:rPr lang="en-US" sz="4500" dirty="0">
                <a:latin typeface="Times New Roman" panose="02020603050405020304" pitchFamily="18" charset="0"/>
                <a:cs typeface="Times New Roman" panose="02020603050405020304" pitchFamily="18" charset="0"/>
              </a:rPr>
              <a:t>non-response </a:t>
            </a:r>
            <a:r>
              <a:rPr lang="en-US" sz="4500" dirty="0" smtClean="0">
                <a:latin typeface="Times New Roman" panose="02020603050405020304" pitchFamily="18" charset="0"/>
                <a:cs typeface="Times New Roman" panose="02020603050405020304" pitchFamily="18" charset="0"/>
              </a:rPr>
              <a:t>and </a:t>
            </a:r>
            <a:r>
              <a:rPr lang="en-US" sz="4500" dirty="0">
                <a:latin typeface="Times New Roman" panose="02020603050405020304" pitchFamily="18" charset="0"/>
                <a:cs typeface="Times New Roman" panose="02020603050405020304" pitchFamily="18" charset="0"/>
              </a:rPr>
              <a:t>other </a:t>
            </a:r>
            <a:r>
              <a:rPr lang="en-US" sz="4500" dirty="0" smtClean="0">
                <a:latin typeface="Times New Roman" panose="02020603050405020304" pitchFamily="18" charset="0"/>
                <a:cs typeface="Times New Roman" panose="02020603050405020304" pitchFamily="18" charset="0"/>
              </a:rPr>
              <a:t>reasons</a:t>
            </a:r>
          </a:p>
          <a:p>
            <a:pPr marL="0" indent="0">
              <a:buNone/>
            </a:pPr>
            <a:endParaRPr lang="en-US" sz="4500" dirty="0">
              <a:latin typeface="Times New Roman" panose="02020603050405020304" pitchFamily="18" charset="0"/>
              <a:cs typeface="Times New Roman" panose="02020603050405020304" pitchFamily="18" charset="0"/>
            </a:endParaRPr>
          </a:p>
          <a:p>
            <a:pPr marL="0" indent="0">
              <a:buNone/>
            </a:pPr>
            <a:r>
              <a:rPr lang="en-US" sz="4500" dirty="0" smtClean="0">
                <a:latin typeface="Times New Roman" panose="02020603050405020304" pitchFamily="18" charset="0"/>
                <a:cs typeface="Times New Roman" panose="02020603050405020304" pitchFamily="18" charset="0"/>
              </a:rPr>
              <a:t>      Can we improve the data capture, for the given sample  </a:t>
            </a:r>
            <a:r>
              <a:rPr lang="en-US" sz="4500" i="1" dirty="0" smtClean="0">
                <a:latin typeface="Times New Roman" panose="02020603050405020304" pitchFamily="18" charset="0"/>
                <a:cs typeface="Times New Roman" panose="02020603050405020304" pitchFamily="18" charset="0"/>
              </a:rPr>
              <a:t>s</a:t>
            </a:r>
            <a:r>
              <a:rPr lang="en-US" sz="4500" dirty="0" smtClean="0">
                <a:latin typeface="Times New Roman" panose="02020603050405020304" pitchFamily="18" charset="0"/>
                <a:cs typeface="Times New Roman" panose="02020603050405020304" pitchFamily="18" charset="0"/>
              </a:rPr>
              <a:t> ?</a:t>
            </a:r>
            <a:endParaRPr lang="en-US" sz="4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8803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2450038" y="0"/>
            <a:ext cx="8414993" cy="843189"/>
          </a:xfrm>
        </p:spPr>
        <p:txBody>
          <a:bodyPr>
            <a:noAutofit/>
          </a:bodyPr>
          <a:lstStyle/>
          <a:p>
            <a:r>
              <a:rPr lang="en-US" sz="2800" u="sng" dirty="0" smtClean="0">
                <a:latin typeface="Times New Roman" panose="02020603050405020304" pitchFamily="18" charset="0"/>
                <a:cs typeface="Times New Roman" panose="02020603050405020304" pitchFamily="18" charset="0"/>
              </a:rPr>
              <a:t>The data collection at a closer look</a:t>
            </a:r>
            <a:endParaRPr lang="en-US" sz="2800" u="sng"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607546" y="908297"/>
            <a:ext cx="11216055" cy="4428201"/>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Today, we know beforehand that in many important surveys by NSI:s,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onresponse </a:t>
            </a:r>
            <a:r>
              <a:rPr lang="en-US" dirty="0">
                <a:latin typeface="Times New Roman" panose="02020603050405020304" pitchFamily="18" charset="0"/>
                <a:cs typeface="Times New Roman" panose="02020603050405020304" pitchFamily="18" charset="0"/>
              </a:rPr>
              <a:t>rates are high (often  </a:t>
            </a:r>
            <a:r>
              <a:rPr lang="en-US" dirty="0" smtClean="0">
                <a:latin typeface="Times New Roman" panose="02020603050405020304" pitchFamily="18" charset="0"/>
                <a:cs typeface="Times New Roman" panose="02020603050405020304" pitchFamily="18" charset="0"/>
              </a:rPr>
              <a:t>&gt; 50</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Impossible – “too expensive” -  </a:t>
            </a:r>
            <a:r>
              <a:rPr lang="en-US" dirty="0">
                <a:latin typeface="Times New Roman" panose="02020603050405020304" pitchFamily="18" charset="0"/>
                <a:cs typeface="Times New Roman" panose="02020603050405020304" pitchFamily="18" charset="0"/>
              </a:rPr>
              <a:t>to get “an acceptable”  response </a:t>
            </a:r>
            <a:r>
              <a:rPr lang="en-US" dirty="0" smtClean="0">
                <a:latin typeface="Times New Roman" panose="02020603050405020304" pitchFamily="18" charset="0"/>
                <a:cs typeface="Times New Roman" panose="02020603050405020304" pitchFamily="18" charset="0"/>
              </a:rPr>
              <a:t>rate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i="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Options for carrying out the data collection from the probability sample </a:t>
            </a:r>
            <a:r>
              <a:rPr lang="en-US" i="1"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traditional</a:t>
            </a:r>
            <a:r>
              <a:rPr lang="en-US" dirty="0" smtClean="0">
                <a:latin typeface="Times New Roman" panose="02020603050405020304" pitchFamily="18" charset="0"/>
                <a:cs typeface="Times New Roman" panose="02020603050405020304" pitchFamily="18" charset="0"/>
              </a:rPr>
              <a:t>  (non-adaptive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adaptive</a:t>
            </a:r>
            <a:endParaRPr lang="en-US" i="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8403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16605" y="902577"/>
            <a:ext cx="9671382" cy="1675732"/>
          </a:xfrm>
        </p:spPr>
        <p:txBody>
          <a:bodyPr>
            <a:noAutofit/>
          </a:bodyPr>
          <a:lstStyle/>
          <a:p>
            <a:r>
              <a:rPr lang="en-US" sz="2800" dirty="0" smtClean="0">
                <a:latin typeface="Times New Roman" panose="02020603050405020304" pitchFamily="18" charset="0"/>
                <a:cs typeface="Times New Roman" panose="02020603050405020304" pitchFamily="18" charset="0"/>
              </a:rPr>
              <a:t>In </a:t>
            </a:r>
            <a:r>
              <a:rPr lang="en-US" sz="2800" b="1" dirty="0" smtClean="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traditional </a:t>
            </a:r>
            <a:r>
              <a:rPr lang="en-US" sz="2800" b="1" dirty="0" smtClean="0">
                <a:latin typeface="Times New Roman" panose="02020603050405020304" pitchFamily="18" charset="0"/>
                <a:cs typeface="Times New Roman" panose="02020603050405020304" pitchFamily="18" charset="0"/>
              </a:rPr>
              <a:t>outlook</a:t>
            </a:r>
            <a:r>
              <a:rPr lang="en-US" sz="2800" dirty="0" smtClean="0">
                <a:latin typeface="Times New Roman" panose="02020603050405020304" pitchFamily="18" charset="0"/>
                <a:cs typeface="Times New Roman" panose="02020603050405020304" pitchFamily="18" charset="0"/>
              </a:rPr>
              <a:t>:</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t>
            </a:r>
            <a:r>
              <a:rPr lang="en-US" sz="2800" dirty="0">
                <a:latin typeface="Times New Roman" panose="02020603050405020304" pitchFamily="18" charset="0"/>
                <a:cs typeface="Times New Roman" panose="02020603050405020304" pitchFamily="18" charset="0"/>
              </a:rPr>
              <a:t>the end of the data collection period, carry out estimation </a:t>
            </a:r>
            <a:r>
              <a:rPr lang="en-US" sz="2800" dirty="0" smtClean="0">
                <a:latin typeface="Times New Roman" panose="02020603050405020304" pitchFamily="18" charset="0"/>
                <a:cs typeface="Times New Roman" panose="02020603050405020304" pitchFamily="18" charset="0"/>
              </a:rPr>
              <a:t>     	  with </a:t>
            </a:r>
            <a:r>
              <a:rPr lang="en-US" sz="2800" dirty="0">
                <a:latin typeface="Times New Roman" panose="02020603050405020304" pitchFamily="18" charset="0"/>
                <a:cs typeface="Times New Roman" panose="02020603050405020304" pitchFamily="18" charset="0"/>
              </a:rPr>
              <a:t>the response </a:t>
            </a:r>
            <a:r>
              <a:rPr lang="en-US" sz="2800" dirty="0" smtClean="0">
                <a:latin typeface="Times New Roman" panose="02020603050405020304" pitchFamily="18" charset="0"/>
                <a:cs typeface="Times New Roman" panose="02020603050405020304" pitchFamily="18" charset="0"/>
              </a:rPr>
              <a:t>set  </a:t>
            </a:r>
            <a:r>
              <a:rPr lang="en-US" sz="2800" i="1" dirty="0" smtClean="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  we </a:t>
            </a:r>
            <a:r>
              <a:rPr lang="en-US" sz="2800" dirty="0">
                <a:latin typeface="Times New Roman" panose="02020603050405020304" pitchFamily="18" charset="0"/>
                <a:cs typeface="Times New Roman" panose="02020603050405020304" pitchFamily="18" charset="0"/>
              </a:rPr>
              <a:t>happened to </a:t>
            </a:r>
            <a:r>
              <a:rPr lang="en-US" sz="2800" dirty="0" smtClean="0">
                <a:latin typeface="Times New Roman" panose="02020603050405020304" pitchFamily="18" charset="0"/>
                <a:cs typeface="Times New Roman" panose="02020603050405020304" pitchFamily="18" charset="0"/>
              </a:rPr>
              <a:t>get. </a:t>
            </a:r>
            <a:endParaRPr lang="en-US" sz="2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5716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760464" y="281242"/>
            <a:ext cx="10300528" cy="1307216"/>
          </a:xfrm>
        </p:spPr>
        <p:txBody>
          <a:bodyPr>
            <a:normAutofit/>
          </a:bodyPr>
          <a:lstStyle/>
          <a:p>
            <a:r>
              <a:rPr lang="en-US" sz="2800" dirty="0" smtClean="0">
                <a:latin typeface="Times New Roman" panose="02020603050405020304" pitchFamily="18" charset="0"/>
                <a:cs typeface="Times New Roman" panose="02020603050405020304" pitchFamily="18" charset="0"/>
              </a:rPr>
              <a:t>Traditionally, nonresponse is viewed (in the literature, in practice)</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mainly as </a:t>
            </a:r>
            <a:r>
              <a:rPr lang="en-US" sz="2800" i="1" dirty="0" smtClean="0">
                <a:latin typeface="Times New Roman" panose="02020603050405020304" pitchFamily="18" charset="0"/>
                <a:cs typeface="Times New Roman" panose="02020603050405020304" pitchFamily="18" charset="0"/>
              </a:rPr>
              <a:t>a problem for the estimation phase</a:t>
            </a:r>
            <a:endParaRPr lang="en-US" sz="2800" i="1"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884653" y="1871380"/>
            <a:ext cx="10515600" cy="3828415"/>
          </a:xfrm>
        </p:spPr>
        <p:txBody>
          <a:bodyPr>
            <a:normAutofit/>
          </a:bodyPr>
          <a:lstStyle/>
          <a:p>
            <a:pPr marL="0" indent="0">
              <a:buNone/>
            </a:pPr>
            <a:r>
              <a:rPr lang="en-US" dirty="0" err="1" smtClean="0">
                <a:latin typeface="Times New Roman" panose="02020603050405020304" pitchFamily="18" charset="0"/>
                <a:cs typeface="Times New Roman" panose="02020603050405020304" pitchFamily="18" charset="0"/>
              </a:rPr>
              <a:t>Särndal</a:t>
            </a:r>
            <a:r>
              <a:rPr lang="en-US" dirty="0" smtClean="0">
                <a:latin typeface="Times New Roman" panose="02020603050405020304" pitchFamily="18" charset="0"/>
                <a:cs typeface="Times New Roman" panose="02020603050405020304" pitchFamily="18" charset="0"/>
              </a:rPr>
              <a:t> &amp; Lundquist (JOS 1917):</a:t>
            </a:r>
          </a:p>
          <a:p>
            <a:pPr marL="0" indent="0">
              <a:buNone/>
            </a:pPr>
            <a:r>
              <a:rPr lang="en-US" dirty="0" smtClean="0">
                <a:latin typeface="Times New Roman" panose="02020603050405020304" pitchFamily="18" charset="0"/>
                <a:cs typeface="Times New Roman" panose="02020603050405020304" pitchFamily="18" charset="0"/>
              </a:rPr>
              <a:t>“A vast </a:t>
            </a:r>
            <a:r>
              <a:rPr lang="en-US" dirty="0">
                <a:latin typeface="Times New Roman" panose="02020603050405020304" pitchFamily="18" charset="0"/>
                <a:cs typeface="Times New Roman" panose="02020603050405020304" pitchFamily="18" charset="0"/>
              </a:rPr>
              <a:t>literature deals with the nonresponse problem primarily from the point of view of statistical inference for a fixed unchanging set of </a:t>
            </a:r>
            <a:r>
              <a:rPr lang="en-US" dirty="0" smtClean="0">
                <a:latin typeface="Times New Roman" panose="02020603050405020304" pitchFamily="18" charset="0"/>
                <a:cs typeface="Times New Roman" panose="02020603050405020304" pitchFamily="18" charset="0"/>
              </a:rPr>
              <a:t>respondents”</a:t>
            </a:r>
          </a:p>
          <a:p>
            <a:pPr marL="0" indent="0">
              <a:buNone/>
            </a:pPr>
            <a:r>
              <a:rPr lang="en-US" dirty="0" smtClean="0">
                <a:latin typeface="Times New Roman" panose="02020603050405020304" pitchFamily="18" charset="0"/>
                <a:cs typeface="Times New Roman" panose="02020603050405020304" pitchFamily="18" charset="0"/>
              </a:rPr>
              <a:t>That is, </a:t>
            </a:r>
            <a:r>
              <a:rPr lang="en-US" dirty="0">
                <a:latin typeface="Times New Roman" panose="02020603050405020304" pitchFamily="18" charset="0"/>
                <a:cs typeface="Times New Roman" panose="02020603050405020304" pitchFamily="18" charset="0"/>
              </a:rPr>
              <a:t>get the best estimation – </a:t>
            </a:r>
            <a:r>
              <a:rPr lang="en-US" dirty="0" smtClean="0">
                <a:latin typeface="Times New Roman" panose="02020603050405020304" pitchFamily="18" charset="0"/>
                <a:cs typeface="Times New Roman" panose="02020603050405020304" pitchFamily="18" charset="0"/>
              </a:rPr>
              <a:t>least </a:t>
            </a:r>
            <a:r>
              <a:rPr lang="en-US" dirty="0">
                <a:latin typeface="Times New Roman" panose="02020603050405020304" pitchFamily="18" charset="0"/>
                <a:cs typeface="Times New Roman" panose="02020603050405020304" pitchFamily="18" charset="0"/>
              </a:rPr>
              <a:t>possible nonresponse bias - </a:t>
            </a:r>
            <a:r>
              <a:rPr lang="en-US" dirty="0" smtClean="0">
                <a:latin typeface="Times New Roman" panose="02020603050405020304" pitchFamily="18" charset="0"/>
                <a:cs typeface="Times New Roman" panose="02020603050405020304" pitchFamily="18" charset="0"/>
              </a:rPr>
              <a:t>    with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response that </a:t>
            </a:r>
            <a:r>
              <a:rPr lang="en-US" dirty="0">
                <a:latin typeface="Times New Roman" panose="02020603050405020304" pitchFamily="18" charset="0"/>
                <a:cs typeface="Times New Roman" panose="02020603050405020304" pitchFamily="18" charset="0"/>
              </a:rPr>
              <a:t>the data collection gave.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auxiliary variables play a central </a:t>
            </a:r>
            <a:r>
              <a:rPr lang="en-US" dirty="0" smtClean="0">
                <a:latin typeface="Times New Roman" panose="02020603050405020304" pitchFamily="18" charset="0"/>
                <a:cs typeface="Times New Roman" panose="02020603050405020304" pitchFamily="18" charset="0"/>
              </a:rPr>
              <a:t>role in estimation, without any attempt to improve data collection.</a:t>
            </a:r>
          </a:p>
        </p:txBody>
      </p:sp>
    </p:spTree>
    <p:extLst>
      <p:ext uri="{BB962C8B-B14F-4D97-AF65-F5344CB8AC3E}">
        <p14:creationId xmlns:p14="http://schemas.microsoft.com/office/powerpoint/2010/main" val="8293300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585965" y="329784"/>
            <a:ext cx="6799096" cy="584617"/>
          </a:xfrm>
        </p:spPr>
        <p:txBody>
          <a:bodyPr>
            <a:noAutofit/>
          </a:bodyPr>
          <a:lstStyle/>
          <a:p>
            <a:r>
              <a:rPr lang="en-US" sz="2800" u="sng" dirty="0" smtClean="0">
                <a:latin typeface="Times New Roman" panose="02020603050405020304" pitchFamily="18" charset="0"/>
                <a:cs typeface="Times New Roman" panose="02020603050405020304" pitchFamily="18" charset="0"/>
              </a:rPr>
              <a:t>Challenges for the data collection</a:t>
            </a:r>
            <a:endParaRPr lang="en-US" sz="2800" u="sng"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964936" y="1488381"/>
            <a:ext cx="11347735" cy="2169219"/>
          </a:xfrm>
        </p:spPr>
        <p:txBody>
          <a:bodyPr>
            <a:noAutofit/>
          </a:bodyPr>
          <a:lstStyle/>
          <a:p>
            <a:pPr algn="l"/>
            <a:r>
              <a:rPr lang="en-US" sz="2800" dirty="0" smtClean="0">
                <a:latin typeface="Times New Roman" panose="02020603050405020304" pitchFamily="18" charset="0"/>
                <a:cs typeface="Times New Roman" panose="02020603050405020304" pitchFamily="18" charset="0"/>
              </a:rPr>
              <a:t>The response  </a:t>
            </a:r>
            <a:r>
              <a:rPr lang="en-US" sz="2800" i="1" dirty="0" smtClean="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  we get by </a:t>
            </a:r>
            <a:r>
              <a:rPr lang="en-US" sz="2800" i="1" dirty="0" smtClean="0">
                <a:latin typeface="Times New Roman" panose="02020603050405020304" pitchFamily="18" charset="0"/>
                <a:cs typeface="Times New Roman" panose="02020603050405020304" pitchFamily="18" charset="0"/>
              </a:rPr>
              <a:t>traditional</a:t>
            </a:r>
            <a:r>
              <a:rPr lang="en-US" sz="2800" dirty="0" smtClean="0">
                <a:latin typeface="Times New Roman" panose="02020603050405020304" pitchFamily="18" charset="0"/>
                <a:cs typeface="Times New Roman" panose="02020603050405020304" pitchFamily="18" charset="0"/>
              </a:rPr>
              <a:t> data collection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is often far from </a:t>
            </a:r>
            <a:r>
              <a:rPr lang="en-US" sz="2800" i="1" dirty="0">
                <a:latin typeface="Times New Roman" panose="02020603050405020304" pitchFamily="18" charset="0"/>
                <a:cs typeface="Times New Roman" panose="02020603050405020304" pitchFamily="18" charset="0"/>
              </a:rPr>
              <a:t>representative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of  the </a:t>
            </a:r>
            <a:r>
              <a:rPr lang="en-US" sz="2800" dirty="0">
                <a:latin typeface="Times New Roman" panose="02020603050405020304" pitchFamily="18" charset="0"/>
                <a:cs typeface="Times New Roman" panose="02020603050405020304" pitchFamily="18" charset="0"/>
              </a:rPr>
              <a:t>probability sample </a:t>
            </a:r>
            <a:r>
              <a:rPr lang="en-US" sz="2800" dirty="0" smtClean="0">
                <a:latin typeface="Times New Roman" panose="02020603050405020304" pitchFamily="18" charset="0"/>
                <a:cs typeface="Times New Roman" panose="02020603050405020304" pitchFamily="18" charset="0"/>
              </a:rPr>
              <a:t> </a:t>
            </a:r>
            <a:r>
              <a:rPr lang="en-US" sz="3200" i="1" dirty="0"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that we would trust for estimation under 100% response</a:t>
            </a:r>
          </a:p>
        </p:txBody>
      </p:sp>
      <p:sp>
        <p:nvSpPr>
          <p:cNvPr id="4" name="Rektangel 3"/>
          <p:cNvSpPr/>
          <p:nvPr/>
        </p:nvSpPr>
        <p:spPr>
          <a:xfrm>
            <a:off x="1011451" y="4935974"/>
            <a:ext cx="415498" cy="369332"/>
          </a:xfrm>
          <a:prstGeom prst="rect">
            <a:avLst/>
          </a:prstGeom>
        </p:spPr>
        <p:txBody>
          <a:bodyPr wrap="none">
            <a:spAutoFit/>
          </a:bodyPr>
          <a:lstStyle/>
          <a:p>
            <a:pPr eaLnBrk="0" hangingPunct="0">
              <a:spcBef>
                <a:spcPct val="50000"/>
              </a:spcBef>
            </a:pPr>
            <a:r>
              <a:rPr lang="fr-CA" altLang="sv-SE" dirty="0" smtClean="0">
                <a:latin typeface="Times New Roman" panose="02020603050405020304" pitchFamily="18" charset="0"/>
                <a:cs typeface="Times New Roman" panose="02020603050405020304" pitchFamily="18" charset="0"/>
              </a:rPr>
              <a:t>75</a:t>
            </a:r>
            <a:endParaRPr lang="fr-CA" altLang="sv-SE"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2484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644577" y="6150714"/>
            <a:ext cx="4047344" cy="559132"/>
          </a:xfrm>
        </p:spPr>
        <p:txBody>
          <a:bodyPr>
            <a:no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Underrubrik 2"/>
          <p:cNvSpPr>
            <a:spLocks noGrp="1"/>
          </p:cNvSpPr>
          <p:nvPr>
            <p:ph type="subTitle" idx="1"/>
          </p:nvPr>
        </p:nvSpPr>
        <p:spPr>
          <a:xfrm>
            <a:off x="209862" y="1546947"/>
            <a:ext cx="11982137" cy="4149315"/>
          </a:xfrm>
        </p:spPr>
        <p:txBody>
          <a:bodyPr>
            <a:noAutofit/>
          </a:bodyPr>
          <a:lstStyle/>
          <a:p>
            <a:pPr algn="l"/>
            <a:r>
              <a:rPr lang="en-US" sz="2800" b="1" dirty="0">
                <a:latin typeface="Times New Roman" panose="02020603050405020304" pitchFamily="18" charset="0"/>
                <a:cs typeface="Times New Roman" panose="02020603050405020304" pitchFamily="18" charset="0"/>
              </a:rPr>
              <a:t>Traditional data collection </a:t>
            </a:r>
            <a:r>
              <a:rPr lang="en-US" sz="2800" dirty="0">
                <a:latin typeface="Times New Roman" panose="02020603050405020304" pitchFamily="18" charset="0"/>
                <a:cs typeface="Times New Roman" panose="02020603050405020304" pitchFamily="18" charset="0"/>
              </a:rPr>
              <a:t>: unchangeable format throughout the data collection period; it unfolds in an essentially </a:t>
            </a:r>
            <a:r>
              <a:rPr lang="en-US" sz="2800" dirty="0" smtClean="0">
                <a:latin typeface="Times New Roman" panose="02020603050405020304" pitchFamily="18" charset="0"/>
                <a:cs typeface="Times New Roman" panose="02020603050405020304" pitchFamily="18" charset="0"/>
              </a:rPr>
              <a:t>undisturbed </a:t>
            </a:r>
            <a:r>
              <a:rPr lang="en-US" sz="2800" dirty="0">
                <a:latin typeface="Times New Roman" panose="02020603050405020304" pitchFamily="18" charset="0"/>
                <a:cs typeface="Times New Roman" panose="02020603050405020304" pitchFamily="18" charset="0"/>
              </a:rPr>
              <a:t>manner, just “let it happen”</a:t>
            </a:r>
          </a:p>
          <a:p>
            <a:pPr algn="l"/>
            <a:endParaRPr lang="en-US" sz="2800" b="1" dirty="0" smtClean="0">
              <a:latin typeface="Times New Roman" panose="02020603050405020304" pitchFamily="18" charset="0"/>
              <a:cs typeface="Times New Roman" panose="02020603050405020304" pitchFamily="18" charset="0"/>
            </a:endParaRPr>
          </a:p>
          <a:p>
            <a:pPr algn="l"/>
            <a:r>
              <a:rPr lang="en-US" sz="2800" b="1" dirty="0" smtClean="0">
                <a:latin typeface="Times New Roman" panose="02020603050405020304" pitchFamily="18" charset="0"/>
                <a:cs typeface="Times New Roman" panose="02020603050405020304" pitchFamily="18" charset="0"/>
              </a:rPr>
              <a:t>Adaptive </a:t>
            </a:r>
            <a:r>
              <a:rPr lang="en-US" sz="2800" b="1" dirty="0">
                <a:latin typeface="Times New Roman" panose="02020603050405020304" pitchFamily="18" charset="0"/>
                <a:cs typeface="Times New Roman" panose="02020603050405020304" pitchFamily="18" charset="0"/>
              </a:rPr>
              <a:t>data </a:t>
            </a:r>
            <a:r>
              <a:rPr lang="en-US" sz="2800" b="1" dirty="0" smtClean="0">
                <a:latin typeface="Times New Roman" panose="02020603050405020304" pitchFamily="18" charset="0"/>
                <a:cs typeface="Times New Roman" panose="02020603050405020304" pitchFamily="18" charset="0"/>
              </a:rPr>
              <a:t>collection</a:t>
            </a:r>
            <a:r>
              <a:rPr lang="en-US" sz="2800" dirty="0" smtClean="0">
                <a:latin typeface="Times New Roman" panose="02020603050405020304" pitchFamily="18" charset="0"/>
                <a:cs typeface="Times New Roman" panose="02020603050405020304" pitchFamily="18" charset="0"/>
              </a:rPr>
              <a:t>: dynamic; monitored during the data collection period; action depends on progress made so far, </a:t>
            </a:r>
            <a:r>
              <a:rPr lang="en-US" sz="2800" i="1" dirty="0" smtClean="0">
                <a:latin typeface="Times New Roman" panose="02020603050405020304" pitchFamily="18" charset="0"/>
                <a:cs typeface="Times New Roman" panose="02020603050405020304" pitchFamily="18" charset="0"/>
              </a:rPr>
              <a:t>intervention</a:t>
            </a:r>
            <a:r>
              <a:rPr lang="en-US" sz="2800" dirty="0" smtClean="0">
                <a:latin typeface="Times New Roman" panose="02020603050405020304" pitchFamily="18" charset="0"/>
                <a:cs typeface="Times New Roman" panose="02020603050405020304" pitchFamily="18" charset="0"/>
              </a:rPr>
              <a:t>s may take place during </a:t>
            </a:r>
            <a:r>
              <a:rPr lang="en-US" sz="2800" dirty="0">
                <a:latin typeface="Times New Roman" panose="02020603050405020304" pitchFamily="18" charset="0"/>
                <a:cs typeface="Times New Roman" panose="02020603050405020304" pitchFamily="18" charset="0"/>
              </a:rPr>
              <a:t>the period</a:t>
            </a:r>
            <a:r>
              <a:rPr lang="en-US" sz="2800" dirty="0" smtClean="0">
                <a:latin typeface="Times New Roman" panose="02020603050405020304" pitchFamily="18" charset="0"/>
                <a:cs typeface="Times New Roman" panose="02020603050405020304" pitchFamily="18" charset="0"/>
              </a:rPr>
              <a:t>, to </a:t>
            </a:r>
            <a:r>
              <a:rPr lang="en-US" sz="2800" dirty="0">
                <a:latin typeface="Times New Roman" panose="02020603050405020304" pitchFamily="18" charset="0"/>
                <a:cs typeface="Times New Roman" panose="02020603050405020304" pitchFamily="18" charset="0"/>
              </a:rPr>
              <a:t>get in the end a </a:t>
            </a:r>
            <a:r>
              <a:rPr lang="en-US" sz="2800" i="1" dirty="0" smtClean="0">
                <a:latin typeface="Times New Roman" panose="02020603050405020304" pitchFamily="18" charset="0"/>
                <a:cs typeface="Times New Roman" panose="02020603050405020304" pitchFamily="18" charset="0"/>
              </a:rPr>
              <a:t>well representative</a:t>
            </a:r>
            <a:r>
              <a:rPr lang="en-US" sz="2800" i="1" dirty="0">
                <a:latin typeface="Times New Roman" panose="02020603050405020304" pitchFamily="18" charset="0"/>
                <a:cs typeface="Times New Roman" panose="02020603050405020304" pitchFamily="18" charset="0"/>
              </a:rPr>
              <a:t>, well balanced </a:t>
            </a:r>
            <a:r>
              <a:rPr lang="en-US" sz="2800" i="1" dirty="0" smtClean="0">
                <a:latin typeface="Times New Roman" panose="02020603050405020304" pitchFamily="18" charset="0"/>
                <a:cs typeface="Times New Roman" panose="02020603050405020304" pitchFamily="18" charset="0"/>
              </a:rPr>
              <a:t>response</a:t>
            </a:r>
          </a:p>
          <a:p>
            <a:pPr algn="l"/>
            <a:endParaRPr lang="en-US" sz="28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The difference will lie in the </a:t>
            </a:r>
            <a:r>
              <a:rPr lang="en-US" sz="2800" i="1" dirty="0" smtClean="0">
                <a:latin typeface="Times New Roman" panose="02020603050405020304" pitchFamily="18" charset="0"/>
                <a:cs typeface="Times New Roman" panose="02020603050405020304" pitchFamily="18" charset="0"/>
              </a:rPr>
              <a:t>composition of the final set of respondents</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(but perhaps not in the response rate)</a:t>
            </a:r>
          </a:p>
        </p:txBody>
      </p:sp>
    </p:spTree>
    <p:extLst>
      <p:ext uri="{BB962C8B-B14F-4D97-AF65-F5344CB8AC3E}">
        <p14:creationId xmlns:p14="http://schemas.microsoft.com/office/powerpoint/2010/main" val="6956888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738359" y="1452049"/>
            <a:ext cx="7839606" cy="1153992"/>
          </a:xfrm>
        </p:spPr>
        <p:txBody>
          <a:bodyPr>
            <a:normAutofit/>
          </a:bodyPr>
          <a:lstStyle/>
          <a:p>
            <a:pPr algn="ctr"/>
            <a:r>
              <a:rPr lang="en-US" sz="2800" b="1" i="1" dirty="0" smtClean="0">
                <a:latin typeface="Times New Roman" panose="02020603050405020304" pitchFamily="18" charset="0"/>
                <a:cs typeface="Times New Roman" panose="02020603050405020304" pitchFamily="18" charset="0"/>
              </a:rPr>
              <a:t>8.       </a:t>
            </a:r>
            <a:r>
              <a:rPr lang="en-US" sz="2800" b="1" i="1" u="sng" dirty="0" smtClean="0">
                <a:latin typeface="Times New Roman" panose="02020603050405020304" pitchFamily="18" charset="0"/>
                <a:cs typeface="Times New Roman" panose="02020603050405020304" pitchFamily="18" charset="0"/>
              </a:rPr>
              <a:t>Adaptive data collection</a:t>
            </a:r>
            <a:r>
              <a:rPr lang="en-US" sz="2800" b="1" u="sng" dirty="0" smtClean="0">
                <a:latin typeface="Times New Roman" panose="02020603050405020304" pitchFamily="18" charset="0"/>
                <a:cs typeface="Times New Roman" panose="02020603050405020304" pitchFamily="18" charset="0"/>
              </a:rPr>
              <a:t/>
            </a:r>
            <a:br>
              <a:rPr lang="en-US" sz="2800" b="1" u="sng" dirty="0" smtClean="0">
                <a:latin typeface="Times New Roman" panose="02020603050405020304" pitchFamily="18" charset="0"/>
                <a:cs typeface="Times New Roman" panose="02020603050405020304" pitchFamily="18" charset="0"/>
              </a:rPr>
            </a:br>
            <a:endParaRPr lang="en-US" sz="2800" b="1" dirty="0"/>
          </a:p>
        </p:txBody>
      </p:sp>
      <p:sp>
        <p:nvSpPr>
          <p:cNvPr id="3" name="Platshållare för innehåll 2"/>
          <p:cNvSpPr>
            <a:spLocks noGrp="1"/>
          </p:cNvSpPr>
          <p:nvPr>
            <p:ph idx="1"/>
          </p:nvPr>
        </p:nvSpPr>
        <p:spPr>
          <a:xfrm>
            <a:off x="569377" y="5269366"/>
            <a:ext cx="10515600" cy="1056484"/>
          </a:xfrm>
        </p:spPr>
        <p:txBody>
          <a:bodyPr>
            <a:normAutofit/>
          </a:bodyPr>
          <a:lstStyle/>
          <a:p>
            <a:pPr marL="0" indent="0">
              <a:buNone/>
            </a:pPr>
            <a:r>
              <a:rPr lang="en-US" dirty="0" smtClean="0">
                <a:solidFill>
                  <a:srgbClr val="000000"/>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1288612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210491" y="6080125"/>
            <a:ext cx="7576457" cy="777875"/>
          </a:xfrm>
        </p:spPr>
        <p:txBody>
          <a:bodyPr>
            <a:normAutofit/>
          </a:bodyPr>
          <a:lstStyle/>
          <a:p>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3" name="Platshållare för innehåll 2"/>
          <p:cNvSpPr>
            <a:spLocks noGrp="1"/>
          </p:cNvSpPr>
          <p:nvPr>
            <p:ph idx="1"/>
          </p:nvPr>
        </p:nvSpPr>
        <p:spPr>
          <a:xfrm>
            <a:off x="495732" y="391222"/>
            <a:ext cx="11084169" cy="5146676"/>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A recent direction :</a:t>
            </a:r>
          </a:p>
          <a:p>
            <a:pPr marL="0" indent="0">
              <a:buNone/>
            </a:pPr>
            <a:r>
              <a:rPr lang="en-US" dirty="0" smtClean="0">
                <a:latin typeface="Times New Roman" panose="02020603050405020304" pitchFamily="18" charset="0"/>
                <a:cs typeface="Times New Roman" panose="02020603050405020304" pitchFamily="18" charset="0"/>
              </a:rPr>
              <a:t>-  Recognize that data collection is an important component of the inference.</a:t>
            </a:r>
          </a:p>
          <a:p>
            <a:pPr marL="0" indent="0">
              <a:buNone/>
            </a:pPr>
            <a:r>
              <a:rPr lang="en-US" dirty="0" smtClean="0">
                <a:latin typeface="Times New Roman" panose="02020603050405020304" pitchFamily="18" charset="0"/>
                <a:cs typeface="Times New Roman" panose="02020603050405020304" pitchFamily="18" charset="0"/>
              </a:rPr>
              <a:t>-  Combine </a:t>
            </a:r>
            <a:r>
              <a:rPr lang="en-US" dirty="0">
                <a:latin typeface="Times New Roman" panose="02020603050405020304" pitchFamily="18" charset="0"/>
                <a:cs typeface="Times New Roman" panose="02020603050405020304" pitchFamily="18" charset="0"/>
              </a:rPr>
              <a:t>data collection and estimation.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Important article :  Groves </a:t>
            </a:r>
            <a:r>
              <a:rPr lang="en-US" dirty="0">
                <a:latin typeface="Times New Roman" panose="02020603050405020304" pitchFamily="18" charset="0"/>
                <a:cs typeface="Times New Roman" panose="02020603050405020304" pitchFamily="18" charset="0"/>
              </a:rPr>
              <a:t>and </a:t>
            </a:r>
            <a:r>
              <a:rPr lang="en-US" dirty="0" err="1" smtClean="0">
                <a:latin typeface="Times New Roman" panose="02020603050405020304" pitchFamily="18" charset="0"/>
                <a:cs typeface="Times New Roman" panose="02020603050405020304" pitchFamily="18" charset="0"/>
              </a:rPr>
              <a:t>Heeringa</a:t>
            </a:r>
            <a:r>
              <a:rPr lang="en-US" dirty="0" smtClean="0">
                <a:latin typeface="Times New Roman" panose="02020603050405020304" pitchFamily="18" charset="0"/>
                <a:cs typeface="Times New Roman" panose="02020603050405020304" pitchFamily="18" charset="0"/>
              </a:rPr>
              <a:t> (2007</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Pressures:  </a:t>
            </a:r>
            <a:r>
              <a:rPr lang="en-US" dirty="0" smtClean="0">
                <a:latin typeface="Times New Roman" panose="02020603050405020304" pitchFamily="18" charset="0"/>
                <a:cs typeface="Times New Roman" panose="02020603050405020304" pitchFamily="18" charset="0"/>
              </a:rPr>
              <a:t>High cost ;  </a:t>
            </a:r>
            <a:r>
              <a:rPr lang="en-US" dirty="0">
                <a:latin typeface="Times New Roman" panose="02020603050405020304" pitchFamily="18" charset="0"/>
                <a:cs typeface="Times New Roman" panose="02020603050405020304" pitchFamily="18" charset="0"/>
              </a:rPr>
              <a:t>publication </a:t>
            </a:r>
            <a:r>
              <a:rPr lang="en-US" dirty="0" smtClean="0">
                <a:latin typeface="Times New Roman" panose="02020603050405020304" pitchFamily="18" charset="0"/>
                <a:cs typeface="Times New Roman" panose="02020603050405020304" pitchFamily="18" charset="0"/>
              </a:rPr>
              <a:t>deadlines . </a:t>
            </a:r>
          </a:p>
          <a:p>
            <a:pPr marL="0" indent="0">
              <a:buNone/>
            </a:pPr>
            <a:r>
              <a:rPr lang="en-US" dirty="0" smtClean="0">
                <a:latin typeface="Times New Roman" panose="02020603050405020304" pitchFamily="18" charset="0"/>
                <a:cs typeface="Times New Roman" panose="02020603050405020304" pitchFamily="18" charset="0"/>
              </a:rPr>
              <a:t>Therefore, carry </a:t>
            </a:r>
            <a:r>
              <a:rPr lang="en-US" dirty="0">
                <a:latin typeface="Times New Roman" panose="02020603050405020304" pitchFamily="18" charset="0"/>
                <a:cs typeface="Times New Roman" panose="02020603050405020304" pitchFamily="18" charset="0"/>
              </a:rPr>
              <a:t>out </a:t>
            </a:r>
            <a:r>
              <a:rPr lang="en-US" i="1" dirty="0">
                <a:latin typeface="Times New Roman" panose="02020603050405020304" pitchFamily="18" charset="0"/>
                <a:cs typeface="Times New Roman" panose="02020603050405020304" pitchFamily="18" charset="0"/>
              </a:rPr>
              <a:t>adaptive</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responsive</a:t>
            </a:r>
            <a:r>
              <a:rPr lang="en-US" dirty="0">
                <a:latin typeface="Times New Roman" panose="02020603050405020304" pitchFamily="18" charset="0"/>
                <a:cs typeface="Times New Roman" panose="02020603050405020304" pitchFamily="18" charset="0"/>
              </a:rPr>
              <a:t> design; </a:t>
            </a:r>
            <a:r>
              <a:rPr lang="en-US" dirty="0" smtClean="0">
                <a:latin typeface="Times New Roman" panose="02020603050405020304" pitchFamily="18" charset="0"/>
                <a:cs typeface="Times New Roman" panose="02020603050405020304" pitchFamily="18" charset="0"/>
              </a:rPr>
              <a:t>make </a:t>
            </a:r>
            <a:r>
              <a:rPr lang="en-US" dirty="0">
                <a:latin typeface="Times New Roman" panose="02020603050405020304" pitchFamily="18" charset="0"/>
                <a:cs typeface="Times New Roman" panose="02020603050405020304" pitchFamily="18" charset="0"/>
              </a:rPr>
              <a:t>data collection more </a:t>
            </a:r>
            <a:r>
              <a:rPr lang="en-US" dirty="0" smtClean="0">
                <a:latin typeface="Times New Roman" panose="02020603050405020304" pitchFamily="18" charset="0"/>
                <a:cs typeface="Times New Roman" panose="02020603050405020304" pitchFamily="18" charset="0"/>
              </a:rPr>
              <a:t>efficient, less costly, get in the end a </a:t>
            </a:r>
            <a:r>
              <a:rPr lang="en-US" dirty="0">
                <a:latin typeface="Times New Roman" panose="02020603050405020304" pitchFamily="18" charset="0"/>
                <a:cs typeface="Times New Roman" panose="02020603050405020304" pitchFamily="18" charset="0"/>
              </a:rPr>
              <a:t>“good” set of </a:t>
            </a:r>
            <a:r>
              <a:rPr lang="en-US" dirty="0" smtClean="0">
                <a:latin typeface="Times New Roman" panose="02020603050405020304" pitchFamily="18" charset="0"/>
                <a:cs typeface="Times New Roman" panose="02020603050405020304" pitchFamily="18" charset="0"/>
              </a:rPr>
              <a:t>respondents.</a:t>
            </a:r>
          </a:p>
          <a:p>
            <a:pPr marL="0" indent="0">
              <a:buNone/>
            </a:pPr>
            <a:r>
              <a:rPr lang="en-US" dirty="0" smtClean="0">
                <a:latin typeface="Times New Roman" panose="02020603050405020304" pitchFamily="18" charset="0"/>
                <a:cs typeface="Times New Roman" panose="02020603050405020304" pitchFamily="18" charset="0"/>
              </a:rPr>
              <a:t>Then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do </a:t>
            </a:r>
            <a:r>
              <a:rPr lang="en-US" dirty="0">
                <a:latin typeface="Times New Roman" panose="02020603050405020304" pitchFamily="18" charset="0"/>
                <a:cs typeface="Times New Roman" panose="02020603050405020304" pitchFamily="18" charset="0"/>
              </a:rPr>
              <a:t>the estimation.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For ex.,  avoid long sequences of contact attempts with units that             with high probability are not going to respond anyway.</a:t>
            </a:r>
          </a:p>
        </p:txBody>
      </p:sp>
    </p:spTree>
    <p:extLst>
      <p:ext uri="{BB962C8B-B14F-4D97-AF65-F5344CB8AC3E}">
        <p14:creationId xmlns:p14="http://schemas.microsoft.com/office/powerpoint/2010/main" val="41183964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10405</TotalTime>
  <Words>5716</Words>
  <Application>Microsoft Office PowerPoint</Application>
  <PresentationFormat>Bredbild</PresentationFormat>
  <Paragraphs>919</Paragraphs>
  <Slides>132</Slides>
  <Notes>25</Notes>
  <HiddenSlides>0</HiddenSlides>
  <MMClips>0</MMClips>
  <ScaleCrop>false</ScaleCrop>
  <HeadingPairs>
    <vt:vector size="8" baseType="variant">
      <vt:variant>
        <vt:lpstr>Använt teckensnitt</vt:lpstr>
      </vt:variant>
      <vt:variant>
        <vt:i4>5</vt:i4>
      </vt:variant>
      <vt:variant>
        <vt:lpstr>Tema</vt:lpstr>
      </vt:variant>
      <vt:variant>
        <vt:i4>1</vt:i4>
      </vt:variant>
      <vt:variant>
        <vt:lpstr>Serverprogram för OLE-inbäddning</vt:lpstr>
      </vt:variant>
      <vt:variant>
        <vt:i4>2</vt:i4>
      </vt:variant>
      <vt:variant>
        <vt:lpstr>Bildrubriker</vt:lpstr>
      </vt:variant>
      <vt:variant>
        <vt:i4>132</vt:i4>
      </vt:variant>
    </vt:vector>
  </HeadingPairs>
  <TitlesOfParts>
    <vt:vector size="140" baseType="lpstr">
      <vt:lpstr>Arial</vt:lpstr>
      <vt:lpstr>Calibri</vt:lpstr>
      <vt:lpstr>Calibri Light</vt:lpstr>
      <vt:lpstr>Symbol</vt:lpstr>
      <vt:lpstr>Times New Roman</vt:lpstr>
      <vt:lpstr>Office-tema</vt:lpstr>
      <vt:lpstr>Equation</vt:lpstr>
      <vt:lpstr>Ekvation</vt:lpstr>
      <vt:lpstr> Development of Survey Statistics theory and practice in the last fifty years; some personal reflections</vt:lpstr>
      <vt:lpstr> Thank you</vt:lpstr>
      <vt:lpstr> </vt:lpstr>
      <vt:lpstr>…</vt:lpstr>
      <vt:lpstr>Classical period of sampling theory and practice,  1900 - 1970</vt:lpstr>
      <vt:lpstr>…</vt:lpstr>
      <vt:lpstr>“State of the art” probability sampling still very much at the center of attention</vt:lpstr>
      <vt:lpstr>Familiar terms you will hear in my talk  :</vt:lpstr>
      <vt:lpstr>PowerPoint-presentation</vt:lpstr>
      <vt:lpstr>I argued in a recent article  (in Swedish)  that               probability sampling may never have been proposed  or at least       would never have become the dominant paradigm that we know,  namely,  if  &gt; 80 years ago it had been known and obvious that     a large portion of a population          will not co-operate and deliver data, if selected  Society  was different back then. Probability sampling was built on a notion of trust in society </vt:lpstr>
      <vt:lpstr>PowerPoint-presentation</vt:lpstr>
      <vt:lpstr>…</vt:lpstr>
      <vt:lpstr>…</vt:lpstr>
      <vt:lpstr>…</vt:lpstr>
      <vt:lpstr>….</vt:lpstr>
      <vt:lpstr>…</vt:lpstr>
      <vt:lpstr>PowerPoint-presentation</vt:lpstr>
      <vt:lpstr>AG</vt:lpstr>
      <vt:lpstr>The basic design-based inference</vt:lpstr>
      <vt:lpstr>…</vt:lpstr>
      <vt:lpstr>PowerPoint-presentation</vt:lpstr>
      <vt:lpstr>PowerPoint-presentation</vt:lpstr>
      <vt:lpstr>PowerPoint-presentation</vt:lpstr>
      <vt:lpstr>…</vt:lpstr>
      <vt:lpstr>                           Variance is important for inference  The design-based  variance of the HT estimator     can be stated and estimated,      making design-based statistical inference possible.   The formula for the estimated variance of  HT  involves             the known second order inclusion probabilities. </vt:lpstr>
      <vt:lpstr>In the early  BNU period,        basic probability sampling theory inspired some interesting work</vt:lpstr>
      <vt:lpstr>PowerPoint-presentation</vt:lpstr>
      <vt:lpstr>Unbiased  :  A property of doubtful value in itself</vt:lpstr>
      <vt:lpstr>…</vt:lpstr>
      <vt:lpstr>PowerPoint-presentation</vt:lpstr>
      <vt:lpstr>HT is unbiased</vt:lpstr>
      <vt:lpstr>Sampling design for HT</vt:lpstr>
      <vt:lpstr>3.   Systematic uses - from 1970’s - of auxiliary variables in the probability sampling paradigm : MASS   and   MCAL    estimation </vt:lpstr>
      <vt:lpstr>Inverse probability weighting</vt:lpstr>
      <vt:lpstr>PowerPoint-presentation</vt:lpstr>
      <vt:lpstr>.</vt:lpstr>
      <vt:lpstr>Model Assisted Estimation ;  Calibration Estimation</vt:lpstr>
      <vt:lpstr>       Unbiased (or nearly so) estimation               Objective: Low variance</vt:lpstr>
      <vt:lpstr>Hundreds of articles have been written     about MASS and CAL estimation   (starting from 1980’s) ;                 Those approaches still produce much new research.  Although different,      both arguments are (apparently) convincing.</vt:lpstr>
      <vt:lpstr>The MASS approach,    the MCAL approach </vt:lpstr>
      <vt:lpstr>PowerPoint-presentation</vt:lpstr>
      <vt:lpstr>4.    Model assisted (MASS) estimation  or  generalized regression (GREG)  estimation</vt:lpstr>
      <vt:lpstr>            What is the difference between  GREG and MASS?  MASS  refers to a mode of inference :              model assisted design-based estimation,                    almost design unbiased &amp; with computable design-based variance  GREG  refers to a certain form of model assisted estimator  Generally, all GREG estimators are MASS estimators.   The name GREG  tends to be used in particular for linear assisting model  MASS and GREG reasoning is widely used in NSI:s</vt:lpstr>
      <vt:lpstr>       Unbiased (or nearly so) estimation</vt:lpstr>
      <vt:lpstr>PowerPoint-presentation</vt:lpstr>
      <vt:lpstr>Derivation of the MASS design-based estimator</vt:lpstr>
      <vt:lpstr>MASS estimator</vt:lpstr>
      <vt:lpstr>MASS estimator  =   HT estimator plus an adjustment</vt:lpstr>
      <vt:lpstr>Simple case of MASS</vt:lpstr>
      <vt:lpstr>Model assisted design-based estimator  (MASS)</vt:lpstr>
      <vt:lpstr>Early application of non-linear GREG  :</vt:lpstr>
      <vt:lpstr>                           The name  model assisted  -  Why ?     y  = m(x) is  called assisting model     (Book title: Model assisted survey sampling, Särndal, Swensson and Wretman, 1992)  m(x) is a specified function, often parametric, but not necessarily.         Simple model:  The linear   y = m(x) = x´   Model is used only to assist the inference.  The properties of the estimation are derived from the sampling design (the inclusion probabilities), not from the model  (that would be model-based).  The inference is design-based, does not depend on “truth of the model”, is not model dependent.       (Big debates in 1970’s about this.)</vt:lpstr>
      <vt:lpstr>PowerPoint-presentation</vt:lpstr>
      <vt:lpstr>            Big surveys - many y-variables – MASS may require a lot of work   Some surveys (in an NSI) has many y-variables.       For best results in MASS estimation, different  y-variables require different models.  There is a certain amount of work involved: Choose “the best” assisting model.  Statisticians (in NSI:s) often find easier to fit same model, with the same x-vector, to all the y-variables </vt:lpstr>
      <vt:lpstr>      Note the difference with a model-based argument</vt:lpstr>
      <vt:lpstr>5.      The Calibration approach      in particular   Model calibration</vt:lpstr>
      <vt:lpstr>       Unbiased (or nearly so) estimation</vt:lpstr>
      <vt:lpstr>…</vt:lpstr>
      <vt:lpstr>Simple calibration</vt:lpstr>
      <vt:lpstr>PowerPoint-presentation</vt:lpstr>
      <vt:lpstr>PowerPoint-presentation</vt:lpstr>
      <vt:lpstr>…</vt:lpstr>
      <vt:lpstr>…</vt:lpstr>
      <vt:lpstr>PowerPoint-presentation</vt:lpstr>
      <vt:lpstr>But in general, the weights change with the y-variable     Logistic model (for  0/1  y-variable)</vt:lpstr>
      <vt:lpstr>The multipurpose issue  -  Often many y-variables in a survey</vt:lpstr>
      <vt:lpstr>Model calibration   (MCAL)</vt:lpstr>
      <vt:lpstr>…</vt:lpstr>
      <vt:lpstr>ÖV           Another view of calibration weights         Find weights  dk(1+k)  that give agreement with control totals</vt:lpstr>
      <vt:lpstr>6.      Incomplete data collection,  nonresponse ;  missing values</vt:lpstr>
      <vt:lpstr>PowerPoint-presentation</vt:lpstr>
      <vt:lpstr>Some survey environments are not affected by nonresponse,                                  e.g., forestry science,          so advances in the probability sampling paradigm                     in last few decades are highly relevant there.  But for human or institutional populations,  nonresponse                          -    a regrettable feature of society today  -  causes a severe disruption to the classical paradigm.  Can the paradigm survive ?</vt:lpstr>
      <vt:lpstr>Unbiased, or nearly</vt:lpstr>
      <vt:lpstr>Why a disruption of the classical paradigm?                              It is because the basic building block</vt:lpstr>
      <vt:lpstr>Nonresponse : an unwelcome complication</vt:lpstr>
      <vt:lpstr>PowerPoint-presentation</vt:lpstr>
      <vt:lpstr>PowerPoint-presentation</vt:lpstr>
      <vt:lpstr>Nonresponse in Swedish Labour Force Survey 2002-2016</vt:lpstr>
      <vt:lpstr>PowerPoint-presentation</vt:lpstr>
      <vt:lpstr>…</vt:lpstr>
      <vt:lpstr>     Response probabilities</vt:lpstr>
      <vt:lpstr>The calibration approach has been particularly useful           for estimation under nonresponse  because calibration is about weighting of observed units,           and nonresponse adjustment weighting is an old idea.  Such weighting may reduce, but does not eliminate, the bias.</vt:lpstr>
      <vt:lpstr>A  simple form of estimation with nonresponse</vt:lpstr>
      <vt:lpstr>…</vt:lpstr>
      <vt:lpstr>Procedure in two steps</vt:lpstr>
      <vt:lpstr>PowerPoint-presentation</vt:lpstr>
      <vt:lpstr>PowerPoint-presentation</vt:lpstr>
      <vt:lpstr>PowerPoint-presentation</vt:lpstr>
      <vt:lpstr>The institutional context</vt:lpstr>
      <vt:lpstr>….</vt:lpstr>
      <vt:lpstr>PowerPoint-presentation</vt:lpstr>
      <vt:lpstr>….</vt:lpstr>
      <vt:lpstr>The data collection at a closer look</vt:lpstr>
      <vt:lpstr>In the traditional outlook:       At the end of the data collection period, carry out estimation         with the response set  r  we happened to get. </vt:lpstr>
      <vt:lpstr>Traditionally, nonresponse is viewed (in the literature, in practice)           mainly as a problem for the estimation phase</vt:lpstr>
      <vt:lpstr>Challenges for the data collection</vt:lpstr>
      <vt:lpstr>…</vt:lpstr>
      <vt:lpstr>8.       Adaptive data collection </vt:lpstr>
      <vt:lpstr>…</vt:lpstr>
      <vt:lpstr>Recognize the dynamic nature of data collection</vt:lpstr>
      <vt:lpstr>PowerPoint-presentation</vt:lpstr>
      <vt:lpstr>Research has shown:  The bias in the estimates is very weakly related to the nonresponse rate. (Article by Brick in JOS special issue)  The response rate (= the relative size of the response set r)                                  is not the decisive issue for getting high quality (low bias) estimates.  A much more important factor: The composition of the set of respondents.  Is it “representative” , “well balanced” ?  This message is very difficult to get accepted by NSI:s.</vt:lpstr>
      <vt:lpstr>Unbiased, or nearly</vt:lpstr>
      <vt:lpstr>PowerPoint-presentation</vt:lpstr>
      <vt:lpstr>.</vt:lpstr>
      <vt:lpstr>.</vt:lpstr>
      <vt:lpstr>PowerPoint-presentation</vt:lpstr>
      <vt:lpstr>We find</vt:lpstr>
      <vt:lpstr>PowerPoint-presentation</vt:lpstr>
      <vt:lpstr>PowerPoint-presentation</vt:lpstr>
      <vt:lpstr>.</vt:lpstr>
      <vt:lpstr>PowerPoint-presentation</vt:lpstr>
      <vt:lpstr>          9.  Looking back  -  looking ahead</vt:lpstr>
      <vt:lpstr>      In this lecture,  I have used                      structure maps, increasingly more complex       They can perhaps help to situate an individual researcher, or a student,           who wants to study some aspect, some detail, of the complex structure                and get articles published</vt:lpstr>
      <vt:lpstr>Unbiased, or nearly</vt:lpstr>
      <vt:lpstr>I have wanted to make the point that              the structure for probability sampling inference in sample surveys                    has become complex ,                         is burdened with “compromises and repairs”   The sampling theory                                                               that grew out of the foundation by Neyman and others     was a great scientific achievement,    but is vulnerable  Ultimately, our ”corrective methods” force the question :      Why continue with -  or insist on -  probability sampling ?                               The temptation: Why not collect the data in some other (cheaper, faster) way?</vt:lpstr>
      <vt:lpstr>The survival of the probability sampling paradigm</vt:lpstr>
      <vt:lpstr>PowerPoint-presentation</vt:lpstr>
      <vt:lpstr>…</vt:lpstr>
      <vt:lpstr>Looking back at the BNU network</vt:lpstr>
      <vt:lpstr>Next 50 years</vt:lpstr>
      <vt:lpstr>REFERENCES</vt:lpstr>
      <vt:lpstr>…</vt:lpstr>
      <vt:lpstr>I argued in a recent article  (in Swedish)  that               probability sampling may never have been proposed  or at least       would never have become the dominant paradigm that we know   namely,  if  &gt; 80 years ago it had been known and obvious that     a large portion of a population          will not co-operate and deliver data, if selected  Society was different back then. Probability sampling was built on a notion of trust in society </vt:lpstr>
      <vt:lpstr>Looking back at 50 years</vt:lpstr>
      <vt:lpstr>Looking back at 50 years</vt:lpstr>
      <vt:lpstr>Looking ahead at the next 50 years</vt:lpstr>
      <vt:lpstr>History of Science  or   Philosophy of Science  ?</vt:lpstr>
      <vt:lpstr>                                    Next 50 years  The logic of MASS and MCAL is built on auxiliary information,              values  xk  associated with the identified units of the finite population  U.  Can we see an extension of probability sampling to the world of Big Data?   The key seems to lie in the concept of finite population of identifiable units.  Variable values from Big Data sources, can they be associated with the  N  individual units that define a finite population of interest ?  The challenge  seems to lie in the concept of finite population</vt:lpstr>
      <vt:lpstr>I have offered a review – incomplete -  of the field of Survey Statistics         Some earlier reviews I read long ago with great interest;             they seem “out of context now”.                               Society, and with it the field, has changed</vt:lpstr>
      <vt:lpstr> Several NSI:s have taken the opportunity to write their history  -    important !</vt:lpstr>
      <vt:lpstr>PowerPoint-presentation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Inconsistent Regression and Nonresponse bias:   Exploring their Relationship as a Function of Response Imbalance</dc:title>
  <dc:creator>Carl-erik Särndal</dc:creator>
  <cp:lastModifiedBy>Carl-erik Särndal</cp:lastModifiedBy>
  <cp:revision>1317</cp:revision>
  <cp:lastPrinted>2018-06-06T13:49:18Z</cp:lastPrinted>
  <dcterms:created xsi:type="dcterms:W3CDTF">2018-01-16T06:44:31Z</dcterms:created>
  <dcterms:modified xsi:type="dcterms:W3CDTF">2018-08-20T06:19:04Z</dcterms:modified>
</cp:coreProperties>
</file>