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13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BIG%20DISK:ONS_Final%20Logos%20Folder%2028.02.08:NEW%20ONS%20Logos:JPEG%20HI:ONS_RGB_bil.jpg" TargetMode="Externa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7D6177D6-5374-4986-AFDA-778ACBFA507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457200" y="31242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7B3B2819-DB8D-49E7-AD41-013DA404FF90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457200" y="4419600"/>
            <a:ext cx="6400800" cy="17526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CC03C8C7-3CF2-4E95-8D09-35164BE51BAC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fld id="{8FCDC175-14BB-4B9E-85DA-8122DAB4C077}" type="datetimeFigureOut">
              <a:rPr lang="en-GB" smtClean="0"/>
              <a:t>14/08/2018</a:t>
            </a:fld>
            <a:endParaRPr lang="en-GB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AACBCAEC-7006-42B1-B4D7-8A7653859A5A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5627E585-800E-43A7-9AF8-4C9A54EDD9A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0B029C9B-2B4A-4518-8640-2D2035B5F925}" type="slidenum">
              <a:rPr lang="en-GB" smtClean="0"/>
              <a:t>‹#›</a:t>
            </a:fld>
            <a:endParaRPr lang="en-GB"/>
          </a:p>
        </p:txBody>
      </p:sp>
      <p:pic>
        <p:nvPicPr>
          <p:cNvPr id="3080" name="Picture 8" descr="BIG DISK:ONS_Final Logos Folder 28.02.08:NEW ONS Logos:JPEG HI:ONS_RGB_bil.jpg">
            <a:extLst>
              <a:ext uri="{FF2B5EF4-FFF2-40B4-BE49-F238E27FC236}">
                <a16:creationId xmlns:a16="http://schemas.microsoft.com/office/drawing/2014/main" id="{892954F6-ED49-4D77-B51D-BB98D1928C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81000"/>
            <a:ext cx="3581400" cy="166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6849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E92BA-0379-4DE0-947D-359A85B9C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B29F48-91BE-4D50-A467-B394E7DF84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F56C4A-2CC2-4DD3-A7B2-12F954486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FCDC175-14BB-4B9E-85DA-8122DAB4C077}" type="datetimeFigureOut">
              <a:rPr lang="en-GB" smtClean="0"/>
              <a:t>14/08/2018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26950-2B4B-4311-8983-374B9F697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72B806-0B2C-4480-B878-FA7DF2407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029C9B-2B4A-4518-8640-2D2035B5F9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1778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9CD036-01E7-4E80-8A8D-910765D68C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15100" y="152400"/>
            <a:ext cx="1943100" cy="5943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3E77CB-71FF-45B8-9641-95F56536BC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5800" y="152400"/>
            <a:ext cx="5676900" cy="59436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FE03E9-530A-4B00-80D3-4809D1314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FCDC175-14BB-4B9E-85DA-8122DAB4C077}" type="datetimeFigureOut">
              <a:rPr lang="en-GB" smtClean="0"/>
              <a:t>14/08/2018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823D03-79E2-455D-86C4-73A069F2E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8E74B4-B1C4-4FAC-985E-13CFE924A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029C9B-2B4A-4518-8640-2D2035B5F9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5219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7FCC9-21C2-4CD2-BBD2-5D672FE6C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9A52DE-B8EE-41F0-AB4B-1597AD5078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BA715F-72C6-4BCD-BED0-04A24E968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FCDC175-14BB-4B9E-85DA-8122DAB4C077}" type="datetimeFigureOut">
              <a:rPr lang="en-GB" smtClean="0"/>
              <a:t>14/08/2018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8515EB-C4E4-4CA0-850F-92AB3435C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0CE677-9160-49F8-9122-E282B36AE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029C9B-2B4A-4518-8640-2D2035B5F9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3002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FAF99-F0E9-49D4-94C2-C3AC40CA1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0A3DC4-4994-412E-9F2E-692D942FB8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69FE27-88AD-4715-B62E-D6315B1C3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FCDC175-14BB-4B9E-85DA-8122DAB4C077}" type="datetimeFigureOut">
              <a:rPr lang="en-GB" smtClean="0"/>
              <a:t>14/08/2018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4C0E78-7781-4DEC-8F77-6D011C3FD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5A3F2B-80DE-4052-A16F-57FBB05CB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029C9B-2B4A-4518-8640-2D2035B5F9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237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74997-F284-481C-9560-F1BBC130A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8C22B6-138A-4018-AB36-9FC199699F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3810000" cy="4572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1EB431-391C-40B7-99E3-B8F5A750C1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3810000" cy="4572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1A48A9-07D9-43B7-81BC-062C1396F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FCDC175-14BB-4B9E-85DA-8122DAB4C077}" type="datetimeFigureOut">
              <a:rPr lang="en-GB" smtClean="0"/>
              <a:t>14/08/2018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F85227-FF58-4350-AD84-BBDE3A1C7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217D51-EA03-4C5A-809D-4728EF34B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029C9B-2B4A-4518-8640-2D2035B5F9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6934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85D1A-7F49-4A05-896D-82A8323EC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6EBEE3-744F-4FC2-9373-FAF9533C72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D07DA5-CA74-49E8-928E-A3C1A15A4A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3756C2-AF10-42C0-9745-C64228B198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F215E7-536A-4453-B6B4-ACB9A6E927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B8BF22-D50E-435C-89A1-284A5D465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FCDC175-14BB-4B9E-85DA-8122DAB4C077}" type="datetimeFigureOut">
              <a:rPr lang="en-GB" smtClean="0"/>
              <a:t>14/08/2018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073D16-3B98-4500-82C5-B1B03EE1D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BB3D9E-9D97-4F40-BD70-49F8319E5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029C9B-2B4A-4518-8640-2D2035B5F9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15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1C7A1-6F27-4B41-83DE-B563F1B2E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A8015E-1E84-4766-BED3-856D98C0C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FCDC175-14BB-4B9E-85DA-8122DAB4C077}" type="datetimeFigureOut">
              <a:rPr lang="en-GB" smtClean="0"/>
              <a:t>14/08/2018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F76002-4A60-4BA2-A2B1-CBDD647FB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5BC48F-2B28-4BDC-BE18-2A4FDA220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029C9B-2B4A-4518-8640-2D2035B5F9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3255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D55FF9-C4A1-43B9-B7DB-49DAB925B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FCDC175-14BB-4B9E-85DA-8122DAB4C077}" type="datetimeFigureOut">
              <a:rPr lang="en-GB" smtClean="0"/>
              <a:t>14/08/2018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7500E7-2408-4C65-AF83-4E9812DD4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E777AB-3811-4295-AAB2-EA27F9F5A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029C9B-2B4A-4518-8640-2D2035B5F9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4229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ED08D-E802-47D3-8EFB-268D55552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4DF34-8D74-4704-8E1B-D5C78BA2E4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1B9814-4E51-46AD-AA3C-FBC53C5D91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A869A5-FC88-438F-8D9D-6F0F76B58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FCDC175-14BB-4B9E-85DA-8122DAB4C077}" type="datetimeFigureOut">
              <a:rPr lang="en-GB" smtClean="0"/>
              <a:t>14/08/2018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BF2470-889B-4341-B057-65D166B58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8412D7-E171-45E5-A7B6-75210D548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029C9B-2B4A-4518-8640-2D2035B5F9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726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44A45-8B25-4662-A43B-FD54DEC63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2B3CEB-4472-4003-9F2C-B57DF9301A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6FC99C-DF4B-4527-BADE-7F2F76E9F1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C9D9A7-69D4-4FD5-B1F2-3065F837B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FCDC175-14BB-4B9E-85DA-8122DAB4C077}" type="datetimeFigureOut">
              <a:rPr lang="en-GB" smtClean="0"/>
              <a:t>14/08/2018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082F34-12E2-4F28-A450-94A20D1C5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BA7A92-CB4C-4E34-9917-0B0EE04B4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029C9B-2B4A-4518-8640-2D2035B5F9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2422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430BFCAE-3A8C-4A44-A700-2EE70A0392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524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88F7AEB1-D6C3-4452-BF7A-95CC6CC9DC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524000"/>
            <a:ext cx="7772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53C6675B-62F3-48CB-ACBA-D42ECE2329F6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fld id="{8FCDC175-14BB-4B9E-85DA-8122DAB4C077}" type="datetimeFigureOut">
              <a:rPr lang="en-GB" smtClean="0"/>
              <a:t>14/08/2018</a:t>
            </a:fld>
            <a:endParaRPr lang="en-GB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5BB9BC5F-4821-48A4-B257-D309988504E5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GB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E6C72751-1515-4652-B5A5-9D625A39F84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0B029C9B-2B4A-4518-8640-2D2035B5F925}" type="slidenum">
              <a:rPr lang="en-GB" smtClean="0"/>
              <a:t>‹#›</a:t>
            </a:fld>
            <a:endParaRPr lang="en-GB"/>
          </a:p>
        </p:txBody>
      </p:sp>
      <p:sp>
        <p:nvSpPr>
          <p:cNvPr id="1031" name="Line 7">
            <a:extLst>
              <a:ext uri="{FF2B5EF4-FFF2-40B4-BE49-F238E27FC236}">
                <a16:creationId xmlns:a16="http://schemas.microsoft.com/office/drawing/2014/main" id="{78F9722C-1705-4BD0-AF4B-70FDF2E4C0BA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" y="1143000"/>
            <a:ext cx="8458200" cy="0"/>
          </a:xfrm>
          <a:prstGeom prst="line">
            <a:avLst/>
          </a:prstGeom>
          <a:noFill/>
          <a:ln w="9525">
            <a:solidFill>
              <a:srgbClr val="9BA9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746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rgbClr val="002D46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2D46"/>
          </a:solidFill>
          <a:latin typeface="Arial" panose="020B0604020202020204" pitchFamily="34" charset="0"/>
          <a:ea typeface="ＭＳ Ｐゴシック" panose="020B0600070205080204" pitchFamily="34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2D46"/>
          </a:solidFill>
          <a:latin typeface="Arial" panose="020B0604020202020204" pitchFamily="34" charset="0"/>
          <a:ea typeface="ＭＳ Ｐゴシック" panose="020B0600070205080204" pitchFamily="34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2D46"/>
          </a:solidFill>
          <a:latin typeface="Arial" panose="020B0604020202020204" pitchFamily="34" charset="0"/>
          <a:ea typeface="ＭＳ Ｐゴシック" panose="020B0600070205080204" pitchFamily="34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2D46"/>
          </a:solidFill>
          <a:latin typeface="Arial" panose="020B0604020202020204" pitchFamily="34" charset="0"/>
          <a:ea typeface="ＭＳ Ｐゴシック" panose="020B0600070205080204" pitchFamily="34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2D46"/>
          </a:solidFill>
          <a:latin typeface="Arial" panose="020B0604020202020204" pitchFamily="34" charset="0"/>
          <a:ea typeface="ＭＳ Ｐゴシック" panose="020B0600070205080204" pitchFamily="34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2D46"/>
          </a:solidFill>
          <a:latin typeface="Arial" panose="020B0604020202020204" pitchFamily="34" charset="0"/>
          <a:ea typeface="ＭＳ Ｐゴシック" panose="020B0600070205080204" pitchFamily="34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2D46"/>
          </a:solidFill>
          <a:latin typeface="Arial" panose="020B0604020202020204" pitchFamily="34" charset="0"/>
          <a:ea typeface="ＭＳ Ｐゴシック" panose="020B0600070205080204" pitchFamily="34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2D46"/>
          </a:solidFill>
          <a:latin typeface="Arial" panose="020B0604020202020204" pitchFamily="34" charset="0"/>
          <a:ea typeface="ＭＳ Ｐゴシック" panose="020B0600070205080204" pitchFamily="34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 kern="1200">
          <a:solidFill>
            <a:srgbClr val="002D46"/>
          </a:solidFill>
          <a:latin typeface="+mn-lt"/>
          <a:ea typeface="+mn-ea"/>
          <a:cs typeface="+mn-cs"/>
        </a:defRPr>
      </a:lvl1pPr>
      <a:lvl2pPr marL="763588" indent="-285750" algn="l" rtl="0" eaLnBrk="1" fontAlgn="base" hangingPunct="1">
        <a:spcBef>
          <a:spcPct val="20000"/>
        </a:spcBef>
        <a:spcAft>
          <a:spcPct val="0"/>
        </a:spcAft>
        <a:defRPr sz="2400" kern="1200">
          <a:solidFill>
            <a:srgbClr val="002D46"/>
          </a:solidFill>
          <a:latin typeface="+mn-lt"/>
          <a:ea typeface="+mn-ea"/>
          <a:cs typeface="+mn-cs"/>
        </a:defRPr>
      </a:lvl2pPr>
      <a:lvl3pPr marL="1182688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 kern="1200">
          <a:solidFill>
            <a:srgbClr val="002D46"/>
          </a:solidFill>
          <a:latin typeface="+mn-lt"/>
          <a:ea typeface="+mn-ea"/>
          <a:cs typeface="+mn-cs"/>
        </a:defRPr>
      </a:lvl3pPr>
      <a:lvl4pPr marL="1619250" indent="-246063" algn="l" rtl="0" eaLnBrk="1" fontAlgn="base" hangingPunct="1">
        <a:spcBef>
          <a:spcPct val="20000"/>
        </a:spcBef>
        <a:spcAft>
          <a:spcPct val="0"/>
        </a:spcAft>
        <a:defRPr kern="1200">
          <a:solidFill>
            <a:srgbClr val="002D46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BA1AB-7FF5-4323-97D2-0FC6C1804F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Rethinking Sampling</a:t>
            </a:r>
            <a:br>
              <a:rPr lang="en-GB" dirty="0"/>
            </a:br>
            <a:r>
              <a:rPr lang="en-GB" dirty="0"/>
              <a:t>for UK Business Surveys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951D53-CF2F-49F7-BEBD-1091E7A780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MG </a:t>
            </a:r>
            <a:r>
              <a:rPr lang="en-GB" dirty="0" err="1"/>
              <a:t>Šova</a:t>
            </a:r>
            <a:endParaRPr lang="en-GB" dirty="0"/>
          </a:p>
          <a:p>
            <a:r>
              <a:rPr lang="en-GB" dirty="0"/>
              <a:t>NJC Price</a:t>
            </a:r>
          </a:p>
          <a:p>
            <a:r>
              <a:rPr lang="en-GB" dirty="0"/>
              <a:t>GG James</a:t>
            </a:r>
          </a:p>
        </p:txBody>
      </p:sp>
    </p:spTree>
    <p:extLst>
      <p:ext uri="{BB962C8B-B14F-4D97-AF65-F5344CB8AC3E}">
        <p14:creationId xmlns:p14="http://schemas.microsoft.com/office/powerpoint/2010/main" val="4339169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6E022-C0F3-466D-820A-CDF628A09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Rotational Sampling using PRNs..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B4BF04-C786-47C0-8DA6-16BAD91E1B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3974123"/>
            <a:ext cx="7772400" cy="2121877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Next period move PRN start to rotate out a fixed proportion of the sample and recount </a:t>
            </a:r>
            <a:r>
              <a:rPr lang="en-GB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GB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GB" dirty="0"/>
              <a:t> </a:t>
            </a:r>
            <a:r>
              <a:rPr lang="en-GB" dirty="0" err="1"/>
              <a:t>RUs.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And so on…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81A5E58-449B-413B-A1B3-52146A93179C}"/>
              </a:ext>
            </a:extLst>
          </p:cNvPr>
          <p:cNvCxnSpPr/>
          <p:nvPr/>
        </p:nvCxnSpPr>
        <p:spPr bwMode="auto">
          <a:xfrm>
            <a:off x="571500" y="2514599"/>
            <a:ext cx="78867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C935365-C442-4E78-B55C-C4810B22EFF0}"/>
              </a:ext>
            </a:extLst>
          </p:cNvPr>
          <p:cNvSpPr txBox="1">
            <a:spLocks/>
          </p:cNvSpPr>
          <p:nvPr/>
        </p:nvSpPr>
        <p:spPr bwMode="auto">
          <a:xfrm>
            <a:off x="580296" y="2209791"/>
            <a:ext cx="1072662" cy="304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rgbClr val="002D46"/>
                </a:solidFill>
                <a:latin typeface="+mn-lt"/>
                <a:ea typeface="+mn-ea"/>
                <a:cs typeface="+mn-cs"/>
              </a:defRPr>
            </a:lvl1pPr>
            <a:lvl2pPr marL="763588" indent="-285750" algn="l" rtl="0" eaLnBrk="1" fontAlgn="base" hangingPunct="1">
              <a:spcBef>
                <a:spcPct val="20000"/>
              </a:spcBef>
              <a:spcAft>
                <a:spcPct val="0"/>
              </a:spcAft>
              <a:defRPr sz="2400" kern="1200">
                <a:solidFill>
                  <a:srgbClr val="002D46"/>
                </a:solidFill>
                <a:latin typeface="+mn-lt"/>
                <a:ea typeface="+mn-ea"/>
                <a:cs typeface="+mn-cs"/>
              </a:defRPr>
            </a:lvl2pPr>
            <a:lvl3pPr marL="1182688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rgbClr val="002D46"/>
                </a:solidFill>
                <a:latin typeface="+mn-lt"/>
                <a:ea typeface="+mn-ea"/>
                <a:cs typeface="+mn-cs"/>
              </a:defRPr>
            </a:lvl3pPr>
            <a:lvl4pPr marL="1619250" indent="-246063" algn="l" rtl="0" eaLnBrk="1" fontAlgn="base" hangingPunct="1">
              <a:spcBef>
                <a:spcPct val="20000"/>
              </a:spcBef>
              <a:spcAft>
                <a:spcPct val="0"/>
              </a:spcAft>
              <a:defRPr kern="1200">
                <a:solidFill>
                  <a:srgbClr val="002D4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600" dirty="0">
                <a:solidFill>
                  <a:schemeClr val="tx1"/>
                </a:solidFill>
              </a:rPr>
              <a:t>Period 1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A2056D4-D405-4197-A89C-A29EF5161A93}"/>
              </a:ext>
            </a:extLst>
          </p:cNvPr>
          <p:cNvCxnSpPr/>
          <p:nvPr/>
        </p:nvCxnSpPr>
        <p:spPr bwMode="auto">
          <a:xfrm flipV="1">
            <a:off x="2795949" y="3050938"/>
            <a:ext cx="263769" cy="60666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67BE424-C253-4AAA-AF5F-52F6402A4351}"/>
              </a:ext>
            </a:extLst>
          </p:cNvPr>
          <p:cNvSpPr txBox="1">
            <a:spLocks/>
          </p:cNvSpPr>
          <p:nvPr/>
        </p:nvSpPr>
        <p:spPr bwMode="auto">
          <a:xfrm>
            <a:off x="688736" y="1524005"/>
            <a:ext cx="7772400" cy="542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rgbClr val="002D46"/>
                </a:solidFill>
                <a:latin typeface="+mn-lt"/>
                <a:ea typeface="+mn-ea"/>
                <a:cs typeface="+mn-cs"/>
              </a:defRPr>
            </a:lvl1pPr>
            <a:lvl2pPr marL="763588" indent="-285750" algn="l" rtl="0" eaLnBrk="1" fontAlgn="base" hangingPunct="1">
              <a:spcBef>
                <a:spcPct val="20000"/>
              </a:spcBef>
              <a:spcAft>
                <a:spcPct val="0"/>
              </a:spcAft>
              <a:defRPr sz="2400" kern="1200">
                <a:solidFill>
                  <a:srgbClr val="002D46"/>
                </a:solidFill>
                <a:latin typeface="+mn-lt"/>
                <a:ea typeface="+mn-ea"/>
                <a:cs typeface="+mn-cs"/>
              </a:defRPr>
            </a:lvl2pPr>
            <a:lvl3pPr marL="1182688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rgbClr val="002D46"/>
                </a:solidFill>
                <a:latin typeface="+mn-lt"/>
                <a:ea typeface="+mn-ea"/>
                <a:cs typeface="+mn-cs"/>
              </a:defRPr>
            </a:lvl3pPr>
            <a:lvl4pPr marL="1619250" indent="-246063" algn="l" rtl="0" eaLnBrk="1" fontAlgn="base" hangingPunct="1">
              <a:spcBef>
                <a:spcPct val="20000"/>
              </a:spcBef>
              <a:spcAft>
                <a:spcPct val="0"/>
              </a:spcAft>
              <a:defRPr kern="1200">
                <a:solidFill>
                  <a:srgbClr val="002D4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Consider a single stratum </a:t>
            </a:r>
            <a:r>
              <a:rPr lang="en-GB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GB" dirty="0"/>
              <a:t>: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E4F6445-09FA-4D94-8C75-AEF931C585F1}"/>
              </a:ext>
            </a:extLst>
          </p:cNvPr>
          <p:cNvSpPr txBox="1">
            <a:spLocks/>
          </p:cNvSpPr>
          <p:nvPr/>
        </p:nvSpPr>
        <p:spPr bwMode="auto">
          <a:xfrm>
            <a:off x="2341683" y="3637095"/>
            <a:ext cx="1072662" cy="304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rgbClr val="002D46"/>
                </a:solidFill>
                <a:latin typeface="+mn-lt"/>
                <a:ea typeface="+mn-ea"/>
                <a:cs typeface="+mn-cs"/>
              </a:defRPr>
            </a:lvl1pPr>
            <a:lvl2pPr marL="763588" indent="-285750" algn="l" rtl="0" eaLnBrk="1" fontAlgn="base" hangingPunct="1">
              <a:spcBef>
                <a:spcPct val="20000"/>
              </a:spcBef>
              <a:spcAft>
                <a:spcPct val="0"/>
              </a:spcAft>
              <a:defRPr sz="2400" kern="1200">
                <a:solidFill>
                  <a:srgbClr val="002D46"/>
                </a:solidFill>
                <a:latin typeface="+mn-lt"/>
                <a:ea typeface="+mn-ea"/>
                <a:cs typeface="+mn-cs"/>
              </a:defRPr>
            </a:lvl2pPr>
            <a:lvl3pPr marL="1182688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rgbClr val="002D46"/>
                </a:solidFill>
                <a:latin typeface="+mn-lt"/>
                <a:ea typeface="+mn-ea"/>
                <a:cs typeface="+mn-cs"/>
              </a:defRPr>
            </a:lvl3pPr>
            <a:lvl4pPr marL="1619250" indent="-246063" algn="l" rtl="0" eaLnBrk="1" fontAlgn="base" hangingPunct="1">
              <a:spcBef>
                <a:spcPct val="20000"/>
              </a:spcBef>
              <a:spcAft>
                <a:spcPct val="0"/>
              </a:spcAft>
              <a:defRPr kern="1200">
                <a:solidFill>
                  <a:srgbClr val="002D4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600" dirty="0">
                <a:solidFill>
                  <a:schemeClr val="tx1"/>
                </a:solidFill>
              </a:rPr>
              <a:t>PRN start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3309E0B-56A8-42E1-B3D6-3A5A409503E6}"/>
              </a:ext>
            </a:extLst>
          </p:cNvPr>
          <p:cNvSpPr/>
          <p:nvPr/>
        </p:nvSpPr>
        <p:spPr bwMode="auto">
          <a:xfrm>
            <a:off x="2954214" y="2417880"/>
            <a:ext cx="914400" cy="18464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A3A1EA9-2EAB-45A9-AD04-96EDD19D8481}"/>
              </a:ext>
            </a:extLst>
          </p:cNvPr>
          <p:cNvCxnSpPr/>
          <p:nvPr/>
        </p:nvCxnSpPr>
        <p:spPr bwMode="auto">
          <a:xfrm>
            <a:off x="574433" y="2939560"/>
            <a:ext cx="78867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BAEB8DC-8CC1-40B5-91B6-B2F846FB8FA1}"/>
              </a:ext>
            </a:extLst>
          </p:cNvPr>
          <p:cNvSpPr txBox="1">
            <a:spLocks/>
          </p:cNvSpPr>
          <p:nvPr/>
        </p:nvSpPr>
        <p:spPr bwMode="auto">
          <a:xfrm>
            <a:off x="583229" y="2634752"/>
            <a:ext cx="1072662" cy="304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rgbClr val="002D46"/>
                </a:solidFill>
                <a:latin typeface="+mn-lt"/>
                <a:ea typeface="+mn-ea"/>
                <a:cs typeface="+mn-cs"/>
              </a:defRPr>
            </a:lvl1pPr>
            <a:lvl2pPr marL="763588" indent="-285750" algn="l" rtl="0" eaLnBrk="1" fontAlgn="base" hangingPunct="1">
              <a:spcBef>
                <a:spcPct val="20000"/>
              </a:spcBef>
              <a:spcAft>
                <a:spcPct val="0"/>
              </a:spcAft>
              <a:defRPr sz="2400" kern="1200">
                <a:solidFill>
                  <a:srgbClr val="002D46"/>
                </a:solidFill>
                <a:latin typeface="+mn-lt"/>
                <a:ea typeface="+mn-ea"/>
                <a:cs typeface="+mn-cs"/>
              </a:defRPr>
            </a:lvl2pPr>
            <a:lvl3pPr marL="1182688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rgbClr val="002D46"/>
                </a:solidFill>
                <a:latin typeface="+mn-lt"/>
                <a:ea typeface="+mn-ea"/>
                <a:cs typeface="+mn-cs"/>
              </a:defRPr>
            </a:lvl3pPr>
            <a:lvl4pPr marL="1619250" indent="-246063" algn="l" rtl="0" eaLnBrk="1" fontAlgn="base" hangingPunct="1">
              <a:spcBef>
                <a:spcPct val="20000"/>
              </a:spcBef>
              <a:spcAft>
                <a:spcPct val="0"/>
              </a:spcAft>
              <a:defRPr kern="1200">
                <a:solidFill>
                  <a:srgbClr val="002D4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600" dirty="0">
                <a:solidFill>
                  <a:schemeClr val="tx1"/>
                </a:solidFill>
              </a:rPr>
              <a:t>Period 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A726AB9-86EA-47BC-B38A-0EBD943AEFD8}"/>
              </a:ext>
            </a:extLst>
          </p:cNvPr>
          <p:cNvSpPr/>
          <p:nvPr/>
        </p:nvSpPr>
        <p:spPr bwMode="auto">
          <a:xfrm>
            <a:off x="3062651" y="2842841"/>
            <a:ext cx="914400" cy="18464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15618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  <p:bldP spid="1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6E022-C0F3-466D-820A-CDF628A09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Rotational Sampling using PRNs…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B4BF04-C786-47C0-8DA6-16BAD91E1B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3974123"/>
            <a:ext cx="7772400" cy="2121877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Note:</a:t>
            </a:r>
          </a:p>
          <a:p>
            <a:r>
              <a:rPr lang="en-GB" dirty="0"/>
              <a:t>Every RU takes their turn</a:t>
            </a:r>
            <a:br>
              <a:rPr lang="en-GB" dirty="0"/>
            </a:br>
            <a:r>
              <a:rPr lang="en-GB" dirty="0"/>
              <a:t>- fair long-term distribution of burden.</a:t>
            </a:r>
          </a:p>
          <a:p>
            <a:r>
              <a:rPr lang="en-GB" dirty="0"/>
              <a:t>Good short-term sample overlap</a:t>
            </a:r>
            <a:br>
              <a:rPr lang="en-GB" dirty="0"/>
            </a:br>
            <a:r>
              <a:rPr lang="en-GB" dirty="0"/>
              <a:t>- smaller variance of change.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81A5E58-449B-413B-A1B3-52146A93179C}"/>
              </a:ext>
            </a:extLst>
          </p:cNvPr>
          <p:cNvCxnSpPr/>
          <p:nvPr/>
        </p:nvCxnSpPr>
        <p:spPr bwMode="auto">
          <a:xfrm>
            <a:off x="571500" y="2514599"/>
            <a:ext cx="78867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C935365-C442-4E78-B55C-C4810B22EFF0}"/>
              </a:ext>
            </a:extLst>
          </p:cNvPr>
          <p:cNvSpPr txBox="1">
            <a:spLocks/>
          </p:cNvSpPr>
          <p:nvPr/>
        </p:nvSpPr>
        <p:spPr bwMode="auto">
          <a:xfrm>
            <a:off x="580296" y="2209791"/>
            <a:ext cx="1072662" cy="304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rgbClr val="002D46"/>
                </a:solidFill>
                <a:latin typeface="+mn-lt"/>
                <a:ea typeface="+mn-ea"/>
                <a:cs typeface="+mn-cs"/>
              </a:defRPr>
            </a:lvl1pPr>
            <a:lvl2pPr marL="763588" indent="-285750" algn="l" rtl="0" eaLnBrk="1" fontAlgn="base" hangingPunct="1">
              <a:spcBef>
                <a:spcPct val="20000"/>
              </a:spcBef>
              <a:spcAft>
                <a:spcPct val="0"/>
              </a:spcAft>
              <a:defRPr sz="2400" kern="1200">
                <a:solidFill>
                  <a:srgbClr val="002D46"/>
                </a:solidFill>
                <a:latin typeface="+mn-lt"/>
                <a:ea typeface="+mn-ea"/>
                <a:cs typeface="+mn-cs"/>
              </a:defRPr>
            </a:lvl2pPr>
            <a:lvl3pPr marL="1182688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rgbClr val="002D46"/>
                </a:solidFill>
                <a:latin typeface="+mn-lt"/>
                <a:ea typeface="+mn-ea"/>
                <a:cs typeface="+mn-cs"/>
              </a:defRPr>
            </a:lvl3pPr>
            <a:lvl4pPr marL="1619250" indent="-246063" algn="l" rtl="0" eaLnBrk="1" fontAlgn="base" hangingPunct="1">
              <a:spcBef>
                <a:spcPct val="20000"/>
              </a:spcBef>
              <a:spcAft>
                <a:spcPct val="0"/>
              </a:spcAft>
              <a:defRPr kern="1200">
                <a:solidFill>
                  <a:srgbClr val="002D4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600" dirty="0">
                <a:solidFill>
                  <a:schemeClr val="tx1"/>
                </a:solidFill>
              </a:rPr>
              <a:t>Period 1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67BE424-C253-4AAA-AF5F-52F6402A4351}"/>
              </a:ext>
            </a:extLst>
          </p:cNvPr>
          <p:cNvSpPr txBox="1">
            <a:spLocks/>
          </p:cNvSpPr>
          <p:nvPr/>
        </p:nvSpPr>
        <p:spPr bwMode="auto">
          <a:xfrm>
            <a:off x="688736" y="1524005"/>
            <a:ext cx="7772400" cy="542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rgbClr val="002D46"/>
                </a:solidFill>
                <a:latin typeface="+mn-lt"/>
                <a:ea typeface="+mn-ea"/>
                <a:cs typeface="+mn-cs"/>
              </a:defRPr>
            </a:lvl1pPr>
            <a:lvl2pPr marL="763588" indent="-285750" algn="l" rtl="0" eaLnBrk="1" fontAlgn="base" hangingPunct="1">
              <a:spcBef>
                <a:spcPct val="20000"/>
              </a:spcBef>
              <a:spcAft>
                <a:spcPct val="0"/>
              </a:spcAft>
              <a:defRPr sz="2400" kern="1200">
                <a:solidFill>
                  <a:srgbClr val="002D46"/>
                </a:solidFill>
                <a:latin typeface="+mn-lt"/>
                <a:ea typeface="+mn-ea"/>
                <a:cs typeface="+mn-cs"/>
              </a:defRPr>
            </a:lvl2pPr>
            <a:lvl3pPr marL="1182688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rgbClr val="002D46"/>
                </a:solidFill>
                <a:latin typeface="+mn-lt"/>
                <a:ea typeface="+mn-ea"/>
                <a:cs typeface="+mn-cs"/>
              </a:defRPr>
            </a:lvl3pPr>
            <a:lvl4pPr marL="1619250" indent="-246063" algn="l" rtl="0" eaLnBrk="1" fontAlgn="base" hangingPunct="1">
              <a:spcBef>
                <a:spcPct val="20000"/>
              </a:spcBef>
              <a:spcAft>
                <a:spcPct val="0"/>
              </a:spcAft>
              <a:defRPr kern="1200">
                <a:solidFill>
                  <a:srgbClr val="002D4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Consider a single stratum </a:t>
            </a:r>
            <a:r>
              <a:rPr lang="en-GB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GB" dirty="0"/>
              <a:t>: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3309E0B-56A8-42E1-B3D6-3A5A409503E6}"/>
              </a:ext>
            </a:extLst>
          </p:cNvPr>
          <p:cNvSpPr/>
          <p:nvPr/>
        </p:nvSpPr>
        <p:spPr bwMode="auto">
          <a:xfrm>
            <a:off x="2954214" y="2417880"/>
            <a:ext cx="914400" cy="18464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A3A1EA9-2EAB-45A9-AD04-96EDD19D8481}"/>
              </a:ext>
            </a:extLst>
          </p:cNvPr>
          <p:cNvCxnSpPr/>
          <p:nvPr/>
        </p:nvCxnSpPr>
        <p:spPr bwMode="auto">
          <a:xfrm>
            <a:off x="574433" y="2939560"/>
            <a:ext cx="78867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BAEB8DC-8CC1-40B5-91B6-B2F846FB8FA1}"/>
              </a:ext>
            </a:extLst>
          </p:cNvPr>
          <p:cNvSpPr txBox="1">
            <a:spLocks/>
          </p:cNvSpPr>
          <p:nvPr/>
        </p:nvSpPr>
        <p:spPr bwMode="auto">
          <a:xfrm>
            <a:off x="583229" y="2634752"/>
            <a:ext cx="1072662" cy="304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rgbClr val="002D46"/>
                </a:solidFill>
                <a:latin typeface="+mn-lt"/>
                <a:ea typeface="+mn-ea"/>
                <a:cs typeface="+mn-cs"/>
              </a:defRPr>
            </a:lvl1pPr>
            <a:lvl2pPr marL="763588" indent="-285750" algn="l" rtl="0" eaLnBrk="1" fontAlgn="base" hangingPunct="1">
              <a:spcBef>
                <a:spcPct val="20000"/>
              </a:spcBef>
              <a:spcAft>
                <a:spcPct val="0"/>
              </a:spcAft>
              <a:defRPr sz="2400" kern="1200">
                <a:solidFill>
                  <a:srgbClr val="002D46"/>
                </a:solidFill>
                <a:latin typeface="+mn-lt"/>
                <a:ea typeface="+mn-ea"/>
                <a:cs typeface="+mn-cs"/>
              </a:defRPr>
            </a:lvl2pPr>
            <a:lvl3pPr marL="1182688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rgbClr val="002D46"/>
                </a:solidFill>
                <a:latin typeface="+mn-lt"/>
                <a:ea typeface="+mn-ea"/>
                <a:cs typeface="+mn-cs"/>
              </a:defRPr>
            </a:lvl3pPr>
            <a:lvl4pPr marL="1619250" indent="-246063" algn="l" rtl="0" eaLnBrk="1" fontAlgn="base" hangingPunct="1">
              <a:spcBef>
                <a:spcPct val="20000"/>
              </a:spcBef>
              <a:spcAft>
                <a:spcPct val="0"/>
              </a:spcAft>
              <a:defRPr kern="1200">
                <a:solidFill>
                  <a:srgbClr val="002D4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600" dirty="0">
                <a:solidFill>
                  <a:schemeClr val="tx1"/>
                </a:solidFill>
              </a:rPr>
              <a:t>Period 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A726AB9-86EA-47BC-B38A-0EBD943AEFD8}"/>
              </a:ext>
            </a:extLst>
          </p:cNvPr>
          <p:cNvSpPr/>
          <p:nvPr/>
        </p:nvSpPr>
        <p:spPr bwMode="auto">
          <a:xfrm>
            <a:off x="3062651" y="2842841"/>
            <a:ext cx="914400" cy="18464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22E3294-D290-4F36-B306-7615BCEC8433}"/>
              </a:ext>
            </a:extLst>
          </p:cNvPr>
          <p:cNvCxnSpPr/>
          <p:nvPr/>
        </p:nvCxnSpPr>
        <p:spPr bwMode="auto">
          <a:xfrm>
            <a:off x="577369" y="3346934"/>
            <a:ext cx="78867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AFF151B-3B3A-44A3-B5C5-D6A31421622C}"/>
              </a:ext>
            </a:extLst>
          </p:cNvPr>
          <p:cNvSpPr txBox="1">
            <a:spLocks/>
          </p:cNvSpPr>
          <p:nvPr/>
        </p:nvSpPr>
        <p:spPr bwMode="auto">
          <a:xfrm>
            <a:off x="586165" y="3042126"/>
            <a:ext cx="1072662" cy="304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rgbClr val="002D46"/>
                </a:solidFill>
                <a:latin typeface="+mn-lt"/>
                <a:ea typeface="+mn-ea"/>
                <a:cs typeface="+mn-cs"/>
              </a:defRPr>
            </a:lvl1pPr>
            <a:lvl2pPr marL="763588" indent="-285750" algn="l" rtl="0" eaLnBrk="1" fontAlgn="base" hangingPunct="1">
              <a:spcBef>
                <a:spcPct val="20000"/>
              </a:spcBef>
              <a:spcAft>
                <a:spcPct val="0"/>
              </a:spcAft>
              <a:defRPr sz="2400" kern="1200">
                <a:solidFill>
                  <a:srgbClr val="002D46"/>
                </a:solidFill>
                <a:latin typeface="+mn-lt"/>
                <a:ea typeface="+mn-ea"/>
                <a:cs typeface="+mn-cs"/>
              </a:defRPr>
            </a:lvl2pPr>
            <a:lvl3pPr marL="1182688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rgbClr val="002D46"/>
                </a:solidFill>
                <a:latin typeface="+mn-lt"/>
                <a:ea typeface="+mn-ea"/>
                <a:cs typeface="+mn-cs"/>
              </a:defRPr>
            </a:lvl3pPr>
            <a:lvl4pPr marL="1619250" indent="-246063" algn="l" rtl="0" eaLnBrk="1" fontAlgn="base" hangingPunct="1">
              <a:spcBef>
                <a:spcPct val="20000"/>
              </a:spcBef>
              <a:spcAft>
                <a:spcPct val="0"/>
              </a:spcAft>
              <a:defRPr kern="1200">
                <a:solidFill>
                  <a:srgbClr val="002D4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600" dirty="0">
                <a:solidFill>
                  <a:schemeClr val="tx1"/>
                </a:solidFill>
              </a:rPr>
              <a:t>Period 3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78F7678-4113-4F8E-A1D8-9389489C9E12}"/>
              </a:ext>
            </a:extLst>
          </p:cNvPr>
          <p:cNvSpPr/>
          <p:nvPr/>
        </p:nvSpPr>
        <p:spPr bwMode="auto">
          <a:xfrm>
            <a:off x="3171091" y="3250215"/>
            <a:ext cx="914400" cy="18464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B3D3B4-8998-4C47-A62A-0535CD01B16A}"/>
              </a:ext>
            </a:extLst>
          </p:cNvPr>
          <p:cNvCxnSpPr/>
          <p:nvPr/>
        </p:nvCxnSpPr>
        <p:spPr bwMode="auto">
          <a:xfrm>
            <a:off x="568571" y="3777761"/>
            <a:ext cx="78867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00819FB0-BE22-4730-9E45-65C78AAB5C7A}"/>
              </a:ext>
            </a:extLst>
          </p:cNvPr>
          <p:cNvSpPr txBox="1">
            <a:spLocks/>
          </p:cNvSpPr>
          <p:nvPr/>
        </p:nvSpPr>
        <p:spPr bwMode="auto">
          <a:xfrm>
            <a:off x="577367" y="3472953"/>
            <a:ext cx="1072662" cy="304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rgbClr val="002D46"/>
                </a:solidFill>
                <a:latin typeface="+mn-lt"/>
                <a:ea typeface="+mn-ea"/>
                <a:cs typeface="+mn-cs"/>
              </a:defRPr>
            </a:lvl1pPr>
            <a:lvl2pPr marL="763588" indent="-285750" algn="l" rtl="0" eaLnBrk="1" fontAlgn="base" hangingPunct="1">
              <a:spcBef>
                <a:spcPct val="20000"/>
              </a:spcBef>
              <a:spcAft>
                <a:spcPct val="0"/>
              </a:spcAft>
              <a:defRPr sz="2400" kern="1200">
                <a:solidFill>
                  <a:srgbClr val="002D46"/>
                </a:solidFill>
                <a:latin typeface="+mn-lt"/>
                <a:ea typeface="+mn-ea"/>
                <a:cs typeface="+mn-cs"/>
              </a:defRPr>
            </a:lvl2pPr>
            <a:lvl3pPr marL="1182688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rgbClr val="002D46"/>
                </a:solidFill>
                <a:latin typeface="+mn-lt"/>
                <a:ea typeface="+mn-ea"/>
                <a:cs typeface="+mn-cs"/>
              </a:defRPr>
            </a:lvl3pPr>
            <a:lvl4pPr marL="1619250" indent="-246063" algn="l" rtl="0" eaLnBrk="1" fontAlgn="base" hangingPunct="1">
              <a:spcBef>
                <a:spcPct val="20000"/>
              </a:spcBef>
              <a:spcAft>
                <a:spcPct val="0"/>
              </a:spcAft>
              <a:defRPr kern="1200">
                <a:solidFill>
                  <a:srgbClr val="002D4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600" dirty="0">
                <a:solidFill>
                  <a:schemeClr val="tx1"/>
                </a:solidFill>
              </a:rPr>
              <a:t>Period 4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F3EFAD2-212D-4B9B-8213-474C22C5C86C}"/>
              </a:ext>
            </a:extLst>
          </p:cNvPr>
          <p:cNvSpPr/>
          <p:nvPr/>
        </p:nvSpPr>
        <p:spPr bwMode="auto">
          <a:xfrm>
            <a:off x="3267797" y="3681042"/>
            <a:ext cx="914400" cy="18464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18867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9" grpId="0"/>
      <p:bldP spid="2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315D1-56D1-42D5-8B6F-2F7853E83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152400"/>
            <a:ext cx="8036169" cy="1143000"/>
          </a:xfrm>
        </p:spPr>
        <p:txBody>
          <a:bodyPr/>
          <a:lstStyle/>
          <a:p>
            <a:r>
              <a:rPr lang="en-GB" dirty="0"/>
              <a:t>Survey Modularisation by Subsampling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DBCF9-5D54-4178-85C5-CF87060BC7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Recall:</a:t>
            </a:r>
          </a:p>
          <a:p>
            <a:r>
              <a:rPr lang="en-GB" dirty="0"/>
              <a:t>All selected businesses get “core” questions (the main sample).</a:t>
            </a:r>
          </a:p>
          <a:p>
            <a:r>
              <a:rPr lang="en-GB" dirty="0"/>
              <a:t>Subsamples of businesses get modules of remaining questions.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Let’s look at two promising subsampling methodologies.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99606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01320-96CB-44FC-B696-0B3648C92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Method 1: Multiple Segments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B2B057-A574-418D-A1F9-7051DA76F9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Instead of the sample being represented by one segment of size </a:t>
            </a:r>
            <a:r>
              <a:rPr lang="en-GB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GB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GB" dirty="0"/>
              <a:t> on the PRN line,</a:t>
            </a:r>
            <a:br>
              <a:rPr lang="en-GB" dirty="0"/>
            </a:br>
            <a:r>
              <a:rPr lang="en-GB" dirty="0"/>
              <a:t>we represent it by </a:t>
            </a:r>
            <a:r>
              <a:rPr lang="en-GB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GB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GB" dirty="0"/>
              <a:t> (</a:t>
            </a:r>
            <a:r>
              <a:rPr lang="en-GB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GB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GB" dirty="0"/>
              <a:t> small) equally spaced segments of size </a:t>
            </a:r>
            <a:r>
              <a:rPr lang="en-GB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GB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GB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/>
              <a:t>/</a:t>
            </a:r>
            <a:r>
              <a:rPr lang="en-GB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GB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03566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338EC-3DD2-43D8-B4ED-BD0E994E1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Method 1: Multiple Segments..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9C996F-7E2D-4AA6-B767-BD2847AB8D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For example, let </a:t>
            </a:r>
            <a:r>
              <a:rPr lang="en-GB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GB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=3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For a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1/3</a:t>
            </a:r>
            <a:r>
              <a:rPr lang="en-GB" dirty="0"/>
              <a:t> subsample, declare one of the segments to be the subsample.</a:t>
            </a:r>
          </a:p>
          <a:p>
            <a:pPr marL="0" indent="0">
              <a:buNone/>
            </a:pPr>
            <a:r>
              <a:rPr lang="en-GB" dirty="0"/>
              <a:t>Now let it rotate…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11FBBFA-BD37-47F4-9996-30EA90E21BFA}"/>
              </a:ext>
            </a:extLst>
          </p:cNvPr>
          <p:cNvCxnSpPr>
            <a:cxnSpLocks/>
          </p:cNvCxnSpPr>
          <p:nvPr/>
        </p:nvCxnSpPr>
        <p:spPr bwMode="auto">
          <a:xfrm>
            <a:off x="571500" y="2514599"/>
            <a:ext cx="78867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AAD8ABFF-C0CA-443C-89F4-34E9B0BE185C}"/>
              </a:ext>
            </a:extLst>
          </p:cNvPr>
          <p:cNvSpPr/>
          <p:nvPr/>
        </p:nvSpPr>
        <p:spPr bwMode="auto">
          <a:xfrm>
            <a:off x="1107829" y="2413488"/>
            <a:ext cx="413240" cy="20222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9F8514E-1010-461E-B31A-BAC980E8FFB3}"/>
              </a:ext>
            </a:extLst>
          </p:cNvPr>
          <p:cNvSpPr/>
          <p:nvPr/>
        </p:nvSpPr>
        <p:spPr bwMode="auto">
          <a:xfrm>
            <a:off x="3774822" y="2416424"/>
            <a:ext cx="413240" cy="20222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C54707-EB92-43BB-8CA9-BC84E5A920BA}"/>
              </a:ext>
            </a:extLst>
          </p:cNvPr>
          <p:cNvSpPr/>
          <p:nvPr/>
        </p:nvSpPr>
        <p:spPr bwMode="auto">
          <a:xfrm>
            <a:off x="6342167" y="2407632"/>
            <a:ext cx="413240" cy="20222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4D7B067-444E-4BDB-856C-5468D1B54BCF}"/>
              </a:ext>
            </a:extLst>
          </p:cNvPr>
          <p:cNvSpPr/>
          <p:nvPr/>
        </p:nvSpPr>
        <p:spPr bwMode="auto">
          <a:xfrm>
            <a:off x="1110765" y="2609848"/>
            <a:ext cx="413240" cy="202221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90028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338EC-3DD2-43D8-B4ED-BD0E994E1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Method 1: Multiple Segments…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9C996F-7E2D-4AA6-B767-BD2847AB8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797445"/>
            <a:ext cx="7772400" cy="3298555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Every RU takes its turn (fair burden).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dirty="0"/>
              <a:t>Good sample &amp; subsample overlap (accuracy).</a:t>
            </a:r>
          </a:p>
          <a:p>
            <a:pPr marL="0" indent="0">
              <a:buNone/>
            </a:pPr>
            <a:r>
              <a:rPr lang="en-GB" dirty="0"/>
              <a:t>But…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11FBBFA-BD37-47F4-9996-30EA90E21BFA}"/>
              </a:ext>
            </a:extLst>
          </p:cNvPr>
          <p:cNvCxnSpPr>
            <a:cxnSpLocks/>
          </p:cNvCxnSpPr>
          <p:nvPr/>
        </p:nvCxnSpPr>
        <p:spPr bwMode="auto">
          <a:xfrm>
            <a:off x="571500" y="1380395"/>
            <a:ext cx="78867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AAD8ABFF-C0CA-443C-89F4-34E9B0BE185C}"/>
              </a:ext>
            </a:extLst>
          </p:cNvPr>
          <p:cNvSpPr/>
          <p:nvPr/>
        </p:nvSpPr>
        <p:spPr bwMode="auto">
          <a:xfrm>
            <a:off x="1107829" y="1279284"/>
            <a:ext cx="413240" cy="20222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9F8514E-1010-461E-B31A-BAC980E8FFB3}"/>
              </a:ext>
            </a:extLst>
          </p:cNvPr>
          <p:cNvSpPr/>
          <p:nvPr/>
        </p:nvSpPr>
        <p:spPr bwMode="auto">
          <a:xfrm>
            <a:off x="3774822" y="1282220"/>
            <a:ext cx="413240" cy="20222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C54707-EB92-43BB-8CA9-BC84E5A920BA}"/>
              </a:ext>
            </a:extLst>
          </p:cNvPr>
          <p:cNvSpPr/>
          <p:nvPr/>
        </p:nvSpPr>
        <p:spPr bwMode="auto">
          <a:xfrm>
            <a:off x="6342167" y="1273428"/>
            <a:ext cx="413240" cy="20222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4D7B067-444E-4BDB-856C-5468D1B54BCF}"/>
              </a:ext>
            </a:extLst>
          </p:cNvPr>
          <p:cNvSpPr/>
          <p:nvPr/>
        </p:nvSpPr>
        <p:spPr bwMode="auto">
          <a:xfrm>
            <a:off x="1110765" y="1475644"/>
            <a:ext cx="413240" cy="202221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483A810-10AA-4849-B2D4-C7A617E4C7A6}"/>
              </a:ext>
            </a:extLst>
          </p:cNvPr>
          <p:cNvCxnSpPr>
            <a:cxnSpLocks/>
          </p:cNvCxnSpPr>
          <p:nvPr/>
        </p:nvCxnSpPr>
        <p:spPr bwMode="auto">
          <a:xfrm>
            <a:off x="583228" y="1875690"/>
            <a:ext cx="78867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D7001EE9-442D-4E58-BA70-4ACEB9816015}"/>
              </a:ext>
            </a:extLst>
          </p:cNvPr>
          <p:cNvSpPr/>
          <p:nvPr/>
        </p:nvSpPr>
        <p:spPr bwMode="auto">
          <a:xfrm>
            <a:off x="1225061" y="1774579"/>
            <a:ext cx="413240" cy="20222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BC610B7-9AA6-4BE5-AEFB-BF4786B370D8}"/>
              </a:ext>
            </a:extLst>
          </p:cNvPr>
          <p:cNvSpPr/>
          <p:nvPr/>
        </p:nvSpPr>
        <p:spPr bwMode="auto">
          <a:xfrm>
            <a:off x="3892054" y="1777515"/>
            <a:ext cx="413240" cy="20222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7AEC8BE-407F-4B63-98DB-CFDC3FABAE39}"/>
              </a:ext>
            </a:extLst>
          </p:cNvPr>
          <p:cNvSpPr/>
          <p:nvPr/>
        </p:nvSpPr>
        <p:spPr bwMode="auto">
          <a:xfrm>
            <a:off x="6459399" y="1768723"/>
            <a:ext cx="413240" cy="20222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DC37FBB-9C2F-4946-B129-BC9B30091A60}"/>
              </a:ext>
            </a:extLst>
          </p:cNvPr>
          <p:cNvSpPr/>
          <p:nvPr/>
        </p:nvSpPr>
        <p:spPr bwMode="auto">
          <a:xfrm>
            <a:off x="1227997" y="1970939"/>
            <a:ext cx="413240" cy="202221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1B6A05E-55FD-400B-81DA-14875D96965B}"/>
              </a:ext>
            </a:extLst>
          </p:cNvPr>
          <p:cNvCxnSpPr>
            <a:cxnSpLocks/>
          </p:cNvCxnSpPr>
          <p:nvPr/>
        </p:nvCxnSpPr>
        <p:spPr bwMode="auto">
          <a:xfrm>
            <a:off x="583222" y="2385655"/>
            <a:ext cx="78867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B7ABAE46-B41E-415F-9219-849CD20D302F}"/>
              </a:ext>
            </a:extLst>
          </p:cNvPr>
          <p:cNvSpPr/>
          <p:nvPr/>
        </p:nvSpPr>
        <p:spPr bwMode="auto">
          <a:xfrm>
            <a:off x="1330559" y="2284544"/>
            <a:ext cx="413240" cy="20222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C7A252-163B-45D2-9811-F2C08D8436F3}"/>
              </a:ext>
            </a:extLst>
          </p:cNvPr>
          <p:cNvSpPr/>
          <p:nvPr/>
        </p:nvSpPr>
        <p:spPr bwMode="auto">
          <a:xfrm>
            <a:off x="3997552" y="2287480"/>
            <a:ext cx="413240" cy="20222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A792D55-70BF-4CCB-AE60-9A5AB674695B}"/>
              </a:ext>
            </a:extLst>
          </p:cNvPr>
          <p:cNvSpPr/>
          <p:nvPr/>
        </p:nvSpPr>
        <p:spPr bwMode="auto">
          <a:xfrm>
            <a:off x="6564897" y="2278688"/>
            <a:ext cx="413240" cy="20222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CBBA20D-A071-40A2-9ADB-F964DAF97F96}"/>
              </a:ext>
            </a:extLst>
          </p:cNvPr>
          <p:cNvSpPr/>
          <p:nvPr/>
        </p:nvSpPr>
        <p:spPr bwMode="auto">
          <a:xfrm>
            <a:off x="1324703" y="2480904"/>
            <a:ext cx="413240" cy="202221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6689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0" grpId="0" animBg="1"/>
      <p:bldP spid="11" grpId="0" animBg="1"/>
      <p:bldP spid="12" grpId="0" animBg="1"/>
      <p:bldP spid="13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B5336-A960-4288-9B5F-F15E5F861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Method 1: Multiple Segments….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35A54-FDB6-4AD9-9755-0DBC1BCB11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Over time, births and deaths can cause segments to encroach.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- Units </a:t>
            </a:r>
            <a:r>
              <a:rPr lang="en-GB" dirty="0" err="1"/>
              <a:t>rerecruited</a:t>
            </a:r>
            <a:r>
              <a:rPr lang="en-GB" dirty="0"/>
              <a:t> soon after leaving survey.</a:t>
            </a:r>
          </a:p>
          <a:p>
            <a:pPr marL="0" indent="0">
              <a:buNone/>
            </a:pPr>
            <a:r>
              <a:rPr lang="en-GB" dirty="0"/>
              <a:t>Or even collide!</a:t>
            </a:r>
          </a:p>
          <a:p>
            <a:pPr marL="0" indent="0">
              <a:buNone/>
            </a:pPr>
            <a:endParaRPr lang="en-GB" dirty="0"/>
          </a:p>
          <a:p>
            <a:pPr>
              <a:buFontTx/>
              <a:buChar char="-"/>
            </a:pPr>
            <a:r>
              <a:rPr lang="en-GB" dirty="0"/>
              <a:t>Units in survey for twice as long as planned.</a:t>
            </a:r>
          </a:p>
          <a:p>
            <a:pPr marL="0" indent="0">
              <a:buNone/>
            </a:pPr>
            <a:r>
              <a:rPr lang="en-GB" dirty="0"/>
              <a:t>Needs monitoring and intervention.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B8DBD6B-4764-4D37-B6EB-C08C98ED7460}"/>
              </a:ext>
            </a:extLst>
          </p:cNvPr>
          <p:cNvCxnSpPr>
            <a:cxnSpLocks/>
          </p:cNvCxnSpPr>
          <p:nvPr/>
        </p:nvCxnSpPr>
        <p:spPr bwMode="auto">
          <a:xfrm>
            <a:off x="571500" y="2637705"/>
            <a:ext cx="78867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4D0D28E3-174F-40F5-9DE2-897C49C91F9C}"/>
              </a:ext>
            </a:extLst>
          </p:cNvPr>
          <p:cNvSpPr/>
          <p:nvPr/>
        </p:nvSpPr>
        <p:spPr bwMode="auto">
          <a:xfrm>
            <a:off x="2417879" y="2536594"/>
            <a:ext cx="413240" cy="20222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842751E-6C1C-4A02-BE20-63056D96A0E3}"/>
              </a:ext>
            </a:extLst>
          </p:cNvPr>
          <p:cNvSpPr/>
          <p:nvPr/>
        </p:nvSpPr>
        <p:spPr bwMode="auto">
          <a:xfrm>
            <a:off x="3089021" y="2539530"/>
            <a:ext cx="413240" cy="20222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A5DDE52-BF12-4EC8-9D7A-A1A83CBA2780}"/>
              </a:ext>
            </a:extLst>
          </p:cNvPr>
          <p:cNvSpPr/>
          <p:nvPr/>
        </p:nvSpPr>
        <p:spPr bwMode="auto">
          <a:xfrm>
            <a:off x="6342167" y="2530738"/>
            <a:ext cx="413240" cy="20222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A49A09A-FA14-49B5-B6D6-09DB4D01A963}"/>
              </a:ext>
            </a:extLst>
          </p:cNvPr>
          <p:cNvSpPr/>
          <p:nvPr/>
        </p:nvSpPr>
        <p:spPr bwMode="auto">
          <a:xfrm>
            <a:off x="2420815" y="2732954"/>
            <a:ext cx="413240" cy="202221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BC0532B-A39A-4819-8E9C-74B25A4016F9}"/>
              </a:ext>
            </a:extLst>
          </p:cNvPr>
          <p:cNvCxnSpPr>
            <a:cxnSpLocks/>
          </p:cNvCxnSpPr>
          <p:nvPr/>
        </p:nvCxnSpPr>
        <p:spPr bwMode="auto">
          <a:xfrm>
            <a:off x="565641" y="3220930"/>
            <a:ext cx="78867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24994D4D-1722-481B-86D2-F6D9387D3FB4}"/>
              </a:ext>
            </a:extLst>
          </p:cNvPr>
          <p:cNvSpPr/>
          <p:nvPr/>
        </p:nvSpPr>
        <p:spPr bwMode="auto">
          <a:xfrm>
            <a:off x="2517524" y="3119819"/>
            <a:ext cx="413240" cy="20222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9250695-BCC6-4E7C-BFD5-64CA40257C69}"/>
              </a:ext>
            </a:extLst>
          </p:cNvPr>
          <p:cNvSpPr/>
          <p:nvPr/>
        </p:nvSpPr>
        <p:spPr bwMode="auto">
          <a:xfrm>
            <a:off x="3135914" y="3122755"/>
            <a:ext cx="413240" cy="20222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D17DA7-931D-4256-96D4-D10449E01A69}"/>
              </a:ext>
            </a:extLst>
          </p:cNvPr>
          <p:cNvSpPr/>
          <p:nvPr/>
        </p:nvSpPr>
        <p:spPr bwMode="auto">
          <a:xfrm>
            <a:off x="6406644" y="3113963"/>
            <a:ext cx="413240" cy="20222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3F95CF4-69A3-4064-B38F-97B1305FE4EB}"/>
              </a:ext>
            </a:extLst>
          </p:cNvPr>
          <p:cNvSpPr/>
          <p:nvPr/>
        </p:nvSpPr>
        <p:spPr bwMode="auto">
          <a:xfrm>
            <a:off x="2520460" y="3316179"/>
            <a:ext cx="413240" cy="202221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019157D-87BD-4755-B157-1D3D8B91741D}"/>
              </a:ext>
            </a:extLst>
          </p:cNvPr>
          <p:cNvCxnSpPr>
            <a:cxnSpLocks/>
          </p:cNvCxnSpPr>
          <p:nvPr/>
        </p:nvCxnSpPr>
        <p:spPr bwMode="auto">
          <a:xfrm>
            <a:off x="577369" y="4657013"/>
            <a:ext cx="78867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3B96C329-9F11-4E5D-813F-76581024FAC4}"/>
              </a:ext>
            </a:extLst>
          </p:cNvPr>
          <p:cNvSpPr/>
          <p:nvPr/>
        </p:nvSpPr>
        <p:spPr bwMode="auto">
          <a:xfrm>
            <a:off x="2801804" y="4555902"/>
            <a:ext cx="413240" cy="20222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43F753B-AFE7-4D23-8B52-C4E231518D02}"/>
              </a:ext>
            </a:extLst>
          </p:cNvPr>
          <p:cNvSpPr/>
          <p:nvPr/>
        </p:nvSpPr>
        <p:spPr bwMode="auto">
          <a:xfrm>
            <a:off x="3217978" y="4558838"/>
            <a:ext cx="413240" cy="20222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0B7BBA2-0F17-4FBA-AFB1-FB3818168CBE}"/>
              </a:ext>
            </a:extLst>
          </p:cNvPr>
          <p:cNvSpPr/>
          <p:nvPr/>
        </p:nvSpPr>
        <p:spPr bwMode="auto">
          <a:xfrm>
            <a:off x="6488708" y="4550046"/>
            <a:ext cx="413240" cy="20222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260208C-4B22-418C-901D-CBECC5B0FE7B}"/>
              </a:ext>
            </a:extLst>
          </p:cNvPr>
          <p:cNvSpPr/>
          <p:nvPr/>
        </p:nvSpPr>
        <p:spPr bwMode="auto">
          <a:xfrm>
            <a:off x="2804740" y="4752262"/>
            <a:ext cx="413240" cy="202221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04714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  <p:bldP spid="10" grpId="0" animBg="1"/>
      <p:bldP spid="11" grpId="0" animBg="1"/>
      <p:bldP spid="12" grpId="0" animBg="1"/>
      <p:bldP spid="13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E0F42-E94B-4791-B03F-E30512804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Method 2</a:t>
            </a:r>
          </a:p>
        </p:txBody>
      </p:sp>
      <p:pic>
        <p:nvPicPr>
          <p:cNvPr id="1026" name="Picture 2" descr="Image result for stonehenge">
            <a:extLst>
              <a:ext uri="{FF2B5EF4-FFF2-40B4-BE49-F238E27FC236}">
                <a16:creationId xmlns:a16="http://schemas.microsoft.com/office/drawing/2014/main" id="{E36907CF-9CF4-4668-8B00-90D9C58843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989" y="1160617"/>
            <a:ext cx="8282354" cy="5689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7613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3C2A3-99A4-493B-B24F-86143DD48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Method 2: The Stonehenge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BAAA5B-BACB-4161-9F98-24969FE5E9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How were the stones moved to Stonehenge?</a:t>
            </a:r>
          </a:p>
          <a:p>
            <a:pPr marL="0" indent="0">
              <a:buNone/>
            </a:pPr>
            <a:r>
              <a:rPr lang="en-GB" dirty="0"/>
              <a:t>One theory:</a:t>
            </a:r>
          </a:p>
        </p:txBody>
      </p:sp>
      <p:pic>
        <p:nvPicPr>
          <p:cNvPr id="2050" name="Picture 2" descr="Image result for stonehenge stones moving">
            <a:extLst>
              <a:ext uri="{FF2B5EF4-FFF2-40B4-BE49-F238E27FC236}">
                <a16:creationId xmlns:a16="http://schemas.microsoft.com/office/drawing/2014/main" id="{0363B19F-530C-4604-812F-64AF67EAD2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4193" y="2567354"/>
            <a:ext cx="6017188" cy="4283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6100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50637-1D57-4D74-9230-1AB4F6A21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Method 2: The Stonehenge Method…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38F6E-B6BD-4210-8900-BFF45E7582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799" y="1524000"/>
            <a:ext cx="7904285" cy="4572000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One segment (the stone), multiple subsegments (the rollers).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Note that the stone moves faster than the rollers.</a:t>
            </a:r>
          </a:p>
          <a:p>
            <a:pPr marL="0" indent="0">
              <a:buNone/>
            </a:pPr>
            <a:r>
              <a:rPr lang="en-GB" dirty="0"/>
              <a:t>Encroachment &amp; collisions can occur, but only in subsample.</a:t>
            </a:r>
          </a:p>
          <a:p>
            <a:pPr marL="0" indent="0">
              <a:buNone/>
            </a:pPr>
            <a:r>
              <a:rPr lang="en-GB" dirty="0"/>
              <a:t>Subsample overlap reduced when a roller reaches the end of the stone.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453B053-CDE8-4C5C-8406-6B77C8202A2D}"/>
              </a:ext>
            </a:extLst>
          </p:cNvPr>
          <p:cNvCxnSpPr/>
          <p:nvPr/>
        </p:nvCxnSpPr>
        <p:spPr bwMode="auto">
          <a:xfrm>
            <a:off x="571500" y="2620103"/>
            <a:ext cx="78867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1DB531A9-C66C-4C2C-BFE5-54275B70425A}"/>
              </a:ext>
            </a:extLst>
          </p:cNvPr>
          <p:cNvSpPr/>
          <p:nvPr/>
        </p:nvSpPr>
        <p:spPr bwMode="auto">
          <a:xfrm>
            <a:off x="2954214" y="2523384"/>
            <a:ext cx="914400" cy="18464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54F20DB-3EA8-4925-BC9B-ADE059E7E585}"/>
              </a:ext>
            </a:extLst>
          </p:cNvPr>
          <p:cNvSpPr/>
          <p:nvPr/>
        </p:nvSpPr>
        <p:spPr bwMode="auto">
          <a:xfrm>
            <a:off x="2957152" y="2715370"/>
            <a:ext cx="155326" cy="221255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F201CE8-E2A6-48E8-BCED-37DC73BE85A8}"/>
              </a:ext>
            </a:extLst>
          </p:cNvPr>
          <p:cNvSpPr/>
          <p:nvPr/>
        </p:nvSpPr>
        <p:spPr bwMode="auto">
          <a:xfrm>
            <a:off x="3584320" y="2718306"/>
            <a:ext cx="155326" cy="221255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CD15578-118B-4F2F-A077-CD60D99D2FB2}"/>
              </a:ext>
            </a:extLst>
          </p:cNvPr>
          <p:cNvSpPr/>
          <p:nvPr/>
        </p:nvSpPr>
        <p:spPr bwMode="auto">
          <a:xfrm>
            <a:off x="3267813" y="2718306"/>
            <a:ext cx="155326" cy="221255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E341B23-10A4-4377-A24F-46CE1E59B0BF}"/>
              </a:ext>
            </a:extLst>
          </p:cNvPr>
          <p:cNvCxnSpPr/>
          <p:nvPr/>
        </p:nvCxnSpPr>
        <p:spPr bwMode="auto">
          <a:xfrm>
            <a:off x="592020" y="3176950"/>
            <a:ext cx="78867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02B053F0-A941-4335-A0CD-DD4ED7765BE8}"/>
              </a:ext>
            </a:extLst>
          </p:cNvPr>
          <p:cNvSpPr/>
          <p:nvPr/>
        </p:nvSpPr>
        <p:spPr bwMode="auto">
          <a:xfrm>
            <a:off x="3080238" y="3080231"/>
            <a:ext cx="914400" cy="18464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8334539-2553-4DA9-92A4-95C2EF158ED2}"/>
              </a:ext>
            </a:extLst>
          </p:cNvPr>
          <p:cNvSpPr/>
          <p:nvPr/>
        </p:nvSpPr>
        <p:spPr bwMode="auto">
          <a:xfrm>
            <a:off x="3080238" y="3272218"/>
            <a:ext cx="105512" cy="2329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7AC4192-FAFB-4F64-8A36-361DC84A581E}"/>
              </a:ext>
            </a:extLst>
          </p:cNvPr>
          <p:cNvSpPr/>
          <p:nvPr/>
        </p:nvSpPr>
        <p:spPr bwMode="auto">
          <a:xfrm>
            <a:off x="3657592" y="3275153"/>
            <a:ext cx="155326" cy="221255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F0E9EE7-77AB-444C-8877-CC84254C305C}"/>
              </a:ext>
            </a:extLst>
          </p:cNvPr>
          <p:cNvSpPr/>
          <p:nvPr/>
        </p:nvSpPr>
        <p:spPr bwMode="auto">
          <a:xfrm>
            <a:off x="3341085" y="3275153"/>
            <a:ext cx="155326" cy="221255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EA4A6B6-9DE1-4C6E-9426-AC1749BEB4E3}"/>
              </a:ext>
            </a:extLst>
          </p:cNvPr>
          <p:cNvCxnSpPr/>
          <p:nvPr/>
        </p:nvCxnSpPr>
        <p:spPr bwMode="auto">
          <a:xfrm>
            <a:off x="583222" y="3704474"/>
            <a:ext cx="78867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E524BC31-C527-4473-9945-7F9A81A2D3AB}"/>
              </a:ext>
            </a:extLst>
          </p:cNvPr>
          <p:cNvSpPr/>
          <p:nvPr/>
        </p:nvSpPr>
        <p:spPr bwMode="auto">
          <a:xfrm>
            <a:off x="3176944" y="3607755"/>
            <a:ext cx="914400" cy="18464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A4AC43E-3B1A-4B6A-815E-6C8E1DACAD11}"/>
              </a:ext>
            </a:extLst>
          </p:cNvPr>
          <p:cNvSpPr/>
          <p:nvPr/>
        </p:nvSpPr>
        <p:spPr bwMode="auto">
          <a:xfrm>
            <a:off x="3176944" y="3799741"/>
            <a:ext cx="52760" cy="23298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F1EA9F5-2BBA-4F94-AFB2-2AE990333952}"/>
              </a:ext>
            </a:extLst>
          </p:cNvPr>
          <p:cNvSpPr/>
          <p:nvPr/>
        </p:nvSpPr>
        <p:spPr bwMode="auto">
          <a:xfrm>
            <a:off x="3701546" y="3802677"/>
            <a:ext cx="155326" cy="221255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8D1870D-C0D0-4DEB-B8CE-17F683305271}"/>
              </a:ext>
            </a:extLst>
          </p:cNvPr>
          <p:cNvSpPr/>
          <p:nvPr/>
        </p:nvSpPr>
        <p:spPr bwMode="auto">
          <a:xfrm>
            <a:off x="3385039" y="3802677"/>
            <a:ext cx="155326" cy="221255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2F7CEFA-A556-4492-9FA0-42B4016FC3A2}"/>
              </a:ext>
            </a:extLst>
          </p:cNvPr>
          <p:cNvSpPr/>
          <p:nvPr/>
        </p:nvSpPr>
        <p:spPr bwMode="auto">
          <a:xfrm>
            <a:off x="3965326" y="3802695"/>
            <a:ext cx="126017" cy="230034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D361A84-9EAC-46B4-8893-C1759E61BC07}"/>
              </a:ext>
            </a:extLst>
          </p:cNvPr>
          <p:cNvSpPr/>
          <p:nvPr/>
        </p:nvSpPr>
        <p:spPr bwMode="auto">
          <a:xfrm>
            <a:off x="3927218" y="3272217"/>
            <a:ext cx="70351" cy="218316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94566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  <p:bldP spid="20" grpId="0" animBg="1"/>
      <p:bldP spid="21" grpId="0" animBg="1"/>
      <p:bldP spid="22" grpId="0" animBg="1"/>
      <p:bldP spid="23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19A7D-8A04-4030-AAD3-61B27DC02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ACB0E1-2927-4CCE-805F-42C7785C05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Background</a:t>
            </a:r>
          </a:p>
          <a:p>
            <a:r>
              <a:rPr lang="en-GB" dirty="0"/>
              <a:t>Business survey sampling methodology</a:t>
            </a:r>
          </a:p>
          <a:p>
            <a:r>
              <a:rPr lang="en-GB" dirty="0"/>
              <a:t>Two proposed subsampling methods</a:t>
            </a:r>
          </a:p>
          <a:p>
            <a:r>
              <a:rPr lang="en-GB" dirty="0"/>
              <a:t>Concluding remarks</a:t>
            </a:r>
          </a:p>
        </p:txBody>
      </p:sp>
    </p:spTree>
    <p:extLst>
      <p:ext uri="{BB962C8B-B14F-4D97-AF65-F5344CB8AC3E}">
        <p14:creationId xmlns:p14="http://schemas.microsoft.com/office/powerpoint/2010/main" val="12813031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E21B3-8A7D-4313-AFF6-416DE23B5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Concluding Remarks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ED8D10-5CC0-413B-B442-BC04BDE7D3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1163" y="1524000"/>
            <a:ext cx="8431822" cy="4572000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Multiple Segments Method is elegant in its simplicity.</a:t>
            </a:r>
          </a:p>
          <a:p>
            <a:pPr marL="0" indent="0">
              <a:buNone/>
            </a:pPr>
            <a:r>
              <a:rPr lang="en-GB" dirty="0"/>
              <a:t>Both methods can have encroachment and collisions, but consequences less severe for Stonehenge method.</a:t>
            </a:r>
          </a:p>
          <a:p>
            <a:pPr marL="0" indent="0">
              <a:buNone/>
            </a:pPr>
            <a:r>
              <a:rPr lang="en-GB" dirty="0"/>
              <a:t>Stonehenge Method sometimes has reduced overlap.</a:t>
            </a:r>
          </a:p>
          <a:p>
            <a:pPr marL="0" indent="0">
              <a:buNone/>
            </a:pPr>
            <a:r>
              <a:rPr lang="en-GB" dirty="0"/>
              <a:t>Both methods need monitoring &amp; occasional intervention.</a:t>
            </a:r>
          </a:p>
          <a:p>
            <a:pPr marL="0" indent="0">
              <a:buNone/>
            </a:pPr>
            <a:r>
              <a:rPr lang="en-GB" dirty="0"/>
              <a:t>Both methods specified in subsampling requirements of new Statistical Business Register.</a:t>
            </a:r>
          </a:p>
        </p:txBody>
      </p:sp>
    </p:spTree>
    <p:extLst>
      <p:ext uri="{BB962C8B-B14F-4D97-AF65-F5344CB8AC3E}">
        <p14:creationId xmlns:p14="http://schemas.microsoft.com/office/powerpoint/2010/main" val="3546326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15322-7161-4935-ACEE-193A582DE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4C3784-0611-4281-A412-AF3A92A023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What is a survey?</a:t>
            </a:r>
          </a:p>
        </p:txBody>
      </p:sp>
    </p:spTree>
    <p:extLst>
      <p:ext uri="{BB962C8B-B14F-4D97-AF65-F5344CB8AC3E}">
        <p14:creationId xmlns:p14="http://schemas.microsoft.com/office/powerpoint/2010/main" val="2390255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15322-7161-4935-ACEE-193A582DE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4C3784-0611-4281-A412-AF3A92A023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524000"/>
            <a:ext cx="7772400" cy="4572000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What is </a:t>
            </a:r>
            <a:r>
              <a:rPr lang="en-GB" b="1" u="sng" dirty="0"/>
              <a:t>a</a:t>
            </a:r>
            <a:r>
              <a:rPr lang="en-GB" dirty="0"/>
              <a:t> survey?</a:t>
            </a:r>
          </a:p>
          <a:p>
            <a:pPr marL="0" indent="0">
              <a:buNone/>
            </a:pPr>
            <a:r>
              <a:rPr lang="en-GB" dirty="0"/>
              <a:t>What do we mean by “</a:t>
            </a:r>
            <a:r>
              <a:rPr lang="en-GB" b="1" u="sng" dirty="0"/>
              <a:t>one</a:t>
            </a:r>
            <a:r>
              <a:rPr lang="en-GB" dirty="0"/>
              <a:t> survey”?</a:t>
            </a:r>
          </a:p>
          <a:p>
            <a:pPr marL="0" indent="0">
              <a:buNone/>
            </a:pPr>
            <a:r>
              <a:rPr lang="en-GB" dirty="0"/>
              <a:t>Traditionally,</a:t>
            </a:r>
            <a:br>
              <a:rPr lang="en-GB" dirty="0"/>
            </a:br>
            <a:r>
              <a:rPr lang="en-GB" dirty="0"/>
              <a:t>	one survey = one questionnaire (paper).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If we staple together two survey questionnaires, do we now have one survey?</a:t>
            </a:r>
          </a:p>
          <a:p>
            <a:pPr>
              <a:buFontTx/>
              <a:buChar char="-"/>
            </a:pPr>
            <a:r>
              <a:rPr lang="en-GB" dirty="0"/>
              <a:t>According to tradition, yes!</a:t>
            </a:r>
          </a:p>
          <a:p>
            <a:pPr marL="0" indent="0">
              <a:buNone/>
            </a:pPr>
            <a:r>
              <a:rPr lang="en-GB" dirty="0"/>
              <a:t>One questionnaire can have many questions, but it’s still </a:t>
            </a:r>
            <a:r>
              <a:rPr lang="en-GB" i="1" dirty="0"/>
              <a:t>one</a:t>
            </a:r>
            <a:r>
              <a:rPr lang="en-GB" dirty="0"/>
              <a:t> questionnaire!</a:t>
            </a:r>
          </a:p>
        </p:txBody>
      </p:sp>
    </p:spTree>
    <p:extLst>
      <p:ext uri="{BB962C8B-B14F-4D97-AF65-F5344CB8AC3E}">
        <p14:creationId xmlns:p14="http://schemas.microsoft.com/office/powerpoint/2010/main" val="3845646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32E6B-7C2D-4176-984A-73B93E267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52400"/>
            <a:ext cx="8044962" cy="1143000"/>
          </a:xfrm>
        </p:spPr>
        <p:txBody>
          <a:bodyPr/>
          <a:lstStyle/>
          <a:p>
            <a:r>
              <a:rPr lang="en-GB" dirty="0"/>
              <a:t>What about Electronic Questionnaires?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CD7389-D647-4530-9812-198B5DBC34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Respondents access surveys via the internet.</a:t>
            </a:r>
          </a:p>
          <a:p>
            <a:pPr marL="0" indent="0">
              <a:buNone/>
            </a:pPr>
            <a:r>
              <a:rPr lang="en-GB" dirty="0"/>
              <a:t>Login to respondent portal, click on a survey, submit answers to NSI.</a:t>
            </a:r>
          </a:p>
          <a:p>
            <a:pPr marL="0" indent="0">
              <a:buNone/>
            </a:pPr>
            <a:r>
              <a:rPr lang="en-GB" dirty="0"/>
              <a:t>Suppose you’re in three surveys. Do you need to click on each survey separately?</a:t>
            </a:r>
          </a:p>
          <a:p>
            <a:pPr marL="0" indent="0">
              <a:buNone/>
            </a:pPr>
            <a:r>
              <a:rPr lang="en-GB" dirty="0"/>
              <a:t>Perhaps simply present all required questions together.</a:t>
            </a:r>
          </a:p>
          <a:p>
            <a:pPr marL="0" indent="0">
              <a:buNone/>
            </a:pPr>
            <a:r>
              <a:rPr lang="en-GB" dirty="0"/>
              <a:t>Is that still three surveys or only one?</a:t>
            </a:r>
          </a:p>
          <a:p>
            <a:pPr marL="0" indent="0">
              <a:buNone/>
            </a:pPr>
            <a:r>
              <a:rPr lang="en-GB" dirty="0"/>
              <a:t>No need to define in terms of questionnaires, opening up some interesting possibilities…</a:t>
            </a:r>
          </a:p>
        </p:txBody>
      </p:sp>
    </p:spTree>
    <p:extLst>
      <p:ext uri="{BB962C8B-B14F-4D97-AF65-F5344CB8AC3E}">
        <p14:creationId xmlns:p14="http://schemas.microsoft.com/office/powerpoint/2010/main" val="2632618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0D0C4-3BFE-4900-9E0B-988411892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Survey De-</a:t>
            </a:r>
            <a:r>
              <a:rPr lang="en-GB" dirty="0" err="1"/>
              <a:t>intergation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57FCA5-CAF7-4DC2-A949-574FC325E0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Suppose a paper survey has four questions.</a:t>
            </a:r>
          </a:p>
          <a:p>
            <a:pPr marL="0" indent="0">
              <a:buNone/>
            </a:pPr>
            <a:r>
              <a:rPr lang="en-GB" dirty="0"/>
              <a:t>With </a:t>
            </a:r>
            <a:r>
              <a:rPr lang="en-GB" dirty="0" err="1"/>
              <a:t>eQs</a:t>
            </a:r>
            <a:r>
              <a:rPr lang="en-GB" dirty="0"/>
              <a:t> we could distribute the questions to different businesses to more fairly distribute respondent burden in the short-term.</a:t>
            </a:r>
          </a:p>
        </p:txBody>
      </p:sp>
    </p:spTree>
    <p:extLst>
      <p:ext uri="{BB962C8B-B14F-4D97-AF65-F5344CB8AC3E}">
        <p14:creationId xmlns:p14="http://schemas.microsoft.com/office/powerpoint/2010/main" val="2600786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CC5AE-7D75-4E23-8C17-5C0544E4C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Survey Modularisation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32F386-452F-4590-B8ED-849DF1394B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Some questions occur in more than one survey (sometimes with subtle variations).</a:t>
            </a:r>
          </a:p>
          <a:p>
            <a:pPr>
              <a:buFontTx/>
              <a:buChar char="-"/>
            </a:pPr>
            <a:r>
              <a:rPr lang="en-GB" dirty="0"/>
              <a:t>Harmonise similar questions and combine surveys.</a:t>
            </a:r>
          </a:p>
          <a:p>
            <a:pPr>
              <a:buFontTx/>
              <a:buChar char="-"/>
            </a:pPr>
            <a:r>
              <a:rPr lang="en-GB" dirty="0"/>
              <a:t>All selected businesses get “core” questions (the main sample).</a:t>
            </a:r>
          </a:p>
          <a:p>
            <a:pPr>
              <a:buFontTx/>
              <a:buChar char="-"/>
            </a:pPr>
            <a:r>
              <a:rPr lang="en-GB" dirty="0"/>
              <a:t>Subsamples of businesses get modules of remaining questions.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How can we subsample?</a:t>
            </a:r>
          </a:p>
        </p:txBody>
      </p:sp>
    </p:spTree>
    <p:extLst>
      <p:ext uri="{BB962C8B-B14F-4D97-AF65-F5344CB8AC3E}">
        <p14:creationId xmlns:p14="http://schemas.microsoft.com/office/powerpoint/2010/main" val="3399370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10DAC-8B4B-4863-A1E9-2E1019B95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First Need to Describe Sampling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7389F0-4271-401F-AE7E-5779218577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Currently sample Reporting Units (RUs – most are enterprises).</a:t>
            </a:r>
          </a:p>
          <a:p>
            <a:pPr marL="0" indent="0">
              <a:buNone/>
            </a:pPr>
            <a:r>
              <a:rPr lang="en-GB" dirty="0"/>
              <a:t>Every RU given a Permanent Random Number (PRN) at birth – never changes.</a:t>
            </a:r>
          </a:p>
          <a:p>
            <a:pPr marL="0" indent="0">
              <a:buNone/>
            </a:pPr>
            <a:r>
              <a:rPr lang="en-GB" dirty="0"/>
              <a:t>RUs are randomly distributed along a line representing the range of possible PRN values</a:t>
            </a:r>
          </a:p>
          <a:p>
            <a:pPr marL="0" indent="0">
              <a:buNone/>
            </a:pPr>
            <a:r>
              <a:rPr lang="en-GB" dirty="0"/>
              <a:t>- for the whole population and for any stratum.</a:t>
            </a:r>
          </a:p>
        </p:txBody>
      </p:sp>
    </p:spTree>
    <p:extLst>
      <p:ext uri="{BB962C8B-B14F-4D97-AF65-F5344CB8AC3E}">
        <p14:creationId xmlns:p14="http://schemas.microsoft.com/office/powerpoint/2010/main" val="99412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6E022-C0F3-466D-820A-CDF628A09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Rotational Sampling using PRNs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B4BF04-C786-47C0-8DA6-16BAD91E1B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3560881"/>
            <a:ext cx="7772400" cy="2535119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Count </a:t>
            </a:r>
            <a:r>
              <a:rPr lang="en-GB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GB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GB" dirty="0"/>
              <a:t> RUs from the PRN start.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81A5E58-449B-413B-A1B3-52146A93179C}"/>
              </a:ext>
            </a:extLst>
          </p:cNvPr>
          <p:cNvCxnSpPr/>
          <p:nvPr/>
        </p:nvCxnSpPr>
        <p:spPr bwMode="auto">
          <a:xfrm>
            <a:off x="571500" y="2514599"/>
            <a:ext cx="78867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C935365-C442-4E78-B55C-C4810B22EFF0}"/>
              </a:ext>
            </a:extLst>
          </p:cNvPr>
          <p:cNvSpPr txBox="1">
            <a:spLocks/>
          </p:cNvSpPr>
          <p:nvPr/>
        </p:nvSpPr>
        <p:spPr bwMode="auto">
          <a:xfrm>
            <a:off x="580296" y="2209791"/>
            <a:ext cx="1072662" cy="304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rgbClr val="002D46"/>
                </a:solidFill>
                <a:latin typeface="+mn-lt"/>
                <a:ea typeface="+mn-ea"/>
                <a:cs typeface="+mn-cs"/>
              </a:defRPr>
            </a:lvl1pPr>
            <a:lvl2pPr marL="763588" indent="-285750" algn="l" rtl="0" eaLnBrk="1" fontAlgn="base" hangingPunct="1">
              <a:spcBef>
                <a:spcPct val="20000"/>
              </a:spcBef>
              <a:spcAft>
                <a:spcPct val="0"/>
              </a:spcAft>
              <a:defRPr sz="2400" kern="1200">
                <a:solidFill>
                  <a:srgbClr val="002D46"/>
                </a:solidFill>
                <a:latin typeface="+mn-lt"/>
                <a:ea typeface="+mn-ea"/>
                <a:cs typeface="+mn-cs"/>
              </a:defRPr>
            </a:lvl2pPr>
            <a:lvl3pPr marL="1182688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rgbClr val="002D46"/>
                </a:solidFill>
                <a:latin typeface="+mn-lt"/>
                <a:ea typeface="+mn-ea"/>
                <a:cs typeface="+mn-cs"/>
              </a:defRPr>
            </a:lvl3pPr>
            <a:lvl4pPr marL="1619250" indent="-246063" algn="l" rtl="0" eaLnBrk="1" fontAlgn="base" hangingPunct="1">
              <a:spcBef>
                <a:spcPct val="20000"/>
              </a:spcBef>
              <a:spcAft>
                <a:spcPct val="0"/>
              </a:spcAft>
              <a:defRPr kern="1200">
                <a:solidFill>
                  <a:srgbClr val="002D4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600" dirty="0">
                <a:solidFill>
                  <a:schemeClr val="tx1"/>
                </a:solidFill>
              </a:rPr>
              <a:t>PRN line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A2056D4-D405-4197-A89C-A29EF5161A93}"/>
              </a:ext>
            </a:extLst>
          </p:cNvPr>
          <p:cNvCxnSpPr/>
          <p:nvPr/>
        </p:nvCxnSpPr>
        <p:spPr bwMode="auto">
          <a:xfrm flipV="1">
            <a:off x="2690445" y="2505805"/>
            <a:ext cx="263769" cy="60666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67BE424-C253-4AAA-AF5F-52F6402A4351}"/>
              </a:ext>
            </a:extLst>
          </p:cNvPr>
          <p:cNvSpPr txBox="1">
            <a:spLocks/>
          </p:cNvSpPr>
          <p:nvPr/>
        </p:nvSpPr>
        <p:spPr bwMode="auto">
          <a:xfrm>
            <a:off x="688736" y="1524005"/>
            <a:ext cx="7772400" cy="542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rgbClr val="002D46"/>
                </a:solidFill>
                <a:latin typeface="+mn-lt"/>
                <a:ea typeface="+mn-ea"/>
                <a:cs typeface="+mn-cs"/>
              </a:defRPr>
            </a:lvl1pPr>
            <a:lvl2pPr marL="763588" indent="-285750" algn="l" rtl="0" eaLnBrk="1" fontAlgn="base" hangingPunct="1">
              <a:spcBef>
                <a:spcPct val="20000"/>
              </a:spcBef>
              <a:spcAft>
                <a:spcPct val="0"/>
              </a:spcAft>
              <a:defRPr sz="2400" kern="1200">
                <a:solidFill>
                  <a:srgbClr val="002D46"/>
                </a:solidFill>
                <a:latin typeface="+mn-lt"/>
                <a:ea typeface="+mn-ea"/>
                <a:cs typeface="+mn-cs"/>
              </a:defRPr>
            </a:lvl2pPr>
            <a:lvl3pPr marL="1182688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rgbClr val="002D46"/>
                </a:solidFill>
                <a:latin typeface="+mn-lt"/>
                <a:ea typeface="+mn-ea"/>
                <a:cs typeface="+mn-cs"/>
              </a:defRPr>
            </a:lvl3pPr>
            <a:lvl4pPr marL="1619250" indent="-246063" algn="l" rtl="0" eaLnBrk="1" fontAlgn="base" hangingPunct="1">
              <a:spcBef>
                <a:spcPct val="20000"/>
              </a:spcBef>
              <a:spcAft>
                <a:spcPct val="0"/>
              </a:spcAft>
              <a:defRPr kern="1200">
                <a:solidFill>
                  <a:srgbClr val="002D4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Consider a single stratum </a:t>
            </a:r>
            <a:r>
              <a:rPr lang="en-GB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GB" dirty="0"/>
              <a:t>: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E4F6445-09FA-4D94-8C75-AEF931C585F1}"/>
              </a:ext>
            </a:extLst>
          </p:cNvPr>
          <p:cNvSpPr txBox="1">
            <a:spLocks/>
          </p:cNvSpPr>
          <p:nvPr/>
        </p:nvSpPr>
        <p:spPr bwMode="auto">
          <a:xfrm>
            <a:off x="2236179" y="3091962"/>
            <a:ext cx="1072662" cy="304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rgbClr val="002D46"/>
                </a:solidFill>
                <a:latin typeface="+mn-lt"/>
                <a:ea typeface="+mn-ea"/>
                <a:cs typeface="+mn-cs"/>
              </a:defRPr>
            </a:lvl1pPr>
            <a:lvl2pPr marL="763588" indent="-285750" algn="l" rtl="0" eaLnBrk="1" fontAlgn="base" hangingPunct="1">
              <a:spcBef>
                <a:spcPct val="20000"/>
              </a:spcBef>
              <a:spcAft>
                <a:spcPct val="0"/>
              </a:spcAft>
              <a:defRPr sz="2400" kern="1200">
                <a:solidFill>
                  <a:srgbClr val="002D46"/>
                </a:solidFill>
                <a:latin typeface="+mn-lt"/>
                <a:ea typeface="+mn-ea"/>
                <a:cs typeface="+mn-cs"/>
              </a:defRPr>
            </a:lvl2pPr>
            <a:lvl3pPr marL="1182688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rgbClr val="002D46"/>
                </a:solidFill>
                <a:latin typeface="+mn-lt"/>
                <a:ea typeface="+mn-ea"/>
                <a:cs typeface="+mn-cs"/>
              </a:defRPr>
            </a:lvl3pPr>
            <a:lvl4pPr marL="1619250" indent="-246063" algn="l" rtl="0" eaLnBrk="1" fontAlgn="base" hangingPunct="1">
              <a:spcBef>
                <a:spcPct val="20000"/>
              </a:spcBef>
              <a:spcAft>
                <a:spcPct val="0"/>
              </a:spcAft>
              <a:defRPr kern="1200">
                <a:solidFill>
                  <a:srgbClr val="002D4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600" dirty="0">
                <a:solidFill>
                  <a:schemeClr val="tx1"/>
                </a:solidFill>
              </a:rPr>
              <a:t>PRN start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3309E0B-56A8-42E1-B3D6-3A5A409503E6}"/>
              </a:ext>
            </a:extLst>
          </p:cNvPr>
          <p:cNvSpPr/>
          <p:nvPr/>
        </p:nvSpPr>
        <p:spPr bwMode="auto">
          <a:xfrm>
            <a:off x="2954214" y="2417880"/>
            <a:ext cx="914400" cy="18464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F65993B3-B0EC-4A3B-B6B1-CFED6759822C}"/>
              </a:ext>
            </a:extLst>
          </p:cNvPr>
          <p:cNvSpPr txBox="1">
            <a:spLocks/>
          </p:cNvSpPr>
          <p:nvPr/>
        </p:nvSpPr>
        <p:spPr bwMode="auto">
          <a:xfrm>
            <a:off x="2965939" y="2107223"/>
            <a:ext cx="1072662" cy="304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rgbClr val="002D46"/>
                </a:solidFill>
                <a:latin typeface="+mn-lt"/>
                <a:ea typeface="+mn-ea"/>
                <a:cs typeface="+mn-cs"/>
              </a:defRPr>
            </a:lvl1pPr>
            <a:lvl2pPr marL="763588" indent="-285750" algn="l" rtl="0" eaLnBrk="1" fontAlgn="base" hangingPunct="1">
              <a:spcBef>
                <a:spcPct val="20000"/>
              </a:spcBef>
              <a:spcAft>
                <a:spcPct val="0"/>
              </a:spcAft>
              <a:defRPr sz="2400" kern="1200">
                <a:solidFill>
                  <a:srgbClr val="002D46"/>
                </a:solidFill>
                <a:latin typeface="+mn-lt"/>
                <a:ea typeface="+mn-ea"/>
                <a:cs typeface="+mn-cs"/>
              </a:defRPr>
            </a:lvl2pPr>
            <a:lvl3pPr marL="1182688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rgbClr val="002D46"/>
                </a:solidFill>
                <a:latin typeface="+mn-lt"/>
                <a:ea typeface="+mn-ea"/>
                <a:cs typeface="+mn-cs"/>
              </a:defRPr>
            </a:lvl3pPr>
            <a:lvl4pPr marL="1619250" indent="-246063" algn="l" rtl="0" eaLnBrk="1" fontAlgn="base" hangingPunct="1">
              <a:spcBef>
                <a:spcPct val="20000"/>
              </a:spcBef>
              <a:spcAft>
                <a:spcPct val="0"/>
              </a:spcAft>
              <a:defRPr kern="1200">
                <a:solidFill>
                  <a:srgbClr val="002D4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600" dirty="0">
                <a:solidFill>
                  <a:schemeClr val="tx1"/>
                </a:solidFill>
              </a:rPr>
              <a:t>Sample</a:t>
            </a:r>
          </a:p>
        </p:txBody>
      </p:sp>
    </p:spTree>
    <p:extLst>
      <p:ext uri="{BB962C8B-B14F-4D97-AF65-F5344CB8AC3E}">
        <p14:creationId xmlns:p14="http://schemas.microsoft.com/office/powerpoint/2010/main" val="1645053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9" grpId="0"/>
      <p:bldP spid="10" grpId="0"/>
      <p:bldP spid="12" grpId="0" animBg="1"/>
      <p:bldP spid="13" grpId="0"/>
    </p:bldLst>
  </p:timing>
</p:sld>
</file>

<file path=ppt/theme/theme1.xml><?xml version="1.0" encoding="utf-8"?>
<a:theme xmlns:a="http://schemas.openxmlformats.org/drawingml/2006/main" name="white_bil_tcm67-60701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Theme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ＭＳ Ｐゴシック" panose="020B0600070205080204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ＭＳ Ｐゴシック" panose="020B0600070205080204" pitchFamily="34" charset="-128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white_bil_tcm67-60701</Template>
  <TotalTime>2057</TotalTime>
  <Words>632</Words>
  <Application>Microsoft Office PowerPoint</Application>
  <PresentationFormat>On-screen Show (4:3)</PresentationFormat>
  <Paragraphs>109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ＭＳ Ｐゴシック</vt:lpstr>
      <vt:lpstr>Arial</vt:lpstr>
      <vt:lpstr>Times New Roman</vt:lpstr>
      <vt:lpstr>white_bil_tcm67-60701</vt:lpstr>
      <vt:lpstr>Rethinking Sampling for UK Business Surveys</vt:lpstr>
      <vt:lpstr>Overview</vt:lpstr>
      <vt:lpstr>Question:</vt:lpstr>
      <vt:lpstr>Question:</vt:lpstr>
      <vt:lpstr>What about Electronic Questionnaires?</vt:lpstr>
      <vt:lpstr>Survey De-intergation</vt:lpstr>
      <vt:lpstr>Survey Modularisation</vt:lpstr>
      <vt:lpstr>First Need to Describe Sampling</vt:lpstr>
      <vt:lpstr>Rotational Sampling using PRNs</vt:lpstr>
      <vt:lpstr>Rotational Sampling using PRNs..</vt:lpstr>
      <vt:lpstr>Rotational Sampling using PRNs…</vt:lpstr>
      <vt:lpstr>Survey Modularisation by Subsampling</vt:lpstr>
      <vt:lpstr>Method 1: Multiple Segments</vt:lpstr>
      <vt:lpstr>Method 1: Multiple Segments..</vt:lpstr>
      <vt:lpstr>Method 1: Multiple Segments…</vt:lpstr>
      <vt:lpstr>Method 1: Multiple Segments….</vt:lpstr>
      <vt:lpstr>Method 2</vt:lpstr>
      <vt:lpstr>Method 2: The Stonehenge Method</vt:lpstr>
      <vt:lpstr>Method 2: The Stonehenge Method…</vt:lpstr>
      <vt:lpstr>Concluding Remarks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Rethinking Sampling for UK Business Surveys</dc:title>
  <dc:creator>Sova, Markus</dc:creator>
  <cp:lastModifiedBy>Sova, Markus</cp:lastModifiedBy>
  <cp:revision>44</cp:revision>
  <dcterms:created xsi:type="dcterms:W3CDTF">2018-07-18T15:56:37Z</dcterms:created>
  <dcterms:modified xsi:type="dcterms:W3CDTF">2018-08-14T16:17:09Z</dcterms:modified>
</cp:coreProperties>
</file>