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72" r:id="rId5"/>
    <p:sldId id="284" r:id="rId6"/>
    <p:sldId id="260" r:id="rId7"/>
    <p:sldId id="261" r:id="rId8"/>
    <p:sldId id="286" r:id="rId9"/>
    <p:sldId id="287" r:id="rId10"/>
    <p:sldId id="285" r:id="rId11"/>
    <p:sldId id="288" r:id="rId12"/>
    <p:sldId id="289" r:id="rId13"/>
    <p:sldId id="290" r:id="rId14"/>
    <p:sldId id="273" r:id="rId15"/>
    <p:sldId id="291" r:id="rId16"/>
    <p:sldId id="292" r:id="rId17"/>
    <p:sldId id="293" r:id="rId18"/>
    <p:sldId id="294" r:id="rId19"/>
    <p:sldId id="295" r:id="rId20"/>
    <p:sldId id="296" r:id="rId21"/>
    <p:sldId id="297" r:id="rId22"/>
    <p:sldId id="298" r:id="rId23"/>
    <p:sldId id="299" r:id="rId24"/>
    <p:sldId id="300" r:id="rId25"/>
    <p:sldId id="301" r:id="rId26"/>
    <p:sldId id="268" r:id="rId27"/>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94" autoAdjust="0"/>
    <p:restoredTop sz="94660"/>
  </p:normalViewPr>
  <p:slideViewPr>
    <p:cSldViewPr>
      <p:cViewPr varScale="1">
        <p:scale>
          <a:sx n="69" d="100"/>
          <a:sy n="69" d="100"/>
        </p:scale>
        <p:origin x="-1428"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15" name="Скругленный прямоугольник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Скругленный прямоугольник 9"/>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Заголовок 4"/>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ru-RU" smtClean="0"/>
              <a:t>Образец заголовка</a:t>
            </a:r>
            <a:endParaRPr kumimoji="0" lang="en-US"/>
          </a:p>
        </p:txBody>
      </p:sp>
      <p:sp>
        <p:nvSpPr>
          <p:cNvPr id="20" name="Подзаголовок 19"/>
          <p:cNvSpPr>
            <a:spLocks noGrp="1"/>
          </p:cNvSpPr>
          <p:nvPr>
            <p:ph type="subTitle" idx="1"/>
          </p:nvPr>
        </p:nvSpPr>
        <p:spPr>
          <a:xfrm>
            <a:off x="722376" y="3685032"/>
            <a:ext cx="77724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ru-RU" smtClean="0"/>
              <a:t>Образец подзаголовка</a:t>
            </a:r>
            <a:endParaRPr kumimoji="0" lang="en-US"/>
          </a:p>
        </p:txBody>
      </p:sp>
      <p:sp>
        <p:nvSpPr>
          <p:cNvPr id="19" name="Дата 18"/>
          <p:cNvSpPr>
            <a:spLocks noGrp="1"/>
          </p:cNvSpPr>
          <p:nvPr>
            <p:ph type="dt" sz="half" idx="10"/>
          </p:nvPr>
        </p:nvSpPr>
        <p:spPr/>
        <p:txBody>
          <a:bodyPr/>
          <a:lstStyle>
            <a:extLst/>
          </a:lstStyle>
          <a:p>
            <a:fld id="{2E77A85B-85EC-42BA-9800-DA5BC3592615}" type="datetimeFigureOut">
              <a:rPr lang="ru-RU" smtClean="0"/>
              <a:pPr/>
              <a:t>21.08.2018</a:t>
            </a:fld>
            <a:endParaRPr lang="ru-RU"/>
          </a:p>
        </p:txBody>
      </p:sp>
      <p:sp>
        <p:nvSpPr>
          <p:cNvPr id="8" name="Нижний колонтитул 7"/>
          <p:cNvSpPr>
            <a:spLocks noGrp="1"/>
          </p:cNvSpPr>
          <p:nvPr>
            <p:ph type="ftr" sz="quarter" idx="11"/>
          </p:nvPr>
        </p:nvSpPr>
        <p:spPr/>
        <p:txBody>
          <a:bodyPr/>
          <a:lstStyle>
            <a:extLst/>
          </a:lstStyle>
          <a:p>
            <a:endParaRPr lang="ru-RU"/>
          </a:p>
        </p:txBody>
      </p:sp>
      <p:sp>
        <p:nvSpPr>
          <p:cNvPr id="11" name="Номер слайда 10"/>
          <p:cNvSpPr>
            <a:spLocks noGrp="1"/>
          </p:cNvSpPr>
          <p:nvPr>
            <p:ph type="sldNum" sz="quarter" idx="12"/>
          </p:nvPr>
        </p:nvSpPr>
        <p:spPr/>
        <p:txBody>
          <a:bodyPr/>
          <a:lstStyle>
            <a:extLst/>
          </a:lstStyle>
          <a:p>
            <a:fld id="{25FD298E-A55A-4EA0-8D8D-8CF5105A7FD9}" type="slidenum">
              <a:rPr lang="ru-RU" smtClean="0"/>
              <a:pPr/>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02920" y="4983480"/>
            <a:ext cx="8183880" cy="1051560"/>
          </a:xfrm>
        </p:spPr>
        <p:txBody>
          <a:bodyPr/>
          <a:lstStyle>
            <a:extLst/>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a:xfrm>
            <a:off x="502920" y="530352"/>
            <a:ext cx="8183880" cy="4187952"/>
          </a:xfrm>
        </p:spPr>
        <p:txBody>
          <a:bodyPr vert="eaVert"/>
          <a:lstStyle>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extLst/>
          </a:lstStyle>
          <a:p>
            <a:fld id="{2E77A85B-85EC-42BA-9800-DA5BC3592615}" type="datetimeFigureOut">
              <a:rPr lang="ru-RU" smtClean="0"/>
              <a:pPr/>
              <a:t>21.08.2018</a:t>
            </a:fld>
            <a:endParaRPr lang="ru-RU"/>
          </a:p>
        </p:txBody>
      </p:sp>
      <p:sp>
        <p:nvSpPr>
          <p:cNvPr id="5" name="Нижний колонтитул 4"/>
          <p:cNvSpPr>
            <a:spLocks noGrp="1"/>
          </p:cNvSpPr>
          <p:nvPr>
            <p:ph type="ftr" sz="quarter" idx="11"/>
          </p:nvPr>
        </p:nvSpPr>
        <p:spPr/>
        <p:txBody>
          <a:bodyPr/>
          <a:lstStyle>
            <a:extLst/>
          </a:lstStyle>
          <a:p>
            <a:endParaRPr lang="ru-RU"/>
          </a:p>
        </p:txBody>
      </p:sp>
      <p:sp>
        <p:nvSpPr>
          <p:cNvPr id="6" name="Номер слайда 5"/>
          <p:cNvSpPr>
            <a:spLocks noGrp="1"/>
          </p:cNvSpPr>
          <p:nvPr>
            <p:ph type="sldNum" sz="quarter" idx="12"/>
          </p:nvPr>
        </p:nvSpPr>
        <p:spPr/>
        <p:txBody>
          <a:bodyPr/>
          <a:lstStyle>
            <a:extLst/>
          </a:lstStyle>
          <a:p>
            <a:fld id="{25FD298E-A55A-4EA0-8D8D-8CF5105A7FD9}" type="slidenum">
              <a:rPr lang="ru-RU" smtClean="0"/>
              <a:pPr/>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533404"/>
            <a:ext cx="1981200" cy="5257799"/>
          </a:xfrm>
        </p:spPr>
        <p:txBody>
          <a:bodyPr vert="eaVert"/>
          <a:lstStyle>
            <a:extLst/>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a:xfrm>
            <a:off x="533400" y="533402"/>
            <a:ext cx="5943600" cy="5257801"/>
          </a:xfrm>
        </p:spPr>
        <p:txBody>
          <a:bodyPr vert="eaVert"/>
          <a:lstStyle>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extLst/>
          </a:lstStyle>
          <a:p>
            <a:fld id="{2E77A85B-85EC-42BA-9800-DA5BC3592615}" type="datetimeFigureOut">
              <a:rPr lang="ru-RU" smtClean="0"/>
              <a:pPr/>
              <a:t>21.08.2018</a:t>
            </a:fld>
            <a:endParaRPr lang="ru-RU"/>
          </a:p>
        </p:txBody>
      </p:sp>
      <p:sp>
        <p:nvSpPr>
          <p:cNvPr id="5" name="Нижний колонтитул 4"/>
          <p:cNvSpPr>
            <a:spLocks noGrp="1"/>
          </p:cNvSpPr>
          <p:nvPr>
            <p:ph type="ftr" sz="quarter" idx="11"/>
          </p:nvPr>
        </p:nvSpPr>
        <p:spPr/>
        <p:txBody>
          <a:bodyPr/>
          <a:lstStyle>
            <a:extLst/>
          </a:lstStyle>
          <a:p>
            <a:endParaRPr lang="ru-RU"/>
          </a:p>
        </p:txBody>
      </p:sp>
      <p:sp>
        <p:nvSpPr>
          <p:cNvPr id="6" name="Номер слайда 5"/>
          <p:cNvSpPr>
            <a:spLocks noGrp="1"/>
          </p:cNvSpPr>
          <p:nvPr>
            <p:ph type="sldNum" sz="quarter" idx="12"/>
          </p:nvPr>
        </p:nvSpPr>
        <p:spPr/>
        <p:txBody>
          <a:bodyPr/>
          <a:lstStyle>
            <a:extLst/>
          </a:lstStyle>
          <a:p>
            <a:fld id="{25FD298E-A55A-4EA0-8D8D-8CF5105A7FD9}" type="slidenum">
              <a:rPr lang="ru-RU" smtClean="0"/>
              <a:pPr/>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02920" y="4983480"/>
            <a:ext cx="8183880" cy="1051560"/>
          </a:xfrm>
        </p:spPr>
        <p:txBody>
          <a:bodyPr/>
          <a:lstStyle>
            <a:extLst/>
          </a:lstStyle>
          <a:p>
            <a:r>
              <a:rPr kumimoji="0" lang="ru-RU" smtClean="0"/>
              <a:t>Образец заголовка</a:t>
            </a:r>
            <a:endParaRPr kumimoji="0" lang="en-US"/>
          </a:p>
        </p:txBody>
      </p:sp>
      <p:sp>
        <p:nvSpPr>
          <p:cNvPr id="3" name="Содержимое 2"/>
          <p:cNvSpPr>
            <a:spLocks noGrp="1"/>
          </p:cNvSpPr>
          <p:nvPr>
            <p:ph idx="1"/>
          </p:nvPr>
        </p:nvSpPr>
        <p:spPr>
          <a:xfrm>
            <a:off x="502920" y="530352"/>
            <a:ext cx="8183880" cy="4187952"/>
          </a:xfrm>
        </p:spPr>
        <p:txBody>
          <a:bodyPr/>
          <a:lstStyle>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extLst/>
          </a:lstStyle>
          <a:p>
            <a:fld id="{2E77A85B-85EC-42BA-9800-DA5BC3592615}" type="datetimeFigureOut">
              <a:rPr lang="ru-RU" smtClean="0"/>
              <a:pPr/>
              <a:t>21.08.2018</a:t>
            </a:fld>
            <a:endParaRPr lang="ru-RU"/>
          </a:p>
        </p:txBody>
      </p:sp>
      <p:sp>
        <p:nvSpPr>
          <p:cNvPr id="5" name="Нижний колонтитул 4"/>
          <p:cNvSpPr>
            <a:spLocks noGrp="1"/>
          </p:cNvSpPr>
          <p:nvPr>
            <p:ph type="ftr" sz="quarter" idx="11"/>
          </p:nvPr>
        </p:nvSpPr>
        <p:spPr/>
        <p:txBody>
          <a:bodyPr/>
          <a:lstStyle>
            <a:extLst/>
          </a:lstStyle>
          <a:p>
            <a:endParaRPr lang="ru-RU"/>
          </a:p>
        </p:txBody>
      </p:sp>
      <p:sp>
        <p:nvSpPr>
          <p:cNvPr id="6" name="Номер слайда 5"/>
          <p:cNvSpPr>
            <a:spLocks noGrp="1"/>
          </p:cNvSpPr>
          <p:nvPr>
            <p:ph type="sldNum" sz="quarter" idx="12"/>
          </p:nvPr>
        </p:nvSpPr>
        <p:spPr/>
        <p:txBody>
          <a:bodyPr/>
          <a:lstStyle>
            <a:extLst/>
          </a:lstStyle>
          <a:p>
            <a:fld id="{25FD298E-A55A-4EA0-8D8D-8CF5105A7FD9}" type="slidenum">
              <a:rPr lang="ru-RU" smtClean="0"/>
              <a:pPr/>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14" name="Скругленный прямоугольник 13"/>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Скругленный прямоугольник 10"/>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Заголовок 1"/>
          <p:cNvSpPr>
            <a:spLocks noGrp="1"/>
          </p:cNvSpPr>
          <p:nvPr>
            <p:ph type="title"/>
          </p:nvPr>
        </p:nvSpPr>
        <p:spPr>
          <a:xfrm>
            <a:off x="468344" y="4928616"/>
            <a:ext cx="8183880" cy="676656"/>
          </a:xfrm>
        </p:spPr>
        <p:txBody>
          <a:bodyPr lIns="91440" bIns="0" anchor="b"/>
          <a:lstStyle>
            <a:lvl1pPr algn="l">
              <a:buNone/>
              <a:defRPr sz="3600" b="0" cap="none" baseline="0">
                <a:solidFill>
                  <a:schemeClr val="bg2">
                    <a:shade val="25000"/>
                  </a:schemeClr>
                </a:solidFill>
                <a:effectLst/>
              </a:defRPr>
            </a:lvl1pPr>
            <a:extLst/>
          </a:lstStyle>
          <a:p>
            <a:r>
              <a:rPr kumimoji="0" lang="ru-RU" smtClean="0"/>
              <a:t>Образец заголовка</a:t>
            </a:r>
            <a:endParaRPr kumimoji="0" lang="en-US"/>
          </a:p>
        </p:txBody>
      </p:sp>
      <p:sp>
        <p:nvSpPr>
          <p:cNvPr id="3" name="Текст 2"/>
          <p:cNvSpPr>
            <a:spLocks noGrp="1"/>
          </p:cNvSpPr>
          <p:nvPr>
            <p:ph type="body" idx="1"/>
          </p:nvPr>
        </p:nvSpPr>
        <p:spPr>
          <a:xfrm>
            <a:off x="468344" y="5624484"/>
            <a:ext cx="818388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ru-RU" smtClean="0"/>
              <a:t>Образец текста</a:t>
            </a:r>
          </a:p>
        </p:txBody>
      </p:sp>
      <p:sp>
        <p:nvSpPr>
          <p:cNvPr id="4" name="Дата 3"/>
          <p:cNvSpPr>
            <a:spLocks noGrp="1"/>
          </p:cNvSpPr>
          <p:nvPr>
            <p:ph type="dt" sz="half" idx="10"/>
          </p:nvPr>
        </p:nvSpPr>
        <p:spPr/>
        <p:txBody>
          <a:bodyPr/>
          <a:lstStyle>
            <a:extLst/>
          </a:lstStyle>
          <a:p>
            <a:fld id="{2E77A85B-85EC-42BA-9800-DA5BC3592615}" type="datetimeFigureOut">
              <a:rPr lang="ru-RU" smtClean="0"/>
              <a:pPr/>
              <a:t>21.08.2018</a:t>
            </a:fld>
            <a:endParaRPr lang="ru-RU"/>
          </a:p>
        </p:txBody>
      </p:sp>
      <p:sp>
        <p:nvSpPr>
          <p:cNvPr id="5" name="Нижний колонтитул 4"/>
          <p:cNvSpPr>
            <a:spLocks noGrp="1"/>
          </p:cNvSpPr>
          <p:nvPr>
            <p:ph type="ftr" sz="quarter" idx="11"/>
          </p:nvPr>
        </p:nvSpPr>
        <p:spPr/>
        <p:txBody>
          <a:bodyPr/>
          <a:lstStyle>
            <a:extLst/>
          </a:lstStyle>
          <a:p>
            <a:endParaRPr lang="ru-RU"/>
          </a:p>
        </p:txBody>
      </p:sp>
      <p:sp>
        <p:nvSpPr>
          <p:cNvPr id="6" name="Номер слайда 5"/>
          <p:cNvSpPr>
            <a:spLocks noGrp="1"/>
          </p:cNvSpPr>
          <p:nvPr>
            <p:ph type="sldNum" sz="quarter" idx="12"/>
          </p:nvPr>
        </p:nvSpPr>
        <p:spPr/>
        <p:txBody>
          <a:bodyPr/>
          <a:lstStyle>
            <a:extLst/>
          </a:lstStyle>
          <a:p>
            <a:fld id="{25FD298E-A55A-4EA0-8D8D-8CF5105A7FD9}" type="slidenum">
              <a:rPr lang="ru-RU" smtClean="0"/>
              <a:pPr/>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extLst/>
          </a:lstStyle>
          <a:p>
            <a:r>
              <a:rPr kumimoji="0" lang="ru-RU" smtClean="0"/>
              <a:t>Образец заголовка</a:t>
            </a:r>
            <a:endParaRPr kumimoji="0" lang="en-US"/>
          </a:p>
        </p:txBody>
      </p:sp>
      <p:sp>
        <p:nvSpPr>
          <p:cNvPr id="3" name="Содержимое 2"/>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Содержимое 3"/>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Дата 4"/>
          <p:cNvSpPr>
            <a:spLocks noGrp="1"/>
          </p:cNvSpPr>
          <p:nvPr>
            <p:ph type="dt" sz="half" idx="10"/>
          </p:nvPr>
        </p:nvSpPr>
        <p:spPr/>
        <p:txBody>
          <a:bodyPr/>
          <a:lstStyle>
            <a:extLst/>
          </a:lstStyle>
          <a:p>
            <a:fld id="{2E77A85B-85EC-42BA-9800-DA5BC3592615}" type="datetimeFigureOut">
              <a:rPr lang="ru-RU" smtClean="0"/>
              <a:pPr/>
              <a:t>21.08.2018</a:t>
            </a:fld>
            <a:endParaRPr lang="ru-RU"/>
          </a:p>
        </p:txBody>
      </p:sp>
      <p:sp>
        <p:nvSpPr>
          <p:cNvPr id="6" name="Нижний колонтитул 5"/>
          <p:cNvSpPr>
            <a:spLocks noGrp="1"/>
          </p:cNvSpPr>
          <p:nvPr>
            <p:ph type="ftr" sz="quarter" idx="11"/>
          </p:nvPr>
        </p:nvSpPr>
        <p:spPr/>
        <p:txBody>
          <a:bodyPr/>
          <a:lstStyle>
            <a:extLst/>
          </a:lstStyle>
          <a:p>
            <a:endParaRPr lang="ru-RU"/>
          </a:p>
        </p:txBody>
      </p:sp>
      <p:sp>
        <p:nvSpPr>
          <p:cNvPr id="7" name="Номер слайда 6"/>
          <p:cNvSpPr>
            <a:spLocks noGrp="1"/>
          </p:cNvSpPr>
          <p:nvPr>
            <p:ph type="sldNum" sz="quarter" idx="12"/>
          </p:nvPr>
        </p:nvSpPr>
        <p:spPr/>
        <p:txBody>
          <a:bodyPr/>
          <a:lstStyle>
            <a:extLst/>
          </a:lstStyle>
          <a:p>
            <a:fld id="{25FD298E-A55A-4EA0-8D8D-8CF5105A7FD9}" type="slidenum">
              <a:rPr lang="ru-RU" smtClean="0"/>
              <a:pPr/>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02920" y="4983480"/>
            <a:ext cx="8183880" cy="1051560"/>
          </a:xfrm>
        </p:spPr>
        <p:txBody>
          <a:bodyPr anchor="b"/>
          <a:lstStyle>
            <a:lvl1pPr>
              <a:defRPr b="1"/>
            </a:lvl1pPr>
            <a:extLst/>
          </a:lstStyle>
          <a:p>
            <a:r>
              <a:rPr kumimoji="0" lang="ru-RU" smtClean="0"/>
              <a:t>Образец заголовка</a:t>
            </a:r>
            <a:endParaRPr kumimoji="0" lang="en-US"/>
          </a:p>
        </p:txBody>
      </p:sp>
      <p:sp>
        <p:nvSpPr>
          <p:cNvPr id="3" name="Текст 2"/>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ru-RU" smtClean="0"/>
              <a:t>Образец текста</a:t>
            </a:r>
          </a:p>
        </p:txBody>
      </p:sp>
      <p:sp>
        <p:nvSpPr>
          <p:cNvPr id="4" name="Текст 3"/>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ru-RU" smtClean="0"/>
              <a:t>Образец текста</a:t>
            </a:r>
          </a:p>
        </p:txBody>
      </p:sp>
      <p:sp>
        <p:nvSpPr>
          <p:cNvPr id="5" name="Содержимое 4"/>
          <p:cNvSpPr>
            <a:spLocks noGrp="1"/>
          </p:cNvSpPr>
          <p:nvPr>
            <p:ph sz="quarter" idx="2"/>
          </p:nvPr>
        </p:nvSpPr>
        <p:spPr>
          <a:xfrm>
            <a:off x="607224"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6" name="Содержимое 5"/>
          <p:cNvSpPr>
            <a:spLocks noGrp="1"/>
          </p:cNvSpPr>
          <p:nvPr>
            <p:ph sz="quarter" idx="4"/>
          </p:nvPr>
        </p:nvSpPr>
        <p:spPr>
          <a:xfrm>
            <a:off x="4652169"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7" name="Дата 6"/>
          <p:cNvSpPr>
            <a:spLocks noGrp="1"/>
          </p:cNvSpPr>
          <p:nvPr>
            <p:ph type="dt" sz="half" idx="10"/>
          </p:nvPr>
        </p:nvSpPr>
        <p:spPr/>
        <p:txBody>
          <a:bodyPr/>
          <a:lstStyle>
            <a:extLst/>
          </a:lstStyle>
          <a:p>
            <a:fld id="{2E77A85B-85EC-42BA-9800-DA5BC3592615}" type="datetimeFigureOut">
              <a:rPr lang="ru-RU" smtClean="0"/>
              <a:pPr/>
              <a:t>21.08.2018</a:t>
            </a:fld>
            <a:endParaRPr lang="ru-RU"/>
          </a:p>
        </p:txBody>
      </p:sp>
      <p:sp>
        <p:nvSpPr>
          <p:cNvPr id="8" name="Нижний колонтитул 7"/>
          <p:cNvSpPr>
            <a:spLocks noGrp="1"/>
          </p:cNvSpPr>
          <p:nvPr>
            <p:ph type="ftr" sz="quarter" idx="11"/>
          </p:nvPr>
        </p:nvSpPr>
        <p:spPr/>
        <p:txBody>
          <a:bodyPr/>
          <a:lstStyle>
            <a:extLst/>
          </a:lstStyle>
          <a:p>
            <a:endParaRPr lang="ru-RU"/>
          </a:p>
        </p:txBody>
      </p:sp>
      <p:sp>
        <p:nvSpPr>
          <p:cNvPr id="9" name="Номер слайда 8"/>
          <p:cNvSpPr>
            <a:spLocks noGrp="1"/>
          </p:cNvSpPr>
          <p:nvPr>
            <p:ph type="sldNum" sz="quarter" idx="12"/>
          </p:nvPr>
        </p:nvSpPr>
        <p:spPr/>
        <p:txBody>
          <a:bodyPr/>
          <a:lstStyle>
            <a:extLst/>
          </a:lstStyle>
          <a:p>
            <a:fld id="{25FD298E-A55A-4EA0-8D8D-8CF5105A7FD9}" type="slidenum">
              <a:rPr lang="ru-RU" smtClean="0"/>
              <a:pPr/>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extLst/>
          </a:lstStyle>
          <a:p>
            <a:r>
              <a:rPr kumimoji="0" lang="ru-RU" smtClean="0"/>
              <a:t>Образец заголовка</a:t>
            </a:r>
            <a:endParaRPr kumimoji="0" lang="en-US"/>
          </a:p>
        </p:txBody>
      </p:sp>
      <p:sp>
        <p:nvSpPr>
          <p:cNvPr id="3" name="Дата 2"/>
          <p:cNvSpPr>
            <a:spLocks noGrp="1"/>
          </p:cNvSpPr>
          <p:nvPr>
            <p:ph type="dt" sz="half" idx="10"/>
          </p:nvPr>
        </p:nvSpPr>
        <p:spPr/>
        <p:txBody>
          <a:bodyPr/>
          <a:lstStyle>
            <a:extLst/>
          </a:lstStyle>
          <a:p>
            <a:fld id="{2E77A85B-85EC-42BA-9800-DA5BC3592615}" type="datetimeFigureOut">
              <a:rPr lang="ru-RU" smtClean="0"/>
              <a:pPr/>
              <a:t>21.08.2018</a:t>
            </a:fld>
            <a:endParaRPr lang="ru-RU"/>
          </a:p>
        </p:txBody>
      </p:sp>
      <p:sp>
        <p:nvSpPr>
          <p:cNvPr id="4" name="Нижний колонтитул 3"/>
          <p:cNvSpPr>
            <a:spLocks noGrp="1"/>
          </p:cNvSpPr>
          <p:nvPr>
            <p:ph type="ftr" sz="quarter" idx="11"/>
          </p:nvPr>
        </p:nvSpPr>
        <p:spPr/>
        <p:txBody>
          <a:bodyPr/>
          <a:lstStyle>
            <a:extLst/>
          </a:lstStyle>
          <a:p>
            <a:endParaRPr lang="ru-RU"/>
          </a:p>
        </p:txBody>
      </p:sp>
      <p:sp>
        <p:nvSpPr>
          <p:cNvPr id="5" name="Номер слайда 4"/>
          <p:cNvSpPr>
            <a:spLocks noGrp="1"/>
          </p:cNvSpPr>
          <p:nvPr>
            <p:ph type="sldNum" sz="quarter" idx="12"/>
          </p:nvPr>
        </p:nvSpPr>
        <p:spPr/>
        <p:txBody>
          <a:bodyPr/>
          <a:lstStyle>
            <a:extLst/>
          </a:lstStyle>
          <a:p>
            <a:fld id="{25FD298E-A55A-4EA0-8D8D-8CF5105A7FD9}" type="slidenum">
              <a:rPr lang="ru-RU" smtClean="0"/>
              <a:pPr/>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7" name="Скругленный прямоугольник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Дата 1"/>
          <p:cNvSpPr>
            <a:spLocks noGrp="1"/>
          </p:cNvSpPr>
          <p:nvPr>
            <p:ph type="dt" sz="half" idx="10"/>
          </p:nvPr>
        </p:nvSpPr>
        <p:spPr/>
        <p:txBody>
          <a:bodyPr/>
          <a:lstStyle>
            <a:extLst/>
          </a:lstStyle>
          <a:p>
            <a:fld id="{2E77A85B-85EC-42BA-9800-DA5BC3592615}" type="datetimeFigureOut">
              <a:rPr lang="ru-RU" smtClean="0"/>
              <a:pPr/>
              <a:t>21.08.2018</a:t>
            </a:fld>
            <a:endParaRPr lang="ru-RU"/>
          </a:p>
        </p:txBody>
      </p:sp>
      <p:sp>
        <p:nvSpPr>
          <p:cNvPr id="3" name="Нижний колонтитул 2"/>
          <p:cNvSpPr>
            <a:spLocks noGrp="1"/>
          </p:cNvSpPr>
          <p:nvPr>
            <p:ph type="ftr" sz="quarter" idx="11"/>
          </p:nvPr>
        </p:nvSpPr>
        <p:spPr/>
        <p:txBody>
          <a:bodyPr/>
          <a:lstStyle>
            <a:extLst/>
          </a:lstStyle>
          <a:p>
            <a:endParaRPr lang="ru-RU"/>
          </a:p>
        </p:txBody>
      </p:sp>
      <p:sp>
        <p:nvSpPr>
          <p:cNvPr id="4" name="Номер слайда 3"/>
          <p:cNvSpPr>
            <a:spLocks noGrp="1"/>
          </p:cNvSpPr>
          <p:nvPr>
            <p:ph type="sldNum" sz="quarter" idx="12"/>
          </p:nvPr>
        </p:nvSpPr>
        <p:spPr/>
        <p:txBody>
          <a:bodyPr/>
          <a:lstStyle>
            <a:extLst/>
          </a:lstStyle>
          <a:p>
            <a:fld id="{25FD298E-A55A-4EA0-8D8D-8CF5105A7FD9}" type="slidenum">
              <a:rPr lang="ru-RU" smtClean="0"/>
              <a:pPr/>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538784" y="533400"/>
            <a:ext cx="2971800" cy="914400"/>
          </a:xfrm>
        </p:spPr>
        <p:txBody>
          <a:bodyPr anchor="b"/>
          <a:lstStyle>
            <a:lvl1pPr algn="l">
              <a:buNone/>
              <a:defRPr sz="2200" b="1">
                <a:solidFill>
                  <a:schemeClr val="accent1"/>
                </a:solidFill>
              </a:defRPr>
            </a:lvl1pPr>
            <a:extLst/>
          </a:lstStyle>
          <a:p>
            <a:r>
              <a:rPr kumimoji="0" lang="ru-RU" smtClean="0"/>
              <a:t>Образец заголовка</a:t>
            </a:r>
            <a:endParaRPr kumimoji="0" lang="en-US"/>
          </a:p>
        </p:txBody>
      </p:sp>
      <p:sp>
        <p:nvSpPr>
          <p:cNvPr id="3" name="Текст 2"/>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Содержимое 3"/>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Дата 4"/>
          <p:cNvSpPr>
            <a:spLocks noGrp="1"/>
          </p:cNvSpPr>
          <p:nvPr>
            <p:ph type="dt" sz="half" idx="10"/>
          </p:nvPr>
        </p:nvSpPr>
        <p:spPr/>
        <p:txBody>
          <a:bodyPr/>
          <a:lstStyle>
            <a:extLst/>
          </a:lstStyle>
          <a:p>
            <a:fld id="{2E77A85B-85EC-42BA-9800-DA5BC3592615}" type="datetimeFigureOut">
              <a:rPr lang="ru-RU" smtClean="0"/>
              <a:pPr/>
              <a:t>21.08.2018</a:t>
            </a:fld>
            <a:endParaRPr lang="ru-RU"/>
          </a:p>
        </p:txBody>
      </p:sp>
      <p:sp>
        <p:nvSpPr>
          <p:cNvPr id="6" name="Нижний колонтитул 5"/>
          <p:cNvSpPr>
            <a:spLocks noGrp="1"/>
          </p:cNvSpPr>
          <p:nvPr>
            <p:ph type="ftr" sz="quarter" idx="11"/>
          </p:nvPr>
        </p:nvSpPr>
        <p:spPr/>
        <p:txBody>
          <a:bodyPr/>
          <a:lstStyle>
            <a:extLst/>
          </a:lstStyle>
          <a:p>
            <a:endParaRPr lang="ru-RU"/>
          </a:p>
        </p:txBody>
      </p:sp>
      <p:sp>
        <p:nvSpPr>
          <p:cNvPr id="7" name="Номер слайда 6"/>
          <p:cNvSpPr>
            <a:spLocks noGrp="1"/>
          </p:cNvSpPr>
          <p:nvPr>
            <p:ph type="sldNum" sz="quarter" idx="12"/>
          </p:nvPr>
        </p:nvSpPr>
        <p:spPr/>
        <p:txBody>
          <a:bodyPr/>
          <a:lstStyle>
            <a:extLst/>
          </a:lstStyle>
          <a:p>
            <a:fld id="{25FD298E-A55A-4EA0-8D8D-8CF5105A7FD9}" type="slidenum">
              <a:rPr lang="ru-RU" smtClean="0"/>
              <a:pPr/>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15" name="Скругленный прямоугольник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Прямоугольник с одним скругленным углом 10"/>
          <p:cNvSpPr/>
          <p:nvPr/>
        </p:nvSpPr>
        <p:spPr>
          <a:xfrm>
            <a:off x="6400800" y="434162"/>
            <a:ext cx="2324605"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Заголовок 1"/>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kumimoji="0" lang="ru-RU" smtClean="0"/>
              <a:t>Образец заголовка</a:t>
            </a:r>
            <a:endParaRPr kumimoji="0" lang="en-US"/>
          </a:p>
        </p:txBody>
      </p:sp>
      <p:sp>
        <p:nvSpPr>
          <p:cNvPr id="4" name="Текст 3"/>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Дата 4"/>
          <p:cNvSpPr>
            <a:spLocks noGrp="1"/>
          </p:cNvSpPr>
          <p:nvPr>
            <p:ph type="dt" sz="half" idx="10"/>
          </p:nvPr>
        </p:nvSpPr>
        <p:spPr/>
        <p:txBody>
          <a:bodyPr/>
          <a:lstStyle>
            <a:extLst/>
          </a:lstStyle>
          <a:p>
            <a:fld id="{2E77A85B-85EC-42BA-9800-DA5BC3592615}" type="datetimeFigureOut">
              <a:rPr lang="ru-RU" smtClean="0"/>
              <a:pPr/>
              <a:t>21.08.2018</a:t>
            </a:fld>
            <a:endParaRPr lang="ru-RU"/>
          </a:p>
        </p:txBody>
      </p:sp>
      <p:sp>
        <p:nvSpPr>
          <p:cNvPr id="6" name="Нижний колонтитул 5"/>
          <p:cNvSpPr>
            <a:spLocks noGrp="1"/>
          </p:cNvSpPr>
          <p:nvPr>
            <p:ph type="ftr" sz="quarter" idx="11"/>
          </p:nvPr>
        </p:nvSpPr>
        <p:spPr/>
        <p:txBody>
          <a:bodyPr/>
          <a:lstStyle>
            <a:extLst/>
          </a:lstStyle>
          <a:p>
            <a:endParaRPr lang="ru-RU"/>
          </a:p>
        </p:txBody>
      </p:sp>
      <p:sp>
        <p:nvSpPr>
          <p:cNvPr id="7" name="Номер слайда 6"/>
          <p:cNvSpPr>
            <a:spLocks noGrp="1"/>
          </p:cNvSpPr>
          <p:nvPr>
            <p:ph type="sldNum" sz="quarter" idx="12"/>
          </p:nvPr>
        </p:nvSpPr>
        <p:spPr/>
        <p:txBody>
          <a:bodyPr/>
          <a:lstStyle>
            <a:extLst/>
          </a:lstStyle>
          <a:p>
            <a:fld id="{25FD298E-A55A-4EA0-8D8D-8CF5105A7FD9}" type="slidenum">
              <a:rPr lang="ru-RU" smtClean="0"/>
              <a:pPr/>
              <a:t>‹#›</a:t>
            </a:fld>
            <a:endParaRPr lang="ru-RU"/>
          </a:p>
        </p:txBody>
      </p:sp>
      <p:sp>
        <p:nvSpPr>
          <p:cNvPr id="3" name="Рисунок 2"/>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ru-RU" smtClean="0"/>
              <a:t>Вставка рисунка</a:t>
            </a:r>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7" name="Скругленный прямоугольник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Скругленный прямоугольник 8"/>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3" name="Заголовок 12"/>
          <p:cNvSpPr>
            <a:spLocks noGrp="1"/>
          </p:cNvSpPr>
          <p:nvPr>
            <p:ph type="title"/>
          </p:nvPr>
        </p:nvSpPr>
        <p:spPr>
          <a:xfrm>
            <a:off x="502920" y="4985590"/>
            <a:ext cx="8183880" cy="1051560"/>
          </a:xfrm>
          <a:prstGeom prst="rect">
            <a:avLst/>
          </a:prstGeom>
        </p:spPr>
        <p:txBody>
          <a:bodyPr vert="horz" anchor="b">
            <a:normAutofit/>
          </a:bodyPr>
          <a:lstStyle>
            <a:extLst/>
          </a:lstStyle>
          <a:p>
            <a:r>
              <a:rPr kumimoji="0" lang="ru-RU" smtClean="0"/>
              <a:t>Образец заголовка</a:t>
            </a:r>
            <a:endParaRPr kumimoji="0" lang="en-US"/>
          </a:p>
        </p:txBody>
      </p:sp>
      <p:sp>
        <p:nvSpPr>
          <p:cNvPr id="4" name="Текст 3"/>
          <p:cNvSpPr>
            <a:spLocks noGrp="1"/>
          </p:cNvSpPr>
          <p:nvPr>
            <p:ph type="body" idx="1"/>
          </p:nvPr>
        </p:nvSpPr>
        <p:spPr>
          <a:xfrm>
            <a:off x="502920" y="530352"/>
            <a:ext cx="8183880" cy="4187952"/>
          </a:xfrm>
          <a:prstGeom prst="rect">
            <a:avLst/>
          </a:prstGeom>
        </p:spPr>
        <p:txBody>
          <a:bodyPr vert="horz" lIns="182880" tIns="91440">
            <a:normAutofit/>
          </a:bodyPr>
          <a:lstStyle>
            <a:extLst/>
          </a:lstStyle>
          <a:p>
            <a:pPr lvl="0" eaLnBrk="1" latinLnBrk="0" hangingPunct="1"/>
            <a:r>
              <a:rPr kumimoji="0" lang="ru-RU" smtClean="0"/>
              <a:t>Образец текста</a:t>
            </a:r>
          </a:p>
          <a:p>
            <a:pPr lvl="1" eaLnBrk="1" latinLnBrk="0" hangingPunct="1"/>
            <a:r>
              <a:rPr kumimoji="0" lang="ru-RU" smtClean="0"/>
              <a:t>Второй уровень</a:t>
            </a:r>
          </a:p>
          <a:p>
            <a:pPr lvl="2" eaLnBrk="1" latinLnBrk="0" hangingPunct="1"/>
            <a:r>
              <a:rPr kumimoji="0" lang="ru-RU" smtClean="0"/>
              <a:t>Третий уровень</a:t>
            </a:r>
          </a:p>
          <a:p>
            <a:pPr lvl="3" eaLnBrk="1" latinLnBrk="0" hangingPunct="1"/>
            <a:r>
              <a:rPr kumimoji="0" lang="ru-RU" smtClean="0"/>
              <a:t>Четвертый уровень</a:t>
            </a:r>
          </a:p>
          <a:p>
            <a:pPr lvl="4" eaLnBrk="1" latinLnBrk="0" hangingPunct="1"/>
            <a:r>
              <a:rPr kumimoji="0" lang="ru-RU" smtClean="0"/>
              <a:t>Пятый уровень</a:t>
            </a:r>
            <a:endParaRPr kumimoji="0" lang="en-US"/>
          </a:p>
        </p:txBody>
      </p:sp>
      <p:sp>
        <p:nvSpPr>
          <p:cNvPr id="25" name="Дата 24"/>
          <p:cNvSpPr>
            <a:spLocks noGrp="1"/>
          </p:cNvSpPr>
          <p:nvPr>
            <p:ph type="dt" sz="half" idx="2"/>
          </p:nvPr>
        </p:nvSpPr>
        <p:spPr>
          <a:xfrm>
            <a:off x="3776328" y="6111875"/>
            <a:ext cx="2286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2E77A85B-85EC-42BA-9800-DA5BC3592615}" type="datetimeFigureOut">
              <a:rPr lang="ru-RU" smtClean="0"/>
              <a:pPr/>
              <a:t>21.08.2018</a:t>
            </a:fld>
            <a:endParaRPr lang="ru-RU"/>
          </a:p>
        </p:txBody>
      </p:sp>
      <p:sp>
        <p:nvSpPr>
          <p:cNvPr id="18" name="Нижний колонтитул 17"/>
          <p:cNvSpPr>
            <a:spLocks noGrp="1"/>
          </p:cNvSpPr>
          <p:nvPr>
            <p:ph type="ftr" sz="quarter" idx="3"/>
          </p:nvPr>
        </p:nvSpPr>
        <p:spPr>
          <a:xfrm>
            <a:off x="6062328" y="6111875"/>
            <a:ext cx="2286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ru-RU"/>
          </a:p>
        </p:txBody>
      </p:sp>
      <p:sp>
        <p:nvSpPr>
          <p:cNvPr id="5" name="Номер слайда 4"/>
          <p:cNvSpPr>
            <a:spLocks noGrp="1"/>
          </p:cNvSpPr>
          <p:nvPr>
            <p:ph type="sldNum" sz="quarter" idx="4"/>
          </p:nvPr>
        </p:nvSpPr>
        <p:spPr>
          <a:xfrm>
            <a:off x="8348328" y="6111875"/>
            <a:ext cx="4572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25FD298E-A55A-4EA0-8D8D-8CF5105A7FD9}" type="slidenum">
              <a:rPr lang="ru-RU" smtClean="0"/>
              <a:pPr/>
              <a:t>‹#›</a:t>
            </a:fld>
            <a:endParaRPr lang="ru-RU"/>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899592" y="1556792"/>
            <a:ext cx="7772400" cy="3268960"/>
          </a:xfrm>
        </p:spPr>
        <p:txBody>
          <a:bodyPr>
            <a:normAutofit/>
          </a:bodyPr>
          <a:lstStyle/>
          <a:p>
            <a:r>
              <a:rPr lang="en-GB" dirty="0">
                <a:solidFill>
                  <a:schemeClr val="accent1">
                    <a:lumMod val="75000"/>
                  </a:schemeClr>
                </a:solidFill>
                <a:effectLst/>
                <a:latin typeface="Constantia" panose="02030602050306030303" pitchFamily="18" charset="0"/>
              </a:rPr>
              <a:t>Population Census in the Republic of Belarus: Experience and Perspectives</a:t>
            </a:r>
            <a:endParaRPr lang="ru-RU" dirty="0">
              <a:solidFill>
                <a:schemeClr val="accent1">
                  <a:lumMod val="75000"/>
                </a:schemeClr>
              </a:solidFill>
              <a:effectLst/>
              <a:latin typeface="Constantia" panose="02030602050306030303" pitchFamily="18" charset="0"/>
            </a:endParaRPr>
          </a:p>
        </p:txBody>
      </p:sp>
      <p:sp>
        <p:nvSpPr>
          <p:cNvPr id="3" name="Подзаголовок 2"/>
          <p:cNvSpPr>
            <a:spLocks noGrp="1"/>
          </p:cNvSpPr>
          <p:nvPr>
            <p:ph type="subTitle" idx="1"/>
          </p:nvPr>
        </p:nvSpPr>
        <p:spPr>
          <a:xfrm>
            <a:off x="899592" y="4941168"/>
            <a:ext cx="7772400" cy="914400"/>
          </a:xfrm>
        </p:spPr>
        <p:txBody>
          <a:bodyPr>
            <a:noAutofit/>
          </a:bodyPr>
          <a:lstStyle/>
          <a:p>
            <a:r>
              <a:rPr lang="en-GB" sz="2400" dirty="0" smtClean="0">
                <a:solidFill>
                  <a:schemeClr val="tx1"/>
                </a:solidFill>
                <a:latin typeface="Constantia" pitchFamily="18" charset="0"/>
              </a:rPr>
              <a:t>Natalia </a:t>
            </a:r>
            <a:r>
              <a:rPr lang="en-GB" sz="2400" dirty="0" err="1" smtClean="0">
                <a:solidFill>
                  <a:schemeClr val="tx1"/>
                </a:solidFill>
                <a:latin typeface="Constantia" pitchFamily="18" charset="0"/>
              </a:rPr>
              <a:t>Bandarenka</a:t>
            </a:r>
            <a:endParaRPr lang="ru-RU" sz="2400" dirty="0" smtClean="0">
              <a:solidFill>
                <a:schemeClr val="tx1"/>
              </a:solidFill>
              <a:latin typeface="Constantia" pitchFamily="18" charset="0"/>
            </a:endParaRPr>
          </a:p>
          <a:p>
            <a:r>
              <a:rPr lang="en-US" sz="2400" i="1" dirty="0" smtClean="0">
                <a:solidFill>
                  <a:schemeClr val="tx1"/>
                </a:solidFill>
                <a:latin typeface="Constantia" pitchFamily="18" charset="0"/>
              </a:rPr>
              <a:t>State Institute of Management and Social Technologies of the Belarusian State University</a:t>
            </a:r>
            <a:endParaRPr lang="ru-RU" sz="2400" i="1" dirty="0">
              <a:solidFill>
                <a:schemeClr val="tx1"/>
              </a:solidFill>
              <a:latin typeface="Constantia"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30203" y="332656"/>
            <a:ext cx="8183880" cy="648072"/>
          </a:xfrm>
        </p:spPr>
        <p:txBody>
          <a:bodyPr>
            <a:normAutofit/>
          </a:bodyPr>
          <a:lstStyle/>
          <a:p>
            <a:pPr algn="ctr"/>
            <a:r>
              <a:rPr lang="en-GB" sz="3200" dirty="0">
                <a:solidFill>
                  <a:schemeClr val="accent1">
                    <a:lumMod val="75000"/>
                  </a:schemeClr>
                </a:solidFill>
                <a:effectLst/>
                <a:latin typeface="Constantia" panose="02030602050306030303" pitchFamily="18" charset="0"/>
              </a:rPr>
              <a:t>Population Census in </a:t>
            </a:r>
            <a:r>
              <a:rPr lang="en-GB" sz="3200" dirty="0" smtClean="0">
                <a:solidFill>
                  <a:schemeClr val="accent1">
                    <a:lumMod val="75000"/>
                  </a:schemeClr>
                </a:solidFill>
                <a:effectLst/>
                <a:latin typeface="Constantia" panose="02030602050306030303" pitchFamily="18" charset="0"/>
              </a:rPr>
              <a:t>2009</a:t>
            </a:r>
            <a:endParaRPr lang="ru-RU" sz="3200" dirty="0">
              <a:solidFill>
                <a:schemeClr val="accent1">
                  <a:lumMod val="75000"/>
                </a:schemeClr>
              </a:solidFill>
              <a:latin typeface="Constantia" panose="02030602050306030303" pitchFamily="18" charset="0"/>
            </a:endParaRPr>
          </a:p>
        </p:txBody>
      </p:sp>
      <p:pic>
        <p:nvPicPr>
          <p:cNvPr id="7170" name="Picture 2" descr="https://www.bygeo.ru/uploads/posts/2011-03/1300999514_perepis-2009-log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021580"/>
            <a:ext cx="1800200" cy="1800201"/>
          </a:xfrm>
          <a:prstGeom prst="rect">
            <a:avLst/>
          </a:prstGeom>
          <a:noFill/>
          <a:extLst>
            <a:ext uri="{909E8E84-426E-40DD-AFC4-6F175D3DCCD1}">
              <a14:hiddenFill xmlns:a14="http://schemas.microsoft.com/office/drawing/2010/main">
                <a:solidFill>
                  <a:srgbClr val="FFFFFF"/>
                </a:solidFill>
              </a14:hiddenFill>
            </a:ext>
          </a:extLst>
        </p:spPr>
      </p:pic>
      <p:sp>
        <p:nvSpPr>
          <p:cNvPr id="3" name="Прямоугольник 2"/>
          <p:cNvSpPr/>
          <p:nvPr/>
        </p:nvSpPr>
        <p:spPr>
          <a:xfrm>
            <a:off x="2843808" y="1229184"/>
            <a:ext cx="5472608" cy="1384995"/>
          </a:xfrm>
          <a:prstGeom prst="rect">
            <a:avLst/>
          </a:prstGeom>
        </p:spPr>
        <p:txBody>
          <a:bodyPr wrap="square">
            <a:spAutoFit/>
          </a:bodyPr>
          <a:lstStyle/>
          <a:p>
            <a:r>
              <a:rPr lang="en-US" sz="2700" dirty="0">
                <a:latin typeface="Constantia" panose="02030602050306030303" pitchFamily="18" charset="0"/>
              </a:rPr>
              <a:t>I</a:t>
            </a:r>
            <a:r>
              <a:rPr lang="en-US" sz="2700" dirty="0" smtClean="0">
                <a:latin typeface="Constantia" panose="02030602050306030303" pitchFamily="18" charset="0"/>
              </a:rPr>
              <a:t>n</a:t>
            </a:r>
            <a:r>
              <a:rPr lang="en-GB" sz="2700" dirty="0" smtClean="0">
                <a:latin typeface="Constantia" panose="02030602050306030303" pitchFamily="18" charset="0"/>
              </a:rPr>
              <a:t> </a:t>
            </a:r>
            <a:r>
              <a:rPr lang="en-GB" sz="2700" dirty="0">
                <a:latin typeface="Constantia" panose="02030602050306030303" pitchFamily="18" charset="0"/>
              </a:rPr>
              <a:t>2009 the population census was conducted from October 14 to October 24. </a:t>
            </a:r>
            <a:endParaRPr lang="ru-RU" sz="2700" dirty="0">
              <a:latin typeface="Constantia" panose="02030602050306030303" pitchFamily="18" charset="0"/>
            </a:endParaRPr>
          </a:p>
        </p:txBody>
      </p:sp>
      <p:sp>
        <p:nvSpPr>
          <p:cNvPr id="4" name="Прямоугольник 3"/>
          <p:cNvSpPr/>
          <p:nvPr/>
        </p:nvSpPr>
        <p:spPr>
          <a:xfrm>
            <a:off x="930482" y="2821781"/>
            <a:ext cx="7848872" cy="1754326"/>
          </a:xfrm>
          <a:prstGeom prst="rect">
            <a:avLst/>
          </a:prstGeom>
        </p:spPr>
        <p:txBody>
          <a:bodyPr wrap="square">
            <a:spAutoFit/>
          </a:bodyPr>
          <a:lstStyle/>
          <a:p>
            <a:r>
              <a:rPr lang="en-US" sz="2700" dirty="0" smtClean="0">
                <a:latin typeface="Constantia" panose="02030602050306030303" pitchFamily="18" charset="0"/>
              </a:rPr>
              <a:t>The </a:t>
            </a:r>
            <a:r>
              <a:rPr lang="en-GB" sz="2700" dirty="0" smtClean="0">
                <a:latin typeface="Constantia" panose="02030602050306030303" pitchFamily="18" charset="0"/>
              </a:rPr>
              <a:t>duration of </a:t>
            </a:r>
            <a:r>
              <a:rPr lang="en-GB" sz="2700" dirty="0">
                <a:latin typeface="Constantia" panose="02030602050306030303" pitchFamily="18" charset="0"/>
              </a:rPr>
              <a:t>the census increased from 8 to 11 days </a:t>
            </a:r>
            <a:r>
              <a:rPr lang="en-GB" sz="2700" dirty="0" smtClean="0">
                <a:latin typeface="Constantia" panose="02030602050306030303" pitchFamily="18" charset="0"/>
              </a:rPr>
              <a:t>that </a:t>
            </a:r>
            <a:r>
              <a:rPr lang="en-GB" sz="2700" dirty="0">
                <a:latin typeface="Constantia" panose="02030602050306030303" pitchFamily="18" charset="0"/>
              </a:rPr>
              <a:t>allowed to reduce the load on the specialist to 300 people and, thereby, to increase the quality of the survey.</a:t>
            </a:r>
            <a:endParaRPr lang="ru-RU" sz="2700" dirty="0">
              <a:latin typeface="Constantia" panose="02030602050306030303" pitchFamily="18" charset="0"/>
            </a:endParaRPr>
          </a:p>
        </p:txBody>
      </p:sp>
      <p:sp>
        <p:nvSpPr>
          <p:cNvPr id="5" name="Прямоугольник 4"/>
          <p:cNvSpPr/>
          <p:nvPr/>
        </p:nvSpPr>
        <p:spPr>
          <a:xfrm>
            <a:off x="963840" y="4959048"/>
            <a:ext cx="7549810" cy="923330"/>
          </a:xfrm>
          <a:prstGeom prst="rect">
            <a:avLst/>
          </a:prstGeom>
        </p:spPr>
        <p:txBody>
          <a:bodyPr wrap="square">
            <a:spAutoFit/>
          </a:bodyPr>
          <a:lstStyle/>
          <a:p>
            <a:r>
              <a:rPr lang="en-GB" sz="2700" dirty="0">
                <a:latin typeface="Constantia" panose="02030602050306030303" pitchFamily="18" charset="0"/>
              </a:rPr>
              <a:t>More than 48 thousand temporary specialists </a:t>
            </a:r>
            <a:r>
              <a:rPr lang="en-GB" sz="2700" dirty="0" smtClean="0">
                <a:latin typeface="Constantia" panose="02030602050306030303" pitchFamily="18" charset="0"/>
              </a:rPr>
              <a:t>were </a:t>
            </a:r>
            <a:r>
              <a:rPr lang="en-GB" sz="2700" dirty="0">
                <a:latin typeface="Constantia" panose="02030602050306030303" pitchFamily="18" charset="0"/>
              </a:rPr>
              <a:t>engaged in the population census. </a:t>
            </a:r>
            <a:endParaRPr lang="ru-RU" sz="2700" dirty="0">
              <a:latin typeface="Constantia" panose="02030602050306030303" pitchFamily="18" charset="0"/>
            </a:endParaRPr>
          </a:p>
        </p:txBody>
      </p:sp>
    </p:spTree>
    <p:extLst>
      <p:ext uri="{BB962C8B-B14F-4D97-AF65-F5344CB8AC3E}">
        <p14:creationId xmlns:p14="http://schemas.microsoft.com/office/powerpoint/2010/main" val="4218742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30203" y="332656"/>
            <a:ext cx="8183880" cy="648072"/>
          </a:xfrm>
        </p:spPr>
        <p:txBody>
          <a:bodyPr>
            <a:normAutofit/>
          </a:bodyPr>
          <a:lstStyle/>
          <a:p>
            <a:pPr algn="ctr"/>
            <a:r>
              <a:rPr lang="en-GB" sz="3200" dirty="0">
                <a:solidFill>
                  <a:schemeClr val="accent1">
                    <a:lumMod val="75000"/>
                  </a:schemeClr>
                </a:solidFill>
                <a:effectLst/>
                <a:latin typeface="Constantia" panose="02030602050306030303" pitchFamily="18" charset="0"/>
              </a:rPr>
              <a:t>Population Census in </a:t>
            </a:r>
            <a:r>
              <a:rPr lang="en-GB" sz="3200" dirty="0" smtClean="0">
                <a:solidFill>
                  <a:schemeClr val="accent1">
                    <a:lumMod val="75000"/>
                  </a:schemeClr>
                </a:solidFill>
                <a:effectLst/>
                <a:latin typeface="Constantia" panose="02030602050306030303" pitchFamily="18" charset="0"/>
              </a:rPr>
              <a:t>2009</a:t>
            </a:r>
            <a:endParaRPr lang="ru-RU" sz="3200" dirty="0">
              <a:solidFill>
                <a:schemeClr val="accent1">
                  <a:lumMod val="75000"/>
                </a:schemeClr>
              </a:solidFill>
              <a:latin typeface="Constantia" panose="02030602050306030303" pitchFamily="18" charset="0"/>
            </a:endParaRPr>
          </a:p>
        </p:txBody>
      </p:sp>
      <p:sp>
        <p:nvSpPr>
          <p:cNvPr id="3" name="Прямоугольник 2"/>
          <p:cNvSpPr/>
          <p:nvPr/>
        </p:nvSpPr>
        <p:spPr>
          <a:xfrm>
            <a:off x="827584" y="1229184"/>
            <a:ext cx="7686066" cy="1785104"/>
          </a:xfrm>
          <a:prstGeom prst="rect">
            <a:avLst/>
          </a:prstGeom>
        </p:spPr>
        <p:txBody>
          <a:bodyPr wrap="square">
            <a:spAutoFit/>
          </a:bodyPr>
          <a:lstStyle/>
          <a:p>
            <a:r>
              <a:rPr lang="en-GB" sz="2700" dirty="0" smtClean="0">
                <a:latin typeface="Constantia" panose="02030602050306030303" pitchFamily="18" charset="0"/>
              </a:rPr>
              <a:t>For </a:t>
            </a:r>
            <a:r>
              <a:rPr lang="en-GB" sz="2700" dirty="0">
                <a:latin typeface="Constantia" panose="02030602050306030303" pitchFamily="18" charset="0"/>
              </a:rPr>
              <a:t>the first time in the population census of Belarus there were more than 3000 of fixed census stations, where respondents could indicate information about themselves</a:t>
            </a:r>
            <a:endParaRPr lang="ru-RU" sz="2700" dirty="0">
              <a:latin typeface="Constantia" panose="02030602050306030303" pitchFamily="18" charset="0"/>
            </a:endParaRPr>
          </a:p>
        </p:txBody>
      </p:sp>
      <p:sp>
        <p:nvSpPr>
          <p:cNvPr id="5" name="Прямоугольник 4"/>
          <p:cNvSpPr/>
          <p:nvPr/>
        </p:nvSpPr>
        <p:spPr>
          <a:xfrm>
            <a:off x="963840" y="4509120"/>
            <a:ext cx="7549810" cy="1338828"/>
          </a:xfrm>
          <a:prstGeom prst="rect">
            <a:avLst/>
          </a:prstGeom>
        </p:spPr>
        <p:txBody>
          <a:bodyPr wrap="square">
            <a:spAutoFit/>
          </a:bodyPr>
          <a:lstStyle/>
          <a:p>
            <a:r>
              <a:rPr lang="en-GB" sz="2700" dirty="0">
                <a:latin typeface="Constantia" panose="02030602050306030303" pitchFamily="18" charset="0"/>
              </a:rPr>
              <a:t>The poll of the respondents and filling out the questionnaires were carried out in Belarusian or Russian at the request of the respondent</a:t>
            </a:r>
            <a:endParaRPr lang="ru-RU" sz="2700" dirty="0">
              <a:latin typeface="Constantia" panose="02030602050306030303" pitchFamily="18" charset="0"/>
            </a:endParaRPr>
          </a:p>
        </p:txBody>
      </p:sp>
      <p:sp>
        <p:nvSpPr>
          <p:cNvPr id="6" name="Прямоугольник 5"/>
          <p:cNvSpPr/>
          <p:nvPr/>
        </p:nvSpPr>
        <p:spPr>
          <a:xfrm>
            <a:off x="2555776" y="3014288"/>
            <a:ext cx="5957874" cy="1200329"/>
          </a:xfrm>
          <a:prstGeom prst="rect">
            <a:avLst/>
          </a:prstGeom>
        </p:spPr>
        <p:txBody>
          <a:bodyPr wrap="square">
            <a:spAutoFit/>
          </a:bodyPr>
          <a:lstStyle/>
          <a:p>
            <a:r>
              <a:rPr lang="en-GB" sz="2400" dirty="0">
                <a:latin typeface="Constantia" panose="02030602050306030303" pitchFamily="18" charset="0"/>
              </a:rPr>
              <a:t>the </a:t>
            </a:r>
            <a:r>
              <a:rPr lang="en-GB" sz="2400" dirty="0" smtClean="0">
                <a:latin typeface="Constantia" panose="02030602050306030303" pitchFamily="18" charset="0"/>
              </a:rPr>
              <a:t>pilot (</a:t>
            </a:r>
            <a:r>
              <a:rPr lang="en-GB" sz="2400" dirty="0">
                <a:latin typeface="Constantia" panose="02030602050306030303" pitchFamily="18" charset="0"/>
              </a:rPr>
              <a:t>test) census showed </a:t>
            </a:r>
            <a:r>
              <a:rPr lang="en-GB" sz="2400" dirty="0" smtClean="0">
                <a:latin typeface="Constantia" panose="02030602050306030303" pitchFamily="18" charset="0"/>
              </a:rPr>
              <a:t>that </a:t>
            </a:r>
            <a:r>
              <a:rPr lang="en-GB" sz="2400" dirty="0">
                <a:latin typeface="Constantia" panose="02030602050306030303" pitchFamily="18" charset="0"/>
              </a:rPr>
              <a:t>about 5% of the population living in the pilot census area visited such </a:t>
            </a:r>
            <a:r>
              <a:rPr lang="en-GB" sz="2400" dirty="0" smtClean="0">
                <a:latin typeface="Constantia" panose="02030602050306030303" pitchFamily="18" charset="0"/>
              </a:rPr>
              <a:t>stations</a:t>
            </a:r>
            <a:endParaRPr lang="ru-RU" sz="2400" dirty="0">
              <a:latin typeface="Constantia" panose="02030602050306030303" pitchFamily="18" charset="0"/>
            </a:endParaRPr>
          </a:p>
        </p:txBody>
      </p:sp>
      <p:sp>
        <p:nvSpPr>
          <p:cNvPr id="7" name="Левая фигурная скобка 6"/>
          <p:cNvSpPr/>
          <p:nvPr/>
        </p:nvSpPr>
        <p:spPr>
          <a:xfrm>
            <a:off x="2123728" y="3014288"/>
            <a:ext cx="432048" cy="1200329"/>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Tree>
    <p:extLst>
      <p:ext uri="{BB962C8B-B14F-4D97-AF65-F5344CB8AC3E}">
        <p14:creationId xmlns:p14="http://schemas.microsoft.com/office/powerpoint/2010/main" val="1072703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30203" y="332656"/>
            <a:ext cx="8183880" cy="648072"/>
          </a:xfrm>
        </p:spPr>
        <p:txBody>
          <a:bodyPr>
            <a:normAutofit/>
          </a:bodyPr>
          <a:lstStyle/>
          <a:p>
            <a:pPr algn="ctr"/>
            <a:r>
              <a:rPr lang="en-GB" sz="3200" dirty="0">
                <a:solidFill>
                  <a:schemeClr val="accent1">
                    <a:lumMod val="75000"/>
                  </a:schemeClr>
                </a:solidFill>
                <a:effectLst/>
                <a:latin typeface="Constantia" panose="02030602050306030303" pitchFamily="18" charset="0"/>
              </a:rPr>
              <a:t>Population Census in </a:t>
            </a:r>
            <a:r>
              <a:rPr lang="en-GB" sz="3200" dirty="0" smtClean="0">
                <a:solidFill>
                  <a:schemeClr val="accent1">
                    <a:lumMod val="75000"/>
                  </a:schemeClr>
                </a:solidFill>
                <a:effectLst/>
                <a:latin typeface="Constantia" panose="02030602050306030303" pitchFamily="18" charset="0"/>
              </a:rPr>
              <a:t>2009</a:t>
            </a:r>
            <a:endParaRPr lang="ru-RU" sz="3200" dirty="0">
              <a:solidFill>
                <a:schemeClr val="accent1">
                  <a:lumMod val="75000"/>
                </a:schemeClr>
              </a:solidFill>
              <a:latin typeface="Constantia" panose="02030602050306030303" pitchFamily="18" charset="0"/>
            </a:endParaRPr>
          </a:p>
        </p:txBody>
      </p:sp>
      <p:sp>
        <p:nvSpPr>
          <p:cNvPr id="3" name="Прямоугольник 2"/>
          <p:cNvSpPr/>
          <p:nvPr/>
        </p:nvSpPr>
        <p:spPr>
          <a:xfrm>
            <a:off x="827584" y="980728"/>
            <a:ext cx="7686066" cy="523220"/>
          </a:xfrm>
          <a:prstGeom prst="rect">
            <a:avLst/>
          </a:prstGeom>
        </p:spPr>
        <p:txBody>
          <a:bodyPr wrap="square">
            <a:spAutoFit/>
          </a:bodyPr>
          <a:lstStyle/>
          <a:p>
            <a:r>
              <a:rPr lang="en-GB" sz="2800" dirty="0">
                <a:latin typeface="Constantia" panose="02030602050306030303" pitchFamily="18" charset="0"/>
              </a:rPr>
              <a:t>The census program included 9 main </a:t>
            </a:r>
            <a:r>
              <a:rPr lang="en-GB" sz="2800" dirty="0" smtClean="0">
                <a:latin typeface="Constantia" panose="02030602050306030303" pitchFamily="18" charset="0"/>
              </a:rPr>
              <a:t>topics:</a:t>
            </a:r>
            <a:endParaRPr lang="ru-RU" sz="2700" dirty="0">
              <a:latin typeface="Constantia" panose="02030602050306030303" pitchFamily="18" charset="0"/>
            </a:endParaRPr>
          </a:p>
        </p:txBody>
      </p:sp>
      <p:sp>
        <p:nvSpPr>
          <p:cNvPr id="4" name="Прямоугольник 3"/>
          <p:cNvSpPr/>
          <p:nvPr/>
        </p:nvSpPr>
        <p:spPr>
          <a:xfrm>
            <a:off x="539552" y="1700808"/>
            <a:ext cx="8496944" cy="4401205"/>
          </a:xfrm>
          <a:prstGeom prst="rect">
            <a:avLst/>
          </a:prstGeom>
        </p:spPr>
        <p:txBody>
          <a:bodyPr wrap="square">
            <a:spAutoFit/>
          </a:bodyPr>
          <a:lstStyle/>
          <a:p>
            <a:pPr marL="285750" lvl="0" indent="-285750">
              <a:buFont typeface="Arial" panose="020B0604020202020204" pitchFamily="34" charset="0"/>
              <a:buChar char="•"/>
            </a:pPr>
            <a:r>
              <a:rPr lang="en-GB" sz="2800" dirty="0">
                <a:latin typeface="Constantia" panose="02030602050306030303" pitchFamily="18" charset="0"/>
              </a:rPr>
              <a:t>The number and location of the population;</a:t>
            </a:r>
            <a:endParaRPr lang="ru-RU" sz="2800" dirty="0">
              <a:latin typeface="Constantia" panose="02030602050306030303" pitchFamily="18" charset="0"/>
            </a:endParaRPr>
          </a:p>
          <a:p>
            <a:pPr marL="285750" lvl="0" indent="-285750">
              <a:buFont typeface="Arial" panose="020B0604020202020204" pitchFamily="34" charset="0"/>
              <a:buChar char="•"/>
            </a:pPr>
            <a:r>
              <a:rPr lang="en-GB" sz="2800" dirty="0">
                <a:latin typeface="Constantia" panose="02030602050306030303" pitchFamily="18" charset="0"/>
              </a:rPr>
              <a:t>Demographic characteristics;</a:t>
            </a:r>
            <a:endParaRPr lang="ru-RU" sz="2800" dirty="0">
              <a:latin typeface="Constantia" panose="02030602050306030303" pitchFamily="18" charset="0"/>
            </a:endParaRPr>
          </a:p>
          <a:p>
            <a:pPr marL="285750" lvl="0" indent="-285750">
              <a:buFont typeface="Arial" panose="020B0604020202020204" pitchFamily="34" charset="0"/>
              <a:buChar char="•"/>
            </a:pPr>
            <a:r>
              <a:rPr lang="en-GB" sz="2800" dirty="0">
                <a:latin typeface="Constantia" panose="02030602050306030303" pitchFamily="18" charset="0"/>
              </a:rPr>
              <a:t>Level of education;</a:t>
            </a:r>
            <a:endParaRPr lang="ru-RU" sz="2800" dirty="0">
              <a:latin typeface="Constantia" panose="02030602050306030303" pitchFamily="18" charset="0"/>
            </a:endParaRPr>
          </a:p>
          <a:p>
            <a:pPr marL="285750" lvl="0" indent="-285750">
              <a:buFont typeface="Arial" panose="020B0604020202020204" pitchFamily="34" charset="0"/>
              <a:buChar char="•"/>
            </a:pPr>
            <a:r>
              <a:rPr lang="en-GB" sz="2800" dirty="0">
                <a:latin typeface="Constantia" panose="02030602050306030303" pitchFamily="18" charset="0"/>
              </a:rPr>
              <a:t>Socio-economic characteristics;</a:t>
            </a:r>
            <a:endParaRPr lang="ru-RU" sz="2800" dirty="0">
              <a:latin typeface="Constantia" panose="02030602050306030303" pitchFamily="18" charset="0"/>
            </a:endParaRPr>
          </a:p>
          <a:p>
            <a:pPr marL="285750" lvl="0" indent="-285750">
              <a:buFont typeface="Arial" panose="020B0604020202020204" pitchFamily="34" charset="0"/>
              <a:buChar char="•"/>
            </a:pPr>
            <a:r>
              <a:rPr lang="en-GB" sz="2800" dirty="0">
                <a:latin typeface="Constantia" panose="02030602050306030303" pitchFamily="18" charset="0"/>
              </a:rPr>
              <a:t>National composition of the population, citizenship;</a:t>
            </a:r>
            <a:endParaRPr lang="ru-RU" sz="2800" dirty="0">
              <a:latin typeface="Constantia" panose="02030602050306030303" pitchFamily="18" charset="0"/>
            </a:endParaRPr>
          </a:p>
          <a:p>
            <a:pPr marL="285750" lvl="0" indent="-285750">
              <a:buFont typeface="Arial" panose="020B0604020202020204" pitchFamily="34" charset="0"/>
              <a:buChar char="•"/>
            </a:pPr>
            <a:r>
              <a:rPr lang="en-GB" sz="2800" dirty="0">
                <a:latin typeface="Constantia" panose="02030602050306030303" pitchFamily="18" charset="0"/>
              </a:rPr>
              <a:t>Population migration;</a:t>
            </a:r>
            <a:endParaRPr lang="ru-RU" sz="2800" dirty="0">
              <a:latin typeface="Constantia" panose="02030602050306030303" pitchFamily="18" charset="0"/>
            </a:endParaRPr>
          </a:p>
          <a:p>
            <a:pPr marL="285750" lvl="0" indent="-285750">
              <a:buFont typeface="Arial" panose="020B0604020202020204" pitchFamily="34" charset="0"/>
              <a:buChar char="•"/>
            </a:pPr>
            <a:r>
              <a:rPr lang="en-GB" sz="2800" dirty="0">
                <a:latin typeface="Constantia" panose="02030602050306030303" pitchFamily="18" charset="0"/>
              </a:rPr>
              <a:t>Characteristics of households;</a:t>
            </a:r>
            <a:endParaRPr lang="ru-RU" sz="2800" dirty="0">
              <a:latin typeface="Constantia" panose="02030602050306030303" pitchFamily="18" charset="0"/>
            </a:endParaRPr>
          </a:p>
          <a:p>
            <a:pPr marL="285750" lvl="0" indent="-285750">
              <a:buFont typeface="Arial" panose="020B0604020202020204" pitchFamily="34" charset="0"/>
              <a:buChar char="•"/>
            </a:pPr>
            <a:r>
              <a:rPr lang="en-GB" sz="2800" dirty="0">
                <a:latin typeface="Constantia" panose="02030602050306030303" pitchFamily="18" charset="0"/>
              </a:rPr>
              <a:t>Housing conditions;</a:t>
            </a:r>
            <a:endParaRPr lang="ru-RU" sz="2800" dirty="0">
              <a:latin typeface="Constantia" panose="02030602050306030303" pitchFamily="18" charset="0"/>
            </a:endParaRPr>
          </a:p>
          <a:p>
            <a:pPr marL="285750" lvl="0" indent="-285750">
              <a:buFont typeface="Arial" panose="020B0604020202020204" pitchFamily="34" charset="0"/>
              <a:buChar char="•"/>
            </a:pPr>
            <a:r>
              <a:rPr lang="en-GB" sz="2800" dirty="0">
                <a:latin typeface="Constantia" panose="02030602050306030303" pitchFamily="18" charset="0"/>
              </a:rPr>
              <a:t>Population temporarily residing in the territory of the Republic of Belarus.</a:t>
            </a:r>
            <a:endParaRPr lang="ru-RU" sz="2800" dirty="0">
              <a:latin typeface="Constantia" panose="02030602050306030303" pitchFamily="18" charset="0"/>
            </a:endParaRPr>
          </a:p>
        </p:txBody>
      </p:sp>
    </p:spTree>
    <p:extLst>
      <p:ext uri="{BB962C8B-B14F-4D97-AF65-F5344CB8AC3E}">
        <p14:creationId xmlns:p14="http://schemas.microsoft.com/office/powerpoint/2010/main" val="26619933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95536" y="620688"/>
            <a:ext cx="8183880" cy="864096"/>
          </a:xfrm>
        </p:spPr>
        <p:txBody>
          <a:bodyPr>
            <a:noAutofit/>
          </a:bodyPr>
          <a:lstStyle/>
          <a:p>
            <a:pPr algn="ctr"/>
            <a:r>
              <a:rPr lang="en-GB" sz="3000" dirty="0">
                <a:solidFill>
                  <a:schemeClr val="accent1">
                    <a:lumMod val="75000"/>
                  </a:schemeClr>
                </a:solidFill>
                <a:effectLst/>
                <a:latin typeface="Constantia" panose="02030602050306030303" pitchFamily="18" charset="0"/>
              </a:rPr>
              <a:t>The distinctive features of the 2009 census program </a:t>
            </a:r>
            <a:endParaRPr lang="ru-RU" sz="3000" dirty="0">
              <a:solidFill>
                <a:schemeClr val="accent1">
                  <a:lumMod val="75000"/>
                </a:schemeClr>
              </a:solidFill>
              <a:latin typeface="Constantia" panose="02030602050306030303" pitchFamily="18" charset="0"/>
            </a:endParaRPr>
          </a:p>
        </p:txBody>
      </p:sp>
      <p:sp>
        <p:nvSpPr>
          <p:cNvPr id="5" name="Прямоугольник 4"/>
          <p:cNvSpPr/>
          <p:nvPr/>
        </p:nvSpPr>
        <p:spPr>
          <a:xfrm>
            <a:off x="611560" y="1484784"/>
            <a:ext cx="7848872" cy="1292662"/>
          </a:xfrm>
          <a:prstGeom prst="rect">
            <a:avLst/>
          </a:prstGeom>
        </p:spPr>
        <p:txBody>
          <a:bodyPr wrap="square">
            <a:spAutoFit/>
          </a:bodyPr>
          <a:lstStyle/>
          <a:p>
            <a:pPr algn="just"/>
            <a:r>
              <a:rPr lang="en-US" sz="2600" dirty="0">
                <a:latin typeface="Constantia" panose="02030602050306030303" pitchFamily="18" charset="0"/>
              </a:rPr>
              <a:t>T</a:t>
            </a:r>
            <a:r>
              <a:rPr lang="en-US" sz="2600" dirty="0" smtClean="0">
                <a:latin typeface="Constantia" panose="02030602050306030303" pitchFamily="18" charset="0"/>
              </a:rPr>
              <a:t>he </a:t>
            </a:r>
            <a:r>
              <a:rPr lang="en-US" sz="2600" dirty="0">
                <a:latin typeface="Constantia" panose="02030602050306030303" pitchFamily="18" charset="0"/>
              </a:rPr>
              <a:t>census program in 2009 contained an additional question about the type of educational institution in which the respondent studied</a:t>
            </a:r>
            <a:endParaRPr lang="ru-RU" sz="2600" dirty="0">
              <a:latin typeface="Constantia" panose="02030602050306030303" pitchFamily="18" charset="0"/>
            </a:endParaRPr>
          </a:p>
        </p:txBody>
      </p:sp>
      <p:sp>
        <p:nvSpPr>
          <p:cNvPr id="6" name="Прямоугольник 5"/>
          <p:cNvSpPr/>
          <p:nvPr/>
        </p:nvSpPr>
        <p:spPr>
          <a:xfrm>
            <a:off x="747905" y="2967335"/>
            <a:ext cx="7992888" cy="892552"/>
          </a:xfrm>
          <a:prstGeom prst="rect">
            <a:avLst/>
          </a:prstGeom>
        </p:spPr>
        <p:txBody>
          <a:bodyPr wrap="square">
            <a:spAutoFit/>
          </a:bodyPr>
          <a:lstStyle/>
          <a:p>
            <a:r>
              <a:rPr lang="en-US" sz="2600" dirty="0">
                <a:latin typeface="Constantia" panose="02030602050306030303" pitchFamily="18" charset="0"/>
              </a:rPr>
              <a:t>The program for the first time included the information characterizing the labor </a:t>
            </a:r>
            <a:r>
              <a:rPr lang="en-US" sz="2600" dirty="0" smtClean="0">
                <a:latin typeface="Constantia" panose="02030602050306030303" pitchFamily="18" charset="0"/>
              </a:rPr>
              <a:t>migration</a:t>
            </a:r>
            <a:r>
              <a:rPr lang="en-US" dirty="0" smtClean="0"/>
              <a:t> </a:t>
            </a:r>
            <a:endParaRPr lang="ru-RU" dirty="0"/>
          </a:p>
        </p:txBody>
      </p:sp>
      <p:sp>
        <p:nvSpPr>
          <p:cNvPr id="7" name="Прямоугольник 6"/>
          <p:cNvSpPr/>
          <p:nvPr/>
        </p:nvSpPr>
        <p:spPr>
          <a:xfrm>
            <a:off x="2699791" y="3874842"/>
            <a:ext cx="6041001" cy="2308324"/>
          </a:xfrm>
          <a:prstGeom prst="rect">
            <a:avLst/>
          </a:prstGeom>
        </p:spPr>
        <p:txBody>
          <a:bodyPr wrap="square">
            <a:spAutoFit/>
          </a:bodyPr>
          <a:lstStyle/>
          <a:p>
            <a:r>
              <a:rPr lang="en-US" sz="2400" dirty="0">
                <a:latin typeface="Constantia" panose="02030602050306030303" pitchFamily="18" charset="0"/>
              </a:rPr>
              <a:t>n</a:t>
            </a:r>
            <a:r>
              <a:rPr lang="en-US" sz="2400" dirty="0" smtClean="0">
                <a:latin typeface="Constantia" panose="02030602050306030303" pitchFamily="18" charset="0"/>
              </a:rPr>
              <a:t>ow the </a:t>
            </a:r>
            <a:r>
              <a:rPr lang="en-US" sz="2400" dirty="0">
                <a:latin typeface="Constantia" panose="02030602050306030303" pitchFamily="18" charset="0"/>
              </a:rPr>
              <a:t>information about the location of the main workplace of labor migrants is given in combination with their age, level of education, status in employment, occupation, type of economic activity, place of </a:t>
            </a:r>
            <a:r>
              <a:rPr lang="en-US" sz="2400" dirty="0" smtClean="0">
                <a:latin typeface="Constantia" panose="02030602050306030303" pitchFamily="18" charset="0"/>
              </a:rPr>
              <a:t>residence</a:t>
            </a:r>
            <a:endParaRPr lang="ru-RU" sz="2400" dirty="0">
              <a:latin typeface="Constantia" panose="02030602050306030303" pitchFamily="18" charset="0"/>
            </a:endParaRPr>
          </a:p>
        </p:txBody>
      </p:sp>
      <p:sp>
        <p:nvSpPr>
          <p:cNvPr id="8" name="Левая фигурная скобка 7"/>
          <p:cNvSpPr/>
          <p:nvPr/>
        </p:nvSpPr>
        <p:spPr>
          <a:xfrm>
            <a:off x="2123728" y="3820397"/>
            <a:ext cx="432048" cy="2215992"/>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Tree>
    <p:extLst>
      <p:ext uri="{BB962C8B-B14F-4D97-AF65-F5344CB8AC3E}">
        <p14:creationId xmlns:p14="http://schemas.microsoft.com/office/powerpoint/2010/main" val="3002245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750" fill="hold"/>
                                        <p:tgtEl>
                                          <p:spTgt spid="5"/>
                                        </p:tgtEl>
                                        <p:attrNameLst>
                                          <p:attrName>ppt_w</p:attrName>
                                        </p:attrNameLst>
                                      </p:cBhvr>
                                      <p:tavLst>
                                        <p:tav tm="0">
                                          <p:val>
                                            <p:fltVal val="0"/>
                                          </p:val>
                                        </p:tav>
                                        <p:tav tm="100000">
                                          <p:val>
                                            <p:strVal val="#ppt_w"/>
                                          </p:val>
                                        </p:tav>
                                      </p:tavLst>
                                    </p:anim>
                                    <p:anim calcmode="lin" valueType="num">
                                      <p:cBhvr>
                                        <p:cTn id="8" dur="750" fill="hold"/>
                                        <p:tgtEl>
                                          <p:spTgt spid="5"/>
                                        </p:tgtEl>
                                        <p:attrNameLst>
                                          <p:attrName>ppt_h</p:attrName>
                                        </p:attrNameLst>
                                      </p:cBhvr>
                                      <p:tavLst>
                                        <p:tav tm="0">
                                          <p:val>
                                            <p:fltVal val="0"/>
                                          </p:val>
                                        </p:tav>
                                        <p:tav tm="100000">
                                          <p:val>
                                            <p:strVal val="#ppt_h"/>
                                          </p:val>
                                        </p:tav>
                                      </p:tavLst>
                                    </p:anim>
                                    <p:animEffect transition="in" filter="fade">
                                      <p:cBhvr>
                                        <p:cTn id="9" dur="75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1000"/>
                                        <p:tgtEl>
                                          <p:spTgt spid="8"/>
                                        </p:tgtEl>
                                      </p:cBhvr>
                                    </p:animEffect>
                                    <p:anim calcmode="lin" valueType="num">
                                      <p:cBhvr>
                                        <p:cTn id="20" dur="1000" fill="hold"/>
                                        <p:tgtEl>
                                          <p:spTgt spid="8"/>
                                        </p:tgtEl>
                                        <p:attrNameLst>
                                          <p:attrName>ppt_x</p:attrName>
                                        </p:attrNameLst>
                                      </p:cBhvr>
                                      <p:tavLst>
                                        <p:tav tm="0">
                                          <p:val>
                                            <p:strVal val="#ppt_x"/>
                                          </p:val>
                                        </p:tav>
                                        <p:tav tm="100000">
                                          <p:val>
                                            <p:strVal val="#ppt_x"/>
                                          </p:val>
                                        </p:tav>
                                      </p:tavLst>
                                    </p:anim>
                                    <p:anim calcmode="lin" valueType="num">
                                      <p:cBhvr>
                                        <p:cTn id="21" dur="1000" fill="hold"/>
                                        <p:tgtEl>
                                          <p:spTgt spid="8"/>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1000"/>
                                        <p:tgtEl>
                                          <p:spTgt spid="7"/>
                                        </p:tgtEl>
                                      </p:cBhvr>
                                    </p:animEffect>
                                    <p:anim calcmode="lin" valueType="num">
                                      <p:cBhvr>
                                        <p:cTn id="25" dur="1000" fill="hold"/>
                                        <p:tgtEl>
                                          <p:spTgt spid="7"/>
                                        </p:tgtEl>
                                        <p:attrNameLst>
                                          <p:attrName>ppt_x</p:attrName>
                                        </p:attrNameLst>
                                      </p:cBhvr>
                                      <p:tavLst>
                                        <p:tav tm="0">
                                          <p:val>
                                            <p:strVal val="#ppt_x"/>
                                          </p:val>
                                        </p:tav>
                                        <p:tav tm="100000">
                                          <p:val>
                                            <p:strVal val="#ppt_x"/>
                                          </p:val>
                                        </p:tav>
                                      </p:tavLst>
                                    </p:anim>
                                    <p:anim calcmode="lin" valueType="num">
                                      <p:cBhvr>
                                        <p:cTn id="2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577902" y="332656"/>
            <a:ext cx="6220444" cy="720080"/>
          </a:xfrm>
        </p:spPr>
        <p:txBody>
          <a:bodyPr>
            <a:normAutofit/>
          </a:bodyPr>
          <a:lstStyle/>
          <a:p>
            <a:pPr algn="ctr"/>
            <a:r>
              <a:rPr lang="en-GB" dirty="0">
                <a:solidFill>
                  <a:schemeClr val="accent1">
                    <a:lumMod val="75000"/>
                  </a:schemeClr>
                </a:solidFill>
                <a:effectLst/>
                <a:latin typeface="Constantia" panose="02030602050306030303" pitchFamily="18" charset="0"/>
              </a:rPr>
              <a:t>Population Census in </a:t>
            </a:r>
            <a:r>
              <a:rPr lang="en-GB" dirty="0" smtClean="0">
                <a:solidFill>
                  <a:schemeClr val="accent1">
                    <a:lumMod val="75000"/>
                  </a:schemeClr>
                </a:solidFill>
                <a:effectLst/>
                <a:latin typeface="Constantia" panose="02030602050306030303" pitchFamily="18" charset="0"/>
              </a:rPr>
              <a:t>2019</a:t>
            </a:r>
            <a:endParaRPr lang="ru-RU" dirty="0">
              <a:solidFill>
                <a:schemeClr val="accent1">
                  <a:lumMod val="75000"/>
                </a:schemeClr>
              </a:solidFill>
              <a:latin typeface="Constantia" panose="02030602050306030303" pitchFamily="18" charset="0"/>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pic>
        <p:nvPicPr>
          <p:cNvPr id="2087" name="Picture 39" descr="http://www.belstat.gov.by/upload/medialibrary/9b2/9b237268773aa87abe571b3f8ece907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620688"/>
            <a:ext cx="2038350" cy="1952625"/>
          </a:xfrm>
          <a:prstGeom prst="rect">
            <a:avLst/>
          </a:prstGeom>
          <a:noFill/>
          <a:extLst>
            <a:ext uri="{909E8E84-426E-40DD-AFC4-6F175D3DCCD1}">
              <a14:hiddenFill xmlns:a14="http://schemas.microsoft.com/office/drawing/2010/main">
                <a:solidFill>
                  <a:srgbClr val="FFFFFF"/>
                </a:solidFill>
              </a14:hiddenFill>
            </a:ext>
          </a:extLst>
        </p:spPr>
      </p:pic>
      <p:sp>
        <p:nvSpPr>
          <p:cNvPr id="3" name="Прямоугольник 2"/>
          <p:cNvSpPr/>
          <p:nvPr/>
        </p:nvSpPr>
        <p:spPr>
          <a:xfrm>
            <a:off x="2699792" y="1052736"/>
            <a:ext cx="6098554" cy="1338828"/>
          </a:xfrm>
          <a:prstGeom prst="rect">
            <a:avLst/>
          </a:prstGeom>
        </p:spPr>
        <p:txBody>
          <a:bodyPr wrap="square">
            <a:spAutoFit/>
          </a:bodyPr>
          <a:lstStyle/>
          <a:p>
            <a:r>
              <a:rPr lang="en-GB" sz="2700" dirty="0">
                <a:latin typeface="Constantia" panose="02030602050306030303" pitchFamily="18" charset="0"/>
              </a:rPr>
              <a:t>The next population census </a:t>
            </a:r>
            <a:r>
              <a:rPr lang="en-GB" sz="2700" dirty="0" smtClean="0">
                <a:latin typeface="Constantia" panose="02030602050306030303" pitchFamily="18" charset="0"/>
              </a:rPr>
              <a:t>will </a:t>
            </a:r>
            <a:r>
              <a:rPr lang="en-GB" sz="2700" dirty="0">
                <a:latin typeface="Constantia" panose="02030602050306030303" pitchFamily="18" charset="0"/>
              </a:rPr>
              <a:t>be conducted </a:t>
            </a:r>
            <a:r>
              <a:rPr lang="en-GB" sz="2700" dirty="0" smtClean="0">
                <a:latin typeface="Constantia" panose="02030602050306030303" pitchFamily="18" charset="0"/>
              </a:rPr>
              <a:t>in 2019  from </a:t>
            </a:r>
            <a:r>
              <a:rPr lang="en-GB" sz="2700" dirty="0">
                <a:latin typeface="Constantia" panose="02030602050306030303" pitchFamily="18" charset="0"/>
              </a:rPr>
              <a:t>October 4 to October 30. </a:t>
            </a:r>
            <a:endParaRPr lang="ru-RU" sz="2700" dirty="0">
              <a:latin typeface="Constantia" panose="02030602050306030303" pitchFamily="18" charset="0"/>
            </a:endParaRPr>
          </a:p>
        </p:txBody>
      </p:sp>
      <p:sp>
        <p:nvSpPr>
          <p:cNvPr id="5" name="Прямоугольник 4"/>
          <p:cNvSpPr/>
          <p:nvPr/>
        </p:nvSpPr>
        <p:spPr>
          <a:xfrm>
            <a:off x="595772" y="2573313"/>
            <a:ext cx="7992888" cy="3985706"/>
          </a:xfrm>
          <a:prstGeom prst="rect">
            <a:avLst/>
          </a:prstGeom>
        </p:spPr>
        <p:txBody>
          <a:bodyPr wrap="square">
            <a:spAutoFit/>
          </a:bodyPr>
          <a:lstStyle/>
          <a:p>
            <a:r>
              <a:rPr lang="en-GB" sz="2700" dirty="0">
                <a:latin typeface="Constantia" panose="02030602050306030303" pitchFamily="18" charset="0"/>
              </a:rPr>
              <a:t>The duration of the census will be 27 days</a:t>
            </a:r>
            <a:r>
              <a:rPr lang="en-GB" sz="2700" dirty="0" smtClean="0">
                <a:latin typeface="Constantia" panose="02030602050306030303" pitchFamily="18" charset="0"/>
              </a:rPr>
              <a:t>.</a:t>
            </a:r>
          </a:p>
          <a:p>
            <a:pPr marL="457200" indent="-457200">
              <a:buFont typeface="Arial" panose="020B0604020202020204" pitchFamily="34" charset="0"/>
              <a:buChar char="•"/>
            </a:pPr>
            <a:r>
              <a:rPr lang="en-GB" sz="2700" dirty="0" smtClean="0">
                <a:latin typeface="Constantia" panose="02030602050306030303" pitchFamily="18" charset="0"/>
              </a:rPr>
              <a:t>On </a:t>
            </a:r>
            <a:r>
              <a:rPr lang="en-GB" sz="2700" dirty="0">
                <a:latin typeface="Constantia" panose="02030602050306030303" pitchFamily="18" charset="0"/>
              </a:rPr>
              <a:t>October 4,5,6 2019 the census will be conducted at fixed stations </a:t>
            </a:r>
            <a:endParaRPr lang="en-GB" sz="2700" dirty="0" smtClean="0">
              <a:latin typeface="Constantia" panose="02030602050306030303" pitchFamily="18" charset="0"/>
            </a:endParaRPr>
          </a:p>
          <a:p>
            <a:pPr marL="457200" indent="-457200">
              <a:spcBef>
                <a:spcPts val="600"/>
              </a:spcBef>
              <a:buFont typeface="Arial" panose="020B0604020202020204" pitchFamily="34" charset="0"/>
              <a:buChar char="•"/>
            </a:pPr>
            <a:r>
              <a:rPr lang="en-GB" sz="2700" dirty="0" smtClean="0">
                <a:latin typeface="Constantia" panose="02030602050306030303" pitchFamily="18" charset="0"/>
              </a:rPr>
              <a:t>from </a:t>
            </a:r>
            <a:r>
              <a:rPr lang="en-GB" sz="2700" dirty="0">
                <a:latin typeface="Constantia" panose="02030602050306030303" pitchFamily="18" charset="0"/>
              </a:rPr>
              <a:t>October 7 to October 11, 2019, the lists will be updated </a:t>
            </a:r>
            <a:endParaRPr lang="en-GB" sz="2700" dirty="0" smtClean="0">
              <a:latin typeface="Constantia" panose="02030602050306030303" pitchFamily="18" charset="0"/>
            </a:endParaRPr>
          </a:p>
          <a:p>
            <a:pPr marL="457200" indent="-457200">
              <a:spcBef>
                <a:spcPts val="600"/>
              </a:spcBef>
              <a:buFont typeface="Arial" panose="020B0604020202020204" pitchFamily="34" charset="0"/>
              <a:buChar char="•"/>
            </a:pPr>
            <a:r>
              <a:rPr lang="en-GB" sz="2700" dirty="0" smtClean="0">
                <a:latin typeface="Constantia" panose="02030602050306030303" pitchFamily="18" charset="0"/>
              </a:rPr>
              <a:t>from </a:t>
            </a:r>
            <a:r>
              <a:rPr lang="en-GB" sz="2700" dirty="0">
                <a:latin typeface="Constantia" panose="02030602050306030303" pitchFamily="18" charset="0"/>
              </a:rPr>
              <a:t>October 12 to October 30, 2019 a round of interviewing by specially trained people in households will be carried out (at the same time fixed stations continue to work</a:t>
            </a:r>
            <a:r>
              <a:rPr lang="en-GB" sz="2700" dirty="0" smtClean="0">
                <a:latin typeface="Constantia" panose="02030602050306030303" pitchFamily="18" charset="0"/>
              </a:rPr>
              <a:t>)</a:t>
            </a:r>
            <a:endParaRPr lang="ru-RU" sz="2700" dirty="0">
              <a:latin typeface="Constantia" panose="02030602050306030303" pitchFamily="18" charset="0"/>
            </a:endParaRPr>
          </a:p>
        </p:txBody>
      </p:sp>
    </p:spTree>
    <p:extLst>
      <p:ext uri="{BB962C8B-B14F-4D97-AF65-F5344CB8AC3E}">
        <p14:creationId xmlns:p14="http://schemas.microsoft.com/office/powerpoint/2010/main" val="2290202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95536" y="476672"/>
            <a:ext cx="8183880" cy="648072"/>
          </a:xfrm>
        </p:spPr>
        <p:txBody>
          <a:bodyPr>
            <a:normAutofit/>
          </a:bodyPr>
          <a:lstStyle/>
          <a:p>
            <a:pPr algn="ctr"/>
            <a:r>
              <a:rPr lang="en-GB" sz="3200" dirty="0">
                <a:solidFill>
                  <a:schemeClr val="accent1">
                    <a:lumMod val="75000"/>
                  </a:schemeClr>
                </a:solidFill>
                <a:effectLst/>
                <a:latin typeface="Constantia" panose="02030602050306030303" pitchFamily="18" charset="0"/>
              </a:rPr>
              <a:t>Population Census in </a:t>
            </a:r>
            <a:r>
              <a:rPr lang="en-GB" sz="3200" dirty="0" smtClean="0">
                <a:solidFill>
                  <a:schemeClr val="accent1">
                    <a:lumMod val="75000"/>
                  </a:schemeClr>
                </a:solidFill>
                <a:effectLst/>
                <a:latin typeface="Constantia" panose="02030602050306030303" pitchFamily="18" charset="0"/>
              </a:rPr>
              <a:t>2019</a:t>
            </a:r>
            <a:endParaRPr lang="ru-RU" sz="3200" dirty="0">
              <a:solidFill>
                <a:schemeClr val="accent1">
                  <a:lumMod val="75000"/>
                </a:schemeClr>
              </a:solidFill>
              <a:latin typeface="Constantia" panose="02030602050306030303" pitchFamily="18" charset="0"/>
            </a:endParaRPr>
          </a:p>
        </p:txBody>
      </p:sp>
      <p:sp>
        <p:nvSpPr>
          <p:cNvPr id="4" name="Прямоугольник 3"/>
          <p:cNvSpPr/>
          <p:nvPr/>
        </p:nvSpPr>
        <p:spPr>
          <a:xfrm>
            <a:off x="827584" y="1268760"/>
            <a:ext cx="7488832" cy="2585323"/>
          </a:xfrm>
          <a:prstGeom prst="rect">
            <a:avLst/>
          </a:prstGeom>
        </p:spPr>
        <p:txBody>
          <a:bodyPr wrap="square">
            <a:spAutoFit/>
          </a:bodyPr>
          <a:lstStyle/>
          <a:p>
            <a:r>
              <a:rPr lang="en-GB" sz="2700" dirty="0" smtClean="0">
                <a:latin typeface="Constantia" panose="02030602050306030303" pitchFamily="18" charset="0"/>
              </a:rPr>
              <a:t>The </a:t>
            </a:r>
            <a:r>
              <a:rPr lang="en-GB" sz="2700" dirty="0">
                <a:latin typeface="Constantia" panose="02030602050306030303" pitchFamily="18" charset="0"/>
              </a:rPr>
              <a:t>population census 2019 will be conducted in three ways:</a:t>
            </a:r>
            <a:endParaRPr lang="ru-RU" sz="2700" dirty="0">
              <a:latin typeface="Constantia" panose="02030602050306030303" pitchFamily="18" charset="0"/>
            </a:endParaRPr>
          </a:p>
          <a:p>
            <a:pPr marL="457200" lvl="0" indent="-457200">
              <a:buFont typeface="Arial" panose="020B0604020202020204" pitchFamily="34" charset="0"/>
              <a:buChar char="•"/>
            </a:pPr>
            <a:r>
              <a:rPr lang="ru-RU" sz="2700" dirty="0">
                <a:latin typeface="Constantia" panose="02030602050306030303" pitchFamily="18" charset="0"/>
              </a:rPr>
              <a:t>«</a:t>
            </a:r>
            <a:r>
              <a:rPr lang="ru-RU" sz="2700" dirty="0" err="1">
                <a:latin typeface="Constantia" panose="02030602050306030303" pitchFamily="18" charset="0"/>
              </a:rPr>
              <a:t>face-to-face</a:t>
            </a:r>
            <a:r>
              <a:rPr lang="ru-RU" sz="2700" dirty="0">
                <a:latin typeface="Constantia" panose="02030602050306030303" pitchFamily="18" charset="0"/>
              </a:rPr>
              <a:t>» </a:t>
            </a:r>
            <a:r>
              <a:rPr lang="ru-RU" sz="2700" dirty="0" err="1">
                <a:latin typeface="Constantia" panose="02030602050306030303" pitchFamily="18" charset="0"/>
              </a:rPr>
              <a:t>interviewing</a:t>
            </a:r>
            <a:r>
              <a:rPr lang="ru-RU" sz="2700" dirty="0">
                <a:latin typeface="Constantia" panose="02030602050306030303" pitchFamily="18" charset="0"/>
              </a:rPr>
              <a:t> </a:t>
            </a:r>
            <a:r>
              <a:rPr lang="en-US" sz="2700" dirty="0">
                <a:latin typeface="Constantia" panose="02030602050306030303" pitchFamily="18" charset="0"/>
              </a:rPr>
              <a:t>by</a:t>
            </a:r>
            <a:r>
              <a:rPr lang="en-GB" sz="2700" dirty="0">
                <a:latin typeface="Constantia" panose="02030602050306030303" pitchFamily="18" charset="0"/>
              </a:rPr>
              <a:t> a specialist;</a:t>
            </a:r>
            <a:endParaRPr lang="ru-RU" sz="2700" dirty="0">
              <a:latin typeface="Constantia" panose="02030602050306030303" pitchFamily="18" charset="0"/>
            </a:endParaRPr>
          </a:p>
          <a:p>
            <a:pPr marL="457200" lvl="0" indent="-457200">
              <a:buFont typeface="Arial" panose="020B0604020202020204" pitchFamily="34" charset="0"/>
              <a:buChar char="•"/>
            </a:pPr>
            <a:r>
              <a:rPr lang="en-GB" sz="2700" dirty="0">
                <a:latin typeface="Constantia" panose="02030602050306030303" pitchFamily="18" charset="0"/>
              </a:rPr>
              <a:t>on fixed stations;</a:t>
            </a:r>
            <a:endParaRPr lang="ru-RU" sz="2700" dirty="0">
              <a:latin typeface="Constantia" panose="02030602050306030303" pitchFamily="18" charset="0"/>
            </a:endParaRPr>
          </a:p>
          <a:p>
            <a:pPr marL="457200" lvl="0" indent="-457200">
              <a:buFont typeface="Arial" panose="020B0604020202020204" pitchFamily="34" charset="0"/>
              <a:buChar char="•"/>
            </a:pPr>
            <a:r>
              <a:rPr lang="en-GB" sz="2700" dirty="0">
                <a:latin typeface="Constantia" panose="02030602050306030303" pitchFamily="18" charset="0"/>
              </a:rPr>
              <a:t>by the Internet (the principle of self-registration).</a:t>
            </a:r>
            <a:endParaRPr lang="ru-RU" sz="2700" dirty="0">
              <a:latin typeface="Constantia" panose="02030602050306030303" pitchFamily="18" charset="0"/>
            </a:endParaRPr>
          </a:p>
        </p:txBody>
      </p:sp>
    </p:spTree>
    <p:extLst>
      <p:ext uri="{BB962C8B-B14F-4D97-AF65-F5344CB8AC3E}">
        <p14:creationId xmlns:p14="http://schemas.microsoft.com/office/powerpoint/2010/main" val="425189862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95536" y="476672"/>
            <a:ext cx="8183880" cy="648072"/>
          </a:xfrm>
        </p:spPr>
        <p:txBody>
          <a:bodyPr>
            <a:normAutofit fontScale="90000"/>
          </a:bodyPr>
          <a:lstStyle/>
          <a:p>
            <a:pPr algn="ctr"/>
            <a:r>
              <a:rPr lang="en-GB" sz="3200" dirty="0">
                <a:solidFill>
                  <a:schemeClr val="accent1">
                    <a:lumMod val="50000"/>
                  </a:schemeClr>
                </a:solidFill>
                <a:effectLst/>
                <a:latin typeface="Constantia" panose="02030602050306030303" pitchFamily="18" charset="0"/>
              </a:rPr>
              <a:t>The innovation of the forthcoming </a:t>
            </a:r>
            <a:r>
              <a:rPr lang="en-GB" sz="3200" dirty="0" smtClean="0">
                <a:solidFill>
                  <a:schemeClr val="accent1">
                    <a:lumMod val="50000"/>
                  </a:schemeClr>
                </a:solidFill>
                <a:effectLst/>
                <a:latin typeface="Constantia" panose="02030602050306030303" pitchFamily="18" charset="0"/>
              </a:rPr>
              <a:t> census</a:t>
            </a:r>
            <a:endParaRPr lang="ru-RU" sz="3200" dirty="0">
              <a:solidFill>
                <a:schemeClr val="accent1">
                  <a:lumMod val="50000"/>
                </a:schemeClr>
              </a:solidFill>
              <a:latin typeface="Constantia" panose="02030602050306030303" pitchFamily="18" charset="0"/>
            </a:endParaRPr>
          </a:p>
        </p:txBody>
      </p:sp>
      <p:sp>
        <p:nvSpPr>
          <p:cNvPr id="3" name="Прямоугольник 2"/>
          <p:cNvSpPr/>
          <p:nvPr/>
        </p:nvSpPr>
        <p:spPr>
          <a:xfrm>
            <a:off x="611560" y="1196752"/>
            <a:ext cx="7992888" cy="2169825"/>
          </a:xfrm>
          <a:prstGeom prst="rect">
            <a:avLst/>
          </a:prstGeom>
        </p:spPr>
        <p:txBody>
          <a:bodyPr wrap="square">
            <a:spAutoFit/>
          </a:bodyPr>
          <a:lstStyle/>
          <a:p>
            <a:pPr algn="just"/>
            <a:r>
              <a:rPr lang="en-GB" sz="2700" b="1" u="sng" dirty="0">
                <a:solidFill>
                  <a:schemeClr val="accent1">
                    <a:lumMod val="75000"/>
                  </a:schemeClr>
                </a:solidFill>
                <a:latin typeface="Constantia" panose="02030602050306030303" pitchFamily="18" charset="0"/>
              </a:rPr>
              <a:t>the replacement of traditional paper questionnaire with tablet computers </a:t>
            </a:r>
            <a:r>
              <a:rPr lang="en-GB" sz="2700" dirty="0" smtClean="0">
                <a:latin typeface="Constantia" panose="02030602050306030303" pitchFamily="18" charset="0"/>
              </a:rPr>
              <a:t>in </a:t>
            </a:r>
            <a:r>
              <a:rPr lang="en-GB" sz="2700" dirty="0">
                <a:latin typeface="Constantia" panose="02030602050306030303" pitchFamily="18" charset="0"/>
              </a:rPr>
              <a:t>which census forms will be downloaded electronically, as well as maps of sites with addresses and house outlines. </a:t>
            </a:r>
            <a:endParaRPr lang="en-GB" sz="2700" dirty="0" smtClean="0">
              <a:latin typeface="Constantia" panose="02030602050306030303" pitchFamily="18" charset="0"/>
            </a:endParaRPr>
          </a:p>
        </p:txBody>
      </p:sp>
    </p:spTree>
    <p:extLst>
      <p:ext uri="{BB962C8B-B14F-4D97-AF65-F5344CB8AC3E}">
        <p14:creationId xmlns:p14="http://schemas.microsoft.com/office/powerpoint/2010/main" val="2274085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750" fill="hold"/>
                                        <p:tgtEl>
                                          <p:spTgt spid="3"/>
                                        </p:tgtEl>
                                        <p:attrNameLst>
                                          <p:attrName>ppt_w</p:attrName>
                                        </p:attrNameLst>
                                      </p:cBhvr>
                                      <p:tavLst>
                                        <p:tav tm="0">
                                          <p:val>
                                            <p:fltVal val="0"/>
                                          </p:val>
                                        </p:tav>
                                        <p:tav tm="100000">
                                          <p:val>
                                            <p:strVal val="#ppt_w"/>
                                          </p:val>
                                        </p:tav>
                                      </p:tavLst>
                                    </p:anim>
                                    <p:anim calcmode="lin" valueType="num">
                                      <p:cBhvr>
                                        <p:cTn id="8" dur="750" fill="hold"/>
                                        <p:tgtEl>
                                          <p:spTgt spid="3"/>
                                        </p:tgtEl>
                                        <p:attrNameLst>
                                          <p:attrName>ppt_h</p:attrName>
                                        </p:attrNameLst>
                                      </p:cBhvr>
                                      <p:tavLst>
                                        <p:tav tm="0">
                                          <p:val>
                                            <p:fltVal val="0"/>
                                          </p:val>
                                        </p:tav>
                                        <p:tav tm="100000">
                                          <p:val>
                                            <p:strVal val="#ppt_h"/>
                                          </p:val>
                                        </p:tav>
                                      </p:tavLst>
                                    </p:anim>
                                    <p:animEffect transition="in" filter="fade">
                                      <p:cBhvr>
                                        <p:cTn id="9" dur="7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95536" y="476672"/>
            <a:ext cx="8183880" cy="648072"/>
          </a:xfrm>
        </p:spPr>
        <p:txBody>
          <a:bodyPr>
            <a:normAutofit/>
          </a:bodyPr>
          <a:lstStyle/>
          <a:p>
            <a:pPr algn="ctr"/>
            <a:r>
              <a:rPr lang="en-GB" sz="3200" dirty="0" smtClean="0">
                <a:solidFill>
                  <a:schemeClr val="accent1">
                    <a:lumMod val="50000"/>
                  </a:schemeClr>
                </a:solidFill>
                <a:effectLst/>
                <a:latin typeface="Constantia" panose="02030602050306030303" pitchFamily="18" charset="0"/>
              </a:rPr>
              <a:t>Advantages:</a:t>
            </a:r>
            <a:endParaRPr lang="ru-RU" sz="3200" dirty="0">
              <a:solidFill>
                <a:schemeClr val="accent1">
                  <a:lumMod val="50000"/>
                </a:schemeClr>
              </a:solidFill>
              <a:latin typeface="Constantia" panose="02030602050306030303" pitchFamily="18" charset="0"/>
            </a:endParaRPr>
          </a:p>
        </p:txBody>
      </p:sp>
      <p:sp>
        <p:nvSpPr>
          <p:cNvPr id="4" name="Прямоугольник 3"/>
          <p:cNvSpPr/>
          <p:nvPr/>
        </p:nvSpPr>
        <p:spPr>
          <a:xfrm>
            <a:off x="423600" y="1196751"/>
            <a:ext cx="8396871" cy="5124480"/>
          </a:xfrm>
          <a:prstGeom prst="rect">
            <a:avLst/>
          </a:prstGeom>
        </p:spPr>
        <p:txBody>
          <a:bodyPr wrap="square">
            <a:spAutoFit/>
          </a:bodyPr>
          <a:lstStyle/>
          <a:p>
            <a:pPr marL="457200" indent="-457200">
              <a:buFont typeface="Arial" panose="020B0604020202020204" pitchFamily="34" charset="0"/>
              <a:buChar char="•"/>
            </a:pPr>
            <a:r>
              <a:rPr lang="en-GB" sz="2600" dirty="0" smtClean="0">
                <a:latin typeface="Constantia" panose="02030602050306030303" pitchFamily="18" charset="0"/>
              </a:rPr>
              <a:t>It will </a:t>
            </a:r>
            <a:r>
              <a:rPr lang="en-GB" sz="2600" dirty="0">
                <a:latin typeface="Constantia" panose="02030602050306030303" pitchFamily="18" charset="0"/>
              </a:rPr>
              <a:t>provide high quality of filling out questionnaires due to the connection to the control system. </a:t>
            </a:r>
            <a:endParaRPr lang="en-GB" sz="2600" dirty="0" smtClean="0">
              <a:latin typeface="Constantia" panose="02030602050306030303" pitchFamily="18" charset="0"/>
            </a:endParaRPr>
          </a:p>
          <a:p>
            <a:pPr marL="457200" indent="-457200">
              <a:spcBef>
                <a:spcPts val="600"/>
              </a:spcBef>
              <a:buFont typeface="Arial" panose="020B0604020202020204" pitchFamily="34" charset="0"/>
              <a:buChar char="•"/>
            </a:pPr>
            <a:r>
              <a:rPr lang="en-GB" sz="2600" dirty="0" smtClean="0">
                <a:latin typeface="Constantia" panose="02030602050306030303" pitchFamily="18" charset="0"/>
              </a:rPr>
              <a:t>It </a:t>
            </a:r>
            <a:r>
              <a:rPr lang="en-GB" sz="2600" dirty="0">
                <a:latin typeface="Constantia" panose="02030602050306030303" pitchFamily="18" charset="0"/>
              </a:rPr>
              <a:t>is provided to use the information system "Register of the Population" as the basis for filling out the address part of the questionnaire. </a:t>
            </a:r>
            <a:endParaRPr lang="en-GB" sz="2600" dirty="0" smtClean="0">
              <a:latin typeface="Constantia" panose="02030602050306030303" pitchFamily="18" charset="0"/>
            </a:endParaRPr>
          </a:p>
          <a:p>
            <a:pPr marL="457200" indent="-457200">
              <a:spcBef>
                <a:spcPts val="600"/>
              </a:spcBef>
              <a:buFont typeface="Arial" panose="020B0604020202020204" pitchFamily="34" charset="0"/>
              <a:buChar char="•"/>
            </a:pPr>
            <a:r>
              <a:rPr lang="en-GB" sz="2600" dirty="0" smtClean="0">
                <a:latin typeface="Constantia" panose="02030602050306030303" pitchFamily="18" charset="0"/>
              </a:rPr>
              <a:t>It </a:t>
            </a:r>
            <a:r>
              <a:rPr lang="en-GB" sz="2600" dirty="0">
                <a:latin typeface="Constantia" panose="02030602050306030303" pitchFamily="18" charset="0"/>
              </a:rPr>
              <a:t>will allow to obtain automatically about 20% of the information needed to fill out the questionnaire (a full name, the identification number, date and place of birth, gender, citizenship, place of residence and place of stay). </a:t>
            </a:r>
            <a:endParaRPr lang="en-GB" sz="2600" dirty="0" smtClean="0">
              <a:latin typeface="Constantia" panose="02030602050306030303" pitchFamily="18" charset="0"/>
            </a:endParaRPr>
          </a:p>
          <a:p>
            <a:pPr marL="457200" indent="-457200">
              <a:spcBef>
                <a:spcPts val="600"/>
              </a:spcBef>
              <a:buFont typeface="Arial" panose="020B0604020202020204" pitchFamily="34" charset="0"/>
              <a:buChar char="•"/>
            </a:pPr>
            <a:r>
              <a:rPr lang="en-GB" sz="2600" dirty="0" smtClean="0">
                <a:latin typeface="Constantia" panose="02030602050306030303" pitchFamily="18" charset="0"/>
              </a:rPr>
              <a:t>Only </a:t>
            </a:r>
            <a:r>
              <a:rPr lang="en-GB" sz="2600" dirty="0">
                <a:latin typeface="Constantia" panose="02030602050306030303" pitchFamily="18" charset="0"/>
              </a:rPr>
              <a:t>the remaining missing information will be obtained through interviewing.</a:t>
            </a:r>
            <a:endParaRPr lang="ru-RU" sz="2600" dirty="0">
              <a:latin typeface="Constantia" panose="02030602050306030303" pitchFamily="18" charset="0"/>
            </a:endParaRPr>
          </a:p>
        </p:txBody>
      </p:sp>
    </p:spTree>
    <p:extLst>
      <p:ext uri="{BB962C8B-B14F-4D97-AF65-F5344CB8AC3E}">
        <p14:creationId xmlns:p14="http://schemas.microsoft.com/office/powerpoint/2010/main" val="142134272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95536" y="476672"/>
            <a:ext cx="8183880" cy="648072"/>
          </a:xfrm>
        </p:spPr>
        <p:txBody>
          <a:bodyPr>
            <a:normAutofit/>
          </a:bodyPr>
          <a:lstStyle/>
          <a:p>
            <a:pPr algn="ctr"/>
            <a:r>
              <a:rPr lang="en-GB" sz="3200" dirty="0" smtClean="0">
                <a:solidFill>
                  <a:schemeClr val="accent1">
                    <a:lumMod val="50000"/>
                  </a:schemeClr>
                </a:solidFill>
                <a:effectLst/>
                <a:latin typeface="Constantia" panose="02030602050306030303" pitchFamily="18" charset="0"/>
              </a:rPr>
              <a:t>Advantages:</a:t>
            </a:r>
            <a:endParaRPr lang="ru-RU" sz="3200" dirty="0">
              <a:solidFill>
                <a:schemeClr val="accent1">
                  <a:lumMod val="50000"/>
                </a:schemeClr>
              </a:solidFill>
              <a:latin typeface="Constantia" panose="02030602050306030303" pitchFamily="18" charset="0"/>
            </a:endParaRPr>
          </a:p>
        </p:txBody>
      </p:sp>
      <p:sp>
        <p:nvSpPr>
          <p:cNvPr id="4" name="Прямоугольник 3"/>
          <p:cNvSpPr/>
          <p:nvPr/>
        </p:nvSpPr>
        <p:spPr>
          <a:xfrm>
            <a:off x="423600" y="1196751"/>
            <a:ext cx="8396871" cy="892552"/>
          </a:xfrm>
          <a:prstGeom prst="rect">
            <a:avLst/>
          </a:prstGeom>
        </p:spPr>
        <p:txBody>
          <a:bodyPr wrap="square">
            <a:spAutoFit/>
          </a:bodyPr>
          <a:lstStyle/>
          <a:p>
            <a:pPr marL="457200" indent="-457200">
              <a:buFont typeface="Arial" panose="020B0604020202020204" pitchFamily="34" charset="0"/>
              <a:buChar char="•"/>
            </a:pPr>
            <a:r>
              <a:rPr lang="en-GB" sz="2600" dirty="0">
                <a:latin typeface="Constantia" panose="02030602050306030303" pitchFamily="18" charset="0"/>
              </a:rPr>
              <a:t>Using tablets will also increase the load per </a:t>
            </a:r>
            <a:r>
              <a:rPr lang="en-US" sz="2600" dirty="0">
                <a:latin typeface="Constantia" panose="02030602050306030303" pitchFamily="18" charset="0"/>
              </a:rPr>
              <a:t>specialist</a:t>
            </a:r>
            <a:r>
              <a:rPr lang="en-GB" sz="2600" dirty="0">
                <a:latin typeface="Constantia" panose="02030602050306030303" pitchFamily="18" charset="0"/>
              </a:rPr>
              <a:t> to 750 people (compared to 300 in 2009</a:t>
            </a:r>
            <a:r>
              <a:rPr lang="en-GB" sz="2600" dirty="0" smtClean="0">
                <a:latin typeface="Constantia" panose="02030602050306030303" pitchFamily="18" charset="0"/>
              </a:rPr>
              <a:t>).</a:t>
            </a:r>
            <a:endParaRPr lang="en-GB" sz="2600" dirty="0">
              <a:latin typeface="Constantia" panose="02030602050306030303" pitchFamily="18" charset="0"/>
            </a:endParaRPr>
          </a:p>
        </p:txBody>
      </p:sp>
      <p:sp>
        <p:nvSpPr>
          <p:cNvPr id="3" name="Прямоугольник 2"/>
          <p:cNvSpPr/>
          <p:nvPr/>
        </p:nvSpPr>
        <p:spPr>
          <a:xfrm>
            <a:off x="611560" y="2924944"/>
            <a:ext cx="7920880" cy="1292662"/>
          </a:xfrm>
          <a:prstGeom prst="rect">
            <a:avLst/>
          </a:prstGeom>
        </p:spPr>
        <p:txBody>
          <a:bodyPr wrap="square">
            <a:spAutoFit/>
          </a:bodyPr>
          <a:lstStyle/>
          <a:p>
            <a:pPr algn="just"/>
            <a:r>
              <a:rPr lang="en-GB" sz="2600" dirty="0">
                <a:latin typeface="Constantia" panose="02030602050306030303" pitchFamily="18" charset="0"/>
              </a:rPr>
              <a:t>in 2019 it is planned to engage about 2.5 thousand people for the census (in 2009 the number was 7,5 thousand people). </a:t>
            </a:r>
            <a:endParaRPr lang="ru-RU" sz="2600" dirty="0">
              <a:latin typeface="Constantia" panose="02030602050306030303" pitchFamily="18" charset="0"/>
            </a:endParaRPr>
          </a:p>
        </p:txBody>
      </p:sp>
      <p:sp>
        <p:nvSpPr>
          <p:cNvPr id="5" name="Стрелка вниз 4"/>
          <p:cNvSpPr/>
          <p:nvPr/>
        </p:nvSpPr>
        <p:spPr>
          <a:xfrm>
            <a:off x="4319972" y="2089303"/>
            <a:ext cx="504056" cy="69162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Прямоугольник 5"/>
          <p:cNvSpPr/>
          <p:nvPr/>
        </p:nvSpPr>
        <p:spPr>
          <a:xfrm>
            <a:off x="816642" y="4949340"/>
            <a:ext cx="7920880" cy="1292662"/>
          </a:xfrm>
          <a:prstGeom prst="rect">
            <a:avLst/>
          </a:prstGeom>
        </p:spPr>
        <p:txBody>
          <a:bodyPr wrap="square">
            <a:spAutoFit/>
          </a:bodyPr>
          <a:lstStyle/>
          <a:p>
            <a:pPr lvl="0"/>
            <a:r>
              <a:rPr lang="en-GB" sz="2600" dirty="0">
                <a:latin typeface="Constantia" panose="02030602050306030303" pitchFamily="18" charset="0"/>
              </a:rPr>
              <a:t>Thus, the number of temporary census staff will be reduced by 3 times in comparison with the previous census.</a:t>
            </a:r>
            <a:endParaRPr lang="ru-RU" sz="2600" dirty="0">
              <a:latin typeface="Constantia" panose="02030602050306030303" pitchFamily="18" charset="0"/>
            </a:endParaRPr>
          </a:p>
        </p:txBody>
      </p:sp>
      <p:sp>
        <p:nvSpPr>
          <p:cNvPr id="7" name="Стрелка вниз 6"/>
          <p:cNvSpPr/>
          <p:nvPr/>
        </p:nvSpPr>
        <p:spPr>
          <a:xfrm>
            <a:off x="4367451" y="4005064"/>
            <a:ext cx="504056" cy="69162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4078443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ppt_x"/>
                                          </p:val>
                                        </p:tav>
                                        <p:tav tm="100000">
                                          <p:val>
                                            <p:strVal val="#ppt_x"/>
                                          </p:val>
                                        </p:tav>
                                      </p:tavLst>
                                    </p:anim>
                                    <p:anim calcmode="lin" valueType="num">
                                      <p:cBhvr additive="base">
                                        <p:cTn id="2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animBg="1"/>
      <p:bldP spid="6" grpId="0"/>
      <p:bldP spid="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95536" y="476672"/>
            <a:ext cx="8183880" cy="648072"/>
          </a:xfrm>
        </p:spPr>
        <p:txBody>
          <a:bodyPr>
            <a:normAutofit fontScale="90000"/>
          </a:bodyPr>
          <a:lstStyle/>
          <a:p>
            <a:pPr algn="ctr"/>
            <a:r>
              <a:rPr lang="en-GB" sz="3200" dirty="0">
                <a:solidFill>
                  <a:schemeClr val="accent1">
                    <a:lumMod val="50000"/>
                  </a:schemeClr>
                </a:solidFill>
                <a:effectLst/>
                <a:latin typeface="Constantia" panose="02030602050306030303" pitchFamily="18" charset="0"/>
              </a:rPr>
              <a:t>The innovation of the forthcoming </a:t>
            </a:r>
            <a:r>
              <a:rPr lang="en-GB" sz="3200" dirty="0" smtClean="0">
                <a:solidFill>
                  <a:schemeClr val="accent1">
                    <a:lumMod val="50000"/>
                  </a:schemeClr>
                </a:solidFill>
                <a:effectLst/>
                <a:latin typeface="Constantia" panose="02030602050306030303" pitchFamily="18" charset="0"/>
              </a:rPr>
              <a:t> census</a:t>
            </a:r>
            <a:endParaRPr lang="ru-RU" sz="3200" dirty="0">
              <a:solidFill>
                <a:schemeClr val="accent1">
                  <a:lumMod val="50000"/>
                </a:schemeClr>
              </a:solidFill>
              <a:latin typeface="Constantia" panose="02030602050306030303" pitchFamily="18" charset="0"/>
            </a:endParaRPr>
          </a:p>
        </p:txBody>
      </p:sp>
      <p:sp>
        <p:nvSpPr>
          <p:cNvPr id="3" name="Прямоугольник 2"/>
          <p:cNvSpPr/>
          <p:nvPr/>
        </p:nvSpPr>
        <p:spPr>
          <a:xfrm>
            <a:off x="611560" y="1196752"/>
            <a:ext cx="7992888" cy="2246769"/>
          </a:xfrm>
          <a:prstGeom prst="rect">
            <a:avLst/>
          </a:prstGeom>
        </p:spPr>
        <p:txBody>
          <a:bodyPr wrap="square">
            <a:spAutoFit/>
          </a:bodyPr>
          <a:lstStyle/>
          <a:p>
            <a:pPr algn="just"/>
            <a:r>
              <a:rPr lang="en-US" sz="2800" dirty="0" smtClean="0">
                <a:latin typeface="Constantia" panose="02030602050306030303" pitchFamily="18" charset="0"/>
              </a:rPr>
              <a:t>Within </a:t>
            </a:r>
            <a:r>
              <a:rPr lang="en-US" sz="2800" dirty="0">
                <a:latin typeface="Constantia" panose="02030602050306030303" pitchFamily="18" charset="0"/>
              </a:rPr>
              <a:t>the population census of 2019 </a:t>
            </a:r>
            <a:r>
              <a:rPr lang="en-US" sz="2800" b="1" u="sng" dirty="0" smtClean="0">
                <a:solidFill>
                  <a:schemeClr val="accent1">
                    <a:lumMod val="75000"/>
                  </a:schemeClr>
                </a:solidFill>
                <a:latin typeface="Constantia" panose="02030602050306030303" pitchFamily="18" charset="0"/>
              </a:rPr>
              <a:t>the </a:t>
            </a:r>
            <a:r>
              <a:rPr lang="en-US" sz="2800" b="1" u="sng" dirty="0">
                <a:solidFill>
                  <a:schemeClr val="accent1">
                    <a:lumMod val="75000"/>
                  </a:schemeClr>
                </a:solidFill>
                <a:latin typeface="Constantia" panose="02030602050306030303" pitchFamily="18" charset="0"/>
              </a:rPr>
              <a:t>agricultural census will be </a:t>
            </a:r>
            <a:r>
              <a:rPr lang="en-US" sz="2800" b="1" u="sng" dirty="0" smtClean="0">
                <a:solidFill>
                  <a:schemeClr val="accent1">
                    <a:lumMod val="75000"/>
                  </a:schemeClr>
                </a:solidFill>
                <a:latin typeface="Constantia" panose="02030602050306030303" pitchFamily="18" charset="0"/>
              </a:rPr>
              <a:t>held in the first time in Belarus </a:t>
            </a:r>
            <a:r>
              <a:rPr lang="en-US" sz="2800" dirty="0" smtClean="0">
                <a:latin typeface="Constantia" panose="02030602050306030303" pitchFamily="18" charset="0"/>
              </a:rPr>
              <a:t>(which </a:t>
            </a:r>
            <a:r>
              <a:rPr lang="en-US" sz="2800" dirty="0">
                <a:latin typeface="Constantia" panose="02030602050306030303" pitchFamily="18" charset="0"/>
              </a:rPr>
              <a:t>must be conducted once in 10 years according to the recommendations of FAO)</a:t>
            </a:r>
            <a:endParaRPr lang="en-GB" sz="2700" dirty="0" smtClean="0">
              <a:latin typeface="Constantia" panose="02030602050306030303" pitchFamily="18" charset="0"/>
            </a:endParaRPr>
          </a:p>
        </p:txBody>
      </p:sp>
    </p:spTree>
    <p:extLst>
      <p:ext uri="{BB962C8B-B14F-4D97-AF65-F5344CB8AC3E}">
        <p14:creationId xmlns:p14="http://schemas.microsoft.com/office/powerpoint/2010/main" val="1193736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750" fill="hold"/>
                                        <p:tgtEl>
                                          <p:spTgt spid="3"/>
                                        </p:tgtEl>
                                        <p:attrNameLst>
                                          <p:attrName>ppt_w</p:attrName>
                                        </p:attrNameLst>
                                      </p:cBhvr>
                                      <p:tavLst>
                                        <p:tav tm="0">
                                          <p:val>
                                            <p:fltVal val="0"/>
                                          </p:val>
                                        </p:tav>
                                        <p:tav tm="100000">
                                          <p:val>
                                            <p:strVal val="#ppt_w"/>
                                          </p:val>
                                        </p:tav>
                                      </p:tavLst>
                                    </p:anim>
                                    <p:anim calcmode="lin" valueType="num">
                                      <p:cBhvr>
                                        <p:cTn id="8" dur="750" fill="hold"/>
                                        <p:tgtEl>
                                          <p:spTgt spid="3"/>
                                        </p:tgtEl>
                                        <p:attrNameLst>
                                          <p:attrName>ppt_h</p:attrName>
                                        </p:attrNameLst>
                                      </p:cBhvr>
                                      <p:tavLst>
                                        <p:tav tm="0">
                                          <p:val>
                                            <p:fltVal val="0"/>
                                          </p:val>
                                        </p:tav>
                                        <p:tav tm="100000">
                                          <p:val>
                                            <p:strVal val="#ppt_h"/>
                                          </p:val>
                                        </p:tav>
                                      </p:tavLst>
                                    </p:anim>
                                    <p:animEffect transition="in" filter="fade">
                                      <p:cBhvr>
                                        <p:cTn id="9" dur="7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11560" y="260648"/>
            <a:ext cx="8208912" cy="864096"/>
          </a:xfrm>
        </p:spPr>
        <p:txBody>
          <a:bodyPr>
            <a:normAutofit/>
          </a:bodyPr>
          <a:lstStyle/>
          <a:p>
            <a:pPr algn="ctr"/>
            <a:r>
              <a:rPr lang="en-US" dirty="0" smtClean="0">
                <a:solidFill>
                  <a:schemeClr val="accent1">
                    <a:lumMod val="50000"/>
                  </a:schemeClr>
                </a:solidFill>
                <a:effectLst/>
                <a:latin typeface="Constantia" pitchFamily="18" charset="0"/>
              </a:rPr>
              <a:t>Relevance of the research subject</a:t>
            </a:r>
            <a:endParaRPr lang="ru-RU" dirty="0">
              <a:solidFill>
                <a:schemeClr val="accent1">
                  <a:lumMod val="50000"/>
                </a:schemeClr>
              </a:solidFill>
              <a:effectLst/>
              <a:latin typeface="Constantia" pitchFamily="18" charset="0"/>
            </a:endParaRPr>
          </a:p>
        </p:txBody>
      </p:sp>
      <p:sp>
        <p:nvSpPr>
          <p:cNvPr id="3" name="Содержимое 2"/>
          <p:cNvSpPr>
            <a:spLocks noGrp="1"/>
          </p:cNvSpPr>
          <p:nvPr>
            <p:ph idx="1"/>
          </p:nvPr>
        </p:nvSpPr>
        <p:spPr>
          <a:xfrm>
            <a:off x="539552" y="1268760"/>
            <a:ext cx="8352928" cy="5328592"/>
          </a:xfrm>
        </p:spPr>
        <p:txBody>
          <a:bodyPr>
            <a:normAutofit/>
          </a:bodyPr>
          <a:lstStyle/>
          <a:p>
            <a:r>
              <a:rPr lang="en-GB" sz="2600" dirty="0">
                <a:latin typeface="Constantia" panose="02030602050306030303" pitchFamily="18" charset="0"/>
              </a:rPr>
              <a:t>The </a:t>
            </a:r>
            <a:r>
              <a:rPr lang="en-GB" dirty="0">
                <a:latin typeface="Constantia" panose="02030602050306030303" pitchFamily="18" charset="0"/>
              </a:rPr>
              <a:t>population census provides unique information about the size and structure of the population by sex, age, nationality, education, marital status, occupation and other characteristics </a:t>
            </a:r>
            <a:endParaRPr lang="ru-RU" dirty="0" smtClean="0">
              <a:latin typeface="Constantia" panose="02030602050306030303" pitchFamily="18" charset="0"/>
            </a:endParaRPr>
          </a:p>
          <a:p>
            <a:r>
              <a:rPr lang="en-GB" dirty="0" smtClean="0">
                <a:latin typeface="Constantia" panose="02030602050306030303" pitchFamily="18" charset="0"/>
              </a:rPr>
              <a:t>It </a:t>
            </a:r>
            <a:r>
              <a:rPr lang="en-GB" dirty="0">
                <a:latin typeface="Constantia" panose="02030602050306030303" pitchFamily="18" charset="0"/>
              </a:rPr>
              <a:t>provides demographic indicators at the level of the </a:t>
            </a:r>
            <a:r>
              <a:rPr lang="en-GB" dirty="0" smtClean="0">
                <a:latin typeface="Constantia" panose="02030602050306030303" pitchFamily="18" charset="0"/>
              </a:rPr>
              <a:t>smallest   </a:t>
            </a:r>
            <a:r>
              <a:rPr lang="en-GB" dirty="0">
                <a:latin typeface="Constantia" panose="02030602050306030303" pitchFamily="18" charset="0"/>
              </a:rPr>
              <a:t>administrative-territorial units </a:t>
            </a:r>
            <a:endParaRPr lang="en-GB" dirty="0" smtClean="0">
              <a:latin typeface="Constantia" panose="02030602050306030303" pitchFamily="18" charset="0"/>
            </a:endParaRPr>
          </a:p>
          <a:p>
            <a:r>
              <a:rPr lang="en-GB" dirty="0" smtClean="0">
                <a:latin typeface="Constantia" panose="02030602050306030303" pitchFamily="18" charset="0"/>
              </a:rPr>
              <a:t>These </a:t>
            </a:r>
            <a:r>
              <a:rPr lang="en-GB" dirty="0">
                <a:latin typeface="Constantia" panose="02030602050306030303" pitchFamily="18" charset="0"/>
              </a:rPr>
              <a:t>indicators are comparable between the territories since they relate to a single moment of time</a:t>
            </a:r>
            <a:endParaRPr lang="ru-RU" dirty="0">
              <a:latin typeface="Constantia" panose="02030602050306030303"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80060" y="764704"/>
            <a:ext cx="8183880" cy="648072"/>
          </a:xfrm>
        </p:spPr>
        <p:txBody>
          <a:bodyPr>
            <a:normAutofit fontScale="90000"/>
          </a:bodyPr>
          <a:lstStyle/>
          <a:p>
            <a:pPr algn="ctr"/>
            <a:r>
              <a:rPr lang="en-GB" sz="3200" dirty="0">
                <a:solidFill>
                  <a:schemeClr val="accent1">
                    <a:lumMod val="50000"/>
                  </a:schemeClr>
                </a:solidFill>
                <a:effectLst/>
                <a:latin typeface="Constantia" panose="02030602050306030303" pitchFamily="18" charset="0"/>
              </a:rPr>
              <a:t>The </a:t>
            </a:r>
            <a:r>
              <a:rPr lang="en-GB" sz="3200" dirty="0" smtClean="0">
                <a:solidFill>
                  <a:schemeClr val="accent1">
                    <a:lumMod val="50000"/>
                  </a:schemeClr>
                </a:solidFill>
                <a:effectLst/>
                <a:latin typeface="Constantia" panose="02030602050306030303" pitchFamily="18" charset="0"/>
              </a:rPr>
              <a:t>relevance </a:t>
            </a:r>
            <a:r>
              <a:rPr lang="en-GB" sz="3200" dirty="0">
                <a:solidFill>
                  <a:schemeClr val="accent1">
                    <a:lumMod val="50000"/>
                  </a:schemeClr>
                </a:solidFill>
                <a:effectLst/>
                <a:latin typeface="Constantia" panose="02030602050306030303" pitchFamily="18" charset="0"/>
              </a:rPr>
              <a:t>of the </a:t>
            </a:r>
            <a:r>
              <a:rPr lang="en-US" sz="3200" dirty="0">
                <a:solidFill>
                  <a:schemeClr val="accent1">
                    <a:lumMod val="50000"/>
                  </a:schemeClr>
                </a:solidFill>
                <a:effectLst/>
                <a:latin typeface="Constantia" panose="02030602050306030303" pitchFamily="18" charset="0"/>
              </a:rPr>
              <a:t>agricultural census </a:t>
            </a:r>
            <a:r>
              <a:rPr lang="en-US" sz="3200" dirty="0" smtClean="0">
                <a:solidFill>
                  <a:schemeClr val="accent1">
                    <a:lumMod val="50000"/>
                  </a:schemeClr>
                </a:solidFill>
                <a:effectLst/>
                <a:latin typeface="Constantia" panose="02030602050306030303" pitchFamily="18" charset="0"/>
              </a:rPr>
              <a:t>in Belarus</a:t>
            </a:r>
            <a:endParaRPr lang="ru-RU" sz="3200" dirty="0">
              <a:solidFill>
                <a:schemeClr val="accent1">
                  <a:lumMod val="50000"/>
                </a:schemeClr>
              </a:solidFill>
              <a:effectLst/>
              <a:latin typeface="Constantia" panose="02030602050306030303" pitchFamily="18" charset="0"/>
            </a:endParaRPr>
          </a:p>
        </p:txBody>
      </p:sp>
      <p:sp>
        <p:nvSpPr>
          <p:cNvPr id="5" name="Прямоугольник 4"/>
          <p:cNvSpPr/>
          <p:nvPr/>
        </p:nvSpPr>
        <p:spPr>
          <a:xfrm>
            <a:off x="611560" y="1412776"/>
            <a:ext cx="7992888" cy="4970591"/>
          </a:xfrm>
          <a:prstGeom prst="rect">
            <a:avLst/>
          </a:prstGeom>
        </p:spPr>
        <p:txBody>
          <a:bodyPr wrap="square">
            <a:spAutoFit/>
          </a:bodyPr>
          <a:lstStyle/>
          <a:p>
            <a:r>
              <a:rPr lang="en-US" sz="2600" dirty="0" smtClean="0">
                <a:latin typeface="Constantia" panose="02030602050306030303" pitchFamily="18" charset="0"/>
              </a:rPr>
              <a:t>The </a:t>
            </a:r>
            <a:r>
              <a:rPr lang="en-US" sz="2600" dirty="0">
                <a:latin typeface="Constantia" panose="02030602050306030303" pitchFamily="18" charset="0"/>
              </a:rPr>
              <a:t>National Statistical </a:t>
            </a:r>
            <a:r>
              <a:rPr lang="en-US" sz="2600" dirty="0" smtClean="0">
                <a:latin typeface="Constantia" panose="02030602050306030303" pitchFamily="18" charset="0"/>
              </a:rPr>
              <a:t>Committee provides:</a:t>
            </a:r>
          </a:p>
          <a:p>
            <a:pPr marL="457200" indent="-457200">
              <a:buFontTx/>
              <a:buChar char="-"/>
            </a:pPr>
            <a:r>
              <a:rPr lang="en-US" sz="2600" dirty="0" smtClean="0">
                <a:latin typeface="Constantia" panose="02030602050306030303" pitchFamily="18" charset="0"/>
              </a:rPr>
              <a:t>current </a:t>
            </a:r>
            <a:r>
              <a:rPr lang="en-US" sz="2600" dirty="0">
                <a:latin typeface="Constantia" panose="02030602050306030303" pitchFamily="18" charset="0"/>
              </a:rPr>
              <a:t>statistical accounting of the main agricultural organizations activity </a:t>
            </a:r>
            <a:endParaRPr lang="en-US" sz="2600" dirty="0" smtClean="0">
              <a:latin typeface="Constantia" panose="02030602050306030303" pitchFamily="18" charset="0"/>
            </a:endParaRPr>
          </a:p>
          <a:p>
            <a:pPr marL="457200" indent="-457200">
              <a:buFontTx/>
              <a:buChar char="-"/>
            </a:pPr>
            <a:r>
              <a:rPr lang="en-GB" sz="2600" dirty="0" smtClean="0">
                <a:latin typeface="Constantia" panose="02030602050306030303" pitchFamily="18" charset="0"/>
              </a:rPr>
              <a:t>selective </a:t>
            </a:r>
            <a:r>
              <a:rPr lang="en-GB" sz="2600" dirty="0">
                <a:latin typeface="Constantia" panose="02030602050306030303" pitchFamily="18" charset="0"/>
              </a:rPr>
              <a:t>monitoring </a:t>
            </a:r>
            <a:r>
              <a:rPr lang="en-US" sz="2600" dirty="0">
                <a:latin typeface="Constantia" panose="02030602050306030303" pitchFamily="18" charset="0"/>
              </a:rPr>
              <a:t>of agricultural activity of the citizens having personal subsidiary farms and constantly living in rural areas</a:t>
            </a:r>
            <a:r>
              <a:rPr lang="ru-RU" sz="2600" dirty="0">
                <a:latin typeface="Constantia" panose="02030602050306030303" pitchFamily="18" charset="0"/>
              </a:rPr>
              <a:t> (a </a:t>
            </a:r>
            <a:r>
              <a:rPr lang="ru-RU" sz="2600" dirty="0" err="1">
                <a:latin typeface="Constantia" panose="02030602050306030303" pitchFamily="18" charset="0"/>
              </a:rPr>
              <a:t>survey</a:t>
            </a:r>
            <a:r>
              <a:rPr lang="ru-RU" sz="2600" dirty="0">
                <a:latin typeface="Constantia" panose="02030602050306030303" pitchFamily="18" charset="0"/>
              </a:rPr>
              <a:t> </a:t>
            </a:r>
            <a:r>
              <a:rPr lang="ru-RU" sz="2600" dirty="0" err="1">
                <a:latin typeface="Constantia" panose="02030602050306030303" pitchFamily="18" charset="0"/>
              </a:rPr>
              <a:t>of</a:t>
            </a:r>
            <a:r>
              <a:rPr lang="ru-RU" sz="2600" dirty="0">
                <a:latin typeface="Constantia" panose="02030602050306030303" pitchFamily="18" charset="0"/>
              </a:rPr>
              <a:t> </a:t>
            </a:r>
            <a:r>
              <a:rPr lang="ru-RU" sz="2600" dirty="0" err="1">
                <a:latin typeface="Constantia" panose="02030602050306030303" pitchFamily="18" charset="0"/>
              </a:rPr>
              <a:t>private</a:t>
            </a:r>
            <a:r>
              <a:rPr lang="ru-RU" sz="2600" dirty="0">
                <a:latin typeface="Constantia" panose="02030602050306030303" pitchFamily="18" charset="0"/>
              </a:rPr>
              <a:t> </a:t>
            </a:r>
            <a:r>
              <a:rPr lang="ru-RU" sz="2600" dirty="0" err="1">
                <a:latin typeface="Constantia" panose="02030602050306030303" pitchFamily="18" charset="0"/>
              </a:rPr>
              <a:t>subsidiary</a:t>
            </a:r>
            <a:r>
              <a:rPr lang="ru-RU" sz="2600" dirty="0">
                <a:latin typeface="Constantia" panose="02030602050306030303" pitchFamily="18" charset="0"/>
              </a:rPr>
              <a:t> </a:t>
            </a:r>
            <a:r>
              <a:rPr lang="ru-RU" sz="2600" dirty="0" err="1">
                <a:latin typeface="Constantia" panose="02030602050306030303" pitchFamily="18" charset="0"/>
              </a:rPr>
              <a:t>plots</a:t>
            </a:r>
            <a:r>
              <a:rPr lang="ru-RU" sz="2600" dirty="0">
                <a:latin typeface="Constantia" panose="02030602050306030303" pitchFamily="18" charset="0"/>
              </a:rPr>
              <a:t> </a:t>
            </a:r>
            <a:r>
              <a:rPr lang="ru-RU" sz="2600" dirty="0" err="1">
                <a:latin typeface="Constantia" panose="02030602050306030303" pitchFamily="18" charset="0"/>
              </a:rPr>
              <a:t>in</a:t>
            </a:r>
            <a:r>
              <a:rPr lang="ru-RU" sz="2600" dirty="0">
                <a:latin typeface="Constantia" panose="02030602050306030303" pitchFamily="18" charset="0"/>
              </a:rPr>
              <a:t> </a:t>
            </a:r>
            <a:r>
              <a:rPr lang="ru-RU" sz="2600" dirty="0" err="1">
                <a:latin typeface="Constantia" panose="02030602050306030303" pitchFamily="18" charset="0"/>
              </a:rPr>
              <a:t>rural</a:t>
            </a:r>
            <a:r>
              <a:rPr lang="ru-RU" sz="2600" dirty="0">
                <a:latin typeface="Constantia" panose="02030602050306030303" pitchFamily="18" charset="0"/>
              </a:rPr>
              <a:t> </a:t>
            </a:r>
            <a:r>
              <a:rPr lang="ru-RU" sz="2600" dirty="0" err="1" smtClean="0">
                <a:latin typeface="Constantia" panose="02030602050306030303" pitchFamily="18" charset="0"/>
              </a:rPr>
              <a:t>areas</a:t>
            </a:r>
            <a:r>
              <a:rPr lang="en-US" sz="2600" dirty="0" smtClean="0">
                <a:latin typeface="Constantia" panose="02030602050306030303" pitchFamily="18" charset="0"/>
              </a:rPr>
              <a:t>)</a:t>
            </a:r>
            <a:r>
              <a:rPr lang="ru-RU" sz="2600" dirty="0" smtClean="0">
                <a:latin typeface="Constantia" panose="02030602050306030303" pitchFamily="18" charset="0"/>
              </a:rPr>
              <a:t> </a:t>
            </a:r>
            <a:r>
              <a:rPr lang="ru-RU" sz="2600" dirty="0">
                <a:latin typeface="Constantia" panose="02030602050306030303" pitchFamily="18" charset="0"/>
              </a:rPr>
              <a:t>(</a:t>
            </a:r>
            <a:r>
              <a:rPr lang="ru-RU" sz="2600" dirty="0" err="1">
                <a:latin typeface="Constantia" panose="02030602050306030303" pitchFamily="18" charset="0"/>
              </a:rPr>
              <a:t>from</a:t>
            </a:r>
            <a:r>
              <a:rPr lang="ru-RU" sz="2600" dirty="0">
                <a:latin typeface="Constantia" panose="02030602050306030303" pitchFamily="18" charset="0"/>
              </a:rPr>
              <a:t> 2011)</a:t>
            </a:r>
            <a:r>
              <a:rPr lang="en-US" sz="2600" dirty="0">
                <a:latin typeface="Constantia" panose="02030602050306030303" pitchFamily="18" charset="0"/>
              </a:rPr>
              <a:t>. </a:t>
            </a:r>
            <a:endParaRPr lang="en-US" sz="2600" dirty="0" smtClean="0">
              <a:latin typeface="Constantia" panose="02030602050306030303" pitchFamily="18" charset="0"/>
            </a:endParaRPr>
          </a:p>
          <a:p>
            <a:r>
              <a:rPr lang="en-US" sz="2600" dirty="0" smtClean="0">
                <a:latin typeface="Constantia" panose="02030602050306030303" pitchFamily="18" charset="0"/>
              </a:rPr>
              <a:t>T</a:t>
            </a:r>
            <a:r>
              <a:rPr lang="en-GB" sz="2600" dirty="0" smtClean="0">
                <a:latin typeface="Constantia" panose="02030602050306030303" pitchFamily="18" charset="0"/>
              </a:rPr>
              <a:t>he </a:t>
            </a:r>
            <a:r>
              <a:rPr lang="en-GB" sz="2600" dirty="0">
                <a:latin typeface="Constantia" panose="02030602050306030303" pitchFamily="18" charset="0"/>
              </a:rPr>
              <a:t>population carrying out agricultural activities in urban areas</a:t>
            </a:r>
            <a:r>
              <a:rPr lang="en-US" sz="2600" dirty="0">
                <a:latin typeface="Constantia" panose="02030602050306030303" pitchFamily="18" charset="0"/>
              </a:rPr>
              <a:t>, in garden associations, seasonal houses </a:t>
            </a:r>
            <a:r>
              <a:rPr lang="en-GB" sz="2600" dirty="0">
                <a:latin typeface="Constantia" panose="02030602050306030303" pitchFamily="18" charset="0"/>
              </a:rPr>
              <a:t>and summer cottages is not examined</a:t>
            </a:r>
            <a:r>
              <a:rPr lang="en-US" sz="2600" dirty="0">
                <a:latin typeface="Constantia" panose="02030602050306030303" pitchFamily="18" charset="0"/>
              </a:rPr>
              <a:t>. </a:t>
            </a:r>
            <a:endParaRPr lang="en-US" sz="2600" dirty="0" smtClean="0">
              <a:latin typeface="Constantia" panose="02030602050306030303" pitchFamily="18" charset="0"/>
            </a:endParaRPr>
          </a:p>
          <a:p>
            <a:pPr algn="ctr">
              <a:spcBef>
                <a:spcPts val="600"/>
              </a:spcBef>
            </a:pPr>
            <a:r>
              <a:rPr lang="en-US" sz="2600" b="1" dirty="0" smtClean="0">
                <a:solidFill>
                  <a:schemeClr val="accent1">
                    <a:lumMod val="75000"/>
                  </a:schemeClr>
                </a:solidFill>
                <a:latin typeface="Constantia" panose="02030602050306030303" pitchFamily="18" charset="0"/>
              </a:rPr>
              <a:t>It </a:t>
            </a:r>
            <a:r>
              <a:rPr lang="en-US" sz="2600" b="1" dirty="0">
                <a:solidFill>
                  <a:schemeClr val="accent1">
                    <a:lumMod val="75000"/>
                  </a:schemeClr>
                </a:solidFill>
                <a:latin typeface="Constantia" panose="02030602050306030303" pitchFamily="18" charset="0"/>
              </a:rPr>
              <a:t>caused a need for inclusion of questions about their agricultural activity in the census program.</a:t>
            </a:r>
            <a:endParaRPr lang="ru-RU" sz="2600" b="1" dirty="0">
              <a:solidFill>
                <a:schemeClr val="accent1">
                  <a:lumMod val="75000"/>
                </a:schemeClr>
              </a:solidFill>
              <a:latin typeface="Constantia" panose="02030602050306030303" pitchFamily="18" charset="0"/>
            </a:endParaRPr>
          </a:p>
        </p:txBody>
      </p:sp>
    </p:spTree>
    <p:extLst>
      <p:ext uri="{BB962C8B-B14F-4D97-AF65-F5344CB8AC3E}">
        <p14:creationId xmlns:p14="http://schemas.microsoft.com/office/powerpoint/2010/main" val="416891656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95536" y="476672"/>
            <a:ext cx="8183880" cy="648072"/>
          </a:xfrm>
        </p:spPr>
        <p:txBody>
          <a:bodyPr>
            <a:normAutofit/>
          </a:bodyPr>
          <a:lstStyle/>
          <a:p>
            <a:pPr algn="ctr"/>
            <a:r>
              <a:rPr lang="en-US" sz="3200" dirty="0">
                <a:solidFill>
                  <a:schemeClr val="accent1">
                    <a:lumMod val="75000"/>
                  </a:schemeClr>
                </a:solidFill>
                <a:effectLst/>
                <a:latin typeface="Constantia" panose="02030602050306030303" pitchFamily="18" charset="0"/>
              </a:rPr>
              <a:t>A pilot Population Census in in 2017</a:t>
            </a:r>
            <a:endParaRPr lang="ru-RU" sz="3200" dirty="0">
              <a:solidFill>
                <a:schemeClr val="accent1">
                  <a:lumMod val="75000"/>
                </a:schemeClr>
              </a:solidFill>
              <a:effectLst/>
              <a:latin typeface="Constantia" panose="02030602050306030303" pitchFamily="18" charset="0"/>
            </a:endParaRPr>
          </a:p>
        </p:txBody>
      </p:sp>
      <p:sp>
        <p:nvSpPr>
          <p:cNvPr id="3" name="Прямоугольник 2"/>
          <p:cNvSpPr/>
          <p:nvPr/>
        </p:nvSpPr>
        <p:spPr>
          <a:xfrm>
            <a:off x="628684" y="3284984"/>
            <a:ext cx="7920880" cy="2323713"/>
          </a:xfrm>
          <a:prstGeom prst="rect">
            <a:avLst/>
          </a:prstGeom>
        </p:spPr>
        <p:txBody>
          <a:bodyPr wrap="square">
            <a:spAutoFit/>
          </a:bodyPr>
          <a:lstStyle/>
          <a:p>
            <a:r>
              <a:rPr lang="en-US" sz="2700" dirty="0" smtClean="0">
                <a:latin typeface="Constantia" panose="02030602050306030303" pitchFamily="18" charset="0"/>
              </a:rPr>
              <a:t>- during </a:t>
            </a:r>
            <a:r>
              <a:rPr lang="en-US" sz="2700" dirty="0">
                <a:latin typeface="Constantia" panose="02030602050306030303" pitchFamily="18" charset="0"/>
              </a:rPr>
              <a:t>the census 97.9% of the population living in the territory according to information received from administrative sources was taken into account. </a:t>
            </a:r>
            <a:endParaRPr lang="en-US" sz="2700" dirty="0" smtClean="0">
              <a:latin typeface="Constantia" panose="02030602050306030303" pitchFamily="18" charset="0"/>
            </a:endParaRPr>
          </a:p>
          <a:p>
            <a:pPr>
              <a:spcBef>
                <a:spcPts val="1200"/>
              </a:spcBef>
            </a:pPr>
            <a:r>
              <a:rPr lang="en-US" sz="2700" dirty="0" smtClean="0">
                <a:latin typeface="Constantia" panose="02030602050306030303" pitchFamily="18" charset="0"/>
              </a:rPr>
              <a:t>- 1.7</a:t>
            </a:r>
            <a:r>
              <a:rPr lang="en-US" sz="2700" dirty="0">
                <a:latin typeface="Constantia" panose="02030602050306030303" pitchFamily="18" charset="0"/>
              </a:rPr>
              <a:t>% of number of respondents have refused participation in a census.</a:t>
            </a:r>
            <a:endParaRPr lang="ru-RU" sz="2700" dirty="0">
              <a:latin typeface="Constantia" panose="02030602050306030303" pitchFamily="18" charset="0"/>
            </a:endParaRPr>
          </a:p>
        </p:txBody>
      </p:sp>
      <p:pic>
        <p:nvPicPr>
          <p:cNvPr id="1028" name="Picture 4" descr="ÐÐ°ÑÑÐ¸Ð½ÐºÐ¸ Ð¿Ð¾ Ð·Ð°Ð¿ÑÐ¾ÑÑ ÑÐ¸Ð¼Ð²Ð¾Ð»Ð¸ÐºÐ° Ð¿ÐµÑÐµÐ¿Ð¸ÑÐ¸ Ð±ÐµÐ»Ð°ÑÑÑÐ¸"/>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242704"/>
            <a:ext cx="1944216" cy="1938904"/>
          </a:xfrm>
          <a:prstGeom prst="rect">
            <a:avLst/>
          </a:prstGeom>
          <a:solidFill>
            <a:schemeClr val="bg1"/>
          </a:solidFill>
        </p:spPr>
      </p:pic>
      <p:sp>
        <p:nvSpPr>
          <p:cNvPr id="10" name="Прямоугольник 9"/>
          <p:cNvSpPr/>
          <p:nvPr/>
        </p:nvSpPr>
        <p:spPr>
          <a:xfrm>
            <a:off x="2699792" y="1268760"/>
            <a:ext cx="6098554" cy="1338828"/>
          </a:xfrm>
          <a:prstGeom prst="rect">
            <a:avLst/>
          </a:prstGeom>
        </p:spPr>
        <p:txBody>
          <a:bodyPr wrap="square">
            <a:spAutoFit/>
          </a:bodyPr>
          <a:lstStyle/>
          <a:p>
            <a:r>
              <a:rPr lang="en-GB" sz="2700" dirty="0">
                <a:latin typeface="Constantia" panose="02030602050306030303" pitchFamily="18" charset="0"/>
              </a:rPr>
              <a:t>The </a:t>
            </a:r>
            <a:r>
              <a:rPr lang="en-US" sz="2700" dirty="0" smtClean="0">
                <a:latin typeface="Constantia" panose="02030602050306030303" pitchFamily="18" charset="0"/>
              </a:rPr>
              <a:t>pilot</a:t>
            </a:r>
            <a:r>
              <a:rPr lang="en-GB" sz="2700" dirty="0" smtClean="0">
                <a:latin typeface="Constantia" panose="02030602050306030303" pitchFamily="18" charset="0"/>
              </a:rPr>
              <a:t> </a:t>
            </a:r>
            <a:r>
              <a:rPr lang="en-GB" sz="2700" dirty="0">
                <a:latin typeface="Constantia" panose="02030602050306030303" pitchFamily="18" charset="0"/>
              </a:rPr>
              <a:t>population census </a:t>
            </a:r>
            <a:r>
              <a:rPr lang="en-US" sz="2700" dirty="0">
                <a:latin typeface="Constantia" panose="02030602050306030303" pitchFamily="18" charset="0"/>
              </a:rPr>
              <a:t>has been conducted from October 2 to October 13, 2017 in </a:t>
            </a:r>
            <a:r>
              <a:rPr lang="en-US" sz="2700" dirty="0" err="1">
                <a:latin typeface="Constantia" panose="02030602050306030303" pitchFamily="18" charset="0"/>
              </a:rPr>
              <a:t>Molodechnensky</a:t>
            </a:r>
            <a:r>
              <a:rPr lang="en-US" sz="2700" dirty="0">
                <a:latin typeface="Constantia" panose="02030602050306030303" pitchFamily="18" charset="0"/>
              </a:rPr>
              <a:t> district.</a:t>
            </a:r>
            <a:r>
              <a:rPr lang="en-GB" sz="2700" dirty="0">
                <a:latin typeface="Constantia" panose="02030602050306030303" pitchFamily="18" charset="0"/>
              </a:rPr>
              <a:t> </a:t>
            </a:r>
            <a:endParaRPr lang="ru-RU" sz="2700" dirty="0">
              <a:latin typeface="Constantia" panose="02030602050306030303" pitchFamily="18" charset="0"/>
            </a:endParaRPr>
          </a:p>
        </p:txBody>
      </p:sp>
    </p:spTree>
    <p:extLst>
      <p:ext uri="{BB962C8B-B14F-4D97-AF65-F5344CB8AC3E}">
        <p14:creationId xmlns:p14="http://schemas.microsoft.com/office/powerpoint/2010/main" val="2664282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97184" y="404664"/>
            <a:ext cx="8183880" cy="720080"/>
          </a:xfrm>
        </p:spPr>
        <p:txBody>
          <a:bodyPr>
            <a:normAutofit/>
          </a:bodyPr>
          <a:lstStyle/>
          <a:p>
            <a:pPr algn="ctr"/>
            <a:r>
              <a:rPr lang="en-US" sz="3200" dirty="0">
                <a:solidFill>
                  <a:schemeClr val="accent1">
                    <a:lumMod val="75000"/>
                  </a:schemeClr>
                </a:solidFill>
                <a:effectLst/>
                <a:latin typeface="Constantia" panose="02030602050306030303" pitchFamily="18" charset="0"/>
              </a:rPr>
              <a:t>A Purpose of the P</a:t>
            </a:r>
            <a:r>
              <a:rPr lang="en-US" sz="3200" dirty="0" smtClean="0">
                <a:solidFill>
                  <a:schemeClr val="accent1">
                    <a:lumMod val="75000"/>
                  </a:schemeClr>
                </a:solidFill>
                <a:effectLst/>
                <a:latin typeface="Constantia" panose="02030602050306030303" pitchFamily="18" charset="0"/>
              </a:rPr>
              <a:t>ilot </a:t>
            </a:r>
            <a:r>
              <a:rPr lang="en-US" sz="3200" dirty="0">
                <a:solidFill>
                  <a:schemeClr val="accent1">
                    <a:lumMod val="75000"/>
                  </a:schemeClr>
                </a:solidFill>
                <a:effectLst/>
                <a:latin typeface="Constantia" panose="02030602050306030303" pitchFamily="18" charset="0"/>
              </a:rPr>
              <a:t>Population </a:t>
            </a:r>
            <a:r>
              <a:rPr lang="en-US" sz="3200" dirty="0" smtClean="0">
                <a:solidFill>
                  <a:schemeClr val="accent1">
                    <a:lumMod val="75000"/>
                  </a:schemeClr>
                </a:solidFill>
                <a:effectLst/>
                <a:latin typeface="Constantia" panose="02030602050306030303" pitchFamily="18" charset="0"/>
              </a:rPr>
              <a:t>Census</a:t>
            </a:r>
            <a:endParaRPr lang="ru-RU" sz="3200" dirty="0">
              <a:solidFill>
                <a:schemeClr val="accent1">
                  <a:lumMod val="75000"/>
                </a:schemeClr>
              </a:solidFill>
              <a:effectLst/>
              <a:latin typeface="Constantia" panose="02030602050306030303" pitchFamily="18" charset="0"/>
            </a:endParaRPr>
          </a:p>
        </p:txBody>
      </p:sp>
      <p:sp>
        <p:nvSpPr>
          <p:cNvPr id="3" name="Прямоугольник 2"/>
          <p:cNvSpPr/>
          <p:nvPr/>
        </p:nvSpPr>
        <p:spPr>
          <a:xfrm>
            <a:off x="539552" y="1268760"/>
            <a:ext cx="7920880" cy="2677656"/>
          </a:xfrm>
          <a:prstGeom prst="rect">
            <a:avLst/>
          </a:prstGeom>
        </p:spPr>
        <p:txBody>
          <a:bodyPr wrap="square">
            <a:spAutoFit/>
          </a:bodyPr>
          <a:lstStyle/>
          <a:p>
            <a:pPr marL="457200" indent="-457200">
              <a:buFont typeface="Arial" panose="020B0604020202020204" pitchFamily="34" charset="0"/>
              <a:buChar char="•"/>
            </a:pPr>
            <a:r>
              <a:rPr lang="en-US" sz="2800" dirty="0" smtClean="0">
                <a:latin typeface="Constantia" panose="02030602050306030303" pitchFamily="18" charset="0"/>
              </a:rPr>
              <a:t>Approbation </a:t>
            </a:r>
            <a:r>
              <a:rPr lang="en-US" sz="2800" dirty="0">
                <a:latin typeface="Constantia" panose="02030602050306030303" pitchFamily="18" charset="0"/>
              </a:rPr>
              <a:t>of the census program</a:t>
            </a:r>
            <a:endParaRPr lang="ru-RU" sz="2800" dirty="0">
              <a:latin typeface="Constantia" panose="02030602050306030303" pitchFamily="18" charset="0"/>
            </a:endParaRPr>
          </a:p>
          <a:p>
            <a:pPr marL="457200" indent="-457200">
              <a:buFont typeface="Arial" panose="020B0604020202020204" pitchFamily="34" charset="0"/>
              <a:buChar char="•"/>
            </a:pPr>
            <a:r>
              <a:rPr lang="en-US" sz="2800" dirty="0">
                <a:latin typeface="Constantia" panose="02030602050306030303" pitchFamily="18" charset="0"/>
              </a:rPr>
              <a:t>Approbation of </a:t>
            </a:r>
            <a:r>
              <a:rPr lang="en-US" sz="2800" dirty="0" smtClean="0">
                <a:latin typeface="Constantia" panose="02030602050306030303" pitchFamily="18" charset="0"/>
              </a:rPr>
              <a:t>the census </a:t>
            </a:r>
            <a:r>
              <a:rPr lang="en-US" sz="2800" dirty="0">
                <a:latin typeface="Constantia" panose="02030602050306030303" pitchFamily="18" charset="0"/>
              </a:rPr>
              <a:t>methods</a:t>
            </a:r>
            <a:endParaRPr lang="ru-RU" sz="2800" dirty="0">
              <a:latin typeface="Constantia" panose="02030602050306030303" pitchFamily="18" charset="0"/>
            </a:endParaRPr>
          </a:p>
          <a:p>
            <a:pPr marL="457200" indent="-457200">
              <a:buFont typeface="Arial" panose="020B0604020202020204" pitchFamily="34" charset="0"/>
              <a:buChar char="•"/>
            </a:pPr>
            <a:r>
              <a:rPr lang="en-US" sz="2800" dirty="0">
                <a:latin typeface="Constantia" panose="02030602050306030303" pitchFamily="18" charset="0"/>
              </a:rPr>
              <a:t>Approbation of data processing technology</a:t>
            </a:r>
            <a:endParaRPr lang="ru-RU" sz="2800" dirty="0">
              <a:latin typeface="Constantia" panose="02030602050306030303" pitchFamily="18" charset="0"/>
            </a:endParaRPr>
          </a:p>
          <a:p>
            <a:pPr marL="457200" indent="-457200">
              <a:buFont typeface="Arial" panose="020B0604020202020204" pitchFamily="34" charset="0"/>
              <a:buChar char="•"/>
            </a:pPr>
            <a:r>
              <a:rPr lang="en-US" sz="2800" dirty="0">
                <a:latin typeface="Constantia" panose="02030602050306030303" pitchFamily="18" charset="0"/>
              </a:rPr>
              <a:t>Approbation of the </a:t>
            </a:r>
            <a:r>
              <a:rPr lang="en-US" sz="2800" dirty="0" smtClean="0">
                <a:latin typeface="Constantia" panose="02030602050306030303" pitchFamily="18" charset="0"/>
              </a:rPr>
              <a:t>training process peoples </a:t>
            </a:r>
            <a:r>
              <a:rPr lang="en-US" sz="2800" dirty="0">
                <a:latin typeface="Constantia" panose="02030602050306030303" pitchFamily="18" charset="0"/>
              </a:rPr>
              <a:t>responsible for the preparation and conduct of the census</a:t>
            </a:r>
            <a:endParaRPr lang="ru-RU" sz="2800" dirty="0">
              <a:latin typeface="Constantia" panose="02030602050306030303" pitchFamily="18" charset="0"/>
            </a:endParaRPr>
          </a:p>
        </p:txBody>
      </p:sp>
    </p:spTree>
    <p:extLst>
      <p:ext uri="{BB962C8B-B14F-4D97-AF65-F5344CB8AC3E}">
        <p14:creationId xmlns:p14="http://schemas.microsoft.com/office/powerpoint/2010/main" val="25102345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99771" y="335538"/>
            <a:ext cx="8183880" cy="720080"/>
          </a:xfrm>
        </p:spPr>
        <p:txBody>
          <a:bodyPr>
            <a:normAutofit/>
          </a:bodyPr>
          <a:lstStyle/>
          <a:p>
            <a:pPr algn="ctr"/>
            <a:r>
              <a:rPr lang="en-US" sz="3200" dirty="0">
                <a:solidFill>
                  <a:schemeClr val="accent1">
                    <a:lumMod val="75000"/>
                  </a:schemeClr>
                </a:solidFill>
                <a:effectLst/>
                <a:latin typeface="Constantia" panose="02030602050306030303" pitchFamily="18" charset="0"/>
              </a:rPr>
              <a:t>What did the pilot census show?</a:t>
            </a:r>
            <a:endParaRPr lang="ru-RU" sz="3200" dirty="0">
              <a:solidFill>
                <a:schemeClr val="accent1">
                  <a:lumMod val="75000"/>
                </a:schemeClr>
              </a:solidFill>
              <a:effectLst/>
              <a:latin typeface="Constantia" panose="02030602050306030303" pitchFamily="18" charset="0"/>
            </a:endParaRPr>
          </a:p>
        </p:txBody>
      </p:sp>
      <p:sp>
        <p:nvSpPr>
          <p:cNvPr id="3" name="Прямоугольник 2"/>
          <p:cNvSpPr/>
          <p:nvPr/>
        </p:nvSpPr>
        <p:spPr>
          <a:xfrm>
            <a:off x="499771" y="1052736"/>
            <a:ext cx="7920880" cy="1384995"/>
          </a:xfrm>
          <a:prstGeom prst="rect">
            <a:avLst/>
          </a:prstGeom>
        </p:spPr>
        <p:txBody>
          <a:bodyPr wrap="square">
            <a:spAutoFit/>
          </a:bodyPr>
          <a:lstStyle/>
          <a:p>
            <a:pPr marL="457200" indent="-457200">
              <a:buFont typeface="Arial" panose="020B0604020202020204" pitchFamily="34" charset="0"/>
              <a:buChar char="•"/>
            </a:pPr>
            <a:r>
              <a:rPr lang="en-US" sz="2800" dirty="0">
                <a:latin typeface="Constantia" panose="02030602050306030303" pitchFamily="18" charset="0"/>
              </a:rPr>
              <a:t>The </a:t>
            </a:r>
            <a:r>
              <a:rPr lang="en-US" sz="2800" dirty="0" smtClean="0">
                <a:latin typeface="Constantia" panose="02030602050306030303" pitchFamily="18" charset="0"/>
              </a:rPr>
              <a:t>stationary </a:t>
            </a:r>
            <a:r>
              <a:rPr lang="en-GB" sz="2800" dirty="0" smtClean="0">
                <a:latin typeface="Constantia" panose="02030602050306030303" pitchFamily="18" charset="0"/>
              </a:rPr>
              <a:t>census </a:t>
            </a:r>
            <a:r>
              <a:rPr lang="en-GB" sz="2800" dirty="0">
                <a:latin typeface="Constantia" panose="02030602050306030303" pitchFamily="18" charset="0"/>
              </a:rPr>
              <a:t>stations</a:t>
            </a:r>
            <a:r>
              <a:rPr lang="en-US" sz="2800" dirty="0" smtClean="0">
                <a:latin typeface="Constantia" panose="02030602050306030303" pitchFamily="18" charset="0"/>
              </a:rPr>
              <a:t> </a:t>
            </a:r>
            <a:r>
              <a:rPr lang="en-US" sz="2800" dirty="0" smtClean="0">
                <a:latin typeface="Constantia" panose="02030602050306030303" pitchFamily="18" charset="0"/>
              </a:rPr>
              <a:t>are relevant (about </a:t>
            </a:r>
            <a:r>
              <a:rPr lang="en-US" sz="2800" dirty="0">
                <a:latin typeface="Constantia" panose="02030602050306030303" pitchFamily="18" charset="0"/>
              </a:rPr>
              <a:t>6% of the population passed the census on them)</a:t>
            </a:r>
            <a:endParaRPr lang="ru-RU" sz="2800" dirty="0">
              <a:latin typeface="Constantia" panose="02030602050306030303" pitchFamily="18" charset="0"/>
            </a:endParaRPr>
          </a:p>
        </p:txBody>
      </p:sp>
      <p:sp>
        <p:nvSpPr>
          <p:cNvPr id="4" name="Прямоугольник 3"/>
          <p:cNvSpPr/>
          <p:nvPr/>
        </p:nvSpPr>
        <p:spPr>
          <a:xfrm>
            <a:off x="535151" y="2316193"/>
            <a:ext cx="8058535" cy="1815882"/>
          </a:xfrm>
          <a:prstGeom prst="rect">
            <a:avLst/>
          </a:prstGeom>
        </p:spPr>
        <p:txBody>
          <a:bodyPr wrap="square">
            <a:spAutoFit/>
          </a:bodyPr>
          <a:lstStyle/>
          <a:p>
            <a:pPr marL="457200" lvl="0" indent="-457200">
              <a:buFont typeface="Arial" panose="020B0604020202020204" pitchFamily="34" charset="0"/>
              <a:buChar char="•"/>
            </a:pPr>
            <a:r>
              <a:rPr lang="en-US" sz="2800" dirty="0">
                <a:latin typeface="Constantia" panose="02030602050306030303" pitchFamily="18" charset="0"/>
              </a:rPr>
              <a:t>Filling of questionnaires in electronic format amounted to an average of 5 minutes per </a:t>
            </a:r>
            <a:r>
              <a:rPr lang="en-US" sz="2800" dirty="0" smtClean="0">
                <a:latin typeface="Constantia" panose="02030602050306030303" pitchFamily="18" charset="0"/>
              </a:rPr>
              <a:t>person  </a:t>
            </a:r>
            <a:r>
              <a:rPr lang="en-US" sz="2800" dirty="0">
                <a:latin typeface="Constantia" panose="02030602050306030303" pitchFamily="18" charset="0"/>
              </a:rPr>
              <a:t>(</a:t>
            </a:r>
            <a:r>
              <a:rPr lang="en-US" sz="2800" dirty="0" smtClean="0">
                <a:latin typeface="Constantia" panose="02030602050306030303" pitchFamily="18" charset="0"/>
              </a:rPr>
              <a:t>three </a:t>
            </a:r>
            <a:r>
              <a:rPr lang="en-US" sz="2800" dirty="0">
                <a:latin typeface="Constantia" panose="02030602050306030303" pitchFamily="18" charset="0"/>
              </a:rPr>
              <a:t>times faster than when filling paper </a:t>
            </a:r>
            <a:r>
              <a:rPr lang="en-US" sz="2800" dirty="0" smtClean="0">
                <a:latin typeface="Constantia" panose="02030602050306030303" pitchFamily="18" charset="0"/>
              </a:rPr>
              <a:t>questionnaires).</a:t>
            </a:r>
            <a:endParaRPr lang="ru-RU" sz="2800" dirty="0">
              <a:latin typeface="Constantia" panose="02030602050306030303" pitchFamily="18" charset="0"/>
            </a:endParaRPr>
          </a:p>
        </p:txBody>
      </p:sp>
      <p:sp>
        <p:nvSpPr>
          <p:cNvPr id="5" name="Прямоугольник 4"/>
          <p:cNvSpPr/>
          <p:nvPr/>
        </p:nvSpPr>
        <p:spPr>
          <a:xfrm>
            <a:off x="535151" y="4132075"/>
            <a:ext cx="7920880" cy="1384995"/>
          </a:xfrm>
          <a:prstGeom prst="rect">
            <a:avLst/>
          </a:prstGeom>
        </p:spPr>
        <p:txBody>
          <a:bodyPr wrap="square">
            <a:spAutoFit/>
          </a:bodyPr>
          <a:lstStyle/>
          <a:p>
            <a:pPr marL="457200" lvl="0" indent="-457200">
              <a:buFont typeface="Arial" panose="020B0604020202020204" pitchFamily="34" charset="0"/>
              <a:buChar char="•"/>
            </a:pPr>
            <a:r>
              <a:rPr lang="en-US" sz="2800" dirty="0">
                <a:latin typeface="Constantia" panose="02030602050306030303" pitchFamily="18" charset="0"/>
              </a:rPr>
              <a:t>In addition, the number of errors in data entry has been significantly reduced (through the connection of a control system)</a:t>
            </a:r>
            <a:endParaRPr lang="ru-RU" sz="2800" dirty="0">
              <a:latin typeface="Constantia" panose="02030602050306030303" pitchFamily="18" charset="0"/>
            </a:endParaRPr>
          </a:p>
        </p:txBody>
      </p:sp>
      <p:sp>
        <p:nvSpPr>
          <p:cNvPr id="6" name="Прямоугольник 5"/>
          <p:cNvSpPr/>
          <p:nvPr/>
        </p:nvSpPr>
        <p:spPr>
          <a:xfrm>
            <a:off x="580606" y="5517232"/>
            <a:ext cx="8094093" cy="954107"/>
          </a:xfrm>
          <a:prstGeom prst="rect">
            <a:avLst/>
          </a:prstGeom>
        </p:spPr>
        <p:txBody>
          <a:bodyPr wrap="square">
            <a:spAutoFit/>
          </a:bodyPr>
          <a:lstStyle/>
          <a:p>
            <a:pPr marL="457200" lvl="0" indent="-457200">
              <a:buFont typeface="Arial" panose="020B0604020202020204" pitchFamily="34" charset="0"/>
              <a:buChar char="•"/>
            </a:pPr>
            <a:r>
              <a:rPr lang="en-US" sz="2800" dirty="0">
                <a:latin typeface="Constantia" panose="02030602050306030303" pitchFamily="18" charset="0"/>
              </a:rPr>
              <a:t>The use of tablets allowed real-time monitoring of the census progress</a:t>
            </a:r>
            <a:endParaRPr lang="ru-RU" sz="2800" dirty="0">
              <a:latin typeface="Constantia" panose="02030602050306030303" pitchFamily="18" charset="0"/>
            </a:endParaRPr>
          </a:p>
        </p:txBody>
      </p:sp>
    </p:spTree>
    <p:extLst>
      <p:ext uri="{BB962C8B-B14F-4D97-AF65-F5344CB8AC3E}">
        <p14:creationId xmlns:p14="http://schemas.microsoft.com/office/powerpoint/2010/main" val="1514249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750" fill="hold"/>
                                        <p:tgtEl>
                                          <p:spTgt spid="3"/>
                                        </p:tgtEl>
                                        <p:attrNameLst>
                                          <p:attrName>ppt_x</p:attrName>
                                        </p:attrNameLst>
                                      </p:cBhvr>
                                      <p:tavLst>
                                        <p:tav tm="0">
                                          <p:val>
                                            <p:strVal val="#ppt_x"/>
                                          </p:val>
                                        </p:tav>
                                        <p:tav tm="100000">
                                          <p:val>
                                            <p:strVal val="#ppt_x"/>
                                          </p:val>
                                        </p:tav>
                                      </p:tavLst>
                                    </p:anim>
                                    <p:anim calcmode="lin" valueType="num">
                                      <p:cBhvr additive="base">
                                        <p:cTn id="8" dur="75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500" fill="hold"/>
                                        <p:tgtEl>
                                          <p:spTgt spid="4"/>
                                        </p:tgtEl>
                                        <p:attrNameLst>
                                          <p:attrName>ppt_w</p:attrName>
                                        </p:attrNameLst>
                                      </p:cBhvr>
                                      <p:tavLst>
                                        <p:tav tm="0">
                                          <p:val>
                                            <p:fltVal val="0"/>
                                          </p:val>
                                        </p:tav>
                                        <p:tav tm="100000">
                                          <p:val>
                                            <p:strVal val="#ppt_w"/>
                                          </p:val>
                                        </p:tav>
                                      </p:tavLst>
                                    </p:anim>
                                    <p:anim calcmode="lin" valueType="num">
                                      <p:cBhvr>
                                        <p:cTn id="14" dur="500" fill="hold"/>
                                        <p:tgtEl>
                                          <p:spTgt spid="4"/>
                                        </p:tgtEl>
                                        <p:attrNameLst>
                                          <p:attrName>ppt_h</p:attrName>
                                        </p:attrNameLst>
                                      </p:cBhvr>
                                      <p:tavLst>
                                        <p:tav tm="0">
                                          <p:val>
                                            <p:fltVal val="0"/>
                                          </p:val>
                                        </p:tav>
                                        <p:tav tm="100000">
                                          <p:val>
                                            <p:strVal val="#ppt_h"/>
                                          </p:val>
                                        </p:tav>
                                      </p:tavLst>
                                    </p:anim>
                                    <p:animEffect transition="in" filter="fade">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53" presetClass="entr" presetSubtype="16"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 calcmode="lin" valueType="num">
                                      <p:cBhvr>
                                        <p:cTn id="20" dur="500" fill="hold"/>
                                        <p:tgtEl>
                                          <p:spTgt spid="5"/>
                                        </p:tgtEl>
                                        <p:attrNameLst>
                                          <p:attrName>ppt_w</p:attrName>
                                        </p:attrNameLst>
                                      </p:cBhvr>
                                      <p:tavLst>
                                        <p:tav tm="0">
                                          <p:val>
                                            <p:fltVal val="0"/>
                                          </p:val>
                                        </p:tav>
                                        <p:tav tm="100000">
                                          <p:val>
                                            <p:strVal val="#ppt_w"/>
                                          </p:val>
                                        </p:tav>
                                      </p:tavLst>
                                    </p:anim>
                                    <p:anim calcmode="lin" valueType="num">
                                      <p:cBhvr>
                                        <p:cTn id="21" dur="500" fill="hold"/>
                                        <p:tgtEl>
                                          <p:spTgt spid="5"/>
                                        </p:tgtEl>
                                        <p:attrNameLst>
                                          <p:attrName>ppt_h</p:attrName>
                                        </p:attrNameLst>
                                      </p:cBhvr>
                                      <p:tavLst>
                                        <p:tav tm="0">
                                          <p:val>
                                            <p:fltVal val="0"/>
                                          </p:val>
                                        </p:tav>
                                        <p:tav tm="100000">
                                          <p:val>
                                            <p:strVal val="#ppt_h"/>
                                          </p:val>
                                        </p:tav>
                                      </p:tavLst>
                                    </p:anim>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53" presetClass="entr" presetSubtype="16"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p:cTn id="27" dur="500" fill="hold"/>
                                        <p:tgtEl>
                                          <p:spTgt spid="6"/>
                                        </p:tgtEl>
                                        <p:attrNameLst>
                                          <p:attrName>ppt_w</p:attrName>
                                        </p:attrNameLst>
                                      </p:cBhvr>
                                      <p:tavLst>
                                        <p:tav tm="0">
                                          <p:val>
                                            <p:fltVal val="0"/>
                                          </p:val>
                                        </p:tav>
                                        <p:tav tm="100000">
                                          <p:val>
                                            <p:strVal val="#ppt_w"/>
                                          </p:val>
                                        </p:tav>
                                      </p:tavLst>
                                    </p:anim>
                                    <p:anim calcmode="lin" valueType="num">
                                      <p:cBhvr>
                                        <p:cTn id="28" dur="500" fill="hold"/>
                                        <p:tgtEl>
                                          <p:spTgt spid="6"/>
                                        </p:tgtEl>
                                        <p:attrNameLst>
                                          <p:attrName>ppt_h</p:attrName>
                                        </p:attrNameLst>
                                      </p:cBhvr>
                                      <p:tavLst>
                                        <p:tav tm="0">
                                          <p:val>
                                            <p:fltVal val="0"/>
                                          </p:val>
                                        </p:tav>
                                        <p:tav tm="100000">
                                          <p:val>
                                            <p:strVal val="#ppt_h"/>
                                          </p:val>
                                        </p:tav>
                                      </p:tavLst>
                                    </p:anim>
                                    <p:animEffect transition="in" filter="fade">
                                      <p:cBhvr>
                                        <p:cTn id="2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17563" y="260647"/>
            <a:ext cx="8183880" cy="1008112"/>
          </a:xfrm>
        </p:spPr>
        <p:txBody>
          <a:bodyPr>
            <a:normAutofit fontScale="90000"/>
          </a:bodyPr>
          <a:lstStyle/>
          <a:p>
            <a:pPr algn="ctr"/>
            <a:r>
              <a:rPr lang="en-US" sz="3200" dirty="0">
                <a:solidFill>
                  <a:schemeClr val="accent1">
                    <a:lumMod val="75000"/>
                  </a:schemeClr>
                </a:solidFill>
                <a:effectLst/>
                <a:latin typeface="Constantia" panose="02030602050306030303" pitchFamily="18" charset="0"/>
              </a:rPr>
              <a:t>Problems and </a:t>
            </a:r>
            <a:r>
              <a:rPr lang="en-US" sz="3200" dirty="0" smtClean="0">
                <a:solidFill>
                  <a:schemeClr val="accent1">
                    <a:lumMod val="75000"/>
                  </a:schemeClr>
                </a:solidFill>
                <a:effectLst/>
                <a:latin typeface="Constantia" panose="02030602050306030303" pitchFamily="18" charset="0"/>
              </a:rPr>
              <a:t>difficulties by </a:t>
            </a:r>
            <a:r>
              <a:rPr lang="en-US" sz="3200" dirty="0">
                <a:solidFill>
                  <a:schemeClr val="accent1">
                    <a:lumMod val="75000"/>
                  </a:schemeClr>
                </a:solidFill>
                <a:effectLst/>
                <a:latin typeface="Constantia" panose="02030602050306030303" pitchFamily="18" charset="0"/>
              </a:rPr>
              <a:t>results </a:t>
            </a:r>
            <a:r>
              <a:rPr lang="en-US" sz="3200" dirty="0" smtClean="0">
                <a:solidFill>
                  <a:schemeClr val="accent1">
                    <a:lumMod val="75000"/>
                  </a:schemeClr>
                </a:solidFill>
                <a:effectLst/>
                <a:latin typeface="Constantia" panose="02030602050306030303" pitchFamily="18" charset="0"/>
              </a:rPr>
              <a:t/>
            </a:r>
            <a:br>
              <a:rPr lang="en-US" sz="3200" dirty="0" smtClean="0">
                <a:solidFill>
                  <a:schemeClr val="accent1">
                    <a:lumMod val="75000"/>
                  </a:schemeClr>
                </a:solidFill>
                <a:effectLst/>
                <a:latin typeface="Constantia" panose="02030602050306030303" pitchFamily="18" charset="0"/>
              </a:rPr>
            </a:br>
            <a:r>
              <a:rPr lang="en-US" sz="3200" dirty="0" smtClean="0">
                <a:solidFill>
                  <a:schemeClr val="accent1">
                    <a:lumMod val="75000"/>
                  </a:schemeClr>
                </a:solidFill>
                <a:effectLst/>
                <a:latin typeface="Constantia" panose="02030602050306030303" pitchFamily="18" charset="0"/>
              </a:rPr>
              <a:t>of a pilot  </a:t>
            </a:r>
            <a:r>
              <a:rPr lang="en-US" sz="3200" dirty="0">
                <a:solidFill>
                  <a:schemeClr val="accent1">
                    <a:lumMod val="75000"/>
                  </a:schemeClr>
                </a:solidFill>
                <a:effectLst/>
                <a:latin typeface="Constantia" panose="02030602050306030303" pitchFamily="18" charset="0"/>
              </a:rPr>
              <a:t>census</a:t>
            </a:r>
            <a:endParaRPr lang="ru-RU" sz="3200" dirty="0">
              <a:solidFill>
                <a:schemeClr val="accent1">
                  <a:lumMod val="75000"/>
                </a:schemeClr>
              </a:solidFill>
              <a:effectLst/>
              <a:latin typeface="Constantia" panose="02030602050306030303" pitchFamily="18" charset="0"/>
            </a:endParaRPr>
          </a:p>
        </p:txBody>
      </p:sp>
      <p:sp>
        <p:nvSpPr>
          <p:cNvPr id="3" name="Прямоугольник 2"/>
          <p:cNvSpPr/>
          <p:nvPr/>
        </p:nvSpPr>
        <p:spPr>
          <a:xfrm>
            <a:off x="512122" y="1491693"/>
            <a:ext cx="7920880" cy="954107"/>
          </a:xfrm>
          <a:prstGeom prst="rect">
            <a:avLst/>
          </a:prstGeom>
        </p:spPr>
        <p:txBody>
          <a:bodyPr wrap="square">
            <a:spAutoFit/>
          </a:bodyPr>
          <a:lstStyle/>
          <a:p>
            <a:pPr marL="457200" indent="-457200">
              <a:buFont typeface="Arial" panose="020B0604020202020204" pitchFamily="34" charset="0"/>
              <a:buChar char="•"/>
            </a:pPr>
            <a:r>
              <a:rPr lang="en-US" sz="2800" dirty="0">
                <a:latin typeface="Constantia" panose="02030602050306030303" pitchFamily="18" charset="0"/>
              </a:rPr>
              <a:t>The problem of access to accommodation (no doorbells, intercoms faulty, etc.)</a:t>
            </a:r>
            <a:endParaRPr lang="ru-RU" sz="2800" dirty="0">
              <a:latin typeface="Constantia" panose="02030602050306030303" pitchFamily="18" charset="0"/>
            </a:endParaRPr>
          </a:p>
        </p:txBody>
      </p:sp>
      <p:sp>
        <p:nvSpPr>
          <p:cNvPr id="4" name="Прямоугольник 3"/>
          <p:cNvSpPr/>
          <p:nvPr/>
        </p:nvSpPr>
        <p:spPr>
          <a:xfrm>
            <a:off x="502669" y="2463802"/>
            <a:ext cx="8058535" cy="523220"/>
          </a:xfrm>
          <a:prstGeom prst="rect">
            <a:avLst/>
          </a:prstGeom>
        </p:spPr>
        <p:txBody>
          <a:bodyPr wrap="square">
            <a:spAutoFit/>
          </a:bodyPr>
          <a:lstStyle/>
          <a:p>
            <a:pPr marL="457200" lvl="0" indent="-457200">
              <a:buFont typeface="Arial" panose="020B0604020202020204" pitchFamily="34" charset="0"/>
              <a:buChar char="•"/>
            </a:pPr>
            <a:r>
              <a:rPr lang="en-US" sz="2800" dirty="0">
                <a:latin typeface="Constantia" panose="02030602050306030303" pitchFamily="18" charset="0"/>
              </a:rPr>
              <a:t>Existence of the empty accommodation</a:t>
            </a:r>
            <a:endParaRPr lang="ru-RU" sz="2800" dirty="0">
              <a:latin typeface="Constantia" panose="02030602050306030303" pitchFamily="18" charset="0"/>
            </a:endParaRPr>
          </a:p>
        </p:txBody>
      </p:sp>
      <p:sp>
        <p:nvSpPr>
          <p:cNvPr id="5" name="Прямоугольник 4"/>
          <p:cNvSpPr/>
          <p:nvPr/>
        </p:nvSpPr>
        <p:spPr>
          <a:xfrm>
            <a:off x="502669" y="3143809"/>
            <a:ext cx="8145019" cy="1384995"/>
          </a:xfrm>
          <a:prstGeom prst="rect">
            <a:avLst/>
          </a:prstGeom>
        </p:spPr>
        <p:txBody>
          <a:bodyPr wrap="square">
            <a:spAutoFit/>
          </a:bodyPr>
          <a:lstStyle/>
          <a:p>
            <a:pPr marL="457200" indent="-457200">
              <a:buFont typeface="Arial" panose="020B0604020202020204" pitchFamily="34" charset="0"/>
              <a:buChar char="•"/>
            </a:pPr>
            <a:r>
              <a:rPr lang="en-US" sz="2800" dirty="0">
                <a:latin typeface="Constantia" panose="02030602050306030303" pitchFamily="18" charset="0"/>
              </a:rPr>
              <a:t>Existence of rooms for which visit police officers were attracted (the people leading an asocial life live)</a:t>
            </a:r>
            <a:endParaRPr lang="ru-RU" sz="2800" dirty="0">
              <a:latin typeface="Constantia" panose="02030602050306030303" pitchFamily="18" charset="0"/>
            </a:endParaRPr>
          </a:p>
        </p:txBody>
      </p:sp>
      <p:sp>
        <p:nvSpPr>
          <p:cNvPr id="6" name="Прямоугольник 5"/>
          <p:cNvSpPr/>
          <p:nvPr/>
        </p:nvSpPr>
        <p:spPr>
          <a:xfrm>
            <a:off x="545912" y="4581128"/>
            <a:ext cx="8094093" cy="1384995"/>
          </a:xfrm>
          <a:prstGeom prst="rect">
            <a:avLst/>
          </a:prstGeom>
        </p:spPr>
        <p:txBody>
          <a:bodyPr wrap="square">
            <a:spAutoFit/>
          </a:bodyPr>
          <a:lstStyle/>
          <a:p>
            <a:pPr marL="457200" lvl="0" indent="-457200">
              <a:buFont typeface="Arial" panose="020B0604020202020204" pitchFamily="34" charset="0"/>
              <a:buChar char="•"/>
            </a:pPr>
            <a:r>
              <a:rPr lang="en-US" sz="2800" dirty="0">
                <a:latin typeface="Constantia" panose="02030602050306030303" pitchFamily="18" charset="0"/>
              </a:rPr>
              <a:t>Concern of the population that </a:t>
            </a:r>
            <a:r>
              <a:rPr lang="en-US" sz="2800" dirty="0" smtClean="0">
                <a:latin typeface="Constantia" panose="02030602050306030303" pitchFamily="18" charset="0"/>
              </a:rPr>
              <a:t>census data </a:t>
            </a:r>
            <a:r>
              <a:rPr lang="en-US" sz="2800" dirty="0">
                <a:latin typeface="Constantia" panose="02030602050306030303" pitchFamily="18" charset="0"/>
              </a:rPr>
              <a:t>can be used for other purposes (for example, for the tax inspection, etc.)</a:t>
            </a:r>
            <a:endParaRPr lang="ru-RU" sz="2800" dirty="0">
              <a:latin typeface="Constantia" panose="02030602050306030303" pitchFamily="18" charset="0"/>
            </a:endParaRPr>
          </a:p>
        </p:txBody>
      </p:sp>
    </p:spTree>
    <p:extLst>
      <p:ext uri="{BB962C8B-B14F-4D97-AF65-F5344CB8AC3E}">
        <p14:creationId xmlns:p14="http://schemas.microsoft.com/office/powerpoint/2010/main" val="902414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750" fill="hold"/>
                                        <p:tgtEl>
                                          <p:spTgt spid="3"/>
                                        </p:tgtEl>
                                        <p:attrNameLst>
                                          <p:attrName>ppt_x</p:attrName>
                                        </p:attrNameLst>
                                      </p:cBhvr>
                                      <p:tavLst>
                                        <p:tav tm="0">
                                          <p:val>
                                            <p:strVal val="#ppt_x"/>
                                          </p:val>
                                        </p:tav>
                                        <p:tav tm="100000">
                                          <p:val>
                                            <p:strVal val="#ppt_x"/>
                                          </p:val>
                                        </p:tav>
                                      </p:tavLst>
                                    </p:anim>
                                    <p:anim calcmode="lin" valueType="num">
                                      <p:cBhvr additive="base">
                                        <p:cTn id="8" dur="75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500" fill="hold"/>
                                        <p:tgtEl>
                                          <p:spTgt spid="4"/>
                                        </p:tgtEl>
                                        <p:attrNameLst>
                                          <p:attrName>ppt_w</p:attrName>
                                        </p:attrNameLst>
                                      </p:cBhvr>
                                      <p:tavLst>
                                        <p:tav tm="0">
                                          <p:val>
                                            <p:fltVal val="0"/>
                                          </p:val>
                                        </p:tav>
                                        <p:tav tm="100000">
                                          <p:val>
                                            <p:strVal val="#ppt_w"/>
                                          </p:val>
                                        </p:tav>
                                      </p:tavLst>
                                    </p:anim>
                                    <p:anim calcmode="lin" valueType="num">
                                      <p:cBhvr>
                                        <p:cTn id="14" dur="500" fill="hold"/>
                                        <p:tgtEl>
                                          <p:spTgt spid="4"/>
                                        </p:tgtEl>
                                        <p:attrNameLst>
                                          <p:attrName>ppt_h</p:attrName>
                                        </p:attrNameLst>
                                      </p:cBhvr>
                                      <p:tavLst>
                                        <p:tav tm="0">
                                          <p:val>
                                            <p:fltVal val="0"/>
                                          </p:val>
                                        </p:tav>
                                        <p:tav tm="100000">
                                          <p:val>
                                            <p:strVal val="#ppt_h"/>
                                          </p:val>
                                        </p:tav>
                                      </p:tavLst>
                                    </p:anim>
                                    <p:animEffect transition="in" filter="fade">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53" presetClass="entr" presetSubtype="16"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 calcmode="lin" valueType="num">
                                      <p:cBhvr>
                                        <p:cTn id="20" dur="500" fill="hold"/>
                                        <p:tgtEl>
                                          <p:spTgt spid="5"/>
                                        </p:tgtEl>
                                        <p:attrNameLst>
                                          <p:attrName>ppt_w</p:attrName>
                                        </p:attrNameLst>
                                      </p:cBhvr>
                                      <p:tavLst>
                                        <p:tav tm="0">
                                          <p:val>
                                            <p:fltVal val="0"/>
                                          </p:val>
                                        </p:tav>
                                        <p:tav tm="100000">
                                          <p:val>
                                            <p:strVal val="#ppt_w"/>
                                          </p:val>
                                        </p:tav>
                                      </p:tavLst>
                                    </p:anim>
                                    <p:anim calcmode="lin" valueType="num">
                                      <p:cBhvr>
                                        <p:cTn id="21" dur="500" fill="hold"/>
                                        <p:tgtEl>
                                          <p:spTgt spid="5"/>
                                        </p:tgtEl>
                                        <p:attrNameLst>
                                          <p:attrName>ppt_h</p:attrName>
                                        </p:attrNameLst>
                                      </p:cBhvr>
                                      <p:tavLst>
                                        <p:tav tm="0">
                                          <p:val>
                                            <p:fltVal val="0"/>
                                          </p:val>
                                        </p:tav>
                                        <p:tav tm="100000">
                                          <p:val>
                                            <p:strVal val="#ppt_h"/>
                                          </p:val>
                                        </p:tav>
                                      </p:tavLst>
                                    </p:anim>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53" presetClass="entr" presetSubtype="16"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p:cTn id="27" dur="500" fill="hold"/>
                                        <p:tgtEl>
                                          <p:spTgt spid="6"/>
                                        </p:tgtEl>
                                        <p:attrNameLst>
                                          <p:attrName>ppt_w</p:attrName>
                                        </p:attrNameLst>
                                      </p:cBhvr>
                                      <p:tavLst>
                                        <p:tav tm="0">
                                          <p:val>
                                            <p:fltVal val="0"/>
                                          </p:val>
                                        </p:tav>
                                        <p:tav tm="100000">
                                          <p:val>
                                            <p:strVal val="#ppt_w"/>
                                          </p:val>
                                        </p:tav>
                                      </p:tavLst>
                                    </p:anim>
                                    <p:anim calcmode="lin" valueType="num">
                                      <p:cBhvr>
                                        <p:cTn id="28" dur="500" fill="hold"/>
                                        <p:tgtEl>
                                          <p:spTgt spid="6"/>
                                        </p:tgtEl>
                                        <p:attrNameLst>
                                          <p:attrName>ppt_h</p:attrName>
                                        </p:attrNameLst>
                                      </p:cBhvr>
                                      <p:tavLst>
                                        <p:tav tm="0">
                                          <p:val>
                                            <p:fltVal val="0"/>
                                          </p:val>
                                        </p:tav>
                                        <p:tav tm="100000">
                                          <p:val>
                                            <p:strVal val="#ppt_h"/>
                                          </p:val>
                                        </p:tav>
                                      </p:tavLst>
                                    </p:anim>
                                    <p:animEffect transition="in" filter="fade">
                                      <p:cBhvr>
                                        <p:cTn id="2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40200" y="476672"/>
            <a:ext cx="8183880" cy="1008112"/>
          </a:xfrm>
        </p:spPr>
        <p:txBody>
          <a:bodyPr>
            <a:normAutofit fontScale="90000"/>
          </a:bodyPr>
          <a:lstStyle/>
          <a:p>
            <a:pPr algn="ctr"/>
            <a:r>
              <a:rPr lang="en-US" sz="3200" dirty="0">
                <a:solidFill>
                  <a:schemeClr val="accent1">
                    <a:lumMod val="75000"/>
                  </a:schemeClr>
                </a:solidFill>
                <a:effectLst/>
                <a:latin typeface="Constantia" panose="02030602050306030303" pitchFamily="18" charset="0"/>
              </a:rPr>
              <a:t>Problems and </a:t>
            </a:r>
            <a:r>
              <a:rPr lang="en-US" sz="3200" dirty="0" smtClean="0">
                <a:solidFill>
                  <a:schemeClr val="accent1">
                    <a:lumMod val="75000"/>
                  </a:schemeClr>
                </a:solidFill>
                <a:effectLst/>
                <a:latin typeface="Constantia" panose="02030602050306030303" pitchFamily="18" charset="0"/>
              </a:rPr>
              <a:t>difficulties by </a:t>
            </a:r>
            <a:r>
              <a:rPr lang="en-US" sz="3200" dirty="0">
                <a:solidFill>
                  <a:schemeClr val="accent1">
                    <a:lumMod val="75000"/>
                  </a:schemeClr>
                </a:solidFill>
                <a:effectLst/>
                <a:latin typeface="Constantia" panose="02030602050306030303" pitchFamily="18" charset="0"/>
              </a:rPr>
              <a:t>results </a:t>
            </a:r>
            <a:r>
              <a:rPr lang="en-US" sz="3200" dirty="0" smtClean="0">
                <a:solidFill>
                  <a:schemeClr val="accent1">
                    <a:lumMod val="75000"/>
                  </a:schemeClr>
                </a:solidFill>
                <a:effectLst/>
                <a:latin typeface="Constantia" panose="02030602050306030303" pitchFamily="18" charset="0"/>
              </a:rPr>
              <a:t/>
            </a:r>
            <a:br>
              <a:rPr lang="en-US" sz="3200" dirty="0" smtClean="0">
                <a:solidFill>
                  <a:schemeClr val="accent1">
                    <a:lumMod val="75000"/>
                  </a:schemeClr>
                </a:solidFill>
                <a:effectLst/>
                <a:latin typeface="Constantia" panose="02030602050306030303" pitchFamily="18" charset="0"/>
              </a:rPr>
            </a:br>
            <a:r>
              <a:rPr lang="en-US" sz="3200" dirty="0" smtClean="0">
                <a:solidFill>
                  <a:schemeClr val="accent1">
                    <a:lumMod val="75000"/>
                  </a:schemeClr>
                </a:solidFill>
                <a:effectLst/>
                <a:latin typeface="Constantia" panose="02030602050306030303" pitchFamily="18" charset="0"/>
              </a:rPr>
              <a:t>of a pilot  </a:t>
            </a:r>
            <a:r>
              <a:rPr lang="en-US" sz="3200" dirty="0">
                <a:solidFill>
                  <a:schemeClr val="accent1">
                    <a:lumMod val="75000"/>
                  </a:schemeClr>
                </a:solidFill>
                <a:effectLst/>
                <a:latin typeface="Constantia" panose="02030602050306030303" pitchFamily="18" charset="0"/>
              </a:rPr>
              <a:t>census</a:t>
            </a:r>
            <a:endParaRPr lang="ru-RU" sz="3200" dirty="0">
              <a:solidFill>
                <a:schemeClr val="accent1">
                  <a:lumMod val="75000"/>
                </a:schemeClr>
              </a:solidFill>
              <a:effectLst/>
              <a:latin typeface="Constantia" panose="02030602050306030303" pitchFamily="18" charset="0"/>
            </a:endParaRPr>
          </a:p>
        </p:txBody>
      </p:sp>
      <p:sp>
        <p:nvSpPr>
          <p:cNvPr id="3" name="Прямоугольник 2"/>
          <p:cNvSpPr/>
          <p:nvPr/>
        </p:nvSpPr>
        <p:spPr>
          <a:xfrm>
            <a:off x="540200" y="1628800"/>
            <a:ext cx="7920880" cy="1815882"/>
          </a:xfrm>
          <a:prstGeom prst="rect">
            <a:avLst/>
          </a:prstGeom>
        </p:spPr>
        <p:txBody>
          <a:bodyPr wrap="square">
            <a:spAutoFit/>
          </a:bodyPr>
          <a:lstStyle/>
          <a:p>
            <a:pPr marL="457200" indent="-457200">
              <a:buFont typeface="Arial" panose="020B0604020202020204" pitchFamily="34" charset="0"/>
              <a:buChar char="•"/>
            </a:pPr>
            <a:r>
              <a:rPr lang="en-US" sz="2800" dirty="0">
                <a:latin typeface="Constantia" panose="02030602050306030303" pitchFamily="18" charset="0"/>
              </a:rPr>
              <a:t>Concern of the population that the census data may entail the application of administrative procedures if the place of registration does not coincide with the place of actual residence</a:t>
            </a:r>
            <a:endParaRPr lang="ru-RU" sz="2800" dirty="0">
              <a:latin typeface="Constantia" panose="02030602050306030303" pitchFamily="18" charset="0"/>
            </a:endParaRPr>
          </a:p>
        </p:txBody>
      </p:sp>
      <p:sp>
        <p:nvSpPr>
          <p:cNvPr id="4" name="Прямоугольник 3"/>
          <p:cNvSpPr/>
          <p:nvPr/>
        </p:nvSpPr>
        <p:spPr>
          <a:xfrm>
            <a:off x="540200" y="3933056"/>
            <a:ext cx="8058535" cy="1384995"/>
          </a:xfrm>
          <a:prstGeom prst="rect">
            <a:avLst/>
          </a:prstGeom>
        </p:spPr>
        <p:txBody>
          <a:bodyPr wrap="square">
            <a:spAutoFit/>
          </a:bodyPr>
          <a:lstStyle/>
          <a:p>
            <a:pPr marL="457200" indent="-457200">
              <a:buFont typeface="Arial" panose="020B0604020202020204" pitchFamily="34" charset="0"/>
              <a:buChar char="•"/>
            </a:pPr>
            <a:r>
              <a:rPr lang="en-US" sz="2800" dirty="0">
                <a:latin typeface="Constantia" panose="02030602050306030303" pitchFamily="18" charset="0"/>
              </a:rPr>
              <a:t>Refusal of the population to answer certain questions (for example, the source of your income, employment issues)</a:t>
            </a:r>
            <a:endParaRPr lang="ru-RU" sz="2800" dirty="0">
              <a:latin typeface="Constantia" panose="02030602050306030303" pitchFamily="18" charset="0"/>
            </a:endParaRPr>
          </a:p>
        </p:txBody>
      </p:sp>
    </p:spTree>
    <p:extLst>
      <p:ext uri="{BB962C8B-B14F-4D97-AF65-F5344CB8AC3E}">
        <p14:creationId xmlns:p14="http://schemas.microsoft.com/office/powerpoint/2010/main" val="3204188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750" fill="hold"/>
                                        <p:tgtEl>
                                          <p:spTgt spid="3"/>
                                        </p:tgtEl>
                                        <p:attrNameLst>
                                          <p:attrName>ppt_x</p:attrName>
                                        </p:attrNameLst>
                                      </p:cBhvr>
                                      <p:tavLst>
                                        <p:tav tm="0">
                                          <p:val>
                                            <p:strVal val="#ppt_x"/>
                                          </p:val>
                                        </p:tav>
                                        <p:tav tm="100000">
                                          <p:val>
                                            <p:strVal val="#ppt_x"/>
                                          </p:val>
                                        </p:tav>
                                      </p:tavLst>
                                    </p:anim>
                                    <p:anim calcmode="lin" valueType="num">
                                      <p:cBhvr additive="base">
                                        <p:cTn id="8" dur="75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500" fill="hold"/>
                                        <p:tgtEl>
                                          <p:spTgt spid="4"/>
                                        </p:tgtEl>
                                        <p:attrNameLst>
                                          <p:attrName>ppt_w</p:attrName>
                                        </p:attrNameLst>
                                      </p:cBhvr>
                                      <p:tavLst>
                                        <p:tav tm="0">
                                          <p:val>
                                            <p:fltVal val="0"/>
                                          </p:val>
                                        </p:tav>
                                        <p:tav tm="100000">
                                          <p:val>
                                            <p:strVal val="#ppt_w"/>
                                          </p:val>
                                        </p:tav>
                                      </p:tavLst>
                                    </p:anim>
                                    <p:anim calcmode="lin" valueType="num">
                                      <p:cBhvr>
                                        <p:cTn id="14" dur="500" fill="hold"/>
                                        <p:tgtEl>
                                          <p:spTgt spid="4"/>
                                        </p:tgtEl>
                                        <p:attrNameLst>
                                          <p:attrName>ppt_h</p:attrName>
                                        </p:attrNameLst>
                                      </p:cBhvr>
                                      <p:tavLst>
                                        <p:tav tm="0">
                                          <p:val>
                                            <p:fltVal val="0"/>
                                          </p:val>
                                        </p:tav>
                                        <p:tav tm="100000">
                                          <p:val>
                                            <p:strVal val="#ppt_h"/>
                                          </p:val>
                                        </p:tav>
                                      </p:tavLst>
                                    </p:anim>
                                    <p:animEffect transition="in" filter="fade">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9552" y="2060848"/>
            <a:ext cx="8183880" cy="1051560"/>
          </a:xfrm>
        </p:spPr>
        <p:txBody>
          <a:bodyPr/>
          <a:lstStyle/>
          <a:p>
            <a:pPr algn="ctr"/>
            <a:r>
              <a:rPr lang="en-US" dirty="0" smtClean="0">
                <a:solidFill>
                  <a:schemeClr val="accent1">
                    <a:lumMod val="50000"/>
                  </a:schemeClr>
                </a:solidFill>
                <a:effectLst/>
                <a:latin typeface="Constantia" pitchFamily="18" charset="0"/>
              </a:rPr>
              <a:t>Thanks for your attention </a:t>
            </a:r>
            <a:endParaRPr lang="ru-RU" dirty="0">
              <a:solidFill>
                <a:schemeClr val="accent1">
                  <a:lumMod val="50000"/>
                </a:schemeClr>
              </a:solidFill>
              <a:effectLst/>
              <a:latin typeface="Constantia"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188640"/>
            <a:ext cx="8496944" cy="936104"/>
          </a:xfrm>
        </p:spPr>
        <p:txBody>
          <a:bodyPr>
            <a:normAutofit/>
          </a:bodyPr>
          <a:lstStyle/>
          <a:p>
            <a:pPr algn="ctr"/>
            <a:r>
              <a:rPr lang="en-GB" sz="3200" dirty="0">
                <a:solidFill>
                  <a:schemeClr val="accent1">
                    <a:lumMod val="50000"/>
                  </a:schemeClr>
                </a:solidFill>
                <a:effectLst/>
                <a:latin typeface="Constantia" pitchFamily="18" charset="0"/>
              </a:rPr>
              <a:t>History</a:t>
            </a:r>
            <a:r>
              <a:rPr lang="en-GB" sz="3200" dirty="0">
                <a:effectLst/>
              </a:rPr>
              <a:t> </a:t>
            </a:r>
            <a:r>
              <a:rPr lang="en-US" sz="3200" dirty="0" smtClean="0">
                <a:solidFill>
                  <a:schemeClr val="accent1">
                    <a:lumMod val="50000"/>
                  </a:schemeClr>
                </a:solidFill>
                <a:effectLst/>
                <a:latin typeface="Constantia" pitchFamily="18" charset="0"/>
              </a:rPr>
              <a:t> in the Republic of Belarus</a:t>
            </a:r>
            <a:endParaRPr lang="ru-RU" sz="3200" dirty="0">
              <a:solidFill>
                <a:schemeClr val="accent1">
                  <a:lumMod val="50000"/>
                </a:schemeClr>
              </a:solidFill>
              <a:effectLst/>
              <a:latin typeface="Constantia" pitchFamily="18" charset="0"/>
            </a:endParaRPr>
          </a:p>
        </p:txBody>
      </p:sp>
      <p:sp>
        <p:nvSpPr>
          <p:cNvPr id="3" name="Содержимое 2"/>
          <p:cNvSpPr>
            <a:spLocks noGrp="1"/>
          </p:cNvSpPr>
          <p:nvPr>
            <p:ph idx="1"/>
          </p:nvPr>
        </p:nvSpPr>
        <p:spPr>
          <a:xfrm>
            <a:off x="683568" y="1106514"/>
            <a:ext cx="8183880" cy="4032448"/>
          </a:xfrm>
        </p:spPr>
        <p:txBody>
          <a:bodyPr>
            <a:normAutofit/>
          </a:bodyPr>
          <a:lstStyle/>
          <a:p>
            <a:r>
              <a:rPr lang="en-GB" sz="2600" dirty="0">
                <a:latin typeface="Constantia" panose="02030602050306030303" pitchFamily="18" charset="0"/>
              </a:rPr>
              <a:t>Within the borders of modern Belarus, the population census has been conducted 9 times</a:t>
            </a:r>
            <a:r>
              <a:rPr lang="en-US" sz="2600" dirty="0" smtClean="0">
                <a:latin typeface="Constantia" panose="02030602050306030303" pitchFamily="18" charset="0"/>
              </a:rPr>
              <a:t>: </a:t>
            </a:r>
            <a:br>
              <a:rPr lang="en-US" sz="2600" dirty="0" smtClean="0">
                <a:latin typeface="Constantia" panose="02030602050306030303" pitchFamily="18" charset="0"/>
              </a:rPr>
            </a:br>
            <a:r>
              <a:rPr lang="en-GB" sz="2600" dirty="0" smtClean="0">
                <a:latin typeface="Constantia" panose="02030602050306030303" pitchFamily="18" charset="0"/>
              </a:rPr>
              <a:t>in </a:t>
            </a:r>
            <a:r>
              <a:rPr lang="en-GB" sz="2600" dirty="0">
                <a:latin typeface="Constantia" panose="02030602050306030303" pitchFamily="18" charset="0"/>
              </a:rPr>
              <a:t>1897</a:t>
            </a:r>
            <a:r>
              <a:rPr lang="en-GB" sz="2600" dirty="0" smtClean="0">
                <a:latin typeface="Constantia" panose="02030602050306030303" pitchFamily="18" charset="0"/>
              </a:rPr>
              <a:t>,  </a:t>
            </a:r>
            <a:r>
              <a:rPr lang="en-GB" sz="2600" dirty="0">
                <a:latin typeface="Constantia" panose="02030602050306030303" pitchFamily="18" charset="0"/>
              </a:rPr>
              <a:t>1926</a:t>
            </a:r>
            <a:r>
              <a:rPr lang="en-GB" sz="2600" dirty="0" smtClean="0">
                <a:latin typeface="Constantia" panose="02030602050306030303" pitchFamily="18" charset="0"/>
              </a:rPr>
              <a:t>,  1937</a:t>
            </a:r>
            <a:r>
              <a:rPr lang="en-GB" sz="2600" dirty="0">
                <a:latin typeface="Constantia" panose="02030602050306030303" pitchFamily="18" charset="0"/>
              </a:rPr>
              <a:t>, </a:t>
            </a:r>
            <a:r>
              <a:rPr lang="en-GB" sz="2600" dirty="0" smtClean="0">
                <a:latin typeface="Constantia" panose="02030602050306030303" pitchFamily="18" charset="0"/>
              </a:rPr>
              <a:t>  1959</a:t>
            </a:r>
            <a:r>
              <a:rPr lang="en-GB" sz="2600" dirty="0">
                <a:latin typeface="Constantia" panose="02030602050306030303" pitchFamily="18" charset="0"/>
              </a:rPr>
              <a:t>, </a:t>
            </a:r>
            <a:r>
              <a:rPr lang="en-GB" sz="2600" dirty="0" smtClean="0">
                <a:latin typeface="Constantia" panose="02030602050306030303" pitchFamily="18" charset="0"/>
              </a:rPr>
              <a:t>  1970</a:t>
            </a:r>
            <a:r>
              <a:rPr lang="en-GB" sz="2600" dirty="0">
                <a:latin typeface="Constantia" panose="02030602050306030303" pitchFamily="18" charset="0"/>
              </a:rPr>
              <a:t>, </a:t>
            </a:r>
            <a:r>
              <a:rPr lang="en-GB" sz="2600" dirty="0" smtClean="0">
                <a:latin typeface="Constantia" panose="02030602050306030303" pitchFamily="18" charset="0"/>
              </a:rPr>
              <a:t>  1979 ,   </a:t>
            </a:r>
            <a:r>
              <a:rPr lang="en-GB" sz="2600" dirty="0">
                <a:latin typeface="Constantia" panose="02030602050306030303" pitchFamily="18" charset="0"/>
              </a:rPr>
              <a:t>1989.</a:t>
            </a:r>
            <a:endParaRPr lang="ru-RU" sz="2600" dirty="0">
              <a:latin typeface="Constantia" panose="02030602050306030303" pitchFamily="18" charset="0"/>
            </a:endParaRPr>
          </a:p>
        </p:txBody>
      </p:sp>
      <p:sp>
        <p:nvSpPr>
          <p:cNvPr id="5" name="Прямоугольник 4"/>
          <p:cNvSpPr/>
          <p:nvPr/>
        </p:nvSpPr>
        <p:spPr>
          <a:xfrm>
            <a:off x="789023" y="3002679"/>
            <a:ext cx="3600400" cy="2015936"/>
          </a:xfrm>
          <a:prstGeom prst="rect">
            <a:avLst/>
          </a:prstGeom>
        </p:spPr>
        <p:txBody>
          <a:bodyPr wrap="square">
            <a:spAutoFit/>
          </a:bodyPr>
          <a:lstStyle/>
          <a:p>
            <a:pPr algn="ctr"/>
            <a:r>
              <a:rPr lang="en-GB" sz="2500" dirty="0">
                <a:latin typeface="Constantia" panose="02030602050306030303" pitchFamily="18" charset="0"/>
              </a:rPr>
              <a:t>in </a:t>
            </a:r>
            <a:r>
              <a:rPr lang="en-GB" sz="2500" b="1" dirty="0">
                <a:solidFill>
                  <a:schemeClr val="accent1">
                    <a:lumMod val="75000"/>
                  </a:schemeClr>
                </a:solidFill>
                <a:latin typeface="Constantia" panose="02030602050306030303" pitchFamily="18" charset="0"/>
              </a:rPr>
              <a:t>1949 </a:t>
            </a:r>
            <a:r>
              <a:rPr lang="en-GB" sz="2500" dirty="0">
                <a:latin typeface="Constantia" panose="02030602050306030303" pitchFamily="18" charset="0"/>
              </a:rPr>
              <a:t>because </a:t>
            </a:r>
            <a:r>
              <a:rPr lang="en-US" sz="2500" dirty="0">
                <a:latin typeface="Constantia" panose="02030602050306030303" pitchFamily="18" charset="0"/>
              </a:rPr>
              <a:t>the heads of the country </a:t>
            </a:r>
            <a:r>
              <a:rPr lang="en-GB" sz="2500" dirty="0">
                <a:latin typeface="Constantia" panose="02030602050306030303" pitchFamily="18" charset="0"/>
              </a:rPr>
              <a:t>did not want to show the true losses of the </a:t>
            </a:r>
            <a:r>
              <a:rPr lang="en-GB" sz="2500" dirty="0" smtClean="0">
                <a:latin typeface="Constantia" panose="02030602050306030303" pitchFamily="18" charset="0"/>
              </a:rPr>
              <a:t>World War II</a:t>
            </a:r>
            <a:endParaRPr lang="ru-RU" sz="2500" dirty="0">
              <a:latin typeface="Constantia" panose="02030602050306030303" pitchFamily="18" charset="0"/>
            </a:endParaRPr>
          </a:p>
        </p:txBody>
      </p:sp>
      <p:sp>
        <p:nvSpPr>
          <p:cNvPr id="9" name="Скругленная прямоугольная выноска 8"/>
          <p:cNvSpPr/>
          <p:nvPr/>
        </p:nvSpPr>
        <p:spPr>
          <a:xfrm>
            <a:off x="683568" y="2924944"/>
            <a:ext cx="3811310" cy="2021617"/>
          </a:xfrm>
          <a:prstGeom prst="wedgeRoundRectCallout">
            <a:avLst>
              <a:gd name="adj1" fmla="val 37640"/>
              <a:gd name="adj2" fmla="val -79434"/>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Скругленная прямоугольная выноска 9"/>
          <p:cNvSpPr/>
          <p:nvPr/>
        </p:nvSpPr>
        <p:spPr>
          <a:xfrm flipH="1">
            <a:off x="4860032" y="2945936"/>
            <a:ext cx="3672408" cy="2427280"/>
          </a:xfrm>
          <a:prstGeom prst="wedgeRoundRectCallout">
            <a:avLst>
              <a:gd name="adj1" fmla="val 47679"/>
              <a:gd name="adj2" fmla="val -76355"/>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Прямоугольник 10"/>
          <p:cNvSpPr/>
          <p:nvPr/>
        </p:nvSpPr>
        <p:spPr>
          <a:xfrm>
            <a:off x="4860033" y="3004004"/>
            <a:ext cx="3816424" cy="2400657"/>
          </a:xfrm>
          <a:prstGeom prst="rect">
            <a:avLst/>
          </a:prstGeom>
        </p:spPr>
        <p:txBody>
          <a:bodyPr wrap="square">
            <a:spAutoFit/>
          </a:bodyPr>
          <a:lstStyle/>
          <a:p>
            <a:pPr algn="ctr"/>
            <a:r>
              <a:rPr lang="en-GB" sz="2500" dirty="0">
                <a:latin typeface="Constantia" panose="02030602050306030303" pitchFamily="18" charset="0"/>
              </a:rPr>
              <a:t>in </a:t>
            </a:r>
            <a:r>
              <a:rPr lang="en-GB" sz="2500" b="1" dirty="0">
                <a:solidFill>
                  <a:schemeClr val="accent1">
                    <a:lumMod val="75000"/>
                  </a:schemeClr>
                </a:solidFill>
                <a:latin typeface="Constantia" panose="02030602050306030303" pitchFamily="18" charset="0"/>
              </a:rPr>
              <a:t>1969</a:t>
            </a:r>
            <a:r>
              <a:rPr lang="en-GB" sz="2500" dirty="0">
                <a:latin typeface="Constantia" panose="02030602050306030303" pitchFamily="18" charset="0"/>
              </a:rPr>
              <a:t> because of the difficult economic situation (the census was held in 1970 coinciding with the centenary of Lenin's birth</a:t>
            </a:r>
            <a:r>
              <a:rPr lang="en-GB" sz="2500" dirty="0" smtClean="0">
                <a:latin typeface="Constantia" panose="02030602050306030303" pitchFamily="18" charset="0"/>
              </a:rPr>
              <a:t>)</a:t>
            </a:r>
            <a:endParaRPr lang="ru-RU" sz="2500" dirty="0">
              <a:latin typeface="Constantia" panose="02030602050306030303" pitchFamily="18" charset="0"/>
            </a:endParaRPr>
          </a:p>
        </p:txBody>
      </p:sp>
      <p:sp>
        <p:nvSpPr>
          <p:cNvPr id="12" name="Прямоугольник 11"/>
          <p:cNvSpPr/>
          <p:nvPr/>
        </p:nvSpPr>
        <p:spPr>
          <a:xfrm>
            <a:off x="780995" y="5447158"/>
            <a:ext cx="7704856" cy="923330"/>
          </a:xfrm>
          <a:prstGeom prst="rect">
            <a:avLst/>
          </a:prstGeom>
        </p:spPr>
        <p:txBody>
          <a:bodyPr wrap="square">
            <a:spAutoFit/>
          </a:bodyPr>
          <a:lstStyle/>
          <a:p>
            <a:pPr algn="ctr"/>
            <a:r>
              <a:rPr lang="en-GB" sz="2700" b="1" dirty="0">
                <a:solidFill>
                  <a:schemeClr val="accent1">
                    <a:lumMod val="75000"/>
                  </a:schemeClr>
                </a:solidFill>
                <a:latin typeface="Constantia" panose="02030602050306030303" pitchFamily="18" charset="0"/>
              </a:rPr>
              <a:t>In the history of independent Belarus two censuses have been held: in 1999 and in 2009</a:t>
            </a:r>
            <a:r>
              <a:rPr lang="en-GB" sz="2500" b="1" dirty="0">
                <a:solidFill>
                  <a:schemeClr val="accent1">
                    <a:lumMod val="75000"/>
                  </a:schemeClr>
                </a:solidFill>
              </a:rPr>
              <a:t>.</a:t>
            </a:r>
            <a:endParaRPr lang="ru-RU" sz="2500" b="1" dirty="0">
              <a:solidFill>
                <a:schemeClr val="accent1">
                  <a:lumMod val="7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500"/>
                                        <p:tgtEl>
                                          <p:spTgt spid="9"/>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barn(inVertical)">
                                      <p:cBhvr>
                                        <p:cTn id="19" dur="5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barn(inVertical)">
                                      <p:cBhvr>
                                        <p:cTn id="29" dur="500"/>
                                        <p:tgtEl>
                                          <p:spTgt spid="11"/>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12">
                                            <p:txEl>
                                              <p:pRg st="0" end="0"/>
                                            </p:txEl>
                                          </p:spTgt>
                                        </p:tgtEl>
                                        <p:attrNameLst>
                                          <p:attrName>style.visibility</p:attrName>
                                        </p:attrNameLst>
                                      </p:cBhvr>
                                      <p:to>
                                        <p:strVal val="visible"/>
                                      </p:to>
                                    </p:set>
                                    <p:anim calcmode="lin" valueType="num">
                                      <p:cBhvr additive="base">
                                        <p:cTn id="34" dur="10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35" dur="10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9" grpId="0" animBg="1"/>
      <p:bldP spid="10" grpId="0" animBg="1"/>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83568" y="548680"/>
            <a:ext cx="7895848" cy="1080120"/>
          </a:xfrm>
        </p:spPr>
        <p:txBody>
          <a:bodyPr>
            <a:normAutofit fontScale="90000"/>
          </a:bodyPr>
          <a:lstStyle/>
          <a:p>
            <a:pPr algn="ctr"/>
            <a:r>
              <a:rPr lang="en-GB" dirty="0">
                <a:solidFill>
                  <a:schemeClr val="accent1">
                    <a:lumMod val="50000"/>
                  </a:schemeClr>
                </a:solidFill>
                <a:effectLst/>
                <a:latin typeface="Constantia" panose="02030602050306030303" pitchFamily="18" charset="0"/>
              </a:rPr>
              <a:t>B</a:t>
            </a:r>
            <a:r>
              <a:rPr lang="en-GB" dirty="0" smtClean="0">
                <a:solidFill>
                  <a:schemeClr val="accent1">
                    <a:lumMod val="50000"/>
                  </a:schemeClr>
                </a:solidFill>
                <a:effectLst/>
                <a:latin typeface="Constantia" panose="02030602050306030303" pitchFamily="18" charset="0"/>
              </a:rPr>
              <a:t>asic </a:t>
            </a:r>
            <a:r>
              <a:rPr lang="en-GB" dirty="0">
                <a:solidFill>
                  <a:schemeClr val="accent1">
                    <a:lumMod val="50000"/>
                  </a:schemeClr>
                </a:solidFill>
                <a:effectLst/>
                <a:latin typeface="Constantia" panose="02030602050306030303" pitchFamily="18" charset="0"/>
              </a:rPr>
              <a:t>principles of carrying out a population census in Belarus:</a:t>
            </a:r>
            <a:endParaRPr lang="ru-RU" dirty="0">
              <a:solidFill>
                <a:schemeClr val="accent1">
                  <a:lumMod val="50000"/>
                </a:schemeClr>
              </a:solidFill>
              <a:effectLst/>
              <a:latin typeface="Constantia" panose="02030602050306030303" pitchFamily="18" charset="0"/>
            </a:endParaRPr>
          </a:p>
        </p:txBody>
      </p:sp>
      <p:sp>
        <p:nvSpPr>
          <p:cNvPr id="3" name="Объект 2"/>
          <p:cNvSpPr>
            <a:spLocks noGrp="1"/>
          </p:cNvSpPr>
          <p:nvPr>
            <p:ph idx="1"/>
          </p:nvPr>
        </p:nvSpPr>
        <p:spPr>
          <a:xfrm>
            <a:off x="467544" y="1700808"/>
            <a:ext cx="8064896" cy="4692008"/>
          </a:xfrm>
        </p:spPr>
        <p:txBody>
          <a:bodyPr>
            <a:noAutofit/>
          </a:bodyPr>
          <a:lstStyle/>
          <a:p>
            <a:pPr algn="just"/>
            <a:r>
              <a:rPr lang="en-GB" b="1" dirty="0">
                <a:solidFill>
                  <a:schemeClr val="accent1">
                    <a:lumMod val="75000"/>
                  </a:schemeClr>
                </a:solidFill>
                <a:latin typeface="Constantia" panose="02030602050306030303" pitchFamily="18" charset="0"/>
              </a:rPr>
              <a:t>universality</a:t>
            </a:r>
            <a:r>
              <a:rPr lang="en-GB" dirty="0">
                <a:latin typeface="Constantia" panose="02030602050306030303" pitchFamily="18" charset="0"/>
              </a:rPr>
              <a:t> (a census covers all the territory and all the population</a:t>
            </a:r>
            <a:r>
              <a:rPr lang="en-GB" dirty="0" smtClean="0">
                <a:latin typeface="Constantia" panose="02030602050306030303" pitchFamily="18" charset="0"/>
              </a:rPr>
              <a:t>);</a:t>
            </a:r>
            <a:endParaRPr lang="en-US" dirty="0">
              <a:latin typeface="Constantia" panose="02030602050306030303" pitchFamily="18" charset="0"/>
            </a:endParaRPr>
          </a:p>
          <a:p>
            <a:pPr algn="just"/>
            <a:r>
              <a:rPr lang="en-GB" b="1" dirty="0">
                <a:solidFill>
                  <a:schemeClr val="accent1">
                    <a:lumMod val="75000"/>
                  </a:schemeClr>
                </a:solidFill>
                <a:latin typeface="Constantia" panose="02030602050306030303" pitchFamily="18" charset="0"/>
              </a:rPr>
              <a:t>simultaneity </a:t>
            </a:r>
            <a:r>
              <a:rPr lang="en-GB" dirty="0">
                <a:latin typeface="Constantia" panose="02030602050306030303" pitchFamily="18" charset="0"/>
              </a:rPr>
              <a:t>(all data collected during the census belong to one certain and predetermined moment)</a:t>
            </a:r>
            <a:r>
              <a:rPr lang="lt-LT" dirty="0">
                <a:latin typeface="Constantia" panose="02030602050306030303" pitchFamily="18" charset="0"/>
              </a:rPr>
              <a:t>;</a:t>
            </a:r>
            <a:endParaRPr lang="ru-RU" dirty="0">
              <a:latin typeface="Constantia" panose="02030602050306030303" pitchFamily="18" charset="0"/>
            </a:endParaRPr>
          </a:p>
          <a:p>
            <a:pPr algn="just"/>
            <a:r>
              <a:rPr lang="en-GB" b="1" dirty="0" smtClean="0">
                <a:solidFill>
                  <a:schemeClr val="accent1">
                    <a:lumMod val="75000"/>
                  </a:schemeClr>
                </a:solidFill>
                <a:latin typeface="Constantia" panose="02030602050306030303" pitchFamily="18" charset="0"/>
              </a:rPr>
              <a:t>unified </a:t>
            </a:r>
            <a:r>
              <a:rPr lang="en-GB" b="1" dirty="0">
                <a:solidFill>
                  <a:schemeClr val="accent1">
                    <a:lumMod val="75000"/>
                  </a:schemeClr>
                </a:solidFill>
                <a:latin typeface="Constantia" panose="02030602050306030303" pitchFamily="18" charset="0"/>
              </a:rPr>
              <a:t>program of a census</a:t>
            </a:r>
            <a:r>
              <a:rPr lang="en-GB" dirty="0"/>
              <a:t>: </a:t>
            </a:r>
            <a:r>
              <a:rPr lang="en-GB" dirty="0">
                <a:latin typeface="Constantia" panose="02030602050306030303" pitchFamily="18" charset="0"/>
              </a:rPr>
              <a:t>collecting data by the same features, characteristics specified in the census form, for each citizen enumerated</a:t>
            </a:r>
            <a:r>
              <a:rPr lang="lt-LT" dirty="0">
                <a:latin typeface="Constantia" panose="02030602050306030303" pitchFamily="18" charset="0"/>
              </a:rPr>
              <a:t>;</a:t>
            </a:r>
            <a:endParaRPr lang="ru-RU" dirty="0">
              <a:latin typeface="Constantia" panose="02030602050306030303" pitchFamily="18" charset="0"/>
            </a:endParaRPr>
          </a:p>
          <a:p>
            <a:pPr lvl="0"/>
            <a:r>
              <a:rPr lang="en-GB" b="1" dirty="0" smtClean="0">
                <a:solidFill>
                  <a:schemeClr val="accent1">
                    <a:lumMod val="75000"/>
                  </a:schemeClr>
                </a:solidFill>
                <a:latin typeface="Constantia" panose="02030602050306030303" pitchFamily="18" charset="0"/>
              </a:rPr>
              <a:t>self-identification</a:t>
            </a:r>
            <a:r>
              <a:rPr lang="en-GB" dirty="0"/>
              <a:t>: </a:t>
            </a:r>
            <a:r>
              <a:rPr lang="en-GB" dirty="0">
                <a:latin typeface="Constantia" panose="02030602050306030303" pitchFamily="18" charset="0"/>
              </a:rPr>
              <a:t>all information is collected only from the words of the respondents; </a:t>
            </a:r>
            <a:endParaRPr lang="ru-RU" dirty="0">
              <a:latin typeface="Constantia" panose="02030602050306030303" pitchFamily="18" charset="0"/>
            </a:endParaRPr>
          </a:p>
        </p:txBody>
      </p:sp>
    </p:spTree>
    <p:extLst>
      <p:ext uri="{BB962C8B-B14F-4D97-AF65-F5344CB8AC3E}">
        <p14:creationId xmlns:p14="http://schemas.microsoft.com/office/powerpoint/2010/main" val="2316133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83568" y="548680"/>
            <a:ext cx="7895848" cy="1080120"/>
          </a:xfrm>
        </p:spPr>
        <p:txBody>
          <a:bodyPr>
            <a:normAutofit fontScale="90000"/>
          </a:bodyPr>
          <a:lstStyle/>
          <a:p>
            <a:pPr algn="ctr"/>
            <a:r>
              <a:rPr lang="en-GB" dirty="0">
                <a:solidFill>
                  <a:schemeClr val="accent1">
                    <a:lumMod val="50000"/>
                  </a:schemeClr>
                </a:solidFill>
                <a:effectLst/>
                <a:latin typeface="Constantia" panose="02030602050306030303" pitchFamily="18" charset="0"/>
              </a:rPr>
              <a:t>B</a:t>
            </a:r>
            <a:r>
              <a:rPr lang="en-GB" dirty="0" smtClean="0">
                <a:solidFill>
                  <a:schemeClr val="accent1">
                    <a:lumMod val="50000"/>
                  </a:schemeClr>
                </a:solidFill>
                <a:effectLst/>
                <a:latin typeface="Constantia" panose="02030602050306030303" pitchFamily="18" charset="0"/>
              </a:rPr>
              <a:t>asic </a:t>
            </a:r>
            <a:r>
              <a:rPr lang="en-GB" dirty="0">
                <a:solidFill>
                  <a:schemeClr val="accent1">
                    <a:lumMod val="50000"/>
                  </a:schemeClr>
                </a:solidFill>
                <a:effectLst/>
                <a:latin typeface="Constantia" panose="02030602050306030303" pitchFamily="18" charset="0"/>
              </a:rPr>
              <a:t>principles of carrying out a population census in Belarus:</a:t>
            </a:r>
            <a:endParaRPr lang="ru-RU" dirty="0">
              <a:solidFill>
                <a:schemeClr val="accent1">
                  <a:lumMod val="50000"/>
                </a:schemeClr>
              </a:solidFill>
              <a:effectLst/>
              <a:latin typeface="Constantia" panose="02030602050306030303" pitchFamily="18" charset="0"/>
            </a:endParaRPr>
          </a:p>
        </p:txBody>
      </p:sp>
      <p:sp>
        <p:nvSpPr>
          <p:cNvPr id="3" name="Объект 2"/>
          <p:cNvSpPr>
            <a:spLocks noGrp="1"/>
          </p:cNvSpPr>
          <p:nvPr>
            <p:ph idx="1"/>
          </p:nvPr>
        </p:nvSpPr>
        <p:spPr>
          <a:xfrm>
            <a:off x="467544" y="1700808"/>
            <a:ext cx="8064896" cy="4692008"/>
          </a:xfrm>
        </p:spPr>
        <p:txBody>
          <a:bodyPr>
            <a:noAutofit/>
          </a:bodyPr>
          <a:lstStyle/>
          <a:p>
            <a:pPr lvl="0" algn="just"/>
            <a:r>
              <a:rPr lang="en-GB" b="1" dirty="0">
                <a:solidFill>
                  <a:schemeClr val="accent1">
                    <a:lumMod val="75000"/>
                  </a:schemeClr>
                </a:solidFill>
                <a:latin typeface="Constantia" panose="02030602050306030303" pitchFamily="18" charset="0"/>
              </a:rPr>
              <a:t>c</a:t>
            </a:r>
            <a:r>
              <a:rPr lang="en-GB" b="1" dirty="0" smtClean="0">
                <a:solidFill>
                  <a:schemeClr val="accent1">
                    <a:lumMod val="75000"/>
                  </a:schemeClr>
                </a:solidFill>
                <a:latin typeface="Constantia" panose="02030602050306030303" pitchFamily="18" charset="0"/>
              </a:rPr>
              <a:t>onfidentiality </a:t>
            </a:r>
            <a:r>
              <a:rPr lang="en-GB" dirty="0">
                <a:latin typeface="Constantia" panose="02030602050306030303" pitchFamily="18" charset="0"/>
              </a:rPr>
              <a:t>(the prohibition of informing someone about personal information received about the census during the census</a:t>
            </a:r>
            <a:r>
              <a:rPr lang="en-GB" dirty="0" smtClean="0">
                <a:latin typeface="Constantia" panose="02030602050306030303" pitchFamily="18" charset="0"/>
              </a:rPr>
              <a:t>);</a:t>
            </a:r>
            <a:endParaRPr lang="en-US" dirty="0">
              <a:latin typeface="Constantia" panose="02030602050306030303" pitchFamily="18" charset="0"/>
            </a:endParaRPr>
          </a:p>
          <a:p>
            <a:pPr lvl="0" algn="just"/>
            <a:r>
              <a:rPr lang="en-GB" b="1" dirty="0">
                <a:solidFill>
                  <a:schemeClr val="accent1">
                    <a:lumMod val="75000"/>
                  </a:schemeClr>
                </a:solidFill>
                <a:latin typeface="Constantia" panose="02030602050306030303" pitchFamily="18" charset="0"/>
              </a:rPr>
              <a:t>s</a:t>
            </a:r>
            <a:r>
              <a:rPr lang="en-GB" b="1" dirty="0" smtClean="0">
                <a:solidFill>
                  <a:schemeClr val="accent1">
                    <a:lumMod val="75000"/>
                  </a:schemeClr>
                </a:solidFill>
                <a:latin typeface="Constantia" panose="02030602050306030303" pitchFamily="18" charset="0"/>
              </a:rPr>
              <a:t>trict centralization of census management: </a:t>
            </a:r>
            <a:r>
              <a:rPr lang="en-GB" dirty="0">
                <a:latin typeface="Constantia" panose="02030602050306030303" pitchFamily="18" charset="0"/>
              </a:rPr>
              <a:t>the state assumes responsibility for conducting, monitoring and financing the census</a:t>
            </a:r>
            <a:r>
              <a:rPr lang="lt-LT" dirty="0" smtClean="0">
                <a:latin typeface="Constantia" panose="02030602050306030303" pitchFamily="18" charset="0"/>
              </a:rPr>
              <a:t>;</a:t>
            </a:r>
            <a:endParaRPr lang="ru-RU" dirty="0" smtClean="0">
              <a:latin typeface="Constantia" panose="02030602050306030303" pitchFamily="18" charset="0"/>
            </a:endParaRPr>
          </a:p>
          <a:p>
            <a:pPr algn="just"/>
            <a:r>
              <a:rPr lang="en-GB" b="1" dirty="0">
                <a:solidFill>
                  <a:schemeClr val="accent1">
                    <a:lumMod val="75000"/>
                  </a:schemeClr>
                </a:solidFill>
                <a:latin typeface="Constantia" panose="02030602050306030303" pitchFamily="18" charset="0"/>
              </a:rPr>
              <a:t>r</a:t>
            </a:r>
            <a:r>
              <a:rPr lang="en-GB" b="1" dirty="0" smtClean="0">
                <a:solidFill>
                  <a:schemeClr val="accent1">
                    <a:lumMod val="75000"/>
                  </a:schemeClr>
                </a:solidFill>
                <a:latin typeface="Constantia" panose="02030602050306030303" pitchFamily="18" charset="0"/>
              </a:rPr>
              <a:t>egularity </a:t>
            </a:r>
            <a:r>
              <a:rPr lang="en-GB" b="1" dirty="0">
                <a:solidFill>
                  <a:schemeClr val="accent1">
                    <a:lumMod val="75000"/>
                  </a:schemeClr>
                </a:solidFill>
                <a:latin typeface="Constantia" panose="02030602050306030303" pitchFamily="18" charset="0"/>
              </a:rPr>
              <a:t>of the census</a:t>
            </a:r>
            <a:r>
              <a:rPr lang="en-US" b="1" dirty="0">
                <a:solidFill>
                  <a:schemeClr val="accent1">
                    <a:lumMod val="75000"/>
                  </a:schemeClr>
                </a:solidFill>
                <a:latin typeface="Constantia" panose="02030602050306030303" pitchFamily="18" charset="0"/>
              </a:rPr>
              <a:t>.</a:t>
            </a:r>
            <a:endParaRPr lang="ru-RU" b="1" dirty="0">
              <a:solidFill>
                <a:schemeClr val="accent1">
                  <a:lumMod val="75000"/>
                </a:schemeClr>
              </a:solidFill>
              <a:latin typeface="Constantia" panose="02030602050306030303" pitchFamily="18" charset="0"/>
            </a:endParaRPr>
          </a:p>
        </p:txBody>
      </p:sp>
    </p:spTree>
    <p:extLst>
      <p:ext uri="{BB962C8B-B14F-4D97-AF65-F5344CB8AC3E}">
        <p14:creationId xmlns:p14="http://schemas.microsoft.com/office/powerpoint/2010/main" val="3169518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84512" y="548680"/>
            <a:ext cx="8183880" cy="1021864"/>
          </a:xfrm>
        </p:spPr>
        <p:txBody>
          <a:bodyPr>
            <a:normAutofit fontScale="90000"/>
          </a:bodyPr>
          <a:lstStyle/>
          <a:p>
            <a:pPr algn="ctr"/>
            <a:r>
              <a:rPr lang="en-GB" dirty="0">
                <a:solidFill>
                  <a:schemeClr val="accent1">
                    <a:lumMod val="50000"/>
                  </a:schemeClr>
                </a:solidFill>
                <a:effectLst/>
                <a:latin typeface="Constantia" panose="02030602050306030303" pitchFamily="18" charset="0"/>
              </a:rPr>
              <a:t>The census </a:t>
            </a:r>
            <a:r>
              <a:rPr lang="en-GB" dirty="0" smtClean="0">
                <a:solidFill>
                  <a:schemeClr val="accent1">
                    <a:lumMod val="50000"/>
                  </a:schemeClr>
                </a:solidFill>
                <a:effectLst/>
                <a:latin typeface="Constantia" panose="02030602050306030303" pitchFamily="18" charset="0"/>
              </a:rPr>
              <a:t>program </a:t>
            </a:r>
            <a:r>
              <a:rPr lang="en-GB" dirty="0">
                <a:solidFill>
                  <a:schemeClr val="accent1">
                    <a:lumMod val="50000"/>
                  </a:schemeClr>
                </a:solidFill>
                <a:effectLst/>
                <a:latin typeface="Constantia" panose="02030602050306030303" pitchFamily="18" charset="0"/>
              </a:rPr>
              <a:t>consists of three sections :</a:t>
            </a:r>
            <a:endParaRPr lang="ru-RU" dirty="0">
              <a:solidFill>
                <a:schemeClr val="accent1">
                  <a:lumMod val="50000"/>
                </a:schemeClr>
              </a:solidFill>
              <a:effectLst/>
              <a:latin typeface="Constantia" panose="02030602050306030303" pitchFamily="18" charset="0"/>
            </a:endParaRPr>
          </a:p>
        </p:txBody>
      </p:sp>
      <p:sp>
        <p:nvSpPr>
          <p:cNvPr id="6" name="Прямоугольник 5"/>
          <p:cNvSpPr/>
          <p:nvPr/>
        </p:nvSpPr>
        <p:spPr>
          <a:xfrm>
            <a:off x="488295" y="1484784"/>
            <a:ext cx="8352928" cy="1384995"/>
          </a:xfrm>
          <a:prstGeom prst="rect">
            <a:avLst/>
          </a:prstGeom>
        </p:spPr>
        <p:txBody>
          <a:bodyPr wrap="square">
            <a:spAutoFit/>
          </a:bodyPr>
          <a:lstStyle/>
          <a:p>
            <a:pPr marL="514350" indent="-514350">
              <a:buAutoNum type="arabicPeriod"/>
            </a:pPr>
            <a:r>
              <a:rPr lang="ru-RU" sz="2800" b="1" u="sng" dirty="0" smtClean="0">
                <a:solidFill>
                  <a:schemeClr val="accent1">
                    <a:lumMod val="75000"/>
                  </a:schemeClr>
                </a:solidFill>
                <a:latin typeface="Constantia" panose="02030602050306030303" pitchFamily="18" charset="0"/>
              </a:rPr>
              <a:t>А</a:t>
            </a:r>
            <a:r>
              <a:rPr lang="en-GB" sz="2800" b="1" u="sng" dirty="0">
                <a:solidFill>
                  <a:schemeClr val="accent1">
                    <a:lumMod val="75000"/>
                  </a:schemeClr>
                </a:solidFill>
                <a:latin typeface="Constantia" panose="02030602050306030303" pitchFamily="18" charset="0"/>
              </a:rPr>
              <a:t>n address part </a:t>
            </a:r>
            <a:endParaRPr lang="en-GB" sz="2800" b="1" u="sng" dirty="0" smtClean="0">
              <a:solidFill>
                <a:schemeClr val="accent1">
                  <a:lumMod val="75000"/>
                </a:schemeClr>
              </a:solidFill>
              <a:latin typeface="Constantia" panose="02030602050306030303" pitchFamily="18" charset="0"/>
            </a:endParaRPr>
          </a:p>
          <a:p>
            <a:r>
              <a:rPr lang="en-GB" sz="2800" dirty="0" smtClean="0">
                <a:latin typeface="Constantia" panose="02030602050306030303" pitchFamily="18" charset="0"/>
              </a:rPr>
              <a:t>(</a:t>
            </a:r>
            <a:r>
              <a:rPr lang="en-GB" sz="2800" dirty="0">
                <a:latin typeface="Constantia" panose="02030602050306030303" pitchFamily="18" charset="0"/>
              </a:rPr>
              <a:t>the name and </a:t>
            </a:r>
            <a:r>
              <a:rPr lang="en-US" sz="2800" dirty="0">
                <a:latin typeface="Constantia" panose="02030602050306030303" pitchFamily="18" charset="0"/>
              </a:rPr>
              <a:t>address of a person, their relation to the head </a:t>
            </a:r>
            <a:r>
              <a:rPr lang="en-GB" sz="2800" dirty="0">
                <a:latin typeface="Constantia" panose="02030602050306030303" pitchFamily="18" charset="0"/>
              </a:rPr>
              <a:t>of the family/household);</a:t>
            </a:r>
            <a:endParaRPr lang="ru-RU" sz="2800" dirty="0">
              <a:latin typeface="Constantia" panose="02030602050306030303" pitchFamily="18" charset="0"/>
            </a:endParaRPr>
          </a:p>
        </p:txBody>
      </p:sp>
      <p:sp>
        <p:nvSpPr>
          <p:cNvPr id="7" name="Прямоугольник 6"/>
          <p:cNvSpPr/>
          <p:nvPr/>
        </p:nvSpPr>
        <p:spPr>
          <a:xfrm>
            <a:off x="519452" y="2928617"/>
            <a:ext cx="8352928" cy="2246769"/>
          </a:xfrm>
          <a:prstGeom prst="rect">
            <a:avLst/>
          </a:prstGeom>
        </p:spPr>
        <p:txBody>
          <a:bodyPr wrap="square">
            <a:spAutoFit/>
          </a:bodyPr>
          <a:lstStyle/>
          <a:p>
            <a:r>
              <a:rPr lang="en-US" sz="2800" b="1" u="sng" dirty="0">
                <a:solidFill>
                  <a:schemeClr val="accent1">
                    <a:lumMod val="75000"/>
                  </a:schemeClr>
                </a:solidFill>
                <a:latin typeface="Constantia" panose="02030602050306030303" pitchFamily="18" charset="0"/>
              </a:rPr>
              <a:t>2. The</a:t>
            </a:r>
            <a:r>
              <a:rPr lang="en-GB" sz="2800" b="1" u="sng" dirty="0">
                <a:solidFill>
                  <a:schemeClr val="accent1">
                    <a:lumMod val="75000"/>
                  </a:schemeClr>
                </a:solidFill>
                <a:latin typeface="Constantia" panose="02030602050306030303" pitchFamily="18" charset="0"/>
              </a:rPr>
              <a:t> census program itself </a:t>
            </a:r>
          </a:p>
          <a:p>
            <a:r>
              <a:rPr lang="en-GB" sz="2800" dirty="0" smtClean="0">
                <a:latin typeface="Constantia" panose="02030602050306030303" pitchFamily="18" charset="0"/>
              </a:rPr>
              <a:t>(personal </a:t>
            </a:r>
            <a:r>
              <a:rPr lang="en-GB" sz="2800" dirty="0">
                <a:latin typeface="Constantia" panose="02030602050306030303" pitchFamily="18" charset="0"/>
              </a:rPr>
              <a:t>demographic </a:t>
            </a:r>
            <a:r>
              <a:rPr lang="en-GB" sz="2800" dirty="0" smtClean="0">
                <a:latin typeface="Constantia" panose="02030602050306030303" pitchFamily="18" charset="0"/>
              </a:rPr>
              <a:t>, social </a:t>
            </a:r>
            <a:r>
              <a:rPr lang="en-GB" sz="2800" dirty="0">
                <a:latin typeface="Constantia" panose="02030602050306030303" pitchFamily="18" charset="0"/>
              </a:rPr>
              <a:t>and economic </a:t>
            </a:r>
            <a:r>
              <a:rPr lang="en-GB" sz="2800" dirty="0" smtClean="0">
                <a:latin typeface="Constantia" panose="02030602050306030303" pitchFamily="18" charset="0"/>
              </a:rPr>
              <a:t>characteristics, ethnic </a:t>
            </a:r>
            <a:r>
              <a:rPr lang="en-GB" sz="2800" dirty="0">
                <a:latin typeface="Constantia" panose="02030602050306030303" pitchFamily="18" charset="0"/>
              </a:rPr>
              <a:t>characteristics</a:t>
            </a:r>
            <a:r>
              <a:rPr lang="en-GB" sz="2800" dirty="0" smtClean="0">
                <a:latin typeface="Constantia" panose="02030602050306030303" pitchFamily="18" charset="0"/>
              </a:rPr>
              <a:t>; </a:t>
            </a:r>
            <a:r>
              <a:rPr lang="en-GB" sz="2800" dirty="0">
                <a:latin typeface="Constantia" panose="02030602050306030303" pitchFamily="18" charset="0"/>
              </a:rPr>
              <a:t>the questions connected with studying population reproduction; migration);</a:t>
            </a:r>
            <a:endParaRPr lang="ru-RU" sz="2800" dirty="0">
              <a:latin typeface="Constantia" panose="02030602050306030303" pitchFamily="18" charset="0"/>
            </a:endParaRPr>
          </a:p>
        </p:txBody>
      </p:sp>
      <p:sp>
        <p:nvSpPr>
          <p:cNvPr id="8" name="Прямоугольник 7"/>
          <p:cNvSpPr/>
          <p:nvPr/>
        </p:nvSpPr>
        <p:spPr>
          <a:xfrm>
            <a:off x="519452" y="5175670"/>
            <a:ext cx="8352928" cy="1384995"/>
          </a:xfrm>
          <a:prstGeom prst="rect">
            <a:avLst/>
          </a:prstGeom>
        </p:spPr>
        <p:txBody>
          <a:bodyPr wrap="square">
            <a:spAutoFit/>
          </a:bodyPr>
          <a:lstStyle/>
          <a:p>
            <a:r>
              <a:rPr lang="en-US" sz="2800" b="1" u="sng" dirty="0" smtClean="0">
                <a:solidFill>
                  <a:schemeClr val="accent1">
                    <a:lumMod val="75000"/>
                  </a:schemeClr>
                </a:solidFill>
                <a:latin typeface="Constantia" panose="02030602050306030303" pitchFamily="18" charset="0"/>
              </a:rPr>
              <a:t>3</a:t>
            </a:r>
            <a:r>
              <a:rPr lang="en-US" sz="2800" b="1" u="sng" dirty="0">
                <a:solidFill>
                  <a:schemeClr val="accent1">
                    <a:lumMod val="75000"/>
                  </a:schemeClr>
                </a:solidFill>
                <a:latin typeface="Constantia" panose="02030602050306030303" pitchFamily="18" charset="0"/>
              </a:rPr>
              <a:t>. </a:t>
            </a:r>
            <a:r>
              <a:rPr lang="en-GB" sz="2800" b="1" u="sng" dirty="0">
                <a:solidFill>
                  <a:schemeClr val="accent1">
                    <a:lumMod val="75000"/>
                  </a:schemeClr>
                </a:solidFill>
                <a:latin typeface="Constantia" panose="02030602050306030303" pitchFamily="18" charset="0"/>
              </a:rPr>
              <a:t>The questions connected with other survey </a:t>
            </a:r>
          </a:p>
          <a:p>
            <a:r>
              <a:rPr lang="en-GB" sz="2800" dirty="0" smtClean="0"/>
              <a:t>(</a:t>
            </a:r>
            <a:r>
              <a:rPr lang="en-US" sz="2800" dirty="0">
                <a:latin typeface="Constantia" panose="02030602050306030303" pitchFamily="18" charset="0"/>
              </a:rPr>
              <a:t>determined by the objectives of this particular census</a:t>
            </a:r>
            <a:r>
              <a:rPr lang="en-GB" sz="2800" dirty="0">
                <a:latin typeface="Constantia" panose="02030602050306030303" pitchFamily="18" charset="0"/>
              </a:rPr>
              <a:t>).</a:t>
            </a:r>
            <a:endParaRPr lang="ru-RU" sz="2800" dirty="0">
              <a:latin typeface="Constantia" panose="02030602050306030303"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30203" y="332656"/>
            <a:ext cx="8183880" cy="648072"/>
          </a:xfrm>
        </p:spPr>
        <p:txBody>
          <a:bodyPr>
            <a:normAutofit/>
          </a:bodyPr>
          <a:lstStyle/>
          <a:p>
            <a:pPr algn="ctr"/>
            <a:r>
              <a:rPr lang="en-GB" sz="3200" dirty="0">
                <a:solidFill>
                  <a:schemeClr val="accent1">
                    <a:lumMod val="75000"/>
                  </a:schemeClr>
                </a:solidFill>
                <a:effectLst/>
                <a:latin typeface="Constantia" panose="02030602050306030303" pitchFamily="18" charset="0"/>
              </a:rPr>
              <a:t>Population Census in 1999</a:t>
            </a:r>
            <a:endParaRPr lang="ru-RU" sz="3200" dirty="0">
              <a:solidFill>
                <a:schemeClr val="accent1">
                  <a:lumMod val="75000"/>
                </a:schemeClr>
              </a:solidFill>
              <a:latin typeface="Constantia" panose="02030602050306030303" pitchFamily="18" charset="0"/>
            </a:endParaRPr>
          </a:p>
        </p:txBody>
      </p:sp>
      <p:pic>
        <p:nvPicPr>
          <p:cNvPr id="6148" name="Picture 4" descr="ÐÐ°ÑÑÐ¸Ð½ÐºÐ¸ Ð¿Ð¾ Ð·Ð°Ð¿ÑÐ¾ÑÑ Ð¿ÐµÑÐµÐ¿Ð¸ÑÑ Ð±ÐµÐ»Ð°ÑÑÑÐ¸ ÐºÐ°ÑÑÐ¸Ð½ÐºÐ¸"/>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052736"/>
            <a:ext cx="2673058" cy="1467247"/>
          </a:xfrm>
          <a:prstGeom prst="rect">
            <a:avLst/>
          </a:prstGeom>
          <a:noFill/>
          <a:extLst>
            <a:ext uri="{909E8E84-426E-40DD-AFC4-6F175D3DCCD1}">
              <a14:hiddenFill xmlns:a14="http://schemas.microsoft.com/office/drawing/2010/main">
                <a:solidFill>
                  <a:srgbClr val="FFFFFF"/>
                </a:solidFill>
              </a14:hiddenFill>
            </a:ext>
          </a:extLst>
        </p:spPr>
      </p:pic>
      <p:sp>
        <p:nvSpPr>
          <p:cNvPr id="5" name="Прямоугольник 4"/>
          <p:cNvSpPr/>
          <p:nvPr/>
        </p:nvSpPr>
        <p:spPr>
          <a:xfrm>
            <a:off x="3491880" y="1227321"/>
            <a:ext cx="4860032" cy="1338828"/>
          </a:xfrm>
          <a:prstGeom prst="rect">
            <a:avLst/>
          </a:prstGeom>
        </p:spPr>
        <p:txBody>
          <a:bodyPr wrap="square">
            <a:spAutoFit/>
          </a:bodyPr>
          <a:lstStyle/>
          <a:p>
            <a:pPr algn="just"/>
            <a:r>
              <a:rPr lang="en-GB" sz="2700" dirty="0">
                <a:latin typeface="Constantia" panose="02030602050306030303" pitchFamily="18" charset="0"/>
              </a:rPr>
              <a:t>In 1999 the population census was conducted in Belarus from February 16 to February </a:t>
            </a:r>
            <a:r>
              <a:rPr lang="en-GB" sz="2700" dirty="0" smtClean="0">
                <a:latin typeface="Constantia" panose="02030602050306030303" pitchFamily="18" charset="0"/>
              </a:rPr>
              <a:t>23 </a:t>
            </a:r>
            <a:endParaRPr lang="ru-RU" sz="2700" dirty="0">
              <a:latin typeface="Constantia" panose="02030602050306030303" pitchFamily="18" charset="0"/>
            </a:endParaRPr>
          </a:p>
        </p:txBody>
      </p:sp>
      <p:sp>
        <p:nvSpPr>
          <p:cNvPr id="6" name="Прямоугольник 5"/>
          <p:cNvSpPr/>
          <p:nvPr/>
        </p:nvSpPr>
        <p:spPr>
          <a:xfrm>
            <a:off x="1070626" y="3068960"/>
            <a:ext cx="7461814" cy="2585323"/>
          </a:xfrm>
          <a:prstGeom prst="rect">
            <a:avLst/>
          </a:prstGeom>
        </p:spPr>
        <p:txBody>
          <a:bodyPr wrap="square">
            <a:spAutoFit/>
          </a:bodyPr>
          <a:lstStyle/>
          <a:p>
            <a:pPr marL="457200" indent="-457200">
              <a:buFontTx/>
              <a:buChar char="-"/>
            </a:pPr>
            <a:r>
              <a:rPr lang="en-US" sz="2700" dirty="0">
                <a:latin typeface="Constantia" panose="02030602050306030303" pitchFamily="18" charset="0"/>
              </a:rPr>
              <a:t>33 thousand specialists were engaged in the census; </a:t>
            </a:r>
          </a:p>
          <a:p>
            <a:pPr marL="457200" indent="-457200">
              <a:buFontTx/>
              <a:buChar char="-"/>
            </a:pPr>
            <a:r>
              <a:rPr lang="en-US" sz="2700" dirty="0">
                <a:latin typeface="Constantia" panose="02030602050306030303" pitchFamily="18" charset="0"/>
              </a:rPr>
              <a:t>each specialist was supposed to interview people from 25 to 40 apartments a </a:t>
            </a:r>
            <a:r>
              <a:rPr lang="en-US" sz="2700" dirty="0" smtClean="0">
                <a:latin typeface="Constantia" panose="02030602050306030303" pitchFamily="18" charset="0"/>
              </a:rPr>
              <a:t>day; </a:t>
            </a:r>
            <a:endParaRPr lang="en-US" sz="2700" dirty="0">
              <a:latin typeface="Constantia" panose="02030602050306030303" pitchFamily="18" charset="0"/>
            </a:endParaRPr>
          </a:p>
          <a:p>
            <a:pPr marL="457200" indent="-457200">
              <a:buFontTx/>
              <a:buChar char="-"/>
            </a:pPr>
            <a:r>
              <a:rPr lang="en-US" sz="2700" dirty="0">
                <a:latin typeface="Constantia" panose="02030602050306030303" pitchFamily="18" charset="0"/>
              </a:rPr>
              <a:t>t</a:t>
            </a:r>
            <a:r>
              <a:rPr lang="ru-RU" sz="2700" dirty="0" err="1">
                <a:latin typeface="Constantia" panose="02030602050306030303" pitchFamily="18" charset="0"/>
              </a:rPr>
              <a:t>he</a:t>
            </a:r>
            <a:r>
              <a:rPr lang="ru-RU" sz="2700" dirty="0">
                <a:latin typeface="Constantia" panose="02030602050306030303" pitchFamily="18" charset="0"/>
              </a:rPr>
              <a:t> </a:t>
            </a:r>
            <a:r>
              <a:rPr lang="ru-RU" sz="2700" dirty="0" err="1">
                <a:latin typeface="Constantia" panose="02030602050306030303" pitchFamily="18" charset="0"/>
              </a:rPr>
              <a:t>method</a:t>
            </a:r>
            <a:r>
              <a:rPr lang="ru-RU" sz="2700" dirty="0">
                <a:latin typeface="Constantia" panose="02030602050306030303" pitchFamily="18" charset="0"/>
              </a:rPr>
              <a:t> </a:t>
            </a:r>
            <a:r>
              <a:rPr lang="ru-RU" sz="2700" dirty="0" err="1">
                <a:latin typeface="Constantia" panose="02030602050306030303" pitchFamily="18" charset="0"/>
              </a:rPr>
              <a:t>of</a:t>
            </a:r>
            <a:r>
              <a:rPr lang="ru-RU" sz="2700" dirty="0">
                <a:latin typeface="Constantia" panose="02030602050306030303" pitchFamily="18" charset="0"/>
              </a:rPr>
              <a:t> </a:t>
            </a:r>
            <a:r>
              <a:rPr lang="ru-RU" sz="2700" dirty="0" err="1">
                <a:latin typeface="Constantia" panose="02030602050306030303" pitchFamily="18" charset="0"/>
              </a:rPr>
              <a:t>the</a:t>
            </a:r>
            <a:r>
              <a:rPr lang="ru-RU" sz="2700" dirty="0">
                <a:latin typeface="Constantia" panose="02030602050306030303" pitchFamily="18" charset="0"/>
              </a:rPr>
              <a:t> </a:t>
            </a:r>
            <a:r>
              <a:rPr lang="en-GB" sz="2700" dirty="0">
                <a:latin typeface="Constantia" panose="02030602050306030303" pitchFamily="18" charset="0"/>
              </a:rPr>
              <a:t>census </a:t>
            </a:r>
            <a:r>
              <a:rPr lang="ru-RU" sz="2700" dirty="0" err="1">
                <a:latin typeface="Constantia" panose="02030602050306030303" pitchFamily="18" charset="0"/>
              </a:rPr>
              <a:t>was</a:t>
            </a:r>
            <a:r>
              <a:rPr lang="ru-RU" sz="2700" dirty="0">
                <a:latin typeface="Constantia" panose="02030602050306030303" pitchFamily="18" charset="0"/>
              </a:rPr>
              <a:t> «</a:t>
            </a:r>
            <a:r>
              <a:rPr lang="ru-RU" sz="2700" dirty="0" err="1">
                <a:latin typeface="Constantia" panose="02030602050306030303" pitchFamily="18" charset="0"/>
              </a:rPr>
              <a:t>face-to-face</a:t>
            </a:r>
            <a:r>
              <a:rPr lang="ru-RU" sz="2700" dirty="0">
                <a:latin typeface="Constantia" panose="02030602050306030303" pitchFamily="18" charset="0"/>
              </a:rPr>
              <a:t>» </a:t>
            </a:r>
            <a:r>
              <a:rPr lang="ru-RU" sz="2700" dirty="0" err="1">
                <a:latin typeface="Constantia" panose="02030602050306030303" pitchFamily="18" charset="0"/>
              </a:rPr>
              <a:t>interviewing</a:t>
            </a:r>
            <a:endParaRPr lang="ru-RU" sz="2700" dirty="0">
              <a:latin typeface="Constantia" panose="02030602050306030303"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30203" y="332656"/>
            <a:ext cx="8183880" cy="648072"/>
          </a:xfrm>
        </p:spPr>
        <p:txBody>
          <a:bodyPr>
            <a:normAutofit/>
          </a:bodyPr>
          <a:lstStyle/>
          <a:p>
            <a:pPr algn="ctr"/>
            <a:r>
              <a:rPr lang="en-GB" sz="3200" dirty="0">
                <a:solidFill>
                  <a:schemeClr val="accent1">
                    <a:lumMod val="75000"/>
                  </a:schemeClr>
                </a:solidFill>
                <a:effectLst/>
                <a:latin typeface="Constantia" panose="02030602050306030303" pitchFamily="18" charset="0"/>
              </a:rPr>
              <a:t>Population Census in 1999</a:t>
            </a:r>
            <a:endParaRPr lang="ru-RU" sz="3200" dirty="0">
              <a:solidFill>
                <a:schemeClr val="accent1">
                  <a:lumMod val="75000"/>
                </a:schemeClr>
              </a:solidFill>
              <a:latin typeface="Constantia" panose="02030602050306030303" pitchFamily="18" charset="0"/>
            </a:endParaRPr>
          </a:p>
        </p:txBody>
      </p:sp>
      <p:sp>
        <p:nvSpPr>
          <p:cNvPr id="5" name="Прямоугольник 4"/>
          <p:cNvSpPr/>
          <p:nvPr/>
        </p:nvSpPr>
        <p:spPr>
          <a:xfrm>
            <a:off x="899592" y="1227321"/>
            <a:ext cx="7632848" cy="1338828"/>
          </a:xfrm>
          <a:prstGeom prst="rect">
            <a:avLst/>
          </a:prstGeom>
        </p:spPr>
        <p:txBody>
          <a:bodyPr wrap="square">
            <a:spAutoFit/>
          </a:bodyPr>
          <a:lstStyle/>
          <a:p>
            <a:pPr algn="just"/>
            <a:r>
              <a:rPr lang="en-GB" sz="2700" dirty="0">
                <a:latin typeface="Constantia" panose="02030602050306030303" pitchFamily="18" charset="0"/>
              </a:rPr>
              <a:t>Unlike previous censuses only the permanent population was enumerated but not </a:t>
            </a:r>
            <a:r>
              <a:rPr lang="en-US" sz="2700" dirty="0">
                <a:latin typeface="Constantia" panose="02030602050306030303" pitchFamily="18" charset="0"/>
              </a:rPr>
              <a:t>present population</a:t>
            </a:r>
            <a:r>
              <a:rPr lang="en-GB" sz="2700" dirty="0">
                <a:latin typeface="Constantia" panose="02030602050306030303" pitchFamily="18" charset="0"/>
              </a:rPr>
              <a:t> as before</a:t>
            </a:r>
            <a:r>
              <a:rPr lang="en-GB" sz="2700" dirty="0" smtClean="0">
                <a:latin typeface="Constantia" panose="02030602050306030303" pitchFamily="18" charset="0"/>
              </a:rPr>
              <a:t>.</a:t>
            </a:r>
            <a:endParaRPr lang="ru-RU" sz="2700" dirty="0">
              <a:latin typeface="Constantia" panose="02030602050306030303" pitchFamily="18" charset="0"/>
            </a:endParaRPr>
          </a:p>
        </p:txBody>
      </p:sp>
      <p:sp>
        <p:nvSpPr>
          <p:cNvPr id="6" name="Прямоугольник 5"/>
          <p:cNvSpPr/>
          <p:nvPr/>
        </p:nvSpPr>
        <p:spPr>
          <a:xfrm>
            <a:off x="899592" y="2780928"/>
            <a:ext cx="7461814" cy="1754326"/>
          </a:xfrm>
          <a:prstGeom prst="rect">
            <a:avLst/>
          </a:prstGeom>
        </p:spPr>
        <p:txBody>
          <a:bodyPr wrap="square">
            <a:spAutoFit/>
          </a:bodyPr>
          <a:lstStyle/>
          <a:p>
            <a:r>
              <a:rPr lang="en-GB" sz="2700" dirty="0">
                <a:latin typeface="Constantia" panose="02030602050306030303" pitchFamily="18" charset="0"/>
              </a:rPr>
              <a:t>In developing the census program, the 1989 program was used as the basis, but with significant changes (instead of 13 main questions the program included 17).</a:t>
            </a:r>
            <a:r>
              <a:rPr lang="en-US" sz="2700" dirty="0">
                <a:latin typeface="Constantia" panose="02030602050306030303" pitchFamily="18" charset="0"/>
              </a:rPr>
              <a:t> </a:t>
            </a:r>
            <a:endParaRPr lang="ru-RU" sz="2700" dirty="0">
              <a:latin typeface="Constantia" panose="02030602050306030303" pitchFamily="18" charset="0"/>
            </a:endParaRPr>
          </a:p>
        </p:txBody>
      </p:sp>
      <p:sp>
        <p:nvSpPr>
          <p:cNvPr id="3" name="Прямоугольник 2"/>
          <p:cNvSpPr/>
          <p:nvPr/>
        </p:nvSpPr>
        <p:spPr>
          <a:xfrm>
            <a:off x="971600" y="4869160"/>
            <a:ext cx="7317798" cy="923330"/>
          </a:xfrm>
          <a:prstGeom prst="rect">
            <a:avLst/>
          </a:prstGeom>
        </p:spPr>
        <p:txBody>
          <a:bodyPr wrap="square">
            <a:spAutoFit/>
          </a:bodyPr>
          <a:lstStyle/>
          <a:p>
            <a:r>
              <a:rPr lang="en-US" sz="2700" dirty="0">
                <a:latin typeface="Constantia" panose="02030602050306030303" pitchFamily="18" charset="0"/>
              </a:rPr>
              <a:t>The questionnaire was not only in Russian, but also in Belarusian.</a:t>
            </a:r>
            <a:endParaRPr lang="ru-RU" sz="2700" dirty="0">
              <a:latin typeface="Constantia" panose="02030602050306030303" pitchFamily="18" charset="0"/>
            </a:endParaRPr>
          </a:p>
        </p:txBody>
      </p:sp>
    </p:spTree>
    <p:extLst>
      <p:ext uri="{BB962C8B-B14F-4D97-AF65-F5344CB8AC3E}">
        <p14:creationId xmlns:p14="http://schemas.microsoft.com/office/powerpoint/2010/main" val="2457370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1000"/>
                                        <p:tgtEl>
                                          <p:spTgt spid="3"/>
                                        </p:tgtEl>
                                      </p:cBhvr>
                                    </p:animEffect>
                                    <p:anim calcmode="lin" valueType="num">
                                      <p:cBhvr>
                                        <p:cTn id="22" dur="1000" fill="hold"/>
                                        <p:tgtEl>
                                          <p:spTgt spid="3"/>
                                        </p:tgtEl>
                                        <p:attrNameLst>
                                          <p:attrName>ppt_x</p:attrName>
                                        </p:attrNameLst>
                                      </p:cBhvr>
                                      <p:tavLst>
                                        <p:tav tm="0">
                                          <p:val>
                                            <p:strVal val="#ppt_x"/>
                                          </p:val>
                                        </p:tav>
                                        <p:tav tm="100000">
                                          <p:val>
                                            <p:strVal val="#ppt_x"/>
                                          </p:val>
                                        </p:tav>
                                      </p:tavLst>
                                    </p:anim>
                                    <p:anim calcmode="lin" valueType="num">
                                      <p:cBhvr>
                                        <p:cTn id="23"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30203" y="332656"/>
            <a:ext cx="8183880" cy="648072"/>
          </a:xfrm>
        </p:spPr>
        <p:txBody>
          <a:bodyPr>
            <a:normAutofit/>
          </a:bodyPr>
          <a:lstStyle/>
          <a:p>
            <a:pPr algn="ctr"/>
            <a:r>
              <a:rPr lang="en-GB" sz="3200" dirty="0">
                <a:solidFill>
                  <a:schemeClr val="accent1">
                    <a:lumMod val="75000"/>
                  </a:schemeClr>
                </a:solidFill>
                <a:effectLst/>
                <a:latin typeface="Constantia" panose="02030602050306030303" pitchFamily="18" charset="0"/>
              </a:rPr>
              <a:t>Population Census in 1999</a:t>
            </a:r>
            <a:endParaRPr lang="ru-RU" sz="3200" dirty="0">
              <a:solidFill>
                <a:schemeClr val="accent1">
                  <a:lumMod val="75000"/>
                </a:schemeClr>
              </a:solidFill>
              <a:latin typeface="Constantia" panose="02030602050306030303" pitchFamily="18" charset="0"/>
            </a:endParaRPr>
          </a:p>
        </p:txBody>
      </p:sp>
      <p:sp>
        <p:nvSpPr>
          <p:cNvPr id="3" name="Прямоугольник 2"/>
          <p:cNvSpPr/>
          <p:nvPr/>
        </p:nvSpPr>
        <p:spPr>
          <a:xfrm>
            <a:off x="611560" y="1124744"/>
            <a:ext cx="8064896" cy="4708981"/>
          </a:xfrm>
          <a:prstGeom prst="rect">
            <a:avLst/>
          </a:prstGeom>
        </p:spPr>
        <p:txBody>
          <a:bodyPr wrap="square">
            <a:spAutoFit/>
          </a:bodyPr>
          <a:lstStyle/>
          <a:p>
            <a:pPr marL="457200" lvl="0" indent="-457200">
              <a:buFont typeface="Arial" panose="020B0604020202020204" pitchFamily="34" charset="0"/>
              <a:buChar char="•"/>
            </a:pPr>
            <a:r>
              <a:rPr lang="en-GB" sz="2700" dirty="0">
                <a:latin typeface="Constantia" panose="02030602050306030303" pitchFamily="18" charset="0"/>
              </a:rPr>
              <a:t>For the first time not only registered but also unregistered marriage was taken into account;</a:t>
            </a:r>
            <a:endParaRPr lang="ru-RU" sz="2700" dirty="0">
              <a:latin typeface="Constantia" panose="02030602050306030303" pitchFamily="18" charset="0"/>
            </a:endParaRPr>
          </a:p>
          <a:p>
            <a:pPr marL="457200" lvl="0" indent="-457200">
              <a:spcBef>
                <a:spcPts val="1200"/>
              </a:spcBef>
              <a:buFont typeface="Arial" panose="020B0604020202020204" pitchFamily="34" charset="0"/>
              <a:buChar char="•"/>
            </a:pPr>
            <a:r>
              <a:rPr lang="en-GB" sz="2700" dirty="0">
                <a:latin typeface="Constantia" panose="02030602050306030303" pitchFamily="18" charset="0"/>
              </a:rPr>
              <a:t>The question about how many children a family not only has but also plans to have was </a:t>
            </a:r>
            <a:r>
              <a:rPr lang="en-GB" sz="2700" dirty="0" smtClean="0">
                <a:latin typeface="Constantia" panose="02030602050306030303" pitchFamily="18" charset="0"/>
              </a:rPr>
              <a:t>included;</a:t>
            </a:r>
            <a:endParaRPr lang="ru-RU" sz="2700" dirty="0">
              <a:latin typeface="Constantia" panose="02030602050306030303" pitchFamily="18" charset="0"/>
            </a:endParaRPr>
          </a:p>
          <a:p>
            <a:pPr marL="457200" lvl="0" indent="-457200">
              <a:spcBef>
                <a:spcPts val="1200"/>
              </a:spcBef>
              <a:buFont typeface="Arial" panose="020B0604020202020204" pitchFamily="34" charset="0"/>
              <a:buChar char="•"/>
            </a:pPr>
            <a:r>
              <a:rPr lang="en-GB" sz="2700" dirty="0" smtClean="0">
                <a:latin typeface="Constantia" panose="02030602050306030303" pitchFamily="18" charset="0"/>
              </a:rPr>
              <a:t>The </a:t>
            </a:r>
            <a:r>
              <a:rPr lang="en-GB" sz="2700" dirty="0">
                <a:latin typeface="Constantia" panose="02030602050306030303" pitchFamily="18" charset="0"/>
              </a:rPr>
              <a:t>questionnaire asked not just "What is your native language?" as it is done in other countries and what language the person speaks at home and what other languages they are </a:t>
            </a:r>
            <a:r>
              <a:rPr lang="en-GB" sz="2700" dirty="0" smtClean="0">
                <a:latin typeface="Constantia" panose="02030602050306030303" pitchFamily="18" charset="0"/>
              </a:rPr>
              <a:t>fluent in;</a:t>
            </a:r>
            <a:endParaRPr lang="ru-RU" sz="2700" dirty="0">
              <a:latin typeface="Constantia" panose="02030602050306030303" pitchFamily="18" charset="0"/>
            </a:endParaRPr>
          </a:p>
          <a:p>
            <a:pPr marL="457200" lvl="0" indent="-457200">
              <a:spcBef>
                <a:spcPts val="1200"/>
              </a:spcBef>
              <a:buFont typeface="Arial" panose="020B0604020202020204" pitchFamily="34" charset="0"/>
              <a:buChar char="•"/>
            </a:pPr>
            <a:r>
              <a:rPr lang="en-GB" sz="2700" dirty="0">
                <a:latin typeface="Constantia" panose="02030602050306030303" pitchFamily="18" charset="0"/>
              </a:rPr>
              <a:t>The question of how many sources of livelihood were available was included for the first time.</a:t>
            </a:r>
            <a:endParaRPr lang="ru-RU" sz="2700" dirty="0">
              <a:latin typeface="Constantia" panose="02030602050306030303" pitchFamily="18" charset="0"/>
            </a:endParaRPr>
          </a:p>
        </p:txBody>
      </p:sp>
    </p:spTree>
    <p:extLst>
      <p:ext uri="{BB962C8B-B14F-4D97-AF65-F5344CB8AC3E}">
        <p14:creationId xmlns:p14="http://schemas.microsoft.com/office/powerpoint/2010/main" val="2840757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Аспект">
  <a:themeElements>
    <a:clrScheme name="Аспект">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Аспект">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Бумажная">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2">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2598</TotalTime>
  <Words>1655</Words>
  <Application>Microsoft Office PowerPoint</Application>
  <PresentationFormat>Экран (4:3)</PresentationFormat>
  <Paragraphs>118</Paragraphs>
  <Slides>26</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26</vt:i4>
      </vt:variant>
    </vt:vector>
  </HeadingPairs>
  <TitlesOfParts>
    <vt:vector size="27" baseType="lpstr">
      <vt:lpstr>Аспект</vt:lpstr>
      <vt:lpstr>Population Census in the Republic of Belarus: Experience and Perspectives</vt:lpstr>
      <vt:lpstr>Relevance of the research subject</vt:lpstr>
      <vt:lpstr>History  in the Republic of Belarus</vt:lpstr>
      <vt:lpstr>Basic principles of carrying out a population census in Belarus:</vt:lpstr>
      <vt:lpstr>Basic principles of carrying out a population census in Belarus:</vt:lpstr>
      <vt:lpstr>The census program consists of three sections :</vt:lpstr>
      <vt:lpstr>Population Census in 1999</vt:lpstr>
      <vt:lpstr>Population Census in 1999</vt:lpstr>
      <vt:lpstr>Population Census in 1999</vt:lpstr>
      <vt:lpstr>Population Census in 2009</vt:lpstr>
      <vt:lpstr>Population Census in 2009</vt:lpstr>
      <vt:lpstr>Population Census in 2009</vt:lpstr>
      <vt:lpstr>The distinctive features of the 2009 census program </vt:lpstr>
      <vt:lpstr>Population Census in 2019</vt:lpstr>
      <vt:lpstr>Population Census in 2019</vt:lpstr>
      <vt:lpstr>The innovation of the forthcoming  census</vt:lpstr>
      <vt:lpstr>Advantages:</vt:lpstr>
      <vt:lpstr>Advantages:</vt:lpstr>
      <vt:lpstr>The innovation of the forthcoming  census</vt:lpstr>
      <vt:lpstr>The relevance of the agricultural census in Belarus</vt:lpstr>
      <vt:lpstr>A pilot Population Census in in 2017</vt:lpstr>
      <vt:lpstr>A Purpose of the Pilot Population Census</vt:lpstr>
      <vt:lpstr>What did the pilot census show?</vt:lpstr>
      <vt:lpstr>Problems and difficulties by results  of a pilot  census</vt:lpstr>
      <vt:lpstr>Problems and difficulties by results  of a pilot  census</vt:lpstr>
      <vt:lpstr>Thanks for your attention </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Sampling Surveys of the Time Budget in Belarus</dc:title>
  <dc:creator>Test</dc:creator>
  <cp:lastModifiedBy>Наталья</cp:lastModifiedBy>
  <cp:revision>114</cp:revision>
  <dcterms:created xsi:type="dcterms:W3CDTF">2014-08-16T14:45:46Z</dcterms:created>
  <dcterms:modified xsi:type="dcterms:W3CDTF">2018-08-21T18:19:35Z</dcterms:modified>
</cp:coreProperties>
</file>