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9" r:id="rId4"/>
  </p:sldMasterIdLst>
  <p:notesMasterIdLst>
    <p:notesMasterId r:id="rId30"/>
  </p:notesMasterIdLst>
  <p:handoutMasterIdLst>
    <p:handoutMasterId r:id="rId31"/>
  </p:handoutMasterIdLst>
  <p:sldIdLst>
    <p:sldId id="256" r:id="rId5"/>
    <p:sldId id="257" r:id="rId6"/>
    <p:sldId id="279" r:id="rId7"/>
    <p:sldId id="288" r:id="rId8"/>
    <p:sldId id="289" r:id="rId9"/>
    <p:sldId id="267" r:id="rId10"/>
    <p:sldId id="264" r:id="rId11"/>
    <p:sldId id="268" r:id="rId12"/>
    <p:sldId id="269" r:id="rId13"/>
    <p:sldId id="270" r:id="rId14"/>
    <p:sldId id="280" r:id="rId15"/>
    <p:sldId id="272" r:id="rId16"/>
    <p:sldId id="271" r:id="rId17"/>
    <p:sldId id="283" r:id="rId18"/>
    <p:sldId id="273" r:id="rId19"/>
    <p:sldId id="275" r:id="rId20"/>
    <p:sldId id="278" r:id="rId21"/>
    <p:sldId id="285" r:id="rId22"/>
    <p:sldId id="277" r:id="rId23"/>
    <p:sldId id="276" r:id="rId24"/>
    <p:sldId id="284" r:id="rId25"/>
    <p:sldId id="287" r:id="rId26"/>
    <p:sldId id="286" r:id="rId27"/>
    <p:sldId id="261" r:id="rId28"/>
    <p:sldId id="260" r:id="rId29"/>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0065B0"/>
    <a:srgbClr val="FF0505"/>
    <a:srgbClr val="EA0000"/>
    <a:srgbClr val="444444"/>
    <a:srgbClr val="0FCED3"/>
    <a:srgbClr val="D6009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87" autoAdjust="0"/>
    <p:restoredTop sz="86364" autoAdjust="0"/>
  </p:normalViewPr>
  <p:slideViewPr>
    <p:cSldViewPr>
      <p:cViewPr varScale="1">
        <p:scale>
          <a:sx n="73" d="100"/>
          <a:sy n="73" d="100"/>
        </p:scale>
        <p:origin x="844" y="44"/>
      </p:cViewPr>
      <p:guideLst>
        <p:guide orient="horz" pos="1620"/>
        <p:guide pos="2880"/>
      </p:guideLst>
    </p:cSldViewPr>
  </p:slideViewPr>
  <p:outlineViewPr>
    <p:cViewPr>
      <p:scale>
        <a:sx n="33" d="100"/>
        <a:sy n="33" d="100"/>
      </p:scale>
      <p:origin x="0" y="-4920"/>
    </p:cViewPr>
  </p:outlineViewPr>
  <p:notesTextViewPr>
    <p:cViewPr>
      <p:scale>
        <a:sx n="100" d="100"/>
        <a:sy n="100" d="100"/>
      </p:scale>
      <p:origin x="0" y="-540"/>
    </p:cViewPr>
  </p:notesTextViewPr>
  <p:sorterViewPr>
    <p:cViewPr>
      <p:scale>
        <a:sx n="70" d="100"/>
        <a:sy n="70" d="100"/>
      </p:scale>
      <p:origin x="0" y="0"/>
    </p:cViewPr>
  </p:sorterViewPr>
  <p:notesViewPr>
    <p:cSldViewPr>
      <p:cViewPr varScale="1">
        <p:scale>
          <a:sx n="53" d="100"/>
          <a:sy n="53" d="100"/>
        </p:scale>
        <p:origin x="-2940"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spainis\projekti\SP_17%20-%20Majsaimniecibu%20finansu%20un%20paterina%20apsekojums\APMAINA\PENSIJAS_APDROS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spainis\projekti\SP_17%20-%20Majsaimniecibu%20finansu%20un%20paterina%20apsekojums\APMAINA\PENSIJAS_APDROSI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baseline="0" noProof="0" dirty="0">
                <a:effectLst/>
              </a:rPr>
              <a:t>Number of Pension plans</a:t>
            </a:r>
            <a:r>
              <a:rPr lang="en-GB" sz="1400" b="0" i="0" u="none" strike="noStrike" baseline="0" dirty="0"/>
              <a:t> </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4"/>
            <c:invertIfNegative val="0"/>
            <c:bubble3D val="0"/>
            <c:spPr>
              <a:solidFill>
                <a:srgbClr val="00B050"/>
              </a:solidFill>
              <a:ln>
                <a:noFill/>
              </a:ln>
              <a:effectLst/>
            </c:spPr>
            <c:extLst>
              <c:ext xmlns:c16="http://schemas.microsoft.com/office/drawing/2014/chart" uri="{C3380CC4-5D6E-409C-BE32-E72D297353CC}">
                <c16:uniqueId val="{00000001-3C69-47FF-8526-7D7EC9A232F0}"/>
              </c:ext>
            </c:extLst>
          </c:dPt>
          <c:cat>
            <c:strRef>
              <c:f>PENSIJAS!$I$6:$I$10</c:f>
              <c:strCache>
                <c:ptCount val="5"/>
                <c:pt idx="0">
                  <c:v>YES</c:v>
                </c:pt>
                <c:pt idx="1">
                  <c:v>Don't know</c:v>
                </c:pt>
                <c:pt idx="2">
                  <c:v>No answer</c:v>
                </c:pt>
                <c:pt idx="4">
                  <c:v>Edited</c:v>
                </c:pt>
              </c:strCache>
            </c:strRef>
          </c:cat>
          <c:val>
            <c:numRef>
              <c:f>PENSIJAS!$J$6:$J$10</c:f>
              <c:numCache>
                <c:formatCode>#,##0</c:formatCode>
                <c:ptCount val="5"/>
                <c:pt idx="0">
                  <c:v>168</c:v>
                </c:pt>
                <c:pt idx="1">
                  <c:v>109</c:v>
                </c:pt>
                <c:pt idx="2">
                  <c:v>10</c:v>
                </c:pt>
                <c:pt idx="4">
                  <c:v>434</c:v>
                </c:pt>
              </c:numCache>
            </c:numRef>
          </c:val>
          <c:extLst>
            <c:ext xmlns:c16="http://schemas.microsoft.com/office/drawing/2014/chart" uri="{C3380CC4-5D6E-409C-BE32-E72D297353CC}">
              <c16:uniqueId val="{00000002-3C69-47FF-8526-7D7EC9A232F0}"/>
            </c:ext>
          </c:extLst>
        </c:ser>
        <c:dLbls>
          <c:showLegendKey val="0"/>
          <c:showVal val="0"/>
          <c:showCatName val="0"/>
          <c:showSerName val="0"/>
          <c:showPercent val="0"/>
          <c:showBubbleSize val="0"/>
        </c:dLbls>
        <c:gapWidth val="20"/>
        <c:overlap val="2"/>
        <c:axId val="690785048"/>
        <c:axId val="690763400"/>
      </c:barChart>
      <c:catAx>
        <c:axId val="690785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763400"/>
        <c:crosses val="autoZero"/>
        <c:auto val="1"/>
        <c:lblAlgn val="ctr"/>
        <c:lblOffset val="100"/>
        <c:noMultiLvlLbl val="0"/>
      </c:catAx>
      <c:valAx>
        <c:axId val="690763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785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noProof="0" dirty="0"/>
              <a:t>Total value of </a:t>
            </a:r>
            <a:r>
              <a:rPr lang="en-GB" sz="1400" b="0" i="0" u="none" strike="noStrike" baseline="0" noProof="0" dirty="0">
                <a:effectLst/>
              </a:rPr>
              <a:t>Pension plans</a:t>
            </a:r>
            <a:r>
              <a:rPr lang="lv-LV" sz="1400" b="0" i="0" u="none" strike="noStrike" baseline="0" noProof="0" dirty="0">
                <a:effectLst/>
              </a:rPr>
              <a:t>, EUR </a:t>
            </a:r>
            <a:r>
              <a:rPr lang="en-GB" sz="1400" b="0" i="0" u="none" strike="noStrike" baseline="0" dirty="0">
                <a:effectLst/>
              </a:rPr>
              <a:t> </a:t>
            </a:r>
            <a:endParaRPr lang="en-GB" dirty="0"/>
          </a:p>
        </c:rich>
      </c:tx>
      <c:layout>
        <c:manualLayout>
          <c:xMode val="edge"/>
          <c:yMode val="edge"/>
          <c:x val="8.0288393268952415E-2"/>
          <c:y val="4.008393006837624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823177356521625"/>
          <c:y val="0.2194772286283436"/>
          <c:w val="0.74332349603223968"/>
          <c:h val="0.69199675488253243"/>
        </c:manualLayout>
      </c:layout>
      <c:barChart>
        <c:barDir val="col"/>
        <c:grouping val="clustered"/>
        <c:varyColors val="0"/>
        <c:ser>
          <c:idx val="0"/>
          <c:order val="0"/>
          <c:tx>
            <c:strRef>
              <c:f>PENSIJAS!$J$12</c:f>
              <c:strCache>
                <c:ptCount val="1"/>
                <c:pt idx="0">
                  <c:v>Accumulated pension amount of third level Pesnion scheme</c:v>
                </c:pt>
              </c:strCache>
            </c:strRef>
          </c:tx>
          <c:spPr>
            <a:solidFill>
              <a:schemeClr val="accent1"/>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038F-4C05-B0EC-4986A2101716}"/>
              </c:ext>
            </c:extLst>
          </c:dPt>
          <c:cat>
            <c:strRef>
              <c:f>PENSIJAS!$I$13:$I$14</c:f>
              <c:strCache>
                <c:ptCount val="2"/>
                <c:pt idx="0">
                  <c:v>HFCS</c:v>
                </c:pt>
                <c:pt idx="1">
                  <c:v>Edited</c:v>
                </c:pt>
              </c:strCache>
            </c:strRef>
          </c:cat>
          <c:val>
            <c:numRef>
              <c:f>PENSIJAS!$J$13:$J$14</c:f>
              <c:numCache>
                <c:formatCode>#,##0</c:formatCode>
                <c:ptCount val="2"/>
                <c:pt idx="0">
                  <c:v>114825790</c:v>
                </c:pt>
                <c:pt idx="1">
                  <c:v>342563618</c:v>
                </c:pt>
              </c:numCache>
            </c:numRef>
          </c:val>
          <c:extLst>
            <c:ext xmlns:c16="http://schemas.microsoft.com/office/drawing/2014/chart" uri="{C3380CC4-5D6E-409C-BE32-E72D297353CC}">
              <c16:uniqueId val="{00000002-038F-4C05-B0EC-4986A2101716}"/>
            </c:ext>
          </c:extLst>
        </c:ser>
        <c:dLbls>
          <c:showLegendKey val="0"/>
          <c:showVal val="0"/>
          <c:showCatName val="0"/>
          <c:showSerName val="0"/>
          <c:showPercent val="0"/>
          <c:showBubbleSize val="0"/>
        </c:dLbls>
        <c:gapWidth val="219"/>
        <c:overlap val="-27"/>
        <c:axId val="690759464"/>
        <c:axId val="690762744"/>
      </c:barChart>
      <c:catAx>
        <c:axId val="690759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762744"/>
        <c:crosses val="autoZero"/>
        <c:auto val="1"/>
        <c:lblAlgn val="ctr"/>
        <c:lblOffset val="100"/>
        <c:noMultiLvlLbl val="0"/>
      </c:catAx>
      <c:valAx>
        <c:axId val="6907627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759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52BABB2A-1528-4AAF-9A21-F4370666C7B2}" type="datetimeFigureOut">
              <a:rPr lang="en-JM" smtClean="0"/>
              <a:pPr/>
              <a:t>21/8/2018</a:t>
            </a:fld>
            <a:endParaRPr lang="en-JM"/>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6190015-6979-4CAF-87BC-D33F74A1F261}" type="datetimeFigureOut">
              <a:rPr lang="en-JM" smtClean="0"/>
              <a:pPr/>
              <a:t>21/8/2018</a:t>
            </a:fld>
            <a:endParaRPr lang="en-JM"/>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ecb.europa.eu/pub/pdf/scpsps/ecbsp18.en.pdf?d2911394a25c444cd8d3db4b77e8891a"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ecb.europa.eu/pub/pdf/scpsps/ecbsp17.en.pdf?1ec7c85bc7ace1c59117f664bdafeb08"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lv-LV" dirty="0" err="1"/>
              <a:t>Hello</a:t>
            </a:r>
            <a:r>
              <a:rPr lang="lv-LV" dirty="0"/>
              <a:t>!</a:t>
            </a:r>
            <a:r>
              <a:rPr lang="lv-LV" baseline="0" dirty="0"/>
              <a:t> </a:t>
            </a:r>
            <a:endParaRPr lang="lv-LV"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a:t>
            </a:fld>
            <a:endParaRPr lang="en-JM"/>
          </a:p>
        </p:txBody>
      </p:sp>
    </p:spTree>
    <p:extLst>
      <p:ext uri="{BB962C8B-B14F-4D97-AF65-F5344CB8AC3E}">
        <p14:creationId xmlns:p14="http://schemas.microsoft.com/office/powerpoint/2010/main" val="152782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noProof="0" dirty="0">
                <a:solidFill>
                  <a:schemeClr val="tx1"/>
                </a:solidFill>
                <a:effectLst/>
                <a:latin typeface="+mn-lt"/>
                <a:ea typeface="+mn-ea"/>
                <a:cs typeface="+mn-cs"/>
              </a:rPr>
              <a:t>In this table we compare the aggregated data on respondents’ employee income before and after the data editing. All respondents are subdivided in several groups. </a:t>
            </a:r>
          </a:p>
          <a:p>
            <a:r>
              <a:rPr lang="en-GB" sz="1200" kern="1200" noProof="0" dirty="0">
                <a:solidFill>
                  <a:schemeClr val="tx1"/>
                </a:solidFill>
                <a:effectLst/>
                <a:latin typeface="+mn-lt"/>
                <a:ea typeface="+mn-ea"/>
                <a:cs typeface="+mn-cs"/>
              </a:rPr>
              <a:t>One group (cells in green colour) corresponds to persons whose data on employee income was not changed during the data editing process.</a:t>
            </a:r>
          </a:p>
          <a:p>
            <a:r>
              <a:rPr lang="en-GB" sz="1200" kern="1200" noProof="0" dirty="0">
                <a:solidFill>
                  <a:schemeClr val="tx1"/>
                </a:solidFill>
                <a:effectLst/>
                <a:latin typeface="+mn-lt"/>
                <a:ea typeface="+mn-ea"/>
                <a:cs typeface="+mn-cs"/>
              </a:rPr>
              <a:t>In turn, cells in red colour correspond to persons who reported that they had no employee income, nevertheless from the State revenue service data we find out that these persons had employee income in 2016. Without access to administrative data, non-reported (133 cases) or under-reported (250 cases) amount of employee income of these persons would be lost. The difference between the edited amount of income and survey data for this group of persons is significant – almost six hundred millions of EUR (7% of edited total amount of employee income).</a:t>
            </a:r>
            <a:endParaRPr lang="en-GB"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10</a:t>
            </a:fld>
            <a:endParaRPr lang="en-JM"/>
          </a:p>
        </p:txBody>
      </p:sp>
    </p:spTree>
    <p:extLst>
      <p:ext uri="{BB962C8B-B14F-4D97-AF65-F5344CB8AC3E}">
        <p14:creationId xmlns:p14="http://schemas.microsoft.com/office/powerpoint/2010/main" val="30487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third group (cells in brown colour) corresponds to cases when editing based on administrative data allows to reduce the number of item non-response cases. Without access to administrative data we have to do the data imputation.</a:t>
            </a:r>
          </a:p>
          <a:p>
            <a:r>
              <a:rPr lang="en-GB" sz="1200" kern="1200" dirty="0">
                <a:solidFill>
                  <a:schemeClr val="tx1"/>
                </a:solidFill>
                <a:effectLst/>
                <a:latin typeface="+mn-lt"/>
                <a:ea typeface="+mn-ea"/>
                <a:cs typeface="+mn-cs"/>
              </a:rPr>
              <a:t>Finally, the forth group (cells in blue colour) correspond to cases when after finishing of the data editing we still have to do the data imputation.</a:t>
            </a:r>
          </a:p>
        </p:txBody>
      </p:sp>
      <p:sp>
        <p:nvSpPr>
          <p:cNvPr id="4" name="Slide Number Placeholder 3"/>
          <p:cNvSpPr>
            <a:spLocks noGrp="1"/>
          </p:cNvSpPr>
          <p:nvPr>
            <p:ph type="sldNum" sz="quarter" idx="10"/>
          </p:nvPr>
        </p:nvSpPr>
        <p:spPr/>
        <p:txBody>
          <a:bodyPr/>
          <a:lstStyle/>
          <a:p>
            <a:fld id="{379CA0D8-6577-48B2-BA77-88519BAFBFDA}" type="slidenum">
              <a:rPr lang="en-JM" smtClean="0"/>
              <a:pPr/>
              <a:t>11</a:t>
            </a:fld>
            <a:endParaRPr lang="en-JM"/>
          </a:p>
        </p:txBody>
      </p:sp>
    </p:spTree>
    <p:extLst>
      <p:ext uri="{BB962C8B-B14F-4D97-AF65-F5344CB8AC3E}">
        <p14:creationId xmlns:p14="http://schemas.microsoft.com/office/powerpoint/2010/main" val="260376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noProof="0" dirty="0">
                <a:solidFill>
                  <a:schemeClr val="tx1"/>
                </a:solidFill>
                <a:effectLst/>
                <a:latin typeface="+mn-lt"/>
                <a:ea typeface="+mn-ea"/>
                <a:cs typeface="+mn-cs"/>
              </a:rPr>
              <a:t>Very similar situation we find out when considering data on amount of income for other types of income.</a:t>
            </a:r>
          </a:p>
          <a:p>
            <a:r>
              <a:rPr lang="en-GB" sz="1200" kern="1200" noProof="0" dirty="0">
                <a:solidFill>
                  <a:schemeClr val="tx1"/>
                </a:solidFill>
                <a:effectLst/>
                <a:latin typeface="+mn-lt"/>
                <a:ea typeface="+mn-ea"/>
                <a:cs typeface="+mn-cs"/>
              </a:rPr>
              <a:t>For self-employment income we can find that out of 157 persons reporting that they had income in 2016 only 48 persons reported amount of income received.</a:t>
            </a:r>
          </a:p>
          <a:p>
            <a:r>
              <a:rPr lang="en-GB" sz="1200" kern="1200" noProof="0" dirty="0">
                <a:solidFill>
                  <a:schemeClr val="tx1"/>
                </a:solidFill>
                <a:effectLst/>
                <a:latin typeface="+mn-lt"/>
                <a:ea typeface="+mn-ea"/>
                <a:cs typeface="+mn-cs"/>
              </a:rPr>
              <a:t>In 89 cases person answered that he/she does not know the amount of income, and in 20 cases respondent refuse to answer.</a:t>
            </a:r>
          </a:p>
          <a:p>
            <a:endParaRPr lang="en-GB"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12</a:t>
            </a:fld>
            <a:endParaRPr lang="en-JM"/>
          </a:p>
        </p:txBody>
      </p:sp>
    </p:spTree>
    <p:extLst>
      <p:ext uri="{BB962C8B-B14F-4D97-AF65-F5344CB8AC3E}">
        <p14:creationId xmlns:p14="http://schemas.microsoft.com/office/powerpoint/2010/main" val="987733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From this table we can see that data of 1039 respondents (cells in green colour) were not changed during the data editing. </a:t>
            </a:r>
          </a:p>
          <a:p>
            <a:r>
              <a:rPr lang="en-GB" sz="1200" kern="1200" dirty="0">
                <a:solidFill>
                  <a:schemeClr val="tx1"/>
                </a:solidFill>
                <a:effectLst/>
                <a:latin typeface="+mn-lt"/>
                <a:ea typeface="+mn-ea"/>
                <a:cs typeface="+mn-cs"/>
              </a:rPr>
              <a:t>In 400 cases amount of self-employment was non-reported (red colour, </a:t>
            </a:r>
            <a:r>
              <a:rPr lang="lv-LV" sz="1200" kern="1200" dirty="0">
                <a:solidFill>
                  <a:schemeClr val="tx1"/>
                </a:solidFill>
                <a:effectLst/>
                <a:latin typeface="+mn-lt"/>
                <a:ea typeface="+mn-ea"/>
                <a:cs typeface="+mn-cs"/>
              </a:rPr>
              <a:t>38</a:t>
            </a:r>
            <a:r>
              <a:rPr lang="en-GB" sz="1200" kern="1200" dirty="0">
                <a:solidFill>
                  <a:schemeClr val="tx1"/>
                </a:solidFill>
                <a:effectLst/>
                <a:latin typeface="+mn-lt"/>
                <a:ea typeface="+mn-ea"/>
                <a:cs typeface="+mn-cs"/>
              </a:rPr>
              <a:t>0 cases) or under-reported (red colour, </a:t>
            </a:r>
            <a:r>
              <a:rPr lang="lv-LV" sz="1200" kern="1200" dirty="0">
                <a:solidFill>
                  <a:schemeClr val="tx1"/>
                </a:solidFill>
                <a:effectLst/>
                <a:latin typeface="+mn-lt"/>
                <a:ea typeface="+mn-ea"/>
                <a:cs typeface="+mn-cs"/>
              </a:rPr>
              <a:t>2</a:t>
            </a:r>
            <a:r>
              <a:rPr lang="en-GB" sz="1200" kern="1200" dirty="0">
                <a:solidFill>
                  <a:schemeClr val="tx1"/>
                </a:solidFill>
                <a:effectLst/>
                <a:latin typeface="+mn-lt"/>
                <a:ea typeface="+mn-ea"/>
                <a:cs typeface="+mn-cs"/>
              </a:rPr>
              <a:t>0 cases).</a:t>
            </a:r>
          </a:p>
          <a:p>
            <a:r>
              <a:rPr lang="en-GB" sz="1200" kern="1200" dirty="0">
                <a:solidFill>
                  <a:schemeClr val="tx1"/>
                </a:solidFill>
                <a:effectLst/>
                <a:latin typeface="+mn-lt"/>
                <a:ea typeface="+mn-ea"/>
                <a:cs typeface="+mn-cs"/>
              </a:rPr>
              <a:t>The difference between the edited amount of income and survey data for this group of persons is significant – almost 235 millions of EUR (</a:t>
            </a:r>
            <a:r>
              <a:rPr lang="lv-LV" sz="1200" kern="1200" dirty="0">
                <a:solidFill>
                  <a:schemeClr val="tx1"/>
                </a:solidFill>
                <a:effectLst/>
                <a:latin typeface="+mn-lt"/>
                <a:ea typeface="+mn-ea"/>
                <a:cs typeface="+mn-cs"/>
              </a:rPr>
              <a:t>34.8</a:t>
            </a:r>
            <a:r>
              <a:rPr lang="en-GB" sz="1200" kern="1200" dirty="0">
                <a:solidFill>
                  <a:schemeClr val="tx1"/>
                </a:solidFill>
                <a:effectLst/>
                <a:latin typeface="+mn-lt"/>
                <a:ea typeface="+mn-ea"/>
                <a:cs typeface="+mn-cs"/>
              </a:rPr>
              <a:t>% of edited total amount of self-employment income).</a:t>
            </a:r>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13</a:t>
            </a:fld>
            <a:endParaRPr lang="en-JM"/>
          </a:p>
        </p:txBody>
      </p:sp>
    </p:spTree>
    <p:extLst>
      <p:ext uri="{BB962C8B-B14F-4D97-AF65-F5344CB8AC3E}">
        <p14:creationId xmlns:p14="http://schemas.microsoft.com/office/powerpoint/2010/main" val="286462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85 cases editing based on administrative data allows to reduce the number of item non-response cases for amount of received self-employment income, which would be necessary impute if we have not access to administrative data.</a:t>
            </a:r>
          </a:p>
          <a:p>
            <a:r>
              <a:rPr lang="en-GB" sz="1200" kern="1200" dirty="0">
                <a:solidFill>
                  <a:schemeClr val="tx1"/>
                </a:solidFill>
                <a:effectLst/>
                <a:latin typeface="+mn-lt"/>
                <a:ea typeface="+mn-ea"/>
                <a:cs typeface="+mn-cs"/>
              </a:rPr>
              <a:t>Still in 2</a:t>
            </a:r>
            <a:r>
              <a:rPr lang="lv-LV" sz="1200" kern="1200" dirty="0">
                <a:solidFill>
                  <a:schemeClr val="tx1"/>
                </a:solidFill>
                <a:effectLst/>
                <a:latin typeface="+mn-lt"/>
                <a:ea typeface="+mn-ea"/>
                <a:cs typeface="+mn-cs"/>
              </a:rPr>
              <a:t>7</a:t>
            </a:r>
            <a:r>
              <a:rPr lang="en-GB" sz="1200" kern="1200" dirty="0">
                <a:solidFill>
                  <a:schemeClr val="tx1"/>
                </a:solidFill>
                <a:effectLst/>
                <a:latin typeface="+mn-lt"/>
                <a:ea typeface="+mn-ea"/>
                <a:cs typeface="+mn-cs"/>
              </a:rPr>
              <a:t> cases after data editing it is necessary to impute the amount of self-employment income.</a:t>
            </a:r>
          </a:p>
          <a:p>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14</a:t>
            </a:fld>
            <a:endParaRPr lang="en-JM"/>
          </a:p>
        </p:txBody>
      </p:sp>
    </p:spTree>
    <p:extLst>
      <p:ext uri="{BB962C8B-B14F-4D97-AF65-F5344CB8AC3E}">
        <p14:creationId xmlns:p14="http://schemas.microsoft.com/office/powerpoint/2010/main" val="351026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When considering respondent answers if their household had a household level income in 2016 we can see that for all types of the household level income the percentage of answers “Don't Know” and “No answer” is negligible.</a:t>
            </a:r>
          </a:p>
          <a:p>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15</a:t>
            </a:fld>
            <a:endParaRPr lang="en-JM"/>
          </a:p>
        </p:txBody>
      </p:sp>
    </p:spTree>
    <p:extLst>
      <p:ext uri="{BB962C8B-B14F-4D97-AF65-F5344CB8AC3E}">
        <p14:creationId xmlns:p14="http://schemas.microsoft.com/office/powerpoint/2010/main" val="28347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16</a:t>
            </a:fld>
            <a:endParaRPr lang="en-JM"/>
          </a:p>
        </p:txBody>
      </p:sp>
    </p:spTree>
    <p:extLst>
      <p:ext uri="{BB962C8B-B14F-4D97-AF65-F5344CB8AC3E}">
        <p14:creationId xmlns:p14="http://schemas.microsoft.com/office/powerpoint/2010/main" val="34896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table shows that 451 respondent reported that their household did not received income from public transfers in 2016. At the same time</a:t>
            </a:r>
            <a:r>
              <a:rPr lang="lv-LV"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 from State revenue service data we can find that these households received income from public transfers in 2016. The weighted total amount of income from public transfers received in 2016 by these households in 2016 is 406 millions EUR. This amount would be lost in HFCS data if we would not have access to administrative data.</a:t>
            </a:r>
          </a:p>
        </p:txBody>
      </p:sp>
      <p:sp>
        <p:nvSpPr>
          <p:cNvPr id="4" name="Slide Number Placeholder 3"/>
          <p:cNvSpPr>
            <a:spLocks noGrp="1"/>
          </p:cNvSpPr>
          <p:nvPr>
            <p:ph type="sldNum" sz="quarter" idx="10"/>
          </p:nvPr>
        </p:nvSpPr>
        <p:spPr/>
        <p:txBody>
          <a:bodyPr/>
          <a:lstStyle/>
          <a:p>
            <a:fld id="{379CA0D8-6577-48B2-BA77-88519BAFBFDA}" type="slidenum">
              <a:rPr lang="en-JM" smtClean="0"/>
              <a:pPr/>
              <a:t>17</a:t>
            </a:fld>
            <a:endParaRPr lang="en-JM"/>
          </a:p>
        </p:txBody>
      </p:sp>
    </p:spTree>
    <p:extLst>
      <p:ext uri="{BB962C8B-B14F-4D97-AF65-F5344CB8AC3E}">
        <p14:creationId xmlns:p14="http://schemas.microsoft.com/office/powerpoint/2010/main" val="266483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112 cases editing based on administrative data allows to reduce the number of item non-response cases for amount of income received from public transfers in 2016, which would be necessary impute if we have not access to administrative data.</a:t>
            </a:r>
          </a:p>
          <a:p>
            <a:r>
              <a:rPr lang="en-GB" sz="1200" kern="1200" dirty="0">
                <a:solidFill>
                  <a:schemeClr val="tx1"/>
                </a:solidFill>
                <a:effectLst/>
                <a:latin typeface="+mn-lt"/>
                <a:ea typeface="+mn-ea"/>
                <a:cs typeface="+mn-cs"/>
              </a:rPr>
              <a:t>Still in 2 cases after data editing it is necessary to impute the amount of income received from public transfers in 2016.</a:t>
            </a:r>
          </a:p>
          <a:p>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18</a:t>
            </a:fld>
            <a:endParaRPr lang="en-JM"/>
          </a:p>
        </p:txBody>
      </p:sp>
    </p:spTree>
    <p:extLst>
      <p:ext uri="{BB962C8B-B14F-4D97-AF65-F5344CB8AC3E}">
        <p14:creationId xmlns:p14="http://schemas.microsoft.com/office/powerpoint/2010/main" val="97417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Similar situation is also for other type of household level income. There is only </a:t>
            </a:r>
            <a:r>
              <a:rPr lang="lv-LV" sz="1200" kern="1200" dirty="0">
                <a:solidFill>
                  <a:schemeClr val="tx1"/>
                </a:solidFill>
                <a:effectLst/>
                <a:latin typeface="+mn-lt"/>
                <a:ea typeface="+mn-ea"/>
                <a:cs typeface="+mn-cs"/>
              </a:rPr>
              <a:t>a </a:t>
            </a:r>
            <a:r>
              <a:rPr lang="en-GB" sz="1200" kern="1200" dirty="0">
                <a:solidFill>
                  <a:schemeClr val="tx1"/>
                </a:solidFill>
                <a:effectLst/>
                <a:latin typeface="+mn-lt"/>
                <a:ea typeface="+mn-ea"/>
                <a:cs typeface="+mn-cs"/>
              </a:rPr>
              <a:t>small percentage of households, which don’t like to answer if they have received certain type of household level income or say that they do not know if their household had received such income. At the same time, rather high is percentage of respondents, who gave wrong answer that their household did not receive income while from the State revenue service data we can find that household received income. High is also percentage of respondents who did not know what amount of income household received.</a:t>
            </a:r>
          </a:p>
          <a:p>
            <a:r>
              <a:rPr lang="en-GB" sz="1200" kern="1200" dirty="0">
                <a:solidFill>
                  <a:schemeClr val="tx1"/>
                </a:solidFill>
                <a:effectLst/>
                <a:latin typeface="+mn-lt"/>
                <a:ea typeface="+mn-ea"/>
                <a:cs typeface="+mn-cs"/>
              </a:rPr>
              <a:t>This and the following two tables illustrates this for household income received from the real estate properties.</a:t>
            </a:r>
            <a:endParaRPr lang="en-GB"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19</a:t>
            </a:fld>
            <a:endParaRPr lang="en-JM"/>
          </a:p>
        </p:txBody>
      </p:sp>
    </p:spTree>
    <p:extLst>
      <p:ext uri="{BB962C8B-B14F-4D97-AF65-F5344CB8AC3E}">
        <p14:creationId xmlns:p14="http://schemas.microsoft.com/office/powerpoint/2010/main" val="8605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outline of our presentation. It covers an introduction to Household Finance and Consumption Survey, </a:t>
            </a:r>
            <a:r>
              <a:rPr lang="en-GB" dirty="0" err="1"/>
              <a:t>administratve</a:t>
            </a:r>
            <a:r>
              <a:rPr lang="en-GB" dirty="0"/>
              <a:t> data sources used and some first results illustrating effectiveness of usage administrative data for editing purposes.</a:t>
            </a:r>
            <a:endParaRPr lang="lv-LV"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2</a:t>
            </a:fld>
            <a:endParaRPr lang="en-JM"/>
          </a:p>
        </p:txBody>
      </p:sp>
    </p:spTree>
    <p:extLst>
      <p:ext uri="{BB962C8B-B14F-4D97-AF65-F5344CB8AC3E}">
        <p14:creationId xmlns:p14="http://schemas.microsoft.com/office/powerpoint/2010/main" val="3371809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79CA0D8-6577-48B2-BA77-88519BAFBFDA}" type="slidenum">
              <a:rPr lang="en-JM" smtClean="0"/>
              <a:pPr/>
              <a:t>20</a:t>
            </a:fld>
            <a:endParaRPr lang="en-JM"/>
          </a:p>
        </p:txBody>
      </p:sp>
    </p:spTree>
    <p:extLst>
      <p:ext uri="{BB962C8B-B14F-4D97-AF65-F5344CB8AC3E}">
        <p14:creationId xmlns:p14="http://schemas.microsoft.com/office/powerpoint/2010/main" val="3847008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79CA0D8-6577-48B2-BA77-88519BAFBFDA}" type="slidenum">
              <a:rPr lang="en-JM" smtClean="0"/>
              <a:pPr/>
              <a:t>21</a:t>
            </a:fld>
            <a:endParaRPr lang="en-JM"/>
          </a:p>
        </p:txBody>
      </p:sp>
    </p:spTree>
    <p:extLst>
      <p:ext uri="{BB962C8B-B14F-4D97-AF65-F5344CB8AC3E}">
        <p14:creationId xmlns:p14="http://schemas.microsoft.com/office/powerpoint/2010/main" val="1115891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noProof="0" dirty="0">
                <a:solidFill>
                  <a:schemeClr val="tx1"/>
                </a:solidFill>
                <a:effectLst/>
                <a:latin typeface="+mn-lt"/>
                <a:ea typeface="+mn-ea"/>
                <a:cs typeface="+mn-cs"/>
              </a:rPr>
              <a:t>In addition to HFCS data, we received State Revenue Service (SRS) data on participation of household members in the voluntary (so called, third level) pension plans.</a:t>
            </a:r>
          </a:p>
          <a:p>
            <a:r>
              <a:rPr lang="en-GB" sz="1200" kern="1200" noProof="0" dirty="0">
                <a:solidFill>
                  <a:schemeClr val="tx1"/>
                </a:solidFill>
                <a:effectLst/>
                <a:latin typeface="+mn-lt"/>
                <a:ea typeface="+mn-ea"/>
                <a:cs typeface="+mn-cs"/>
              </a:rPr>
              <a:t>From this chart we can see that only in less than 40% cases respondents reported participation in pension plans, and the reported total value is only 33% of the respective edited value.</a:t>
            </a:r>
          </a:p>
        </p:txBody>
      </p:sp>
      <p:sp>
        <p:nvSpPr>
          <p:cNvPr id="4" name="Slide Number Placeholder 3"/>
          <p:cNvSpPr>
            <a:spLocks noGrp="1"/>
          </p:cNvSpPr>
          <p:nvPr>
            <p:ph type="sldNum" sz="quarter" idx="10"/>
          </p:nvPr>
        </p:nvSpPr>
        <p:spPr/>
        <p:txBody>
          <a:bodyPr/>
          <a:lstStyle/>
          <a:p>
            <a:fld id="{379CA0D8-6577-48B2-BA77-88519BAFBFDA}" type="slidenum">
              <a:rPr lang="en-JM" smtClean="0"/>
              <a:pPr/>
              <a:t>22</a:t>
            </a:fld>
            <a:endParaRPr lang="en-JM"/>
          </a:p>
        </p:txBody>
      </p:sp>
    </p:spTree>
    <p:extLst>
      <p:ext uri="{BB962C8B-B14F-4D97-AF65-F5344CB8AC3E}">
        <p14:creationId xmlns:p14="http://schemas.microsoft.com/office/powerpoint/2010/main" val="2836152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Already in HFCS_2014 we found out that:</a:t>
            </a:r>
          </a:p>
          <a:p>
            <a:r>
              <a:rPr lang="en-GB" sz="1200" kern="1200" dirty="0">
                <a:solidFill>
                  <a:schemeClr val="tx1"/>
                </a:solidFill>
                <a:effectLst/>
                <a:latin typeface="+mn-lt"/>
                <a:ea typeface="+mn-ea"/>
                <a:cs typeface="+mn-cs"/>
              </a:rPr>
              <a:t>Many respondents don't know if they are participants of the pension scheme</a:t>
            </a:r>
          </a:p>
          <a:p>
            <a:r>
              <a:rPr lang="en-GB" sz="1200" kern="1200" dirty="0">
                <a:solidFill>
                  <a:schemeClr val="tx1"/>
                </a:solidFill>
                <a:effectLst/>
                <a:latin typeface="+mn-lt"/>
                <a:ea typeface="+mn-ea"/>
                <a:cs typeface="+mn-cs"/>
              </a:rPr>
              <a:t>Only few respondents know current balance of their pension plan account(s) </a:t>
            </a:r>
          </a:p>
          <a:p>
            <a:r>
              <a:rPr lang="en-GB" sz="1200" kern="1200" dirty="0">
                <a:solidFill>
                  <a:schemeClr val="tx1"/>
                </a:solidFill>
                <a:effectLst/>
                <a:latin typeface="+mn-lt"/>
                <a:ea typeface="+mn-ea"/>
                <a:cs typeface="+mn-cs"/>
              </a:rPr>
              <a:t>Therefore, in the questionnaire of HFCS_2017 we did not include questions related to participation of household members in the 1st and 2nd pension plan. </a:t>
            </a:r>
          </a:p>
          <a:p>
            <a:r>
              <a:rPr lang="en-GB" sz="1200" kern="1200" dirty="0">
                <a:solidFill>
                  <a:schemeClr val="tx1"/>
                </a:solidFill>
                <a:effectLst/>
                <a:latin typeface="+mn-lt"/>
                <a:ea typeface="+mn-ea"/>
                <a:cs typeface="+mn-cs"/>
              </a:rPr>
              <a:t>Most important data (does person participate in the pension plan, the amount of annual contribution to pension plan, and the value of pension plan at the reference date December 31, 2016) were obtained from the State Social Insurance Agency.</a:t>
            </a:r>
          </a:p>
          <a:p>
            <a:r>
              <a:rPr lang="en-GB" sz="1200" kern="1200">
                <a:solidFill>
                  <a:schemeClr val="tx1"/>
                </a:solidFill>
                <a:effectLst/>
                <a:latin typeface="+mn-lt"/>
                <a:ea typeface="+mn-ea"/>
                <a:cs typeface="+mn-cs"/>
              </a:rPr>
              <a:t>Since State Social Insurance Agency data were obtained for all persons there was no need to make any imputation.</a:t>
            </a:r>
          </a:p>
        </p:txBody>
      </p:sp>
      <p:sp>
        <p:nvSpPr>
          <p:cNvPr id="4" name="Slide Number Placeholder 3"/>
          <p:cNvSpPr>
            <a:spLocks noGrp="1"/>
          </p:cNvSpPr>
          <p:nvPr>
            <p:ph type="sldNum" sz="quarter" idx="10"/>
          </p:nvPr>
        </p:nvSpPr>
        <p:spPr/>
        <p:txBody>
          <a:bodyPr/>
          <a:lstStyle/>
          <a:p>
            <a:fld id="{379CA0D8-6577-48B2-BA77-88519BAFBFDA}" type="slidenum">
              <a:rPr lang="en-JM" smtClean="0"/>
              <a:pPr/>
              <a:t>23</a:t>
            </a:fld>
            <a:endParaRPr lang="en-JM"/>
          </a:p>
        </p:txBody>
      </p:sp>
    </p:spTree>
    <p:extLst>
      <p:ext uri="{BB962C8B-B14F-4D97-AF65-F5344CB8AC3E}">
        <p14:creationId xmlns:p14="http://schemas.microsoft.com/office/powerpoint/2010/main" val="1990563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At </a:t>
            </a:r>
            <a:r>
              <a:rPr lang="lv-LV" dirty="0" err="1"/>
              <a:t>this</a:t>
            </a:r>
            <a:r>
              <a:rPr lang="lv-LV" dirty="0"/>
              <a:t> ECB </a:t>
            </a:r>
            <a:r>
              <a:rPr lang="lv-LV" dirty="0" err="1"/>
              <a:t>web</a:t>
            </a:r>
            <a:r>
              <a:rPr lang="lv-LV" dirty="0"/>
              <a:t> </a:t>
            </a:r>
            <a:r>
              <a:rPr lang="lv-LV" dirty="0" err="1"/>
              <a:t>site</a:t>
            </a:r>
            <a:r>
              <a:rPr lang="lv-LV" dirty="0"/>
              <a:t> </a:t>
            </a:r>
            <a:r>
              <a:rPr lang="lv-LV" dirty="0" err="1"/>
              <a:t>you</a:t>
            </a:r>
            <a:r>
              <a:rPr lang="lv-LV" dirty="0"/>
              <a:t> </a:t>
            </a:r>
            <a:r>
              <a:rPr lang="lv-LV" dirty="0" err="1"/>
              <a:t>can</a:t>
            </a:r>
            <a:r>
              <a:rPr lang="lv-LV" dirty="0"/>
              <a:t> </a:t>
            </a:r>
            <a:r>
              <a:rPr lang="lv-LV" dirty="0" err="1"/>
              <a:t>find</a:t>
            </a:r>
            <a:r>
              <a:rPr lang="lv-LV" dirty="0"/>
              <a:t> </a:t>
            </a:r>
            <a:r>
              <a:rPr lang="lv-LV" dirty="0" err="1"/>
              <a:t>all</a:t>
            </a:r>
            <a:r>
              <a:rPr lang="lv-LV" dirty="0"/>
              <a:t> </a:t>
            </a:r>
            <a:r>
              <a:rPr lang="lv-LV" dirty="0" err="1"/>
              <a:t>information</a:t>
            </a:r>
            <a:r>
              <a:rPr lang="lv-LV" dirty="0"/>
              <a:t> </a:t>
            </a:r>
            <a:r>
              <a:rPr lang="lv-LV" dirty="0" err="1"/>
              <a:t>about</a:t>
            </a:r>
            <a:r>
              <a:rPr lang="lv-LV" dirty="0"/>
              <a:t> </a:t>
            </a:r>
            <a:r>
              <a:rPr lang="lv-LV" dirty="0" err="1"/>
              <a:t>survey</a:t>
            </a:r>
            <a:r>
              <a:rPr lang="lv-LV" dirty="0"/>
              <a:t> </a:t>
            </a:r>
            <a:r>
              <a:rPr lang="lv-LV" dirty="0" err="1"/>
              <a:t>also</a:t>
            </a:r>
            <a:br>
              <a:rPr lang="lv-LV" dirty="0"/>
            </a:br>
            <a:r>
              <a:rPr lang="en-GB" sz="1200" u="none"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HFCS report on the results from the second wave</a:t>
            </a:r>
            <a:r>
              <a:rPr lang="en-GB" sz="1200" u="none" kern="1200" dirty="0">
                <a:solidFill>
                  <a:schemeClr val="tx1"/>
                </a:solidFill>
                <a:latin typeface="+mn-lt"/>
                <a:ea typeface="+mn-ea"/>
                <a:cs typeface="+mn-cs"/>
              </a:rPr>
              <a:t> </a:t>
            </a:r>
            <a:r>
              <a:rPr lang="lv-LV" sz="1200" u="none" kern="1200" dirty="0">
                <a:solidFill>
                  <a:schemeClr val="tx1"/>
                </a:solidFill>
                <a:latin typeface="+mn-lt"/>
                <a:ea typeface="+mn-ea"/>
                <a:cs typeface="+mn-cs"/>
              </a:rPr>
              <a:t> </a:t>
            </a:r>
            <a:r>
              <a:rPr lang="lv-LV" sz="1200" u="none" kern="1200" dirty="0" err="1">
                <a:solidFill>
                  <a:schemeClr val="tx1"/>
                </a:solidFill>
                <a:latin typeface="+mn-lt"/>
                <a:ea typeface="+mn-ea"/>
                <a:cs typeface="+mn-cs"/>
              </a:rPr>
              <a:t>and</a:t>
            </a:r>
            <a:r>
              <a:rPr lang="lv-LV" sz="1200" u="none" kern="1200" dirty="0">
                <a:solidFill>
                  <a:schemeClr val="tx1"/>
                </a:solidFill>
                <a:latin typeface="+mn-lt"/>
                <a:ea typeface="+mn-ea"/>
                <a:cs typeface="+mn-cs"/>
              </a:rPr>
              <a:t>  </a:t>
            </a:r>
            <a:r>
              <a:rPr lang="en-GB" sz="1200" u="none" kern="1200" dirty="0">
                <a:solidFill>
                  <a:schemeClr val="tx1"/>
                </a:solidFill>
                <a:latin typeface="+mn-lt"/>
                <a:ea typeface="+mn-ea"/>
                <a:cs typeface="+mn-cs"/>
                <a:hlinkClick r:id="rId4">
                  <a:extLst>
                    <a:ext uri="{A12FA001-AC4F-418D-AE19-62706E023703}">
                      <ahyp:hlinkClr xmlns:ahyp="http://schemas.microsoft.com/office/drawing/2018/hyperlinkcolor" val="tx"/>
                    </a:ext>
                  </a:extLst>
                </a:hlinkClick>
              </a:rPr>
              <a:t>HFCS methodological report for the second wave</a:t>
            </a:r>
            <a:endParaRPr lang="en-GB" sz="1200" u="none" kern="1200" dirty="0">
              <a:solidFill>
                <a:schemeClr val="tx1"/>
              </a:solidFill>
              <a:latin typeface="+mn-lt"/>
              <a:ea typeface="+mn-ea"/>
              <a:cs typeface="+mn-cs"/>
            </a:endParaRPr>
          </a:p>
          <a:p>
            <a:endParaRPr lang="lv-LV"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24</a:t>
            </a:fld>
            <a:endParaRPr lang="en-JM"/>
          </a:p>
        </p:txBody>
      </p:sp>
    </p:spTree>
    <p:extLst>
      <p:ext uri="{BB962C8B-B14F-4D97-AF65-F5344CB8AC3E}">
        <p14:creationId xmlns:p14="http://schemas.microsoft.com/office/powerpoint/2010/main" val="4043411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79CA0D8-6577-48B2-BA77-88519BAFBFDA}" type="slidenum">
              <a:rPr lang="en-JM" smtClean="0"/>
              <a:pPr/>
              <a:t>25</a:t>
            </a:fld>
            <a:endParaRPr lang="en-JM"/>
          </a:p>
        </p:txBody>
      </p:sp>
    </p:spTree>
    <p:extLst>
      <p:ext uri="{BB962C8B-B14F-4D97-AF65-F5344CB8AC3E}">
        <p14:creationId xmlns:p14="http://schemas.microsoft.com/office/powerpoint/2010/main" val="368637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3</a:t>
            </a:fld>
            <a:endParaRPr lang="en-JM"/>
          </a:p>
        </p:txBody>
      </p:sp>
    </p:spTree>
    <p:extLst>
      <p:ext uri="{BB962C8B-B14F-4D97-AF65-F5344CB8AC3E}">
        <p14:creationId xmlns:p14="http://schemas.microsoft.com/office/powerpoint/2010/main" val="236939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4</a:t>
            </a:fld>
            <a:endParaRPr lang="en-JM"/>
          </a:p>
        </p:txBody>
      </p:sp>
    </p:spTree>
    <p:extLst>
      <p:ext uri="{BB962C8B-B14F-4D97-AF65-F5344CB8AC3E}">
        <p14:creationId xmlns:p14="http://schemas.microsoft.com/office/powerpoint/2010/main" val="358360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5</a:t>
            </a:fld>
            <a:endParaRPr lang="en-JM"/>
          </a:p>
        </p:txBody>
      </p:sp>
    </p:spTree>
    <p:extLst>
      <p:ext uri="{BB962C8B-B14F-4D97-AF65-F5344CB8AC3E}">
        <p14:creationId xmlns:p14="http://schemas.microsoft.com/office/powerpoint/2010/main" val="164781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noProof="0" dirty="0">
                <a:solidFill>
                  <a:schemeClr val="tx1"/>
                </a:solidFill>
                <a:effectLst/>
                <a:latin typeface="+mn-lt"/>
                <a:ea typeface="+mn-ea"/>
                <a:cs typeface="+mn-cs"/>
              </a:rPr>
              <a:t>Shortly about administrative data. From the State revenue service we obtained person level data on income in 2016 by the type of income, as well as, data on persons' participation in the voluntary (third level) pension schemes'.</a:t>
            </a:r>
          </a:p>
          <a:p>
            <a:r>
              <a:rPr lang="en-GB" sz="1200" kern="1200" noProof="0" dirty="0">
                <a:solidFill>
                  <a:schemeClr val="tx1"/>
                </a:solidFill>
                <a:effectLst/>
                <a:latin typeface="+mn-lt"/>
                <a:ea typeface="+mn-ea"/>
                <a:cs typeface="+mn-cs"/>
              </a:rPr>
              <a:t>From the Land Cadastre we have data on real estate properties that belong to household members including Cadastre value of property. </a:t>
            </a:r>
          </a:p>
          <a:p>
            <a:r>
              <a:rPr lang="en-GB" sz="1200" kern="1200" noProof="0" dirty="0">
                <a:solidFill>
                  <a:schemeClr val="tx1"/>
                </a:solidFill>
                <a:effectLst/>
                <a:latin typeface="+mn-lt"/>
                <a:ea typeface="+mn-ea"/>
                <a:cs typeface="+mn-cs"/>
              </a:rPr>
              <a:t>From the Credit Register we have data on household members' mortgages, loans and/or leasing contracts. </a:t>
            </a:r>
          </a:p>
          <a:p>
            <a:r>
              <a:rPr lang="en-GB" sz="1200" kern="1200" noProof="0" dirty="0">
                <a:solidFill>
                  <a:schemeClr val="tx1"/>
                </a:solidFill>
                <a:effectLst/>
                <a:latin typeface="+mn-lt"/>
                <a:ea typeface="+mn-ea"/>
                <a:cs typeface="+mn-cs"/>
              </a:rPr>
              <a:t>The State Social Insurance Agency data are about the household member participation in the first and the second level of pension scheme.</a:t>
            </a:r>
          </a:p>
          <a:p>
            <a:r>
              <a:rPr lang="en-GB" sz="1200" kern="1200" noProof="0" dirty="0">
                <a:solidFill>
                  <a:schemeClr val="tx1"/>
                </a:solidFill>
                <a:effectLst/>
                <a:latin typeface="+mn-lt"/>
                <a:ea typeface="+mn-ea"/>
                <a:cs typeface="+mn-cs"/>
              </a:rPr>
              <a:t>In the next slides we present the first results of usage of administrative data for editing of HFCS data. Currently, we have not started the imputation of missing HFCS data what has to be done when data editing will be finished.</a:t>
            </a:r>
          </a:p>
        </p:txBody>
      </p:sp>
      <p:sp>
        <p:nvSpPr>
          <p:cNvPr id="4" name="Slide Number Placeholder 3"/>
          <p:cNvSpPr>
            <a:spLocks noGrp="1"/>
          </p:cNvSpPr>
          <p:nvPr>
            <p:ph type="sldNum" sz="quarter" idx="10"/>
          </p:nvPr>
        </p:nvSpPr>
        <p:spPr/>
        <p:txBody>
          <a:bodyPr/>
          <a:lstStyle/>
          <a:p>
            <a:fld id="{379CA0D8-6577-48B2-BA77-88519BAFBFDA}" type="slidenum">
              <a:rPr lang="en-JM" smtClean="0"/>
              <a:pPr/>
              <a:t>6</a:t>
            </a:fld>
            <a:endParaRPr lang="en-JM"/>
          </a:p>
        </p:txBody>
      </p:sp>
    </p:spTree>
    <p:extLst>
      <p:ext uri="{BB962C8B-B14F-4D97-AF65-F5344CB8AC3E}">
        <p14:creationId xmlns:p14="http://schemas.microsoft.com/office/powerpoint/2010/main" val="1272279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this table we summarise respondents answers on the type of the person level income that household members have received in 2016.</a:t>
            </a:r>
          </a:p>
          <a:p>
            <a:r>
              <a:rPr lang="en-GB" sz="1200" kern="1200" dirty="0">
                <a:solidFill>
                  <a:schemeClr val="tx1"/>
                </a:solidFill>
                <a:effectLst/>
                <a:latin typeface="+mn-lt"/>
                <a:ea typeface="+mn-ea"/>
                <a:cs typeface="+mn-cs"/>
              </a:rPr>
              <a:t>About each type of income respondent can use one of four answers: YES, NO, Don't Know , No answer ( I don</a:t>
            </a:r>
            <a:r>
              <a:rPr lang="lv-LV" sz="1200" kern="1200" dirty="0">
                <a:solidFill>
                  <a:schemeClr val="tx1"/>
                </a:solidFill>
                <a:effectLst/>
                <a:latin typeface="+mn-lt"/>
                <a:ea typeface="+mn-ea"/>
                <a:cs typeface="+mn-cs"/>
              </a:rPr>
              <a:t>'</a:t>
            </a:r>
            <a:r>
              <a:rPr lang="en-GB" sz="1200" kern="1200" dirty="0">
                <a:solidFill>
                  <a:schemeClr val="tx1"/>
                </a:solidFill>
                <a:effectLst/>
                <a:latin typeface="+mn-lt"/>
                <a:ea typeface="+mn-ea"/>
                <a:cs typeface="+mn-cs"/>
              </a:rPr>
              <a:t>t like to answer).  </a:t>
            </a:r>
          </a:p>
          <a:p>
            <a:r>
              <a:rPr lang="en-GB" sz="1200" kern="1200" dirty="0">
                <a:solidFill>
                  <a:schemeClr val="tx1"/>
                </a:solidFill>
                <a:effectLst/>
                <a:latin typeface="+mn-lt"/>
                <a:ea typeface="+mn-ea"/>
                <a:cs typeface="+mn-cs"/>
              </a:rPr>
              <a:t>From the table we can see that only in a very few cases respondents used answer “Don't Know” or “No answer”.</a:t>
            </a:r>
          </a:p>
        </p:txBody>
      </p:sp>
      <p:sp>
        <p:nvSpPr>
          <p:cNvPr id="4" name="Slide Number Placeholder 3"/>
          <p:cNvSpPr>
            <a:spLocks noGrp="1"/>
          </p:cNvSpPr>
          <p:nvPr>
            <p:ph type="sldNum" sz="quarter" idx="10"/>
          </p:nvPr>
        </p:nvSpPr>
        <p:spPr/>
        <p:txBody>
          <a:bodyPr/>
          <a:lstStyle/>
          <a:p>
            <a:fld id="{379CA0D8-6577-48B2-BA77-88519BAFBFDA}" type="slidenum">
              <a:rPr lang="en-JM" smtClean="0"/>
              <a:pPr/>
              <a:t>7</a:t>
            </a:fld>
            <a:endParaRPr lang="en-JM"/>
          </a:p>
        </p:txBody>
      </p:sp>
    </p:spTree>
    <p:extLst>
      <p:ext uri="{BB962C8B-B14F-4D97-AF65-F5344CB8AC3E}">
        <p14:creationId xmlns:p14="http://schemas.microsoft.com/office/powerpoint/2010/main" val="1613394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noProof="0" dirty="0">
                <a:solidFill>
                  <a:schemeClr val="tx1"/>
                </a:solidFill>
                <a:effectLst/>
                <a:latin typeface="+mn-lt"/>
                <a:ea typeface="+mn-ea"/>
                <a:cs typeface="+mn-cs"/>
              </a:rPr>
              <a:t>The percentage of cases when respondent used one of answers “Don't Know” or “No answer” is small if we look at weighted figures, too. One tenth of percent is the highest value for indicator type question.</a:t>
            </a:r>
          </a:p>
          <a:p>
            <a:r>
              <a:rPr lang="en-GB" sz="1200" kern="1200" noProof="0" dirty="0">
                <a:solidFill>
                  <a:schemeClr val="tx1"/>
                </a:solidFill>
                <a:effectLst/>
                <a:latin typeface="+mn-lt"/>
                <a:ea typeface="+mn-ea"/>
                <a:cs typeface="+mn-cs"/>
              </a:rPr>
              <a:t>From the next slide we see that the situation is completely different when we consider what are the respondents’ answers to the question what was the amount of each type of income received in 2016.</a:t>
            </a:r>
          </a:p>
        </p:txBody>
      </p:sp>
      <p:sp>
        <p:nvSpPr>
          <p:cNvPr id="4" name="Slide Number Placeholder 3"/>
          <p:cNvSpPr>
            <a:spLocks noGrp="1"/>
          </p:cNvSpPr>
          <p:nvPr>
            <p:ph type="sldNum" sz="quarter" idx="10"/>
          </p:nvPr>
        </p:nvSpPr>
        <p:spPr/>
        <p:txBody>
          <a:bodyPr/>
          <a:lstStyle/>
          <a:p>
            <a:fld id="{379CA0D8-6577-48B2-BA77-88519BAFBFDA}" type="slidenum">
              <a:rPr lang="en-JM" smtClean="0"/>
              <a:pPr/>
              <a:t>8</a:t>
            </a:fld>
            <a:endParaRPr lang="en-JM"/>
          </a:p>
        </p:txBody>
      </p:sp>
    </p:spTree>
    <p:extLst>
      <p:ext uri="{BB962C8B-B14F-4D97-AF65-F5344CB8AC3E}">
        <p14:creationId xmlns:p14="http://schemas.microsoft.com/office/powerpoint/2010/main" val="7650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From this table we can see that out of 1361 cases when person reported that he/she received employee income in 2016 only in 422 cases (or 31% of cases) person reported amount of income received. In 825 cases respondent answered “Don't Know”, and in 114 – didn’t like to answer.</a:t>
            </a:r>
          </a:p>
          <a:p>
            <a:r>
              <a:rPr lang="en-GB" sz="1200" kern="1200" dirty="0">
                <a:solidFill>
                  <a:schemeClr val="tx1"/>
                </a:solidFill>
                <a:effectLst/>
                <a:latin typeface="+mn-lt"/>
                <a:ea typeface="+mn-ea"/>
                <a:cs typeface="+mn-cs"/>
              </a:rPr>
              <a:t>In 1003 cases the question what was amount of employee income in 2016 was not asked because respondent already answered that he/she didn’t have employee income in 2016 or respondent chooses one of answers “Don't Know” or “No answer”.</a:t>
            </a:r>
            <a:endParaRPr lang="en-GB" noProof="0" dirty="0"/>
          </a:p>
        </p:txBody>
      </p:sp>
      <p:sp>
        <p:nvSpPr>
          <p:cNvPr id="4" name="Slide Number Placeholder 3"/>
          <p:cNvSpPr>
            <a:spLocks noGrp="1"/>
          </p:cNvSpPr>
          <p:nvPr>
            <p:ph type="sldNum" sz="quarter" idx="10"/>
          </p:nvPr>
        </p:nvSpPr>
        <p:spPr/>
        <p:txBody>
          <a:bodyPr/>
          <a:lstStyle/>
          <a:p>
            <a:fld id="{379CA0D8-6577-48B2-BA77-88519BAFBFDA}" type="slidenum">
              <a:rPr lang="en-JM" smtClean="0"/>
              <a:pPr/>
              <a:t>9</a:t>
            </a:fld>
            <a:endParaRPr lang="en-JM"/>
          </a:p>
        </p:txBody>
      </p:sp>
    </p:spTree>
    <p:extLst>
      <p:ext uri="{BB962C8B-B14F-4D97-AF65-F5344CB8AC3E}">
        <p14:creationId xmlns:p14="http://schemas.microsoft.com/office/powerpoint/2010/main" val="152197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68433515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27378078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00702773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8045666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16563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345807070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289959568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333361303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Virsraksts + teks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DF5134D-7C6B-4A7B-B28B-A8C75F870448}" type="slidenum">
              <a:rPr lang="en-JM" smtClean="0"/>
              <a:pPr/>
              <a:t>‹#›</a:t>
            </a:fld>
            <a:endParaRPr lang="en-JM" dirty="0"/>
          </a:p>
        </p:txBody>
      </p:sp>
      <p:sp>
        <p:nvSpPr>
          <p:cNvPr id="4"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
        <p:nvSpPr>
          <p:cNvPr id="10" name="Text Placeholder 9"/>
          <p:cNvSpPr>
            <a:spLocks noGrp="1"/>
          </p:cNvSpPr>
          <p:nvPr>
            <p:ph type="body" sz="quarter" idx="11" hasCustomPrompt="1"/>
          </p:nvPr>
        </p:nvSpPr>
        <p:spPr>
          <a:xfrm>
            <a:off x="468313" y="987425"/>
            <a:ext cx="8207375" cy="3529013"/>
          </a:xfrm>
          <a:prstGeom prst="rect">
            <a:avLst/>
          </a:prstGeom>
        </p:spPr>
        <p:txBody>
          <a:bodyPr/>
          <a:lstStyle>
            <a:lvl1pPr>
              <a:buFontTx/>
              <a:buNone/>
              <a:defRPr/>
            </a:lvl1pPr>
          </a:lstStyle>
          <a:p>
            <a:pPr lvl="0"/>
            <a:r>
              <a:rPr lang="lv-LV" dirty="0"/>
              <a:t>Teksts</a:t>
            </a:r>
          </a:p>
        </p:txBody>
      </p:sp>
    </p:spTree>
    <p:extLst>
      <p:ext uri="{BB962C8B-B14F-4D97-AF65-F5344CB8AC3E}">
        <p14:creationId xmlns:p14="http://schemas.microsoft.com/office/powerpoint/2010/main" val="2093659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Virsraksts + objekts + atsauc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lv-LV" dirty="0"/>
              <a:t>virsraksts</a:t>
            </a:r>
          </a:p>
        </p:txBody>
      </p:sp>
      <p:sp>
        <p:nvSpPr>
          <p:cNvPr id="3" name="Slide Number Placeholder 2"/>
          <p:cNvSpPr>
            <a:spLocks noGrp="1"/>
          </p:cNvSpPr>
          <p:nvPr>
            <p:ph type="sldNum" sz="quarter" idx="10"/>
          </p:nvPr>
        </p:nvSpPr>
        <p:spPr/>
        <p:txBody>
          <a:bodyPr/>
          <a:lstStyle/>
          <a:p>
            <a:fld id="{8DF5134D-7C6B-4A7B-B28B-A8C75F870448}" type="slidenum">
              <a:rPr lang="en-JM" smtClean="0"/>
              <a:pPr/>
              <a:t>‹#›</a:t>
            </a:fld>
            <a:endParaRPr lang="en-JM" dirty="0"/>
          </a:p>
        </p:txBody>
      </p:sp>
      <p:sp>
        <p:nvSpPr>
          <p:cNvPr id="5" name="Content Placeholder 4"/>
          <p:cNvSpPr>
            <a:spLocks noGrp="1"/>
          </p:cNvSpPr>
          <p:nvPr>
            <p:ph sz="quarter" idx="11" hasCustomPrompt="1"/>
          </p:nvPr>
        </p:nvSpPr>
        <p:spPr>
          <a:xfrm>
            <a:off x="468313" y="987425"/>
            <a:ext cx="8424862" cy="3240088"/>
          </a:xfrm>
          <a:prstGeom prst="rect">
            <a:avLst/>
          </a:prstGeom>
        </p:spPr>
        <p:txBody>
          <a:bodyPr/>
          <a:lstStyle>
            <a:lvl1pPr>
              <a:buFontTx/>
              <a:buNone/>
              <a:defRPr/>
            </a:lvl1pPr>
          </a:lstStyle>
          <a:p>
            <a:pPr lvl="0"/>
            <a:r>
              <a:rPr lang="lv-LV" dirty="0" err="1"/>
              <a:t>Uzklišķiniet</a:t>
            </a:r>
            <a:r>
              <a:rPr lang="lv-LV" dirty="0"/>
              <a:t> uz atbilstošā sīktēla un ievietojiet objektu</a:t>
            </a:r>
          </a:p>
        </p:txBody>
      </p:sp>
      <p:sp>
        <p:nvSpPr>
          <p:cNvPr id="7" name="Text Placeholder 6"/>
          <p:cNvSpPr>
            <a:spLocks noGrp="1"/>
          </p:cNvSpPr>
          <p:nvPr>
            <p:ph type="body" sz="quarter" idx="12" hasCustomPrompt="1"/>
          </p:nvPr>
        </p:nvSpPr>
        <p:spPr>
          <a:xfrm>
            <a:off x="468313" y="4300538"/>
            <a:ext cx="8424862" cy="287337"/>
          </a:xfrm>
          <a:prstGeom prst="rect">
            <a:avLst/>
          </a:prstGeom>
        </p:spPr>
        <p:txBody>
          <a:bodyPr/>
          <a:lstStyle>
            <a:lvl1pPr>
              <a:buFontTx/>
              <a:buNone/>
              <a:defRPr/>
            </a:lvl1pPr>
          </a:lstStyle>
          <a:p>
            <a:pPr lvl="0"/>
            <a:r>
              <a:rPr lang="lv-LV" dirty="0"/>
              <a:t>Atsauce</a:t>
            </a:r>
          </a:p>
        </p:txBody>
      </p:sp>
    </p:spTree>
    <p:extLst>
      <p:ext uri="{BB962C8B-B14F-4D97-AF65-F5344CB8AC3E}">
        <p14:creationId xmlns:p14="http://schemas.microsoft.com/office/powerpoint/2010/main" val="899573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eksta paragrāf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2" name="Text Placeholder 18"/>
          <p:cNvSpPr>
            <a:spLocks noGrp="1"/>
          </p:cNvSpPr>
          <p:nvPr>
            <p:ph type="body" sz="quarter" idx="15" hasCustomPrompt="1"/>
          </p:nvPr>
        </p:nvSpPr>
        <p:spPr>
          <a:xfrm>
            <a:off x="533400" y="1296987"/>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Apakšvirsraksts</a:t>
            </a:r>
            <a:endParaRPr lang="en-JM" dirty="0"/>
          </a:p>
        </p:txBody>
      </p:sp>
      <p:sp>
        <p:nvSpPr>
          <p:cNvPr id="13" name="Text Placeholder 20"/>
          <p:cNvSpPr>
            <a:spLocks noGrp="1"/>
          </p:cNvSpPr>
          <p:nvPr>
            <p:ph type="body" sz="quarter" idx="16" hasCustomPrompt="1"/>
          </p:nvPr>
        </p:nvSpPr>
        <p:spPr>
          <a:xfrm>
            <a:off x="533400" y="1581150"/>
            <a:ext cx="83820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4" name="Text Placeholder 18"/>
          <p:cNvSpPr>
            <a:spLocks noGrp="1"/>
          </p:cNvSpPr>
          <p:nvPr>
            <p:ph type="body" sz="quarter" idx="17" hasCustomPrompt="1"/>
          </p:nvPr>
        </p:nvSpPr>
        <p:spPr>
          <a:xfrm>
            <a:off x="533400" y="2363787"/>
            <a:ext cx="2217906" cy="284163"/>
          </a:xfrm>
          <a:prstGeom prst="rect">
            <a:avLst/>
          </a:prstGeom>
        </p:spPr>
        <p:txBody>
          <a:bodyPr>
            <a:noAutofit/>
          </a:bodyPr>
          <a:lstStyle>
            <a:lvl1pPr marL="0" marR="0" indent="0" algn="l" defTabSz="914400" rtl="0" eaLnBrk="1" fontAlgn="auto" latinLnBrk="0" hangingPunct="1">
              <a:lnSpc>
                <a:spcPct val="110000"/>
              </a:lnSpc>
              <a:spcBef>
                <a:spcPts val="0"/>
              </a:spcBef>
              <a:spcAft>
                <a:spcPts val="0"/>
              </a:spcAft>
              <a:buClrTx/>
              <a:buSzTx/>
              <a:buFontTx/>
              <a:buNone/>
              <a:tabLst/>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lv-LV" dirty="0"/>
              <a:t>Apakšvirsraksts</a:t>
            </a:r>
            <a:endParaRPr lang="en-JM" dirty="0"/>
          </a:p>
          <a:p>
            <a:pPr lvl="0"/>
            <a:endParaRPr lang="en-JM" dirty="0"/>
          </a:p>
        </p:txBody>
      </p:sp>
      <p:sp>
        <p:nvSpPr>
          <p:cNvPr id="15" name="Text Placeholder 20"/>
          <p:cNvSpPr>
            <a:spLocks noGrp="1"/>
          </p:cNvSpPr>
          <p:nvPr>
            <p:ph type="body" sz="quarter" idx="18" hasCustomPrompt="1"/>
          </p:nvPr>
        </p:nvSpPr>
        <p:spPr>
          <a:xfrm>
            <a:off x="533400" y="2647950"/>
            <a:ext cx="83820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6" name="Text Placeholder 18"/>
          <p:cNvSpPr>
            <a:spLocks noGrp="1"/>
          </p:cNvSpPr>
          <p:nvPr>
            <p:ph type="body" sz="quarter" idx="19" hasCustomPrompt="1"/>
          </p:nvPr>
        </p:nvSpPr>
        <p:spPr>
          <a:xfrm>
            <a:off x="533400" y="3430587"/>
            <a:ext cx="2217906" cy="284163"/>
          </a:xfrm>
          <a:prstGeom prst="rect">
            <a:avLst/>
          </a:prstGeom>
        </p:spPr>
        <p:txBody>
          <a:bodyPr>
            <a:noAutofit/>
          </a:bodyPr>
          <a:lstStyle>
            <a:lvl1pPr marL="0" marR="0" indent="0" algn="l" defTabSz="914400" rtl="0" eaLnBrk="1" fontAlgn="auto" latinLnBrk="0" hangingPunct="1">
              <a:lnSpc>
                <a:spcPct val="110000"/>
              </a:lnSpc>
              <a:spcBef>
                <a:spcPts val="0"/>
              </a:spcBef>
              <a:spcAft>
                <a:spcPts val="0"/>
              </a:spcAft>
              <a:buClrTx/>
              <a:buSzTx/>
              <a:buFontTx/>
              <a:buNone/>
              <a:tabLst/>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lv-LV" dirty="0"/>
              <a:t>Apakšvirsraksts</a:t>
            </a:r>
            <a:endParaRPr lang="en-JM" dirty="0"/>
          </a:p>
          <a:p>
            <a:pPr lvl="0"/>
            <a:endParaRPr lang="en-JM" dirty="0"/>
          </a:p>
        </p:txBody>
      </p:sp>
      <p:sp>
        <p:nvSpPr>
          <p:cNvPr id="17" name="Text Placeholder 20"/>
          <p:cNvSpPr>
            <a:spLocks noGrp="1"/>
          </p:cNvSpPr>
          <p:nvPr>
            <p:ph type="body" sz="quarter" idx="20" hasCustomPrompt="1"/>
          </p:nvPr>
        </p:nvSpPr>
        <p:spPr>
          <a:xfrm>
            <a:off x="533400" y="3714750"/>
            <a:ext cx="83820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Tree>
    <p:extLst>
      <p:ext uri="{BB962C8B-B14F-4D97-AF65-F5344CB8AC3E}">
        <p14:creationId xmlns:p14="http://schemas.microsoft.com/office/powerpoint/2010/main" val="154460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13546458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kts / 3 komponen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6" name="Text Placeholder 12"/>
          <p:cNvSpPr>
            <a:spLocks noGrp="1"/>
          </p:cNvSpPr>
          <p:nvPr>
            <p:ph type="body" sz="quarter" idx="16" hasCustomPrompt="1"/>
          </p:nvPr>
        </p:nvSpPr>
        <p:spPr>
          <a:xfrm>
            <a:off x="1009650" y="1882588"/>
            <a:ext cx="1352550" cy="1353312"/>
          </a:xfrm>
          <a:prstGeom prst="ellipse">
            <a:avLst/>
          </a:prstGeom>
          <a:solidFill>
            <a:schemeClr val="tx1">
              <a:lumMod val="85000"/>
              <a:lumOff val="15000"/>
            </a:schemeClr>
          </a:solidFill>
        </p:spPr>
        <p:txBody>
          <a:bodyPr anchor="ctr">
            <a:noAutofit/>
          </a:bodyPr>
          <a:lstStyle>
            <a:lvl1pPr marL="0" indent="0" algn="ctr">
              <a:buFontTx/>
              <a:buNone/>
              <a:defRPr sz="1600" b="0">
                <a:solidFill>
                  <a:schemeClr val="bg1"/>
                </a:solidFill>
                <a:latin typeface="Calibri"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lv-LV" dirty="0"/>
              <a:t>Teksts</a:t>
            </a:r>
            <a:endParaRPr lang="en-JM" dirty="0"/>
          </a:p>
        </p:txBody>
      </p:sp>
      <p:sp>
        <p:nvSpPr>
          <p:cNvPr id="7" name="Text Placeholder 12"/>
          <p:cNvSpPr>
            <a:spLocks noGrp="1"/>
          </p:cNvSpPr>
          <p:nvPr>
            <p:ph type="body" sz="quarter" idx="17" hasCustomPrompt="1"/>
          </p:nvPr>
        </p:nvSpPr>
        <p:spPr>
          <a:xfrm>
            <a:off x="3905250" y="1888519"/>
            <a:ext cx="1352550" cy="1353312"/>
          </a:xfrm>
          <a:prstGeom prst="ellipse">
            <a:avLst/>
          </a:prstGeom>
          <a:solidFill>
            <a:schemeClr val="tx1">
              <a:lumMod val="85000"/>
              <a:lumOff val="15000"/>
            </a:schemeClr>
          </a:solidFill>
        </p:spPr>
        <p:txBody>
          <a:bodyPr anchor="ctr">
            <a:noAutofit/>
          </a:bodyPr>
          <a:lstStyle>
            <a:lvl1pPr marL="0" indent="0" algn="ctr">
              <a:buFontTx/>
              <a:buNone/>
              <a:defRPr sz="1600" b="0">
                <a:solidFill>
                  <a:schemeClr val="bg1"/>
                </a:solidFill>
                <a:latin typeface="Calibri"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lv-LV" dirty="0"/>
              <a:t>Teksts</a:t>
            </a:r>
            <a:endParaRPr lang="en-JM" dirty="0"/>
          </a:p>
        </p:txBody>
      </p:sp>
      <p:sp>
        <p:nvSpPr>
          <p:cNvPr id="8" name="Text Placeholder 12"/>
          <p:cNvSpPr>
            <a:spLocks noGrp="1"/>
          </p:cNvSpPr>
          <p:nvPr>
            <p:ph type="body" sz="quarter" idx="18" hasCustomPrompt="1"/>
          </p:nvPr>
        </p:nvSpPr>
        <p:spPr>
          <a:xfrm>
            <a:off x="6800850" y="1888519"/>
            <a:ext cx="1352550" cy="1353312"/>
          </a:xfrm>
          <a:prstGeom prst="ellipse">
            <a:avLst/>
          </a:prstGeom>
          <a:solidFill>
            <a:schemeClr val="tx1">
              <a:lumMod val="85000"/>
              <a:lumOff val="15000"/>
            </a:schemeClr>
          </a:solidFill>
        </p:spPr>
        <p:txBody>
          <a:bodyPr anchor="ctr">
            <a:noAutofit/>
          </a:bodyPr>
          <a:lstStyle>
            <a:lvl1pPr marL="0" indent="0" algn="ctr">
              <a:buFontTx/>
              <a:buNone/>
              <a:defRPr sz="1600" b="0">
                <a:solidFill>
                  <a:schemeClr val="bg1"/>
                </a:solidFill>
                <a:latin typeface="Calibri" pitchFamily="34" charset="0"/>
                <a:cs typeface="Arial" pitchFamily="34" charset="0"/>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lv-LV" dirty="0"/>
              <a:t>Teksts</a:t>
            </a:r>
            <a:endParaRPr lang="en-JM" dirty="0"/>
          </a:p>
        </p:txBody>
      </p:sp>
      <p:sp>
        <p:nvSpPr>
          <p:cNvPr id="9" name="Text Placeholder 27"/>
          <p:cNvSpPr>
            <a:spLocks noGrp="1"/>
          </p:cNvSpPr>
          <p:nvPr>
            <p:ph type="body" sz="quarter" idx="19" hasCustomPrompt="1"/>
          </p:nvPr>
        </p:nvSpPr>
        <p:spPr>
          <a:xfrm>
            <a:off x="584200" y="3432175"/>
            <a:ext cx="2159000" cy="892175"/>
          </a:xfrm>
          <a:prstGeom prst="rect">
            <a:avLst/>
          </a:prstGeom>
        </p:spPr>
        <p:txBody>
          <a:bodyPr>
            <a:normAutofit/>
          </a:bodyPr>
          <a:lstStyle>
            <a:lvl1pPr marL="0" indent="0" algn="ctr">
              <a:spcBef>
                <a:spcPts val="0"/>
              </a:spcBef>
              <a:buNone/>
              <a:defRPr sz="1600">
                <a:solidFill>
                  <a:schemeClr val="tx1">
                    <a:lumMod val="85000"/>
                    <a:lumOff val="15000"/>
                  </a:schemeClr>
                </a:solidFill>
                <a:latin typeface="Calibri" pitchFamily="34" charset="0"/>
                <a:cs typeface="Arial" pitchFamily="34" charset="0"/>
              </a:defRPr>
            </a:lvl1pPr>
          </a:lstStyle>
          <a:p>
            <a:pPr lvl="0"/>
            <a:r>
              <a:rPr lang="lv-LV" dirty="0"/>
              <a:t>Teksts</a:t>
            </a:r>
            <a:endParaRPr lang="en-JM" dirty="0"/>
          </a:p>
        </p:txBody>
      </p:sp>
      <p:sp>
        <p:nvSpPr>
          <p:cNvPr id="10" name="Text Placeholder 27"/>
          <p:cNvSpPr>
            <a:spLocks noGrp="1"/>
          </p:cNvSpPr>
          <p:nvPr>
            <p:ph type="body" sz="quarter" idx="20" hasCustomPrompt="1"/>
          </p:nvPr>
        </p:nvSpPr>
        <p:spPr>
          <a:xfrm>
            <a:off x="3505200" y="3432175"/>
            <a:ext cx="2159000" cy="892175"/>
          </a:xfrm>
          <a:prstGeom prst="rect">
            <a:avLst/>
          </a:prstGeom>
        </p:spPr>
        <p:txBody>
          <a:bodyPr>
            <a:normAutofit/>
          </a:bodyPr>
          <a:lstStyle>
            <a:lvl1pPr marL="0" indent="0" algn="ctr">
              <a:spcBef>
                <a:spcPts val="0"/>
              </a:spcBef>
              <a:buNone/>
              <a:defRPr sz="1600">
                <a:solidFill>
                  <a:schemeClr val="tx1">
                    <a:lumMod val="85000"/>
                    <a:lumOff val="15000"/>
                  </a:schemeClr>
                </a:solidFill>
                <a:latin typeface="Calibri" pitchFamily="34" charset="0"/>
                <a:cs typeface="Arial" pitchFamily="34" charset="0"/>
              </a:defRPr>
            </a:lvl1pPr>
          </a:lstStyle>
          <a:p>
            <a:pPr lvl="0"/>
            <a:r>
              <a:rPr lang="lv-LV" dirty="0"/>
              <a:t>Teksts</a:t>
            </a:r>
            <a:endParaRPr lang="en-JM" dirty="0"/>
          </a:p>
        </p:txBody>
      </p:sp>
      <p:sp>
        <p:nvSpPr>
          <p:cNvPr id="11" name="Text Placeholder 27"/>
          <p:cNvSpPr>
            <a:spLocks noGrp="1"/>
          </p:cNvSpPr>
          <p:nvPr>
            <p:ph type="body" sz="quarter" idx="21" hasCustomPrompt="1"/>
          </p:nvPr>
        </p:nvSpPr>
        <p:spPr>
          <a:xfrm>
            <a:off x="6375400" y="3432175"/>
            <a:ext cx="2159000" cy="892175"/>
          </a:xfrm>
          <a:prstGeom prst="rect">
            <a:avLst/>
          </a:prstGeom>
        </p:spPr>
        <p:txBody>
          <a:bodyPr>
            <a:normAutofit/>
          </a:bodyPr>
          <a:lstStyle>
            <a:lvl1pPr marL="0" indent="0" algn="ctr">
              <a:spcBef>
                <a:spcPts val="0"/>
              </a:spcBef>
              <a:buNone/>
              <a:defRPr sz="1600">
                <a:solidFill>
                  <a:schemeClr val="tx1">
                    <a:lumMod val="85000"/>
                    <a:lumOff val="15000"/>
                  </a:schemeClr>
                </a:solidFill>
                <a:latin typeface="Calibri" pitchFamily="34" charset="0"/>
                <a:cs typeface="Arial" pitchFamily="34" charset="0"/>
              </a:defRPr>
            </a:lvl1pPr>
          </a:lstStyle>
          <a:p>
            <a:pPr lvl="0"/>
            <a:r>
              <a:rPr lang="lv-LV" dirty="0"/>
              <a:t>Teksts</a:t>
            </a:r>
            <a:endParaRPr lang="en-JM" dirty="0"/>
          </a:p>
        </p:txBody>
      </p:sp>
      <p:sp>
        <p:nvSpPr>
          <p:cNvPr id="12" name="Content Placeholder 21"/>
          <p:cNvSpPr>
            <a:spLocks noGrp="1"/>
          </p:cNvSpPr>
          <p:nvPr>
            <p:ph sz="quarter" idx="13" hasCustomPrompt="1"/>
          </p:nvPr>
        </p:nvSpPr>
        <p:spPr>
          <a:xfrm>
            <a:off x="457200" y="990600"/>
            <a:ext cx="8229600" cy="742950"/>
          </a:xfrm>
          <a:prstGeom prst="rect">
            <a:avLst/>
          </a:prstGeom>
        </p:spPr>
        <p:txBody>
          <a:bodyPr>
            <a:normAutofit/>
          </a:bodyPr>
          <a:lstStyle>
            <a:lvl1pPr>
              <a:buNone/>
              <a:defRPr sz="1200">
                <a:solidFill>
                  <a:schemeClr val="tx1">
                    <a:lumMod val="65000"/>
                    <a:lumOff val="35000"/>
                  </a:schemeClr>
                </a:solidFill>
              </a:defRPr>
            </a:lvl1pPr>
          </a:lstStyle>
          <a:p>
            <a:pPr lvl="0"/>
            <a:r>
              <a:rPr lang="lv-LV" dirty="0"/>
              <a:t>Objekts</a:t>
            </a:r>
            <a:endParaRPr lang="en-JM" dirty="0"/>
          </a:p>
        </p:txBody>
      </p:sp>
    </p:spTree>
    <p:extLst>
      <p:ext uri="{BB962C8B-B14F-4D97-AF65-F5344CB8AC3E}">
        <p14:creationId xmlns:p14="http://schemas.microsoft.com/office/powerpoint/2010/main" val="2506707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attēli ar parakstie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7" name="Picture Placeholder 12"/>
          <p:cNvSpPr>
            <a:spLocks noGrp="1"/>
          </p:cNvSpPr>
          <p:nvPr>
            <p:ph type="pic" sz="quarter" idx="16" hasCustomPrompt="1"/>
          </p:nvPr>
        </p:nvSpPr>
        <p:spPr>
          <a:xfrm>
            <a:off x="1066800" y="1123950"/>
            <a:ext cx="1481328" cy="2420811"/>
          </a:xfrm>
          <a:prstGeom prst="rect">
            <a:avLst/>
          </a:prstGeom>
        </p:spPr>
        <p:txBody>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a:lvl1pPr>
          </a:lstStyle>
          <a:p>
            <a:r>
              <a:rPr lang="lv-LV" dirty="0"/>
              <a:t>Uzklikšķini uz ikonas, lai ievietotu attēlu</a:t>
            </a:r>
            <a:endParaRPr lang="en-JM" dirty="0"/>
          </a:p>
          <a:p>
            <a:endParaRPr lang="en-JM" dirty="0"/>
          </a:p>
        </p:txBody>
      </p:sp>
      <p:sp>
        <p:nvSpPr>
          <p:cNvPr id="9" name="Picture Placeholder 12"/>
          <p:cNvSpPr>
            <a:spLocks noGrp="1"/>
          </p:cNvSpPr>
          <p:nvPr>
            <p:ph type="pic" sz="quarter" idx="17" hasCustomPrompt="1"/>
          </p:nvPr>
        </p:nvSpPr>
        <p:spPr>
          <a:xfrm>
            <a:off x="3829079" y="1123950"/>
            <a:ext cx="1481328" cy="2397897"/>
          </a:xfrm>
          <a:prstGeom prst="rect">
            <a:avLst/>
          </a:prstGeom>
        </p:spPr>
        <p:txBody>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a:lvl1pPr>
          </a:lstStyle>
          <a:p>
            <a:r>
              <a:rPr lang="lv-LV" dirty="0"/>
              <a:t>Uzklikšķini uz ikonas, lai ievietotu attēlu</a:t>
            </a:r>
            <a:endParaRPr lang="en-JM" dirty="0"/>
          </a:p>
          <a:p>
            <a:endParaRPr lang="en-JM" dirty="0"/>
          </a:p>
        </p:txBody>
      </p:sp>
      <p:sp>
        <p:nvSpPr>
          <p:cNvPr id="11" name="Picture Placeholder 12"/>
          <p:cNvSpPr>
            <a:spLocks noGrp="1"/>
          </p:cNvSpPr>
          <p:nvPr>
            <p:ph type="pic" sz="quarter" idx="18" hasCustomPrompt="1"/>
          </p:nvPr>
        </p:nvSpPr>
        <p:spPr>
          <a:xfrm>
            <a:off x="6648479" y="1123950"/>
            <a:ext cx="1481328" cy="2397897"/>
          </a:xfrm>
          <a:prstGeom prst="rect">
            <a:avLst/>
          </a:prstGeom>
        </p:spPr>
        <p:txBody>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a:lvl1pPr>
          </a:lstStyle>
          <a:p>
            <a:r>
              <a:rPr lang="lv-LV" dirty="0"/>
              <a:t>Uzklikšķini uz ikonas, lai ievietotu attēlu</a:t>
            </a:r>
            <a:endParaRPr lang="en-JM" dirty="0"/>
          </a:p>
          <a:p>
            <a:endParaRPr lang="en-JM" dirty="0"/>
          </a:p>
        </p:txBody>
      </p:sp>
      <p:sp>
        <p:nvSpPr>
          <p:cNvPr id="12" name="Text Placeholder 11"/>
          <p:cNvSpPr>
            <a:spLocks noGrp="1"/>
          </p:cNvSpPr>
          <p:nvPr>
            <p:ph type="body" sz="quarter" idx="19" hasCustomPrompt="1"/>
          </p:nvPr>
        </p:nvSpPr>
        <p:spPr>
          <a:xfrm>
            <a:off x="762000" y="3638550"/>
            <a:ext cx="2057400" cy="301752"/>
          </a:xfrm>
          <a:prstGeom prst="rect">
            <a:avLst/>
          </a:prstGeom>
          <a:noFill/>
          <a:ln>
            <a:noFill/>
          </a:ln>
        </p:spPr>
        <p:txBody>
          <a:bodyPr anchor="ctr">
            <a:noAutofit/>
          </a:bodyPr>
          <a:lstStyle>
            <a:lvl1pPr marL="0" indent="0" algn="ctr">
              <a:buFontTx/>
              <a:buNone/>
              <a:defRPr sz="1600" baseline="0">
                <a:solidFill>
                  <a:schemeClr val="tx1">
                    <a:lumMod val="75000"/>
                    <a:lumOff val="25000"/>
                  </a:schemeClr>
                </a:solidFill>
                <a:latin typeface="Calibri"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lv-LV" dirty="0"/>
              <a:t>paraksts</a:t>
            </a:r>
            <a:endParaRPr lang="en-JM" dirty="0"/>
          </a:p>
        </p:txBody>
      </p:sp>
      <p:sp>
        <p:nvSpPr>
          <p:cNvPr id="13" name="Text Placeholder 11"/>
          <p:cNvSpPr>
            <a:spLocks noGrp="1"/>
          </p:cNvSpPr>
          <p:nvPr>
            <p:ph type="body" sz="quarter" idx="20" hasCustomPrompt="1"/>
          </p:nvPr>
        </p:nvSpPr>
        <p:spPr>
          <a:xfrm>
            <a:off x="3581400" y="3638550"/>
            <a:ext cx="2057400" cy="301752"/>
          </a:xfrm>
          <a:prstGeom prst="rect">
            <a:avLst/>
          </a:prstGeom>
          <a:noFill/>
          <a:ln>
            <a:noFill/>
          </a:ln>
        </p:spPr>
        <p:txBody>
          <a:bodyPr anchor="ctr">
            <a:noAutofit/>
          </a:bodyPr>
          <a:lstStyle>
            <a:lvl1pPr marL="0" indent="0" algn="ctr">
              <a:buFontTx/>
              <a:buNone/>
              <a:defRPr sz="1600" baseline="0">
                <a:solidFill>
                  <a:schemeClr val="tx1">
                    <a:lumMod val="75000"/>
                    <a:lumOff val="25000"/>
                  </a:schemeClr>
                </a:solidFill>
                <a:latin typeface="Calibri"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lv-LV" dirty="0"/>
              <a:t>paraksts</a:t>
            </a:r>
            <a:endParaRPr lang="en-JM" dirty="0"/>
          </a:p>
        </p:txBody>
      </p:sp>
      <p:sp>
        <p:nvSpPr>
          <p:cNvPr id="14" name="Text Placeholder 11"/>
          <p:cNvSpPr>
            <a:spLocks noGrp="1"/>
          </p:cNvSpPr>
          <p:nvPr>
            <p:ph type="body" sz="quarter" idx="21" hasCustomPrompt="1"/>
          </p:nvPr>
        </p:nvSpPr>
        <p:spPr>
          <a:xfrm>
            <a:off x="6400800" y="3638550"/>
            <a:ext cx="2057400" cy="301752"/>
          </a:xfrm>
          <a:prstGeom prst="rect">
            <a:avLst/>
          </a:prstGeom>
          <a:noFill/>
          <a:ln>
            <a:noFill/>
          </a:ln>
        </p:spPr>
        <p:txBody>
          <a:bodyPr anchor="ctr">
            <a:noAutofit/>
          </a:bodyPr>
          <a:lstStyle>
            <a:lvl1pPr marL="0" indent="0" algn="ctr">
              <a:buFontTx/>
              <a:buNone/>
              <a:defRPr sz="1600" baseline="0">
                <a:solidFill>
                  <a:schemeClr val="tx1">
                    <a:lumMod val="75000"/>
                    <a:lumOff val="25000"/>
                  </a:schemeClr>
                </a:solidFill>
                <a:latin typeface="Calibri" pitchFamily="34" charset="0"/>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lv-LV" dirty="0"/>
              <a:t>paraksts</a:t>
            </a:r>
            <a:endParaRPr lang="en-JM" dirty="0"/>
          </a:p>
        </p:txBody>
      </p:sp>
    </p:spTree>
    <p:extLst>
      <p:ext uri="{BB962C8B-B14F-4D97-AF65-F5344CB8AC3E}">
        <p14:creationId xmlns:p14="http://schemas.microsoft.com/office/powerpoint/2010/main" val="1218611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attēls / 3 komponen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7" name="Text Placeholder 18"/>
          <p:cNvSpPr>
            <a:spLocks noGrp="1"/>
          </p:cNvSpPr>
          <p:nvPr>
            <p:ph type="body" sz="quarter" idx="15" hasCustomPrompt="1"/>
          </p:nvPr>
        </p:nvSpPr>
        <p:spPr>
          <a:xfrm>
            <a:off x="1295400" y="11239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8" name="Text Placeholder 20"/>
          <p:cNvSpPr>
            <a:spLocks noGrp="1"/>
          </p:cNvSpPr>
          <p:nvPr>
            <p:ph type="body" sz="quarter" idx="16" hasCustomPrompt="1"/>
          </p:nvPr>
        </p:nvSpPr>
        <p:spPr>
          <a:xfrm>
            <a:off x="1295400" y="1428750"/>
            <a:ext cx="2743200" cy="5334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9" name="Text Placeholder 18"/>
          <p:cNvSpPr>
            <a:spLocks noGrp="1"/>
          </p:cNvSpPr>
          <p:nvPr>
            <p:ph type="body" sz="quarter" idx="17" hasCustomPrompt="1"/>
          </p:nvPr>
        </p:nvSpPr>
        <p:spPr>
          <a:xfrm>
            <a:off x="1295400" y="21907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0" name="Text Placeholder 20"/>
          <p:cNvSpPr>
            <a:spLocks noGrp="1"/>
          </p:cNvSpPr>
          <p:nvPr>
            <p:ph type="body" sz="quarter" idx="18" hasCustomPrompt="1"/>
          </p:nvPr>
        </p:nvSpPr>
        <p:spPr>
          <a:xfrm>
            <a:off x="1295400" y="2495550"/>
            <a:ext cx="2743200" cy="5334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1" name="Text Placeholder 18"/>
          <p:cNvSpPr>
            <a:spLocks noGrp="1"/>
          </p:cNvSpPr>
          <p:nvPr>
            <p:ph type="body" sz="quarter" idx="19" hasCustomPrompt="1"/>
          </p:nvPr>
        </p:nvSpPr>
        <p:spPr>
          <a:xfrm>
            <a:off x="1295400" y="32575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2" name="Text Placeholder 20"/>
          <p:cNvSpPr>
            <a:spLocks noGrp="1"/>
          </p:cNvSpPr>
          <p:nvPr>
            <p:ph type="body" sz="quarter" idx="20" hasCustomPrompt="1"/>
          </p:nvPr>
        </p:nvSpPr>
        <p:spPr>
          <a:xfrm>
            <a:off x="1295400" y="3562350"/>
            <a:ext cx="2743200" cy="5334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3" name="Picture Placeholder 24"/>
          <p:cNvSpPr>
            <a:spLocks noGrp="1"/>
          </p:cNvSpPr>
          <p:nvPr>
            <p:ph type="pic" sz="quarter" idx="28" hasCustomPrompt="1"/>
          </p:nvPr>
        </p:nvSpPr>
        <p:spPr>
          <a:xfrm>
            <a:off x="4419600" y="1200150"/>
            <a:ext cx="3718541" cy="2971800"/>
          </a:xfrm>
          <a:prstGeom prst="rect">
            <a:avLst/>
          </a:prstGeom>
        </p:spPr>
        <p:txBody>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a:lvl1pPr>
          </a:lstStyle>
          <a:p>
            <a:r>
              <a:rPr lang="lv-LV" dirty="0"/>
              <a:t>Uzklikšķini uz ikonas, lai ievietotu attēlu</a:t>
            </a:r>
            <a:endParaRPr lang="en-JM" dirty="0"/>
          </a:p>
          <a:p>
            <a:endParaRPr lang="en-JM" dirty="0"/>
          </a:p>
        </p:txBody>
      </p:sp>
    </p:spTree>
    <p:extLst>
      <p:ext uri="{BB962C8B-B14F-4D97-AF65-F5344CB8AC3E}">
        <p14:creationId xmlns:p14="http://schemas.microsoft.com/office/powerpoint/2010/main" val="373891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attēls monitora ekrānā">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6" name="Text Placeholder 18"/>
          <p:cNvSpPr>
            <a:spLocks noGrp="1"/>
          </p:cNvSpPr>
          <p:nvPr>
            <p:ph type="body" sz="quarter" idx="15" hasCustomPrompt="1"/>
          </p:nvPr>
        </p:nvSpPr>
        <p:spPr>
          <a:xfrm>
            <a:off x="5791200" y="1373187"/>
            <a:ext cx="2667000" cy="665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8" name="Text Placeholder 18"/>
          <p:cNvSpPr>
            <a:spLocks noGrp="1"/>
          </p:cNvSpPr>
          <p:nvPr>
            <p:ph type="body" sz="quarter" idx="17" hasCustomPrompt="1"/>
          </p:nvPr>
        </p:nvSpPr>
        <p:spPr>
          <a:xfrm>
            <a:off x="5791200" y="2266950"/>
            <a:ext cx="2533650" cy="284163"/>
          </a:xfrm>
          <a:prstGeom prst="rect">
            <a:avLst/>
          </a:prstGeom>
          <a:solidFill>
            <a:srgbClr val="0070C0"/>
          </a:solidFill>
          <a:ln>
            <a:noFill/>
          </a:ln>
        </p:spPr>
        <p:txBody>
          <a:bodyPr>
            <a:noAutofit/>
          </a:bodyPr>
          <a:lstStyle>
            <a:lvl1pPr marL="0" indent="0">
              <a:buFontTx/>
              <a:buNone/>
              <a:defRPr sz="1600" b="0">
                <a:solidFill>
                  <a:schemeClr val="bg1"/>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9" name="Text Placeholder 20"/>
          <p:cNvSpPr>
            <a:spLocks noGrp="1"/>
          </p:cNvSpPr>
          <p:nvPr>
            <p:ph type="body" sz="quarter" idx="18" hasCustomPrompt="1"/>
          </p:nvPr>
        </p:nvSpPr>
        <p:spPr>
          <a:xfrm>
            <a:off x="5791200" y="2551113"/>
            <a:ext cx="2819400" cy="5334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0" name="Text Placeholder 18"/>
          <p:cNvSpPr>
            <a:spLocks noGrp="1"/>
          </p:cNvSpPr>
          <p:nvPr>
            <p:ph type="body" sz="quarter" idx="19" hasCustomPrompt="1"/>
          </p:nvPr>
        </p:nvSpPr>
        <p:spPr>
          <a:xfrm>
            <a:off x="5791200" y="3354387"/>
            <a:ext cx="2514600" cy="284163"/>
          </a:xfrm>
          <a:prstGeom prst="rect">
            <a:avLst/>
          </a:prstGeom>
          <a:solidFill>
            <a:srgbClr val="0070C0"/>
          </a:solidFill>
          <a:ln>
            <a:noFill/>
          </a:ln>
        </p:spPr>
        <p:txBody>
          <a:bodyPr>
            <a:noAutofit/>
          </a:bodyPr>
          <a:lstStyle>
            <a:lvl1pPr marL="0" indent="0">
              <a:buFontTx/>
              <a:buNone/>
              <a:defRPr sz="1600" b="0">
                <a:solidFill>
                  <a:schemeClr val="bg1"/>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1" name="Text Placeholder 20"/>
          <p:cNvSpPr>
            <a:spLocks noGrp="1"/>
          </p:cNvSpPr>
          <p:nvPr>
            <p:ph type="body" sz="quarter" idx="20" hasCustomPrompt="1"/>
          </p:nvPr>
        </p:nvSpPr>
        <p:spPr>
          <a:xfrm>
            <a:off x="5791200" y="3638550"/>
            <a:ext cx="2971800" cy="5334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000" y="1323975"/>
            <a:ext cx="4917608" cy="2935663"/>
          </a:xfrm>
          <a:prstGeom prst="rect">
            <a:avLst/>
          </a:prstGeom>
        </p:spPr>
      </p:pic>
      <p:sp>
        <p:nvSpPr>
          <p:cNvPr id="13" name="Picture Placeholder 16"/>
          <p:cNvSpPr>
            <a:spLocks noGrp="1"/>
          </p:cNvSpPr>
          <p:nvPr>
            <p:ph type="pic" sz="quarter" idx="21"/>
          </p:nvPr>
        </p:nvSpPr>
        <p:spPr>
          <a:xfrm>
            <a:off x="1125304" y="1700784"/>
            <a:ext cx="3429000" cy="2065944"/>
          </a:xfrm>
          <a:prstGeom prst="rect">
            <a:avLst/>
          </a:prstGeom>
        </p:spPr>
        <p:txBody>
          <a:bodyPr/>
          <a:lstStyle>
            <a:lvl1pPr>
              <a:defRPr/>
            </a:lvl1pPr>
          </a:lstStyle>
          <a:p>
            <a:r>
              <a:rPr lang="en-US"/>
              <a:t>Click icon to add picture</a:t>
            </a:r>
            <a:endParaRPr lang="en-JM" dirty="0"/>
          </a:p>
        </p:txBody>
      </p:sp>
      <p:sp>
        <p:nvSpPr>
          <p:cNvPr id="14" name="Text Placeholder 18"/>
          <p:cNvSpPr>
            <a:spLocks noGrp="1"/>
          </p:cNvSpPr>
          <p:nvPr>
            <p:ph type="body" sz="quarter" idx="22" hasCustomPrompt="1"/>
          </p:nvPr>
        </p:nvSpPr>
        <p:spPr>
          <a:xfrm>
            <a:off x="5800725" y="1085850"/>
            <a:ext cx="2533650" cy="284163"/>
          </a:xfrm>
          <a:prstGeom prst="rect">
            <a:avLst/>
          </a:prstGeom>
          <a:solidFill>
            <a:srgbClr val="0070C0"/>
          </a:solidFill>
          <a:ln>
            <a:noFill/>
          </a:ln>
        </p:spPr>
        <p:txBody>
          <a:bodyPr>
            <a:noAutofit/>
          </a:bodyPr>
          <a:lstStyle>
            <a:lvl1pPr marL="0" indent="0">
              <a:buFontTx/>
              <a:buNone/>
              <a:defRPr sz="1600" b="0">
                <a:solidFill>
                  <a:schemeClr val="bg1"/>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Tree>
    <p:extLst>
      <p:ext uri="{BB962C8B-B14F-4D97-AF65-F5344CB8AC3E}">
        <p14:creationId xmlns:p14="http://schemas.microsoft.com/office/powerpoint/2010/main" val="2096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kolonnas teks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cxnSp>
        <p:nvCxnSpPr>
          <p:cNvPr id="7" name="Straight Connector 6"/>
          <p:cNvCxnSpPr/>
          <p:nvPr userDrawn="1"/>
        </p:nvCxnSpPr>
        <p:spPr>
          <a:xfrm>
            <a:off x="3200400" y="1188809"/>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096000" y="1188809"/>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hasCustomPrompt="1"/>
          </p:nvPr>
        </p:nvSpPr>
        <p:spPr>
          <a:xfrm>
            <a:off x="457200" y="1581150"/>
            <a:ext cx="2590800" cy="2362200"/>
          </a:xfrm>
          <a:prstGeom prst="rect">
            <a:avLst/>
          </a:prstGeom>
        </p:spPr>
        <p:txBody>
          <a:bodyPr>
            <a:normAutofit/>
          </a:bodyPr>
          <a:lstStyle>
            <a:lvl1pPr>
              <a:buClr>
                <a:srgbClr val="0070C0"/>
              </a:buClr>
              <a:buSzPct val="120000"/>
              <a:buFont typeface="Courier New" pitchFamily="49" charset="0"/>
              <a:buChar char="o"/>
              <a:defRPr sz="1600"/>
            </a:lvl1pPr>
          </a:lstStyle>
          <a:p>
            <a:pPr lvl="0"/>
            <a:r>
              <a:rPr lang="lv-LV" dirty="0"/>
              <a:t>Teksts</a:t>
            </a:r>
            <a:endParaRPr lang="en-JM" dirty="0"/>
          </a:p>
        </p:txBody>
      </p:sp>
      <p:sp>
        <p:nvSpPr>
          <p:cNvPr id="16" name="Text Placeholder 14"/>
          <p:cNvSpPr>
            <a:spLocks noGrp="1"/>
          </p:cNvSpPr>
          <p:nvPr>
            <p:ph type="body" sz="quarter" idx="14" hasCustomPrompt="1"/>
          </p:nvPr>
        </p:nvSpPr>
        <p:spPr>
          <a:xfrm>
            <a:off x="3352800" y="1581150"/>
            <a:ext cx="2590800" cy="2362200"/>
          </a:xfrm>
          <a:prstGeom prst="rect">
            <a:avLst/>
          </a:prstGeom>
        </p:spPr>
        <p:txBody>
          <a:bodyPr>
            <a:normAutofit/>
          </a:bodyPr>
          <a:lstStyle>
            <a:lvl1pPr>
              <a:buClr>
                <a:srgbClr val="0070C0"/>
              </a:buClr>
              <a:buSzPct val="120000"/>
              <a:buFont typeface="Courier New" pitchFamily="49" charset="0"/>
              <a:buChar char="o"/>
              <a:defRPr sz="1600"/>
            </a:lvl1pPr>
          </a:lstStyle>
          <a:p>
            <a:pPr lvl="0"/>
            <a:r>
              <a:rPr lang="lv-LV" dirty="0"/>
              <a:t>Teksts</a:t>
            </a:r>
            <a:endParaRPr lang="en-JM" dirty="0"/>
          </a:p>
        </p:txBody>
      </p:sp>
      <p:sp>
        <p:nvSpPr>
          <p:cNvPr id="17" name="Text Placeholder 14"/>
          <p:cNvSpPr>
            <a:spLocks noGrp="1"/>
          </p:cNvSpPr>
          <p:nvPr>
            <p:ph type="body" sz="quarter" idx="15" hasCustomPrompt="1"/>
          </p:nvPr>
        </p:nvSpPr>
        <p:spPr>
          <a:xfrm>
            <a:off x="6248400" y="1581150"/>
            <a:ext cx="2590800" cy="2362200"/>
          </a:xfrm>
          <a:prstGeom prst="rect">
            <a:avLst/>
          </a:prstGeom>
        </p:spPr>
        <p:txBody>
          <a:bodyPr>
            <a:normAutofit/>
          </a:bodyPr>
          <a:lstStyle>
            <a:lvl1pPr>
              <a:buClr>
                <a:srgbClr val="0070C0"/>
              </a:buClr>
              <a:buSzPct val="120000"/>
              <a:buFont typeface="Courier New" pitchFamily="49" charset="0"/>
              <a:buChar char="o"/>
              <a:defRPr sz="1600"/>
            </a:lvl1pPr>
          </a:lstStyle>
          <a:p>
            <a:pPr lvl="0"/>
            <a:r>
              <a:rPr lang="lv-LV" dirty="0"/>
              <a:t>Teksts</a:t>
            </a:r>
            <a:endParaRPr lang="en-JM" dirty="0"/>
          </a:p>
        </p:txBody>
      </p:sp>
      <p:sp>
        <p:nvSpPr>
          <p:cNvPr id="18" name="Content Placeholder 38"/>
          <p:cNvSpPr>
            <a:spLocks noGrp="1"/>
          </p:cNvSpPr>
          <p:nvPr>
            <p:ph sz="quarter" idx="37" hasCustomPrompt="1"/>
          </p:nvPr>
        </p:nvSpPr>
        <p:spPr>
          <a:xfrm>
            <a:off x="457200" y="1200150"/>
            <a:ext cx="20574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Teksts</a:t>
            </a:r>
            <a:endParaRPr lang="en-JM" dirty="0"/>
          </a:p>
        </p:txBody>
      </p:sp>
      <p:sp>
        <p:nvSpPr>
          <p:cNvPr id="21" name="Content Placeholder 38"/>
          <p:cNvSpPr>
            <a:spLocks noGrp="1"/>
          </p:cNvSpPr>
          <p:nvPr>
            <p:ph sz="quarter" idx="38" hasCustomPrompt="1"/>
          </p:nvPr>
        </p:nvSpPr>
        <p:spPr>
          <a:xfrm>
            <a:off x="3352800" y="1200150"/>
            <a:ext cx="20574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Teksts</a:t>
            </a:r>
            <a:endParaRPr lang="en-JM" dirty="0"/>
          </a:p>
        </p:txBody>
      </p:sp>
      <p:sp>
        <p:nvSpPr>
          <p:cNvPr id="23" name="Content Placeholder 38"/>
          <p:cNvSpPr>
            <a:spLocks noGrp="1"/>
          </p:cNvSpPr>
          <p:nvPr>
            <p:ph sz="quarter" idx="39" hasCustomPrompt="1"/>
          </p:nvPr>
        </p:nvSpPr>
        <p:spPr>
          <a:xfrm>
            <a:off x="6248400" y="1200150"/>
            <a:ext cx="20574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Teksts</a:t>
            </a:r>
            <a:endParaRPr lang="en-JM"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attēls">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F5134D-7C6B-4A7B-B28B-A8C75F870448}" type="slidenum">
              <a:rPr lang="en-JM" smtClean="0"/>
              <a:pPr/>
              <a:t>‹#›</a:t>
            </a:fld>
            <a:endParaRPr lang="en-JM"/>
          </a:p>
        </p:txBody>
      </p:sp>
      <p:sp>
        <p:nvSpPr>
          <p:cNvPr id="5" name="Picture Placeholder 4"/>
          <p:cNvSpPr>
            <a:spLocks noGrp="1"/>
          </p:cNvSpPr>
          <p:nvPr>
            <p:ph type="pic" sz="quarter" idx="13" hasCustomPrompt="1"/>
          </p:nvPr>
        </p:nvSpPr>
        <p:spPr>
          <a:xfrm>
            <a:off x="457200" y="1123950"/>
            <a:ext cx="7696200" cy="3505200"/>
          </a:xfrm>
          <a:prstGeom prst="rect">
            <a:avLst/>
          </a:prstGeom>
        </p:spPr>
        <p:txBody>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a:lvl1pPr>
          </a:lstStyle>
          <a:p>
            <a:r>
              <a:rPr lang="lv-LV" dirty="0"/>
              <a:t>Uzklikšķini uz ikonas, lai ievietotu attēlu</a:t>
            </a:r>
            <a:endParaRPr lang="en-JM" dirty="0"/>
          </a:p>
          <a:p>
            <a:endParaRPr lang="en-JM" dirty="0"/>
          </a:p>
        </p:txBody>
      </p:sp>
      <p:sp>
        <p:nvSpPr>
          <p:cNvPr id="6"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Tree>
    <p:extLst>
      <p:ext uri="{BB962C8B-B14F-4D97-AF65-F5344CB8AC3E}">
        <p14:creationId xmlns:p14="http://schemas.microsoft.com/office/powerpoint/2010/main" val="666670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attēli 4 objek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hasCustomPrompt="1"/>
          </p:nvPr>
        </p:nvSpPr>
        <p:spPr>
          <a:xfrm>
            <a:off x="533400" y="1200150"/>
            <a:ext cx="1828800" cy="1518666"/>
          </a:xfrm>
          <a:prstGeom prst="rect">
            <a:avLst/>
          </a:prstGeom>
        </p:spPr>
        <p:txBody>
          <a:bodyPr>
            <a:normAutofit/>
          </a:bodyPr>
          <a:lstStyle>
            <a:lvl1pPr marL="0" marR="0" indent="0" algn="ctr" defTabSz="914400" rtl="0" eaLnBrk="1" fontAlgn="auto" latinLnBrk="0" hangingPunct="1">
              <a:lnSpc>
                <a:spcPct val="110000"/>
              </a:lnSpc>
              <a:spcBef>
                <a:spcPts val="0"/>
              </a:spcBef>
              <a:spcAft>
                <a:spcPts val="0"/>
              </a:spcAft>
              <a:buClrTx/>
              <a:buSzTx/>
              <a:buFontTx/>
              <a:buNone/>
              <a:tabLst/>
              <a:defRPr sz="1400"/>
            </a:lvl1pPr>
          </a:lstStyle>
          <a:p>
            <a:r>
              <a:rPr lang="lv-LV" dirty="0"/>
              <a:t>Uzklikšķini uz ikonas, lai ievietotu attēlu</a:t>
            </a:r>
            <a:endParaRPr lang="en-JM" dirty="0"/>
          </a:p>
        </p:txBody>
      </p:sp>
      <p:sp>
        <p:nvSpPr>
          <p:cNvPr id="32" name="Picture Placeholder 29"/>
          <p:cNvSpPr>
            <a:spLocks noGrp="1"/>
          </p:cNvSpPr>
          <p:nvPr>
            <p:ph type="pic" sz="quarter" idx="14" hasCustomPrompt="1"/>
          </p:nvPr>
        </p:nvSpPr>
        <p:spPr>
          <a:xfrm>
            <a:off x="2590800" y="1200150"/>
            <a:ext cx="1828800" cy="1518666"/>
          </a:xfrm>
          <a:prstGeom prst="rect">
            <a:avLst/>
          </a:prstGeom>
        </p:spPr>
        <p:txBody>
          <a:bodyPr>
            <a:normAutofit/>
          </a:bodyPr>
          <a:lstStyle>
            <a:lvl1pPr marL="0" marR="0" indent="0" algn="ctr" defTabSz="914400" rtl="0" eaLnBrk="1" fontAlgn="auto" latinLnBrk="0" hangingPunct="1">
              <a:lnSpc>
                <a:spcPct val="110000"/>
              </a:lnSpc>
              <a:spcBef>
                <a:spcPts val="0"/>
              </a:spcBef>
              <a:spcAft>
                <a:spcPts val="0"/>
              </a:spcAft>
              <a:buClrTx/>
              <a:buSzTx/>
              <a:buFontTx/>
              <a:buNone/>
              <a:tabLst/>
              <a:defRPr sz="1400"/>
            </a:lvl1pPr>
          </a:lstStyle>
          <a:p>
            <a:r>
              <a:rPr lang="lv-LV" dirty="0"/>
              <a:t>Uzklikšķini uz ikonas, lai ievietotu attēlu</a:t>
            </a:r>
            <a:endParaRPr lang="en-JM" dirty="0"/>
          </a:p>
        </p:txBody>
      </p:sp>
      <p:sp>
        <p:nvSpPr>
          <p:cNvPr id="34" name="Picture Placeholder 29"/>
          <p:cNvSpPr>
            <a:spLocks noGrp="1"/>
          </p:cNvSpPr>
          <p:nvPr>
            <p:ph type="pic" sz="quarter" idx="15" hasCustomPrompt="1"/>
          </p:nvPr>
        </p:nvSpPr>
        <p:spPr>
          <a:xfrm>
            <a:off x="4648200" y="1200150"/>
            <a:ext cx="1828800" cy="1518666"/>
          </a:xfrm>
          <a:prstGeom prst="rect">
            <a:avLst/>
          </a:prstGeom>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36" name="Picture Placeholder 29"/>
          <p:cNvSpPr>
            <a:spLocks noGrp="1"/>
          </p:cNvSpPr>
          <p:nvPr>
            <p:ph type="pic" sz="quarter" idx="16" hasCustomPrompt="1"/>
          </p:nvPr>
        </p:nvSpPr>
        <p:spPr>
          <a:xfrm>
            <a:off x="6705600" y="1200150"/>
            <a:ext cx="1828800" cy="1518666"/>
          </a:xfrm>
          <a:prstGeom prst="rect">
            <a:avLst/>
          </a:prstGeom>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39" name="Content Placeholder 37"/>
          <p:cNvSpPr>
            <a:spLocks noGrp="1"/>
          </p:cNvSpPr>
          <p:nvPr>
            <p:ph sz="quarter" idx="18" hasCustomPrompt="1"/>
          </p:nvPr>
        </p:nvSpPr>
        <p:spPr>
          <a:xfrm>
            <a:off x="2514600" y="3105150"/>
            <a:ext cx="1901952" cy="323850"/>
          </a:xfrm>
          <a:prstGeom prst="rect">
            <a:avLst/>
          </a:prstGeom>
        </p:spPr>
        <p:txBody>
          <a:bodyPr>
            <a:noAutofit/>
          </a:bodyPr>
          <a:lstStyle>
            <a:lvl1pPr>
              <a:buNone/>
              <a:defRPr sz="1600">
                <a:latin typeface="Calibri" pitchFamily="34" charset="0"/>
              </a:defRPr>
            </a:lvl1pPr>
            <a:lvl2pPr>
              <a:defRPr sz="1600"/>
            </a:lvl2pPr>
            <a:lvl3pPr>
              <a:defRPr sz="1600"/>
            </a:lvl3pPr>
            <a:lvl4pPr>
              <a:defRPr sz="1600"/>
            </a:lvl4pPr>
            <a:lvl5pPr algn="ctr">
              <a:buNone/>
              <a:defRPr sz="1600"/>
            </a:lvl5pPr>
          </a:lstStyle>
          <a:p>
            <a:pPr lvl="0"/>
            <a:r>
              <a:rPr lang="lv-LV" dirty="0"/>
              <a:t>Teksts</a:t>
            </a:r>
            <a:endParaRPr lang="en-JM" dirty="0"/>
          </a:p>
        </p:txBody>
      </p:sp>
      <p:sp>
        <p:nvSpPr>
          <p:cNvPr id="40" name="Content Placeholder 37"/>
          <p:cNvSpPr>
            <a:spLocks noGrp="1"/>
          </p:cNvSpPr>
          <p:nvPr>
            <p:ph sz="quarter" idx="19" hasCustomPrompt="1"/>
          </p:nvPr>
        </p:nvSpPr>
        <p:spPr>
          <a:xfrm>
            <a:off x="4572000" y="3105150"/>
            <a:ext cx="1901952" cy="323850"/>
          </a:xfrm>
          <a:prstGeom prst="rect">
            <a:avLst/>
          </a:prstGeom>
        </p:spPr>
        <p:txBody>
          <a:bodyPr>
            <a:noAutofit/>
          </a:bodyPr>
          <a:lstStyle>
            <a:lvl1pPr>
              <a:buNone/>
              <a:defRPr sz="1600">
                <a:latin typeface="Calibri" pitchFamily="34" charset="0"/>
              </a:defRPr>
            </a:lvl1pPr>
            <a:lvl2pPr>
              <a:defRPr sz="1600"/>
            </a:lvl2pPr>
            <a:lvl3pPr>
              <a:defRPr sz="1600"/>
            </a:lvl3pPr>
            <a:lvl4pPr>
              <a:defRPr sz="1600"/>
            </a:lvl4pPr>
            <a:lvl5pPr algn="ctr">
              <a:buNone/>
              <a:defRPr sz="1600"/>
            </a:lvl5pPr>
          </a:lstStyle>
          <a:p>
            <a:pPr lvl="0"/>
            <a:r>
              <a:rPr lang="lv-LV" dirty="0"/>
              <a:t>Teksts</a:t>
            </a:r>
            <a:endParaRPr lang="en-JM" dirty="0"/>
          </a:p>
        </p:txBody>
      </p:sp>
      <p:sp>
        <p:nvSpPr>
          <p:cNvPr id="41" name="Content Placeholder 37"/>
          <p:cNvSpPr>
            <a:spLocks noGrp="1"/>
          </p:cNvSpPr>
          <p:nvPr>
            <p:ph sz="quarter" idx="20" hasCustomPrompt="1"/>
          </p:nvPr>
        </p:nvSpPr>
        <p:spPr>
          <a:xfrm>
            <a:off x="6629400" y="3105150"/>
            <a:ext cx="1901952" cy="323850"/>
          </a:xfrm>
          <a:prstGeom prst="rect">
            <a:avLst/>
          </a:prstGeom>
        </p:spPr>
        <p:txBody>
          <a:bodyPr>
            <a:noAutofit/>
          </a:bodyPr>
          <a:lstStyle>
            <a:lvl1pPr>
              <a:buNone/>
              <a:defRPr sz="1600">
                <a:latin typeface="Calibri" pitchFamily="34" charset="0"/>
              </a:defRPr>
            </a:lvl1pPr>
            <a:lvl2pPr>
              <a:defRPr sz="1600"/>
            </a:lvl2pPr>
            <a:lvl3pPr>
              <a:defRPr sz="1600"/>
            </a:lvl3pPr>
            <a:lvl4pPr>
              <a:defRPr sz="1600"/>
            </a:lvl4pPr>
            <a:lvl5pPr algn="ctr">
              <a:buNone/>
              <a:defRPr sz="1600"/>
            </a:lvl5pPr>
          </a:lstStyle>
          <a:p>
            <a:pPr lvl="0"/>
            <a:r>
              <a:rPr lang="lv-LV" dirty="0"/>
              <a:t>Teksts</a:t>
            </a:r>
            <a:endParaRPr lang="en-JM" dirty="0"/>
          </a:p>
        </p:txBody>
      </p:sp>
      <p:sp>
        <p:nvSpPr>
          <p:cNvPr id="37" name="Content Placeholder 37"/>
          <p:cNvSpPr>
            <a:spLocks noGrp="1"/>
          </p:cNvSpPr>
          <p:nvPr>
            <p:ph sz="quarter" idx="21" hasCustomPrompt="1"/>
          </p:nvPr>
        </p:nvSpPr>
        <p:spPr>
          <a:xfrm>
            <a:off x="457200" y="3105150"/>
            <a:ext cx="1901952" cy="323850"/>
          </a:xfrm>
          <a:prstGeom prst="rect">
            <a:avLst/>
          </a:prstGeom>
        </p:spPr>
        <p:txBody>
          <a:bodyPr>
            <a:noAutofit/>
          </a:bodyPr>
          <a:lstStyle>
            <a:lvl1pPr>
              <a:buNone/>
              <a:defRPr sz="1600">
                <a:latin typeface="Calibri" pitchFamily="34" charset="0"/>
              </a:defRPr>
            </a:lvl1pPr>
            <a:lvl2pPr>
              <a:defRPr sz="1600"/>
            </a:lvl2pPr>
            <a:lvl3pPr>
              <a:defRPr sz="1600"/>
            </a:lvl3pPr>
            <a:lvl4pPr>
              <a:defRPr sz="1600"/>
            </a:lvl4pPr>
            <a:lvl5pPr algn="ctr">
              <a:buNone/>
              <a:defRPr sz="1600"/>
            </a:lvl5pPr>
          </a:lstStyle>
          <a:p>
            <a:pPr lvl="0"/>
            <a:r>
              <a:rPr lang="lv-LV" dirty="0"/>
              <a:t>Teksts</a:t>
            </a:r>
            <a:endParaRPr lang="en-JM" dirty="0"/>
          </a:p>
        </p:txBody>
      </p:sp>
      <p:sp>
        <p:nvSpPr>
          <p:cNvPr id="25" name="Content Placeholder 37"/>
          <p:cNvSpPr>
            <a:spLocks noGrp="1"/>
          </p:cNvSpPr>
          <p:nvPr>
            <p:ph sz="quarter" idx="26" hasCustomPrompt="1"/>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r>
              <a:rPr lang="lv-LV" dirty="0"/>
              <a:t>Objekts</a:t>
            </a:r>
            <a:endParaRPr lang="en-JM" dirty="0"/>
          </a:p>
        </p:txBody>
      </p:sp>
      <p:sp>
        <p:nvSpPr>
          <p:cNvPr id="28" name="Content Placeholder 37"/>
          <p:cNvSpPr>
            <a:spLocks noGrp="1"/>
          </p:cNvSpPr>
          <p:nvPr>
            <p:ph sz="quarter" idx="27" hasCustomPrompt="1"/>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r>
              <a:rPr lang="lv-LV" dirty="0"/>
              <a:t>Objekts</a:t>
            </a:r>
            <a:endParaRPr lang="en-JM" dirty="0"/>
          </a:p>
        </p:txBody>
      </p:sp>
      <p:sp>
        <p:nvSpPr>
          <p:cNvPr id="29" name="Content Placeholder 37"/>
          <p:cNvSpPr>
            <a:spLocks noGrp="1"/>
          </p:cNvSpPr>
          <p:nvPr>
            <p:ph sz="quarter" idx="28" hasCustomPrompt="1"/>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r>
              <a:rPr lang="lv-LV" dirty="0"/>
              <a:t>Objekts</a:t>
            </a:r>
            <a:endParaRPr lang="en-JM" dirty="0"/>
          </a:p>
        </p:txBody>
      </p:sp>
      <p:sp>
        <p:nvSpPr>
          <p:cNvPr id="31" name="Content Placeholder 37"/>
          <p:cNvSpPr>
            <a:spLocks noGrp="1"/>
          </p:cNvSpPr>
          <p:nvPr>
            <p:ph sz="quarter" idx="29" hasCustomPrompt="1"/>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r>
              <a:rPr lang="lv-LV" dirty="0"/>
              <a:t>Objekts</a:t>
            </a:r>
            <a:endParaRPr lang="en-JM" dirty="0"/>
          </a:p>
        </p:txBody>
      </p:sp>
      <p:sp>
        <p:nvSpPr>
          <p:cNvPr id="46" name="Text Placeholder 42"/>
          <p:cNvSpPr>
            <a:spLocks noGrp="1"/>
          </p:cNvSpPr>
          <p:nvPr>
            <p:ph type="body" sz="quarter" idx="25" hasCustomPrompt="1"/>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Calibri" pitchFamily="34" charset="0"/>
              </a:defRPr>
            </a:lvl1pPr>
          </a:lstStyle>
          <a:p>
            <a:pPr lvl="0"/>
            <a:r>
              <a:rPr lang="lv-LV" dirty="0"/>
              <a:t>Teksts</a:t>
            </a:r>
            <a:endParaRPr lang="en-JM" dirty="0"/>
          </a:p>
        </p:txBody>
      </p:sp>
      <p:sp>
        <p:nvSpPr>
          <p:cNvPr id="42" name="Text Placeholder 42"/>
          <p:cNvSpPr>
            <a:spLocks noGrp="1"/>
          </p:cNvSpPr>
          <p:nvPr>
            <p:ph type="body" sz="quarter" idx="30" hasCustomPrompt="1"/>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Calibri" pitchFamily="34" charset="0"/>
              </a:defRPr>
            </a:lvl1pPr>
          </a:lstStyle>
          <a:p>
            <a:pPr lvl="0"/>
            <a:r>
              <a:rPr lang="lv-LV" dirty="0"/>
              <a:t>Teksts</a:t>
            </a:r>
            <a:endParaRPr lang="en-JM" dirty="0"/>
          </a:p>
        </p:txBody>
      </p:sp>
      <p:sp>
        <p:nvSpPr>
          <p:cNvPr id="47" name="Text Placeholder 42"/>
          <p:cNvSpPr>
            <a:spLocks noGrp="1"/>
          </p:cNvSpPr>
          <p:nvPr>
            <p:ph type="body" sz="quarter" idx="31" hasCustomPrompt="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Calibri" pitchFamily="34" charset="0"/>
              </a:defRPr>
            </a:lvl1pPr>
          </a:lstStyle>
          <a:p>
            <a:pPr lvl="0"/>
            <a:r>
              <a:rPr lang="lv-LV" dirty="0"/>
              <a:t>Teksts</a:t>
            </a:r>
            <a:endParaRPr lang="en-JM" dirty="0"/>
          </a:p>
        </p:txBody>
      </p:sp>
      <p:sp>
        <p:nvSpPr>
          <p:cNvPr id="48" name="Text Placeholder 42"/>
          <p:cNvSpPr>
            <a:spLocks noGrp="1"/>
          </p:cNvSpPr>
          <p:nvPr>
            <p:ph type="body" sz="quarter" idx="32" hasCustomPrompt="1"/>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Calibri" pitchFamily="34" charset="0"/>
              </a:defRPr>
            </a:lvl1pPr>
          </a:lstStyle>
          <a:p>
            <a:pPr lvl="0"/>
            <a:r>
              <a:rPr lang="lv-LV" dirty="0"/>
              <a:t>Teksts</a:t>
            </a:r>
            <a:endParaRPr lang="en-JM"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fiks 1. versij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22" name="Content Placeholder 21"/>
          <p:cNvSpPr>
            <a:spLocks noGrp="1"/>
          </p:cNvSpPr>
          <p:nvPr>
            <p:ph sz="quarter" idx="13" hasCustomPrompt="1"/>
          </p:nvPr>
        </p:nvSpPr>
        <p:spPr>
          <a:xfrm>
            <a:off x="457200" y="990600"/>
            <a:ext cx="8229600" cy="514350"/>
          </a:xfrm>
          <a:prstGeom prst="rect">
            <a:avLst/>
          </a:prstGeom>
        </p:spPr>
        <p:txBody>
          <a:bodyPr>
            <a:normAutofit/>
          </a:bodyPr>
          <a:lstStyle>
            <a:lvl1pPr>
              <a:buNone/>
              <a:defRPr sz="1300"/>
            </a:lvl1pPr>
          </a:lstStyle>
          <a:p>
            <a:pPr lvl="0"/>
            <a:r>
              <a:rPr lang="lv-LV" dirty="0"/>
              <a:t>Objekts</a:t>
            </a:r>
            <a:endParaRPr lang="en-JM" dirty="0"/>
          </a:p>
        </p:txBody>
      </p:sp>
      <p:sp>
        <p:nvSpPr>
          <p:cNvPr id="26" name="Chart Placeholder 25"/>
          <p:cNvSpPr>
            <a:spLocks noGrp="1"/>
          </p:cNvSpPr>
          <p:nvPr>
            <p:ph type="chart" sz="quarter" idx="14" hasCustomPrompt="1"/>
          </p:nvPr>
        </p:nvSpPr>
        <p:spPr>
          <a:xfrm>
            <a:off x="304800" y="1657350"/>
            <a:ext cx="4572000" cy="2571750"/>
          </a:xfrm>
          <a:prstGeom prst="rect">
            <a:avLst/>
          </a:prstGeom>
        </p:spPr>
        <p:txBody>
          <a:bodyPr>
            <a:normAutofit/>
          </a:bodyPr>
          <a:lstStyle>
            <a:lvl1pPr>
              <a:defRPr sz="1400"/>
            </a:lvl1pPr>
          </a:lstStyle>
          <a:p>
            <a:r>
              <a:rPr lang="lv-LV" dirty="0"/>
              <a:t>Grafiks</a:t>
            </a:r>
            <a:endParaRPr lang="en-JM" dirty="0"/>
          </a:p>
        </p:txBody>
      </p:sp>
      <p:sp>
        <p:nvSpPr>
          <p:cNvPr id="10" name="Text Placeholder 9"/>
          <p:cNvSpPr>
            <a:spLocks noGrp="1"/>
          </p:cNvSpPr>
          <p:nvPr>
            <p:ph type="body" sz="quarter" idx="15" hasCustomPrompt="1"/>
          </p:nvPr>
        </p:nvSpPr>
        <p:spPr>
          <a:xfrm>
            <a:off x="5562600" y="2266950"/>
            <a:ext cx="2667000" cy="1752600"/>
          </a:xfrm>
          <a:prstGeom prst="rect">
            <a:avLst/>
          </a:prstGeom>
        </p:spPr>
        <p:txBody>
          <a:bodyPr>
            <a:normAutofit/>
          </a:bodyPr>
          <a:lstStyle>
            <a:lvl1pPr>
              <a:buNone/>
              <a:defRPr sz="1600"/>
            </a:lvl1pPr>
            <a:lvl2pPr>
              <a:defRPr sz="1300"/>
            </a:lvl2pPr>
            <a:lvl3pPr>
              <a:defRPr sz="1300"/>
            </a:lvl3pPr>
            <a:lvl4pPr>
              <a:defRPr sz="1300"/>
            </a:lvl4pPr>
            <a:lvl5pPr>
              <a:defRPr sz="1300"/>
            </a:lvl5pPr>
          </a:lstStyle>
          <a:p>
            <a:pPr lvl="0"/>
            <a:r>
              <a:rPr lang="lv-LV" dirty="0"/>
              <a:t>Teksts</a:t>
            </a:r>
            <a:endParaRPr lang="en-JM" dirty="0"/>
          </a:p>
        </p:txBody>
      </p:sp>
      <p:sp>
        <p:nvSpPr>
          <p:cNvPr id="11" name="Content Placeholder 38"/>
          <p:cNvSpPr>
            <a:spLocks noGrp="1"/>
          </p:cNvSpPr>
          <p:nvPr>
            <p:ph sz="quarter" idx="37" hasCustomPrompt="1"/>
          </p:nvPr>
        </p:nvSpPr>
        <p:spPr>
          <a:xfrm>
            <a:off x="5562600" y="1885950"/>
            <a:ext cx="2438400" cy="285750"/>
          </a:xfrm>
          <a:prstGeom prst="rect">
            <a:avLst/>
          </a:prstGeom>
          <a:solidFill>
            <a:srgbClr val="0070C0"/>
          </a:solidFill>
        </p:spPr>
        <p:txBody>
          <a:bodyPr anchor="ctr">
            <a:noAutofit/>
          </a:bodyPr>
          <a:lstStyle>
            <a:lvl1pPr algn="l">
              <a:buNone/>
              <a:defRPr sz="1600" b="0">
                <a:solidFill>
                  <a:schemeClr val="bg1"/>
                </a:solidFill>
                <a:latin typeface="Calibri" pitchFamily="34" charset="0"/>
              </a:defRPr>
            </a:lvl1pPr>
          </a:lstStyle>
          <a:p>
            <a:pPr lvl="0"/>
            <a:r>
              <a:rPr lang="lv-LV" dirty="0"/>
              <a:t>Teksts</a:t>
            </a:r>
            <a:endParaRPr lang="en-JM"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iks 3. versij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6" name="Chart Placeholder 25"/>
          <p:cNvSpPr>
            <a:spLocks noGrp="1"/>
          </p:cNvSpPr>
          <p:nvPr>
            <p:ph type="chart" sz="quarter" idx="14" hasCustomPrompt="1"/>
          </p:nvPr>
        </p:nvSpPr>
        <p:spPr>
          <a:xfrm>
            <a:off x="4343400" y="1123950"/>
            <a:ext cx="4343400" cy="3105150"/>
          </a:xfrm>
          <a:prstGeom prst="rect">
            <a:avLst/>
          </a:prstGeom>
        </p:spPr>
        <p:txBody>
          <a:bodyPr>
            <a:normAutofit/>
          </a:bodyPr>
          <a:lstStyle>
            <a:lvl1pPr>
              <a:defRPr sz="1400"/>
            </a:lvl1pPr>
          </a:lstStyle>
          <a:p>
            <a:r>
              <a:rPr lang="lv-LV" dirty="0"/>
              <a:t>Grafiks</a:t>
            </a:r>
            <a:endParaRPr lang="en-JM" dirty="0"/>
          </a:p>
        </p:txBody>
      </p:sp>
      <p:sp>
        <p:nvSpPr>
          <p:cNvPr id="10" name="Text Placeholder 18"/>
          <p:cNvSpPr>
            <a:spLocks noGrp="1"/>
          </p:cNvSpPr>
          <p:nvPr>
            <p:ph type="body" sz="quarter" idx="15" hasCustomPrompt="1"/>
          </p:nvPr>
        </p:nvSpPr>
        <p:spPr>
          <a:xfrm>
            <a:off x="533400" y="12763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1" name="Text Placeholder 20"/>
          <p:cNvSpPr>
            <a:spLocks noGrp="1"/>
          </p:cNvSpPr>
          <p:nvPr>
            <p:ph type="body" sz="quarter" idx="16" hasCustomPrompt="1"/>
          </p:nvPr>
        </p:nvSpPr>
        <p:spPr>
          <a:xfrm>
            <a:off x="533400" y="1581150"/>
            <a:ext cx="27432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2" name="Text Placeholder 18"/>
          <p:cNvSpPr>
            <a:spLocks noGrp="1"/>
          </p:cNvSpPr>
          <p:nvPr>
            <p:ph type="body" sz="quarter" idx="17" hasCustomPrompt="1"/>
          </p:nvPr>
        </p:nvSpPr>
        <p:spPr>
          <a:xfrm>
            <a:off x="533400" y="23431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3" name="Text Placeholder 20"/>
          <p:cNvSpPr>
            <a:spLocks noGrp="1"/>
          </p:cNvSpPr>
          <p:nvPr>
            <p:ph type="body" sz="quarter" idx="18" hasCustomPrompt="1"/>
          </p:nvPr>
        </p:nvSpPr>
        <p:spPr>
          <a:xfrm>
            <a:off x="533400" y="2647950"/>
            <a:ext cx="27432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
        <p:nvSpPr>
          <p:cNvPr id="14" name="Text Placeholder 18"/>
          <p:cNvSpPr>
            <a:spLocks noGrp="1"/>
          </p:cNvSpPr>
          <p:nvPr>
            <p:ph type="body" sz="quarter" idx="19" hasCustomPrompt="1"/>
          </p:nvPr>
        </p:nvSpPr>
        <p:spPr>
          <a:xfrm>
            <a:off x="533400" y="3409950"/>
            <a:ext cx="2217906" cy="284163"/>
          </a:xfrm>
          <a:prstGeom prst="rect">
            <a:avLst/>
          </a:prstGeom>
        </p:spPr>
        <p:txBody>
          <a:bodyPr>
            <a:noAutofit/>
          </a:bodyPr>
          <a:lstStyle>
            <a:lvl1pPr marL="0" indent="0">
              <a:buFontTx/>
              <a:buNone/>
              <a:defRPr sz="1600" b="0">
                <a:solidFill>
                  <a:srgbClr val="0070C0"/>
                </a:solidFill>
                <a:latin typeface="Calibri" pitchFamily="34" charset="0"/>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lv-LV" dirty="0"/>
              <a:t>Teksts</a:t>
            </a:r>
            <a:endParaRPr lang="en-JM" dirty="0"/>
          </a:p>
        </p:txBody>
      </p:sp>
      <p:sp>
        <p:nvSpPr>
          <p:cNvPr id="15" name="Text Placeholder 20"/>
          <p:cNvSpPr>
            <a:spLocks noGrp="1"/>
          </p:cNvSpPr>
          <p:nvPr>
            <p:ph type="body" sz="quarter" idx="20" hasCustomPrompt="1"/>
          </p:nvPr>
        </p:nvSpPr>
        <p:spPr>
          <a:xfrm>
            <a:off x="533400" y="3714750"/>
            <a:ext cx="2743200" cy="609600"/>
          </a:xfrm>
          <a:prstGeom prst="rect">
            <a:avLst/>
          </a:prstGeom>
        </p:spPr>
        <p:txBody>
          <a:bodyPr>
            <a:normAutofit/>
          </a:bodyPr>
          <a:lstStyle>
            <a:lvl1pPr marL="0" indent="0">
              <a:spcBef>
                <a:spcPts val="0"/>
              </a:spcBef>
              <a:buFontTx/>
              <a:buNone/>
              <a:defRPr sz="1600">
                <a:solidFill>
                  <a:schemeClr val="tx1">
                    <a:lumMod val="85000"/>
                    <a:lumOff val="15000"/>
                  </a:schemeClr>
                </a:solidFill>
                <a:latin typeface="Calibri" pitchFamily="34" charset="0"/>
                <a:cs typeface="Arial"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lv-LV" dirty="0"/>
              <a:t>Teksts</a:t>
            </a:r>
            <a:endParaRPr lang="en-JM"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fiks 2. versij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2" name="Content Placeholder 21"/>
          <p:cNvSpPr>
            <a:spLocks noGrp="1"/>
          </p:cNvSpPr>
          <p:nvPr>
            <p:ph sz="quarter" idx="13" hasCustomPrompt="1"/>
          </p:nvPr>
        </p:nvSpPr>
        <p:spPr>
          <a:xfrm>
            <a:off x="457200" y="914400"/>
            <a:ext cx="8229600" cy="514350"/>
          </a:xfrm>
          <a:prstGeom prst="rect">
            <a:avLst/>
          </a:prstGeom>
        </p:spPr>
        <p:txBody>
          <a:bodyPr>
            <a:normAutofit/>
          </a:bodyPr>
          <a:lstStyle>
            <a:lvl1pPr>
              <a:buNone/>
              <a:defRPr sz="1200"/>
            </a:lvl1pPr>
          </a:lstStyle>
          <a:p>
            <a:pPr lvl="0"/>
            <a:r>
              <a:rPr lang="lv-LV" dirty="0"/>
              <a:t>Objekts</a:t>
            </a:r>
            <a:endParaRPr lang="en-JM" dirty="0"/>
          </a:p>
        </p:txBody>
      </p:sp>
      <p:sp>
        <p:nvSpPr>
          <p:cNvPr id="26" name="Chart Placeholder 25"/>
          <p:cNvSpPr>
            <a:spLocks noGrp="1"/>
          </p:cNvSpPr>
          <p:nvPr>
            <p:ph type="chart" sz="quarter" idx="14" hasCustomPrompt="1"/>
          </p:nvPr>
        </p:nvSpPr>
        <p:spPr>
          <a:xfrm>
            <a:off x="304800" y="1657350"/>
            <a:ext cx="4572000" cy="2571750"/>
          </a:xfrm>
          <a:prstGeom prst="rect">
            <a:avLst/>
          </a:prstGeom>
        </p:spPr>
        <p:txBody>
          <a:bodyPr>
            <a:normAutofit/>
          </a:bodyPr>
          <a:lstStyle>
            <a:lvl1pPr>
              <a:defRPr sz="1400"/>
            </a:lvl1pPr>
          </a:lstStyle>
          <a:p>
            <a:r>
              <a:rPr lang="lv-LV" dirty="0"/>
              <a:t>Grafiks</a:t>
            </a:r>
            <a:endParaRPr lang="en-JM" dirty="0"/>
          </a:p>
        </p:txBody>
      </p:sp>
      <p:sp>
        <p:nvSpPr>
          <p:cNvPr id="23" name="Text Placeholder 22"/>
          <p:cNvSpPr>
            <a:spLocks noGrp="1"/>
          </p:cNvSpPr>
          <p:nvPr>
            <p:ph type="body" sz="quarter" idx="15" hasCustomPrompt="1"/>
          </p:nvPr>
        </p:nvSpPr>
        <p:spPr>
          <a:xfrm>
            <a:off x="5867400" y="18097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24" name="Text Placeholder 22"/>
          <p:cNvSpPr>
            <a:spLocks noGrp="1"/>
          </p:cNvSpPr>
          <p:nvPr>
            <p:ph type="body" sz="quarter" idx="16" hasCustomPrompt="1"/>
          </p:nvPr>
        </p:nvSpPr>
        <p:spPr>
          <a:xfrm>
            <a:off x="5867400" y="24193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25" name="Text Placeholder 22"/>
          <p:cNvSpPr>
            <a:spLocks noGrp="1"/>
          </p:cNvSpPr>
          <p:nvPr>
            <p:ph type="body" sz="quarter" idx="17" hasCustomPrompt="1"/>
          </p:nvPr>
        </p:nvSpPr>
        <p:spPr>
          <a:xfrm>
            <a:off x="5867400" y="30289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27" name="Text Placeholder 22"/>
          <p:cNvSpPr>
            <a:spLocks noGrp="1"/>
          </p:cNvSpPr>
          <p:nvPr>
            <p:ph type="body" sz="quarter" idx="18" hasCustomPrompt="1"/>
          </p:nvPr>
        </p:nvSpPr>
        <p:spPr>
          <a:xfrm>
            <a:off x="5867400" y="36385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28" name="Content Placeholder 38"/>
          <p:cNvSpPr>
            <a:spLocks noGrp="1"/>
          </p:cNvSpPr>
          <p:nvPr>
            <p:ph sz="quarter" idx="37" hasCustomPrompt="1"/>
          </p:nvPr>
        </p:nvSpPr>
        <p:spPr>
          <a:xfrm>
            <a:off x="5029200" y="1935748"/>
            <a:ext cx="6858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1.</a:t>
            </a:r>
            <a:endParaRPr lang="en-JM" dirty="0"/>
          </a:p>
        </p:txBody>
      </p:sp>
      <p:sp>
        <p:nvSpPr>
          <p:cNvPr id="29" name="Content Placeholder 38"/>
          <p:cNvSpPr>
            <a:spLocks noGrp="1"/>
          </p:cNvSpPr>
          <p:nvPr>
            <p:ph sz="quarter" idx="38" hasCustomPrompt="1"/>
          </p:nvPr>
        </p:nvSpPr>
        <p:spPr>
          <a:xfrm>
            <a:off x="5029200" y="2564398"/>
            <a:ext cx="6858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2.</a:t>
            </a:r>
            <a:endParaRPr lang="en-JM" dirty="0"/>
          </a:p>
        </p:txBody>
      </p:sp>
      <p:sp>
        <p:nvSpPr>
          <p:cNvPr id="30" name="Content Placeholder 38"/>
          <p:cNvSpPr>
            <a:spLocks noGrp="1"/>
          </p:cNvSpPr>
          <p:nvPr>
            <p:ph sz="quarter" idx="39" hasCustomPrompt="1"/>
          </p:nvPr>
        </p:nvSpPr>
        <p:spPr>
          <a:xfrm>
            <a:off x="5029200" y="3173998"/>
            <a:ext cx="6858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3. </a:t>
            </a:r>
            <a:endParaRPr lang="en-JM" dirty="0"/>
          </a:p>
        </p:txBody>
      </p:sp>
      <p:sp>
        <p:nvSpPr>
          <p:cNvPr id="31" name="Content Placeholder 38"/>
          <p:cNvSpPr>
            <a:spLocks noGrp="1"/>
          </p:cNvSpPr>
          <p:nvPr>
            <p:ph sz="quarter" idx="40" hasCustomPrompt="1"/>
          </p:nvPr>
        </p:nvSpPr>
        <p:spPr>
          <a:xfrm>
            <a:off x="5029200" y="3783598"/>
            <a:ext cx="6858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4.</a:t>
            </a:r>
            <a:endParaRPr lang="en-JM"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444957877"/>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fika ar &quot;smart art&quot;. 4 objek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2" name="Content Placeholder 21"/>
          <p:cNvSpPr>
            <a:spLocks noGrp="1"/>
          </p:cNvSpPr>
          <p:nvPr>
            <p:ph sz="quarter" idx="13" hasCustomPrompt="1"/>
          </p:nvPr>
        </p:nvSpPr>
        <p:spPr>
          <a:xfrm>
            <a:off x="457200" y="914400"/>
            <a:ext cx="8229600" cy="514350"/>
          </a:xfrm>
          <a:prstGeom prst="rect">
            <a:avLst/>
          </a:prstGeom>
        </p:spPr>
        <p:txBody>
          <a:bodyPr>
            <a:normAutofit/>
          </a:bodyPr>
          <a:lstStyle>
            <a:lvl1pPr>
              <a:buNone/>
              <a:defRPr sz="1200"/>
            </a:lvl1pPr>
          </a:lstStyle>
          <a:p>
            <a:pPr lvl="0"/>
            <a:r>
              <a:rPr lang="lv-LV" dirty="0"/>
              <a:t>Objekts</a:t>
            </a:r>
            <a:endParaRPr lang="en-JM" dirty="0"/>
          </a:p>
        </p:txBody>
      </p:sp>
      <p:sp>
        <p:nvSpPr>
          <p:cNvPr id="9" name="SmartArt Placeholder 8"/>
          <p:cNvSpPr>
            <a:spLocks noGrp="1"/>
          </p:cNvSpPr>
          <p:nvPr>
            <p:ph type="dgm" sz="quarter" idx="15" hasCustomPrompt="1"/>
          </p:nvPr>
        </p:nvSpPr>
        <p:spPr>
          <a:xfrm>
            <a:off x="381000" y="1600200"/>
            <a:ext cx="4419600" cy="2628900"/>
          </a:xfrm>
          <a:prstGeom prst="rect">
            <a:avLst/>
          </a:prstGeom>
        </p:spPr>
        <p:txBody>
          <a:bodyPr>
            <a:normAutofit/>
          </a:bodyPr>
          <a:lstStyle>
            <a:lvl1pPr>
              <a:defRPr sz="1400"/>
            </a:lvl1pPr>
          </a:lstStyle>
          <a:p>
            <a:r>
              <a:rPr lang="lv-LV" dirty="0"/>
              <a:t>Grafika (</a:t>
            </a:r>
            <a:r>
              <a:rPr lang="lv-LV" dirty="0" err="1"/>
              <a:t>smart</a:t>
            </a:r>
            <a:r>
              <a:rPr lang="lv-LV" dirty="0"/>
              <a:t> art)</a:t>
            </a:r>
            <a:endParaRPr lang="en-JM" dirty="0"/>
          </a:p>
        </p:txBody>
      </p:sp>
      <p:sp>
        <p:nvSpPr>
          <p:cNvPr id="8" name="Text Placeholder 22"/>
          <p:cNvSpPr>
            <a:spLocks noGrp="1"/>
          </p:cNvSpPr>
          <p:nvPr>
            <p:ph type="body" sz="quarter" idx="16" hasCustomPrompt="1"/>
          </p:nvPr>
        </p:nvSpPr>
        <p:spPr>
          <a:xfrm>
            <a:off x="5867400" y="18097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10" name="Text Placeholder 22"/>
          <p:cNvSpPr>
            <a:spLocks noGrp="1"/>
          </p:cNvSpPr>
          <p:nvPr>
            <p:ph type="body" sz="quarter" idx="17" hasCustomPrompt="1"/>
          </p:nvPr>
        </p:nvSpPr>
        <p:spPr>
          <a:xfrm>
            <a:off x="5867400" y="24193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11" name="Text Placeholder 22"/>
          <p:cNvSpPr>
            <a:spLocks noGrp="1"/>
          </p:cNvSpPr>
          <p:nvPr>
            <p:ph type="body" sz="quarter" idx="18" hasCustomPrompt="1"/>
          </p:nvPr>
        </p:nvSpPr>
        <p:spPr>
          <a:xfrm>
            <a:off x="5867400" y="30289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12" name="Text Placeholder 22"/>
          <p:cNvSpPr>
            <a:spLocks noGrp="1"/>
          </p:cNvSpPr>
          <p:nvPr>
            <p:ph type="body" sz="quarter" idx="19" hasCustomPrompt="1"/>
          </p:nvPr>
        </p:nvSpPr>
        <p:spPr>
          <a:xfrm>
            <a:off x="5867400" y="3638550"/>
            <a:ext cx="2667000" cy="533400"/>
          </a:xfrm>
          <a:prstGeom prst="rect">
            <a:avLst/>
          </a:prstGeom>
        </p:spPr>
        <p:txBody>
          <a:bodyPr>
            <a:normAutofit/>
          </a:bodyPr>
          <a:lstStyle>
            <a:lvl1pPr>
              <a:buNone/>
              <a:defRPr sz="1600">
                <a:solidFill>
                  <a:schemeClr val="tx1">
                    <a:lumMod val="85000"/>
                    <a:lumOff val="15000"/>
                  </a:schemeClr>
                </a:solidFill>
              </a:defRPr>
            </a:lvl1pPr>
          </a:lstStyle>
          <a:p>
            <a:pPr lvl="0"/>
            <a:r>
              <a:rPr lang="lv-LV" dirty="0"/>
              <a:t>Teksts</a:t>
            </a:r>
            <a:endParaRPr lang="en-JM" dirty="0"/>
          </a:p>
        </p:txBody>
      </p:sp>
      <p:sp>
        <p:nvSpPr>
          <p:cNvPr id="13" name="Content Placeholder 38"/>
          <p:cNvSpPr>
            <a:spLocks noGrp="1"/>
          </p:cNvSpPr>
          <p:nvPr>
            <p:ph sz="quarter" idx="37" hasCustomPrompt="1"/>
          </p:nvPr>
        </p:nvSpPr>
        <p:spPr>
          <a:xfrm>
            <a:off x="5105400" y="1935748"/>
            <a:ext cx="6096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1.</a:t>
            </a:r>
            <a:endParaRPr lang="en-JM" dirty="0"/>
          </a:p>
        </p:txBody>
      </p:sp>
      <p:sp>
        <p:nvSpPr>
          <p:cNvPr id="14" name="Content Placeholder 38"/>
          <p:cNvSpPr>
            <a:spLocks noGrp="1"/>
          </p:cNvSpPr>
          <p:nvPr>
            <p:ph sz="quarter" idx="38" hasCustomPrompt="1"/>
          </p:nvPr>
        </p:nvSpPr>
        <p:spPr>
          <a:xfrm>
            <a:off x="5105400" y="2564398"/>
            <a:ext cx="6096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2.</a:t>
            </a:r>
            <a:endParaRPr lang="en-JM" dirty="0"/>
          </a:p>
        </p:txBody>
      </p:sp>
      <p:sp>
        <p:nvSpPr>
          <p:cNvPr id="15" name="Content Placeholder 38"/>
          <p:cNvSpPr>
            <a:spLocks noGrp="1"/>
          </p:cNvSpPr>
          <p:nvPr>
            <p:ph sz="quarter" idx="39" hasCustomPrompt="1"/>
          </p:nvPr>
        </p:nvSpPr>
        <p:spPr>
          <a:xfrm>
            <a:off x="5105400" y="3173998"/>
            <a:ext cx="6096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3.</a:t>
            </a:r>
            <a:endParaRPr lang="en-JM" dirty="0"/>
          </a:p>
        </p:txBody>
      </p:sp>
      <p:sp>
        <p:nvSpPr>
          <p:cNvPr id="16" name="Content Placeholder 38"/>
          <p:cNvSpPr>
            <a:spLocks noGrp="1"/>
          </p:cNvSpPr>
          <p:nvPr>
            <p:ph sz="quarter" idx="40" hasCustomPrompt="1"/>
          </p:nvPr>
        </p:nvSpPr>
        <p:spPr>
          <a:xfrm>
            <a:off x="5105400" y="3783598"/>
            <a:ext cx="609600" cy="338554"/>
          </a:xfrm>
          <a:prstGeom prst="rect">
            <a:avLst/>
          </a:prstGeom>
          <a:solidFill>
            <a:srgbClr val="0070C0"/>
          </a:solidFill>
          <a:ln>
            <a:noFill/>
          </a:ln>
        </p:spPr>
        <p:txBody>
          <a:bodyPr wrap="none" tIns="0" anchor="ctr">
            <a:normAutofit/>
          </a:bodyPr>
          <a:lstStyle>
            <a:lvl1pPr algn="l">
              <a:buNone/>
              <a:defRPr sz="1600" b="0">
                <a:solidFill>
                  <a:schemeClr val="bg1"/>
                </a:solidFill>
                <a:latin typeface="Calibri" pitchFamily="34" charset="0"/>
              </a:defRPr>
            </a:lvl1pPr>
          </a:lstStyle>
          <a:p>
            <a:pPr lvl="0"/>
            <a:r>
              <a:rPr lang="lv-LV" dirty="0"/>
              <a:t>4.</a:t>
            </a:r>
            <a:endParaRPr lang="en-JM"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ttēls + informācija">
    <p:spTree>
      <p:nvGrpSpPr>
        <p:cNvPr id="1" name=""/>
        <p:cNvGrpSpPr/>
        <p:nvPr/>
      </p:nvGrpSpPr>
      <p:grpSpPr>
        <a:xfrm>
          <a:off x="0" y="0"/>
          <a:ext cx="0" cy="0"/>
          <a:chOff x="0" y="0"/>
          <a:chExt cx="0" cy="0"/>
        </a:xfrm>
      </p:grpSpPr>
      <p:sp>
        <p:nvSpPr>
          <p:cNvPr id="13" name="Picture Placeholder 12"/>
          <p:cNvSpPr>
            <a:spLocks noGrp="1"/>
          </p:cNvSpPr>
          <p:nvPr>
            <p:ph type="pic" sz="quarter" idx="14" hasCustomPrompt="1"/>
          </p:nvPr>
        </p:nvSpPr>
        <p:spPr>
          <a:xfrm>
            <a:off x="533400" y="990600"/>
            <a:ext cx="8001000" cy="2495550"/>
          </a:xfrm>
          <a:prstGeom prst="rect">
            <a:avLst/>
          </a:prstGeom>
          <a:ln w="38100">
            <a:solidFill>
              <a:schemeClr val="bg1">
                <a:lumMod val="95000"/>
              </a:schemeClr>
            </a:solidFill>
            <a:miter lim="800000"/>
          </a:ln>
          <a:effectLst/>
        </p:spPr>
        <p:txBody>
          <a:bodyPr>
            <a:normAutofit/>
          </a:bodyPr>
          <a:lstStyle>
            <a:lvl1pPr>
              <a:defRPr sz="1400"/>
            </a:lvl1pPr>
          </a:lstStyle>
          <a:p>
            <a:r>
              <a:rPr lang="lv-LV" dirty="0"/>
              <a:t>Attēls</a:t>
            </a:r>
            <a:endParaRPr lang="en-JM" dirty="0"/>
          </a:p>
        </p:txBody>
      </p:sp>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hasCustomPrompt="1"/>
          </p:nvPr>
        </p:nvSpPr>
        <p:spPr>
          <a:xfrm>
            <a:off x="4800600" y="3714750"/>
            <a:ext cx="3810000" cy="685800"/>
          </a:xfrm>
          <a:prstGeom prst="rect">
            <a:avLst/>
          </a:prstGeom>
        </p:spPr>
        <p:txBody>
          <a:bodyPr>
            <a:noAutofit/>
          </a:bodyPr>
          <a:lstStyle>
            <a:lvl1pPr algn="r">
              <a:buNone/>
              <a:defRPr sz="1100"/>
            </a:lvl1pPr>
            <a:lvl2pPr>
              <a:defRPr sz="1600"/>
            </a:lvl2pPr>
            <a:lvl3pPr>
              <a:defRPr sz="1600"/>
            </a:lvl3pPr>
            <a:lvl4pPr>
              <a:defRPr sz="1600"/>
            </a:lvl4pPr>
            <a:lvl5pPr>
              <a:buNone/>
              <a:defRPr sz="1600"/>
            </a:lvl5pPr>
          </a:lstStyle>
          <a:p>
            <a:pPr lvl="0"/>
            <a:r>
              <a:rPr lang="lv-LV" dirty="0"/>
              <a:t>Objekts</a:t>
            </a:r>
            <a:endParaRPr lang="en-JM" dirty="0"/>
          </a:p>
        </p:txBody>
      </p:sp>
      <p:sp>
        <p:nvSpPr>
          <p:cNvPr id="14" name="Content Placeholder 38"/>
          <p:cNvSpPr>
            <a:spLocks noGrp="1"/>
          </p:cNvSpPr>
          <p:nvPr>
            <p:ph sz="quarter" idx="36" hasCustomPrompt="1"/>
          </p:nvPr>
        </p:nvSpPr>
        <p:spPr>
          <a:xfrm>
            <a:off x="533400" y="3733800"/>
            <a:ext cx="2438400" cy="2857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15" name="Content Placeholder 38"/>
          <p:cNvSpPr>
            <a:spLocks noGrp="1"/>
          </p:cNvSpPr>
          <p:nvPr>
            <p:ph sz="quarter" idx="37" hasCustomPrompt="1"/>
          </p:nvPr>
        </p:nvSpPr>
        <p:spPr>
          <a:xfrm>
            <a:off x="533400" y="4019550"/>
            <a:ext cx="29718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rsraksts un 4 attēli">
    <p:spTree>
      <p:nvGrpSpPr>
        <p:cNvPr id="1" name=""/>
        <p:cNvGrpSpPr/>
        <p:nvPr/>
      </p:nvGrpSpPr>
      <p:grpSpPr>
        <a:xfrm>
          <a:off x="0" y="0"/>
          <a:ext cx="0" cy="0"/>
          <a:chOff x="0" y="0"/>
          <a:chExt cx="0" cy="0"/>
        </a:xfrm>
      </p:grpSpPr>
      <p:sp>
        <p:nvSpPr>
          <p:cNvPr id="20" name="Picture Placeholder 19"/>
          <p:cNvSpPr>
            <a:spLocks noGrp="1"/>
          </p:cNvSpPr>
          <p:nvPr>
            <p:ph type="pic" sz="quarter" idx="13" hasCustomPrompt="1"/>
          </p:nvPr>
        </p:nvSpPr>
        <p:spPr>
          <a:xfrm>
            <a:off x="533400" y="1123950"/>
            <a:ext cx="2286000" cy="1143000"/>
          </a:xfrm>
          <a:prstGeom prst="rect">
            <a:avLst/>
          </a:prstGeom>
          <a:ln w="28575">
            <a:noFill/>
            <a:miter lim="800000"/>
          </a:ln>
          <a:effectLst/>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14" name="Picture Placeholder 19"/>
          <p:cNvSpPr>
            <a:spLocks noGrp="1"/>
          </p:cNvSpPr>
          <p:nvPr>
            <p:ph type="pic" sz="quarter" idx="26" hasCustomPrompt="1"/>
          </p:nvPr>
        </p:nvSpPr>
        <p:spPr>
          <a:xfrm>
            <a:off x="3124200" y="1123950"/>
            <a:ext cx="2286000" cy="1143000"/>
          </a:xfrm>
          <a:prstGeom prst="rect">
            <a:avLst/>
          </a:prstGeom>
          <a:ln w="28575">
            <a:noFill/>
            <a:miter lim="800000"/>
          </a:ln>
          <a:effectLst/>
        </p:spPr>
        <p:txBody>
          <a:bodyPr>
            <a:normAutofit/>
          </a:bodyPr>
          <a:lstStyle>
            <a:lvl1pPr marL="0" indent="0" algn="ctr">
              <a:buFontTx/>
              <a:buNone/>
              <a:defRPr sz="1400" baseline="0"/>
            </a:lvl1pPr>
          </a:lstStyle>
          <a:p>
            <a:r>
              <a:rPr lang="lv-LV" dirty="0"/>
              <a:t>Uzklikšķini uz ikonas, lai ievietotu attēlu</a:t>
            </a:r>
            <a:endParaRPr lang="en-JM" dirty="0"/>
          </a:p>
        </p:txBody>
      </p:sp>
      <p:sp>
        <p:nvSpPr>
          <p:cNvPr id="15" name="Picture Placeholder 19"/>
          <p:cNvSpPr>
            <a:spLocks noGrp="1"/>
          </p:cNvSpPr>
          <p:nvPr>
            <p:ph type="pic" sz="quarter" idx="27" hasCustomPrompt="1"/>
          </p:nvPr>
        </p:nvSpPr>
        <p:spPr>
          <a:xfrm>
            <a:off x="5715000" y="1123950"/>
            <a:ext cx="2286000" cy="1143000"/>
          </a:xfrm>
          <a:prstGeom prst="rect">
            <a:avLst/>
          </a:prstGeom>
          <a:ln w="28575">
            <a:noFill/>
            <a:miter lim="800000"/>
          </a:ln>
          <a:effectLst/>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16" name="Picture Placeholder 19"/>
          <p:cNvSpPr>
            <a:spLocks noGrp="1"/>
          </p:cNvSpPr>
          <p:nvPr>
            <p:ph type="pic" sz="quarter" idx="28" hasCustomPrompt="1"/>
          </p:nvPr>
        </p:nvSpPr>
        <p:spPr>
          <a:xfrm>
            <a:off x="533400" y="2876550"/>
            <a:ext cx="2286000" cy="1143000"/>
          </a:xfrm>
          <a:prstGeom prst="rect">
            <a:avLst/>
          </a:prstGeom>
          <a:ln w="28575">
            <a:noFill/>
            <a:miter lim="800000"/>
          </a:ln>
          <a:effectLst/>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17" name="Picture Placeholder 19"/>
          <p:cNvSpPr>
            <a:spLocks noGrp="1"/>
          </p:cNvSpPr>
          <p:nvPr>
            <p:ph type="pic" sz="quarter" idx="29" hasCustomPrompt="1"/>
          </p:nvPr>
        </p:nvSpPr>
        <p:spPr>
          <a:xfrm>
            <a:off x="3124200" y="2876550"/>
            <a:ext cx="2286000" cy="1143000"/>
          </a:xfrm>
          <a:prstGeom prst="rect">
            <a:avLst/>
          </a:prstGeom>
          <a:ln w="28575">
            <a:noFill/>
            <a:miter lim="800000"/>
          </a:ln>
          <a:effectLst/>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18" name="Picture Placeholder 19"/>
          <p:cNvSpPr>
            <a:spLocks noGrp="1"/>
          </p:cNvSpPr>
          <p:nvPr>
            <p:ph type="pic" sz="quarter" idx="30" hasCustomPrompt="1"/>
          </p:nvPr>
        </p:nvSpPr>
        <p:spPr>
          <a:xfrm>
            <a:off x="5715000" y="2876550"/>
            <a:ext cx="2286000" cy="1143000"/>
          </a:xfrm>
          <a:prstGeom prst="rect">
            <a:avLst/>
          </a:prstGeom>
          <a:ln w="28575">
            <a:noFill/>
            <a:miter lim="800000"/>
          </a:ln>
          <a:effectLst/>
        </p:spPr>
        <p:txBody>
          <a:bodyPr>
            <a:normAutofit/>
          </a:bodyPr>
          <a:lstStyle>
            <a:lvl1pPr marL="0" indent="0" algn="ctr">
              <a:buFontTx/>
              <a:buNone/>
              <a:defRPr sz="1400"/>
            </a:lvl1pPr>
          </a:lstStyle>
          <a:p>
            <a:r>
              <a:rPr lang="lv-LV" dirty="0"/>
              <a:t>Uzklikšķini uz ikonas, lai ievietotu attēlu</a:t>
            </a:r>
            <a:endParaRPr lang="en-JM" dirty="0"/>
          </a:p>
        </p:txBody>
      </p:sp>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9" name="Text Placeholder 28"/>
          <p:cNvSpPr>
            <a:spLocks noGrp="1"/>
          </p:cNvSpPr>
          <p:nvPr>
            <p:ph type="body" sz="quarter" idx="31" hasCustomPrompt="1"/>
          </p:nvPr>
        </p:nvSpPr>
        <p:spPr>
          <a:xfrm>
            <a:off x="533400" y="22669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
        <p:nvSpPr>
          <p:cNvPr id="30" name="Text Placeholder 28"/>
          <p:cNvSpPr>
            <a:spLocks noGrp="1"/>
          </p:cNvSpPr>
          <p:nvPr>
            <p:ph type="body" sz="quarter" idx="37" hasCustomPrompt="1"/>
          </p:nvPr>
        </p:nvSpPr>
        <p:spPr>
          <a:xfrm>
            <a:off x="3124200" y="22669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
        <p:nvSpPr>
          <p:cNvPr id="31" name="Text Placeholder 28"/>
          <p:cNvSpPr>
            <a:spLocks noGrp="1"/>
          </p:cNvSpPr>
          <p:nvPr>
            <p:ph type="body" sz="quarter" idx="38" hasCustomPrompt="1"/>
          </p:nvPr>
        </p:nvSpPr>
        <p:spPr>
          <a:xfrm>
            <a:off x="5715000" y="22669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
        <p:nvSpPr>
          <p:cNvPr id="47" name="Text Placeholder 28"/>
          <p:cNvSpPr>
            <a:spLocks noGrp="1"/>
          </p:cNvSpPr>
          <p:nvPr>
            <p:ph type="body" sz="quarter" idx="39" hasCustomPrompt="1"/>
          </p:nvPr>
        </p:nvSpPr>
        <p:spPr>
          <a:xfrm>
            <a:off x="533400" y="40195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
        <p:nvSpPr>
          <p:cNvPr id="48" name="Text Placeholder 28"/>
          <p:cNvSpPr>
            <a:spLocks noGrp="1"/>
          </p:cNvSpPr>
          <p:nvPr>
            <p:ph type="body" sz="quarter" idx="40" hasCustomPrompt="1"/>
          </p:nvPr>
        </p:nvSpPr>
        <p:spPr>
          <a:xfrm>
            <a:off x="3124200" y="40195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
        <p:nvSpPr>
          <p:cNvPr id="49" name="Text Placeholder 28"/>
          <p:cNvSpPr>
            <a:spLocks noGrp="1"/>
          </p:cNvSpPr>
          <p:nvPr>
            <p:ph type="body" sz="quarter" idx="41" hasCustomPrompt="1"/>
          </p:nvPr>
        </p:nvSpPr>
        <p:spPr>
          <a:xfrm>
            <a:off x="5715000" y="4019550"/>
            <a:ext cx="2286000" cy="274320"/>
          </a:xfrm>
          <a:prstGeom prst="rect">
            <a:avLst/>
          </a:prstGeom>
          <a:solidFill>
            <a:srgbClr val="0070C0"/>
          </a:solidFill>
        </p:spPr>
        <p:txBody>
          <a:bodyPr>
            <a:noAutofit/>
          </a:bodyPr>
          <a:lstStyle>
            <a:lvl1pPr>
              <a:buFontTx/>
              <a:buNone/>
              <a:defRPr sz="1600">
                <a:solidFill>
                  <a:schemeClr val="bg1"/>
                </a:solidFill>
                <a:latin typeface="Calibri" pitchFamily="34" charset="0"/>
              </a:defRPr>
            </a:lvl1pPr>
          </a:lstStyle>
          <a:p>
            <a:pPr lvl="0"/>
            <a:r>
              <a:rPr lang="lv-LV" dirty="0"/>
              <a:t>Teksts</a:t>
            </a:r>
            <a:endParaRPr lang="en-JM"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objek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7" name="Rectangle 6"/>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dirty="0"/>
          </a:p>
        </p:txBody>
      </p:sp>
      <p:sp>
        <p:nvSpPr>
          <p:cNvPr id="28" name="Picture Placeholder 27"/>
          <p:cNvSpPr>
            <a:spLocks noGrp="1"/>
          </p:cNvSpPr>
          <p:nvPr userDrawn="1">
            <p:ph type="pic" sz="quarter" idx="13" hasCustomPrompt="1"/>
          </p:nvPr>
        </p:nvSpPr>
        <p:spPr>
          <a:xfrm>
            <a:off x="533400" y="1885950"/>
            <a:ext cx="762000" cy="718705"/>
          </a:xfrm>
          <a:prstGeom prst="roundRect">
            <a:avLst/>
          </a:prstGeom>
          <a:effectLst>
            <a:reflection blurRad="6350" stA="52000" endA="300" endPos="35000" dir="5400000" sy="-100000" algn="bl" rotWithShape="0"/>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400"/>
            </a:lvl1pPr>
          </a:lstStyle>
          <a:p>
            <a:r>
              <a:rPr lang="lv-LV" dirty="0"/>
              <a:t>Uzklikšķini uz ikonas, lai ievietotu attēlu</a:t>
            </a:r>
            <a:endParaRPr lang="en-JM" dirty="0"/>
          </a:p>
          <a:p>
            <a:endParaRPr lang="en-JM" dirty="0"/>
          </a:p>
        </p:txBody>
      </p:sp>
      <p:sp>
        <p:nvSpPr>
          <p:cNvPr id="29" name="Picture Placeholder 27"/>
          <p:cNvSpPr>
            <a:spLocks noGrp="1"/>
          </p:cNvSpPr>
          <p:nvPr userDrawn="1">
            <p:ph type="pic" sz="quarter" idx="14" hasCustomPrompt="1"/>
          </p:nvPr>
        </p:nvSpPr>
        <p:spPr>
          <a:xfrm>
            <a:off x="533400" y="3257550"/>
            <a:ext cx="762000" cy="718705"/>
          </a:xfrm>
          <a:prstGeom prst="roundRect">
            <a:avLst/>
          </a:prstGeom>
          <a:effectLst>
            <a:reflection blurRad="6350" stA="52000" endA="300" endPos="35000" dir="5400000" sy="-100000" algn="bl" rotWithShape="0"/>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400"/>
            </a:lvl1pPr>
          </a:lstStyle>
          <a:p>
            <a:r>
              <a:rPr lang="lv-LV" dirty="0"/>
              <a:t>Uzklikšķini uz ikonas, lai ievietotu attēlu</a:t>
            </a:r>
            <a:endParaRPr lang="en-JM" dirty="0"/>
          </a:p>
          <a:p>
            <a:endParaRPr lang="en-JM" dirty="0"/>
          </a:p>
        </p:txBody>
      </p:sp>
      <p:sp>
        <p:nvSpPr>
          <p:cNvPr id="30" name="Picture Placeholder 27"/>
          <p:cNvSpPr>
            <a:spLocks noGrp="1"/>
          </p:cNvSpPr>
          <p:nvPr userDrawn="1">
            <p:ph type="pic" sz="quarter" idx="15" hasCustomPrompt="1"/>
          </p:nvPr>
        </p:nvSpPr>
        <p:spPr>
          <a:xfrm>
            <a:off x="4724400" y="3257550"/>
            <a:ext cx="762000" cy="718705"/>
          </a:xfrm>
          <a:prstGeom prst="roundRect">
            <a:avLst/>
          </a:prstGeom>
          <a:effectLst>
            <a:reflection blurRad="6350" stA="52000" endA="300" endPos="35000" dir="5400000" sy="-100000" algn="bl" rotWithShape="0"/>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400"/>
            </a:lvl1pPr>
          </a:lstStyle>
          <a:p>
            <a:r>
              <a:rPr lang="lv-LV" dirty="0"/>
              <a:t>Uzklikšķini uz ikonas, lai ievietotu attēlu</a:t>
            </a:r>
            <a:endParaRPr lang="en-JM" dirty="0"/>
          </a:p>
          <a:p>
            <a:endParaRPr lang="en-JM" dirty="0"/>
          </a:p>
        </p:txBody>
      </p:sp>
      <p:sp>
        <p:nvSpPr>
          <p:cNvPr id="31" name="Picture Placeholder 27"/>
          <p:cNvSpPr>
            <a:spLocks noGrp="1"/>
          </p:cNvSpPr>
          <p:nvPr userDrawn="1">
            <p:ph type="pic" sz="quarter" idx="16" hasCustomPrompt="1"/>
          </p:nvPr>
        </p:nvSpPr>
        <p:spPr>
          <a:xfrm>
            <a:off x="4724400" y="1885950"/>
            <a:ext cx="762000" cy="718705"/>
          </a:xfrm>
          <a:prstGeom prst="roundRect">
            <a:avLst/>
          </a:prstGeom>
          <a:effectLst>
            <a:reflection blurRad="6350" stA="52000" endA="300" endPos="35000" dir="5400000" sy="-100000" algn="bl" rotWithShape="0"/>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400"/>
            </a:lvl1pPr>
          </a:lstStyle>
          <a:p>
            <a:r>
              <a:rPr lang="lv-LV" dirty="0"/>
              <a:t>Uzklikšķini uz ikonas, lai ievietotu attēlu</a:t>
            </a:r>
            <a:endParaRPr lang="en-JM" dirty="0"/>
          </a:p>
          <a:p>
            <a:endParaRPr lang="en-JM" dirty="0"/>
          </a:p>
        </p:txBody>
      </p:sp>
      <p:sp>
        <p:nvSpPr>
          <p:cNvPr id="33" name="Text Placeholder 32"/>
          <p:cNvSpPr>
            <a:spLocks noGrp="1"/>
          </p:cNvSpPr>
          <p:nvPr userDrawn="1">
            <p:ph type="body" sz="quarter" idx="17" hasCustomPrompt="1"/>
          </p:nvPr>
        </p:nvSpPr>
        <p:spPr>
          <a:xfrm>
            <a:off x="1371600" y="1809750"/>
            <a:ext cx="2209800" cy="228600"/>
          </a:xfrm>
          <a:prstGeom prst="rect">
            <a:avLst/>
          </a:prstGeom>
        </p:spPr>
        <p:txBody>
          <a:bodyPr anchor="t">
            <a:noAutofit/>
          </a:bodyPr>
          <a:lstStyle>
            <a:lvl1pPr>
              <a:buNone/>
              <a:defRPr sz="1600" b="0">
                <a:solidFill>
                  <a:srgbClr val="0070C0"/>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35" name="Content Placeholder 34"/>
          <p:cNvSpPr>
            <a:spLocks noGrp="1"/>
          </p:cNvSpPr>
          <p:nvPr userDrawn="1">
            <p:ph sz="quarter" idx="18" hasCustomPrompt="1"/>
          </p:nvPr>
        </p:nvSpPr>
        <p:spPr>
          <a:xfrm>
            <a:off x="1371600" y="2076450"/>
            <a:ext cx="2971800" cy="800100"/>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36" name="Text Placeholder 32"/>
          <p:cNvSpPr>
            <a:spLocks noGrp="1"/>
          </p:cNvSpPr>
          <p:nvPr userDrawn="1">
            <p:ph type="body" sz="quarter" idx="19" hasCustomPrompt="1"/>
          </p:nvPr>
        </p:nvSpPr>
        <p:spPr>
          <a:xfrm>
            <a:off x="5562600" y="1809750"/>
            <a:ext cx="2209800" cy="228600"/>
          </a:xfrm>
          <a:prstGeom prst="rect">
            <a:avLst/>
          </a:prstGeom>
        </p:spPr>
        <p:txBody>
          <a:bodyPr anchor="t">
            <a:noAutofit/>
          </a:bodyPr>
          <a:lstStyle>
            <a:lvl1pPr>
              <a:buNone/>
              <a:defRPr sz="1600" b="0">
                <a:solidFill>
                  <a:srgbClr val="0070C0"/>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37" name="Content Placeholder 34"/>
          <p:cNvSpPr>
            <a:spLocks noGrp="1"/>
          </p:cNvSpPr>
          <p:nvPr userDrawn="1">
            <p:ph sz="quarter" idx="20" hasCustomPrompt="1"/>
          </p:nvPr>
        </p:nvSpPr>
        <p:spPr>
          <a:xfrm>
            <a:off x="5562600" y="2076450"/>
            <a:ext cx="2971800" cy="800100"/>
          </a:xfrm>
          <a:prstGeom prst="rect">
            <a:avLst/>
          </a:prstGeom>
        </p:spPr>
        <p:txBody>
          <a:bodyPr>
            <a:noAutofit/>
          </a:bodyPr>
          <a:lstStyle>
            <a:lvl1pPr>
              <a:buNone/>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38" name="Text Placeholder 32"/>
          <p:cNvSpPr>
            <a:spLocks noGrp="1"/>
          </p:cNvSpPr>
          <p:nvPr userDrawn="1">
            <p:ph type="body" sz="quarter" idx="21" hasCustomPrompt="1"/>
          </p:nvPr>
        </p:nvSpPr>
        <p:spPr>
          <a:xfrm>
            <a:off x="1371600" y="3181350"/>
            <a:ext cx="2209800" cy="228600"/>
          </a:xfrm>
          <a:prstGeom prst="rect">
            <a:avLst/>
          </a:prstGeom>
        </p:spPr>
        <p:txBody>
          <a:bodyPr anchor="t">
            <a:noAutofit/>
          </a:bodyPr>
          <a:lstStyle>
            <a:lvl1pPr>
              <a:buNone/>
              <a:defRPr sz="1600" b="0">
                <a:solidFill>
                  <a:srgbClr val="0070C0"/>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39" name="Content Placeholder 34"/>
          <p:cNvSpPr>
            <a:spLocks noGrp="1"/>
          </p:cNvSpPr>
          <p:nvPr userDrawn="1">
            <p:ph sz="quarter" idx="22" hasCustomPrompt="1"/>
          </p:nvPr>
        </p:nvSpPr>
        <p:spPr>
          <a:xfrm>
            <a:off x="1371600" y="3448050"/>
            <a:ext cx="2971800" cy="800100"/>
          </a:xfrm>
          <a:prstGeom prst="rect">
            <a:avLst/>
          </a:prstGeom>
        </p:spPr>
        <p:txBody>
          <a:bodyPr>
            <a:noAutofit/>
          </a:bodyPr>
          <a:lstStyle>
            <a:lvl1pPr>
              <a:buNone/>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40" name="Text Placeholder 32"/>
          <p:cNvSpPr>
            <a:spLocks noGrp="1"/>
          </p:cNvSpPr>
          <p:nvPr userDrawn="1">
            <p:ph type="body" sz="quarter" idx="23" hasCustomPrompt="1"/>
          </p:nvPr>
        </p:nvSpPr>
        <p:spPr>
          <a:xfrm>
            <a:off x="5562600" y="3181350"/>
            <a:ext cx="2209800" cy="228600"/>
          </a:xfrm>
          <a:prstGeom prst="rect">
            <a:avLst/>
          </a:prstGeom>
        </p:spPr>
        <p:txBody>
          <a:bodyPr anchor="t">
            <a:noAutofit/>
          </a:bodyPr>
          <a:lstStyle>
            <a:lvl1pPr>
              <a:buNone/>
              <a:defRPr sz="1600" b="0">
                <a:solidFill>
                  <a:srgbClr val="0070C0"/>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41" name="Content Placeholder 34"/>
          <p:cNvSpPr>
            <a:spLocks noGrp="1"/>
          </p:cNvSpPr>
          <p:nvPr userDrawn="1">
            <p:ph sz="quarter" idx="24" hasCustomPrompt="1"/>
          </p:nvPr>
        </p:nvSpPr>
        <p:spPr>
          <a:xfrm>
            <a:off x="5562600" y="3448050"/>
            <a:ext cx="2971800" cy="800100"/>
          </a:xfrm>
          <a:prstGeom prst="rect">
            <a:avLst/>
          </a:prstGeom>
        </p:spPr>
        <p:txBody>
          <a:bodyPr>
            <a:noAutofit/>
          </a:bodyPr>
          <a:lstStyle>
            <a:lvl1pPr>
              <a:buNone/>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26" name="Text Placeholder 25"/>
          <p:cNvSpPr>
            <a:spLocks noGrp="1"/>
          </p:cNvSpPr>
          <p:nvPr>
            <p:ph type="body" sz="quarter" idx="25" hasCustomPrompt="1"/>
          </p:nvPr>
        </p:nvSpPr>
        <p:spPr>
          <a:xfrm>
            <a:off x="533400" y="1047750"/>
            <a:ext cx="1905000" cy="381000"/>
          </a:xfrm>
          <a:prstGeom prst="rect">
            <a:avLst/>
          </a:prstGeom>
        </p:spPr>
        <p:txBody>
          <a:bodyPr anchor="ctr">
            <a:normAutofit/>
          </a:bodyPr>
          <a:lstStyle>
            <a:lvl1pPr algn="ctr">
              <a:buNone/>
              <a:defRPr sz="1600">
                <a:latin typeface="Calibri" pitchFamily="34" charset="0"/>
              </a:defRPr>
            </a:lvl1pPr>
          </a:lstStyle>
          <a:p>
            <a:pPr lvl="0"/>
            <a:r>
              <a:rPr lang="lv-LV" dirty="0"/>
              <a:t>Teksts</a:t>
            </a:r>
            <a:endParaRPr lang="en-JM" dirty="0"/>
          </a:p>
        </p:txBody>
      </p:sp>
      <p:sp>
        <p:nvSpPr>
          <p:cNvPr id="27" name="Text Placeholder 25"/>
          <p:cNvSpPr>
            <a:spLocks noGrp="1"/>
          </p:cNvSpPr>
          <p:nvPr>
            <p:ph type="body" sz="quarter" idx="26" hasCustomPrompt="1"/>
          </p:nvPr>
        </p:nvSpPr>
        <p:spPr>
          <a:xfrm>
            <a:off x="2590800" y="1047750"/>
            <a:ext cx="2057400" cy="381000"/>
          </a:xfrm>
          <a:prstGeom prst="rect">
            <a:avLst/>
          </a:prstGeom>
        </p:spPr>
        <p:txBody>
          <a:bodyPr anchor="ctr">
            <a:normAutofit/>
          </a:bodyPr>
          <a:lstStyle>
            <a:lvl1pPr algn="ctr">
              <a:buNone/>
              <a:defRPr sz="1600">
                <a:latin typeface="Calibri" pitchFamily="34" charset="0"/>
              </a:defRPr>
            </a:lvl1pPr>
          </a:lstStyle>
          <a:p>
            <a:pPr lvl="0"/>
            <a:r>
              <a:rPr lang="lv-LV" dirty="0"/>
              <a:t>Teksts</a:t>
            </a:r>
            <a:endParaRPr lang="en-JM" dirty="0"/>
          </a:p>
        </p:txBody>
      </p:sp>
      <p:sp>
        <p:nvSpPr>
          <p:cNvPr id="32" name="Text Placeholder 25"/>
          <p:cNvSpPr>
            <a:spLocks noGrp="1"/>
          </p:cNvSpPr>
          <p:nvPr>
            <p:ph type="body" sz="quarter" idx="27" hasCustomPrompt="1"/>
          </p:nvPr>
        </p:nvSpPr>
        <p:spPr>
          <a:xfrm>
            <a:off x="4724400" y="1047750"/>
            <a:ext cx="1524000" cy="381000"/>
          </a:xfrm>
          <a:prstGeom prst="rect">
            <a:avLst/>
          </a:prstGeom>
        </p:spPr>
        <p:txBody>
          <a:bodyPr anchor="ctr">
            <a:normAutofit/>
          </a:bodyPr>
          <a:lstStyle>
            <a:lvl1pPr algn="ctr">
              <a:buNone/>
              <a:defRPr sz="1600">
                <a:latin typeface="Calibri" pitchFamily="34" charset="0"/>
              </a:defRPr>
            </a:lvl1pPr>
          </a:lstStyle>
          <a:p>
            <a:pPr lvl="0"/>
            <a:r>
              <a:rPr lang="lv-LV" dirty="0"/>
              <a:t>Teksts</a:t>
            </a:r>
            <a:endParaRPr lang="en-JM" dirty="0"/>
          </a:p>
        </p:txBody>
      </p:sp>
      <p:sp>
        <p:nvSpPr>
          <p:cNvPr id="34" name="Text Placeholder 25"/>
          <p:cNvSpPr>
            <a:spLocks noGrp="1"/>
          </p:cNvSpPr>
          <p:nvPr>
            <p:ph type="body" sz="quarter" idx="28" hasCustomPrompt="1"/>
          </p:nvPr>
        </p:nvSpPr>
        <p:spPr>
          <a:xfrm>
            <a:off x="6400800" y="1047750"/>
            <a:ext cx="1828800" cy="381000"/>
          </a:xfrm>
          <a:prstGeom prst="rect">
            <a:avLst/>
          </a:prstGeom>
        </p:spPr>
        <p:txBody>
          <a:bodyPr anchor="ctr">
            <a:normAutofit/>
          </a:bodyPr>
          <a:lstStyle>
            <a:lvl1pPr algn="ctr">
              <a:buNone/>
              <a:defRPr sz="1600">
                <a:latin typeface="Calibri" pitchFamily="34" charset="0"/>
              </a:defRPr>
            </a:lvl1pPr>
          </a:lstStyle>
          <a:p>
            <a:pPr lvl="0"/>
            <a:r>
              <a:rPr lang="lv-LV" dirty="0"/>
              <a:t>Teksts</a:t>
            </a:r>
            <a:endParaRPr lang="en-JM"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kolonnas 3 objek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Teksts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4" name="Content Placeholder 13"/>
          <p:cNvSpPr>
            <a:spLocks noGrp="1"/>
          </p:cNvSpPr>
          <p:nvPr>
            <p:ph sz="quarter" idx="13" hasCustomPrompt="1"/>
          </p:nvPr>
        </p:nvSpPr>
        <p:spPr>
          <a:xfrm>
            <a:off x="533400" y="1428750"/>
            <a:ext cx="2362200" cy="2800350"/>
          </a:xfrm>
          <a:prstGeom prst="rect">
            <a:avLst/>
          </a:prstGeom>
        </p:spPr>
        <p:txBody>
          <a:bodyPr>
            <a:normAutofit/>
          </a:bodyPr>
          <a:lstStyle>
            <a:lvl1pPr>
              <a:buNone/>
              <a:defRPr sz="1100"/>
            </a:lvl1pPr>
          </a:lstStyle>
          <a:p>
            <a:pPr lvl="0"/>
            <a:r>
              <a:rPr lang="lv-LV" dirty="0"/>
              <a:t>Objekts</a:t>
            </a:r>
            <a:endParaRPr lang="en-JM" dirty="0"/>
          </a:p>
        </p:txBody>
      </p:sp>
      <p:sp>
        <p:nvSpPr>
          <p:cNvPr id="12" name="Content Placeholder 38"/>
          <p:cNvSpPr>
            <a:spLocks noGrp="1"/>
          </p:cNvSpPr>
          <p:nvPr>
            <p:ph sz="quarter" idx="39" hasCustomPrompt="1"/>
          </p:nvPr>
        </p:nvSpPr>
        <p:spPr>
          <a:xfrm>
            <a:off x="533400" y="1047750"/>
            <a:ext cx="210312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17" name="Content Placeholder 38"/>
          <p:cNvSpPr>
            <a:spLocks noGrp="1"/>
          </p:cNvSpPr>
          <p:nvPr>
            <p:ph sz="quarter" idx="40" hasCustomPrompt="1"/>
          </p:nvPr>
        </p:nvSpPr>
        <p:spPr>
          <a:xfrm>
            <a:off x="3352800" y="1047750"/>
            <a:ext cx="21336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18" name="Content Placeholder 38"/>
          <p:cNvSpPr>
            <a:spLocks noGrp="1"/>
          </p:cNvSpPr>
          <p:nvPr>
            <p:ph sz="quarter" idx="41" hasCustomPrompt="1"/>
          </p:nvPr>
        </p:nvSpPr>
        <p:spPr>
          <a:xfrm>
            <a:off x="6248400" y="1047750"/>
            <a:ext cx="21336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20" name="Content Placeholder 13"/>
          <p:cNvSpPr>
            <a:spLocks noGrp="1"/>
          </p:cNvSpPr>
          <p:nvPr>
            <p:ph sz="quarter" idx="42" hasCustomPrompt="1"/>
          </p:nvPr>
        </p:nvSpPr>
        <p:spPr>
          <a:xfrm>
            <a:off x="3352800" y="1428750"/>
            <a:ext cx="2362200" cy="2800350"/>
          </a:xfrm>
          <a:prstGeom prst="rect">
            <a:avLst/>
          </a:prstGeom>
        </p:spPr>
        <p:txBody>
          <a:bodyPr>
            <a:normAutofit/>
          </a:bodyPr>
          <a:lstStyle>
            <a:lvl1pPr>
              <a:buNone/>
              <a:defRPr sz="1100"/>
            </a:lvl1pPr>
          </a:lstStyle>
          <a:p>
            <a:pPr lvl="0"/>
            <a:r>
              <a:rPr lang="lv-LV" dirty="0"/>
              <a:t>Objekts</a:t>
            </a:r>
            <a:endParaRPr lang="en-JM" dirty="0"/>
          </a:p>
        </p:txBody>
      </p:sp>
      <p:sp>
        <p:nvSpPr>
          <p:cNvPr id="21" name="Content Placeholder 13"/>
          <p:cNvSpPr>
            <a:spLocks noGrp="1"/>
          </p:cNvSpPr>
          <p:nvPr>
            <p:ph sz="quarter" idx="43" hasCustomPrompt="1"/>
          </p:nvPr>
        </p:nvSpPr>
        <p:spPr>
          <a:xfrm>
            <a:off x="6248400" y="1428750"/>
            <a:ext cx="2362200" cy="2800350"/>
          </a:xfrm>
          <a:prstGeom prst="rect">
            <a:avLst/>
          </a:prstGeom>
        </p:spPr>
        <p:txBody>
          <a:bodyPr>
            <a:normAutofit/>
          </a:bodyPr>
          <a:lstStyle>
            <a:lvl1pPr>
              <a:buNone/>
              <a:defRPr sz="1100"/>
            </a:lvl1pPr>
          </a:lstStyle>
          <a:p>
            <a:pPr lvl="0"/>
            <a:r>
              <a:rPr lang="lv-LV" dirty="0"/>
              <a:t>Objekts</a:t>
            </a:r>
            <a:endParaRPr lang="en-JM"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kolonnas 2 objekt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hasCustomPrompt="1"/>
          </p:nvPr>
        </p:nvSpPr>
        <p:spPr>
          <a:xfrm>
            <a:off x="609599" y="1504950"/>
            <a:ext cx="3654357" cy="2952750"/>
          </a:xfrm>
          <a:prstGeom prst="rect">
            <a:avLst/>
          </a:prstGeom>
        </p:spPr>
        <p:txBody>
          <a:bodyPr>
            <a:normAutofit/>
          </a:bodyPr>
          <a:lstStyle>
            <a:lvl1pPr>
              <a:buNone/>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12" name="Content Placeholder 10"/>
          <p:cNvSpPr>
            <a:spLocks noGrp="1"/>
          </p:cNvSpPr>
          <p:nvPr>
            <p:ph sz="quarter" idx="14" hasCustomPrompt="1"/>
          </p:nvPr>
        </p:nvSpPr>
        <p:spPr>
          <a:xfrm>
            <a:off x="4800600" y="1504950"/>
            <a:ext cx="3733800" cy="2971800"/>
          </a:xfrm>
          <a:prstGeom prst="rect">
            <a:avLst/>
          </a:prstGeom>
        </p:spPr>
        <p:txBody>
          <a:bodyPr>
            <a:normAutofit/>
          </a:bodyPr>
          <a:lstStyle>
            <a:lvl1pPr>
              <a:buNone/>
              <a:defRPr sz="1100"/>
            </a:lvl1pPr>
            <a:lvl2pPr>
              <a:defRPr sz="1600"/>
            </a:lvl2pPr>
            <a:lvl3pPr>
              <a:defRPr sz="1600"/>
            </a:lvl3pPr>
            <a:lvl4pPr>
              <a:defRPr sz="1600"/>
            </a:lvl4pPr>
            <a:lvl5pPr>
              <a:defRPr sz="1600"/>
            </a:lvl5pPr>
          </a:lstStyle>
          <a:p>
            <a:pPr lvl="0"/>
            <a:r>
              <a:rPr lang="lv-LV" dirty="0"/>
              <a:t>Objekts</a:t>
            </a:r>
            <a:endParaRPr lang="en-JM" dirty="0"/>
          </a:p>
        </p:txBody>
      </p:sp>
      <p:sp>
        <p:nvSpPr>
          <p:cNvPr id="19" name="Content Placeholder 38"/>
          <p:cNvSpPr>
            <a:spLocks noGrp="1"/>
          </p:cNvSpPr>
          <p:nvPr>
            <p:ph sz="quarter" idx="39" hasCustomPrompt="1"/>
          </p:nvPr>
        </p:nvSpPr>
        <p:spPr>
          <a:xfrm>
            <a:off x="609600" y="1047750"/>
            <a:ext cx="28194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14" name="Content Placeholder 38"/>
          <p:cNvSpPr>
            <a:spLocks noGrp="1"/>
          </p:cNvSpPr>
          <p:nvPr>
            <p:ph sz="quarter" idx="40" hasCustomPrompt="1"/>
          </p:nvPr>
        </p:nvSpPr>
        <p:spPr>
          <a:xfrm>
            <a:off x="4800600" y="1047750"/>
            <a:ext cx="2819400" cy="285750"/>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attēls un teksts pa lab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hasCustomPrompt="1"/>
          </p:nvPr>
        </p:nvSpPr>
        <p:spPr>
          <a:xfrm>
            <a:off x="457200" y="990600"/>
            <a:ext cx="8229600" cy="51435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
        <p:nvSpPr>
          <p:cNvPr id="12" name="Picture Placeholder 11"/>
          <p:cNvSpPr>
            <a:spLocks noGrp="1"/>
          </p:cNvSpPr>
          <p:nvPr>
            <p:ph type="pic" sz="quarter" idx="14" hasCustomPrompt="1"/>
          </p:nvPr>
        </p:nvSpPr>
        <p:spPr>
          <a:xfrm>
            <a:off x="533400" y="1790700"/>
            <a:ext cx="4419600" cy="2457450"/>
          </a:xfrm>
          <a:prstGeom prst="rect">
            <a:avLst/>
          </a:prstGeom>
          <a:ln w="38100">
            <a:solidFill>
              <a:schemeClr val="bg1"/>
            </a:solidFill>
            <a:miter lim="800000"/>
          </a:ln>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None/>
              <a:tabLst/>
              <a:defRPr sz="1400"/>
            </a:lvl1pPr>
          </a:lstStyle>
          <a:p>
            <a:r>
              <a:rPr lang="lv-LV" dirty="0"/>
              <a:t>Uzklikšķini uz ikonas, lai ievietotu attēlu</a:t>
            </a:r>
            <a:endParaRPr lang="en-JM" dirty="0"/>
          </a:p>
        </p:txBody>
      </p:sp>
      <p:sp>
        <p:nvSpPr>
          <p:cNvPr id="16" name="Text Placeholder 13"/>
          <p:cNvSpPr>
            <a:spLocks noGrp="1"/>
          </p:cNvSpPr>
          <p:nvPr>
            <p:ph type="body" sz="quarter" idx="17" hasCustomPrompt="1"/>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600"/>
            </a:lvl1pPr>
          </a:lstStyle>
          <a:p>
            <a:pPr lvl="0"/>
            <a:r>
              <a:rPr lang="lv-LV" dirty="0"/>
              <a:t>Teksts</a:t>
            </a:r>
            <a:endParaRPr lang="en-JM" dirty="0"/>
          </a:p>
        </p:txBody>
      </p:sp>
      <p:sp>
        <p:nvSpPr>
          <p:cNvPr id="17" name="Text Placeholder 13"/>
          <p:cNvSpPr>
            <a:spLocks noGrp="1"/>
          </p:cNvSpPr>
          <p:nvPr>
            <p:ph type="body" sz="quarter" idx="18" hasCustomPrompt="1"/>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600"/>
            </a:lvl1pPr>
          </a:lstStyle>
          <a:p>
            <a:pPr lvl="0"/>
            <a:r>
              <a:rPr lang="lv-LV" dirty="0"/>
              <a:t>Teksts</a:t>
            </a:r>
            <a:endParaRPr lang="en-JM" dirty="0"/>
          </a:p>
        </p:txBody>
      </p:sp>
      <p:sp>
        <p:nvSpPr>
          <p:cNvPr id="18" name="Text Placeholder 13"/>
          <p:cNvSpPr>
            <a:spLocks noGrp="1"/>
          </p:cNvSpPr>
          <p:nvPr>
            <p:ph type="body" sz="quarter" idx="19" hasCustomPrompt="1"/>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600"/>
            </a:lvl1pPr>
          </a:lstStyle>
          <a:p>
            <a:pPr lvl="0"/>
            <a:r>
              <a:rPr lang="lv-LV" dirty="0"/>
              <a:t>Teksts</a:t>
            </a:r>
            <a:endParaRPr lang="en-JM"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els attēls un uzskaitījums">
    <p:spTree>
      <p:nvGrpSpPr>
        <p:cNvPr id="1" name=""/>
        <p:cNvGrpSpPr/>
        <p:nvPr/>
      </p:nvGrpSpPr>
      <p:grpSpPr>
        <a:xfrm>
          <a:off x="0" y="0"/>
          <a:ext cx="0" cy="0"/>
          <a:chOff x="0" y="0"/>
          <a:chExt cx="0" cy="0"/>
        </a:xfrm>
      </p:grpSpPr>
      <p:sp>
        <p:nvSpPr>
          <p:cNvPr id="13" name="Picture Placeholder 12"/>
          <p:cNvSpPr>
            <a:spLocks noGrp="1"/>
          </p:cNvSpPr>
          <p:nvPr>
            <p:ph type="pic" sz="quarter" idx="14" hasCustomPrompt="1"/>
          </p:nvPr>
        </p:nvSpPr>
        <p:spPr>
          <a:xfrm>
            <a:off x="0" y="1047750"/>
            <a:ext cx="9144000" cy="2819400"/>
          </a:xfrm>
          <a:prstGeom prst="rect">
            <a:avLst/>
          </a:prstGeom>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1400"/>
            </a:lvl1pPr>
          </a:lstStyle>
          <a:p>
            <a:r>
              <a:rPr lang="lv-LV" dirty="0"/>
              <a:t>Uzklikšķini uz ikonas, lai ievietotu attēlu</a:t>
            </a:r>
            <a:endParaRPr lang="en-JM" dirty="0"/>
          </a:p>
          <a:p>
            <a:endParaRPr lang="en-JM" dirty="0"/>
          </a:p>
        </p:txBody>
      </p:sp>
      <p:sp>
        <p:nvSpPr>
          <p:cNvPr id="2"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hasCustomPrompt="1"/>
          </p:nvPr>
        </p:nvSpPr>
        <p:spPr>
          <a:xfrm>
            <a:off x="304800" y="4019550"/>
            <a:ext cx="8534400" cy="533400"/>
          </a:xfrm>
          <a:prstGeom prst="rect">
            <a:avLst/>
          </a:prstGeom>
        </p:spPr>
        <p:txBody>
          <a:bodyPr>
            <a:normAutofit/>
          </a:bodyPr>
          <a:lstStyle>
            <a:lvl1pPr>
              <a:buClr>
                <a:srgbClr val="0FCED3"/>
              </a:buClr>
              <a:buFontTx/>
              <a:buNone/>
              <a:defRPr sz="1100"/>
            </a:lvl1pPr>
          </a:lstStyle>
          <a:p>
            <a:pPr lvl="0"/>
            <a:r>
              <a:rPr lang="lv-LV" dirty="0"/>
              <a:t>Objekts</a:t>
            </a:r>
            <a:endParaRPr lang="en-JM"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ttēls pa kreisi, objekts un tekts pa labi">
    <p:spTree>
      <p:nvGrpSpPr>
        <p:cNvPr id="1" name=""/>
        <p:cNvGrpSpPr/>
        <p:nvPr/>
      </p:nvGrpSpPr>
      <p:grpSpPr>
        <a:xfrm>
          <a:off x="0" y="0"/>
          <a:ext cx="0" cy="0"/>
          <a:chOff x="0" y="0"/>
          <a:chExt cx="0" cy="0"/>
        </a:xfrm>
      </p:grpSpPr>
      <p:sp>
        <p:nvSpPr>
          <p:cNvPr id="14" name="Picture Placeholder 13"/>
          <p:cNvSpPr>
            <a:spLocks noGrp="1"/>
          </p:cNvSpPr>
          <p:nvPr>
            <p:ph type="pic" sz="quarter" idx="13" hasCustomPrompt="1"/>
          </p:nvPr>
        </p:nvSpPr>
        <p:spPr>
          <a:xfrm>
            <a:off x="0" y="1123950"/>
            <a:ext cx="5181600" cy="3276600"/>
          </a:xfrm>
          <a:prstGeom prst="rect">
            <a:avLst/>
          </a:prstGeom>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1400"/>
            </a:lvl1pPr>
          </a:lstStyle>
          <a:p>
            <a:r>
              <a:rPr lang="lv-LV" dirty="0"/>
              <a:t>Uzklikšķini uz ikonas, lai ievietotu attēlu</a:t>
            </a:r>
            <a:endParaRPr lang="en-JM" dirty="0"/>
          </a:p>
          <a:p>
            <a:endParaRPr lang="en-JM" dirty="0"/>
          </a:p>
        </p:txBody>
      </p:sp>
      <p:sp>
        <p:nvSpPr>
          <p:cNvPr id="2" name="Title 1"/>
          <p:cNvSpPr>
            <a:spLocks noGrp="1"/>
          </p:cNvSpPr>
          <p:nvPr>
            <p:ph type="title" hasCustomPrompt="1"/>
          </p:nvPr>
        </p:nvSpPr>
        <p:spPr>
          <a:xfrm>
            <a:off x="457200" y="438150"/>
            <a:ext cx="7620000" cy="422672"/>
          </a:xfrm>
        </p:spPr>
        <p:txBody>
          <a:bodyPr/>
          <a:lstStyle>
            <a:lvl1pPr>
              <a:defRPr/>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hasCustomPrompt="1"/>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 teksts</a:t>
            </a:r>
            <a:endParaRPr lang="en-JM" dirty="0"/>
          </a:p>
        </p:txBody>
      </p:sp>
      <p:sp>
        <p:nvSpPr>
          <p:cNvPr id="10" name="Content Placeholder 38"/>
          <p:cNvSpPr>
            <a:spLocks noGrp="1"/>
          </p:cNvSpPr>
          <p:nvPr>
            <p:ph sz="quarter" idx="36" hasCustomPrompt="1"/>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Calibri" pitchFamily="34" charset="0"/>
              </a:defRPr>
            </a:lvl1pPr>
          </a:lstStyle>
          <a:p>
            <a:pPr lvl="0"/>
            <a:r>
              <a:rPr lang="lv-LV" dirty="0"/>
              <a:t>Objekts</a:t>
            </a:r>
            <a:endParaRPr lang="en-JM" dirty="0"/>
          </a:p>
        </p:txBody>
      </p:sp>
      <p:sp>
        <p:nvSpPr>
          <p:cNvPr id="17" name="Text Placeholder 13"/>
          <p:cNvSpPr>
            <a:spLocks noGrp="1"/>
          </p:cNvSpPr>
          <p:nvPr>
            <p:ph type="body" sz="quarter" idx="19" hasCustomPrompt="1"/>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lv-LV" dirty="0"/>
              <a:t>Teksts</a:t>
            </a:r>
            <a:endParaRPr lang="en-JM" dirty="0"/>
          </a:p>
        </p:txBody>
      </p:sp>
      <p:sp>
        <p:nvSpPr>
          <p:cNvPr id="18" name="Text Placeholder 13"/>
          <p:cNvSpPr>
            <a:spLocks noGrp="1"/>
          </p:cNvSpPr>
          <p:nvPr>
            <p:ph type="body" sz="quarter" idx="41" hasCustomPrompt="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lv-LV" dirty="0"/>
              <a:t>Teksts</a:t>
            </a:r>
            <a:endParaRPr lang="en-JM" dirty="0"/>
          </a:p>
        </p:txBody>
      </p:sp>
      <p:sp>
        <p:nvSpPr>
          <p:cNvPr id="19" name="Text Placeholder 13"/>
          <p:cNvSpPr>
            <a:spLocks noGrp="1"/>
          </p:cNvSpPr>
          <p:nvPr>
            <p:ph type="body" sz="quarter" idx="42" hasCustomPrompt="1"/>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lv-LV" dirty="0"/>
              <a:t>Teksts</a:t>
            </a:r>
            <a:endParaRPr lang="en-JM"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abul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38150"/>
            <a:ext cx="7620000" cy="422672"/>
          </a:xfrm>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able Placeholder 9"/>
          <p:cNvSpPr>
            <a:spLocks noGrp="1"/>
          </p:cNvSpPr>
          <p:nvPr>
            <p:ph type="tbl" sz="quarter" idx="13" hasCustomPrompt="1"/>
          </p:nvPr>
        </p:nvSpPr>
        <p:spPr>
          <a:xfrm>
            <a:off x="533400" y="1619250"/>
            <a:ext cx="7848600" cy="2286000"/>
          </a:xfrm>
          <a:prstGeom prst="rect">
            <a:avLst/>
          </a:prstGeom>
        </p:spPr>
        <p:txBody>
          <a:bodyPr>
            <a:normAutofit/>
          </a:bodyPr>
          <a:lstStyle>
            <a:lvl1pPr>
              <a:defRPr sz="1400"/>
            </a:lvl1pPr>
          </a:lstStyle>
          <a:p>
            <a:r>
              <a:rPr lang="lv-LV" dirty="0"/>
              <a:t>Tabula</a:t>
            </a:r>
            <a:endParaRPr lang="en-JM" dirty="0"/>
          </a:p>
        </p:txBody>
      </p:sp>
      <p:sp>
        <p:nvSpPr>
          <p:cNvPr id="12" name="Text Placeholder 11"/>
          <p:cNvSpPr>
            <a:spLocks noGrp="1"/>
          </p:cNvSpPr>
          <p:nvPr>
            <p:ph type="body" sz="quarter" idx="14" hasCustomPrompt="1"/>
          </p:nvPr>
        </p:nvSpPr>
        <p:spPr>
          <a:xfrm>
            <a:off x="457200" y="1085850"/>
            <a:ext cx="8229600" cy="285750"/>
          </a:xfrm>
          <a:prstGeom prst="rect">
            <a:avLst/>
          </a:prstGeom>
        </p:spPr>
        <p:txBody>
          <a:bodyPr>
            <a:noAutofit/>
          </a:bodyPr>
          <a:lstStyle>
            <a:lvl1pPr algn="l">
              <a:buNone/>
              <a:defRPr sz="1600" b="0">
                <a:latin typeface="Calibri" pitchFamily="34" charset="0"/>
                <a:cs typeface="Calibri" pitchFamily="34" charset="0"/>
              </a:defRPr>
            </a:lvl1pPr>
            <a:lvl2pPr>
              <a:defRPr sz="1800" b="1"/>
            </a:lvl2pPr>
            <a:lvl3pPr>
              <a:defRPr sz="1800" b="1"/>
            </a:lvl3pPr>
            <a:lvl4pPr>
              <a:defRPr sz="1800" b="1"/>
            </a:lvl4pPr>
            <a:lvl5pPr>
              <a:defRPr sz="1800" b="1"/>
            </a:lvl5pPr>
          </a:lstStyle>
          <a:p>
            <a:pPr lvl="0"/>
            <a:r>
              <a:rPr lang="lv-LV" dirty="0"/>
              <a:t>Teksts</a:t>
            </a:r>
            <a:endParaRPr lang="en-JM" dirty="0"/>
          </a:p>
        </p:txBody>
      </p:sp>
      <p:sp>
        <p:nvSpPr>
          <p:cNvPr id="14" name="Text Placeholder 13"/>
          <p:cNvSpPr>
            <a:spLocks noGrp="1"/>
          </p:cNvSpPr>
          <p:nvPr>
            <p:ph type="body" sz="quarter" idx="15" hasCustomPrompt="1"/>
          </p:nvPr>
        </p:nvSpPr>
        <p:spPr>
          <a:xfrm>
            <a:off x="533400" y="4019550"/>
            <a:ext cx="7924800" cy="45720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3668627138"/>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rsraksts un 4 zona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21" name="Text Placeholder 20"/>
          <p:cNvSpPr>
            <a:spLocks noGrp="1"/>
          </p:cNvSpPr>
          <p:nvPr userDrawn="1">
            <p:ph type="body" sz="quarter" idx="13" hasCustomPrompt="1"/>
          </p:nvPr>
        </p:nvSpPr>
        <p:spPr>
          <a:xfrm>
            <a:off x="533400" y="1543050"/>
            <a:ext cx="3048000" cy="91440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
        <p:nvSpPr>
          <p:cNvPr id="22" name="Text Placeholder 20"/>
          <p:cNvSpPr>
            <a:spLocks noGrp="1"/>
          </p:cNvSpPr>
          <p:nvPr userDrawn="1">
            <p:ph type="body" sz="quarter" idx="14" hasCustomPrompt="1"/>
          </p:nvPr>
        </p:nvSpPr>
        <p:spPr>
          <a:xfrm>
            <a:off x="4343400" y="1543050"/>
            <a:ext cx="3048000" cy="91440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
        <p:nvSpPr>
          <p:cNvPr id="23" name="Text Placeholder 20"/>
          <p:cNvSpPr>
            <a:spLocks noGrp="1"/>
          </p:cNvSpPr>
          <p:nvPr userDrawn="1">
            <p:ph type="body" sz="quarter" idx="15" hasCustomPrompt="1"/>
          </p:nvPr>
        </p:nvSpPr>
        <p:spPr>
          <a:xfrm>
            <a:off x="533400" y="3371850"/>
            <a:ext cx="3048000" cy="91440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
        <p:nvSpPr>
          <p:cNvPr id="24" name="Text Placeholder 20"/>
          <p:cNvSpPr>
            <a:spLocks noGrp="1"/>
          </p:cNvSpPr>
          <p:nvPr userDrawn="1">
            <p:ph type="body" sz="quarter" idx="16" hasCustomPrompt="1"/>
          </p:nvPr>
        </p:nvSpPr>
        <p:spPr>
          <a:xfrm>
            <a:off x="4343400" y="3371850"/>
            <a:ext cx="3048000" cy="914400"/>
          </a:xfrm>
          <a:prstGeom prst="rect">
            <a:avLst/>
          </a:prstGeom>
        </p:spPr>
        <p:txBody>
          <a:bodyPr>
            <a:noAutofit/>
          </a:bodyPr>
          <a:lstStyle>
            <a:lvl1pPr>
              <a:buNone/>
              <a:defRPr sz="1600"/>
            </a:lvl1pPr>
            <a:lvl2pPr>
              <a:defRPr sz="1600"/>
            </a:lvl2pPr>
            <a:lvl3pPr>
              <a:defRPr sz="1600"/>
            </a:lvl3pPr>
            <a:lvl4pPr>
              <a:defRPr sz="1600"/>
            </a:lvl4pPr>
            <a:lvl5pPr>
              <a:defRPr sz="1600"/>
            </a:lvl5pPr>
          </a:lstStyle>
          <a:p>
            <a:pPr lvl="0"/>
            <a:r>
              <a:rPr lang="lv-LV" dirty="0"/>
              <a:t>Teksts</a:t>
            </a:r>
            <a:endParaRPr lang="en-JM" dirty="0"/>
          </a:p>
        </p:txBody>
      </p:sp>
      <p:sp>
        <p:nvSpPr>
          <p:cNvPr id="26" name="Text Placeholder 25"/>
          <p:cNvSpPr>
            <a:spLocks noGrp="1"/>
          </p:cNvSpPr>
          <p:nvPr userDrawn="1">
            <p:ph type="body" sz="quarter" idx="17" hasCustomPrompt="1"/>
          </p:nvPr>
        </p:nvSpPr>
        <p:spPr>
          <a:xfrm>
            <a:off x="533400" y="1123950"/>
            <a:ext cx="2438400" cy="285750"/>
          </a:xfrm>
          <a:prstGeom prst="rect">
            <a:avLst/>
          </a:prstGeom>
          <a:solidFill>
            <a:srgbClr val="0070C0"/>
          </a:solidFill>
          <a:ln>
            <a:noFill/>
          </a:ln>
        </p:spPr>
        <p:txBody>
          <a:bodyPr>
            <a:noAutofit/>
          </a:bodyPr>
          <a:lstStyle>
            <a:lvl1pPr>
              <a:buNone/>
              <a:defRPr sz="1600" b="0">
                <a:solidFill>
                  <a:schemeClr val="bg1"/>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27" name="Text Placeholder 25"/>
          <p:cNvSpPr>
            <a:spLocks noGrp="1"/>
          </p:cNvSpPr>
          <p:nvPr userDrawn="1">
            <p:ph type="body" sz="quarter" idx="18" hasCustomPrompt="1"/>
          </p:nvPr>
        </p:nvSpPr>
        <p:spPr>
          <a:xfrm>
            <a:off x="4343400" y="1123950"/>
            <a:ext cx="2514600" cy="285750"/>
          </a:xfrm>
          <a:prstGeom prst="rect">
            <a:avLst/>
          </a:prstGeom>
          <a:solidFill>
            <a:srgbClr val="0070C0"/>
          </a:solidFill>
          <a:ln>
            <a:noFill/>
          </a:ln>
        </p:spPr>
        <p:txBody>
          <a:bodyPr>
            <a:noAutofit/>
          </a:bodyPr>
          <a:lstStyle>
            <a:lvl1pPr>
              <a:buNone/>
              <a:defRPr sz="1600" b="0">
                <a:solidFill>
                  <a:schemeClr val="bg1"/>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29" name="Text Placeholder 25"/>
          <p:cNvSpPr>
            <a:spLocks noGrp="1"/>
          </p:cNvSpPr>
          <p:nvPr userDrawn="1">
            <p:ph type="body" sz="quarter" idx="20" hasCustomPrompt="1"/>
          </p:nvPr>
        </p:nvSpPr>
        <p:spPr>
          <a:xfrm>
            <a:off x="533400" y="2971800"/>
            <a:ext cx="2590800" cy="285750"/>
          </a:xfrm>
          <a:prstGeom prst="rect">
            <a:avLst/>
          </a:prstGeom>
          <a:solidFill>
            <a:srgbClr val="0070C0"/>
          </a:solidFill>
          <a:ln>
            <a:noFill/>
          </a:ln>
        </p:spPr>
        <p:txBody>
          <a:bodyPr>
            <a:noAutofit/>
          </a:bodyPr>
          <a:lstStyle>
            <a:lvl1pPr>
              <a:buNone/>
              <a:defRPr sz="1600" b="0">
                <a:solidFill>
                  <a:schemeClr val="bg1"/>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
        <p:nvSpPr>
          <p:cNvPr id="28" name="Text Placeholder 25"/>
          <p:cNvSpPr>
            <a:spLocks noGrp="1"/>
          </p:cNvSpPr>
          <p:nvPr userDrawn="1">
            <p:ph type="body" sz="quarter" idx="19" hasCustomPrompt="1"/>
          </p:nvPr>
        </p:nvSpPr>
        <p:spPr>
          <a:xfrm>
            <a:off x="4343400" y="2971800"/>
            <a:ext cx="2514600" cy="285750"/>
          </a:xfrm>
          <a:prstGeom prst="rect">
            <a:avLst/>
          </a:prstGeom>
          <a:solidFill>
            <a:srgbClr val="0070C0"/>
          </a:solidFill>
          <a:ln>
            <a:noFill/>
          </a:ln>
        </p:spPr>
        <p:txBody>
          <a:bodyPr>
            <a:noAutofit/>
          </a:bodyPr>
          <a:lstStyle>
            <a:lvl1pPr>
              <a:buNone/>
              <a:defRPr sz="1600" b="0">
                <a:solidFill>
                  <a:schemeClr val="bg1"/>
                </a:solidFill>
                <a:latin typeface="Calibri" pitchFamily="34" charset="0"/>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lv-LV" dirty="0"/>
              <a:t>Teksts</a:t>
            </a:r>
            <a:endParaRPr lang="en-JM"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ttēls un teks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lv-LV" dirty="0"/>
              <a:t>Virsraksts</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9" name="Picture Placeholder 8"/>
          <p:cNvSpPr>
            <a:spLocks noGrp="1"/>
          </p:cNvSpPr>
          <p:nvPr>
            <p:ph type="pic" sz="quarter" idx="13" hasCustomPrompt="1"/>
          </p:nvPr>
        </p:nvSpPr>
        <p:spPr>
          <a:xfrm>
            <a:off x="533400" y="1619250"/>
            <a:ext cx="4343400" cy="2476500"/>
          </a:xfrm>
          <a:prstGeom prst="rect">
            <a:avLst/>
          </a:prstGeom>
          <a:ln w="38100">
            <a:solidFill>
              <a:schemeClr val="bg1"/>
            </a:solidFill>
            <a:miter lim="800000"/>
          </a:ln>
          <a:effectLst/>
        </p:spPr>
        <p:txBody>
          <a:bodyPr>
            <a:normAutofit/>
          </a:bodyPr>
          <a:lstStyle>
            <a:lvl1pPr marL="342900" marR="0" indent="-342900" algn="l" defTabSz="914400" rtl="0" eaLnBrk="1" fontAlgn="auto" latinLnBrk="0" hangingPunct="1">
              <a:lnSpc>
                <a:spcPct val="110000"/>
              </a:lnSpc>
              <a:spcBef>
                <a:spcPts val="0"/>
              </a:spcBef>
              <a:spcAft>
                <a:spcPts val="0"/>
              </a:spcAft>
              <a:buClrTx/>
              <a:buSzTx/>
              <a:buFont typeface="Arial" pitchFamily="34" charset="0"/>
              <a:buChar char="•"/>
              <a:tabLst/>
              <a:defRPr sz="1400"/>
            </a:lvl1pPr>
          </a:lstStyle>
          <a:p>
            <a:r>
              <a:rPr lang="lv-LV" dirty="0"/>
              <a:t>Uzklikšķini uz ikonas, lai ievietotu attēlu</a:t>
            </a:r>
            <a:endParaRPr lang="en-JM" dirty="0"/>
          </a:p>
          <a:p>
            <a:endParaRPr lang="en-JM" dirty="0"/>
          </a:p>
        </p:txBody>
      </p:sp>
      <p:sp>
        <p:nvSpPr>
          <p:cNvPr id="11" name="Text Placeholder 10"/>
          <p:cNvSpPr>
            <a:spLocks noGrp="1"/>
          </p:cNvSpPr>
          <p:nvPr>
            <p:ph type="body" sz="quarter" idx="14" hasCustomPrompt="1"/>
          </p:nvPr>
        </p:nvSpPr>
        <p:spPr>
          <a:xfrm>
            <a:off x="457200" y="1009650"/>
            <a:ext cx="8077200" cy="342900"/>
          </a:xfrm>
          <a:prstGeom prst="rect">
            <a:avLst/>
          </a:prstGeom>
        </p:spPr>
        <p:txBody>
          <a:bodyPr>
            <a:noAutofit/>
          </a:bodyPr>
          <a:lstStyle>
            <a:lvl1pPr>
              <a:buNone/>
              <a:defRPr sz="1600">
                <a:solidFill>
                  <a:schemeClr val="tx1">
                    <a:lumMod val="65000"/>
                    <a:lumOff val="35000"/>
                  </a:schemeClr>
                </a:solidFill>
              </a:defRPr>
            </a:lvl1pPr>
            <a:lvl2pPr>
              <a:defRPr sz="1600"/>
            </a:lvl2pPr>
            <a:lvl3pPr>
              <a:defRPr sz="1600"/>
            </a:lvl3pPr>
            <a:lvl4pPr>
              <a:defRPr sz="1600"/>
            </a:lvl4pPr>
            <a:lvl5pPr>
              <a:defRPr sz="1600"/>
            </a:lvl5pPr>
          </a:lstStyle>
          <a:p>
            <a:pPr lvl="0"/>
            <a:r>
              <a:rPr lang="lv-LV" dirty="0"/>
              <a:t>Teksts</a:t>
            </a:r>
            <a:endParaRPr lang="en-JM" dirty="0"/>
          </a:p>
        </p:txBody>
      </p:sp>
      <p:sp>
        <p:nvSpPr>
          <p:cNvPr id="20" name="Text Placeholder 10"/>
          <p:cNvSpPr>
            <a:spLocks noGrp="1"/>
          </p:cNvSpPr>
          <p:nvPr>
            <p:ph type="body" sz="quarter" idx="15" hasCustomPrompt="1"/>
          </p:nvPr>
        </p:nvSpPr>
        <p:spPr>
          <a:xfrm>
            <a:off x="5105400" y="1581150"/>
            <a:ext cx="3429000" cy="2514600"/>
          </a:xfrm>
          <a:prstGeom prst="rect">
            <a:avLst/>
          </a:prstGeom>
        </p:spPr>
        <p:txBody>
          <a:bodyPr>
            <a:noAutofit/>
          </a:bodyPr>
          <a:lstStyle>
            <a:lvl1pPr>
              <a:buNone/>
              <a:defRPr sz="1600">
                <a:solidFill>
                  <a:schemeClr val="tx1">
                    <a:lumMod val="65000"/>
                    <a:lumOff val="35000"/>
                  </a:schemeClr>
                </a:solidFill>
              </a:defRPr>
            </a:lvl1pPr>
            <a:lvl2pPr>
              <a:defRPr sz="1600"/>
            </a:lvl2pPr>
            <a:lvl3pPr>
              <a:defRPr sz="1600"/>
            </a:lvl3pPr>
            <a:lvl4pPr>
              <a:defRPr sz="1600"/>
            </a:lvl4pPr>
            <a:lvl5pPr>
              <a:defRPr sz="1600"/>
            </a:lvl5pPr>
          </a:lstStyle>
          <a:p>
            <a:pPr lvl="0"/>
            <a:r>
              <a:rPr lang="lv-LV" dirty="0"/>
              <a:t>Teksts</a:t>
            </a:r>
            <a:endParaRPr lang="en-JM"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Jauna sadaļa">
    <p:spTree>
      <p:nvGrpSpPr>
        <p:cNvPr id="1" name=""/>
        <p:cNvGrpSpPr/>
        <p:nvPr/>
      </p:nvGrpSpPr>
      <p:grpSpPr>
        <a:xfrm>
          <a:off x="0" y="0"/>
          <a:ext cx="0" cy="0"/>
          <a:chOff x="0" y="0"/>
          <a:chExt cx="0" cy="0"/>
        </a:xfrm>
      </p:grpSpPr>
      <p:sp>
        <p:nvSpPr>
          <p:cNvPr id="11" name="Picture Placeholder 10"/>
          <p:cNvSpPr>
            <a:spLocks noGrp="1"/>
          </p:cNvSpPr>
          <p:nvPr>
            <p:ph type="pic" sz="quarter" idx="15" hasCustomPrompt="1"/>
          </p:nvPr>
        </p:nvSpPr>
        <p:spPr>
          <a:xfrm>
            <a:off x="0" y="0"/>
            <a:ext cx="9144000" cy="5143500"/>
          </a:xfrm>
          <a:prstGeom prst="rect">
            <a:avLst/>
          </a:prstGeom>
        </p:spPr>
        <p:txBody>
          <a:bodyPr/>
          <a:lstStyle>
            <a:lvl1pPr>
              <a:buNone/>
              <a:defRPr/>
            </a:lvl1pPr>
          </a:lstStyle>
          <a:p>
            <a:r>
              <a:rPr lang="lv-LV" dirty="0"/>
              <a:t>Fona attēls</a:t>
            </a:r>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2" name="Text Placeholder 8"/>
          <p:cNvSpPr>
            <a:spLocks noGrp="1"/>
          </p:cNvSpPr>
          <p:nvPr>
            <p:ph type="body" sz="quarter" idx="13" hasCustomPrompt="1"/>
          </p:nvPr>
        </p:nvSpPr>
        <p:spPr>
          <a:xfrm>
            <a:off x="381000" y="1657350"/>
            <a:ext cx="8153400" cy="1219200"/>
          </a:xfrm>
          <a:prstGeom prst="rect">
            <a:avLst/>
          </a:prstGeom>
        </p:spPr>
        <p:txBody>
          <a:bodyPr>
            <a:normAutofit/>
          </a:bodyPr>
          <a:lstStyle>
            <a:lvl1pPr algn="l">
              <a:buNone/>
              <a:defRPr sz="3600">
                <a:latin typeface="Calibri" pitchFamily="34" charset="0"/>
              </a:defRPr>
            </a:lvl1pPr>
          </a:lstStyle>
          <a:p>
            <a:pPr lvl="0"/>
            <a:r>
              <a:rPr lang="lv-LV" dirty="0"/>
              <a:t>virsraksts</a:t>
            </a:r>
            <a:endParaRPr lang="en-JM" dirty="0"/>
          </a:p>
        </p:txBody>
      </p:sp>
      <p:sp>
        <p:nvSpPr>
          <p:cNvPr id="16" name="Text Placeholder 10"/>
          <p:cNvSpPr>
            <a:spLocks noGrp="1"/>
          </p:cNvSpPr>
          <p:nvPr>
            <p:ph type="body" sz="quarter" idx="14" hasCustomPrompt="1"/>
          </p:nvPr>
        </p:nvSpPr>
        <p:spPr>
          <a:xfrm>
            <a:off x="457200" y="2952750"/>
            <a:ext cx="6477000" cy="571500"/>
          </a:xfrm>
          <a:prstGeom prst="rect">
            <a:avLst/>
          </a:prstGeom>
        </p:spPr>
        <p:txBody>
          <a:bodyPr>
            <a:noAutofit/>
          </a:bodyPr>
          <a:lstStyle>
            <a:lvl1pPr algn="l">
              <a:buNone/>
              <a:defRPr sz="1600"/>
            </a:lvl1pPr>
            <a:lvl2pPr>
              <a:defRPr sz="1800"/>
            </a:lvl2pPr>
            <a:lvl3pPr>
              <a:defRPr sz="1800"/>
            </a:lvl3pPr>
            <a:lvl4pPr>
              <a:defRPr sz="1800"/>
            </a:lvl4pPr>
            <a:lvl5pPr>
              <a:defRPr sz="1800"/>
            </a:lvl5pPr>
          </a:lstStyle>
          <a:p>
            <a:pPr lvl="0"/>
            <a:r>
              <a:rPr lang="lv-LV" dirty="0"/>
              <a:t>Teksts</a:t>
            </a:r>
            <a:endParaRPr lang="en-JM" dirty="0"/>
          </a:p>
        </p:txBody>
      </p:sp>
      <p:sp>
        <p:nvSpPr>
          <p:cNvPr id="17" name="Rectangle 16"/>
          <p:cNvSpPr/>
          <p:nvPr userDrawn="1"/>
        </p:nvSpPr>
        <p:spPr>
          <a:xfrm>
            <a:off x="0" y="1695450"/>
            <a:ext cx="228600" cy="1295400"/>
          </a:xfrm>
          <a:prstGeom prst="rect">
            <a:avLst/>
          </a:prstGeom>
          <a:solidFill>
            <a:srgbClr val="0070C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dirty="0">
              <a:solidFill>
                <a:schemeClr val="tx1">
                  <a:lumMod val="95000"/>
                  <a:lumOff val="5000"/>
                </a:schemeClr>
              </a:solidFill>
              <a:latin typeface="Calibri" pitchFamily="34" charset="0"/>
            </a:endParaRPr>
          </a:p>
        </p:txBody>
      </p:sp>
      <p:cxnSp>
        <p:nvCxnSpPr>
          <p:cNvPr id="18" name="Straight Connector 17"/>
          <p:cNvCxnSpPr/>
          <p:nvPr userDrawn="1"/>
        </p:nvCxnSpPr>
        <p:spPr bwMode="auto">
          <a:xfrm>
            <a:off x="0" y="22971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auze / Jauna sadaļa / Jauns temats">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62550"/>
          </a:xfrm>
          <a:prstGeom prst="rect">
            <a:avLst/>
          </a:prstGeom>
        </p:spPr>
      </p:pic>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9" name="Text Placeholder 8"/>
          <p:cNvSpPr>
            <a:spLocks noGrp="1"/>
          </p:cNvSpPr>
          <p:nvPr>
            <p:ph type="body" sz="quarter" idx="13" hasCustomPrompt="1"/>
          </p:nvPr>
        </p:nvSpPr>
        <p:spPr>
          <a:xfrm>
            <a:off x="381000" y="1657350"/>
            <a:ext cx="8153400" cy="1219200"/>
          </a:xfrm>
          <a:prstGeom prst="rect">
            <a:avLst/>
          </a:prstGeom>
        </p:spPr>
        <p:txBody>
          <a:bodyPr>
            <a:normAutofit/>
          </a:bodyPr>
          <a:lstStyle>
            <a:lvl1pPr algn="l">
              <a:buNone/>
              <a:defRPr sz="6000">
                <a:latin typeface="Calibri" pitchFamily="34" charset="0"/>
              </a:defRPr>
            </a:lvl1pPr>
          </a:lstStyle>
          <a:p>
            <a:pPr lvl="0"/>
            <a:r>
              <a:rPr lang="lv-LV" dirty="0"/>
              <a:t>Pauze</a:t>
            </a:r>
            <a:endParaRPr lang="en-JM" dirty="0"/>
          </a:p>
        </p:txBody>
      </p:sp>
      <p:sp>
        <p:nvSpPr>
          <p:cNvPr id="11" name="Text Placeholder 10"/>
          <p:cNvSpPr>
            <a:spLocks noGrp="1"/>
          </p:cNvSpPr>
          <p:nvPr>
            <p:ph type="body" sz="quarter" idx="14" hasCustomPrompt="1"/>
          </p:nvPr>
        </p:nvSpPr>
        <p:spPr>
          <a:xfrm>
            <a:off x="457200" y="2952750"/>
            <a:ext cx="6477000" cy="571500"/>
          </a:xfrm>
          <a:prstGeom prst="rect">
            <a:avLst/>
          </a:prstGeom>
        </p:spPr>
        <p:txBody>
          <a:bodyPr>
            <a:noAutofit/>
          </a:bodyPr>
          <a:lstStyle>
            <a:lvl1pPr algn="l">
              <a:buNone/>
              <a:defRPr sz="1600"/>
            </a:lvl1pPr>
            <a:lvl2pPr>
              <a:defRPr sz="1800"/>
            </a:lvl2pPr>
            <a:lvl3pPr>
              <a:defRPr sz="1800"/>
            </a:lvl3pPr>
            <a:lvl4pPr>
              <a:defRPr sz="1800"/>
            </a:lvl4pPr>
            <a:lvl5pPr>
              <a:defRPr sz="1800"/>
            </a:lvl5pPr>
          </a:lstStyle>
          <a:p>
            <a:pPr lvl="0"/>
            <a:r>
              <a:rPr lang="lv-LV" dirty="0"/>
              <a:t>Teksts</a:t>
            </a:r>
            <a:endParaRPr lang="en-JM" dirty="0"/>
          </a:p>
        </p:txBody>
      </p:sp>
      <p:sp>
        <p:nvSpPr>
          <p:cNvPr id="15" name="Rectangle 14"/>
          <p:cNvSpPr/>
          <p:nvPr userDrawn="1"/>
        </p:nvSpPr>
        <p:spPr>
          <a:xfrm>
            <a:off x="0" y="1695450"/>
            <a:ext cx="228600" cy="1295400"/>
          </a:xfrm>
          <a:prstGeom prst="rect">
            <a:avLst/>
          </a:prstGeom>
          <a:solidFill>
            <a:srgbClr val="0070C0"/>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600" dirty="0">
              <a:solidFill>
                <a:schemeClr val="tx1">
                  <a:lumMod val="95000"/>
                  <a:lumOff val="5000"/>
                </a:schemeClr>
              </a:solidFill>
              <a:latin typeface="Calibri" pitchFamily="34" charset="0"/>
            </a:endParaRPr>
          </a:p>
        </p:txBody>
      </p:sp>
      <p:cxnSp>
        <p:nvCxnSpPr>
          <p:cNvPr id="13" name="Straight Connector 12"/>
          <p:cNvCxnSpPr/>
          <p:nvPr userDrawn="1"/>
        </p:nvCxnSpPr>
        <p:spPr bwMode="auto">
          <a:xfrm>
            <a:off x="0" y="22971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a:hlinkClick r:id="" action="ppaction://hlinkshowjump?jump=nextslide" highlightClick="1"/>
          </p:cNvPr>
          <p:cNvSpPr/>
          <p:nvPr userDrawn="1"/>
        </p:nvSpPr>
        <p:spPr>
          <a:xfrm>
            <a:off x="8382000"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7" name="Oval 16">
            <a:hlinkClick r:id="" action="ppaction://hlinkshowjump?jump=previousslide" highlightClick="1"/>
          </p:cNvPr>
          <p:cNvSpPr/>
          <p:nvPr userDrawn="1"/>
        </p:nvSpPr>
        <p:spPr>
          <a:xfrm>
            <a:off x="8036087" y="4781550"/>
            <a:ext cx="274320" cy="274320"/>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b="1" dirty="0">
              <a:solidFill>
                <a:schemeClr val="bg1">
                  <a:lumMod val="75000"/>
                </a:schemeClr>
              </a:solidFill>
            </a:endParaRPr>
          </a:p>
        </p:txBody>
      </p:sp>
      <p:sp>
        <p:nvSpPr>
          <p:cNvPr id="18" name="Chevron 17"/>
          <p:cNvSpPr/>
          <p:nvPr userDrawn="1"/>
        </p:nvSpPr>
        <p:spPr>
          <a:xfrm flipH="1">
            <a:off x="8122955"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
        <p:nvSpPr>
          <p:cNvPr id="19" name="Chevron 18"/>
          <p:cNvSpPr/>
          <p:nvPr userDrawn="1"/>
        </p:nvSpPr>
        <p:spPr>
          <a:xfrm>
            <a:off x="8473440" y="4863846"/>
            <a:ext cx="82296" cy="100584"/>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solidFill>
                <a:schemeClr val="tx1"/>
              </a:solidFill>
            </a:endParaRPr>
          </a:p>
        </p:txBody>
      </p:sp>
    </p:spTree>
    <p:extLst>
      <p:ext uri="{BB962C8B-B14F-4D97-AF65-F5344CB8AC3E}">
        <p14:creationId xmlns:p14="http://schemas.microsoft.com/office/powerpoint/2010/main" val="217771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53968641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142080808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129601866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9329053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131186282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8/21/2018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8DF5134D-7C6B-4A7B-B28B-A8C75F870448}" type="slidenum">
              <a:rPr lang="en-JM" smtClean="0"/>
              <a:pPr/>
              <a:t>‹#›</a:t>
            </a:fld>
            <a:endParaRPr lang="en-JM" dirty="0"/>
          </a:p>
        </p:txBody>
      </p:sp>
    </p:spTree>
    <p:extLst>
      <p:ext uri="{BB962C8B-B14F-4D97-AF65-F5344CB8AC3E}">
        <p14:creationId xmlns:p14="http://schemas.microsoft.com/office/powerpoint/2010/main" val="4813286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686" r:id="rId19"/>
    <p:sldLayoutId id="2147483685" r:id="rId20"/>
    <p:sldLayoutId id="2147483682" r:id="rId21"/>
    <p:sldLayoutId id="2147483681" r:id="rId22"/>
    <p:sldLayoutId id="2147483680" r:id="rId23"/>
    <p:sldLayoutId id="2147483677" r:id="rId24"/>
    <p:sldLayoutId id="2147483683" r:id="rId25"/>
    <p:sldLayoutId id="2147483661" r:id="rId26"/>
    <p:sldLayoutId id="2147483662" r:id="rId27"/>
    <p:sldLayoutId id="2147483679" r:id="rId28"/>
    <p:sldLayoutId id="2147483678" r:id="rId29"/>
    <p:sldLayoutId id="2147483670" r:id="rId30"/>
    <p:sldLayoutId id="2147483663" r:id="rId31"/>
    <p:sldLayoutId id="2147483664" r:id="rId32"/>
    <p:sldLayoutId id="2147483666" r:id="rId33"/>
    <p:sldLayoutId id="2147483667" r:id="rId34"/>
    <p:sldLayoutId id="2147483668" r:id="rId35"/>
    <p:sldLayoutId id="2147483669" r:id="rId36"/>
    <p:sldLayoutId id="2147483671" r:id="rId37"/>
    <p:sldLayoutId id="2147483672" r:id="rId38"/>
    <p:sldLayoutId id="2147483673" r:id="rId39"/>
    <p:sldLayoutId id="2147483674" r:id="rId40"/>
    <p:sldLayoutId id="2147483675" r:id="rId41"/>
    <p:sldLayoutId id="2147483676" r:id="rId42"/>
    <p:sldLayoutId id="2147483687" r:id="rId43"/>
  </p:sldLayoutIdLst>
  <p:hf hd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package" Target="../embeddings/Microsoft_Excel_Worksheet3.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package" Target="../embeddings/Microsoft_Excel_Worksheet4.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package" Target="../embeddings/Microsoft_Excel_Worksheet5.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package" Target="../embeddings/Microsoft_Excel_Worksheet6.xls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package" Target="../embeddings/Microsoft_Excel_Worksheet7.xls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package" Target="../embeddings/Microsoft_Excel_Worksheet8.xlsx"/></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package" Target="../embeddings/Microsoft_Excel_Worksheet9.xls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package" Target="../embeddings/Microsoft_Excel_Worksheet10.xlsx"/></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package" Target="../embeddings/Microsoft_Excel_Worksheet11.xlsx"/></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package" Target="../embeddings/Microsoft_Excel_Worksheet12.xls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image" Target="../media/image16.emf"/><Relationship Id="rId4" Type="http://schemas.openxmlformats.org/officeDocument/2006/relationships/package" Target="../embeddings/Microsoft_Excel_Worksheet13.xls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17.emf"/><Relationship Id="rId4" Type="http://schemas.openxmlformats.org/officeDocument/2006/relationships/package" Target="../embeddings/Microsoft_Excel_Worksheet14.xlsx"/></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cb.europa.eu/pub/economic-research/research-networks/html/researcher_hfcn.en.html"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hyperlink" Target="https://www.bank.lv/en/statistics/hfcs/tabl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package" Target="../embeddings/Microsoft_Excel_Worksheet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1638300"/>
            <a:ext cx="9144000" cy="1028700"/>
            <a:chOff x="2209800" y="1981200"/>
            <a:chExt cx="4876800" cy="1371600"/>
          </a:xfrm>
        </p:grpSpPr>
        <p:sp>
          <p:nvSpPr>
            <p:cNvPr id="12" name="Rectangle 11"/>
            <p:cNvSpPr/>
            <p:nvPr/>
          </p:nvSpPr>
          <p:spPr>
            <a:xfrm>
              <a:off x="2209800" y="1981200"/>
              <a:ext cx="4876800" cy="13716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sp>
          <p:nvSpPr>
            <p:cNvPr id="13" name="Rectangle 12"/>
            <p:cNvSpPr/>
            <p:nvPr/>
          </p:nvSpPr>
          <p:spPr>
            <a:xfrm>
              <a:off x="2209800" y="2286000"/>
              <a:ext cx="152400" cy="60960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sp>
          <p:nvSpPr>
            <p:cNvPr id="14" name="Rectangle 13"/>
            <p:cNvSpPr/>
            <p:nvPr/>
          </p:nvSpPr>
          <p:spPr>
            <a:xfrm>
              <a:off x="6934200" y="2286000"/>
              <a:ext cx="152400" cy="609600"/>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grpSp>
      <p:sp>
        <p:nvSpPr>
          <p:cNvPr id="3" name="Subtitle 2"/>
          <p:cNvSpPr>
            <a:spLocks noGrp="1"/>
          </p:cNvSpPr>
          <p:nvPr>
            <p:ph type="subTitle" idx="1"/>
          </p:nvPr>
        </p:nvSpPr>
        <p:spPr>
          <a:xfrm>
            <a:off x="0" y="3143250"/>
            <a:ext cx="9144000" cy="342900"/>
          </a:xfrm>
        </p:spPr>
        <p:txBody>
          <a:bodyPr>
            <a:normAutofit fontScale="85000" lnSpcReduction="20000"/>
          </a:bodyPr>
          <a:lstStyle/>
          <a:p>
            <a:pPr algn="ctr"/>
            <a:r>
              <a:rPr lang="en-US" sz="2200" dirty="0">
                <a:solidFill>
                  <a:schemeClr val="tx1">
                    <a:lumMod val="75000"/>
                    <a:lumOff val="25000"/>
                  </a:schemeClr>
                </a:solidFill>
                <a:latin typeface="+mj-lt"/>
                <a:cs typeface="Bebas Neue"/>
              </a:rPr>
              <a:t>Andris Fisenko and Jānis Lapiņš</a:t>
            </a:r>
            <a:endParaRPr lang="en-JM" sz="2200" dirty="0">
              <a:solidFill>
                <a:schemeClr val="tx1">
                  <a:lumMod val="75000"/>
                  <a:lumOff val="25000"/>
                </a:schemeClr>
              </a:solidFill>
              <a:latin typeface="+mj-lt"/>
              <a:cs typeface="Bebas Neue"/>
            </a:endParaRPr>
          </a:p>
        </p:txBody>
      </p:sp>
      <p:sp>
        <p:nvSpPr>
          <p:cNvPr id="15" name="Rectangle 14"/>
          <p:cNvSpPr/>
          <p:nvPr/>
        </p:nvSpPr>
        <p:spPr>
          <a:xfrm>
            <a:off x="0" y="3524250"/>
            <a:ext cx="9144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70C0"/>
                </a:solidFill>
              </a:rPr>
              <a:t>Workshop of the Baltic-Nordic-Ukrainian Network on Survey Statistics 2018</a:t>
            </a:r>
            <a:endParaRPr lang="en-JM" sz="1600" dirty="0">
              <a:solidFill>
                <a:srgbClr val="0070C0"/>
              </a:solidFill>
            </a:endParaRPr>
          </a:p>
        </p:txBody>
      </p:sp>
      <p:cxnSp>
        <p:nvCxnSpPr>
          <p:cNvPr id="11" name="Straight Connector 10"/>
          <p:cNvCxnSpPr/>
          <p:nvPr/>
        </p:nvCxnSpPr>
        <p:spPr bwMode="auto">
          <a:xfrm>
            <a:off x="203200" y="20685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203200" y="21145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8839200" y="206851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a:off x="8839200" y="21145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4799" y="1638300"/>
            <a:ext cx="8534401" cy="10287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Use of Register Data in Latvian </a:t>
            </a:r>
            <a:br>
              <a:rPr lang="lv-LV" sz="2000" dirty="0">
                <a:solidFill>
                  <a:schemeClr val="tx1"/>
                </a:solidFill>
              </a:rPr>
            </a:br>
            <a:r>
              <a:rPr lang="en-US" sz="2000" dirty="0">
                <a:solidFill>
                  <a:schemeClr val="tx1"/>
                </a:solidFill>
              </a:rPr>
              <a:t>Household Finance and Consumption Survey</a:t>
            </a:r>
            <a:r>
              <a:rPr lang="lv-LV" sz="20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382000" cy="422672"/>
          </a:xfrm>
        </p:spPr>
        <p:txBody>
          <a:bodyPr>
            <a:normAutofit fontScale="90000"/>
          </a:bodyPr>
          <a:lstStyle/>
          <a:p>
            <a:r>
              <a:rPr lang="en-GB" dirty="0"/>
              <a:t>Amount of employee income </a:t>
            </a:r>
            <a:r>
              <a:rPr lang="en-GB" sz="2400" dirty="0"/>
              <a:t>(edited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10</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graphicFrame>
        <p:nvGraphicFramePr>
          <p:cNvPr id="9" name="Object 8">
            <a:extLst>
              <a:ext uri="{FF2B5EF4-FFF2-40B4-BE49-F238E27FC236}">
                <a16:creationId xmlns:a16="http://schemas.microsoft.com/office/drawing/2014/main" id="{149B7E22-063E-442E-A51F-D1CAC8B65D6F}"/>
              </a:ext>
            </a:extLst>
          </p:cNvPr>
          <p:cNvGraphicFramePr>
            <a:graphicFrameLocks noChangeAspect="1"/>
          </p:cNvGraphicFramePr>
          <p:nvPr>
            <p:extLst>
              <p:ext uri="{D42A27DB-BD31-4B8C-83A1-F6EECF244321}">
                <p14:modId xmlns:p14="http://schemas.microsoft.com/office/powerpoint/2010/main" val="4162170597"/>
              </p:ext>
            </p:extLst>
          </p:nvPr>
        </p:nvGraphicFramePr>
        <p:xfrm>
          <a:off x="361566" y="1138239"/>
          <a:ext cx="8401433" cy="2873672"/>
        </p:xfrm>
        <a:graphic>
          <a:graphicData uri="http://schemas.openxmlformats.org/presentationml/2006/ole">
            <mc:AlternateContent xmlns:mc="http://schemas.openxmlformats.org/markup-compatibility/2006">
              <mc:Choice xmlns:v="urn:schemas-microsoft-com:vml" Requires="v">
                <p:oleObj spid="_x0000_s4160" name="Worksheet" r:id="rId4" imgW="8382000" imgH="2867098" progId="Excel.Sheet.12">
                  <p:embed/>
                </p:oleObj>
              </mc:Choice>
              <mc:Fallback>
                <p:oleObj name="Worksheet" r:id="rId4" imgW="8382000" imgH="2867098" progId="Excel.Sheet.12">
                  <p:embed/>
                  <p:pic>
                    <p:nvPicPr>
                      <p:cNvPr id="0" name=""/>
                      <p:cNvPicPr/>
                      <p:nvPr/>
                    </p:nvPicPr>
                    <p:blipFill>
                      <a:blip r:embed="rId5"/>
                      <a:stretch>
                        <a:fillRect/>
                      </a:stretch>
                    </p:blipFill>
                    <p:spPr>
                      <a:xfrm>
                        <a:off x="361566" y="1138239"/>
                        <a:ext cx="8401433" cy="2873672"/>
                      </a:xfrm>
                      <a:prstGeom prst="rect">
                        <a:avLst/>
                      </a:prstGeom>
                    </p:spPr>
                  </p:pic>
                </p:oleObj>
              </mc:Fallback>
            </mc:AlternateContent>
          </a:graphicData>
        </a:graphic>
      </p:graphicFrame>
    </p:spTree>
    <p:extLst>
      <p:ext uri="{BB962C8B-B14F-4D97-AF65-F5344CB8AC3E}">
        <p14:creationId xmlns:p14="http://schemas.microsoft.com/office/powerpoint/2010/main" val="281003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382000" cy="422672"/>
          </a:xfrm>
        </p:spPr>
        <p:txBody>
          <a:bodyPr>
            <a:normAutofit fontScale="90000"/>
          </a:bodyPr>
          <a:lstStyle/>
          <a:p>
            <a:r>
              <a:rPr lang="en-GB" dirty="0"/>
              <a:t>Amount of employee income </a:t>
            </a:r>
            <a:r>
              <a:rPr lang="en-GB" sz="2400" dirty="0"/>
              <a:t>(edited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11</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graphicFrame>
        <p:nvGraphicFramePr>
          <p:cNvPr id="9" name="Object 8">
            <a:extLst>
              <a:ext uri="{FF2B5EF4-FFF2-40B4-BE49-F238E27FC236}">
                <a16:creationId xmlns:a16="http://schemas.microsoft.com/office/drawing/2014/main" id="{149B7E22-063E-442E-A51F-D1CAC8B65D6F}"/>
              </a:ext>
            </a:extLst>
          </p:cNvPr>
          <p:cNvGraphicFramePr>
            <a:graphicFrameLocks noChangeAspect="1"/>
          </p:cNvGraphicFramePr>
          <p:nvPr>
            <p:extLst>
              <p:ext uri="{D42A27DB-BD31-4B8C-83A1-F6EECF244321}">
                <p14:modId xmlns:p14="http://schemas.microsoft.com/office/powerpoint/2010/main" val="846988727"/>
              </p:ext>
            </p:extLst>
          </p:nvPr>
        </p:nvGraphicFramePr>
        <p:xfrm>
          <a:off x="361566" y="1138239"/>
          <a:ext cx="8401433" cy="2873672"/>
        </p:xfrm>
        <a:graphic>
          <a:graphicData uri="http://schemas.openxmlformats.org/presentationml/2006/ole">
            <mc:AlternateContent xmlns:mc="http://schemas.openxmlformats.org/markup-compatibility/2006">
              <mc:Choice xmlns:v="urn:schemas-microsoft-com:vml" Requires="v">
                <p:oleObj spid="_x0000_s14378" name="Worksheet" r:id="rId4" imgW="8382000" imgH="2867098" progId="Excel.Sheet.12">
                  <p:embed/>
                </p:oleObj>
              </mc:Choice>
              <mc:Fallback>
                <p:oleObj name="Worksheet" r:id="rId4" imgW="8382000" imgH="2867098" progId="Excel.Sheet.12">
                  <p:embed/>
                  <p:pic>
                    <p:nvPicPr>
                      <p:cNvPr id="9" name="Object 8">
                        <a:extLst>
                          <a:ext uri="{FF2B5EF4-FFF2-40B4-BE49-F238E27FC236}">
                            <a16:creationId xmlns:a16="http://schemas.microsoft.com/office/drawing/2014/main" id="{149B7E22-063E-442E-A51F-D1CAC8B65D6F}"/>
                          </a:ext>
                        </a:extLst>
                      </p:cNvPr>
                      <p:cNvPicPr/>
                      <p:nvPr/>
                    </p:nvPicPr>
                    <p:blipFill>
                      <a:blip r:embed="rId5"/>
                      <a:stretch>
                        <a:fillRect/>
                      </a:stretch>
                    </p:blipFill>
                    <p:spPr>
                      <a:xfrm>
                        <a:off x="361566" y="1138239"/>
                        <a:ext cx="8401433" cy="2873672"/>
                      </a:xfrm>
                      <a:prstGeom prst="rect">
                        <a:avLst/>
                      </a:prstGeom>
                    </p:spPr>
                  </p:pic>
                </p:oleObj>
              </mc:Fallback>
            </mc:AlternateContent>
          </a:graphicData>
        </a:graphic>
      </p:graphicFrame>
    </p:spTree>
    <p:extLst>
      <p:ext uri="{BB962C8B-B14F-4D97-AF65-F5344CB8AC3E}">
        <p14:creationId xmlns:p14="http://schemas.microsoft.com/office/powerpoint/2010/main" val="363625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229600" cy="1125488"/>
          </a:xfrm>
        </p:spPr>
        <p:txBody>
          <a:bodyPr/>
          <a:lstStyle/>
          <a:p>
            <a:r>
              <a:rPr lang="en-GB" dirty="0"/>
              <a:t>Self-employment income </a:t>
            </a:r>
            <a:r>
              <a:rPr lang="en-GB" sz="2400" dirty="0"/>
              <a:t>(HFCS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12</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a:xfrm>
            <a:off x="468313" y="1635645"/>
            <a:ext cx="8424862" cy="2160241"/>
          </a:xfrm>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a:off x="457200" y="4803299"/>
            <a:ext cx="8424862" cy="45719"/>
          </a:xfrm>
        </p:spPr>
        <p:txBody>
          <a:bodyPr>
            <a:normAutofit fontScale="25000" lnSpcReduction="20000"/>
          </a:bodyPr>
          <a:lstStyle/>
          <a:p>
            <a:r>
              <a:rPr lang="en-US" dirty="0"/>
              <a:t> </a:t>
            </a:r>
            <a:endParaRPr lang="lv-LV" dirty="0"/>
          </a:p>
        </p:txBody>
      </p:sp>
      <p:graphicFrame>
        <p:nvGraphicFramePr>
          <p:cNvPr id="9" name="Object 8">
            <a:extLst>
              <a:ext uri="{FF2B5EF4-FFF2-40B4-BE49-F238E27FC236}">
                <a16:creationId xmlns:a16="http://schemas.microsoft.com/office/drawing/2014/main" id="{A16A44DD-61DF-4CE0-9EF4-60F3F49A9FBB}"/>
              </a:ext>
            </a:extLst>
          </p:cNvPr>
          <p:cNvGraphicFramePr>
            <a:graphicFrameLocks noChangeAspect="1"/>
          </p:cNvGraphicFramePr>
          <p:nvPr>
            <p:extLst>
              <p:ext uri="{D42A27DB-BD31-4B8C-83A1-F6EECF244321}">
                <p14:modId xmlns:p14="http://schemas.microsoft.com/office/powerpoint/2010/main" val="2550496831"/>
              </p:ext>
            </p:extLst>
          </p:nvPr>
        </p:nvGraphicFramePr>
        <p:xfrm>
          <a:off x="1457325" y="1709738"/>
          <a:ext cx="6229350" cy="1724025"/>
        </p:xfrm>
        <a:graphic>
          <a:graphicData uri="http://schemas.openxmlformats.org/presentationml/2006/ole">
            <mc:AlternateContent xmlns:mc="http://schemas.openxmlformats.org/markup-compatibility/2006">
              <mc:Choice xmlns:v="urn:schemas-microsoft-com:vml" Requires="v">
                <p:oleObj spid="_x0000_s6205" name="Worksheet" r:id="rId4" imgW="6229395" imgH="1724058" progId="Excel.Sheet.12">
                  <p:embed/>
                </p:oleObj>
              </mc:Choice>
              <mc:Fallback>
                <p:oleObj name="Worksheet" r:id="rId4" imgW="6229395" imgH="1724058" progId="Excel.Sheet.12">
                  <p:embed/>
                  <p:pic>
                    <p:nvPicPr>
                      <p:cNvPr id="0" name=""/>
                      <p:cNvPicPr/>
                      <p:nvPr/>
                    </p:nvPicPr>
                    <p:blipFill>
                      <a:blip r:embed="rId5"/>
                      <a:stretch>
                        <a:fillRect/>
                      </a:stretch>
                    </p:blipFill>
                    <p:spPr>
                      <a:xfrm>
                        <a:off x="1457325" y="1709738"/>
                        <a:ext cx="6229350" cy="1724025"/>
                      </a:xfrm>
                      <a:prstGeom prst="rect">
                        <a:avLst/>
                      </a:prstGeom>
                    </p:spPr>
                  </p:pic>
                </p:oleObj>
              </mc:Fallback>
            </mc:AlternateContent>
          </a:graphicData>
        </a:graphic>
      </p:graphicFrame>
    </p:spTree>
    <p:extLst>
      <p:ext uri="{BB962C8B-B14F-4D97-AF65-F5344CB8AC3E}">
        <p14:creationId xmlns:p14="http://schemas.microsoft.com/office/powerpoint/2010/main" val="14454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382000" cy="422672"/>
          </a:xfrm>
        </p:spPr>
        <p:txBody>
          <a:bodyPr>
            <a:normAutofit fontScale="90000"/>
          </a:bodyPr>
          <a:lstStyle/>
          <a:p>
            <a:r>
              <a:rPr lang="en-GB" dirty="0"/>
              <a:t>Self-employment income </a:t>
            </a:r>
            <a:r>
              <a:rPr lang="en-GB" sz="2400" dirty="0"/>
              <a:t>(edited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13</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a:off x="468313" y="4542156"/>
            <a:ext cx="8424862" cy="45719"/>
          </a:xfrm>
        </p:spPr>
        <p:txBody>
          <a:bodyPr>
            <a:normAutofit fontScale="25000" lnSpcReduction="20000"/>
          </a:bodyPr>
          <a:lstStyle/>
          <a:p>
            <a:r>
              <a:rPr lang="lv-LV" dirty="0"/>
              <a:t> </a:t>
            </a:r>
          </a:p>
        </p:txBody>
      </p:sp>
      <p:graphicFrame>
        <p:nvGraphicFramePr>
          <p:cNvPr id="7" name="Object 6">
            <a:extLst>
              <a:ext uri="{FF2B5EF4-FFF2-40B4-BE49-F238E27FC236}">
                <a16:creationId xmlns:a16="http://schemas.microsoft.com/office/drawing/2014/main" id="{0610D8B6-6E6A-461A-9D1A-3FADAD7F98E4}"/>
              </a:ext>
            </a:extLst>
          </p:cNvPr>
          <p:cNvGraphicFramePr>
            <a:graphicFrameLocks noChangeAspect="1"/>
          </p:cNvGraphicFramePr>
          <p:nvPr>
            <p:extLst>
              <p:ext uri="{D42A27DB-BD31-4B8C-83A1-F6EECF244321}">
                <p14:modId xmlns:p14="http://schemas.microsoft.com/office/powerpoint/2010/main" val="698912105"/>
              </p:ext>
            </p:extLst>
          </p:nvPr>
        </p:nvGraphicFramePr>
        <p:xfrm>
          <a:off x="381000" y="1138237"/>
          <a:ext cx="8382000" cy="2867025"/>
        </p:xfrm>
        <a:graphic>
          <a:graphicData uri="http://schemas.openxmlformats.org/presentationml/2006/ole">
            <mc:AlternateContent xmlns:mc="http://schemas.openxmlformats.org/markup-compatibility/2006">
              <mc:Choice xmlns:v="urn:schemas-microsoft-com:vml" Requires="v">
                <p:oleObj spid="_x0000_s5179" name="Worksheet" r:id="rId4" imgW="8382000" imgH="2867098" progId="Excel.Sheet.12">
                  <p:embed/>
                </p:oleObj>
              </mc:Choice>
              <mc:Fallback>
                <p:oleObj name="Worksheet" r:id="rId4" imgW="8382000" imgH="2867098" progId="Excel.Sheet.12">
                  <p:embed/>
                  <p:pic>
                    <p:nvPicPr>
                      <p:cNvPr id="0" name=""/>
                      <p:cNvPicPr/>
                      <p:nvPr/>
                    </p:nvPicPr>
                    <p:blipFill>
                      <a:blip r:embed="rId5"/>
                      <a:stretch>
                        <a:fillRect/>
                      </a:stretch>
                    </p:blipFill>
                    <p:spPr>
                      <a:xfrm>
                        <a:off x="381000" y="1138237"/>
                        <a:ext cx="8382000" cy="2867025"/>
                      </a:xfrm>
                      <a:prstGeom prst="rect">
                        <a:avLst/>
                      </a:prstGeom>
                    </p:spPr>
                  </p:pic>
                </p:oleObj>
              </mc:Fallback>
            </mc:AlternateContent>
          </a:graphicData>
        </a:graphic>
      </p:graphicFrame>
    </p:spTree>
    <p:extLst>
      <p:ext uri="{BB962C8B-B14F-4D97-AF65-F5344CB8AC3E}">
        <p14:creationId xmlns:p14="http://schemas.microsoft.com/office/powerpoint/2010/main" val="52477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382000" cy="422672"/>
          </a:xfrm>
        </p:spPr>
        <p:txBody>
          <a:bodyPr>
            <a:normAutofit fontScale="90000"/>
          </a:bodyPr>
          <a:lstStyle/>
          <a:p>
            <a:r>
              <a:rPr lang="en-GB" dirty="0"/>
              <a:t>Self-employment income </a:t>
            </a:r>
            <a:r>
              <a:rPr lang="en-GB" sz="2400" dirty="0"/>
              <a:t>(edited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14</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a:off x="468313" y="4542156"/>
            <a:ext cx="8424862" cy="45719"/>
          </a:xfrm>
        </p:spPr>
        <p:txBody>
          <a:bodyPr>
            <a:normAutofit fontScale="25000" lnSpcReduction="20000"/>
          </a:bodyPr>
          <a:lstStyle/>
          <a:p>
            <a:r>
              <a:rPr lang="lv-LV" dirty="0"/>
              <a:t> </a:t>
            </a:r>
          </a:p>
        </p:txBody>
      </p:sp>
      <p:graphicFrame>
        <p:nvGraphicFramePr>
          <p:cNvPr id="7" name="Object 6">
            <a:extLst>
              <a:ext uri="{FF2B5EF4-FFF2-40B4-BE49-F238E27FC236}">
                <a16:creationId xmlns:a16="http://schemas.microsoft.com/office/drawing/2014/main" id="{0610D8B6-6E6A-461A-9D1A-3FADAD7F98E4}"/>
              </a:ext>
            </a:extLst>
          </p:cNvPr>
          <p:cNvGraphicFramePr>
            <a:graphicFrameLocks noChangeAspect="1"/>
          </p:cNvGraphicFramePr>
          <p:nvPr>
            <p:extLst>
              <p:ext uri="{D42A27DB-BD31-4B8C-83A1-F6EECF244321}">
                <p14:modId xmlns:p14="http://schemas.microsoft.com/office/powerpoint/2010/main" val="3328090775"/>
              </p:ext>
            </p:extLst>
          </p:nvPr>
        </p:nvGraphicFramePr>
        <p:xfrm>
          <a:off x="179512" y="1146390"/>
          <a:ext cx="8382000" cy="2867025"/>
        </p:xfrm>
        <a:graphic>
          <a:graphicData uri="http://schemas.openxmlformats.org/presentationml/2006/ole">
            <mc:AlternateContent xmlns:mc="http://schemas.openxmlformats.org/markup-compatibility/2006">
              <mc:Choice xmlns:v="urn:schemas-microsoft-com:vml" Requires="v">
                <p:oleObj spid="_x0000_s16424" name="Worksheet" r:id="rId4" imgW="8382000" imgH="2867098" progId="Excel.Sheet.12">
                  <p:embed/>
                </p:oleObj>
              </mc:Choice>
              <mc:Fallback>
                <p:oleObj name="Worksheet" r:id="rId4" imgW="8382000" imgH="2867098" progId="Excel.Sheet.12">
                  <p:embed/>
                  <p:pic>
                    <p:nvPicPr>
                      <p:cNvPr id="7" name="Object 6">
                        <a:extLst>
                          <a:ext uri="{FF2B5EF4-FFF2-40B4-BE49-F238E27FC236}">
                            <a16:creationId xmlns:a16="http://schemas.microsoft.com/office/drawing/2014/main" id="{0610D8B6-6E6A-461A-9D1A-3FADAD7F98E4}"/>
                          </a:ext>
                        </a:extLst>
                      </p:cNvPr>
                      <p:cNvPicPr/>
                      <p:nvPr/>
                    </p:nvPicPr>
                    <p:blipFill>
                      <a:blip r:embed="rId5"/>
                      <a:stretch>
                        <a:fillRect/>
                      </a:stretch>
                    </p:blipFill>
                    <p:spPr>
                      <a:xfrm>
                        <a:off x="179512" y="1146390"/>
                        <a:ext cx="8382000" cy="2867025"/>
                      </a:xfrm>
                      <a:prstGeom prst="rect">
                        <a:avLst/>
                      </a:prstGeom>
                    </p:spPr>
                  </p:pic>
                </p:oleObj>
              </mc:Fallback>
            </mc:AlternateContent>
          </a:graphicData>
        </a:graphic>
      </p:graphicFrame>
    </p:spTree>
    <p:extLst>
      <p:ext uri="{BB962C8B-B14F-4D97-AF65-F5344CB8AC3E}">
        <p14:creationId xmlns:p14="http://schemas.microsoft.com/office/powerpoint/2010/main" val="207141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Household level income received</a:t>
            </a:r>
            <a:r>
              <a:rPr lang="en-GB" sz="2400" dirty="0"/>
              <a:t> (HFCS)</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15</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a:off x="468313" y="4531022"/>
            <a:ext cx="8424862" cy="56853"/>
          </a:xfrm>
        </p:spPr>
        <p:txBody>
          <a:bodyPr>
            <a:normAutofit fontScale="25000" lnSpcReduction="20000"/>
          </a:bodyPr>
          <a:lstStyle/>
          <a:p>
            <a:r>
              <a:rPr lang="lv-LV" dirty="0"/>
              <a:t> </a:t>
            </a:r>
          </a:p>
        </p:txBody>
      </p:sp>
      <p:graphicFrame>
        <p:nvGraphicFramePr>
          <p:cNvPr id="6" name="Object 5">
            <a:extLst>
              <a:ext uri="{FF2B5EF4-FFF2-40B4-BE49-F238E27FC236}">
                <a16:creationId xmlns:a16="http://schemas.microsoft.com/office/drawing/2014/main" id="{26104E71-9036-459C-AE03-F74FFBFE071A}"/>
              </a:ext>
            </a:extLst>
          </p:cNvPr>
          <p:cNvGraphicFramePr>
            <a:graphicFrameLocks noChangeAspect="1"/>
          </p:cNvGraphicFramePr>
          <p:nvPr>
            <p:extLst>
              <p:ext uri="{D42A27DB-BD31-4B8C-83A1-F6EECF244321}">
                <p14:modId xmlns:p14="http://schemas.microsoft.com/office/powerpoint/2010/main" val="3091832118"/>
              </p:ext>
            </p:extLst>
          </p:nvPr>
        </p:nvGraphicFramePr>
        <p:xfrm>
          <a:off x="1152525" y="1138238"/>
          <a:ext cx="6838950" cy="2867025"/>
        </p:xfrm>
        <a:graphic>
          <a:graphicData uri="http://schemas.openxmlformats.org/presentationml/2006/ole">
            <mc:AlternateContent xmlns:mc="http://schemas.openxmlformats.org/markup-compatibility/2006">
              <mc:Choice xmlns:v="urn:schemas-microsoft-com:vml" Requires="v">
                <p:oleObj spid="_x0000_s7223" name="Worksheet" r:id="rId4" imgW="6838995" imgH="2867098" progId="Excel.Sheet.12">
                  <p:embed/>
                </p:oleObj>
              </mc:Choice>
              <mc:Fallback>
                <p:oleObj name="Worksheet" r:id="rId4" imgW="6838995" imgH="2867098" progId="Excel.Sheet.12">
                  <p:embed/>
                  <p:pic>
                    <p:nvPicPr>
                      <p:cNvPr id="0" name=""/>
                      <p:cNvPicPr/>
                      <p:nvPr/>
                    </p:nvPicPr>
                    <p:blipFill>
                      <a:blip r:embed="rId5"/>
                      <a:stretch>
                        <a:fillRect/>
                      </a:stretch>
                    </p:blipFill>
                    <p:spPr>
                      <a:xfrm>
                        <a:off x="1152525" y="1138238"/>
                        <a:ext cx="6838950" cy="2867025"/>
                      </a:xfrm>
                      <a:prstGeom prst="rect">
                        <a:avLst/>
                      </a:prstGeom>
                    </p:spPr>
                  </p:pic>
                </p:oleObj>
              </mc:Fallback>
            </mc:AlternateContent>
          </a:graphicData>
        </a:graphic>
      </p:graphicFrame>
    </p:spTree>
    <p:extLst>
      <p:ext uri="{BB962C8B-B14F-4D97-AF65-F5344CB8AC3E}">
        <p14:creationId xmlns:p14="http://schemas.microsoft.com/office/powerpoint/2010/main" val="279252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Income from public transfers</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16</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flipV="1">
            <a:off x="468313" y="4587875"/>
            <a:ext cx="8424862" cy="72107"/>
          </a:xfrm>
        </p:spPr>
        <p:txBody>
          <a:bodyPr>
            <a:normAutofit fontScale="25000" lnSpcReduction="20000"/>
          </a:bodyPr>
          <a:lstStyle/>
          <a:p>
            <a:r>
              <a:rPr lang="lv-LV" dirty="0"/>
              <a:t> </a:t>
            </a:r>
          </a:p>
        </p:txBody>
      </p:sp>
      <p:graphicFrame>
        <p:nvGraphicFramePr>
          <p:cNvPr id="9" name="Object 8">
            <a:extLst>
              <a:ext uri="{FF2B5EF4-FFF2-40B4-BE49-F238E27FC236}">
                <a16:creationId xmlns:a16="http://schemas.microsoft.com/office/drawing/2014/main" id="{DF3870E2-D37D-4C9E-AABC-206D91AC356A}"/>
              </a:ext>
            </a:extLst>
          </p:cNvPr>
          <p:cNvGraphicFramePr>
            <a:graphicFrameLocks noChangeAspect="1"/>
          </p:cNvGraphicFramePr>
          <p:nvPr>
            <p:extLst>
              <p:ext uri="{D42A27DB-BD31-4B8C-83A1-F6EECF244321}">
                <p14:modId xmlns:p14="http://schemas.microsoft.com/office/powerpoint/2010/main" val="2008441510"/>
              </p:ext>
            </p:extLst>
          </p:nvPr>
        </p:nvGraphicFramePr>
        <p:xfrm>
          <a:off x="475448" y="1635646"/>
          <a:ext cx="6764774" cy="1872208"/>
        </p:xfrm>
        <a:graphic>
          <a:graphicData uri="http://schemas.openxmlformats.org/presentationml/2006/ole">
            <mc:AlternateContent xmlns:mc="http://schemas.openxmlformats.org/markup-compatibility/2006">
              <mc:Choice xmlns:v="urn:schemas-microsoft-com:vml" Requires="v">
                <p:oleObj spid="_x0000_s10294" name="Worksheet" r:id="rId4" imgW="6229395" imgH="1724058" progId="Excel.Sheet.12">
                  <p:embed/>
                </p:oleObj>
              </mc:Choice>
              <mc:Fallback>
                <p:oleObj name="Worksheet" r:id="rId4" imgW="6229395" imgH="1724058" progId="Excel.Sheet.12">
                  <p:embed/>
                  <p:pic>
                    <p:nvPicPr>
                      <p:cNvPr id="7" name="Object 6">
                        <a:extLst>
                          <a:ext uri="{FF2B5EF4-FFF2-40B4-BE49-F238E27FC236}">
                            <a16:creationId xmlns:a16="http://schemas.microsoft.com/office/drawing/2014/main" id="{F2934657-ADD4-4935-A0E0-AE4F3760CDBE}"/>
                          </a:ext>
                        </a:extLst>
                      </p:cNvPr>
                      <p:cNvPicPr/>
                      <p:nvPr/>
                    </p:nvPicPr>
                    <p:blipFill>
                      <a:blip r:embed="rId5"/>
                      <a:stretch>
                        <a:fillRect/>
                      </a:stretch>
                    </p:blipFill>
                    <p:spPr>
                      <a:xfrm>
                        <a:off x="475448" y="1635646"/>
                        <a:ext cx="6764774" cy="1872208"/>
                      </a:xfrm>
                      <a:prstGeom prst="rect">
                        <a:avLst/>
                      </a:prstGeom>
                    </p:spPr>
                  </p:pic>
                </p:oleObj>
              </mc:Fallback>
            </mc:AlternateContent>
          </a:graphicData>
        </a:graphic>
      </p:graphicFrame>
    </p:spTree>
    <p:extLst>
      <p:ext uri="{BB962C8B-B14F-4D97-AF65-F5344CB8AC3E}">
        <p14:creationId xmlns:p14="http://schemas.microsoft.com/office/powerpoint/2010/main" val="33764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Income from public transfers </a:t>
            </a:r>
            <a:r>
              <a:rPr lang="en-GB" sz="2400" dirty="0"/>
              <a:t>(edited)</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17</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flipV="1">
            <a:off x="468313" y="4587875"/>
            <a:ext cx="8424862" cy="72107"/>
          </a:xfrm>
        </p:spPr>
        <p:txBody>
          <a:bodyPr>
            <a:normAutofit fontScale="25000" lnSpcReduction="20000"/>
          </a:bodyPr>
          <a:lstStyle/>
          <a:p>
            <a:r>
              <a:rPr lang="lv-LV" dirty="0"/>
              <a:t> </a:t>
            </a:r>
          </a:p>
        </p:txBody>
      </p:sp>
      <p:graphicFrame>
        <p:nvGraphicFramePr>
          <p:cNvPr id="6" name="Object 5">
            <a:extLst>
              <a:ext uri="{FF2B5EF4-FFF2-40B4-BE49-F238E27FC236}">
                <a16:creationId xmlns:a16="http://schemas.microsoft.com/office/drawing/2014/main" id="{B6997187-3958-46B3-8C43-B81CC60CE5B7}"/>
              </a:ext>
            </a:extLst>
          </p:cNvPr>
          <p:cNvGraphicFramePr>
            <a:graphicFrameLocks noChangeAspect="1"/>
          </p:cNvGraphicFramePr>
          <p:nvPr>
            <p:extLst>
              <p:ext uri="{D42A27DB-BD31-4B8C-83A1-F6EECF244321}">
                <p14:modId xmlns:p14="http://schemas.microsoft.com/office/powerpoint/2010/main" val="3504643390"/>
              </p:ext>
            </p:extLst>
          </p:nvPr>
        </p:nvGraphicFramePr>
        <p:xfrm>
          <a:off x="461963" y="1423988"/>
          <a:ext cx="8220075" cy="2295525"/>
        </p:xfrm>
        <a:graphic>
          <a:graphicData uri="http://schemas.openxmlformats.org/presentationml/2006/ole">
            <mc:AlternateContent xmlns:mc="http://schemas.openxmlformats.org/markup-compatibility/2006">
              <mc:Choice xmlns:v="urn:schemas-microsoft-com:vml" Requires="v">
                <p:oleObj spid="_x0000_s12343" name="Worksheet" r:id="rId4" imgW="8219918" imgH="2295399" progId="Excel.Sheet.12">
                  <p:embed/>
                </p:oleObj>
              </mc:Choice>
              <mc:Fallback>
                <p:oleObj name="Worksheet" r:id="rId4" imgW="8219918" imgH="2295399" progId="Excel.Sheet.12">
                  <p:embed/>
                  <p:pic>
                    <p:nvPicPr>
                      <p:cNvPr id="6" name="Object 5">
                        <a:extLst>
                          <a:ext uri="{FF2B5EF4-FFF2-40B4-BE49-F238E27FC236}">
                            <a16:creationId xmlns:a16="http://schemas.microsoft.com/office/drawing/2014/main" id="{B6997187-3958-46B3-8C43-B81CC60CE5B7}"/>
                          </a:ext>
                        </a:extLst>
                      </p:cNvPr>
                      <p:cNvPicPr/>
                      <p:nvPr/>
                    </p:nvPicPr>
                    <p:blipFill>
                      <a:blip r:embed="rId5"/>
                      <a:stretch>
                        <a:fillRect/>
                      </a:stretch>
                    </p:blipFill>
                    <p:spPr>
                      <a:xfrm>
                        <a:off x="461963" y="1423988"/>
                        <a:ext cx="8220075" cy="2295525"/>
                      </a:xfrm>
                      <a:prstGeom prst="rect">
                        <a:avLst/>
                      </a:prstGeom>
                    </p:spPr>
                  </p:pic>
                </p:oleObj>
              </mc:Fallback>
            </mc:AlternateContent>
          </a:graphicData>
        </a:graphic>
      </p:graphicFrame>
    </p:spTree>
    <p:extLst>
      <p:ext uri="{BB962C8B-B14F-4D97-AF65-F5344CB8AC3E}">
        <p14:creationId xmlns:p14="http://schemas.microsoft.com/office/powerpoint/2010/main" val="48407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Income from public transfers </a:t>
            </a:r>
            <a:r>
              <a:rPr lang="en-GB" sz="2400" dirty="0"/>
              <a:t>(edited)</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18</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flipV="1">
            <a:off x="468313" y="4587875"/>
            <a:ext cx="8424862" cy="72107"/>
          </a:xfrm>
        </p:spPr>
        <p:txBody>
          <a:bodyPr>
            <a:normAutofit fontScale="25000" lnSpcReduction="20000"/>
          </a:bodyPr>
          <a:lstStyle/>
          <a:p>
            <a:r>
              <a:rPr lang="lv-LV" dirty="0"/>
              <a:t> </a:t>
            </a:r>
          </a:p>
        </p:txBody>
      </p:sp>
      <p:graphicFrame>
        <p:nvGraphicFramePr>
          <p:cNvPr id="6" name="Object 5">
            <a:extLst>
              <a:ext uri="{FF2B5EF4-FFF2-40B4-BE49-F238E27FC236}">
                <a16:creationId xmlns:a16="http://schemas.microsoft.com/office/drawing/2014/main" id="{B6997187-3958-46B3-8C43-B81CC60CE5B7}"/>
              </a:ext>
            </a:extLst>
          </p:cNvPr>
          <p:cNvGraphicFramePr>
            <a:graphicFrameLocks noChangeAspect="1"/>
          </p:cNvGraphicFramePr>
          <p:nvPr>
            <p:extLst>
              <p:ext uri="{D42A27DB-BD31-4B8C-83A1-F6EECF244321}">
                <p14:modId xmlns:p14="http://schemas.microsoft.com/office/powerpoint/2010/main" val="1206563012"/>
              </p:ext>
            </p:extLst>
          </p:nvPr>
        </p:nvGraphicFramePr>
        <p:xfrm>
          <a:off x="179512" y="1459706"/>
          <a:ext cx="8220075" cy="2295525"/>
        </p:xfrm>
        <a:graphic>
          <a:graphicData uri="http://schemas.openxmlformats.org/presentationml/2006/ole">
            <mc:AlternateContent xmlns:mc="http://schemas.openxmlformats.org/markup-compatibility/2006">
              <mc:Choice xmlns:v="urn:schemas-microsoft-com:vml" Requires="v">
                <p:oleObj spid="_x0000_s20513" name="Worksheet" r:id="rId4" imgW="8219918" imgH="2295399" progId="Excel.Sheet.12">
                  <p:embed/>
                </p:oleObj>
              </mc:Choice>
              <mc:Fallback>
                <p:oleObj name="Worksheet" r:id="rId4" imgW="8219918" imgH="2295399" progId="Excel.Sheet.12">
                  <p:embed/>
                  <p:pic>
                    <p:nvPicPr>
                      <p:cNvPr id="6" name="Object 5">
                        <a:extLst>
                          <a:ext uri="{FF2B5EF4-FFF2-40B4-BE49-F238E27FC236}">
                            <a16:creationId xmlns:a16="http://schemas.microsoft.com/office/drawing/2014/main" id="{B6997187-3958-46B3-8C43-B81CC60CE5B7}"/>
                          </a:ext>
                        </a:extLst>
                      </p:cNvPr>
                      <p:cNvPicPr/>
                      <p:nvPr/>
                    </p:nvPicPr>
                    <p:blipFill>
                      <a:blip r:embed="rId5"/>
                      <a:stretch>
                        <a:fillRect/>
                      </a:stretch>
                    </p:blipFill>
                    <p:spPr>
                      <a:xfrm>
                        <a:off x="179512" y="1459706"/>
                        <a:ext cx="8220075" cy="2295525"/>
                      </a:xfrm>
                      <a:prstGeom prst="rect">
                        <a:avLst/>
                      </a:prstGeom>
                    </p:spPr>
                  </p:pic>
                </p:oleObj>
              </mc:Fallback>
            </mc:AlternateContent>
          </a:graphicData>
        </a:graphic>
      </p:graphicFrame>
    </p:spTree>
    <p:extLst>
      <p:ext uri="{BB962C8B-B14F-4D97-AF65-F5344CB8AC3E}">
        <p14:creationId xmlns:p14="http://schemas.microsoft.com/office/powerpoint/2010/main" val="316908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Income from real estate properties</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19</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graphicFrame>
        <p:nvGraphicFramePr>
          <p:cNvPr id="7" name="Object 6">
            <a:extLst>
              <a:ext uri="{FF2B5EF4-FFF2-40B4-BE49-F238E27FC236}">
                <a16:creationId xmlns:a16="http://schemas.microsoft.com/office/drawing/2014/main" id="{3AC4F6BF-85B6-4F7B-BC63-79D8E99845E2}"/>
              </a:ext>
            </a:extLst>
          </p:cNvPr>
          <p:cNvGraphicFramePr>
            <a:graphicFrameLocks noChangeAspect="1"/>
          </p:cNvGraphicFramePr>
          <p:nvPr>
            <p:extLst>
              <p:ext uri="{D42A27DB-BD31-4B8C-83A1-F6EECF244321}">
                <p14:modId xmlns:p14="http://schemas.microsoft.com/office/powerpoint/2010/main" val="603914091"/>
              </p:ext>
            </p:extLst>
          </p:nvPr>
        </p:nvGraphicFramePr>
        <p:xfrm>
          <a:off x="1116013" y="1563638"/>
          <a:ext cx="5761037" cy="2292350"/>
        </p:xfrm>
        <a:graphic>
          <a:graphicData uri="http://schemas.openxmlformats.org/presentationml/2006/ole">
            <mc:AlternateContent xmlns:mc="http://schemas.openxmlformats.org/markup-compatibility/2006">
              <mc:Choice xmlns:v="urn:schemas-microsoft-com:vml" Requires="v">
                <p:oleObj spid="_x0000_s13362" name="Worksheet" r:id="rId4" imgW="4762410" imgH="1895389" progId="Excel.Sheet.12">
                  <p:embed/>
                </p:oleObj>
              </mc:Choice>
              <mc:Fallback>
                <p:oleObj name="Worksheet" r:id="rId4" imgW="4762410" imgH="1895389" progId="Excel.Sheet.12">
                  <p:embed/>
                  <p:pic>
                    <p:nvPicPr>
                      <p:cNvPr id="0" name=""/>
                      <p:cNvPicPr/>
                      <p:nvPr/>
                    </p:nvPicPr>
                    <p:blipFill>
                      <a:blip r:embed="rId5"/>
                      <a:stretch>
                        <a:fillRect/>
                      </a:stretch>
                    </p:blipFill>
                    <p:spPr>
                      <a:xfrm>
                        <a:off x="1116013" y="1563638"/>
                        <a:ext cx="5761037" cy="2292350"/>
                      </a:xfrm>
                      <a:prstGeom prst="rect">
                        <a:avLst/>
                      </a:prstGeom>
                    </p:spPr>
                  </p:pic>
                </p:oleObj>
              </mc:Fallback>
            </mc:AlternateContent>
          </a:graphicData>
        </a:graphic>
      </p:graphicFrame>
    </p:spTree>
    <p:extLst>
      <p:ext uri="{BB962C8B-B14F-4D97-AF65-F5344CB8AC3E}">
        <p14:creationId xmlns:p14="http://schemas.microsoft.com/office/powerpoint/2010/main" val="4265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674390"/>
          </a:xfrm>
        </p:spPr>
        <p:txBody>
          <a:bodyPr/>
          <a:lstStyle/>
          <a:p>
            <a:r>
              <a:rPr lang="en-GB" dirty="0"/>
              <a:t> Outline</a:t>
            </a:r>
          </a:p>
        </p:txBody>
      </p:sp>
      <p:sp>
        <p:nvSpPr>
          <p:cNvPr id="3" name="Content Placeholder 2">
            <a:extLst>
              <a:ext uri="{FF2B5EF4-FFF2-40B4-BE49-F238E27FC236}">
                <a16:creationId xmlns:a16="http://schemas.microsoft.com/office/drawing/2014/main" id="{C98D8144-B221-4931-BD1F-72F720270623}"/>
              </a:ext>
            </a:extLst>
          </p:cNvPr>
          <p:cNvSpPr>
            <a:spLocks noGrp="1"/>
          </p:cNvSpPr>
          <p:nvPr>
            <p:ph sz="half" idx="2"/>
          </p:nvPr>
        </p:nvSpPr>
        <p:spPr>
          <a:xfrm>
            <a:off x="755576" y="1717793"/>
            <a:ext cx="6120680" cy="2510141"/>
          </a:xfrm>
        </p:spPr>
        <p:txBody>
          <a:bodyPr>
            <a:normAutofit/>
          </a:bodyPr>
          <a:lstStyle/>
          <a:p>
            <a:pPr>
              <a:buFont typeface="+mj-lt"/>
              <a:buAutoNum type="arabicPeriod"/>
            </a:pPr>
            <a:r>
              <a:rPr lang="en-GB" sz="2800" dirty="0"/>
              <a:t>About the HFCS</a:t>
            </a:r>
          </a:p>
          <a:p>
            <a:pPr>
              <a:buFont typeface="+mj-lt"/>
              <a:buAutoNum type="arabicPeriod"/>
            </a:pPr>
            <a:r>
              <a:rPr lang="en-GB" sz="2800" dirty="0"/>
              <a:t>Additional data sources</a:t>
            </a:r>
          </a:p>
          <a:p>
            <a:pPr>
              <a:buFont typeface="+mj-lt"/>
              <a:buAutoNum type="arabicPeriod"/>
            </a:pPr>
            <a:r>
              <a:rPr lang="en-GB" sz="2800" dirty="0"/>
              <a:t>Some results</a:t>
            </a:r>
          </a:p>
          <a:p>
            <a:pPr>
              <a:buFont typeface="+mj-lt"/>
              <a:buAutoNum type="arabicPeriod"/>
            </a:pPr>
            <a:r>
              <a:rPr lang="en-GB" sz="2800" dirty="0"/>
              <a:t>References</a:t>
            </a:r>
          </a:p>
        </p:txBody>
      </p:sp>
      <p:sp>
        <p:nvSpPr>
          <p:cNvPr id="7" name="Slide Number Placeholder 6"/>
          <p:cNvSpPr>
            <a:spLocks noGrp="1"/>
          </p:cNvSpPr>
          <p:nvPr>
            <p:ph type="sldNum" sz="quarter" idx="12"/>
          </p:nvPr>
        </p:nvSpPr>
        <p:spPr/>
        <p:txBody>
          <a:bodyPr/>
          <a:lstStyle/>
          <a:p>
            <a:fld id="{8DF5134D-7C6B-4A7B-B28B-A8C75F870448}" type="slidenum">
              <a:rPr lang="en-JM" smtClean="0"/>
              <a:pPr/>
              <a:t>2</a:t>
            </a:fld>
            <a:endParaRPr lang="en-JM"/>
          </a:p>
        </p:txBody>
      </p:sp>
    </p:spTree>
    <p:extLst>
      <p:ext uri="{BB962C8B-B14F-4D97-AF65-F5344CB8AC3E}">
        <p14:creationId xmlns:p14="http://schemas.microsoft.com/office/powerpoint/2010/main" val="268709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sz="3200" dirty="0"/>
              <a:t>Income from real estate properties </a:t>
            </a:r>
            <a:r>
              <a:rPr lang="en-GB" sz="2400" dirty="0"/>
              <a:t>(edited)</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20</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flipV="1">
            <a:off x="468313" y="4587875"/>
            <a:ext cx="8424862" cy="72107"/>
          </a:xfrm>
        </p:spPr>
        <p:txBody>
          <a:bodyPr>
            <a:normAutofit fontScale="25000" lnSpcReduction="20000"/>
          </a:bodyPr>
          <a:lstStyle/>
          <a:p>
            <a:r>
              <a:rPr lang="lv-LV" dirty="0"/>
              <a:t> </a:t>
            </a:r>
          </a:p>
        </p:txBody>
      </p:sp>
      <p:graphicFrame>
        <p:nvGraphicFramePr>
          <p:cNvPr id="7" name="Object 6">
            <a:extLst>
              <a:ext uri="{FF2B5EF4-FFF2-40B4-BE49-F238E27FC236}">
                <a16:creationId xmlns:a16="http://schemas.microsoft.com/office/drawing/2014/main" id="{1D69D66C-9D66-4AEB-A46D-4BD2520274CA}"/>
              </a:ext>
            </a:extLst>
          </p:cNvPr>
          <p:cNvGraphicFramePr>
            <a:graphicFrameLocks noChangeAspect="1"/>
          </p:cNvGraphicFramePr>
          <p:nvPr>
            <p:extLst>
              <p:ext uri="{D42A27DB-BD31-4B8C-83A1-F6EECF244321}">
                <p14:modId xmlns:p14="http://schemas.microsoft.com/office/powerpoint/2010/main" val="4215648648"/>
              </p:ext>
            </p:extLst>
          </p:nvPr>
        </p:nvGraphicFramePr>
        <p:xfrm>
          <a:off x="141287" y="1138237"/>
          <a:ext cx="8534400" cy="2867025"/>
        </p:xfrm>
        <a:graphic>
          <a:graphicData uri="http://schemas.openxmlformats.org/presentationml/2006/ole">
            <mc:AlternateContent xmlns:mc="http://schemas.openxmlformats.org/markup-compatibility/2006">
              <mc:Choice xmlns:v="urn:schemas-microsoft-com:vml" Requires="v">
                <p:oleObj spid="_x0000_s11316" name="Worksheet" r:id="rId4" imgW="8534400" imgH="2867098" progId="Excel.Sheet.12">
                  <p:embed/>
                </p:oleObj>
              </mc:Choice>
              <mc:Fallback>
                <p:oleObj name="Worksheet" r:id="rId4" imgW="8534400" imgH="2867098" progId="Excel.Sheet.12">
                  <p:embed/>
                  <p:pic>
                    <p:nvPicPr>
                      <p:cNvPr id="0" name=""/>
                      <p:cNvPicPr/>
                      <p:nvPr/>
                    </p:nvPicPr>
                    <p:blipFill>
                      <a:blip r:embed="rId5"/>
                      <a:stretch>
                        <a:fillRect/>
                      </a:stretch>
                    </p:blipFill>
                    <p:spPr>
                      <a:xfrm>
                        <a:off x="141287" y="1138237"/>
                        <a:ext cx="8534400" cy="2867025"/>
                      </a:xfrm>
                      <a:prstGeom prst="rect">
                        <a:avLst/>
                      </a:prstGeom>
                    </p:spPr>
                  </p:pic>
                </p:oleObj>
              </mc:Fallback>
            </mc:AlternateContent>
          </a:graphicData>
        </a:graphic>
      </p:graphicFrame>
    </p:spTree>
    <p:extLst>
      <p:ext uri="{BB962C8B-B14F-4D97-AF65-F5344CB8AC3E}">
        <p14:creationId xmlns:p14="http://schemas.microsoft.com/office/powerpoint/2010/main" val="266804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sz="3200" dirty="0"/>
              <a:t>Income from real estate properties </a:t>
            </a:r>
            <a:r>
              <a:rPr lang="en-GB" sz="2400" dirty="0"/>
              <a:t>(edited)</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21</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a:xfrm flipV="1">
            <a:off x="468313" y="4587875"/>
            <a:ext cx="8424862" cy="72107"/>
          </a:xfrm>
        </p:spPr>
        <p:txBody>
          <a:bodyPr>
            <a:normAutofit fontScale="25000" lnSpcReduction="20000"/>
          </a:bodyPr>
          <a:lstStyle/>
          <a:p>
            <a:r>
              <a:rPr lang="lv-LV" dirty="0"/>
              <a:t> </a:t>
            </a:r>
          </a:p>
        </p:txBody>
      </p:sp>
      <p:graphicFrame>
        <p:nvGraphicFramePr>
          <p:cNvPr id="7" name="Object 6">
            <a:extLst>
              <a:ext uri="{FF2B5EF4-FFF2-40B4-BE49-F238E27FC236}">
                <a16:creationId xmlns:a16="http://schemas.microsoft.com/office/drawing/2014/main" id="{1D69D66C-9D66-4AEB-A46D-4BD2520274CA}"/>
              </a:ext>
            </a:extLst>
          </p:cNvPr>
          <p:cNvGraphicFramePr>
            <a:graphicFrameLocks noChangeAspect="1"/>
          </p:cNvGraphicFramePr>
          <p:nvPr>
            <p:extLst>
              <p:ext uri="{D42A27DB-BD31-4B8C-83A1-F6EECF244321}">
                <p14:modId xmlns:p14="http://schemas.microsoft.com/office/powerpoint/2010/main" val="3358285193"/>
              </p:ext>
            </p:extLst>
          </p:nvPr>
        </p:nvGraphicFramePr>
        <p:xfrm>
          <a:off x="176513" y="1221184"/>
          <a:ext cx="8534400" cy="2867025"/>
        </p:xfrm>
        <a:graphic>
          <a:graphicData uri="http://schemas.openxmlformats.org/presentationml/2006/ole">
            <mc:AlternateContent xmlns:mc="http://schemas.openxmlformats.org/markup-compatibility/2006">
              <mc:Choice xmlns:v="urn:schemas-microsoft-com:vml" Requires="v">
                <p:oleObj spid="_x0000_s19488" name="Worksheet" r:id="rId4" imgW="8534400" imgH="2867098" progId="Excel.Sheet.12">
                  <p:embed/>
                </p:oleObj>
              </mc:Choice>
              <mc:Fallback>
                <p:oleObj name="Worksheet" r:id="rId4" imgW="8534400" imgH="2867098" progId="Excel.Sheet.12">
                  <p:embed/>
                  <p:pic>
                    <p:nvPicPr>
                      <p:cNvPr id="7" name="Object 6">
                        <a:extLst>
                          <a:ext uri="{FF2B5EF4-FFF2-40B4-BE49-F238E27FC236}">
                            <a16:creationId xmlns:a16="http://schemas.microsoft.com/office/drawing/2014/main" id="{1D69D66C-9D66-4AEB-A46D-4BD2520274CA}"/>
                          </a:ext>
                        </a:extLst>
                      </p:cNvPr>
                      <p:cNvPicPr/>
                      <p:nvPr/>
                    </p:nvPicPr>
                    <p:blipFill>
                      <a:blip r:embed="rId5"/>
                      <a:stretch>
                        <a:fillRect/>
                      </a:stretch>
                    </p:blipFill>
                    <p:spPr>
                      <a:xfrm>
                        <a:off x="176513" y="1221184"/>
                        <a:ext cx="8534400" cy="2867025"/>
                      </a:xfrm>
                      <a:prstGeom prst="rect">
                        <a:avLst/>
                      </a:prstGeom>
                    </p:spPr>
                  </p:pic>
                </p:oleObj>
              </mc:Fallback>
            </mc:AlternateContent>
          </a:graphicData>
        </a:graphic>
      </p:graphicFrame>
    </p:spTree>
    <p:extLst>
      <p:ext uri="{BB962C8B-B14F-4D97-AF65-F5344CB8AC3E}">
        <p14:creationId xmlns:p14="http://schemas.microsoft.com/office/powerpoint/2010/main" val="226162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7038-DEFF-4AF8-BC93-ABE6EF93CEA2}"/>
              </a:ext>
            </a:extLst>
          </p:cNvPr>
          <p:cNvSpPr>
            <a:spLocks noGrp="1"/>
          </p:cNvSpPr>
          <p:nvPr>
            <p:ph type="title"/>
          </p:nvPr>
        </p:nvSpPr>
        <p:spPr>
          <a:xfrm>
            <a:off x="508001" y="457200"/>
            <a:ext cx="6977707" cy="602382"/>
          </a:xfrm>
        </p:spPr>
        <p:txBody>
          <a:bodyPr>
            <a:normAutofit fontScale="90000"/>
          </a:bodyPr>
          <a:lstStyle/>
          <a:p>
            <a:r>
              <a:rPr lang="en-GB" sz="2800" dirty="0"/>
              <a:t>Participation in the 3</a:t>
            </a:r>
            <a:r>
              <a:rPr lang="en-GB" sz="2800" baseline="30000" dirty="0"/>
              <a:t>-rd</a:t>
            </a:r>
            <a:r>
              <a:rPr lang="en-GB" sz="2800" dirty="0"/>
              <a:t> level pension plans</a:t>
            </a:r>
            <a:endParaRPr lang="en-GB" dirty="0"/>
          </a:p>
        </p:txBody>
      </p:sp>
      <p:sp>
        <p:nvSpPr>
          <p:cNvPr id="5" name="Slide Number Placeholder 4">
            <a:extLst>
              <a:ext uri="{FF2B5EF4-FFF2-40B4-BE49-F238E27FC236}">
                <a16:creationId xmlns:a16="http://schemas.microsoft.com/office/drawing/2014/main" id="{60A6C531-409A-4F58-A1CF-A3AFB411D385}"/>
              </a:ext>
            </a:extLst>
          </p:cNvPr>
          <p:cNvSpPr>
            <a:spLocks noGrp="1"/>
          </p:cNvSpPr>
          <p:nvPr>
            <p:ph type="sldNum" sz="quarter" idx="12"/>
          </p:nvPr>
        </p:nvSpPr>
        <p:spPr/>
        <p:txBody>
          <a:bodyPr/>
          <a:lstStyle/>
          <a:p>
            <a:fld id="{8DF5134D-7C6B-4A7B-B28B-A8C75F870448}" type="slidenum">
              <a:rPr lang="en-JM" smtClean="0"/>
              <a:pPr/>
              <a:t>22</a:t>
            </a:fld>
            <a:endParaRPr lang="en-JM" dirty="0"/>
          </a:p>
        </p:txBody>
      </p:sp>
      <p:graphicFrame>
        <p:nvGraphicFramePr>
          <p:cNvPr id="6" name="Content Placeholder 5">
            <a:extLst>
              <a:ext uri="{FF2B5EF4-FFF2-40B4-BE49-F238E27FC236}">
                <a16:creationId xmlns:a16="http://schemas.microsoft.com/office/drawing/2014/main" id="{067831F4-3189-41A5-B7B2-41E5900A8B7F}"/>
              </a:ext>
            </a:extLst>
          </p:cNvPr>
          <p:cNvGraphicFramePr>
            <a:graphicFrameLocks noGrp="1"/>
          </p:cNvGraphicFramePr>
          <p:nvPr>
            <p:ph idx="1"/>
            <p:extLst>
              <p:ext uri="{D42A27DB-BD31-4B8C-83A1-F6EECF244321}">
                <p14:modId xmlns:p14="http://schemas.microsoft.com/office/powerpoint/2010/main" val="3530182039"/>
              </p:ext>
            </p:extLst>
          </p:nvPr>
        </p:nvGraphicFramePr>
        <p:xfrm>
          <a:off x="539750" y="1131591"/>
          <a:ext cx="3312170" cy="31683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CB6BF3B-4ADB-4E53-98A1-28F9971461C3}"/>
              </a:ext>
            </a:extLst>
          </p:cNvPr>
          <p:cNvGraphicFramePr>
            <a:graphicFrameLocks/>
          </p:cNvGraphicFramePr>
          <p:nvPr>
            <p:extLst>
              <p:ext uri="{D42A27DB-BD31-4B8C-83A1-F6EECF244321}">
                <p14:modId xmlns:p14="http://schemas.microsoft.com/office/powerpoint/2010/main" val="2260988398"/>
              </p:ext>
            </p:extLst>
          </p:nvPr>
        </p:nvGraphicFramePr>
        <p:xfrm>
          <a:off x="3851920" y="1131590"/>
          <a:ext cx="3633788" cy="3168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93913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7038-DEFF-4AF8-BC93-ABE6EF93CEA2}"/>
              </a:ext>
            </a:extLst>
          </p:cNvPr>
          <p:cNvSpPr>
            <a:spLocks noGrp="1"/>
          </p:cNvSpPr>
          <p:nvPr>
            <p:ph type="title"/>
          </p:nvPr>
        </p:nvSpPr>
        <p:spPr>
          <a:xfrm>
            <a:off x="508001" y="457200"/>
            <a:ext cx="6447501" cy="602382"/>
          </a:xfrm>
        </p:spPr>
        <p:txBody>
          <a:bodyPr/>
          <a:lstStyle/>
          <a:p>
            <a:r>
              <a:rPr lang="en-GB" sz="2800" dirty="0"/>
              <a:t>First and second level pension plans</a:t>
            </a:r>
            <a:endParaRPr lang="en-GB" dirty="0"/>
          </a:p>
        </p:txBody>
      </p:sp>
      <p:sp>
        <p:nvSpPr>
          <p:cNvPr id="3" name="Content Placeholder 2">
            <a:extLst>
              <a:ext uri="{FF2B5EF4-FFF2-40B4-BE49-F238E27FC236}">
                <a16:creationId xmlns:a16="http://schemas.microsoft.com/office/drawing/2014/main" id="{FFAD0384-CA57-471B-9775-74D63D29D9BC}"/>
              </a:ext>
            </a:extLst>
          </p:cNvPr>
          <p:cNvSpPr>
            <a:spLocks noGrp="1"/>
          </p:cNvSpPr>
          <p:nvPr>
            <p:ph idx="1"/>
          </p:nvPr>
        </p:nvSpPr>
        <p:spPr>
          <a:xfrm>
            <a:off x="539552" y="1203598"/>
            <a:ext cx="6447501" cy="3240360"/>
          </a:xfrm>
        </p:spPr>
        <p:txBody>
          <a:bodyPr>
            <a:normAutofit/>
          </a:bodyPr>
          <a:lstStyle/>
          <a:p>
            <a:pPr>
              <a:buFont typeface="Arial" panose="020B0604020202020204" pitchFamily="34" charset="0"/>
              <a:buChar char="•"/>
            </a:pPr>
            <a:r>
              <a:rPr lang="en-GB" sz="2000" dirty="0"/>
              <a:t>Experience from the second wave:</a:t>
            </a:r>
          </a:p>
          <a:p>
            <a:pPr lvl="1">
              <a:buFont typeface="Arial" panose="020B0604020202020204" pitchFamily="34" charset="0"/>
              <a:buChar char="•"/>
            </a:pPr>
            <a:r>
              <a:rPr lang="en-GB" sz="1850" dirty="0"/>
              <a:t>Many respondents don't know if they are participants of the pension scheme</a:t>
            </a:r>
          </a:p>
          <a:p>
            <a:pPr lvl="1">
              <a:buFont typeface="Arial" panose="020B0604020202020204" pitchFamily="34" charset="0"/>
              <a:buChar char="•"/>
            </a:pPr>
            <a:r>
              <a:rPr lang="en-GB" sz="1850" dirty="0"/>
              <a:t>Only few respondents know current balance of their pension plan account(s) </a:t>
            </a:r>
          </a:p>
          <a:p>
            <a:pPr>
              <a:buFont typeface="Arial" panose="020B0604020202020204" pitchFamily="34" charset="0"/>
              <a:buChar char="•"/>
            </a:pPr>
            <a:r>
              <a:rPr lang="en-GB" sz="2000" dirty="0"/>
              <a:t>Data obtained from SSIA (participation, annual contribution, current value of pension plan)</a:t>
            </a:r>
          </a:p>
          <a:p>
            <a:pPr>
              <a:buFont typeface="Arial" panose="020B0604020202020204" pitchFamily="34" charset="0"/>
              <a:buChar char="•"/>
            </a:pPr>
            <a:r>
              <a:rPr lang="en-GB" sz="2000" dirty="0"/>
              <a:t>No imputation needed</a:t>
            </a:r>
          </a:p>
        </p:txBody>
      </p:sp>
      <p:sp>
        <p:nvSpPr>
          <p:cNvPr id="5" name="Slide Number Placeholder 4">
            <a:extLst>
              <a:ext uri="{FF2B5EF4-FFF2-40B4-BE49-F238E27FC236}">
                <a16:creationId xmlns:a16="http://schemas.microsoft.com/office/drawing/2014/main" id="{60A6C531-409A-4F58-A1CF-A3AFB411D385}"/>
              </a:ext>
            </a:extLst>
          </p:cNvPr>
          <p:cNvSpPr>
            <a:spLocks noGrp="1"/>
          </p:cNvSpPr>
          <p:nvPr>
            <p:ph type="sldNum" sz="quarter" idx="12"/>
          </p:nvPr>
        </p:nvSpPr>
        <p:spPr/>
        <p:txBody>
          <a:bodyPr/>
          <a:lstStyle/>
          <a:p>
            <a:fld id="{8DF5134D-7C6B-4A7B-B28B-A8C75F870448}" type="slidenum">
              <a:rPr lang="en-JM" smtClean="0"/>
              <a:pPr/>
              <a:t>23</a:t>
            </a:fld>
            <a:endParaRPr lang="en-JM" dirty="0"/>
          </a:p>
        </p:txBody>
      </p:sp>
    </p:spTree>
    <p:extLst>
      <p:ext uri="{BB962C8B-B14F-4D97-AF65-F5344CB8AC3E}">
        <p14:creationId xmlns:p14="http://schemas.microsoft.com/office/powerpoint/2010/main" val="420654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CC62-D2A1-4B39-BEEC-462F80F8978D}"/>
              </a:ext>
            </a:extLst>
          </p:cNvPr>
          <p:cNvSpPr>
            <a:spLocks noGrp="1"/>
          </p:cNvSpPr>
          <p:nvPr>
            <p:ph type="title"/>
          </p:nvPr>
        </p:nvSpPr>
        <p:spPr/>
        <p:txBody>
          <a:bodyPr/>
          <a:lstStyle/>
          <a:p>
            <a:r>
              <a:rPr lang="lv-LV" dirty="0"/>
              <a:t>References</a:t>
            </a:r>
          </a:p>
        </p:txBody>
      </p:sp>
      <p:sp>
        <p:nvSpPr>
          <p:cNvPr id="3" name="Slide Number Placeholder 2">
            <a:extLst>
              <a:ext uri="{FF2B5EF4-FFF2-40B4-BE49-F238E27FC236}">
                <a16:creationId xmlns:a16="http://schemas.microsoft.com/office/drawing/2014/main" id="{496CF554-4584-44A8-8601-DF3E1570D573}"/>
              </a:ext>
            </a:extLst>
          </p:cNvPr>
          <p:cNvSpPr>
            <a:spLocks noGrp="1"/>
          </p:cNvSpPr>
          <p:nvPr>
            <p:ph type="sldNum" sz="quarter" idx="10"/>
          </p:nvPr>
        </p:nvSpPr>
        <p:spPr/>
        <p:txBody>
          <a:bodyPr/>
          <a:lstStyle/>
          <a:p>
            <a:fld id="{8DF5134D-7C6B-4A7B-B28B-A8C75F870448}" type="slidenum">
              <a:rPr lang="en-JM" smtClean="0"/>
              <a:pPr/>
              <a:t>24</a:t>
            </a:fld>
            <a:endParaRPr lang="en-JM" dirty="0"/>
          </a:p>
        </p:txBody>
      </p:sp>
      <p:sp>
        <p:nvSpPr>
          <p:cNvPr id="4" name="Content Placeholder 3">
            <a:extLst>
              <a:ext uri="{FF2B5EF4-FFF2-40B4-BE49-F238E27FC236}">
                <a16:creationId xmlns:a16="http://schemas.microsoft.com/office/drawing/2014/main" id="{EFF40929-FA9A-4F4B-A2C8-C12A098F2668}"/>
              </a:ext>
            </a:extLst>
          </p:cNvPr>
          <p:cNvSpPr>
            <a:spLocks noGrp="1"/>
          </p:cNvSpPr>
          <p:nvPr>
            <p:ph sz="quarter" idx="11"/>
          </p:nvPr>
        </p:nvSpPr>
        <p:spPr>
          <a:xfrm>
            <a:off x="179512" y="1447800"/>
            <a:ext cx="6840760" cy="2808461"/>
          </a:xfrm>
        </p:spPr>
        <p:txBody>
          <a:bodyPr/>
          <a:lstStyle/>
          <a:p>
            <a:pPr marL="285750" indent="-285750">
              <a:buFont typeface="Arial" panose="020B0604020202020204" pitchFamily="34" charset="0"/>
              <a:buChar char="•"/>
            </a:pPr>
            <a:r>
              <a:rPr lang="en-GB" sz="2000" dirty="0"/>
              <a:t>Household Finance and Consumption Network (2016) The Household Finance and Consumption Survey: methodological report for the second wave. ECB Statistical Paper Series, 17.</a:t>
            </a:r>
            <a:endParaRPr lang="lv-LV" sz="2000" dirty="0"/>
          </a:p>
          <a:p>
            <a:pPr marL="285750" indent="-285750">
              <a:buFont typeface="Arial" panose="020B0604020202020204" pitchFamily="34" charset="0"/>
              <a:buChar char="•"/>
            </a:pPr>
            <a:r>
              <a:rPr lang="lv-LV" sz="2000" dirty="0">
                <a:hlinkClick r:id="rId3"/>
              </a:rPr>
              <a:t>https://www.ecb.europa.eu/pub/economic-research/research-networks/html/researcher_hfcn.en.html</a:t>
            </a:r>
            <a:endParaRPr lang="lv-LV" sz="2000" dirty="0"/>
          </a:p>
          <a:p>
            <a:pPr>
              <a:buFont typeface="Arial" panose="020B0604020202020204" pitchFamily="34" charset="0"/>
              <a:buChar char="•"/>
            </a:pPr>
            <a:r>
              <a:rPr lang="lv-LV" sz="2000" dirty="0">
                <a:hlinkClick r:id="rId4"/>
              </a:rPr>
              <a:t>https://www.bank.lv/en/statistics/hfcs/tables</a:t>
            </a:r>
            <a:endParaRPr lang="lv-LV" sz="2000" dirty="0"/>
          </a:p>
          <a:p>
            <a:pPr marL="0" indent="0"/>
            <a:endParaRPr lang="lv-LV" sz="2000" dirty="0"/>
          </a:p>
          <a:p>
            <a:endParaRPr lang="lv-LV" dirty="0"/>
          </a:p>
        </p:txBody>
      </p:sp>
    </p:spTree>
    <p:extLst>
      <p:ext uri="{BB962C8B-B14F-4D97-AF65-F5344CB8AC3E}">
        <p14:creationId xmlns:p14="http://schemas.microsoft.com/office/powerpoint/2010/main" val="46761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DF5134D-7C6B-4A7B-B28B-A8C75F870448}" type="slidenum">
              <a:rPr lang="en-JM" smtClean="0"/>
              <a:pPr/>
              <a:t>25</a:t>
            </a:fld>
            <a:endParaRPr lang="en-JM" dirty="0"/>
          </a:p>
        </p:txBody>
      </p:sp>
      <p:sp>
        <p:nvSpPr>
          <p:cNvPr id="3" name="Title 2"/>
          <p:cNvSpPr>
            <a:spLocks noGrp="1"/>
          </p:cNvSpPr>
          <p:nvPr>
            <p:ph type="title"/>
          </p:nvPr>
        </p:nvSpPr>
        <p:spPr>
          <a:xfrm>
            <a:off x="2987824" y="2067694"/>
            <a:ext cx="2016224" cy="422672"/>
          </a:xfrm>
        </p:spPr>
        <p:txBody>
          <a:bodyPr>
            <a:normAutofit fontScale="90000"/>
          </a:bodyPr>
          <a:lstStyle/>
          <a:p>
            <a:r>
              <a:rPr lang="lv-LV" dirty="0" err="1"/>
              <a:t>Thank</a:t>
            </a:r>
            <a:r>
              <a:rPr lang="lv-LV" dirty="0"/>
              <a:t> </a:t>
            </a:r>
            <a:r>
              <a:rPr lang="lv-LV" dirty="0" err="1"/>
              <a:t>you</a:t>
            </a:r>
            <a:r>
              <a:rPr lang="lv-LV" dirty="0"/>
              <a:t>!</a:t>
            </a:r>
          </a:p>
        </p:txBody>
      </p:sp>
    </p:spTree>
    <p:extLst>
      <p:ext uri="{BB962C8B-B14F-4D97-AF65-F5344CB8AC3E}">
        <p14:creationId xmlns:p14="http://schemas.microsoft.com/office/powerpoint/2010/main" val="254344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F86E-002C-46F3-9F89-85E8F586D370}"/>
              </a:ext>
            </a:extLst>
          </p:cNvPr>
          <p:cNvSpPr>
            <a:spLocks noGrp="1"/>
          </p:cNvSpPr>
          <p:nvPr>
            <p:ph type="title"/>
          </p:nvPr>
        </p:nvSpPr>
        <p:spPr>
          <a:xfrm>
            <a:off x="508001" y="457200"/>
            <a:ext cx="6447501" cy="530374"/>
          </a:xfrm>
        </p:spPr>
        <p:txBody>
          <a:bodyPr/>
          <a:lstStyle/>
          <a:p>
            <a:r>
              <a:rPr lang="en-GB" dirty="0"/>
              <a:t>About the HFCS</a:t>
            </a:r>
            <a:endParaRPr lang="lv-LV" dirty="0"/>
          </a:p>
        </p:txBody>
      </p:sp>
      <p:sp>
        <p:nvSpPr>
          <p:cNvPr id="3" name="Content Placeholder 2">
            <a:extLst>
              <a:ext uri="{FF2B5EF4-FFF2-40B4-BE49-F238E27FC236}">
                <a16:creationId xmlns:a16="http://schemas.microsoft.com/office/drawing/2014/main" id="{B58860F5-D52A-484D-BB93-99C22AAC1DCA}"/>
              </a:ext>
            </a:extLst>
          </p:cNvPr>
          <p:cNvSpPr>
            <a:spLocks noGrp="1"/>
          </p:cNvSpPr>
          <p:nvPr>
            <p:ph idx="1"/>
          </p:nvPr>
        </p:nvSpPr>
        <p:spPr>
          <a:xfrm>
            <a:off x="508001" y="1059582"/>
            <a:ext cx="7016327" cy="4032448"/>
          </a:xfrm>
        </p:spPr>
        <p:txBody>
          <a:bodyPr>
            <a:normAutofit/>
          </a:bodyPr>
          <a:lstStyle/>
          <a:p>
            <a:r>
              <a:rPr lang="en-GB" sz="2000" dirty="0"/>
              <a:t>The main aim of the HFCS is to gather micro-level structural information on euro area households' assets and liabilities</a:t>
            </a:r>
          </a:p>
          <a:p>
            <a:r>
              <a:rPr lang="en-GB" sz="2000" dirty="0"/>
              <a:t>The survey also collects other information in order to analyse the economic decisions taken by households</a:t>
            </a:r>
            <a:r>
              <a:rPr lang="lv-LV" sz="2000" dirty="0"/>
              <a:t>:</a:t>
            </a:r>
            <a:endParaRPr lang="en-GB" sz="2000" dirty="0"/>
          </a:p>
          <a:p>
            <a:pPr lvl="1"/>
            <a:r>
              <a:rPr lang="en-GB" sz="1800" dirty="0"/>
              <a:t>Person level data (demographics, employment, pensions and insurance policies, person level income)</a:t>
            </a:r>
          </a:p>
          <a:p>
            <a:pPr lvl="1"/>
            <a:r>
              <a:rPr lang="en-GB" sz="1800" dirty="0"/>
              <a:t>Household level data (real assets and their financing, other liabilities and credit constraints, private businesses and financial assets, household level income, gifts and inheritances received, consumption)</a:t>
            </a:r>
          </a:p>
        </p:txBody>
      </p:sp>
      <p:sp>
        <p:nvSpPr>
          <p:cNvPr id="4" name="Footer Placeholder 3">
            <a:extLst>
              <a:ext uri="{FF2B5EF4-FFF2-40B4-BE49-F238E27FC236}">
                <a16:creationId xmlns:a16="http://schemas.microsoft.com/office/drawing/2014/main" id="{41C7B215-851D-44FF-BD46-8BA09AA5670F}"/>
              </a:ext>
            </a:extLst>
          </p:cNvPr>
          <p:cNvSpPr>
            <a:spLocks noGrp="1"/>
          </p:cNvSpPr>
          <p:nvPr>
            <p:ph type="ftr" sz="quarter" idx="11"/>
          </p:nvPr>
        </p:nvSpPr>
        <p:spPr>
          <a:xfrm>
            <a:off x="492666" y="5172191"/>
            <a:ext cx="4723209" cy="273844"/>
          </a:xfrm>
        </p:spPr>
        <p:txBody>
          <a:bodyPr/>
          <a:lstStyle/>
          <a:p>
            <a:endParaRPr lang="en-US" dirty="0"/>
          </a:p>
        </p:txBody>
      </p:sp>
      <p:sp>
        <p:nvSpPr>
          <p:cNvPr id="5" name="Slide Number Placeholder 4">
            <a:extLst>
              <a:ext uri="{FF2B5EF4-FFF2-40B4-BE49-F238E27FC236}">
                <a16:creationId xmlns:a16="http://schemas.microsoft.com/office/drawing/2014/main" id="{AE640A4C-E510-4719-B4DB-7D0EF1DC292A}"/>
              </a:ext>
            </a:extLst>
          </p:cNvPr>
          <p:cNvSpPr>
            <a:spLocks noGrp="1"/>
          </p:cNvSpPr>
          <p:nvPr>
            <p:ph type="sldNum" sz="quarter" idx="12"/>
          </p:nvPr>
        </p:nvSpPr>
        <p:spPr/>
        <p:txBody>
          <a:bodyPr/>
          <a:lstStyle/>
          <a:p>
            <a:fld id="{8DF5134D-7C6B-4A7B-B28B-A8C75F870448}" type="slidenum">
              <a:rPr lang="en-JM" smtClean="0"/>
              <a:pPr/>
              <a:t>3</a:t>
            </a:fld>
            <a:endParaRPr lang="en-JM" dirty="0"/>
          </a:p>
        </p:txBody>
      </p:sp>
    </p:spTree>
    <p:extLst>
      <p:ext uri="{BB962C8B-B14F-4D97-AF65-F5344CB8AC3E}">
        <p14:creationId xmlns:p14="http://schemas.microsoft.com/office/powerpoint/2010/main" val="392343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F86E-002C-46F3-9F89-85E8F586D370}"/>
              </a:ext>
            </a:extLst>
          </p:cNvPr>
          <p:cNvSpPr>
            <a:spLocks noGrp="1"/>
          </p:cNvSpPr>
          <p:nvPr>
            <p:ph type="title"/>
          </p:nvPr>
        </p:nvSpPr>
        <p:spPr>
          <a:xfrm>
            <a:off x="508001" y="457200"/>
            <a:ext cx="6447501" cy="530374"/>
          </a:xfrm>
        </p:spPr>
        <p:txBody>
          <a:bodyPr/>
          <a:lstStyle/>
          <a:p>
            <a:r>
              <a:rPr lang="en-GB" dirty="0"/>
              <a:t>About the HFCS</a:t>
            </a:r>
            <a:endParaRPr lang="lv-LV" dirty="0"/>
          </a:p>
        </p:txBody>
      </p:sp>
      <p:sp>
        <p:nvSpPr>
          <p:cNvPr id="3" name="Content Placeholder 2">
            <a:extLst>
              <a:ext uri="{FF2B5EF4-FFF2-40B4-BE49-F238E27FC236}">
                <a16:creationId xmlns:a16="http://schemas.microsoft.com/office/drawing/2014/main" id="{B58860F5-D52A-484D-BB93-99C22AAC1DCA}"/>
              </a:ext>
            </a:extLst>
          </p:cNvPr>
          <p:cNvSpPr>
            <a:spLocks noGrp="1"/>
          </p:cNvSpPr>
          <p:nvPr>
            <p:ph idx="1"/>
          </p:nvPr>
        </p:nvSpPr>
        <p:spPr>
          <a:xfrm>
            <a:off x="323529" y="1059582"/>
            <a:ext cx="7200800" cy="3888432"/>
          </a:xfrm>
        </p:spPr>
        <p:txBody>
          <a:bodyPr>
            <a:normAutofit/>
          </a:bodyPr>
          <a:lstStyle/>
          <a:p>
            <a:r>
              <a:rPr lang="en-GB" sz="1800" dirty="0">
                <a:latin typeface="+mj-lt"/>
              </a:rPr>
              <a:t>Joint project (1st wave – 15 countries; 2nd wave – 18 EA countries + HU, PL; 3rd wave all </a:t>
            </a:r>
            <a:r>
              <a:rPr lang="en-GB" sz="1800" dirty="0"/>
              <a:t>EA</a:t>
            </a:r>
            <a:r>
              <a:rPr lang="en-GB" sz="1800" dirty="0">
                <a:latin typeface="+mj-lt"/>
              </a:rPr>
              <a:t> countries + HU, PL)</a:t>
            </a:r>
          </a:p>
          <a:p>
            <a:r>
              <a:rPr lang="en-GB" sz="1800" dirty="0">
                <a:latin typeface="+mj-lt"/>
              </a:rPr>
              <a:t>Sampling, data collection, editing, imputation done at country level</a:t>
            </a:r>
          </a:p>
          <a:p>
            <a:r>
              <a:rPr lang="en-GB" sz="1800" dirty="0">
                <a:latin typeface="+mj-lt"/>
              </a:rPr>
              <a:t>Probability sample design</a:t>
            </a:r>
          </a:p>
          <a:p>
            <a:r>
              <a:rPr lang="en-GB" sz="1800" dirty="0">
                <a:latin typeface="+mj-lt"/>
              </a:rPr>
              <a:t>Oversampling of wealthy HHs</a:t>
            </a:r>
          </a:p>
          <a:p>
            <a:r>
              <a:rPr lang="en-GB" sz="1800" dirty="0">
                <a:solidFill>
                  <a:srgbClr val="191919"/>
                </a:solidFill>
                <a:latin typeface="+mj-lt"/>
                <a:ea typeface="Times New Roman" panose="02020603050405020304" pitchFamily="18" charset="0"/>
                <a:cs typeface="Times New Roman" panose="02020603050405020304" pitchFamily="18" charset="0"/>
              </a:rPr>
              <a:t>Harmonized output (i.e. survey data), but not necessarily identical questionnaires</a:t>
            </a:r>
          </a:p>
          <a:p>
            <a:pPr lvl="1"/>
            <a:r>
              <a:rPr lang="en-GB" sz="1600" dirty="0"/>
              <a:t>commonly agreed set of standardised output variables</a:t>
            </a:r>
          </a:p>
          <a:p>
            <a:pPr lvl="1"/>
            <a:r>
              <a:rPr lang="en-GB" sz="1600" dirty="0"/>
              <a:t>harmonised methodology for coding the variables</a:t>
            </a:r>
          </a:p>
          <a:p>
            <a:pPr lvl="1"/>
            <a:r>
              <a:rPr lang="en-GB" sz="1600" dirty="0"/>
              <a:t>multiple imputation for item non-responses</a:t>
            </a:r>
          </a:p>
        </p:txBody>
      </p:sp>
      <p:sp>
        <p:nvSpPr>
          <p:cNvPr id="4" name="Footer Placeholder 3">
            <a:extLst>
              <a:ext uri="{FF2B5EF4-FFF2-40B4-BE49-F238E27FC236}">
                <a16:creationId xmlns:a16="http://schemas.microsoft.com/office/drawing/2014/main" id="{41C7B215-851D-44FF-BD46-8BA09AA5670F}"/>
              </a:ext>
            </a:extLst>
          </p:cNvPr>
          <p:cNvSpPr>
            <a:spLocks noGrp="1"/>
          </p:cNvSpPr>
          <p:nvPr>
            <p:ph type="ftr" sz="quarter" idx="11"/>
          </p:nvPr>
        </p:nvSpPr>
        <p:spPr>
          <a:xfrm>
            <a:off x="492666" y="5172191"/>
            <a:ext cx="4723209" cy="273844"/>
          </a:xfrm>
        </p:spPr>
        <p:txBody>
          <a:bodyPr/>
          <a:lstStyle/>
          <a:p>
            <a:endParaRPr lang="en-US" dirty="0"/>
          </a:p>
        </p:txBody>
      </p:sp>
      <p:sp>
        <p:nvSpPr>
          <p:cNvPr id="5" name="Slide Number Placeholder 4">
            <a:extLst>
              <a:ext uri="{FF2B5EF4-FFF2-40B4-BE49-F238E27FC236}">
                <a16:creationId xmlns:a16="http://schemas.microsoft.com/office/drawing/2014/main" id="{AE640A4C-E510-4719-B4DB-7D0EF1DC292A}"/>
              </a:ext>
            </a:extLst>
          </p:cNvPr>
          <p:cNvSpPr>
            <a:spLocks noGrp="1"/>
          </p:cNvSpPr>
          <p:nvPr>
            <p:ph type="sldNum" sz="quarter" idx="12"/>
          </p:nvPr>
        </p:nvSpPr>
        <p:spPr/>
        <p:txBody>
          <a:bodyPr/>
          <a:lstStyle/>
          <a:p>
            <a:fld id="{8DF5134D-7C6B-4A7B-B28B-A8C75F870448}" type="slidenum">
              <a:rPr lang="en-JM" smtClean="0"/>
              <a:pPr/>
              <a:t>4</a:t>
            </a:fld>
            <a:endParaRPr lang="en-JM" dirty="0"/>
          </a:p>
        </p:txBody>
      </p:sp>
    </p:spTree>
    <p:extLst>
      <p:ext uri="{BB962C8B-B14F-4D97-AF65-F5344CB8AC3E}">
        <p14:creationId xmlns:p14="http://schemas.microsoft.com/office/powerpoint/2010/main" val="397002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F86E-002C-46F3-9F89-85E8F586D370}"/>
              </a:ext>
            </a:extLst>
          </p:cNvPr>
          <p:cNvSpPr>
            <a:spLocks noGrp="1"/>
          </p:cNvSpPr>
          <p:nvPr>
            <p:ph type="title"/>
          </p:nvPr>
        </p:nvSpPr>
        <p:spPr>
          <a:xfrm>
            <a:off x="508001" y="457200"/>
            <a:ext cx="6447501" cy="530374"/>
          </a:xfrm>
        </p:spPr>
        <p:txBody>
          <a:bodyPr/>
          <a:lstStyle/>
          <a:p>
            <a:r>
              <a:rPr lang="en-GB" dirty="0"/>
              <a:t>About the Latvian HFCS</a:t>
            </a:r>
          </a:p>
        </p:txBody>
      </p:sp>
      <p:sp>
        <p:nvSpPr>
          <p:cNvPr id="3" name="Content Placeholder 2">
            <a:extLst>
              <a:ext uri="{FF2B5EF4-FFF2-40B4-BE49-F238E27FC236}">
                <a16:creationId xmlns:a16="http://schemas.microsoft.com/office/drawing/2014/main" id="{B58860F5-D52A-484D-BB93-99C22AAC1DCA}"/>
              </a:ext>
            </a:extLst>
          </p:cNvPr>
          <p:cNvSpPr>
            <a:spLocks noGrp="1"/>
          </p:cNvSpPr>
          <p:nvPr>
            <p:ph idx="1"/>
          </p:nvPr>
        </p:nvSpPr>
        <p:spPr>
          <a:xfrm>
            <a:off x="323529" y="1347614"/>
            <a:ext cx="7200800" cy="3457252"/>
          </a:xfrm>
        </p:spPr>
        <p:txBody>
          <a:bodyPr>
            <a:normAutofit lnSpcReduction="10000"/>
          </a:bodyPr>
          <a:lstStyle/>
          <a:p>
            <a:r>
              <a:rPr lang="en-GB" sz="2400" dirty="0">
                <a:latin typeface="+mj-lt"/>
              </a:rPr>
              <a:t>Latvia participates since 2014 (second wave)</a:t>
            </a:r>
          </a:p>
          <a:p>
            <a:r>
              <a:rPr lang="en-GB" sz="2400" dirty="0">
                <a:latin typeface="+mj-lt"/>
              </a:rPr>
              <a:t>Joint project of the Bank of Latvia and the Central Statistical Bureau of Latvia</a:t>
            </a:r>
          </a:p>
          <a:p>
            <a:r>
              <a:rPr lang="en-GB" sz="2400" dirty="0"/>
              <a:t>Sample size 1200-1250 households</a:t>
            </a:r>
          </a:p>
          <a:p>
            <a:r>
              <a:rPr lang="en-GB" sz="2400" dirty="0"/>
              <a:t>CAPI, Questionnaire (in Latvian, Russian, English)</a:t>
            </a:r>
          </a:p>
          <a:p>
            <a:r>
              <a:rPr lang="en-GB" sz="2400" dirty="0"/>
              <a:t>ECB questions related to the 1st and 2nd pension scheme not included in the Latvian HFCS_2017</a:t>
            </a:r>
            <a:endParaRPr lang="lv-LV" sz="2400" dirty="0"/>
          </a:p>
          <a:p>
            <a:r>
              <a:rPr lang="en-GB" sz="2400" dirty="0"/>
              <a:t>Use of administrative data</a:t>
            </a:r>
          </a:p>
        </p:txBody>
      </p:sp>
      <p:sp>
        <p:nvSpPr>
          <p:cNvPr id="4" name="Footer Placeholder 3">
            <a:extLst>
              <a:ext uri="{FF2B5EF4-FFF2-40B4-BE49-F238E27FC236}">
                <a16:creationId xmlns:a16="http://schemas.microsoft.com/office/drawing/2014/main" id="{41C7B215-851D-44FF-BD46-8BA09AA5670F}"/>
              </a:ext>
            </a:extLst>
          </p:cNvPr>
          <p:cNvSpPr>
            <a:spLocks noGrp="1"/>
          </p:cNvSpPr>
          <p:nvPr>
            <p:ph type="ftr" sz="quarter" idx="11"/>
          </p:nvPr>
        </p:nvSpPr>
        <p:spPr>
          <a:xfrm>
            <a:off x="492666" y="5172191"/>
            <a:ext cx="4723209" cy="273844"/>
          </a:xfrm>
        </p:spPr>
        <p:txBody>
          <a:bodyPr/>
          <a:lstStyle/>
          <a:p>
            <a:endParaRPr lang="en-US" dirty="0"/>
          </a:p>
        </p:txBody>
      </p:sp>
      <p:sp>
        <p:nvSpPr>
          <p:cNvPr id="5" name="Slide Number Placeholder 4">
            <a:extLst>
              <a:ext uri="{FF2B5EF4-FFF2-40B4-BE49-F238E27FC236}">
                <a16:creationId xmlns:a16="http://schemas.microsoft.com/office/drawing/2014/main" id="{AE640A4C-E510-4719-B4DB-7D0EF1DC292A}"/>
              </a:ext>
            </a:extLst>
          </p:cNvPr>
          <p:cNvSpPr>
            <a:spLocks noGrp="1"/>
          </p:cNvSpPr>
          <p:nvPr>
            <p:ph type="sldNum" sz="quarter" idx="12"/>
          </p:nvPr>
        </p:nvSpPr>
        <p:spPr/>
        <p:txBody>
          <a:bodyPr/>
          <a:lstStyle/>
          <a:p>
            <a:fld id="{8DF5134D-7C6B-4A7B-B28B-A8C75F870448}" type="slidenum">
              <a:rPr lang="en-JM" smtClean="0"/>
              <a:pPr/>
              <a:t>5</a:t>
            </a:fld>
            <a:endParaRPr lang="en-JM" dirty="0"/>
          </a:p>
        </p:txBody>
      </p:sp>
    </p:spTree>
    <p:extLst>
      <p:ext uri="{BB962C8B-B14F-4D97-AF65-F5344CB8AC3E}">
        <p14:creationId xmlns:p14="http://schemas.microsoft.com/office/powerpoint/2010/main" val="128119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1A2A6-EB76-4435-80AF-1CB4A55DD902}"/>
              </a:ext>
            </a:extLst>
          </p:cNvPr>
          <p:cNvSpPr>
            <a:spLocks noGrp="1"/>
          </p:cNvSpPr>
          <p:nvPr>
            <p:ph type="sldNum" sz="quarter" idx="10"/>
          </p:nvPr>
        </p:nvSpPr>
        <p:spPr/>
        <p:txBody>
          <a:bodyPr/>
          <a:lstStyle/>
          <a:p>
            <a:fld id="{8DF5134D-7C6B-4A7B-B28B-A8C75F870448}" type="slidenum">
              <a:rPr lang="en-JM" smtClean="0"/>
              <a:pPr/>
              <a:t>6</a:t>
            </a:fld>
            <a:endParaRPr lang="en-JM" dirty="0"/>
          </a:p>
        </p:txBody>
      </p:sp>
      <p:sp>
        <p:nvSpPr>
          <p:cNvPr id="3" name="Title 2">
            <a:extLst>
              <a:ext uri="{FF2B5EF4-FFF2-40B4-BE49-F238E27FC236}">
                <a16:creationId xmlns:a16="http://schemas.microsoft.com/office/drawing/2014/main" id="{6E64657A-C729-4398-B141-0E019FFC70D6}"/>
              </a:ext>
            </a:extLst>
          </p:cNvPr>
          <p:cNvSpPr>
            <a:spLocks noGrp="1"/>
          </p:cNvSpPr>
          <p:nvPr>
            <p:ph type="title"/>
          </p:nvPr>
        </p:nvSpPr>
        <p:spPr/>
        <p:txBody>
          <a:bodyPr>
            <a:normAutofit fontScale="90000"/>
          </a:bodyPr>
          <a:lstStyle/>
          <a:p>
            <a:r>
              <a:rPr lang="en-GB" dirty="0"/>
              <a:t>Administrative data sources</a:t>
            </a:r>
          </a:p>
        </p:txBody>
      </p:sp>
      <p:sp>
        <p:nvSpPr>
          <p:cNvPr id="4" name="Text Placeholder 3">
            <a:extLst>
              <a:ext uri="{FF2B5EF4-FFF2-40B4-BE49-F238E27FC236}">
                <a16:creationId xmlns:a16="http://schemas.microsoft.com/office/drawing/2014/main" id="{7A7E4396-3C97-4B44-916C-F404D6E74AD6}"/>
              </a:ext>
            </a:extLst>
          </p:cNvPr>
          <p:cNvSpPr>
            <a:spLocks noGrp="1"/>
          </p:cNvSpPr>
          <p:nvPr>
            <p:ph type="body" sz="quarter" idx="11"/>
          </p:nvPr>
        </p:nvSpPr>
        <p:spPr>
          <a:xfrm>
            <a:off x="0" y="1179842"/>
            <a:ext cx="8207375" cy="3529013"/>
          </a:xfrm>
        </p:spPr>
        <p:txBody>
          <a:bodyPr>
            <a:normAutofit lnSpcReduction="10000"/>
          </a:bodyPr>
          <a:lstStyle/>
          <a:p>
            <a:pPr lvl="0">
              <a:buFont typeface="Arial" panose="020B0604020202020204" pitchFamily="34" charset="0"/>
              <a:buChar char="•"/>
            </a:pPr>
            <a:r>
              <a:rPr lang="en-GB" sz="2400" dirty="0"/>
              <a:t>State Revenue Service (SRS) data on all type of persons' income in 2016 and data on persons' participation in the voluntary (third level) pension schemes'</a:t>
            </a:r>
          </a:p>
          <a:p>
            <a:pPr lvl="0">
              <a:buFont typeface="Arial" panose="020B0604020202020204" pitchFamily="34" charset="0"/>
              <a:buChar char="•"/>
            </a:pPr>
            <a:r>
              <a:rPr lang="en-GB" sz="2400" dirty="0"/>
              <a:t>Land Cadastre's data on real estate properties that belong to the household members</a:t>
            </a:r>
          </a:p>
          <a:p>
            <a:pPr lvl="0">
              <a:buFont typeface="Arial" panose="020B0604020202020204" pitchFamily="34" charset="0"/>
              <a:buChar char="•"/>
            </a:pPr>
            <a:r>
              <a:rPr lang="en-GB" sz="2400" dirty="0"/>
              <a:t>Credit Register data on persons' mortgages, loans and/or leasing contracts</a:t>
            </a:r>
          </a:p>
          <a:p>
            <a:pPr lvl="0">
              <a:buFont typeface="Arial" panose="020B0604020202020204" pitchFamily="34" charset="0"/>
              <a:buChar char="•"/>
            </a:pPr>
            <a:r>
              <a:rPr lang="en-GB" sz="2400" dirty="0"/>
              <a:t>The State Social Insurance Agency data on persons' participation in the first and second level pension plans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92271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424862" cy="422672"/>
          </a:xfrm>
        </p:spPr>
        <p:txBody>
          <a:bodyPr>
            <a:normAutofit fontScale="90000"/>
          </a:bodyPr>
          <a:lstStyle/>
          <a:p>
            <a:r>
              <a:rPr lang="en-GB" dirty="0"/>
              <a:t>First results – Income received</a:t>
            </a:r>
            <a:r>
              <a:rPr lang="en-GB" sz="2400" dirty="0"/>
              <a:t> (</a:t>
            </a:r>
            <a:r>
              <a:rPr lang="lv-LV" sz="2400" dirty="0"/>
              <a:t>HFCS</a:t>
            </a:r>
            <a:r>
              <a:rPr lang="en-GB" sz="2400" dirty="0"/>
              <a:t> data)</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7</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p:txBody>
          <a:bodyPr>
            <a:normAutofit lnSpcReduction="10000"/>
          </a:bodyPr>
          <a:lstStyle/>
          <a:p>
            <a:r>
              <a:rPr lang="lv-LV" dirty="0"/>
              <a:t> </a:t>
            </a:r>
          </a:p>
        </p:txBody>
      </p:sp>
      <p:graphicFrame>
        <p:nvGraphicFramePr>
          <p:cNvPr id="8" name="Object 7">
            <a:extLst>
              <a:ext uri="{FF2B5EF4-FFF2-40B4-BE49-F238E27FC236}">
                <a16:creationId xmlns:a16="http://schemas.microsoft.com/office/drawing/2014/main" id="{71751E93-DB66-448D-9A0B-E6B4B78E3FA6}"/>
              </a:ext>
            </a:extLst>
          </p:cNvPr>
          <p:cNvGraphicFramePr>
            <a:graphicFrameLocks noChangeAspect="1"/>
          </p:cNvGraphicFramePr>
          <p:nvPr>
            <p:extLst>
              <p:ext uri="{D42A27DB-BD31-4B8C-83A1-F6EECF244321}">
                <p14:modId xmlns:p14="http://schemas.microsoft.com/office/powerpoint/2010/main" val="1625973417"/>
              </p:ext>
            </p:extLst>
          </p:nvPr>
        </p:nvGraphicFramePr>
        <p:xfrm>
          <a:off x="800100" y="1138238"/>
          <a:ext cx="7231063" cy="2867025"/>
        </p:xfrm>
        <a:graphic>
          <a:graphicData uri="http://schemas.openxmlformats.org/presentationml/2006/ole">
            <mc:AlternateContent xmlns:mc="http://schemas.openxmlformats.org/markup-compatibility/2006">
              <mc:Choice xmlns:v="urn:schemas-microsoft-com:vml" Requires="v">
                <p:oleObj spid="_x0000_s1091" name="Worksheet" r:id="rId4" imgW="6838995" imgH="2867098" progId="Excel.Sheet.12">
                  <p:embed/>
                </p:oleObj>
              </mc:Choice>
              <mc:Fallback>
                <p:oleObj name="Worksheet" r:id="rId4" imgW="6838995" imgH="2867098" progId="Excel.Sheet.12">
                  <p:embed/>
                  <p:pic>
                    <p:nvPicPr>
                      <p:cNvPr id="0" name=""/>
                      <p:cNvPicPr/>
                      <p:nvPr/>
                    </p:nvPicPr>
                    <p:blipFill>
                      <a:blip r:embed="rId5"/>
                      <a:stretch>
                        <a:fillRect/>
                      </a:stretch>
                    </p:blipFill>
                    <p:spPr>
                      <a:xfrm>
                        <a:off x="800100" y="1138238"/>
                        <a:ext cx="7231063" cy="2867025"/>
                      </a:xfrm>
                      <a:prstGeom prst="rect">
                        <a:avLst/>
                      </a:prstGeom>
                    </p:spPr>
                  </p:pic>
                </p:oleObj>
              </mc:Fallback>
            </mc:AlternateContent>
          </a:graphicData>
        </a:graphic>
      </p:graphicFrame>
    </p:spTree>
    <p:extLst>
      <p:ext uri="{BB962C8B-B14F-4D97-AF65-F5344CB8AC3E}">
        <p14:creationId xmlns:p14="http://schemas.microsoft.com/office/powerpoint/2010/main" val="362412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p:txBody>
          <a:bodyPr/>
          <a:lstStyle/>
          <a:p>
            <a:r>
              <a:rPr lang="en-GB" dirty="0"/>
              <a:t>Income received</a:t>
            </a:r>
            <a:r>
              <a:rPr lang="en-GB" sz="2400" dirty="0"/>
              <a:t> (weighted </a:t>
            </a:r>
            <a:r>
              <a:rPr lang="lv-LV" sz="2400" dirty="0"/>
              <a:t>HFCS</a:t>
            </a:r>
            <a:r>
              <a:rPr lang="en-GB" sz="2400" dirty="0"/>
              <a:t> data)</a:t>
            </a:r>
            <a:endParaRPr lang="en-GB" dirty="0"/>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8</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p:txBody>
          <a:bodyPr/>
          <a:lstStyle/>
          <a:p>
            <a:r>
              <a:rPr lang="lv-LV" dirty="0"/>
              <a:t> </a:t>
            </a:r>
          </a:p>
        </p:txBody>
      </p:sp>
      <p:sp>
        <p:nvSpPr>
          <p:cNvPr id="5" name="Text Placeholder 4">
            <a:extLst>
              <a:ext uri="{FF2B5EF4-FFF2-40B4-BE49-F238E27FC236}">
                <a16:creationId xmlns:a16="http://schemas.microsoft.com/office/drawing/2014/main" id="{710C49F5-6CB1-47DC-A4F7-A29E39D8BF23}"/>
              </a:ext>
            </a:extLst>
          </p:cNvPr>
          <p:cNvSpPr>
            <a:spLocks noGrp="1"/>
          </p:cNvSpPr>
          <p:nvPr>
            <p:ph type="body" sz="quarter" idx="12"/>
          </p:nvPr>
        </p:nvSpPr>
        <p:spPr/>
        <p:txBody>
          <a:bodyPr>
            <a:normAutofit lnSpcReduction="10000"/>
          </a:bodyPr>
          <a:lstStyle/>
          <a:p>
            <a:r>
              <a:rPr lang="lv-LV" dirty="0"/>
              <a:t> </a:t>
            </a:r>
          </a:p>
        </p:txBody>
      </p:sp>
      <p:graphicFrame>
        <p:nvGraphicFramePr>
          <p:cNvPr id="6" name="Object 5">
            <a:extLst>
              <a:ext uri="{FF2B5EF4-FFF2-40B4-BE49-F238E27FC236}">
                <a16:creationId xmlns:a16="http://schemas.microsoft.com/office/drawing/2014/main" id="{A2F3E3E4-C687-448C-B1B0-A2E988CA9C36}"/>
              </a:ext>
            </a:extLst>
          </p:cNvPr>
          <p:cNvGraphicFramePr>
            <a:graphicFrameLocks noChangeAspect="1"/>
          </p:cNvGraphicFramePr>
          <p:nvPr>
            <p:extLst>
              <p:ext uri="{D42A27DB-BD31-4B8C-83A1-F6EECF244321}">
                <p14:modId xmlns:p14="http://schemas.microsoft.com/office/powerpoint/2010/main" val="3080325900"/>
              </p:ext>
            </p:extLst>
          </p:nvPr>
        </p:nvGraphicFramePr>
        <p:xfrm>
          <a:off x="1043608" y="1138237"/>
          <a:ext cx="6686550" cy="2867025"/>
        </p:xfrm>
        <a:graphic>
          <a:graphicData uri="http://schemas.openxmlformats.org/presentationml/2006/ole">
            <mc:AlternateContent xmlns:mc="http://schemas.openxmlformats.org/markup-compatibility/2006">
              <mc:Choice xmlns:v="urn:schemas-microsoft-com:vml" Requires="v">
                <p:oleObj spid="_x0000_s2108" name="Worksheet" r:id="rId4" imgW="6686595" imgH="2867098" progId="Excel.Sheet.12">
                  <p:embed/>
                </p:oleObj>
              </mc:Choice>
              <mc:Fallback>
                <p:oleObj name="Worksheet" r:id="rId4" imgW="6686595" imgH="2867098" progId="Excel.Sheet.12">
                  <p:embed/>
                  <p:pic>
                    <p:nvPicPr>
                      <p:cNvPr id="6" name="Object 5">
                        <a:extLst>
                          <a:ext uri="{FF2B5EF4-FFF2-40B4-BE49-F238E27FC236}">
                            <a16:creationId xmlns:a16="http://schemas.microsoft.com/office/drawing/2014/main" id="{A2F3E3E4-C687-448C-B1B0-A2E988CA9C36}"/>
                          </a:ext>
                        </a:extLst>
                      </p:cNvPr>
                      <p:cNvPicPr/>
                      <p:nvPr/>
                    </p:nvPicPr>
                    <p:blipFill>
                      <a:blip r:embed="rId5"/>
                      <a:stretch>
                        <a:fillRect/>
                      </a:stretch>
                    </p:blipFill>
                    <p:spPr>
                      <a:xfrm>
                        <a:off x="1043608" y="1138237"/>
                        <a:ext cx="6686550" cy="2867025"/>
                      </a:xfrm>
                      <a:prstGeom prst="rect">
                        <a:avLst/>
                      </a:prstGeom>
                    </p:spPr>
                  </p:pic>
                </p:oleObj>
              </mc:Fallback>
            </mc:AlternateContent>
          </a:graphicData>
        </a:graphic>
      </p:graphicFrame>
    </p:spTree>
    <p:extLst>
      <p:ext uri="{BB962C8B-B14F-4D97-AF65-F5344CB8AC3E}">
        <p14:creationId xmlns:p14="http://schemas.microsoft.com/office/powerpoint/2010/main" val="134853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D91B-C41E-4276-BC42-B1A33A45A3AB}"/>
              </a:ext>
            </a:extLst>
          </p:cNvPr>
          <p:cNvSpPr>
            <a:spLocks noGrp="1"/>
          </p:cNvSpPr>
          <p:nvPr>
            <p:ph type="title"/>
          </p:nvPr>
        </p:nvSpPr>
        <p:spPr>
          <a:xfrm>
            <a:off x="457200" y="438150"/>
            <a:ext cx="8229600" cy="837456"/>
          </a:xfrm>
        </p:spPr>
        <p:txBody>
          <a:bodyPr/>
          <a:lstStyle/>
          <a:p>
            <a:r>
              <a:rPr lang="en-GB" dirty="0"/>
              <a:t>Amount of employee income </a:t>
            </a:r>
            <a:r>
              <a:rPr lang="en-GB" sz="2400" dirty="0"/>
              <a:t>(HFCS data)</a:t>
            </a:r>
          </a:p>
        </p:txBody>
      </p:sp>
      <p:sp>
        <p:nvSpPr>
          <p:cNvPr id="3" name="Slide Number Placeholder 2">
            <a:extLst>
              <a:ext uri="{FF2B5EF4-FFF2-40B4-BE49-F238E27FC236}">
                <a16:creationId xmlns:a16="http://schemas.microsoft.com/office/drawing/2014/main" id="{F6BAF4AE-10EB-4ED6-AD83-B406E79B00EE}"/>
              </a:ext>
            </a:extLst>
          </p:cNvPr>
          <p:cNvSpPr>
            <a:spLocks noGrp="1"/>
          </p:cNvSpPr>
          <p:nvPr>
            <p:ph type="sldNum" sz="quarter" idx="10"/>
          </p:nvPr>
        </p:nvSpPr>
        <p:spPr/>
        <p:txBody>
          <a:bodyPr/>
          <a:lstStyle/>
          <a:p>
            <a:fld id="{8DF5134D-7C6B-4A7B-B28B-A8C75F870448}" type="slidenum">
              <a:rPr lang="en-JM" smtClean="0"/>
              <a:pPr/>
              <a:t>9</a:t>
            </a:fld>
            <a:endParaRPr lang="en-JM" dirty="0"/>
          </a:p>
        </p:txBody>
      </p:sp>
      <p:sp>
        <p:nvSpPr>
          <p:cNvPr id="4" name="Content Placeholder 3">
            <a:extLst>
              <a:ext uri="{FF2B5EF4-FFF2-40B4-BE49-F238E27FC236}">
                <a16:creationId xmlns:a16="http://schemas.microsoft.com/office/drawing/2014/main" id="{5EEFAAB0-D84B-455C-A7E7-91C4C474AD54}"/>
              </a:ext>
            </a:extLst>
          </p:cNvPr>
          <p:cNvSpPr>
            <a:spLocks noGrp="1"/>
          </p:cNvSpPr>
          <p:nvPr>
            <p:ph sz="quarter" idx="11"/>
          </p:nvPr>
        </p:nvSpPr>
        <p:spPr>
          <a:xfrm>
            <a:off x="468313" y="1635645"/>
            <a:ext cx="8424862" cy="2160241"/>
          </a:xfrm>
        </p:spPr>
        <p:txBody>
          <a:bodyPr/>
          <a:lstStyle/>
          <a:p>
            <a:r>
              <a:rPr lang="lv-LV" dirty="0"/>
              <a:t> </a:t>
            </a:r>
          </a:p>
        </p:txBody>
      </p:sp>
      <p:graphicFrame>
        <p:nvGraphicFramePr>
          <p:cNvPr id="7" name="Object 6">
            <a:extLst>
              <a:ext uri="{FF2B5EF4-FFF2-40B4-BE49-F238E27FC236}">
                <a16:creationId xmlns:a16="http://schemas.microsoft.com/office/drawing/2014/main" id="{46D5020B-93F3-48A8-8444-9DC3FCE6AD31}"/>
              </a:ext>
            </a:extLst>
          </p:cNvPr>
          <p:cNvGraphicFramePr>
            <a:graphicFrameLocks noChangeAspect="1"/>
          </p:cNvGraphicFramePr>
          <p:nvPr>
            <p:extLst>
              <p:ext uri="{D42A27DB-BD31-4B8C-83A1-F6EECF244321}">
                <p14:modId xmlns:p14="http://schemas.microsoft.com/office/powerpoint/2010/main" val="3889373526"/>
              </p:ext>
            </p:extLst>
          </p:nvPr>
        </p:nvGraphicFramePr>
        <p:xfrm>
          <a:off x="899592" y="1806218"/>
          <a:ext cx="6229350" cy="1724025"/>
        </p:xfrm>
        <a:graphic>
          <a:graphicData uri="http://schemas.openxmlformats.org/presentationml/2006/ole">
            <mc:AlternateContent xmlns:mc="http://schemas.openxmlformats.org/markup-compatibility/2006">
              <mc:Choice xmlns:v="urn:schemas-microsoft-com:vml" Requires="v">
                <p:oleObj spid="_x0000_s3130" name="Worksheet" r:id="rId4" imgW="6229395" imgH="1724058" progId="Excel.Sheet.12">
                  <p:embed/>
                </p:oleObj>
              </mc:Choice>
              <mc:Fallback>
                <p:oleObj name="Worksheet" r:id="rId4" imgW="6229395" imgH="1724058" progId="Excel.Sheet.12">
                  <p:embed/>
                  <p:pic>
                    <p:nvPicPr>
                      <p:cNvPr id="0" name=""/>
                      <p:cNvPicPr/>
                      <p:nvPr/>
                    </p:nvPicPr>
                    <p:blipFill>
                      <a:blip r:embed="rId5"/>
                      <a:stretch>
                        <a:fillRect/>
                      </a:stretch>
                    </p:blipFill>
                    <p:spPr>
                      <a:xfrm>
                        <a:off x="899592" y="1806218"/>
                        <a:ext cx="6229350" cy="1724025"/>
                      </a:xfrm>
                      <a:prstGeom prst="rect">
                        <a:avLst/>
                      </a:prstGeom>
                    </p:spPr>
                  </p:pic>
                </p:oleObj>
              </mc:Fallback>
            </mc:AlternateContent>
          </a:graphicData>
        </a:graphic>
      </p:graphicFrame>
    </p:spTree>
    <p:extLst>
      <p:ext uri="{BB962C8B-B14F-4D97-AF65-F5344CB8AC3E}">
        <p14:creationId xmlns:p14="http://schemas.microsoft.com/office/powerpoint/2010/main" val="84215027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s" ma:contentTypeID="0x010100CE780D0B64144340BE7F913EF691249C" ma:contentTypeVersion="0" ma:contentTypeDescription="Izveidot jaunu dokumentu." ma:contentTypeScope="" ma:versionID="7cac99d518a0dcab91a0d05d8033ccd0">
  <xsd:schema xmlns:xsd="http://www.w3.org/2001/XMLSchema" xmlns:xs="http://www.w3.org/2001/XMLSchema" xmlns:p="http://schemas.microsoft.com/office/2006/metadata/properties" targetNamespace="http://schemas.microsoft.com/office/2006/metadata/properties" ma:root="true" ma:fieldsID="ef6bef76b1948cc14eb045bdecfa38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atura tips"/>
        <xsd:element ref="dc:title" minOccurs="0" maxOccurs="1" ma:index="4" ma:displayName="Virsraks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606F9C-F814-42C1-8B3F-99734BE8A9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1356760-FC8E-4611-BC24-284D8056DE1D}">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D1536CA3-D91D-4F4E-9292-37DEE832D7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2098</Words>
  <Application>Microsoft Office PowerPoint</Application>
  <PresentationFormat>On-screen Show (16:9)</PresentationFormat>
  <Paragraphs>180</Paragraphs>
  <Slides>25</Slides>
  <Notes>25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Bebas Neue</vt:lpstr>
      <vt:lpstr>Calibri</vt:lpstr>
      <vt:lpstr>Courier New</vt:lpstr>
      <vt:lpstr>Times New Roman</vt:lpstr>
      <vt:lpstr>Trebuchet MS</vt:lpstr>
      <vt:lpstr>Wingdings 3</vt:lpstr>
      <vt:lpstr>Facet</vt:lpstr>
      <vt:lpstr>Worksheet</vt:lpstr>
      <vt:lpstr>PowerPoint Presentation</vt:lpstr>
      <vt:lpstr> Outline</vt:lpstr>
      <vt:lpstr>About the HFCS</vt:lpstr>
      <vt:lpstr>About the HFCS</vt:lpstr>
      <vt:lpstr>About the Latvian HFCS</vt:lpstr>
      <vt:lpstr>Administrative data sources</vt:lpstr>
      <vt:lpstr>First results – Income received (HFCS data)</vt:lpstr>
      <vt:lpstr>Income received (weighted HFCS data)</vt:lpstr>
      <vt:lpstr>Amount of employee income (HFCS data)</vt:lpstr>
      <vt:lpstr>Amount of employee income (edited data)</vt:lpstr>
      <vt:lpstr>Amount of employee income (edited data)</vt:lpstr>
      <vt:lpstr>Self-employment income (HFCS data)</vt:lpstr>
      <vt:lpstr>Self-employment income (edited data)</vt:lpstr>
      <vt:lpstr>Self-employment income (edited data)</vt:lpstr>
      <vt:lpstr>Household level income received (HFCS)</vt:lpstr>
      <vt:lpstr>Income from public transfers</vt:lpstr>
      <vt:lpstr>Income from public transfers (edited)</vt:lpstr>
      <vt:lpstr>Income from public transfers (edited)</vt:lpstr>
      <vt:lpstr>Income from real estate properties</vt:lpstr>
      <vt:lpstr>Income from real estate properties (edited)</vt:lpstr>
      <vt:lpstr>Income from real estate properties (edited)</vt:lpstr>
      <vt:lpstr>Participation in the 3-rd level pension plans</vt:lpstr>
      <vt:lpstr>First and second level pension plans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2017-06-12T06:57:48Z</dcterms:created>
  <dcterms:modified xsi:type="dcterms:W3CDTF">2018-08-21T05:10:57Z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0x010100CE780D0B64144340BE7F913EF691249C</vt:lpwstr>
  </property>
</Properties>
</file>