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68" r:id="rId3"/>
    <p:sldId id="261" r:id="rId4"/>
    <p:sldId id="264" r:id="rId5"/>
    <p:sldId id="263" r:id="rId6"/>
    <p:sldId id="269" r:id="rId7"/>
    <p:sldId id="265" r:id="rId8"/>
    <p:sldId id="272" r:id="rId9"/>
    <p:sldId id="271" r:id="rId10"/>
    <p:sldId id="266" r:id="rId11"/>
    <p:sldId id="262" r:id="rId12"/>
  </p:sldIdLst>
  <p:sldSz cx="10080625" cy="64801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2041">
          <p15:clr>
            <a:srgbClr val="A4A3A4"/>
          </p15:clr>
        </p15:guide>
        <p15:guide id="4" pos="317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FF"/>
    <a:srgbClr val="97000B"/>
    <a:srgbClr val="A58C51"/>
    <a:srgbClr val="0041B6"/>
    <a:srgbClr val="F9D600"/>
    <a:srgbClr val="324057"/>
    <a:srgbClr val="007CCE"/>
    <a:srgbClr val="2A1255"/>
    <a:srgbClr val="213969"/>
    <a:srgbClr val="332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9" autoAdjust="0"/>
    <p:restoredTop sz="76711" autoAdjust="0"/>
  </p:normalViewPr>
  <p:slideViewPr>
    <p:cSldViewPr snapToGrid="0">
      <p:cViewPr>
        <p:scale>
          <a:sx n="69" d="100"/>
          <a:sy n="69" d="100"/>
        </p:scale>
        <p:origin x="-1842" y="-540"/>
      </p:cViewPr>
      <p:guideLst>
        <p:guide orient="horz" pos="2160"/>
        <p:guide orient="horz" pos="2041"/>
        <p:guide pos="2880"/>
        <p:guide pos="3175"/>
      </p:guideLst>
    </p:cSldViewPr>
  </p:slideViewPr>
  <p:notesTextViewPr>
    <p:cViewPr>
      <p:scale>
        <a:sx n="1" d="1"/>
        <a:sy n="1" d="1"/>
      </p:scale>
      <p:origin x="0" y="0"/>
    </p:cViewPr>
  </p:notesTextViewPr>
  <p:notesViewPr>
    <p:cSldViewPr snapToGrid="0">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3748C-0D0F-4523-8381-306367C2EC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uk-UA"/>
        </a:p>
      </dgm:t>
    </dgm:pt>
    <dgm:pt modelId="{B67DB95E-34E6-480D-8228-2ACC9ED71535}">
      <dgm:prSet phldrT="[Текст]"/>
      <dgm:spPr/>
      <dgm:t>
        <a:bodyPr/>
        <a:lstStyle/>
        <a:p>
          <a:r>
            <a:rPr lang="en-US" dirty="0" smtClean="0">
              <a:latin typeface="Times New Roman" pitchFamily="18" charset="0"/>
              <a:cs typeface="Times New Roman" pitchFamily="18" charset="0"/>
            </a:rPr>
            <a:t>Survey</a:t>
          </a:r>
          <a:endParaRPr lang="uk-UA" dirty="0">
            <a:latin typeface="Times New Roman" pitchFamily="18" charset="0"/>
            <a:cs typeface="Times New Roman" pitchFamily="18" charset="0"/>
          </a:endParaRPr>
        </a:p>
      </dgm:t>
    </dgm:pt>
    <dgm:pt modelId="{AB8A39E5-4346-4E1E-90ED-B202739A41F3}" type="parTrans" cxnId="{3D6949F1-C8CC-49F3-B400-40B343072926}">
      <dgm:prSet/>
      <dgm:spPr/>
      <dgm:t>
        <a:bodyPr/>
        <a:lstStyle/>
        <a:p>
          <a:endParaRPr lang="uk-UA">
            <a:latin typeface="Times New Roman" pitchFamily="18" charset="0"/>
            <a:cs typeface="Times New Roman" pitchFamily="18" charset="0"/>
          </a:endParaRPr>
        </a:p>
      </dgm:t>
    </dgm:pt>
    <dgm:pt modelId="{345A6A20-4250-4EB9-8098-10125D4DC540}" type="sibTrans" cxnId="{3D6949F1-C8CC-49F3-B400-40B343072926}">
      <dgm:prSet/>
      <dgm:spPr/>
      <dgm:t>
        <a:bodyPr/>
        <a:lstStyle/>
        <a:p>
          <a:endParaRPr lang="uk-UA">
            <a:latin typeface="Times New Roman" pitchFamily="18" charset="0"/>
            <a:cs typeface="Times New Roman" pitchFamily="18" charset="0"/>
          </a:endParaRPr>
        </a:p>
      </dgm:t>
    </dgm:pt>
    <dgm:pt modelId="{5D99C440-061C-40FB-9776-2925D1759DDD}">
      <dgm:prSet phldrT="[Текст]"/>
      <dgm:spPr/>
      <dgm:t>
        <a:bodyPr/>
        <a:lstStyle/>
        <a:p>
          <a:pPr algn="just"/>
          <a:r>
            <a:rPr lang="en-US" dirty="0" smtClean="0">
              <a:latin typeface="Times New Roman" pitchFamily="18" charset="0"/>
              <a:cs typeface="Times New Roman" pitchFamily="18" charset="0"/>
            </a:rPr>
            <a:t>"Social Inequalities: Perceptions by Ukrainian Society", conducted by the Center "Social Monitoring" in 2017; Sample size</a:t>
          </a:r>
          <a:r>
            <a:rPr lang="uk-UA" dirty="0" smtClean="0">
              <a:latin typeface="Times New Roman" pitchFamily="18" charset="0"/>
              <a:cs typeface="Times New Roman" pitchFamily="18" charset="0"/>
            </a:rPr>
            <a:t>: 2046 </a:t>
          </a:r>
          <a:r>
            <a:rPr lang="en-US" dirty="0" smtClean="0">
              <a:latin typeface="Times New Roman" pitchFamily="18" charset="0"/>
              <a:cs typeface="Times New Roman" pitchFamily="18" charset="0"/>
            </a:rPr>
            <a:t>respondents; The general population of the study is the adult population of Ukraine</a:t>
          </a:r>
          <a:endParaRPr lang="uk-UA" dirty="0">
            <a:latin typeface="Times New Roman" pitchFamily="18" charset="0"/>
            <a:cs typeface="Times New Roman" pitchFamily="18" charset="0"/>
          </a:endParaRPr>
        </a:p>
      </dgm:t>
    </dgm:pt>
    <dgm:pt modelId="{0915B3CB-950D-4089-9C5C-F167FE8B166D}" type="parTrans" cxnId="{5AD6FC99-76D0-4647-A0D0-C958EB19CACE}">
      <dgm:prSet/>
      <dgm:spPr/>
      <dgm:t>
        <a:bodyPr/>
        <a:lstStyle/>
        <a:p>
          <a:endParaRPr lang="uk-UA">
            <a:latin typeface="Times New Roman" pitchFamily="18" charset="0"/>
            <a:cs typeface="Times New Roman" pitchFamily="18" charset="0"/>
          </a:endParaRPr>
        </a:p>
      </dgm:t>
    </dgm:pt>
    <dgm:pt modelId="{47A7914C-44E7-42E5-B53D-F370D1F770E3}" type="sibTrans" cxnId="{5AD6FC99-76D0-4647-A0D0-C958EB19CACE}">
      <dgm:prSet/>
      <dgm:spPr/>
      <dgm:t>
        <a:bodyPr/>
        <a:lstStyle/>
        <a:p>
          <a:endParaRPr lang="uk-UA">
            <a:latin typeface="Times New Roman" pitchFamily="18" charset="0"/>
            <a:cs typeface="Times New Roman" pitchFamily="18" charset="0"/>
          </a:endParaRPr>
        </a:p>
      </dgm:t>
    </dgm:pt>
    <dgm:pt modelId="{9370C9F7-6812-4A5D-A9D6-DF36BD8D3AF5}">
      <dgm:prSet phldrT="[Текст]"/>
      <dgm:spPr/>
      <dgm:t>
        <a:bodyPr/>
        <a:lstStyle/>
        <a:p>
          <a:r>
            <a:rPr lang="en-US" dirty="0" smtClean="0">
              <a:latin typeface="Times New Roman" pitchFamily="18" charset="0"/>
              <a:cs typeface="Times New Roman" pitchFamily="18" charset="0"/>
            </a:rPr>
            <a:t>External information</a:t>
          </a:r>
          <a:endParaRPr lang="uk-UA" dirty="0">
            <a:latin typeface="Times New Roman" pitchFamily="18" charset="0"/>
            <a:cs typeface="Times New Roman" pitchFamily="18" charset="0"/>
          </a:endParaRPr>
        </a:p>
      </dgm:t>
    </dgm:pt>
    <dgm:pt modelId="{E020F329-7103-49C0-B082-A62CD00F0CF8}" type="parTrans" cxnId="{7556576E-E8BB-4E1D-B738-2C8165AC82A0}">
      <dgm:prSet/>
      <dgm:spPr/>
      <dgm:t>
        <a:bodyPr/>
        <a:lstStyle/>
        <a:p>
          <a:endParaRPr lang="uk-UA">
            <a:latin typeface="Times New Roman" pitchFamily="18" charset="0"/>
            <a:cs typeface="Times New Roman" pitchFamily="18" charset="0"/>
          </a:endParaRPr>
        </a:p>
      </dgm:t>
    </dgm:pt>
    <dgm:pt modelId="{3ED163D0-5A14-4A0E-8FC7-76BF26888EB9}" type="sibTrans" cxnId="{7556576E-E8BB-4E1D-B738-2C8165AC82A0}">
      <dgm:prSet/>
      <dgm:spPr/>
      <dgm:t>
        <a:bodyPr/>
        <a:lstStyle/>
        <a:p>
          <a:endParaRPr lang="uk-UA">
            <a:latin typeface="Times New Roman" pitchFamily="18" charset="0"/>
            <a:cs typeface="Times New Roman" pitchFamily="18" charset="0"/>
          </a:endParaRPr>
        </a:p>
      </dgm:t>
    </dgm:pt>
    <dgm:pt modelId="{1598C748-216B-4CA9-9160-9C13CECB5E74}">
      <dgm:prSet phldrT="[Текст]"/>
      <dgm:spPr/>
      <dgm:t>
        <a:bodyPr/>
        <a:lstStyle/>
        <a:p>
          <a:pPr algn="just"/>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The data (estimates) of demographic statistics on the gender and age of the general adult population (“Table RN-2”, 2017)</a:t>
          </a:r>
          <a:endParaRPr lang="uk-UA" dirty="0">
            <a:solidFill>
              <a:schemeClr val="tx1"/>
            </a:solidFill>
            <a:latin typeface="Times New Roman" pitchFamily="18" charset="0"/>
            <a:cs typeface="Times New Roman" pitchFamily="18" charset="0"/>
          </a:endParaRPr>
        </a:p>
      </dgm:t>
    </dgm:pt>
    <dgm:pt modelId="{82A83614-5033-4065-B757-F79E4A74FF03}" type="parTrans" cxnId="{B9A60287-1DA1-464E-BFEB-697C98F96D64}">
      <dgm:prSet/>
      <dgm:spPr/>
      <dgm:t>
        <a:bodyPr/>
        <a:lstStyle/>
        <a:p>
          <a:endParaRPr lang="uk-UA">
            <a:latin typeface="Times New Roman" pitchFamily="18" charset="0"/>
            <a:cs typeface="Times New Roman" pitchFamily="18" charset="0"/>
          </a:endParaRPr>
        </a:p>
      </dgm:t>
    </dgm:pt>
    <dgm:pt modelId="{1F149792-9DF9-4930-9D0D-61B6B02AD4D8}" type="sibTrans" cxnId="{B9A60287-1DA1-464E-BFEB-697C98F96D64}">
      <dgm:prSet/>
      <dgm:spPr/>
      <dgm:t>
        <a:bodyPr/>
        <a:lstStyle/>
        <a:p>
          <a:endParaRPr lang="uk-UA">
            <a:latin typeface="Times New Roman" pitchFamily="18" charset="0"/>
            <a:cs typeface="Times New Roman" pitchFamily="18" charset="0"/>
          </a:endParaRPr>
        </a:p>
      </dgm:t>
    </dgm:pt>
    <dgm:pt modelId="{69816944-C2A7-4AD1-B83C-6B6EE669B523}">
      <dgm:prSet phldrT="[Текст]"/>
      <dgm:spPr/>
      <dgm:t>
        <a:bodyPr/>
        <a:lstStyle/>
        <a:p>
          <a:r>
            <a:rPr lang="en-GB" dirty="0" smtClean="0">
              <a:latin typeface="Times New Roman" pitchFamily="18" charset="0"/>
              <a:cs typeface="Times New Roman" pitchFamily="18" charset="0"/>
            </a:rPr>
            <a:t>Subject of research and evaluation for the general population</a:t>
          </a:r>
          <a:endParaRPr lang="uk-UA" dirty="0">
            <a:latin typeface="Times New Roman" pitchFamily="18" charset="0"/>
            <a:cs typeface="Times New Roman" pitchFamily="18" charset="0"/>
          </a:endParaRPr>
        </a:p>
      </dgm:t>
    </dgm:pt>
    <dgm:pt modelId="{4A234D7B-7026-459C-A121-19AC59C46BB8}" type="parTrans" cxnId="{B04B2F4F-90D2-4684-9C87-B44A1677DE94}">
      <dgm:prSet/>
      <dgm:spPr/>
      <dgm:t>
        <a:bodyPr/>
        <a:lstStyle/>
        <a:p>
          <a:endParaRPr lang="uk-UA">
            <a:latin typeface="Times New Roman" pitchFamily="18" charset="0"/>
            <a:cs typeface="Times New Roman" pitchFamily="18" charset="0"/>
          </a:endParaRPr>
        </a:p>
      </dgm:t>
    </dgm:pt>
    <dgm:pt modelId="{012C2898-5898-45FA-9D0E-F38394D43B92}" type="sibTrans" cxnId="{B04B2F4F-90D2-4684-9C87-B44A1677DE94}">
      <dgm:prSet/>
      <dgm:spPr/>
      <dgm:t>
        <a:bodyPr/>
        <a:lstStyle/>
        <a:p>
          <a:endParaRPr lang="uk-UA">
            <a:latin typeface="Times New Roman" pitchFamily="18" charset="0"/>
            <a:cs typeface="Times New Roman" pitchFamily="18" charset="0"/>
          </a:endParaRPr>
        </a:p>
      </dgm:t>
    </dgm:pt>
    <dgm:pt modelId="{4C0CF653-ECFF-4CAB-9681-2D4426BB54E9}">
      <dgm:prSet phldrT="[Текст]"/>
      <dgm:spPr/>
      <dgm:t>
        <a:bodyPr/>
        <a:lstStyle/>
        <a:p>
          <a:pPr algn="just"/>
          <a:r>
            <a:rPr lang="en-GB" dirty="0" smtClean="0">
              <a:latin typeface="Times New Roman" pitchFamily="18" charset="0"/>
              <a:cs typeface="Times New Roman" pitchFamily="18" charset="0"/>
            </a:rPr>
            <a:t>Nominal variables that reflect the perceptions of the population about the minimum necessary and sufficient level of income, as well as the level at which a household can be considered poor</a:t>
          </a:r>
          <a:endParaRPr lang="uk-UA" dirty="0">
            <a:latin typeface="Times New Roman" pitchFamily="18" charset="0"/>
            <a:cs typeface="Times New Roman" pitchFamily="18" charset="0"/>
          </a:endParaRPr>
        </a:p>
      </dgm:t>
    </dgm:pt>
    <dgm:pt modelId="{D606E85B-91B5-46BB-838A-4F0D118BEFEC}" type="parTrans" cxnId="{7E570D39-4232-4E75-BA48-65CD4CC34D8F}">
      <dgm:prSet/>
      <dgm:spPr/>
      <dgm:t>
        <a:bodyPr/>
        <a:lstStyle/>
        <a:p>
          <a:endParaRPr lang="uk-UA">
            <a:latin typeface="Times New Roman" pitchFamily="18" charset="0"/>
            <a:cs typeface="Times New Roman" pitchFamily="18" charset="0"/>
          </a:endParaRPr>
        </a:p>
      </dgm:t>
    </dgm:pt>
    <dgm:pt modelId="{E2B824E7-D338-4424-A732-A669F9715138}" type="sibTrans" cxnId="{7E570D39-4232-4E75-BA48-65CD4CC34D8F}">
      <dgm:prSet/>
      <dgm:spPr/>
      <dgm:t>
        <a:bodyPr/>
        <a:lstStyle/>
        <a:p>
          <a:endParaRPr lang="uk-UA">
            <a:latin typeface="Times New Roman" pitchFamily="18" charset="0"/>
            <a:cs typeface="Times New Roman" pitchFamily="18" charset="0"/>
          </a:endParaRPr>
        </a:p>
      </dgm:t>
    </dgm:pt>
    <dgm:pt modelId="{C3371761-0CAE-4752-B2D1-89EC6BCA9117}">
      <dgm:prSet phldrT="[Текст]"/>
      <dgm:spPr/>
      <dgm:t>
        <a:bodyPr/>
        <a:lstStyle/>
        <a:p>
          <a:pPr algn="just"/>
          <a:r>
            <a:rPr lang="en-US" dirty="0" smtClean="0">
              <a:solidFill>
                <a:schemeClr val="tx1"/>
              </a:solidFill>
              <a:latin typeface="Times New Roman" pitchFamily="18" charset="0"/>
              <a:cs typeface="Times New Roman" pitchFamily="18" charset="0"/>
            </a:rPr>
            <a:t>The data of  large </a:t>
          </a:r>
          <a:r>
            <a:rPr lang="en-US" b="0" dirty="0" smtClean="0">
              <a:solidFill>
                <a:schemeClr val="tx1"/>
              </a:solidFill>
              <a:latin typeface="Times New Roman" pitchFamily="18" charset="0"/>
              <a:cs typeface="Times New Roman" pitchFamily="18" charset="0"/>
            </a:rPr>
            <a:t>survey  (</a:t>
          </a:r>
          <a:r>
            <a:rPr lang="en-GB" b="0" i="0" dirty="0" smtClean="0">
              <a:solidFill>
                <a:schemeClr val="tx1"/>
              </a:solidFill>
              <a:latin typeface="Times New Roman" pitchFamily="18" charset="0"/>
              <a:cs typeface="Times New Roman" pitchFamily="18" charset="0"/>
            </a:rPr>
            <a:t>Labour Force Survey): </a:t>
          </a:r>
          <a:r>
            <a:rPr lang="en-US" dirty="0" smtClean="0">
              <a:solidFill>
                <a:schemeClr val="tx1"/>
              </a:solidFill>
              <a:latin typeface="Times New Roman" pitchFamily="18" charset="0"/>
              <a:cs typeface="Times New Roman" pitchFamily="18" charset="0"/>
            </a:rPr>
            <a:t>number of population in </a:t>
          </a:r>
          <a:r>
            <a:rPr lang="en-US" dirty="0" err="1" smtClean="0">
              <a:solidFill>
                <a:schemeClr val="tx1"/>
              </a:solidFill>
              <a:latin typeface="Times New Roman" pitchFamily="18" charset="0"/>
              <a:cs typeface="Times New Roman" pitchFamily="18" charset="0"/>
            </a:rPr>
            <a:t>labour</a:t>
          </a:r>
          <a:r>
            <a:rPr lang="en-US" dirty="0" smtClean="0">
              <a:solidFill>
                <a:schemeClr val="tx1"/>
              </a:solidFill>
              <a:latin typeface="Times New Roman" pitchFamily="18" charset="0"/>
              <a:cs typeface="Times New Roman" pitchFamily="18" charset="0"/>
            </a:rPr>
            <a:t> force  (employed and unemployed)</a:t>
          </a:r>
          <a:endParaRPr lang="uk-UA" b="0" dirty="0">
            <a:solidFill>
              <a:schemeClr val="tx1"/>
            </a:solidFill>
            <a:latin typeface="Times New Roman" pitchFamily="18" charset="0"/>
            <a:cs typeface="Times New Roman" pitchFamily="18" charset="0"/>
          </a:endParaRPr>
        </a:p>
      </dgm:t>
    </dgm:pt>
    <dgm:pt modelId="{311A1508-3BB4-499D-AF04-BD4FE5A00C37}" type="parTrans" cxnId="{9A197367-4CCF-4389-97DF-7A061F12FA52}">
      <dgm:prSet/>
      <dgm:spPr/>
      <dgm:t>
        <a:bodyPr/>
        <a:lstStyle/>
        <a:p>
          <a:endParaRPr lang="uk-UA"/>
        </a:p>
      </dgm:t>
    </dgm:pt>
    <dgm:pt modelId="{0A284EF5-DDCA-4E13-9C83-1B495A767260}" type="sibTrans" cxnId="{9A197367-4CCF-4389-97DF-7A061F12FA52}">
      <dgm:prSet/>
      <dgm:spPr/>
      <dgm:t>
        <a:bodyPr/>
        <a:lstStyle/>
        <a:p>
          <a:endParaRPr lang="uk-UA"/>
        </a:p>
      </dgm:t>
    </dgm:pt>
    <dgm:pt modelId="{796F426A-02FA-427A-AF86-76E626B41ABB}" type="pres">
      <dgm:prSet presAssocID="{9773748C-0D0F-4523-8381-306367C2ECEE}" presName="Name0" presStyleCnt="0">
        <dgm:presLayoutVars>
          <dgm:dir/>
          <dgm:animLvl val="lvl"/>
          <dgm:resizeHandles val="exact"/>
        </dgm:presLayoutVars>
      </dgm:prSet>
      <dgm:spPr/>
      <dgm:t>
        <a:bodyPr/>
        <a:lstStyle/>
        <a:p>
          <a:endParaRPr lang="uk-UA"/>
        </a:p>
      </dgm:t>
    </dgm:pt>
    <dgm:pt modelId="{ADA9D6CB-4D78-4629-83FE-46D37C1CD548}" type="pres">
      <dgm:prSet presAssocID="{B67DB95E-34E6-480D-8228-2ACC9ED71535}" presName="linNode" presStyleCnt="0"/>
      <dgm:spPr/>
    </dgm:pt>
    <dgm:pt modelId="{AECFA825-B0A8-4440-994E-251C6D9517D9}" type="pres">
      <dgm:prSet presAssocID="{B67DB95E-34E6-480D-8228-2ACC9ED71535}" presName="parentText" presStyleLbl="node1" presStyleIdx="0" presStyleCnt="3">
        <dgm:presLayoutVars>
          <dgm:chMax val="1"/>
          <dgm:bulletEnabled val="1"/>
        </dgm:presLayoutVars>
      </dgm:prSet>
      <dgm:spPr/>
      <dgm:t>
        <a:bodyPr/>
        <a:lstStyle/>
        <a:p>
          <a:endParaRPr lang="uk-UA"/>
        </a:p>
      </dgm:t>
    </dgm:pt>
    <dgm:pt modelId="{89D16E43-65D8-472F-92DA-FCC783434261}" type="pres">
      <dgm:prSet presAssocID="{B67DB95E-34E6-480D-8228-2ACC9ED71535}" presName="descendantText" presStyleLbl="alignAccFollowNode1" presStyleIdx="0" presStyleCnt="3">
        <dgm:presLayoutVars>
          <dgm:bulletEnabled val="1"/>
        </dgm:presLayoutVars>
      </dgm:prSet>
      <dgm:spPr/>
      <dgm:t>
        <a:bodyPr/>
        <a:lstStyle/>
        <a:p>
          <a:endParaRPr lang="uk-UA"/>
        </a:p>
      </dgm:t>
    </dgm:pt>
    <dgm:pt modelId="{ABAFBCCA-5BC0-4A6E-89A3-A0B850873151}" type="pres">
      <dgm:prSet presAssocID="{345A6A20-4250-4EB9-8098-10125D4DC540}" presName="sp" presStyleCnt="0"/>
      <dgm:spPr/>
    </dgm:pt>
    <dgm:pt modelId="{60020363-E3F5-40E2-A18F-97B726D1E5D7}" type="pres">
      <dgm:prSet presAssocID="{9370C9F7-6812-4A5D-A9D6-DF36BD8D3AF5}" presName="linNode" presStyleCnt="0"/>
      <dgm:spPr/>
    </dgm:pt>
    <dgm:pt modelId="{436C7CFB-0A90-40D8-9496-DEA7C3E81670}" type="pres">
      <dgm:prSet presAssocID="{9370C9F7-6812-4A5D-A9D6-DF36BD8D3AF5}" presName="parentText" presStyleLbl="node1" presStyleIdx="1" presStyleCnt="3">
        <dgm:presLayoutVars>
          <dgm:chMax val="1"/>
          <dgm:bulletEnabled val="1"/>
        </dgm:presLayoutVars>
      </dgm:prSet>
      <dgm:spPr/>
      <dgm:t>
        <a:bodyPr/>
        <a:lstStyle/>
        <a:p>
          <a:endParaRPr lang="uk-UA"/>
        </a:p>
      </dgm:t>
    </dgm:pt>
    <dgm:pt modelId="{F75952E0-09E0-4C4A-9CDA-B6625A3512A5}" type="pres">
      <dgm:prSet presAssocID="{9370C9F7-6812-4A5D-A9D6-DF36BD8D3AF5}" presName="descendantText" presStyleLbl="alignAccFollowNode1" presStyleIdx="1" presStyleCnt="3">
        <dgm:presLayoutVars>
          <dgm:bulletEnabled val="1"/>
        </dgm:presLayoutVars>
      </dgm:prSet>
      <dgm:spPr/>
      <dgm:t>
        <a:bodyPr/>
        <a:lstStyle/>
        <a:p>
          <a:endParaRPr lang="uk-UA"/>
        </a:p>
      </dgm:t>
    </dgm:pt>
    <dgm:pt modelId="{84E3E5B2-D430-4953-B56E-DBC1DF1A911A}" type="pres">
      <dgm:prSet presAssocID="{3ED163D0-5A14-4A0E-8FC7-76BF26888EB9}" presName="sp" presStyleCnt="0"/>
      <dgm:spPr/>
    </dgm:pt>
    <dgm:pt modelId="{AC19A8F5-B21F-4FCC-9643-8871494B76C6}" type="pres">
      <dgm:prSet presAssocID="{69816944-C2A7-4AD1-B83C-6B6EE669B523}" presName="linNode" presStyleCnt="0"/>
      <dgm:spPr/>
    </dgm:pt>
    <dgm:pt modelId="{00C8FB83-46FF-4AE4-9E45-688BA805E163}" type="pres">
      <dgm:prSet presAssocID="{69816944-C2A7-4AD1-B83C-6B6EE669B523}" presName="parentText" presStyleLbl="node1" presStyleIdx="2" presStyleCnt="3">
        <dgm:presLayoutVars>
          <dgm:chMax val="1"/>
          <dgm:bulletEnabled val="1"/>
        </dgm:presLayoutVars>
      </dgm:prSet>
      <dgm:spPr/>
      <dgm:t>
        <a:bodyPr/>
        <a:lstStyle/>
        <a:p>
          <a:endParaRPr lang="uk-UA"/>
        </a:p>
      </dgm:t>
    </dgm:pt>
    <dgm:pt modelId="{D2A2851F-4105-4F7C-8612-0B4BA1B9BE8E}" type="pres">
      <dgm:prSet presAssocID="{69816944-C2A7-4AD1-B83C-6B6EE669B523}" presName="descendantText" presStyleLbl="alignAccFollowNode1" presStyleIdx="2" presStyleCnt="3">
        <dgm:presLayoutVars>
          <dgm:bulletEnabled val="1"/>
        </dgm:presLayoutVars>
      </dgm:prSet>
      <dgm:spPr/>
      <dgm:t>
        <a:bodyPr/>
        <a:lstStyle/>
        <a:p>
          <a:endParaRPr lang="uk-UA"/>
        </a:p>
      </dgm:t>
    </dgm:pt>
  </dgm:ptLst>
  <dgm:cxnLst>
    <dgm:cxn modelId="{5AD6FC99-76D0-4647-A0D0-C958EB19CACE}" srcId="{B67DB95E-34E6-480D-8228-2ACC9ED71535}" destId="{5D99C440-061C-40FB-9776-2925D1759DDD}" srcOrd="0" destOrd="0" parTransId="{0915B3CB-950D-4089-9C5C-F167FE8B166D}" sibTransId="{47A7914C-44E7-42E5-B53D-F370D1F770E3}"/>
    <dgm:cxn modelId="{B9A60287-1DA1-464E-BFEB-697C98F96D64}" srcId="{9370C9F7-6812-4A5D-A9D6-DF36BD8D3AF5}" destId="{1598C748-216B-4CA9-9160-9C13CECB5E74}" srcOrd="0" destOrd="0" parTransId="{82A83614-5033-4065-B757-F79E4A74FF03}" sibTransId="{1F149792-9DF9-4930-9D0D-61B6B02AD4D8}"/>
    <dgm:cxn modelId="{18AC6EF5-103C-4CD2-8912-F1FD6ED13949}" type="presOf" srcId="{C3371761-0CAE-4752-B2D1-89EC6BCA9117}" destId="{F75952E0-09E0-4C4A-9CDA-B6625A3512A5}" srcOrd="0" destOrd="1" presId="urn:microsoft.com/office/officeart/2005/8/layout/vList5"/>
    <dgm:cxn modelId="{F2FE4149-6DE5-4EA1-921A-4739EAFE72FE}" type="presOf" srcId="{69816944-C2A7-4AD1-B83C-6B6EE669B523}" destId="{00C8FB83-46FF-4AE4-9E45-688BA805E163}" srcOrd="0" destOrd="0" presId="urn:microsoft.com/office/officeart/2005/8/layout/vList5"/>
    <dgm:cxn modelId="{7E570D39-4232-4E75-BA48-65CD4CC34D8F}" srcId="{69816944-C2A7-4AD1-B83C-6B6EE669B523}" destId="{4C0CF653-ECFF-4CAB-9681-2D4426BB54E9}" srcOrd="0" destOrd="0" parTransId="{D606E85B-91B5-46BB-838A-4F0D118BEFEC}" sibTransId="{E2B824E7-D338-4424-A732-A669F9715138}"/>
    <dgm:cxn modelId="{06B26621-D1BA-4776-80D1-4061657503C2}" type="presOf" srcId="{1598C748-216B-4CA9-9160-9C13CECB5E74}" destId="{F75952E0-09E0-4C4A-9CDA-B6625A3512A5}" srcOrd="0" destOrd="0" presId="urn:microsoft.com/office/officeart/2005/8/layout/vList5"/>
    <dgm:cxn modelId="{9D25AADD-8ABA-4D4E-A171-2C5AC19D8567}" type="presOf" srcId="{5D99C440-061C-40FB-9776-2925D1759DDD}" destId="{89D16E43-65D8-472F-92DA-FCC783434261}" srcOrd="0" destOrd="0" presId="urn:microsoft.com/office/officeart/2005/8/layout/vList5"/>
    <dgm:cxn modelId="{1AF795E9-CE62-4224-A285-32A15FCAD5AA}" type="presOf" srcId="{4C0CF653-ECFF-4CAB-9681-2D4426BB54E9}" destId="{D2A2851F-4105-4F7C-8612-0B4BA1B9BE8E}" srcOrd="0" destOrd="0" presId="urn:microsoft.com/office/officeart/2005/8/layout/vList5"/>
    <dgm:cxn modelId="{3D6949F1-C8CC-49F3-B400-40B343072926}" srcId="{9773748C-0D0F-4523-8381-306367C2ECEE}" destId="{B67DB95E-34E6-480D-8228-2ACC9ED71535}" srcOrd="0" destOrd="0" parTransId="{AB8A39E5-4346-4E1E-90ED-B202739A41F3}" sibTransId="{345A6A20-4250-4EB9-8098-10125D4DC540}"/>
    <dgm:cxn modelId="{6D5A1442-9387-4A8E-886B-F41E6B125FB4}" type="presOf" srcId="{B67DB95E-34E6-480D-8228-2ACC9ED71535}" destId="{AECFA825-B0A8-4440-994E-251C6D9517D9}" srcOrd="0" destOrd="0" presId="urn:microsoft.com/office/officeart/2005/8/layout/vList5"/>
    <dgm:cxn modelId="{9A197367-4CCF-4389-97DF-7A061F12FA52}" srcId="{9370C9F7-6812-4A5D-A9D6-DF36BD8D3AF5}" destId="{C3371761-0CAE-4752-B2D1-89EC6BCA9117}" srcOrd="1" destOrd="0" parTransId="{311A1508-3BB4-499D-AF04-BD4FE5A00C37}" sibTransId="{0A284EF5-DDCA-4E13-9C83-1B495A767260}"/>
    <dgm:cxn modelId="{7556576E-E8BB-4E1D-B738-2C8165AC82A0}" srcId="{9773748C-0D0F-4523-8381-306367C2ECEE}" destId="{9370C9F7-6812-4A5D-A9D6-DF36BD8D3AF5}" srcOrd="1" destOrd="0" parTransId="{E020F329-7103-49C0-B082-A62CD00F0CF8}" sibTransId="{3ED163D0-5A14-4A0E-8FC7-76BF26888EB9}"/>
    <dgm:cxn modelId="{F3B18E08-127C-4EEC-93DC-ACA8C417F9DA}" type="presOf" srcId="{9773748C-0D0F-4523-8381-306367C2ECEE}" destId="{796F426A-02FA-427A-AF86-76E626B41ABB}" srcOrd="0" destOrd="0" presId="urn:microsoft.com/office/officeart/2005/8/layout/vList5"/>
    <dgm:cxn modelId="{B04B2F4F-90D2-4684-9C87-B44A1677DE94}" srcId="{9773748C-0D0F-4523-8381-306367C2ECEE}" destId="{69816944-C2A7-4AD1-B83C-6B6EE669B523}" srcOrd="2" destOrd="0" parTransId="{4A234D7B-7026-459C-A121-19AC59C46BB8}" sibTransId="{012C2898-5898-45FA-9D0E-F38394D43B92}"/>
    <dgm:cxn modelId="{CDB73CD0-49FF-49E8-8CB7-F96D67B5632A}" type="presOf" srcId="{9370C9F7-6812-4A5D-A9D6-DF36BD8D3AF5}" destId="{436C7CFB-0A90-40D8-9496-DEA7C3E81670}" srcOrd="0" destOrd="0" presId="urn:microsoft.com/office/officeart/2005/8/layout/vList5"/>
    <dgm:cxn modelId="{28DD764F-B840-4461-8D12-5A377F94A7FD}" type="presParOf" srcId="{796F426A-02FA-427A-AF86-76E626B41ABB}" destId="{ADA9D6CB-4D78-4629-83FE-46D37C1CD548}" srcOrd="0" destOrd="0" presId="urn:microsoft.com/office/officeart/2005/8/layout/vList5"/>
    <dgm:cxn modelId="{CB7A84B2-9ED8-4922-8DEF-9A171BD13E14}" type="presParOf" srcId="{ADA9D6CB-4D78-4629-83FE-46D37C1CD548}" destId="{AECFA825-B0A8-4440-994E-251C6D9517D9}" srcOrd="0" destOrd="0" presId="urn:microsoft.com/office/officeart/2005/8/layout/vList5"/>
    <dgm:cxn modelId="{2E8FCE51-B3AA-4C3B-94EC-AF30A1EDB9FF}" type="presParOf" srcId="{ADA9D6CB-4D78-4629-83FE-46D37C1CD548}" destId="{89D16E43-65D8-472F-92DA-FCC783434261}" srcOrd="1" destOrd="0" presId="urn:microsoft.com/office/officeart/2005/8/layout/vList5"/>
    <dgm:cxn modelId="{33BE2098-4D35-49C5-A910-0A1DB2A978CA}" type="presParOf" srcId="{796F426A-02FA-427A-AF86-76E626B41ABB}" destId="{ABAFBCCA-5BC0-4A6E-89A3-A0B850873151}" srcOrd="1" destOrd="0" presId="urn:microsoft.com/office/officeart/2005/8/layout/vList5"/>
    <dgm:cxn modelId="{BE946521-A45B-4961-9E20-B041ED3C6A4E}" type="presParOf" srcId="{796F426A-02FA-427A-AF86-76E626B41ABB}" destId="{60020363-E3F5-40E2-A18F-97B726D1E5D7}" srcOrd="2" destOrd="0" presId="urn:microsoft.com/office/officeart/2005/8/layout/vList5"/>
    <dgm:cxn modelId="{DF3DAF76-14B3-48EE-83FC-1A7FB20B7E9D}" type="presParOf" srcId="{60020363-E3F5-40E2-A18F-97B726D1E5D7}" destId="{436C7CFB-0A90-40D8-9496-DEA7C3E81670}" srcOrd="0" destOrd="0" presId="urn:microsoft.com/office/officeart/2005/8/layout/vList5"/>
    <dgm:cxn modelId="{3C219066-46F2-44C1-8F09-0B6D3D469219}" type="presParOf" srcId="{60020363-E3F5-40E2-A18F-97B726D1E5D7}" destId="{F75952E0-09E0-4C4A-9CDA-B6625A3512A5}" srcOrd="1" destOrd="0" presId="urn:microsoft.com/office/officeart/2005/8/layout/vList5"/>
    <dgm:cxn modelId="{E96F75FB-6EA4-4BFE-A816-371B1CF20A8D}" type="presParOf" srcId="{796F426A-02FA-427A-AF86-76E626B41ABB}" destId="{84E3E5B2-D430-4953-B56E-DBC1DF1A911A}" srcOrd="3" destOrd="0" presId="urn:microsoft.com/office/officeart/2005/8/layout/vList5"/>
    <dgm:cxn modelId="{FAA37CCA-9DB9-4AB0-BAC1-A09491E8B4EE}" type="presParOf" srcId="{796F426A-02FA-427A-AF86-76E626B41ABB}" destId="{AC19A8F5-B21F-4FCC-9643-8871494B76C6}" srcOrd="4" destOrd="0" presId="urn:microsoft.com/office/officeart/2005/8/layout/vList5"/>
    <dgm:cxn modelId="{6B7B1831-EECD-4A80-84E8-60E3C285C9F7}" type="presParOf" srcId="{AC19A8F5-B21F-4FCC-9643-8871494B76C6}" destId="{00C8FB83-46FF-4AE4-9E45-688BA805E163}" srcOrd="0" destOrd="0" presId="urn:microsoft.com/office/officeart/2005/8/layout/vList5"/>
    <dgm:cxn modelId="{BE0F9A01-EAC8-4B7F-8203-A7A02BA72EA4}" type="presParOf" srcId="{AC19A8F5-B21F-4FCC-9643-8871494B76C6}" destId="{D2A2851F-4105-4F7C-8612-0B4BA1B9BE8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16E43-65D8-472F-92DA-FCC783434261}">
      <dsp:nvSpPr>
        <dsp:cNvPr id="0" name=""/>
        <dsp:cNvSpPr/>
      </dsp:nvSpPr>
      <dsp:spPr>
        <a:xfrm rot="5400000">
          <a:off x="5504240" y="-2189831"/>
          <a:ext cx="1022469" cy="56616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smtClean="0">
              <a:latin typeface="Times New Roman" pitchFamily="18" charset="0"/>
              <a:cs typeface="Times New Roman" pitchFamily="18" charset="0"/>
            </a:rPr>
            <a:t>"Social Inequalities: Perceptions by Ukrainian Society", conducted by the Center "Social Monitoring" in 2017; Sample size</a:t>
          </a:r>
          <a:r>
            <a:rPr lang="uk-UA" sz="1500" kern="1200" dirty="0" smtClean="0">
              <a:latin typeface="Times New Roman" pitchFamily="18" charset="0"/>
              <a:cs typeface="Times New Roman" pitchFamily="18" charset="0"/>
            </a:rPr>
            <a:t>: 2046 </a:t>
          </a:r>
          <a:r>
            <a:rPr lang="en-US" sz="1500" kern="1200" dirty="0" smtClean="0">
              <a:latin typeface="Times New Roman" pitchFamily="18" charset="0"/>
              <a:cs typeface="Times New Roman" pitchFamily="18" charset="0"/>
            </a:rPr>
            <a:t>respondents; The general population of the study is the adult population of Ukraine</a:t>
          </a:r>
          <a:endParaRPr lang="uk-UA" sz="1500" kern="1200" dirty="0">
            <a:latin typeface="Times New Roman" pitchFamily="18" charset="0"/>
            <a:cs typeface="Times New Roman" pitchFamily="18" charset="0"/>
          </a:endParaRPr>
        </a:p>
      </dsp:txBody>
      <dsp:txXfrm rot="-5400000">
        <a:off x="3184663" y="179659"/>
        <a:ext cx="5611711" cy="922643"/>
      </dsp:txXfrm>
    </dsp:sp>
    <dsp:sp modelId="{AECFA825-B0A8-4440-994E-251C6D9517D9}">
      <dsp:nvSpPr>
        <dsp:cNvPr id="0" name=""/>
        <dsp:cNvSpPr/>
      </dsp:nvSpPr>
      <dsp:spPr>
        <a:xfrm>
          <a:off x="0" y="1936"/>
          <a:ext cx="3184663" cy="1278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latin typeface="Times New Roman" pitchFamily="18" charset="0"/>
              <a:cs typeface="Times New Roman" pitchFamily="18" charset="0"/>
            </a:rPr>
            <a:t>Survey</a:t>
          </a:r>
          <a:endParaRPr lang="uk-UA" sz="2500" kern="1200" dirty="0">
            <a:latin typeface="Times New Roman" pitchFamily="18" charset="0"/>
            <a:cs typeface="Times New Roman" pitchFamily="18" charset="0"/>
          </a:endParaRPr>
        </a:p>
      </dsp:txBody>
      <dsp:txXfrm>
        <a:off x="62391" y="64327"/>
        <a:ext cx="3059881" cy="1153305"/>
      </dsp:txXfrm>
    </dsp:sp>
    <dsp:sp modelId="{F75952E0-09E0-4C4A-9CDA-B6625A3512A5}">
      <dsp:nvSpPr>
        <dsp:cNvPr id="0" name=""/>
        <dsp:cNvSpPr/>
      </dsp:nvSpPr>
      <dsp:spPr>
        <a:xfrm rot="5400000">
          <a:off x="5504240" y="-847840"/>
          <a:ext cx="1022469" cy="56616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smtClean="0">
              <a:latin typeface="Times New Roman" pitchFamily="18" charset="0"/>
              <a:cs typeface="Times New Roman" pitchFamily="18" charset="0"/>
            </a:rPr>
            <a:t> </a:t>
          </a:r>
          <a:r>
            <a:rPr lang="en-US" sz="1500" kern="1200" dirty="0" smtClean="0">
              <a:solidFill>
                <a:schemeClr val="tx1"/>
              </a:solidFill>
              <a:latin typeface="Times New Roman" pitchFamily="18" charset="0"/>
              <a:cs typeface="Times New Roman" pitchFamily="18" charset="0"/>
            </a:rPr>
            <a:t>The data (estimates) of demographic statistics on the gender and age of the general adult population (“Table RN-2”, 2017)</a:t>
          </a:r>
          <a:endParaRPr lang="uk-UA" sz="1500" kern="1200" dirty="0">
            <a:solidFill>
              <a:schemeClr val="tx1"/>
            </a:solidFill>
            <a:latin typeface="Times New Roman" pitchFamily="18" charset="0"/>
            <a:cs typeface="Times New Roman" pitchFamily="18" charset="0"/>
          </a:endParaRPr>
        </a:p>
        <a:p>
          <a:pPr marL="114300" lvl="1" indent="-114300" algn="just" defTabSz="666750">
            <a:lnSpc>
              <a:spcPct val="90000"/>
            </a:lnSpc>
            <a:spcBef>
              <a:spcPct val="0"/>
            </a:spcBef>
            <a:spcAft>
              <a:spcPct val="15000"/>
            </a:spcAft>
            <a:buChar char="••"/>
          </a:pPr>
          <a:r>
            <a:rPr lang="en-US" sz="1500" kern="1200" dirty="0" smtClean="0">
              <a:solidFill>
                <a:schemeClr val="tx1"/>
              </a:solidFill>
              <a:latin typeface="Times New Roman" pitchFamily="18" charset="0"/>
              <a:cs typeface="Times New Roman" pitchFamily="18" charset="0"/>
            </a:rPr>
            <a:t>The data of  large </a:t>
          </a:r>
          <a:r>
            <a:rPr lang="en-US" sz="1500" b="0" kern="1200" dirty="0" smtClean="0">
              <a:solidFill>
                <a:schemeClr val="tx1"/>
              </a:solidFill>
              <a:latin typeface="Times New Roman" pitchFamily="18" charset="0"/>
              <a:cs typeface="Times New Roman" pitchFamily="18" charset="0"/>
            </a:rPr>
            <a:t>survey  (</a:t>
          </a:r>
          <a:r>
            <a:rPr lang="en-GB" sz="1500" b="0" i="0" kern="1200" dirty="0" smtClean="0">
              <a:solidFill>
                <a:schemeClr val="tx1"/>
              </a:solidFill>
              <a:latin typeface="Times New Roman" pitchFamily="18" charset="0"/>
              <a:cs typeface="Times New Roman" pitchFamily="18" charset="0"/>
            </a:rPr>
            <a:t>Labour Force Survey): </a:t>
          </a:r>
          <a:r>
            <a:rPr lang="en-US" sz="1500" kern="1200" dirty="0" smtClean="0">
              <a:solidFill>
                <a:schemeClr val="tx1"/>
              </a:solidFill>
              <a:latin typeface="Times New Roman" pitchFamily="18" charset="0"/>
              <a:cs typeface="Times New Roman" pitchFamily="18" charset="0"/>
            </a:rPr>
            <a:t>number of population in </a:t>
          </a:r>
          <a:r>
            <a:rPr lang="en-US" sz="1500" kern="1200" dirty="0" err="1" smtClean="0">
              <a:solidFill>
                <a:schemeClr val="tx1"/>
              </a:solidFill>
              <a:latin typeface="Times New Roman" pitchFamily="18" charset="0"/>
              <a:cs typeface="Times New Roman" pitchFamily="18" charset="0"/>
            </a:rPr>
            <a:t>labour</a:t>
          </a:r>
          <a:r>
            <a:rPr lang="en-US" sz="1500" kern="1200" dirty="0" smtClean="0">
              <a:solidFill>
                <a:schemeClr val="tx1"/>
              </a:solidFill>
              <a:latin typeface="Times New Roman" pitchFamily="18" charset="0"/>
              <a:cs typeface="Times New Roman" pitchFamily="18" charset="0"/>
            </a:rPr>
            <a:t> force  (employed and unemployed)</a:t>
          </a:r>
          <a:endParaRPr lang="uk-UA" sz="1500" b="0" kern="1200" dirty="0">
            <a:solidFill>
              <a:schemeClr val="tx1"/>
            </a:solidFill>
            <a:latin typeface="Times New Roman" pitchFamily="18" charset="0"/>
            <a:cs typeface="Times New Roman" pitchFamily="18" charset="0"/>
          </a:endParaRPr>
        </a:p>
      </dsp:txBody>
      <dsp:txXfrm rot="-5400000">
        <a:off x="3184663" y="1521650"/>
        <a:ext cx="5611711" cy="922643"/>
      </dsp:txXfrm>
    </dsp:sp>
    <dsp:sp modelId="{436C7CFB-0A90-40D8-9496-DEA7C3E81670}">
      <dsp:nvSpPr>
        <dsp:cNvPr id="0" name=""/>
        <dsp:cNvSpPr/>
      </dsp:nvSpPr>
      <dsp:spPr>
        <a:xfrm>
          <a:off x="0" y="1343928"/>
          <a:ext cx="3184663" cy="1278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latin typeface="Times New Roman" pitchFamily="18" charset="0"/>
              <a:cs typeface="Times New Roman" pitchFamily="18" charset="0"/>
            </a:rPr>
            <a:t>External information</a:t>
          </a:r>
          <a:endParaRPr lang="uk-UA" sz="2500" kern="1200" dirty="0">
            <a:latin typeface="Times New Roman" pitchFamily="18" charset="0"/>
            <a:cs typeface="Times New Roman" pitchFamily="18" charset="0"/>
          </a:endParaRPr>
        </a:p>
      </dsp:txBody>
      <dsp:txXfrm>
        <a:off x="62391" y="1406319"/>
        <a:ext cx="3059881" cy="1153305"/>
      </dsp:txXfrm>
    </dsp:sp>
    <dsp:sp modelId="{D2A2851F-4105-4F7C-8612-0B4BA1B9BE8E}">
      <dsp:nvSpPr>
        <dsp:cNvPr id="0" name=""/>
        <dsp:cNvSpPr/>
      </dsp:nvSpPr>
      <dsp:spPr>
        <a:xfrm rot="5400000">
          <a:off x="5504240" y="494151"/>
          <a:ext cx="1022469" cy="56616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n-GB" sz="1500" kern="1200" dirty="0" smtClean="0">
              <a:latin typeface="Times New Roman" pitchFamily="18" charset="0"/>
              <a:cs typeface="Times New Roman" pitchFamily="18" charset="0"/>
            </a:rPr>
            <a:t>Nominal variables that reflect the perceptions of the population about the minimum necessary and sufficient level of income, as well as the level at which a household can be considered poor</a:t>
          </a:r>
          <a:endParaRPr lang="uk-UA" sz="1500" kern="1200" dirty="0">
            <a:latin typeface="Times New Roman" pitchFamily="18" charset="0"/>
            <a:cs typeface="Times New Roman" pitchFamily="18" charset="0"/>
          </a:endParaRPr>
        </a:p>
      </dsp:txBody>
      <dsp:txXfrm rot="-5400000">
        <a:off x="3184663" y="2863642"/>
        <a:ext cx="5611711" cy="922643"/>
      </dsp:txXfrm>
    </dsp:sp>
    <dsp:sp modelId="{00C8FB83-46FF-4AE4-9E45-688BA805E163}">
      <dsp:nvSpPr>
        <dsp:cNvPr id="0" name=""/>
        <dsp:cNvSpPr/>
      </dsp:nvSpPr>
      <dsp:spPr>
        <a:xfrm>
          <a:off x="0" y="2685920"/>
          <a:ext cx="3184663" cy="1278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GB" sz="2500" kern="1200" dirty="0" smtClean="0">
              <a:latin typeface="Times New Roman" pitchFamily="18" charset="0"/>
              <a:cs typeface="Times New Roman" pitchFamily="18" charset="0"/>
            </a:rPr>
            <a:t>Subject of research and evaluation for the general population</a:t>
          </a:r>
          <a:endParaRPr lang="uk-UA" sz="2500" kern="1200" dirty="0">
            <a:latin typeface="Times New Roman" pitchFamily="18" charset="0"/>
            <a:cs typeface="Times New Roman" pitchFamily="18" charset="0"/>
          </a:endParaRPr>
        </a:p>
      </dsp:txBody>
      <dsp:txXfrm>
        <a:off x="62391" y="2748311"/>
        <a:ext cx="3059881" cy="11533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t>8/19/2018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t>‹#›</a:t>
            </a:fld>
            <a:endParaRPr lang="en-US"/>
          </a:p>
        </p:txBody>
      </p:sp>
    </p:spTree>
    <p:extLst>
      <p:ext uri="{BB962C8B-B14F-4D97-AF65-F5344CB8AC3E}">
        <p14:creationId xmlns:p14="http://schemas.microsoft.com/office/powerpoint/2010/main" val="2127411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F7E4C-EFB0-4DA2-B098-48408392B4C6}" type="datetimeFigureOut">
              <a:rPr lang="uk-UA" smtClean="0"/>
              <a:t>19.08.2018</a:t>
            </a:fld>
            <a:endParaRPr lang="uk-UA"/>
          </a:p>
        </p:txBody>
      </p:sp>
      <p:sp>
        <p:nvSpPr>
          <p:cNvPr id="4" name="Образ слайда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91DD53-2555-4C91-A0AA-CC67E7E6A5CD}" type="slidenum">
              <a:rPr lang="uk-UA" smtClean="0"/>
              <a:t>‹#›</a:t>
            </a:fld>
            <a:endParaRPr lang="uk-UA"/>
          </a:p>
        </p:txBody>
      </p:sp>
    </p:spTree>
    <p:extLst>
      <p:ext uri="{BB962C8B-B14F-4D97-AF65-F5344CB8AC3E}">
        <p14:creationId xmlns:p14="http://schemas.microsoft.com/office/powerpoint/2010/main" val="78095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2</a:t>
            </a:fld>
            <a:endParaRPr lang="uk-UA"/>
          </a:p>
        </p:txBody>
      </p:sp>
    </p:spTree>
    <p:extLst>
      <p:ext uri="{BB962C8B-B14F-4D97-AF65-F5344CB8AC3E}">
        <p14:creationId xmlns:p14="http://schemas.microsoft.com/office/powerpoint/2010/main" val="37690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3</a:t>
            </a:fld>
            <a:endParaRPr lang="uk-UA"/>
          </a:p>
        </p:txBody>
      </p:sp>
    </p:spTree>
    <p:extLst>
      <p:ext uri="{BB962C8B-B14F-4D97-AF65-F5344CB8AC3E}">
        <p14:creationId xmlns:p14="http://schemas.microsoft.com/office/powerpoint/2010/main" val="161362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4</a:t>
            </a:fld>
            <a:endParaRPr lang="uk-UA"/>
          </a:p>
        </p:txBody>
      </p:sp>
    </p:spTree>
    <p:extLst>
      <p:ext uri="{BB962C8B-B14F-4D97-AF65-F5344CB8AC3E}">
        <p14:creationId xmlns:p14="http://schemas.microsoft.com/office/powerpoint/2010/main" val="346735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5</a:t>
            </a:fld>
            <a:endParaRPr lang="uk-UA"/>
          </a:p>
        </p:txBody>
      </p:sp>
    </p:spTree>
    <p:extLst>
      <p:ext uri="{BB962C8B-B14F-4D97-AF65-F5344CB8AC3E}">
        <p14:creationId xmlns:p14="http://schemas.microsoft.com/office/powerpoint/2010/main" val="413707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6</a:t>
            </a:fld>
            <a:endParaRPr lang="uk-UA"/>
          </a:p>
        </p:txBody>
      </p:sp>
    </p:spTree>
    <p:extLst>
      <p:ext uri="{BB962C8B-B14F-4D97-AF65-F5344CB8AC3E}">
        <p14:creationId xmlns:p14="http://schemas.microsoft.com/office/powerpoint/2010/main" val="2832369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7</a:t>
            </a:fld>
            <a:endParaRPr lang="uk-UA"/>
          </a:p>
        </p:txBody>
      </p:sp>
    </p:spTree>
    <p:extLst>
      <p:ext uri="{BB962C8B-B14F-4D97-AF65-F5344CB8AC3E}">
        <p14:creationId xmlns:p14="http://schemas.microsoft.com/office/powerpoint/2010/main" val="291870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9</a:t>
            </a:fld>
            <a:endParaRPr lang="uk-UA"/>
          </a:p>
        </p:txBody>
      </p:sp>
    </p:spTree>
    <p:extLst>
      <p:ext uri="{BB962C8B-B14F-4D97-AF65-F5344CB8AC3E}">
        <p14:creationId xmlns:p14="http://schemas.microsoft.com/office/powerpoint/2010/main" val="58377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3591DD53-2555-4C91-A0AA-CC67E7E6A5CD}" type="slidenum">
              <a:rPr lang="uk-UA" smtClean="0"/>
              <a:t>10</a:t>
            </a:fld>
            <a:endParaRPr lang="uk-UA"/>
          </a:p>
        </p:txBody>
      </p:sp>
    </p:spTree>
    <p:extLst>
      <p:ext uri="{BB962C8B-B14F-4D97-AF65-F5344CB8AC3E}">
        <p14:creationId xmlns:p14="http://schemas.microsoft.com/office/powerpoint/2010/main" val="58377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060529"/>
            <a:ext cx="8568531" cy="2256061"/>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60078" y="3403592"/>
            <a:ext cx="7560469" cy="156454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7508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9" y="345009"/>
            <a:ext cx="2173635" cy="5491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3045" y="345009"/>
            <a:ext cx="6394896" cy="54916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5300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615548"/>
            <a:ext cx="8694539" cy="2695572"/>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87793" y="4336621"/>
            <a:ext cx="8694539" cy="141753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D9794-A4CC-42D0-9A65-24C6B9EF4076}"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3043" y="1725046"/>
            <a:ext cx="4284266" cy="411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6" y="1725046"/>
            <a:ext cx="4284266" cy="4111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45013"/>
            <a:ext cx="8694539" cy="12525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4357" y="1588543"/>
            <a:ext cx="4264576" cy="7785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4357" y="2367064"/>
            <a:ext cx="4264576" cy="3481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3318" y="1588543"/>
            <a:ext cx="4285579" cy="77852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318" y="2367064"/>
            <a:ext cx="4285579" cy="3481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8/19/2018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8/19/2018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8/19/2018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432012"/>
            <a:ext cx="3251264" cy="1512041"/>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85579" y="933029"/>
            <a:ext cx="5103316" cy="460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4356" y="1944052"/>
            <a:ext cx="3251264" cy="36015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432012"/>
            <a:ext cx="3251264" cy="1512041"/>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85579" y="933029"/>
            <a:ext cx="5103316" cy="46051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4356" y="1944052"/>
            <a:ext cx="3251264" cy="36015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Рисунок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0080625" cy="6480175"/>
          </a:xfrm>
          <a:prstGeom prst="rect">
            <a:avLst/>
          </a:prstGeom>
        </p:spPr>
      </p:pic>
      <p:sp>
        <p:nvSpPr>
          <p:cNvPr id="3" name="Text Placeholder 2"/>
          <p:cNvSpPr>
            <a:spLocks noGrp="1"/>
          </p:cNvSpPr>
          <p:nvPr>
            <p:ph type="body" idx="1"/>
          </p:nvPr>
        </p:nvSpPr>
        <p:spPr>
          <a:xfrm>
            <a:off x="711574" y="1384978"/>
            <a:ext cx="8676008" cy="44516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93043" y="6006166"/>
            <a:ext cx="2268141" cy="345009"/>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t>8/19/2018</a:t>
            </a:fld>
            <a:endParaRPr lang="en-US"/>
          </a:p>
        </p:txBody>
      </p:sp>
      <p:sp>
        <p:nvSpPr>
          <p:cNvPr id="5" name="Footer Placeholder 4"/>
          <p:cNvSpPr>
            <a:spLocks noGrp="1"/>
          </p:cNvSpPr>
          <p:nvPr>
            <p:ph type="ftr" sz="quarter" idx="3"/>
          </p:nvPr>
        </p:nvSpPr>
        <p:spPr>
          <a:xfrm>
            <a:off x="3339207" y="6006166"/>
            <a:ext cx="3402211"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19441" y="6006166"/>
            <a:ext cx="2268141" cy="345009"/>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t>‹#›</a:t>
            </a:fld>
            <a:endParaRPr lang="en-US"/>
          </a:p>
        </p:txBody>
      </p:sp>
      <p:sp>
        <p:nvSpPr>
          <p:cNvPr id="2" name="Title Placeholder 1"/>
          <p:cNvSpPr>
            <a:spLocks noGrp="1"/>
          </p:cNvSpPr>
          <p:nvPr>
            <p:ph type="title"/>
          </p:nvPr>
        </p:nvSpPr>
        <p:spPr>
          <a:xfrm>
            <a:off x="693043" y="1"/>
            <a:ext cx="8694539" cy="12640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22332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0625" cy="6480175"/>
          </a:xfrm>
          <a:prstGeom prst="rect">
            <a:avLst/>
          </a:prstGeom>
        </p:spPr>
      </p:pic>
      <p:sp>
        <p:nvSpPr>
          <p:cNvPr id="8" name="Title 1"/>
          <p:cNvSpPr txBox="1">
            <a:spLocks/>
          </p:cNvSpPr>
          <p:nvPr/>
        </p:nvSpPr>
        <p:spPr>
          <a:xfrm>
            <a:off x="4784918" y="1407381"/>
            <a:ext cx="5186018" cy="1190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a:p>
            <a:endParaRPr lang="en-GB" sz="2400"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a:p>
            <a:endParaRPr lang="en-GB" sz="24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a:p>
            <a:pPr algn="just"/>
            <a:r>
              <a:rPr lang="en-GB" sz="2400"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CALIBRATION </a:t>
            </a:r>
            <a:r>
              <a:rPr lang="en-GB" sz="24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WEIGHTING IN SURVEY SAMPLING (BASED ON SAMPLE SOCIO-DEMOGRAPHIC</a:t>
            </a:r>
            <a:r>
              <a:rPr lang="en-GB" sz="2400" b="1" dirty="0">
                <a:ln w="0"/>
                <a:solidFill>
                  <a:srgbClr val="C00000"/>
                </a:solidFill>
                <a:effectLst>
                  <a:reflection blurRad="6350" stA="53000" endA="300" endPos="35500" dir="5400000" sy="-90000" algn="bl" rotWithShape="0"/>
                </a:effectLst>
                <a:latin typeface="Times New Roman" pitchFamily="18" charset="0"/>
                <a:cs typeface="Times New Roman" pitchFamily="18" charset="0"/>
              </a:rPr>
              <a:t> </a:t>
            </a:r>
            <a:r>
              <a:rPr lang="en-GB" sz="24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SURVEY)</a:t>
            </a:r>
            <a:endParaRPr lang="en-US" sz="24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2" name="TextBox 1"/>
          <p:cNvSpPr txBox="1"/>
          <p:nvPr/>
        </p:nvSpPr>
        <p:spPr>
          <a:xfrm>
            <a:off x="4929810" y="5033176"/>
            <a:ext cx="4055165" cy="1231106"/>
          </a:xfrm>
          <a:prstGeom prst="rect">
            <a:avLst/>
          </a:prstGeom>
          <a:noFill/>
        </p:spPr>
        <p:txBody>
          <a:bodyPr wrap="square" rtlCol="0">
            <a:spAutoFit/>
          </a:bodyPr>
          <a:lstStyle/>
          <a:p>
            <a:r>
              <a:rPr lang="en-US" sz="2000" dirty="0" smtClean="0">
                <a:latin typeface="Times New Roman" pitchFamily="18" charset="0"/>
                <a:cs typeface="Times New Roman" pitchFamily="18" charset="0"/>
              </a:rPr>
              <a:t>Prepared by </a:t>
            </a:r>
            <a:r>
              <a:rPr lang="en-GB" sz="2000" dirty="0" err="1">
                <a:latin typeface="Times New Roman" pitchFamily="18" charset="0"/>
                <a:cs typeface="Times New Roman" pitchFamily="18" charset="0"/>
              </a:rPr>
              <a:t>Yuliia</a:t>
            </a:r>
            <a:r>
              <a:rPr lang="en-GB" sz="2000" dirty="0">
                <a:latin typeface="Times New Roman" pitchFamily="18" charset="0"/>
                <a:cs typeface="Times New Roman" pitchFamily="18" charset="0"/>
              </a:rPr>
              <a:t> </a:t>
            </a:r>
            <a:r>
              <a:rPr lang="en-GB" sz="2000" dirty="0" err="1" smtClean="0">
                <a:latin typeface="Times New Roman" pitchFamily="18" charset="0"/>
                <a:cs typeface="Times New Roman" pitchFamily="18" charset="0"/>
              </a:rPr>
              <a:t>Halytsia</a:t>
            </a:r>
            <a:endParaRPr lang="en-GB" sz="2000" dirty="0" smtClean="0">
              <a:latin typeface="Times New Roman" pitchFamily="18" charset="0"/>
              <a:cs typeface="Times New Roman" pitchFamily="18" charset="0"/>
            </a:endParaRPr>
          </a:p>
          <a:p>
            <a:endParaRPr lang="uk-UA" dirty="0">
              <a:latin typeface="Times New Roman" pitchFamily="18" charset="0"/>
              <a:cs typeface="Times New Roman" pitchFamily="18" charset="0"/>
            </a:endParaRPr>
          </a:p>
          <a:p>
            <a:r>
              <a:rPr lang="en-GB" dirty="0" err="1">
                <a:latin typeface="Times New Roman" pitchFamily="18" charset="0"/>
                <a:cs typeface="Times New Roman" pitchFamily="18" charset="0"/>
              </a:rPr>
              <a:t>Taras</a:t>
            </a:r>
            <a:r>
              <a:rPr lang="en-GB" dirty="0">
                <a:latin typeface="Times New Roman" pitchFamily="18" charset="0"/>
                <a:cs typeface="Times New Roman" pitchFamily="18" charset="0"/>
              </a:rPr>
              <a:t> Shevchenko National University of Kiev</a:t>
            </a:r>
            <a:endParaRPr lang="uk-UA" dirty="0">
              <a:latin typeface="Times New Roman" pitchFamily="18" charset="0"/>
              <a:cs typeface="Times New Roman" pitchFamily="18" charset="0"/>
            </a:endParaRPr>
          </a:p>
        </p:txBody>
      </p:sp>
    </p:spTree>
    <p:extLst>
      <p:ext uri="{BB962C8B-B14F-4D97-AF65-F5344CB8AC3E}">
        <p14:creationId xmlns:p14="http://schemas.microsoft.com/office/powerpoint/2010/main" val="248065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just"/>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Areas for improvement and </a:t>
            </a:r>
            <a:r>
              <a:rPr lang="en-US"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further </a:t>
            </a:r>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research</a:t>
            </a:r>
            <a:endParaRPr lang="uk-UA"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Объект 2"/>
          <p:cNvSpPr>
            <a:spLocks noGrp="1"/>
          </p:cNvSpPr>
          <p:nvPr>
            <p:ph idx="1"/>
          </p:nvPr>
        </p:nvSpPr>
        <p:spPr>
          <a:xfrm>
            <a:off x="711574" y="1095153"/>
            <a:ext cx="8676008" cy="4741505"/>
          </a:xfrm>
        </p:spPr>
        <p:txBody>
          <a:bodyPr>
            <a:normAutofit/>
          </a:bodyPr>
          <a:lstStyle/>
          <a:p>
            <a:pPr algn="just"/>
            <a:endParaRPr lang="en-US" sz="1400" dirty="0" smtClean="0"/>
          </a:p>
          <a:p>
            <a:pPr algn="just">
              <a:spcBef>
                <a:spcPts val="1200"/>
              </a:spcBef>
              <a:spcAft>
                <a:spcPts val="1200"/>
              </a:spcAft>
            </a:pPr>
            <a:endParaRPr lang="en-US" sz="1800" dirty="0" smtClean="0">
              <a:latin typeface="Times New Roman" pitchFamily="18" charset="0"/>
              <a:cs typeface="Times New Roman" pitchFamily="18" charset="0"/>
            </a:endParaRPr>
          </a:p>
          <a:p>
            <a:pPr algn="just">
              <a:spcBef>
                <a:spcPts val="1800"/>
              </a:spcBef>
              <a:spcAft>
                <a:spcPts val="1800"/>
              </a:spcAft>
            </a:pPr>
            <a:r>
              <a:rPr lang="en-US" sz="1800" dirty="0" smtClean="0">
                <a:latin typeface="Times New Roman" pitchFamily="18" charset="0"/>
                <a:cs typeface="Times New Roman" pitchFamily="18" charset="0"/>
              </a:rPr>
              <a:t>The conducted </a:t>
            </a:r>
            <a:r>
              <a:rPr lang="en-US" sz="1800" dirty="0">
                <a:latin typeface="Times New Roman" pitchFamily="18" charset="0"/>
                <a:cs typeface="Times New Roman" pitchFamily="18" charset="0"/>
              </a:rPr>
              <a:t>analysis showed that calibration worsened the quality of statistical </a:t>
            </a:r>
            <a:r>
              <a:rPr lang="en-US" sz="1800" dirty="0" smtClean="0">
                <a:latin typeface="Times New Roman" pitchFamily="18" charset="0"/>
                <a:cs typeface="Times New Roman" pitchFamily="18" charset="0"/>
              </a:rPr>
              <a:t>weights. </a:t>
            </a:r>
          </a:p>
          <a:p>
            <a:pPr marL="0" indent="0" algn="just">
              <a:spcBef>
                <a:spcPts val="1800"/>
              </a:spcBef>
              <a:spcAft>
                <a:spcPts val="1800"/>
              </a:spcAft>
              <a:buNone/>
            </a:pPr>
            <a:r>
              <a:rPr lang="en-US" sz="1800" dirty="0" smtClean="0">
                <a:latin typeface="Times New Roman" pitchFamily="18" charset="0"/>
                <a:cs typeface="Times New Roman" pitchFamily="18" charset="0"/>
              </a:rPr>
              <a:t>However, the </a:t>
            </a:r>
            <a:r>
              <a:rPr lang="en-US" sz="1800" dirty="0">
                <a:latin typeface="Times New Roman" pitchFamily="18" charset="0"/>
                <a:cs typeface="Times New Roman" pitchFamily="18" charset="0"/>
              </a:rPr>
              <a:t>application of calibration procedure </a:t>
            </a:r>
            <a:r>
              <a:rPr lang="en-US" sz="1800" dirty="0" smtClean="0">
                <a:latin typeface="Times New Roman" pitchFamily="18" charset="0"/>
                <a:cs typeface="Times New Roman" pitchFamily="18" charset="0"/>
              </a:rPr>
              <a:t>enabled </a:t>
            </a:r>
            <a:r>
              <a:rPr lang="en-US" sz="1800" dirty="0">
                <a:latin typeface="Times New Roman" pitchFamily="18" charset="0"/>
                <a:cs typeface="Times New Roman" pitchFamily="18" charset="0"/>
              </a:rPr>
              <a:t>the task of reconciling the evaluations of the selected indicators with the characteristics of the general population and, thus, obtaining </a:t>
            </a:r>
            <a:r>
              <a:rPr lang="en-US" sz="1800" dirty="0" smtClean="0">
                <a:latin typeface="Times New Roman" pitchFamily="18" charset="0"/>
                <a:cs typeface="Times New Roman" pitchFamily="18" charset="0"/>
              </a:rPr>
              <a:t>operative </a:t>
            </a:r>
            <a:r>
              <a:rPr lang="en-US" sz="1800" dirty="0">
                <a:latin typeface="Times New Roman" pitchFamily="18" charset="0"/>
                <a:cs typeface="Times New Roman" pitchFamily="18" charset="0"/>
              </a:rPr>
              <a:t>self-assessments of the welfare level;</a:t>
            </a:r>
            <a:endParaRPr lang="ru-RU" sz="1800" dirty="0">
              <a:latin typeface="Times New Roman" pitchFamily="18" charset="0"/>
              <a:cs typeface="Times New Roman" pitchFamily="18" charset="0"/>
            </a:endParaRPr>
          </a:p>
          <a:p>
            <a:pPr algn="just">
              <a:spcBef>
                <a:spcPts val="1800"/>
              </a:spcBef>
              <a:spcAft>
                <a:spcPts val="1800"/>
              </a:spcAft>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would be expedient and interesting to </a:t>
            </a:r>
            <a:r>
              <a:rPr lang="en-US" sz="1800" dirty="0" smtClean="0">
                <a:latin typeface="Times New Roman" pitchFamily="18" charset="0"/>
                <a:cs typeface="Times New Roman" pitchFamily="18" charset="0"/>
              </a:rPr>
              <a:t>conduct calibration using such indicators </a:t>
            </a:r>
            <a:r>
              <a:rPr lang="en-US" sz="1800" dirty="0">
                <a:latin typeface="Times New Roman" pitchFamily="18" charset="0"/>
                <a:cs typeface="Times New Roman" pitchFamily="18" charset="0"/>
              </a:rPr>
              <a:t>as, for example, the level of education combined with the age-gender characteristics of the adult population.</a:t>
            </a:r>
          </a:p>
          <a:p>
            <a:pPr algn="just">
              <a:spcBef>
                <a:spcPts val="1200"/>
              </a:spcBef>
              <a:spcAft>
                <a:spcPts val="1200"/>
              </a:spcAft>
            </a:pPr>
            <a:endParaRPr lang="uk-UA" sz="2000" dirty="0">
              <a:latin typeface="Times New Roman" pitchFamily="18" charset="0"/>
              <a:cs typeface="Times New Roman" pitchFamily="18" charset="0"/>
            </a:endParaRPr>
          </a:p>
        </p:txBody>
      </p:sp>
    </p:spTree>
    <p:extLst>
      <p:ext uri="{BB962C8B-B14F-4D97-AF65-F5344CB8AC3E}">
        <p14:creationId xmlns:p14="http://schemas.microsoft.com/office/powerpoint/2010/main" val="2457683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2409" y="2315689"/>
            <a:ext cx="8694539" cy="1264033"/>
          </a:xfrm>
        </p:spPr>
        <p:txBody>
          <a:bodyPr>
            <a:normAutofit/>
          </a:bodyPr>
          <a:lstStyle/>
          <a:p>
            <a:pPr algn="ctr"/>
            <a:r>
              <a:rPr lang="en-US" sz="2800"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THANK YOU FOR ATTENTION!</a:t>
            </a:r>
            <a:endParaRPr lang="uk-UA" sz="28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685155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Work objectives</a:t>
            </a:r>
            <a:endParaRPr lang="uk-UA"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Объект 2"/>
          <p:cNvSpPr>
            <a:spLocks noGrp="1"/>
          </p:cNvSpPr>
          <p:nvPr>
            <p:ph idx="1"/>
          </p:nvPr>
        </p:nvSpPr>
        <p:spPr>
          <a:xfrm>
            <a:off x="711574" y="1222744"/>
            <a:ext cx="8676008" cy="4613914"/>
          </a:xfrm>
        </p:spPr>
        <p:txBody>
          <a:bodyPr>
            <a:normAutofit/>
          </a:bodyPr>
          <a:lstStyle/>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main goal of the work was to </a:t>
            </a:r>
            <a:r>
              <a:rPr lang="en-US" dirty="0" smtClean="0">
                <a:latin typeface="Times New Roman" pitchFamily="18" charset="0"/>
                <a:cs typeface="Times New Roman" pitchFamily="18" charset="0"/>
              </a:rPr>
              <a:t>get</a:t>
            </a:r>
            <a:r>
              <a:rPr lang="uk-UA" dirty="0" smtClean="0">
                <a:latin typeface="Times New Roman" pitchFamily="18" charset="0"/>
                <a:cs typeface="Times New Roman" pitchFamily="18" charset="0"/>
              </a:rPr>
              <a:t> </a:t>
            </a:r>
            <a:r>
              <a:rPr lang="en-US" dirty="0">
                <a:latin typeface="Times New Roman" pitchFamily="18" charset="0"/>
                <a:cs typeface="Times New Roman" pitchFamily="18" charset="0"/>
              </a:rPr>
              <a:t>estimates for a number of indicators </a:t>
            </a:r>
            <a:r>
              <a:rPr lang="en-US" dirty="0" smtClean="0">
                <a:latin typeface="Times New Roman" pitchFamily="18" charset="0"/>
                <a:cs typeface="Times New Roman" pitchFamily="18" charset="0"/>
              </a:rPr>
              <a:t>for general population that </a:t>
            </a:r>
            <a:r>
              <a:rPr lang="en-US" dirty="0">
                <a:latin typeface="Times New Roman" pitchFamily="18" charset="0"/>
                <a:cs typeface="Times New Roman" pitchFamily="18" charset="0"/>
              </a:rPr>
              <a:t>can not be obtained from other sources, on the basis of the latest socio-demographic survey using the methodology of calibration of statistical weights.</a:t>
            </a:r>
            <a:endParaRPr lang="uk-UA" dirty="0">
              <a:latin typeface="Times New Roman" pitchFamily="18" charset="0"/>
              <a:cs typeface="Times New Roman" pitchFamily="18" charset="0"/>
            </a:endParaRPr>
          </a:p>
        </p:txBody>
      </p:sp>
    </p:spTree>
    <p:extLst>
      <p:ext uri="{BB962C8B-B14F-4D97-AF65-F5344CB8AC3E}">
        <p14:creationId xmlns:p14="http://schemas.microsoft.com/office/powerpoint/2010/main" val="1314083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Overview of the </a:t>
            </a:r>
            <a:r>
              <a:rPr lang="en-GB"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method</a:t>
            </a:r>
            <a:endParaRPr lang="uk-UA" dirty="0"/>
          </a:p>
        </p:txBody>
      </p:sp>
      <p:sp>
        <p:nvSpPr>
          <p:cNvPr id="3" name="Объект 2"/>
          <p:cNvSpPr>
            <a:spLocks noGrp="1"/>
          </p:cNvSpPr>
          <p:nvPr>
            <p:ph idx="1"/>
          </p:nvPr>
        </p:nvSpPr>
        <p:spPr>
          <a:xfrm>
            <a:off x="699698" y="993091"/>
            <a:ext cx="8676008" cy="503957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calibration approach </a:t>
            </a:r>
            <a:r>
              <a:rPr lang="en-US" sz="2000" dirty="0">
                <a:latin typeface="Times New Roman" panose="02020603050405020304" pitchFamily="18" charset="0"/>
                <a:cs typeface="Times New Roman" panose="02020603050405020304" pitchFamily="18" charset="0"/>
              </a:rPr>
              <a:t>to estimation for </a:t>
            </a:r>
            <a:r>
              <a:rPr lang="en-US" sz="2000" dirty="0" smtClean="0">
                <a:latin typeface="Times New Roman" panose="02020603050405020304" pitchFamily="18" charset="0"/>
                <a:cs typeface="Times New Roman" panose="02020603050405020304" pitchFamily="18" charset="0"/>
              </a:rPr>
              <a:t>finite populations </a:t>
            </a:r>
            <a:r>
              <a:rPr lang="en-US" sz="2000" dirty="0">
                <a:latin typeface="Times New Roman" panose="02020603050405020304" pitchFamily="18" charset="0"/>
                <a:cs typeface="Times New Roman" panose="02020603050405020304" pitchFamily="18" charset="0"/>
              </a:rPr>
              <a:t>consists of</a:t>
            </a:r>
          </a:p>
          <a:p>
            <a:pPr marL="0" indent="0" algn="just">
              <a:lnSpc>
                <a:spcPct val="100000"/>
              </a:lnSpc>
              <a:spcAft>
                <a:spcPts val="1200"/>
              </a:spcAft>
              <a:buNone/>
            </a:pPr>
            <a:r>
              <a:rPr lang="en-US" sz="2000" dirty="0">
                <a:latin typeface="Times New Roman" panose="02020603050405020304" pitchFamily="18" charset="0"/>
                <a:cs typeface="Times New Roman" panose="02020603050405020304" pitchFamily="18" charset="0"/>
              </a:rPr>
              <a:t>(a) a computation of weights that incorporate </a:t>
            </a:r>
            <a:r>
              <a:rPr lang="en-US" sz="2000" dirty="0" smtClean="0">
                <a:latin typeface="Times New Roman" panose="02020603050405020304" pitchFamily="18" charset="0"/>
                <a:cs typeface="Times New Roman" panose="02020603050405020304" pitchFamily="18" charset="0"/>
              </a:rPr>
              <a:t>specified </a:t>
            </a:r>
            <a:r>
              <a:rPr lang="en-US" sz="2000" i="1" dirty="0" smtClean="0">
                <a:latin typeface="Times New Roman" panose="02020603050405020304" pitchFamily="18" charset="0"/>
                <a:cs typeface="Times New Roman" panose="02020603050405020304" pitchFamily="18" charset="0"/>
              </a:rPr>
              <a:t>auxiliary </a:t>
            </a:r>
            <a:r>
              <a:rPr lang="en-US" sz="2000" i="1" dirty="0">
                <a:latin typeface="Times New Roman" panose="02020603050405020304" pitchFamily="18" charset="0"/>
                <a:cs typeface="Times New Roman" panose="02020603050405020304" pitchFamily="18" charset="0"/>
              </a:rPr>
              <a:t>information </a:t>
            </a:r>
            <a:r>
              <a:rPr lang="en-US" sz="2000" dirty="0">
                <a:latin typeface="Times New Roman" panose="02020603050405020304" pitchFamily="18" charset="0"/>
                <a:cs typeface="Times New Roman" panose="02020603050405020304" pitchFamily="18" charset="0"/>
              </a:rPr>
              <a:t>and are restrained </a:t>
            </a:r>
            <a:r>
              <a:rPr lang="en-US" sz="2000" dirty="0" smtClean="0">
                <a:latin typeface="Times New Roman" panose="02020603050405020304" pitchFamily="18" charset="0"/>
                <a:cs typeface="Times New Roman" panose="02020603050405020304" pitchFamily="18" charset="0"/>
              </a:rPr>
              <a:t>by </a:t>
            </a:r>
            <a:r>
              <a:rPr lang="en-US" sz="2000" i="1" dirty="0" smtClean="0">
                <a:latin typeface="Times New Roman" panose="02020603050405020304" pitchFamily="18" charset="0"/>
                <a:cs typeface="Times New Roman" panose="02020603050405020304" pitchFamily="18" charset="0"/>
              </a:rPr>
              <a:t>calibration </a:t>
            </a:r>
            <a:r>
              <a:rPr lang="en-US" sz="2000" i="1" dirty="0">
                <a:latin typeface="Times New Roman" panose="02020603050405020304" pitchFamily="18" charset="0"/>
                <a:cs typeface="Times New Roman" panose="02020603050405020304" pitchFamily="18" charset="0"/>
              </a:rPr>
              <a:t>equation</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p>
          <a:p>
            <a:pPr marL="0" indent="0" algn="just">
              <a:lnSpc>
                <a:spcPct val="100000"/>
              </a:lnSpc>
              <a:spcAft>
                <a:spcPts val="1200"/>
              </a:spcAft>
              <a:buNone/>
            </a:pPr>
            <a:r>
              <a:rPr lang="en-US" sz="2000" dirty="0">
                <a:latin typeface="Times New Roman" panose="02020603050405020304" pitchFamily="18" charset="0"/>
                <a:cs typeface="Times New Roman" panose="02020603050405020304" pitchFamily="18" charset="0"/>
              </a:rPr>
              <a:t>(b) the use of these weights to compute </a:t>
            </a:r>
            <a:r>
              <a:rPr lang="en-US" sz="2000" dirty="0" smtClean="0">
                <a:latin typeface="Times New Roman" panose="02020603050405020304" pitchFamily="18" charset="0"/>
                <a:cs typeface="Times New Roman" panose="02020603050405020304" pitchFamily="18" charset="0"/>
              </a:rPr>
              <a:t>linearly weighted </a:t>
            </a:r>
            <a:r>
              <a:rPr lang="en-US" sz="2000" dirty="0">
                <a:latin typeface="Times New Roman" panose="02020603050405020304" pitchFamily="18" charset="0"/>
                <a:cs typeface="Times New Roman" panose="02020603050405020304" pitchFamily="18" charset="0"/>
              </a:rPr>
              <a:t>estimates of totals and other </a:t>
            </a:r>
            <a:r>
              <a:rPr lang="en-US" sz="2000" dirty="0" smtClean="0">
                <a:latin typeface="Times New Roman" panose="02020603050405020304" pitchFamily="18" charset="0"/>
                <a:cs typeface="Times New Roman" panose="02020603050405020304" pitchFamily="18" charset="0"/>
              </a:rPr>
              <a:t>finite population </a:t>
            </a:r>
            <a:r>
              <a:rPr lang="en-US" sz="2000" dirty="0">
                <a:latin typeface="Times New Roman" panose="02020603050405020304" pitchFamily="18" charset="0"/>
                <a:cs typeface="Times New Roman" panose="02020603050405020304" pitchFamily="18" charset="0"/>
              </a:rPr>
              <a:t>parameters: weight times variable </a:t>
            </a:r>
            <a:r>
              <a:rPr lang="en-US" sz="2000" dirty="0" smtClean="0">
                <a:latin typeface="Times New Roman" panose="02020603050405020304" pitchFamily="18" charset="0"/>
                <a:cs typeface="Times New Roman" panose="02020603050405020304" pitchFamily="18" charset="0"/>
              </a:rPr>
              <a:t>value, summed </a:t>
            </a:r>
            <a:r>
              <a:rPr lang="en-US" sz="2000" dirty="0">
                <a:latin typeface="Times New Roman" panose="02020603050405020304" pitchFamily="18" charset="0"/>
                <a:cs typeface="Times New Roman" panose="02020603050405020304" pitchFamily="18" charset="0"/>
              </a:rPr>
              <a:t>over a set of observed units,</a:t>
            </a:r>
          </a:p>
          <a:p>
            <a:pPr marL="0" indent="0" algn="just">
              <a:lnSpc>
                <a:spcPct val="100000"/>
              </a:lnSpc>
              <a:spcAft>
                <a:spcPts val="1200"/>
              </a:spcAft>
              <a:buNone/>
            </a:pPr>
            <a:r>
              <a:rPr lang="en-US" sz="2000" dirty="0">
                <a:latin typeface="Times New Roman" panose="02020603050405020304" pitchFamily="18" charset="0"/>
                <a:cs typeface="Times New Roman" panose="02020603050405020304" pitchFamily="18" charset="0"/>
              </a:rPr>
              <a:t>(c) an objective to obtain nearly design </a:t>
            </a:r>
            <a:r>
              <a:rPr lang="en-US" sz="2000" dirty="0" smtClean="0">
                <a:latin typeface="Times New Roman" panose="02020603050405020304" pitchFamily="18" charset="0"/>
                <a:cs typeface="Times New Roman" panose="02020603050405020304" pitchFamily="18" charset="0"/>
              </a:rPr>
              <a:t>unbiased estimates </a:t>
            </a:r>
            <a:r>
              <a:rPr lang="en-US" sz="2000" dirty="0">
                <a:latin typeface="Times New Roman" panose="02020603050405020304" pitchFamily="18" charset="0"/>
                <a:cs typeface="Times New Roman" panose="02020603050405020304" pitchFamily="18" charset="0"/>
              </a:rPr>
              <a:t>as long as nonresponse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other </a:t>
            </a:r>
            <a:r>
              <a:rPr lang="en-US" sz="2000" dirty="0" err="1" smtClean="0">
                <a:latin typeface="Times New Roman" panose="02020603050405020304" pitchFamily="18" charset="0"/>
                <a:cs typeface="Times New Roman" panose="02020603050405020304" pitchFamily="18" charset="0"/>
              </a:rPr>
              <a:t>nonsampling</a:t>
            </a:r>
            <a:r>
              <a:rPr lang="en-US" sz="2000" dirty="0" smtClean="0">
                <a:latin typeface="Times New Roman" panose="02020603050405020304" pitchFamily="18" charset="0"/>
                <a:cs typeface="Times New Roman" panose="02020603050405020304" pitchFamily="18" charset="0"/>
              </a:rPr>
              <a:t> errors </a:t>
            </a:r>
            <a:r>
              <a:rPr lang="en-US" sz="2000" dirty="0">
                <a:latin typeface="Times New Roman" panose="02020603050405020304" pitchFamily="18" charset="0"/>
                <a:cs typeface="Times New Roman" panose="02020603050405020304" pitchFamily="18" charset="0"/>
              </a:rPr>
              <a:t>are absent</a:t>
            </a:r>
            <a:r>
              <a:rPr lang="en-US" sz="2000" dirty="0" smtClean="0">
                <a:latin typeface="Times New Roman" panose="02020603050405020304" pitchFamily="18" charset="0"/>
                <a:cs typeface="Times New Roman" panose="02020603050405020304" pitchFamily="18" charset="0"/>
              </a:rPr>
              <a:t>.</a:t>
            </a:r>
          </a:p>
          <a:p>
            <a:pPr marL="0" indent="0" algn="just">
              <a:lnSpc>
                <a:spcPct val="100000"/>
              </a:lnSpc>
              <a:spcAft>
                <a:spcPts val="1200"/>
              </a:spcAft>
              <a:buNone/>
            </a:pPr>
            <a:endParaRPr lang="en-US" sz="2000" dirty="0">
              <a:latin typeface="Times New Roman" panose="02020603050405020304" pitchFamily="18" charset="0"/>
              <a:cs typeface="Times New Roman" panose="02020603050405020304" pitchFamily="18" charset="0"/>
            </a:endParaRPr>
          </a:p>
          <a:p>
            <a:pPr algn="just"/>
            <a:r>
              <a:rPr lang="en-US" sz="2000" i="1" dirty="0" smtClean="0">
                <a:latin typeface="Times New Roman" panose="02020603050405020304" pitchFamily="18" charset="0"/>
                <a:cs typeface="Times New Roman" panose="02020603050405020304" pitchFamily="18" charset="0"/>
              </a:rPr>
              <a:t>Source: </a:t>
            </a:r>
            <a:r>
              <a:rPr lang="en-US" sz="2000" i="1" dirty="0" err="1" smtClean="0">
                <a:latin typeface="Times New Roman" panose="02020603050405020304" pitchFamily="18" charset="0"/>
                <a:cs typeface="Times New Roman" panose="02020603050405020304" pitchFamily="18" charset="0"/>
              </a:rPr>
              <a:t>Särndal</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(2007). </a:t>
            </a:r>
            <a:r>
              <a:rPr lang="en-US" sz="2000" i="1" dirty="0">
                <a:latin typeface="Times New Roman" panose="02020603050405020304" pitchFamily="18" charset="0"/>
                <a:cs typeface="Times New Roman" panose="02020603050405020304" pitchFamily="18" charset="0"/>
              </a:rPr>
              <a:t>The </a:t>
            </a:r>
            <a:r>
              <a:rPr lang="en-US" sz="2000" i="1" dirty="0" smtClean="0">
                <a:latin typeface="Times New Roman" panose="02020603050405020304" pitchFamily="18" charset="0"/>
                <a:cs typeface="Times New Roman" panose="02020603050405020304" pitchFamily="18" charset="0"/>
              </a:rPr>
              <a:t>calibration approach </a:t>
            </a:r>
            <a:r>
              <a:rPr lang="en-US" sz="2000" i="1" dirty="0">
                <a:latin typeface="Times New Roman" panose="02020603050405020304" pitchFamily="18" charset="0"/>
                <a:cs typeface="Times New Roman" panose="02020603050405020304" pitchFamily="18" charset="0"/>
              </a:rPr>
              <a:t>in </a:t>
            </a:r>
            <a:r>
              <a:rPr lang="en-US" sz="2000" i="1" dirty="0" smtClean="0">
                <a:latin typeface="Times New Roman" panose="02020603050405020304" pitchFamily="18" charset="0"/>
                <a:cs typeface="Times New Roman" panose="02020603050405020304" pitchFamily="18" charset="0"/>
              </a:rPr>
              <a:t>survey theory </a:t>
            </a:r>
            <a:r>
              <a:rPr lang="en-US" sz="2000" i="1" dirty="0">
                <a:latin typeface="Times New Roman" panose="02020603050405020304" pitchFamily="18" charset="0"/>
                <a:cs typeface="Times New Roman" panose="02020603050405020304" pitchFamily="18" charset="0"/>
              </a:rPr>
              <a:t>and practice</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Survey Methodology</a:t>
            </a:r>
            <a:endParaRPr lang="en-US" sz="2000"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46005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Optimization problem in general </a:t>
            </a:r>
            <a:r>
              <a:rPr lang="en-GB"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case</a:t>
            </a:r>
            <a:endParaRPr lang="uk-UA" dirty="0"/>
          </a:p>
        </p:txBody>
      </p:sp>
      <p:sp>
        <p:nvSpPr>
          <p:cNvPr id="4" name="Rectangle 2"/>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5" name="Объект 4"/>
          <p:cNvGraphicFramePr>
            <a:graphicFrameLocks noChangeAspect="1"/>
          </p:cNvGraphicFramePr>
          <p:nvPr>
            <p:extLst>
              <p:ext uri="{D42A27DB-BD31-4B8C-83A1-F6EECF244321}">
                <p14:modId xmlns:p14="http://schemas.microsoft.com/office/powerpoint/2010/main" val="257122519"/>
              </p:ext>
            </p:extLst>
          </p:nvPr>
        </p:nvGraphicFramePr>
        <p:xfrm>
          <a:off x="172366" y="1764290"/>
          <a:ext cx="3708626" cy="3307440"/>
        </p:xfrm>
        <a:graphic>
          <a:graphicData uri="http://schemas.openxmlformats.org/presentationml/2006/ole">
            <mc:AlternateContent xmlns:mc="http://schemas.openxmlformats.org/markup-compatibility/2006">
              <mc:Choice xmlns:v="urn:schemas-microsoft-com:vml" Requires="v">
                <p:oleObj spid="_x0000_s1084" name="Формула" r:id="rId4" imgW="2222500" imgH="1752600" progId="Equation.3">
                  <p:embed/>
                </p:oleObj>
              </mc:Choice>
              <mc:Fallback>
                <p:oleObj name="Формула" r:id="rId4" imgW="2222500" imgH="1752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66" y="1764290"/>
                        <a:ext cx="3708626" cy="3307440"/>
                      </a:xfrm>
                      <a:prstGeom prst="rect">
                        <a:avLst/>
                      </a:prstGeom>
                      <a:noFill/>
                    </p:spPr>
                  </p:pic>
                </p:oleObj>
              </mc:Fallback>
            </mc:AlternateContent>
          </a:graphicData>
        </a:graphic>
      </p:graphicFrame>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6685" y="1465802"/>
            <a:ext cx="6103940" cy="3733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00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Application of calibration method</a:t>
            </a:r>
            <a:endParaRPr lang="uk-UA"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graphicFrame>
        <p:nvGraphicFramePr>
          <p:cNvPr id="5" name="Схема 4"/>
          <p:cNvGraphicFramePr/>
          <p:nvPr>
            <p:extLst>
              <p:ext uri="{D42A27DB-BD31-4B8C-83A1-F6EECF244321}">
                <p14:modId xmlns:p14="http://schemas.microsoft.com/office/powerpoint/2010/main" val="4290202385"/>
              </p:ext>
            </p:extLst>
          </p:nvPr>
        </p:nvGraphicFramePr>
        <p:xfrm>
          <a:off x="754912" y="1414130"/>
          <a:ext cx="8846288" cy="396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404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3675" y="510364"/>
            <a:ext cx="9227134" cy="1264033"/>
          </a:xfrm>
        </p:spPr>
        <p:txBody>
          <a:bodyPr>
            <a:noAutofit/>
          </a:bodyPr>
          <a:lstStyle/>
          <a:p>
            <a:pPr algn="ctr"/>
            <a:r>
              <a:rPr lang="en-US" sz="3600"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Necessity </a:t>
            </a:r>
            <a:r>
              <a:rPr lang="en-US"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of </a:t>
            </a:r>
            <a:r>
              <a:rPr lang="en-US" sz="3600"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applying calibration </a:t>
            </a:r>
            <a:r>
              <a:rPr lang="en-US"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in case of </a:t>
            </a:r>
            <a:r>
              <a:rPr lang="en-US" sz="3600"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 </a:t>
            </a:r>
            <a:r>
              <a:rPr lang="en-US"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sample sociological survey:</a:t>
            </a:r>
            <a:br>
              <a:rPr lang="en-US"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br>
            <a:r>
              <a:rPr lang="uk-UA"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
            </a:r>
            <a:br>
              <a:rPr lang="uk-UA"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br>
            <a:endParaRPr lang="uk-UA" sz="3600"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algn="just">
              <a:spcAft>
                <a:spcPts val="1200"/>
              </a:spcAft>
            </a:pPr>
            <a:r>
              <a:rPr lang="en-US" sz="2000" dirty="0">
                <a:latin typeface="Times New Roman" pitchFamily="18" charset="0"/>
                <a:cs typeface="Times New Roman" pitchFamily="18" charset="0"/>
              </a:rPr>
              <a:t>A sample survey can not provide estimates of the studied characteristics of the general population. Although such estimates are obtained from the survey, they mainly </a:t>
            </a:r>
            <a:r>
              <a:rPr lang="en-US" sz="2000" dirty="0" smtClean="0">
                <a:latin typeface="Times New Roman" pitchFamily="18" charset="0"/>
                <a:cs typeface="Times New Roman" pitchFamily="18" charset="0"/>
              </a:rPr>
              <a:t>reflect the </a:t>
            </a:r>
            <a:r>
              <a:rPr lang="en-US" sz="2000" dirty="0">
                <a:latin typeface="Times New Roman" pitchFamily="18" charset="0"/>
                <a:cs typeface="Times New Roman" pitchFamily="18" charset="0"/>
              </a:rPr>
              <a:t>parameters that were laid down during the formation of the </a:t>
            </a:r>
            <a:r>
              <a:rPr lang="en-US" sz="2000" dirty="0" smtClean="0">
                <a:latin typeface="Times New Roman" pitchFamily="18" charset="0"/>
                <a:cs typeface="Times New Roman" pitchFamily="18" charset="0"/>
              </a:rPr>
              <a:t>sample.</a:t>
            </a:r>
          </a:p>
          <a:p>
            <a:pPr algn="just">
              <a:spcAft>
                <a:spcPts val="1200"/>
              </a:spcAft>
            </a:pPr>
            <a:r>
              <a:rPr lang="en-US" sz="2000" dirty="0">
                <a:latin typeface="Times New Roman" pitchFamily="18" charset="0"/>
                <a:cs typeface="Times New Roman" pitchFamily="18" charset="0"/>
              </a:rPr>
              <a:t>The main characteristics of the general population vary in time and, accordingly, some of them at the time of completion of </a:t>
            </a:r>
            <a:r>
              <a:rPr lang="en-US" sz="2000" dirty="0" smtClean="0">
                <a:latin typeface="Times New Roman" pitchFamily="18" charset="0"/>
                <a:cs typeface="Times New Roman" pitchFamily="18" charset="0"/>
              </a:rPr>
              <a:t>survey data processing </a:t>
            </a:r>
            <a:r>
              <a:rPr lang="en-US" sz="2000" dirty="0">
                <a:latin typeface="Times New Roman" pitchFamily="18" charset="0"/>
                <a:cs typeface="Times New Roman" pitchFamily="18" charset="0"/>
              </a:rPr>
              <a:t>differ from those they were during the organization of the survey. Therefore, due to the presence of a certain time lag between the period of the formation of the sample and the processing period of the survey results, it is expedient to adjust the results</a:t>
            </a:r>
            <a:r>
              <a:rPr lang="en-US" sz="2000" dirty="0" smtClean="0">
                <a:latin typeface="Times New Roman" pitchFamily="18" charset="0"/>
                <a:cs typeface="Times New Roman" pitchFamily="18" charset="0"/>
              </a:rPr>
              <a:t>.</a:t>
            </a:r>
          </a:p>
          <a:p>
            <a:pPr algn="just">
              <a:spcAft>
                <a:spcPts val="1200"/>
              </a:spcAft>
            </a:pPr>
            <a:r>
              <a:rPr lang="en-US" sz="2000" dirty="0">
                <a:latin typeface="Times New Roman" pitchFamily="18" charset="0"/>
                <a:cs typeface="Times New Roman" pitchFamily="18" charset="0"/>
              </a:rPr>
              <a:t>The adjustment of statistical weights is the most reasonable way of solving these problems.</a:t>
            </a:r>
            <a:endParaRPr lang="uk-UA" sz="2000" dirty="0">
              <a:latin typeface="Times New Roman" pitchFamily="18" charset="0"/>
              <a:cs typeface="Times New Roman" pitchFamily="18" charset="0"/>
            </a:endParaRPr>
          </a:p>
        </p:txBody>
      </p:sp>
    </p:spTree>
    <p:extLst>
      <p:ext uri="{BB962C8B-B14F-4D97-AF65-F5344CB8AC3E}">
        <p14:creationId xmlns:p14="http://schemas.microsoft.com/office/powerpoint/2010/main" val="50742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2490" y="1"/>
            <a:ext cx="9132626" cy="914400"/>
          </a:xfrm>
        </p:spPr>
        <p:txBody>
          <a:bodyPr>
            <a:normAutofit/>
          </a:bodyPr>
          <a:lstStyle/>
          <a:p>
            <a:pPr algn="just"/>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Obtained results</a:t>
            </a:r>
            <a:r>
              <a:rPr lang="uk-UA"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 </a:t>
            </a:r>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and discussion of them</a:t>
            </a:r>
            <a:endParaRPr lang="uk-UA" b="1" dirty="0">
              <a:ln w="0"/>
              <a:solidFill>
                <a:srgbClr val="7030A0"/>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Объект 2"/>
          <p:cNvSpPr>
            <a:spLocks noGrp="1"/>
          </p:cNvSpPr>
          <p:nvPr>
            <p:ph idx="1"/>
          </p:nvPr>
        </p:nvSpPr>
        <p:spPr>
          <a:xfrm>
            <a:off x="722206" y="938138"/>
            <a:ext cx="8900259" cy="3306725"/>
          </a:xfrm>
        </p:spPr>
        <p:txBody>
          <a:bodyPr>
            <a:normAutofit/>
          </a:bodyPr>
          <a:lstStyle/>
          <a:p>
            <a:pPr marL="0" indent="0" algn="just">
              <a:buNone/>
            </a:pPr>
            <a:r>
              <a:rPr lang="en-GB" sz="2000" dirty="0" smtClean="0">
                <a:latin typeface="Times New Roman" pitchFamily="18" charset="0"/>
                <a:cs typeface="Times New Roman" pitchFamily="18" charset="0"/>
              </a:rPr>
              <a:t>Monthly </a:t>
            </a:r>
            <a:r>
              <a:rPr lang="en-GB" sz="2000" dirty="0">
                <a:latin typeface="Times New Roman" pitchFamily="18" charset="0"/>
                <a:cs typeface="Times New Roman" pitchFamily="18" charset="0"/>
              </a:rPr>
              <a:t>income per family member, which is considered sufficient for normal life:</a:t>
            </a:r>
            <a:endParaRPr lang="uk-UA" sz="2000" dirty="0">
              <a:latin typeface="Times New Roman" pitchFamily="18" charset="0"/>
              <a:cs typeface="Times New Roman" pitchFamily="18" charset="0"/>
            </a:endParaRPr>
          </a:p>
          <a:p>
            <a:pPr marL="0" indent="0">
              <a:buNone/>
            </a:pPr>
            <a:endParaRPr lang="uk-UA" sz="2400" dirty="0"/>
          </a:p>
        </p:txBody>
      </p:sp>
      <p:graphicFrame>
        <p:nvGraphicFramePr>
          <p:cNvPr id="7" name="Таблица 6"/>
          <p:cNvGraphicFramePr>
            <a:graphicFrameLocks noGrp="1"/>
          </p:cNvGraphicFramePr>
          <p:nvPr>
            <p:extLst>
              <p:ext uri="{D42A27DB-BD31-4B8C-83A1-F6EECF244321}">
                <p14:modId xmlns:p14="http://schemas.microsoft.com/office/powerpoint/2010/main" val="3058727938"/>
              </p:ext>
            </p:extLst>
          </p:nvPr>
        </p:nvGraphicFramePr>
        <p:xfrm>
          <a:off x="711916" y="1447747"/>
          <a:ext cx="8675688" cy="2309987"/>
        </p:xfrm>
        <a:graphic>
          <a:graphicData uri="http://schemas.openxmlformats.org/drawingml/2006/table">
            <a:tbl>
              <a:tblPr firstRow="1" firstCol="1" bandRow="1">
                <a:tableStyleId>{2D5ABB26-0587-4C30-8999-92F81FD0307C}</a:tableStyleId>
              </a:tblPr>
              <a:tblGrid>
                <a:gridCol w="4337844"/>
                <a:gridCol w="4337844"/>
              </a:tblGrid>
              <a:tr h="461826">
                <a:tc>
                  <a:txBody>
                    <a:bodyPr/>
                    <a:lstStyle/>
                    <a:p>
                      <a:pPr marL="408940" algn="ctr">
                        <a:lnSpc>
                          <a:spcPct val="150000"/>
                        </a:lnSpc>
                        <a:spcAft>
                          <a:spcPts val="0"/>
                        </a:spcAft>
                      </a:pPr>
                      <a:r>
                        <a:rPr lang="en-GB" sz="1800" dirty="0">
                          <a:effectLst/>
                          <a:latin typeface="Times New Roman" pitchFamily="18" charset="0"/>
                          <a:cs typeface="Times New Roman" pitchFamily="18" charset="0"/>
                        </a:rPr>
                        <a:t>Primary weights</a:t>
                      </a:r>
                      <a:endParaRPr lang="uk-UA" sz="16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180340" algn="ctr">
                        <a:lnSpc>
                          <a:spcPct val="150000"/>
                        </a:lnSpc>
                        <a:spcAft>
                          <a:spcPts val="0"/>
                        </a:spcAft>
                      </a:pPr>
                      <a:r>
                        <a:rPr lang="en-GB" sz="1800" dirty="0">
                          <a:effectLst/>
                          <a:latin typeface="Times New Roman" pitchFamily="18" charset="0"/>
                          <a:cs typeface="Times New Roman" pitchFamily="18" charset="0"/>
                        </a:rPr>
                        <a:t>Calibrated weights</a:t>
                      </a:r>
                      <a:endParaRPr lang="uk-UA" sz="1600" dirty="0">
                        <a:effectLst/>
                        <a:latin typeface="Times New Roman" pitchFamily="18" charset="0"/>
                        <a:cs typeface="Times New Roman" pitchFamily="18" charset="0"/>
                      </a:endParaRPr>
                    </a:p>
                    <a:p>
                      <a:pPr>
                        <a:lnSpc>
                          <a:spcPct val="115000"/>
                        </a:lnSpc>
                        <a:spcAft>
                          <a:spcPts val="0"/>
                        </a:spcAft>
                      </a:pPr>
                      <a:r>
                        <a:rPr lang="ru-RU" sz="1600" dirty="0">
                          <a:effectLst/>
                          <a:latin typeface="Times New Roman" pitchFamily="18" charset="0"/>
                          <a:cs typeface="Times New Roman" pitchFamily="18" charset="0"/>
                        </a:rPr>
                        <a:t> </a:t>
                      </a:r>
                      <a:endParaRPr lang="uk-UA" sz="1600" dirty="0">
                        <a:solidFill>
                          <a:schemeClr val="tx1"/>
                        </a:solidFill>
                        <a:effectLst/>
                        <a:latin typeface="Times New Roman" pitchFamily="18" charset="0"/>
                        <a:ea typeface="Calibri"/>
                        <a:cs typeface="Times New Roman" pitchFamily="18" charset="0"/>
                      </a:endParaRPr>
                    </a:p>
                  </a:txBody>
                  <a:tcPr marL="68580" marR="68580" marT="0" marB="0"/>
                </a:tc>
              </a:tr>
              <a:tr h="1618091">
                <a:tc>
                  <a:txBody>
                    <a:bodyPr/>
                    <a:lstStyle/>
                    <a:p>
                      <a:pPr>
                        <a:lnSpc>
                          <a:spcPct val="115000"/>
                        </a:lnSpc>
                        <a:spcAft>
                          <a:spcPts val="0"/>
                        </a:spcAft>
                      </a:pPr>
                      <a:endParaRPr lang="ru-RU"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endParaRPr lang="ru-RU" sz="1200" dirty="0">
                        <a:effectLst/>
                        <a:latin typeface="Times New Roman" pitchFamily="18" charset="0"/>
                        <a:ea typeface="Calibri"/>
                        <a:cs typeface="Times New Roman" pitchFamily="18" charset="0"/>
                      </a:endParaRPr>
                    </a:p>
                  </a:txBody>
                  <a:tcPr marL="68580" marR="68580" marT="0" marB="0"/>
                </a:tc>
              </a:tr>
            </a:tbl>
          </a:graphicData>
        </a:graphic>
      </p:graphicFrame>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71" y="2055005"/>
            <a:ext cx="3944824" cy="107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067" y="1969945"/>
            <a:ext cx="4087410" cy="102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Таблица 7"/>
          <p:cNvGraphicFramePr>
            <a:graphicFrameLocks noGrp="1"/>
          </p:cNvGraphicFramePr>
          <p:nvPr>
            <p:extLst>
              <p:ext uri="{D42A27DB-BD31-4B8C-83A1-F6EECF244321}">
                <p14:modId xmlns:p14="http://schemas.microsoft.com/office/powerpoint/2010/main" val="1039528706"/>
              </p:ext>
            </p:extLst>
          </p:nvPr>
        </p:nvGraphicFramePr>
        <p:xfrm>
          <a:off x="871871" y="3441996"/>
          <a:ext cx="3189608" cy="1592488"/>
        </p:xfrm>
        <a:graphic>
          <a:graphicData uri="http://schemas.openxmlformats.org/drawingml/2006/table">
            <a:tbl>
              <a:tblPr firstRow="1" bandRow="1">
                <a:tableStyleId>{5940675A-B579-460E-94D1-54222C63F5DA}</a:tableStyleId>
              </a:tblPr>
              <a:tblGrid>
                <a:gridCol w="1913859"/>
                <a:gridCol w="1275749"/>
              </a:tblGrid>
              <a:tr h="343261">
                <a:tc gridSpan="2">
                  <a:txBody>
                    <a:bodyPr/>
                    <a:lstStyle/>
                    <a:p>
                      <a:pPr algn="ctr"/>
                      <a:r>
                        <a:rPr lang="en-US" dirty="0" smtClean="0">
                          <a:latin typeface="Times New Roman" pitchFamily="18" charset="0"/>
                          <a:cs typeface="Times New Roman" pitchFamily="18" charset="0"/>
                        </a:rPr>
                        <a:t>Population in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force</a:t>
                      </a:r>
                      <a:endParaRPr lang="uk-UA" dirty="0">
                        <a:latin typeface="Times New Roman" pitchFamily="18" charset="0"/>
                        <a:cs typeface="Times New Roman" pitchFamily="18" charset="0"/>
                      </a:endParaRPr>
                    </a:p>
                  </a:txBody>
                  <a:tcPr anchor="ctr"/>
                </a:tc>
                <a:tc hMerge="1">
                  <a:txBody>
                    <a:bodyPr/>
                    <a:lstStyle/>
                    <a:p>
                      <a:endParaRPr lang="uk-UA" dirty="0"/>
                    </a:p>
                  </a:txBody>
                  <a:tcPr/>
                </a:tc>
              </a:tr>
              <a:tr h="626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itchFamily="18" charset="0"/>
                          <a:cs typeface="Times New Roman" pitchFamily="18" charset="0"/>
                        </a:rPr>
                        <a:t>Primary weights</a:t>
                      </a:r>
                      <a:endParaRPr lang="uk-UA" dirty="0">
                        <a:latin typeface="Times New Roman" pitchFamily="18" charset="0"/>
                        <a:cs typeface="Times New Roman" pitchFamily="18"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Times New Roman" pitchFamily="18" charset="0"/>
                          <a:cs typeface="Times New Roman" pitchFamily="18" charset="0"/>
                        </a:rPr>
                        <a:t>10 320</a:t>
                      </a:r>
                      <a:endParaRPr lang="uk-UA" sz="1800" kern="1200" dirty="0">
                        <a:solidFill>
                          <a:schemeClr val="dk1"/>
                        </a:solidFill>
                        <a:effectLst/>
                        <a:latin typeface="Times New Roman" pitchFamily="18" charset="0"/>
                        <a:ea typeface="+mn-ea"/>
                        <a:cs typeface="Times New Roman" pitchFamily="18" charset="0"/>
                      </a:endParaRPr>
                    </a:p>
                  </a:txBody>
                  <a:tcPr anchor="ctr"/>
                </a:tc>
              </a:tr>
              <a:tr h="600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itchFamily="18" charset="0"/>
                          <a:cs typeface="Times New Roman" pitchFamily="18" charset="0"/>
                        </a:rPr>
                        <a:t>Calibrated weights</a:t>
                      </a:r>
                      <a:endParaRPr lang="uk-UA" dirty="0">
                        <a:latin typeface="Times New Roman" pitchFamily="18" charset="0"/>
                        <a:cs typeface="Times New Roman" pitchFamily="18"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Times New Roman" pitchFamily="18" charset="0"/>
                          <a:cs typeface="Times New Roman" pitchFamily="18" charset="0"/>
                        </a:rPr>
                        <a:t>10 444</a:t>
                      </a:r>
                      <a:endParaRPr lang="uk-UA" sz="1800" kern="1200" dirty="0">
                        <a:solidFill>
                          <a:schemeClr val="dk1"/>
                        </a:solidFill>
                        <a:effectLst/>
                        <a:latin typeface="Times New Roman" pitchFamily="18" charset="0"/>
                        <a:ea typeface="+mn-ea"/>
                        <a:cs typeface="Times New Roman" pitchFamily="18" charset="0"/>
                      </a:endParaRPr>
                    </a:p>
                  </a:txBody>
                  <a:tcPr anchor="ctr"/>
                </a:tc>
              </a:tr>
            </a:tbl>
          </a:graphicData>
        </a:graphic>
      </p:graphicFrame>
      <p:sp>
        <p:nvSpPr>
          <p:cNvPr id="9" name="TextBox 8"/>
          <p:cNvSpPr txBox="1"/>
          <p:nvPr/>
        </p:nvSpPr>
        <p:spPr>
          <a:xfrm>
            <a:off x="4221126" y="3127997"/>
            <a:ext cx="5720316" cy="2800767"/>
          </a:xfrm>
          <a:prstGeom prst="rect">
            <a:avLst/>
          </a:prstGeom>
          <a:noFill/>
        </p:spPr>
        <p:txBody>
          <a:bodyPr wrap="square" rtlCol="0">
            <a:spAutoFit/>
          </a:bodyPr>
          <a:lstStyle/>
          <a:p>
            <a:pPr marL="285750" indent="-285750" algn="just">
              <a:buFont typeface="Arial" pitchFamily="34" charset="0"/>
              <a:buChar char="•"/>
            </a:pPr>
            <a:r>
              <a:rPr lang="en-US" sz="1600" dirty="0" smtClean="0">
                <a:latin typeface="Times New Roman" pitchFamily="18" charset="0"/>
                <a:cs typeface="Times New Roman" pitchFamily="18" charset="0"/>
              </a:rPr>
              <a:t>Average values </a:t>
            </a:r>
            <a:r>
              <a:rPr lang="en-US" sz="1600" dirty="0">
                <a:solidFill>
                  <a:srgbClr val="FF0000"/>
                </a:solidFill>
                <a:latin typeface="Times New Roman" pitchFamily="18" charset="0"/>
                <a:cs typeface="Times New Roman" pitchFamily="18" charset="0"/>
              </a:rPr>
              <a:t>​​</a:t>
            </a:r>
            <a:r>
              <a:rPr lang="en-US" sz="1600" dirty="0">
                <a:latin typeface="Times New Roman" pitchFamily="18" charset="0"/>
                <a:cs typeface="Times New Roman" pitchFamily="18" charset="0"/>
              </a:rPr>
              <a:t>after calibration appeared to be lower than before calibration of statistical weights. This can be explained by taking into account the high level of demographic aging of general population in Ukraine. The elderly have lower material and financial inquiries and, consequently, lower self-esteem of sufficient income.</a:t>
            </a:r>
          </a:p>
          <a:p>
            <a:pPr marL="285750" indent="-285750" algn="just">
              <a:buFont typeface="Arial" pitchFamily="34" charset="0"/>
              <a:buChar char="•"/>
            </a:pPr>
            <a:endParaRPr lang="en-US" sz="1600" dirty="0">
              <a:solidFill>
                <a:srgbClr val="FF0000"/>
              </a:solidFill>
              <a:latin typeface="Times New Roman" pitchFamily="18" charset="0"/>
              <a:cs typeface="Times New Roman" pitchFamily="18" charset="0"/>
            </a:endParaRPr>
          </a:p>
          <a:p>
            <a:pPr marL="285750" indent="-285750" algn="just">
              <a:buFont typeface="Arial" pitchFamily="34" charset="0"/>
              <a:buChar char="•"/>
            </a:pPr>
            <a:r>
              <a:rPr lang="en-US" sz="1600" dirty="0">
                <a:latin typeface="Times New Roman" pitchFamily="18" charset="0"/>
                <a:cs typeface="Times New Roman" pitchFamily="18" charset="0"/>
              </a:rPr>
              <a:t>Higher self-esteem rates of income for population in labor force are due to an increase </a:t>
            </a:r>
            <a:r>
              <a:rPr lang="en-US" sz="1600" dirty="0" smtClean="0">
                <a:latin typeface="Times New Roman" pitchFamily="18" charset="0"/>
                <a:cs typeface="Times New Roman" pitchFamily="18" charset="0"/>
              </a:rPr>
              <a:t>of </a:t>
            </a:r>
            <a:r>
              <a:rPr lang="en-US" sz="1600" dirty="0">
                <a:latin typeface="Times New Roman" pitchFamily="18" charset="0"/>
                <a:cs typeface="Times New Roman" pitchFamily="18" charset="0"/>
              </a:rPr>
              <a:t>weight </a:t>
            </a:r>
            <a:r>
              <a:rPr lang="en-US" sz="1600" dirty="0" smtClean="0">
                <a:latin typeface="Times New Roman" pitchFamily="18" charset="0"/>
                <a:cs typeface="Times New Roman" pitchFamily="18" charset="0"/>
              </a:rPr>
              <a:t>of </a:t>
            </a:r>
            <a:r>
              <a:rPr lang="en-US" sz="1600" dirty="0">
                <a:latin typeface="Times New Roman" pitchFamily="18" charset="0"/>
                <a:cs typeface="Times New Roman" pitchFamily="18" charset="0"/>
              </a:rPr>
              <a:t>those </a:t>
            </a:r>
            <a:r>
              <a:rPr lang="en-US" sz="1600" dirty="0" smtClean="0">
                <a:latin typeface="Times New Roman" pitchFamily="18" charset="0"/>
                <a:cs typeface="Times New Roman" pitchFamily="18" charset="0"/>
              </a:rPr>
              <a:t>gender-age </a:t>
            </a:r>
            <a:r>
              <a:rPr lang="en-US" sz="1600" dirty="0">
                <a:latin typeface="Times New Roman" pitchFamily="18" charset="0"/>
                <a:cs typeface="Times New Roman" pitchFamily="18" charset="0"/>
              </a:rPr>
              <a:t>groups that have a higher self-esteem of income (this is, in particular, persons aged 40-49 and 50-59 years)</a:t>
            </a:r>
            <a:endParaRPr lang="uk-UA" sz="1600" dirty="0">
              <a:latin typeface="Times New Roman" pitchFamily="18" charset="0"/>
              <a:cs typeface="Times New Roman" pitchFamily="18" charset="0"/>
            </a:endParaRPr>
          </a:p>
        </p:txBody>
      </p:sp>
    </p:spTree>
    <p:extLst>
      <p:ext uri="{BB962C8B-B14F-4D97-AF65-F5344CB8AC3E}">
        <p14:creationId xmlns:p14="http://schemas.microsoft.com/office/powerpoint/2010/main" val="1621871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3043" y="2"/>
            <a:ext cx="9120808" cy="1052622"/>
          </a:xfrm>
        </p:spPr>
        <p:txBody>
          <a:bodyPr>
            <a:normAutofit/>
          </a:bodyPr>
          <a:lstStyle/>
          <a:p>
            <a:pPr algn="just"/>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Obtained results</a:t>
            </a:r>
            <a:r>
              <a:rPr lang="uk-UA"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 </a:t>
            </a:r>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and discussion of them</a:t>
            </a:r>
            <a:endParaRPr lang="uk-UA" b="1" dirty="0">
              <a:ln w="0"/>
              <a:solidFill>
                <a:srgbClr val="7030A0"/>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Объект 2"/>
          <p:cNvSpPr>
            <a:spLocks noGrp="1"/>
          </p:cNvSpPr>
          <p:nvPr>
            <p:ph idx="1"/>
          </p:nvPr>
        </p:nvSpPr>
        <p:spPr>
          <a:xfrm>
            <a:off x="764736" y="956500"/>
            <a:ext cx="8900259" cy="4728743"/>
          </a:xfrm>
        </p:spPr>
        <p:txBody>
          <a:bodyPr/>
          <a:lstStyle/>
          <a:p>
            <a:pPr marL="0" indent="0">
              <a:buNone/>
            </a:pPr>
            <a:endParaRPr lang="uk-UA" dirty="0"/>
          </a:p>
          <a:p>
            <a:pPr marL="0" indent="0">
              <a:buNone/>
            </a:pPr>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3954287399"/>
              </p:ext>
            </p:extLst>
          </p:nvPr>
        </p:nvGraphicFramePr>
        <p:xfrm>
          <a:off x="455831" y="1534735"/>
          <a:ext cx="9103804" cy="1825357"/>
        </p:xfrm>
        <a:graphic>
          <a:graphicData uri="http://schemas.openxmlformats.org/drawingml/2006/table">
            <a:tbl>
              <a:tblPr firstRow="1" firstCol="1" bandRow="1">
                <a:tableStyleId>{2D5ABB26-0587-4C30-8999-92F81FD0307C}</a:tableStyleId>
              </a:tblPr>
              <a:tblGrid>
                <a:gridCol w="4551902"/>
                <a:gridCol w="4551902"/>
              </a:tblGrid>
              <a:tr h="624921">
                <a:tc>
                  <a:txBody>
                    <a:bodyPr/>
                    <a:lstStyle/>
                    <a:p>
                      <a:pPr marL="408940" algn="ctr">
                        <a:lnSpc>
                          <a:spcPct val="150000"/>
                        </a:lnSpc>
                        <a:spcAft>
                          <a:spcPts val="0"/>
                        </a:spcAft>
                      </a:pPr>
                      <a:r>
                        <a:rPr lang="en-GB" sz="1800" dirty="0">
                          <a:effectLst/>
                          <a:latin typeface="Times New Roman" pitchFamily="18" charset="0"/>
                          <a:cs typeface="Times New Roman" pitchFamily="18" charset="0"/>
                        </a:rPr>
                        <a:t>Primary weights</a:t>
                      </a:r>
                      <a:endParaRPr lang="uk-UA" sz="160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408940" algn="ctr">
                        <a:lnSpc>
                          <a:spcPct val="150000"/>
                        </a:lnSpc>
                        <a:spcAft>
                          <a:spcPts val="0"/>
                        </a:spcAft>
                      </a:pPr>
                      <a:r>
                        <a:rPr lang="en-GB" sz="1800" dirty="0" smtClean="0">
                          <a:effectLst/>
                          <a:latin typeface="Times New Roman" pitchFamily="18" charset="0"/>
                          <a:cs typeface="Times New Roman" pitchFamily="18" charset="0"/>
                        </a:rPr>
                        <a:t>Primary weights</a:t>
                      </a:r>
                      <a:endParaRPr lang="uk-UA" sz="1600" dirty="0" smtClean="0">
                        <a:solidFill>
                          <a:schemeClr val="tx1"/>
                        </a:solidFill>
                        <a:effectLst/>
                        <a:latin typeface="Times New Roman" pitchFamily="18" charset="0"/>
                        <a:ea typeface="Calibri"/>
                        <a:cs typeface="Times New Roman" pitchFamily="18" charset="0"/>
                      </a:endParaRPr>
                    </a:p>
                    <a:p>
                      <a:pPr>
                        <a:lnSpc>
                          <a:spcPct val="115000"/>
                        </a:lnSpc>
                        <a:spcAft>
                          <a:spcPts val="0"/>
                        </a:spcAft>
                      </a:pPr>
                      <a:r>
                        <a:rPr lang="ru-RU" sz="1600" dirty="0">
                          <a:effectLst/>
                          <a:latin typeface="Times New Roman" pitchFamily="18" charset="0"/>
                          <a:cs typeface="Times New Roman" pitchFamily="18" charset="0"/>
                        </a:rPr>
                        <a:t> </a:t>
                      </a:r>
                      <a:endParaRPr lang="uk-UA" sz="1600" dirty="0">
                        <a:solidFill>
                          <a:schemeClr val="tx1"/>
                        </a:solidFill>
                        <a:effectLst/>
                        <a:latin typeface="Times New Roman" pitchFamily="18" charset="0"/>
                        <a:ea typeface="Calibri"/>
                        <a:cs typeface="Times New Roman" pitchFamily="18" charset="0"/>
                      </a:endParaRPr>
                    </a:p>
                  </a:txBody>
                  <a:tcPr marL="68580" marR="68580" marT="0" marB="0"/>
                </a:tc>
              </a:tr>
              <a:tr h="1133461">
                <a:tc>
                  <a:txBody>
                    <a:bodyPr/>
                    <a:lstStyle/>
                    <a:p>
                      <a:pPr>
                        <a:lnSpc>
                          <a:spcPct val="115000"/>
                        </a:lnSpc>
                        <a:spcAft>
                          <a:spcPts val="0"/>
                        </a:spcAft>
                      </a:pPr>
                      <a:endParaRPr lang="ru-RU"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endParaRPr lang="ru-RU" sz="1200" dirty="0">
                        <a:effectLst/>
                        <a:latin typeface="Times New Roman" pitchFamily="18" charset="0"/>
                        <a:ea typeface="Calibri"/>
                        <a:cs typeface="Times New Roman" pitchFamily="18" charset="0"/>
                      </a:endParaRPr>
                    </a:p>
                  </a:txBody>
                  <a:tcPr marL="68580" marR="68580" marT="0" marB="0"/>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659" y="2088894"/>
            <a:ext cx="3788255" cy="104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Таблица 7"/>
          <p:cNvGraphicFramePr>
            <a:graphicFrameLocks noGrp="1"/>
          </p:cNvGraphicFramePr>
          <p:nvPr>
            <p:extLst>
              <p:ext uri="{D42A27DB-BD31-4B8C-83A1-F6EECF244321}">
                <p14:modId xmlns:p14="http://schemas.microsoft.com/office/powerpoint/2010/main" val="651511481"/>
              </p:ext>
            </p:extLst>
          </p:nvPr>
        </p:nvGraphicFramePr>
        <p:xfrm>
          <a:off x="1281966" y="5016952"/>
          <a:ext cx="3189608" cy="1212500"/>
        </p:xfrm>
        <a:graphic>
          <a:graphicData uri="http://schemas.openxmlformats.org/drawingml/2006/table">
            <a:tbl>
              <a:tblPr firstRow="1" bandRow="1">
                <a:tableStyleId>{5940675A-B579-460E-94D1-54222C63F5DA}</a:tableStyleId>
              </a:tblPr>
              <a:tblGrid>
                <a:gridCol w="1913859"/>
                <a:gridCol w="1275749"/>
              </a:tblGrid>
              <a:tr h="339052">
                <a:tc gridSpan="2">
                  <a:txBody>
                    <a:bodyPr/>
                    <a:lstStyle/>
                    <a:p>
                      <a:pPr algn="ctr"/>
                      <a:r>
                        <a:rPr lang="en-US" dirty="0" smtClean="0">
                          <a:latin typeface="Times New Roman" pitchFamily="18" charset="0"/>
                          <a:cs typeface="Times New Roman" pitchFamily="18" charset="0"/>
                        </a:rPr>
                        <a:t>Population in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force</a:t>
                      </a:r>
                      <a:endParaRPr lang="uk-UA" dirty="0">
                        <a:latin typeface="Times New Roman" pitchFamily="18" charset="0"/>
                        <a:cs typeface="Times New Roman" pitchFamily="18" charset="0"/>
                      </a:endParaRPr>
                    </a:p>
                  </a:txBody>
                  <a:tcPr anchor="ctr"/>
                </a:tc>
                <a:tc hMerge="1">
                  <a:txBody>
                    <a:bodyPr/>
                    <a:lstStyle/>
                    <a:p>
                      <a:endParaRPr lang="uk-UA" dirty="0"/>
                    </a:p>
                  </a:txBody>
                  <a:tcPr/>
                </a:tc>
              </a:tr>
              <a:tr h="432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itchFamily="18" charset="0"/>
                          <a:cs typeface="Times New Roman" pitchFamily="18" charset="0"/>
                        </a:rPr>
                        <a:t>Primary weights</a:t>
                      </a:r>
                      <a:endParaRPr lang="uk-UA" dirty="0">
                        <a:latin typeface="Times New Roman" pitchFamily="18" charset="0"/>
                        <a:cs typeface="Times New Roman" pitchFamily="18"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uk-UA" sz="1800" kern="1200" dirty="0" smtClean="0">
                          <a:solidFill>
                            <a:schemeClr val="tx1"/>
                          </a:solidFill>
                          <a:effectLst/>
                          <a:latin typeface="Times New Roman" pitchFamily="18" charset="0"/>
                          <a:ea typeface="+mn-ea"/>
                          <a:cs typeface="Times New Roman" pitchFamily="18" charset="0"/>
                        </a:rPr>
                        <a:t>5</a:t>
                      </a:r>
                      <a:r>
                        <a:rPr lang="en-US" sz="1800" kern="1200" dirty="0" smtClean="0">
                          <a:solidFill>
                            <a:schemeClr val="tx1"/>
                          </a:solidFill>
                          <a:effectLst/>
                          <a:latin typeface="Times New Roman" pitchFamily="18" charset="0"/>
                          <a:ea typeface="+mn-ea"/>
                          <a:cs typeface="Times New Roman" pitchFamily="18" charset="0"/>
                        </a:rPr>
                        <a:t> </a:t>
                      </a:r>
                      <a:r>
                        <a:rPr lang="uk-UA" sz="1800" kern="1200" dirty="0" smtClean="0">
                          <a:solidFill>
                            <a:schemeClr val="tx1"/>
                          </a:solidFill>
                          <a:effectLst/>
                          <a:latin typeface="Times New Roman" pitchFamily="18" charset="0"/>
                          <a:ea typeface="+mn-ea"/>
                          <a:cs typeface="Times New Roman" pitchFamily="18" charset="0"/>
                        </a:rPr>
                        <a:t>210</a:t>
                      </a:r>
                      <a:endParaRPr lang="uk-UA" sz="1800" kern="1200" dirty="0">
                        <a:solidFill>
                          <a:schemeClr val="tx1"/>
                        </a:solidFill>
                        <a:effectLst/>
                        <a:latin typeface="Times New Roman" pitchFamily="18" charset="0"/>
                        <a:ea typeface="+mn-ea"/>
                        <a:cs typeface="Times New Roman" pitchFamily="18" charset="0"/>
                      </a:endParaRPr>
                    </a:p>
                  </a:txBody>
                  <a:tcPr marL="9525" marR="9525" marT="9525" marB="0" anchor="ctr"/>
                </a:tc>
              </a:tr>
              <a:tr h="414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itchFamily="18" charset="0"/>
                          <a:cs typeface="Times New Roman" pitchFamily="18" charset="0"/>
                        </a:rPr>
                        <a:t>Calibrated weights</a:t>
                      </a:r>
                      <a:endParaRPr lang="uk-UA" dirty="0">
                        <a:latin typeface="Times New Roman" pitchFamily="18" charset="0"/>
                        <a:cs typeface="Times New Roman" pitchFamily="18"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uk-UA" sz="1800" kern="1200" dirty="0" smtClean="0">
                          <a:solidFill>
                            <a:schemeClr val="tx1"/>
                          </a:solidFill>
                          <a:effectLst/>
                          <a:latin typeface="Times New Roman" pitchFamily="18" charset="0"/>
                          <a:ea typeface="+mn-ea"/>
                          <a:cs typeface="Times New Roman" pitchFamily="18" charset="0"/>
                        </a:rPr>
                        <a:t>5</a:t>
                      </a:r>
                      <a:r>
                        <a:rPr lang="en-US" sz="1800" kern="1200" dirty="0" smtClean="0">
                          <a:solidFill>
                            <a:schemeClr val="tx1"/>
                          </a:solidFill>
                          <a:effectLst/>
                          <a:latin typeface="Times New Roman" pitchFamily="18" charset="0"/>
                          <a:ea typeface="+mn-ea"/>
                          <a:cs typeface="Times New Roman" pitchFamily="18" charset="0"/>
                        </a:rPr>
                        <a:t> </a:t>
                      </a:r>
                      <a:r>
                        <a:rPr lang="uk-UA" sz="1800" kern="1200" dirty="0" smtClean="0">
                          <a:solidFill>
                            <a:schemeClr val="tx1"/>
                          </a:solidFill>
                          <a:effectLst/>
                          <a:latin typeface="Times New Roman" pitchFamily="18" charset="0"/>
                          <a:ea typeface="+mn-ea"/>
                          <a:cs typeface="Times New Roman" pitchFamily="18" charset="0"/>
                        </a:rPr>
                        <a:t>225</a:t>
                      </a:r>
                      <a:endParaRPr lang="uk-UA" sz="1800" kern="1200" dirty="0">
                        <a:solidFill>
                          <a:schemeClr val="tx1"/>
                        </a:solidFill>
                        <a:effectLst/>
                        <a:latin typeface="Times New Roman" pitchFamily="18" charset="0"/>
                        <a:ea typeface="+mn-ea"/>
                        <a:cs typeface="Times New Roman" pitchFamily="18" charset="0"/>
                      </a:endParaRPr>
                    </a:p>
                  </a:txBody>
                  <a:tcPr marL="9525" marR="9525" marT="9525" marB="0" anchor="ctr"/>
                </a:tc>
              </a:tr>
            </a:tbl>
          </a:graphicData>
        </a:graphic>
      </p:graphicFrame>
      <p:graphicFrame>
        <p:nvGraphicFramePr>
          <p:cNvPr id="9" name="Таблица 8"/>
          <p:cNvGraphicFramePr>
            <a:graphicFrameLocks noGrp="1"/>
          </p:cNvGraphicFramePr>
          <p:nvPr>
            <p:extLst>
              <p:ext uri="{D42A27DB-BD31-4B8C-83A1-F6EECF244321}">
                <p14:modId xmlns:p14="http://schemas.microsoft.com/office/powerpoint/2010/main" val="2788760933"/>
              </p:ext>
            </p:extLst>
          </p:nvPr>
        </p:nvGraphicFramePr>
        <p:xfrm>
          <a:off x="764736" y="3189267"/>
          <a:ext cx="8675688" cy="1795789"/>
        </p:xfrm>
        <a:graphic>
          <a:graphicData uri="http://schemas.openxmlformats.org/drawingml/2006/table">
            <a:tbl>
              <a:tblPr firstRow="1" firstCol="1" bandRow="1">
                <a:tableStyleId>{2D5ABB26-0587-4C30-8999-92F81FD0307C}</a:tableStyleId>
              </a:tblPr>
              <a:tblGrid>
                <a:gridCol w="4337844"/>
                <a:gridCol w="4337844"/>
              </a:tblGrid>
              <a:tr h="593252">
                <a:tc>
                  <a:txBody>
                    <a:bodyPr/>
                    <a:lstStyle/>
                    <a:p>
                      <a:pPr marL="180340" algn="ctr">
                        <a:lnSpc>
                          <a:spcPct val="150000"/>
                        </a:lnSpc>
                        <a:spcAft>
                          <a:spcPts val="0"/>
                        </a:spcAft>
                      </a:pPr>
                      <a:r>
                        <a:rPr lang="en-GB" sz="1800" dirty="0" smtClean="0">
                          <a:effectLst/>
                          <a:latin typeface="Times New Roman" pitchFamily="18" charset="0"/>
                          <a:cs typeface="Times New Roman" pitchFamily="18" charset="0"/>
                        </a:rPr>
                        <a:t>Calibrated weights</a:t>
                      </a:r>
                      <a:endParaRPr lang="uk-UA" sz="1600" dirty="0">
                        <a:effectLst/>
                        <a:latin typeface="Times New Roman" pitchFamily="18" charset="0"/>
                        <a:cs typeface="Times New Roman" pitchFamily="18" charset="0"/>
                      </a:endParaRPr>
                    </a:p>
                  </a:txBody>
                  <a:tcPr marL="68580" marR="68580" marT="0" marB="0"/>
                </a:tc>
                <a:tc>
                  <a:txBody>
                    <a:bodyPr/>
                    <a:lstStyle/>
                    <a:p>
                      <a:pPr marL="180340" algn="ctr">
                        <a:lnSpc>
                          <a:spcPct val="150000"/>
                        </a:lnSpc>
                        <a:spcAft>
                          <a:spcPts val="0"/>
                        </a:spcAft>
                      </a:pPr>
                      <a:r>
                        <a:rPr lang="en-GB" sz="1800" dirty="0">
                          <a:effectLst/>
                          <a:latin typeface="Times New Roman" pitchFamily="18" charset="0"/>
                          <a:cs typeface="Times New Roman" pitchFamily="18" charset="0"/>
                        </a:rPr>
                        <a:t>Calibrated weights</a:t>
                      </a:r>
                      <a:endParaRPr lang="uk-UA" sz="1600" dirty="0">
                        <a:effectLst/>
                        <a:latin typeface="Times New Roman" pitchFamily="18" charset="0"/>
                        <a:cs typeface="Times New Roman" pitchFamily="18" charset="0"/>
                      </a:endParaRPr>
                    </a:p>
                    <a:p>
                      <a:pPr>
                        <a:lnSpc>
                          <a:spcPct val="115000"/>
                        </a:lnSpc>
                        <a:spcAft>
                          <a:spcPts val="0"/>
                        </a:spcAft>
                      </a:pPr>
                      <a:r>
                        <a:rPr lang="ru-RU" sz="1600" dirty="0">
                          <a:effectLst/>
                          <a:latin typeface="Times New Roman" pitchFamily="18" charset="0"/>
                          <a:cs typeface="Times New Roman" pitchFamily="18" charset="0"/>
                        </a:rPr>
                        <a:t> </a:t>
                      </a:r>
                      <a:endParaRPr lang="uk-UA" sz="1600" dirty="0">
                        <a:solidFill>
                          <a:schemeClr val="tx1"/>
                        </a:solidFill>
                        <a:effectLst/>
                        <a:latin typeface="Times New Roman" pitchFamily="18" charset="0"/>
                        <a:ea typeface="Calibri"/>
                        <a:cs typeface="Times New Roman" pitchFamily="18" charset="0"/>
                      </a:endParaRPr>
                    </a:p>
                  </a:txBody>
                  <a:tcPr marL="68580" marR="68580" marT="0" marB="0"/>
                </a:tc>
              </a:tr>
              <a:tr h="1103893">
                <a:tc>
                  <a:txBody>
                    <a:bodyPr/>
                    <a:lstStyle/>
                    <a:p>
                      <a:pPr>
                        <a:lnSpc>
                          <a:spcPct val="115000"/>
                        </a:lnSpc>
                        <a:spcAft>
                          <a:spcPts val="0"/>
                        </a:spcAft>
                      </a:pPr>
                      <a:endParaRPr lang="ru-RU"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endParaRPr lang="ru-RU" sz="1200" dirty="0">
                        <a:effectLst/>
                        <a:latin typeface="Times New Roman" pitchFamily="18" charset="0"/>
                        <a:ea typeface="Calibri"/>
                        <a:cs typeface="Times New Roman" pitchFamily="18" charset="0"/>
                      </a:endParaRPr>
                    </a:p>
                  </a:txBody>
                  <a:tcPr marL="68580" marR="68580" marT="0" marB="0"/>
                </a:tc>
              </a:tr>
            </a:tbl>
          </a:graphicData>
        </a:graphic>
      </p:graphicFrame>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659" y="3657271"/>
            <a:ext cx="3718223" cy="101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Таблица 10"/>
          <p:cNvGraphicFramePr>
            <a:graphicFrameLocks noGrp="1"/>
          </p:cNvGraphicFramePr>
          <p:nvPr>
            <p:extLst>
              <p:ext uri="{D42A27DB-BD31-4B8C-83A1-F6EECF244321}">
                <p14:modId xmlns:p14="http://schemas.microsoft.com/office/powerpoint/2010/main" val="3817601306"/>
              </p:ext>
            </p:extLst>
          </p:nvPr>
        </p:nvGraphicFramePr>
        <p:xfrm>
          <a:off x="877021" y="872786"/>
          <a:ext cx="8675688" cy="1313688"/>
        </p:xfrm>
        <a:graphic>
          <a:graphicData uri="http://schemas.openxmlformats.org/drawingml/2006/table">
            <a:tbl>
              <a:tblPr firstRow="1" firstCol="1" bandRow="1">
                <a:tableStyleId>{2D5ABB26-0587-4C30-8999-92F81FD0307C}</a:tableStyleId>
              </a:tblPr>
              <a:tblGrid>
                <a:gridCol w="4337844"/>
                <a:gridCol w="4337844"/>
              </a:tblGrid>
              <a:tr h="405470">
                <a:tc>
                  <a:txBody>
                    <a:bodyPr/>
                    <a:lstStyle/>
                    <a:p>
                      <a:pPr marL="0" indent="0" algn="ctr">
                        <a:buNone/>
                      </a:pPr>
                      <a:r>
                        <a:rPr lang="en-GB" sz="1800" dirty="0" smtClean="0">
                          <a:effectLst>
                            <a:outerShdw blurRad="38100" dist="38100" dir="2700000" algn="tl">
                              <a:srgbClr val="000000">
                                <a:alpha val="43137"/>
                              </a:srgbClr>
                            </a:outerShdw>
                          </a:effectLst>
                          <a:latin typeface="Times New Roman" pitchFamily="18" charset="0"/>
                          <a:cs typeface="Times New Roman" pitchFamily="18" charset="0"/>
                        </a:rPr>
                        <a:t>Monthly income per person, </a:t>
                      </a:r>
                    </a:p>
                    <a:p>
                      <a:pPr marL="0" indent="0" algn="ctr">
                        <a:buNone/>
                      </a:pPr>
                      <a:r>
                        <a:rPr lang="en-GB" sz="1800" dirty="0" smtClean="0">
                          <a:effectLst>
                            <a:outerShdw blurRad="38100" dist="38100" dir="2700000" algn="tl">
                              <a:srgbClr val="000000">
                                <a:alpha val="43137"/>
                              </a:srgbClr>
                            </a:outerShdw>
                          </a:effectLst>
                          <a:latin typeface="Times New Roman" pitchFamily="18" charset="0"/>
                          <a:cs typeface="Times New Roman" pitchFamily="18" charset="0"/>
                        </a:rPr>
                        <a:t>which provides a living wage for today:</a:t>
                      </a:r>
                      <a:endParaRPr lang="uk-UA" sz="1800" dirty="0">
                        <a:effectLst>
                          <a:outerShdw blurRad="38100" dist="38100" dir="2700000" algn="tl">
                            <a:srgbClr val="000000">
                              <a:alpha val="43137"/>
                            </a:srgbClr>
                          </a:outerShdw>
                        </a:effectLst>
                        <a:latin typeface="Times New Roman" pitchFamily="18" charset="0"/>
                        <a:cs typeface="Times New Roman" pitchFamily="18" charset="0"/>
                      </a:endParaRPr>
                    </a:p>
                  </a:txBody>
                  <a:tcPr marL="68580" marR="68580" marT="0" marB="0"/>
                </a:tc>
                <a:tc>
                  <a:txBody>
                    <a:bodyPr/>
                    <a:lstStyle/>
                    <a:p>
                      <a:pPr marL="0" lvl="0" indent="0" algn="ctr" defTabSz="914400" rtl="0" eaLnBrk="1" latinLnBrk="0" hangingPunct="1">
                        <a:buNone/>
                      </a:pPr>
                      <a:r>
                        <a:rPr lang="en-GB" sz="180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Family with such monthly income per capita can be considered poor:</a:t>
                      </a:r>
                      <a:endParaRPr lang="uk-UA" sz="180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marL="0" indent="0">
                        <a:buNone/>
                      </a:pPr>
                      <a:endParaRPr lang="uk-UA" dirty="0" smtClean="0"/>
                    </a:p>
                    <a:p>
                      <a:pPr>
                        <a:lnSpc>
                          <a:spcPct val="115000"/>
                        </a:lnSpc>
                        <a:spcAft>
                          <a:spcPts val="0"/>
                        </a:spcAft>
                      </a:pPr>
                      <a:r>
                        <a:rPr lang="ru-RU" sz="1600" dirty="0">
                          <a:effectLst/>
                          <a:latin typeface="Times New Roman" pitchFamily="18" charset="0"/>
                          <a:cs typeface="Times New Roman" pitchFamily="18" charset="0"/>
                        </a:rPr>
                        <a:t> </a:t>
                      </a:r>
                      <a:endParaRPr lang="uk-UA" sz="1600" dirty="0">
                        <a:solidFill>
                          <a:schemeClr val="tx1"/>
                        </a:solidFill>
                        <a:effectLst/>
                        <a:latin typeface="Times New Roman" pitchFamily="18" charset="0"/>
                        <a:ea typeface="Calibri"/>
                        <a:cs typeface="Times New Roman" pitchFamily="18" charset="0"/>
                      </a:endParaRPr>
                    </a:p>
                  </a:txBody>
                  <a:tcPr marL="68580" marR="68580" marT="0" marB="0"/>
                </a:tc>
              </a:tr>
              <a:tr h="127767">
                <a:tc>
                  <a:txBody>
                    <a:bodyPr/>
                    <a:lstStyle/>
                    <a:p>
                      <a:pPr>
                        <a:lnSpc>
                          <a:spcPct val="115000"/>
                        </a:lnSpc>
                        <a:spcAft>
                          <a:spcPts val="0"/>
                        </a:spcAft>
                      </a:pPr>
                      <a:endParaRPr lang="ru-RU" sz="1100" dirty="0">
                        <a:effectLst/>
                        <a:latin typeface="Times New Roman" pitchFamily="18" charset="0"/>
                        <a:ea typeface="Calibri"/>
                        <a:cs typeface="Times New Roman" pitchFamily="18" charset="0"/>
                      </a:endParaRPr>
                    </a:p>
                  </a:txBody>
                  <a:tcPr marL="68580" marR="68580" marT="0" marB="0"/>
                </a:tc>
                <a:tc>
                  <a:txBody>
                    <a:bodyPr/>
                    <a:lstStyle/>
                    <a:p>
                      <a:pPr>
                        <a:lnSpc>
                          <a:spcPct val="115000"/>
                        </a:lnSpc>
                        <a:spcAft>
                          <a:spcPts val="0"/>
                        </a:spcAft>
                      </a:pPr>
                      <a:endParaRPr lang="ru-RU" sz="1200" dirty="0">
                        <a:effectLst/>
                        <a:latin typeface="Times New Roman" pitchFamily="18" charset="0"/>
                        <a:ea typeface="Calibri"/>
                        <a:cs typeface="Times New Roman" pitchFamily="18" charset="0"/>
                      </a:endParaRPr>
                    </a:p>
                  </a:txBody>
                  <a:tcPr marL="68580" marR="68580" marT="0" marB="0"/>
                </a:tc>
              </a:tr>
            </a:tbl>
          </a:graphicData>
        </a:graphic>
      </p:graphicFrame>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928" y="2088894"/>
            <a:ext cx="4054799" cy="92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270" y="3751596"/>
            <a:ext cx="4004114" cy="92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Таблица 13"/>
          <p:cNvGraphicFramePr>
            <a:graphicFrameLocks noGrp="1"/>
          </p:cNvGraphicFramePr>
          <p:nvPr>
            <p:extLst>
              <p:ext uri="{D42A27DB-BD31-4B8C-83A1-F6EECF244321}">
                <p14:modId xmlns:p14="http://schemas.microsoft.com/office/powerpoint/2010/main" val="4173312795"/>
              </p:ext>
            </p:extLst>
          </p:nvPr>
        </p:nvGraphicFramePr>
        <p:xfrm>
          <a:off x="5873362" y="4932221"/>
          <a:ext cx="3189608" cy="1278459"/>
        </p:xfrm>
        <a:graphic>
          <a:graphicData uri="http://schemas.openxmlformats.org/drawingml/2006/table">
            <a:tbl>
              <a:tblPr firstRow="1" bandRow="1">
                <a:tableStyleId>{5940675A-B579-460E-94D1-54222C63F5DA}</a:tableStyleId>
              </a:tblPr>
              <a:tblGrid>
                <a:gridCol w="1913859"/>
                <a:gridCol w="1275749"/>
              </a:tblGrid>
              <a:tr h="412354">
                <a:tc gridSpan="2">
                  <a:txBody>
                    <a:bodyPr/>
                    <a:lstStyle/>
                    <a:p>
                      <a:pPr algn="ctr"/>
                      <a:r>
                        <a:rPr lang="en-US" dirty="0" smtClean="0">
                          <a:latin typeface="Times New Roman" pitchFamily="18" charset="0"/>
                          <a:cs typeface="Times New Roman" pitchFamily="18" charset="0"/>
                        </a:rPr>
                        <a:t>Population in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force</a:t>
                      </a:r>
                      <a:endParaRPr lang="uk-UA" dirty="0">
                        <a:latin typeface="Times New Roman" pitchFamily="18" charset="0"/>
                        <a:cs typeface="Times New Roman" pitchFamily="18" charset="0"/>
                      </a:endParaRPr>
                    </a:p>
                  </a:txBody>
                  <a:tcPr anchor="ctr"/>
                </a:tc>
                <a:tc hMerge="1">
                  <a:txBody>
                    <a:bodyPr/>
                    <a:lstStyle/>
                    <a:p>
                      <a:endParaRPr lang="uk-UA" dirty="0"/>
                    </a:p>
                  </a:txBody>
                  <a:tcPr/>
                </a:tc>
              </a:tr>
              <a:tr h="453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itchFamily="18" charset="0"/>
                          <a:cs typeface="Times New Roman" pitchFamily="18" charset="0"/>
                        </a:rPr>
                        <a:t>Primary weights</a:t>
                      </a:r>
                      <a:endParaRPr lang="uk-UA" dirty="0">
                        <a:latin typeface="Times New Roman" pitchFamily="18" charset="0"/>
                        <a:cs typeface="Times New Roman" pitchFamily="18"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uk-UA" sz="1800" kern="1200" dirty="0" smtClean="0">
                          <a:solidFill>
                            <a:schemeClr val="tx1"/>
                          </a:solidFill>
                          <a:effectLst/>
                          <a:latin typeface="Times New Roman" pitchFamily="18" charset="0"/>
                          <a:ea typeface="+mn-ea"/>
                          <a:cs typeface="Times New Roman" pitchFamily="18" charset="0"/>
                        </a:rPr>
                        <a:t>2</a:t>
                      </a:r>
                      <a:r>
                        <a:rPr lang="en-US" sz="1800" kern="1200" dirty="0" smtClean="0">
                          <a:solidFill>
                            <a:schemeClr val="tx1"/>
                          </a:solidFill>
                          <a:effectLst/>
                          <a:latin typeface="Times New Roman" pitchFamily="18" charset="0"/>
                          <a:ea typeface="+mn-ea"/>
                          <a:cs typeface="Times New Roman" pitchFamily="18" charset="0"/>
                        </a:rPr>
                        <a:t> </a:t>
                      </a:r>
                      <a:r>
                        <a:rPr lang="uk-UA" sz="1800" kern="1200" dirty="0" smtClean="0">
                          <a:solidFill>
                            <a:schemeClr val="tx1"/>
                          </a:solidFill>
                          <a:effectLst/>
                          <a:latin typeface="Times New Roman" pitchFamily="18" charset="0"/>
                          <a:ea typeface="+mn-ea"/>
                          <a:cs typeface="Times New Roman" pitchFamily="18" charset="0"/>
                        </a:rPr>
                        <a:t>695</a:t>
                      </a:r>
                      <a:endParaRPr lang="uk-UA" sz="1800" kern="1200" dirty="0">
                        <a:solidFill>
                          <a:schemeClr val="tx1"/>
                        </a:solidFill>
                        <a:effectLst/>
                        <a:latin typeface="Times New Roman" pitchFamily="18" charset="0"/>
                        <a:ea typeface="+mn-ea"/>
                        <a:cs typeface="Times New Roman" pitchFamily="18" charset="0"/>
                      </a:endParaRPr>
                    </a:p>
                  </a:txBody>
                  <a:tcPr marL="9525" marR="9525" marT="9525" marB="0" anchor="ctr"/>
                </a:tc>
              </a:tr>
              <a:tr h="412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itchFamily="18" charset="0"/>
                          <a:cs typeface="Times New Roman" pitchFamily="18" charset="0"/>
                        </a:rPr>
                        <a:t>Calibrated weights</a:t>
                      </a:r>
                      <a:endParaRPr lang="uk-UA" dirty="0">
                        <a:latin typeface="Times New Roman" pitchFamily="18" charset="0"/>
                        <a:cs typeface="Times New Roman" pitchFamily="18"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uk-UA" sz="1800" kern="1200" dirty="0" smtClean="0">
                          <a:solidFill>
                            <a:schemeClr val="tx1"/>
                          </a:solidFill>
                          <a:effectLst/>
                          <a:latin typeface="Times New Roman" pitchFamily="18" charset="0"/>
                          <a:ea typeface="+mn-ea"/>
                          <a:cs typeface="Times New Roman" pitchFamily="18" charset="0"/>
                        </a:rPr>
                        <a:t>2</a:t>
                      </a:r>
                      <a:r>
                        <a:rPr lang="en-US" sz="1800" kern="1200" dirty="0" smtClean="0">
                          <a:solidFill>
                            <a:schemeClr val="tx1"/>
                          </a:solidFill>
                          <a:effectLst/>
                          <a:latin typeface="Times New Roman" pitchFamily="18" charset="0"/>
                          <a:ea typeface="+mn-ea"/>
                          <a:cs typeface="Times New Roman" pitchFamily="18" charset="0"/>
                        </a:rPr>
                        <a:t> </a:t>
                      </a:r>
                      <a:r>
                        <a:rPr lang="uk-UA" sz="1800" kern="1200" dirty="0" smtClean="0">
                          <a:solidFill>
                            <a:schemeClr val="tx1"/>
                          </a:solidFill>
                          <a:effectLst/>
                          <a:latin typeface="Times New Roman" pitchFamily="18" charset="0"/>
                          <a:ea typeface="+mn-ea"/>
                          <a:cs typeface="Times New Roman" pitchFamily="18" charset="0"/>
                        </a:rPr>
                        <a:t>682</a:t>
                      </a:r>
                      <a:endParaRPr lang="uk-UA" sz="1800" kern="1200" dirty="0">
                        <a:solidFill>
                          <a:schemeClr val="tx1"/>
                        </a:solidFill>
                        <a:effectLst/>
                        <a:latin typeface="Times New Roman" pitchFamily="18" charset="0"/>
                        <a:ea typeface="+mn-ea"/>
                        <a:cs typeface="Times New Roman" pitchFamily="18" charset="0"/>
                      </a:endParaRPr>
                    </a:p>
                  </a:txBody>
                  <a:tcPr marL="9525" marR="9525" marT="9525" marB="0" anchor="ctr"/>
                </a:tc>
              </a:tr>
            </a:tbl>
          </a:graphicData>
        </a:graphic>
      </p:graphicFrame>
    </p:spTree>
    <p:extLst>
      <p:ext uri="{BB962C8B-B14F-4D97-AF65-F5344CB8AC3E}">
        <p14:creationId xmlns:p14="http://schemas.microsoft.com/office/powerpoint/2010/main" val="3259645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just"/>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Areas for improvement and </a:t>
            </a:r>
            <a:r>
              <a:rPr lang="en-US" b="1" dirty="0" smtClean="0">
                <a:ln w="0"/>
                <a:solidFill>
                  <a:srgbClr val="006CFF"/>
                </a:solidFill>
                <a:effectLst>
                  <a:reflection blurRad="6350" stA="53000" endA="300" endPos="35500" dir="5400000" sy="-90000" algn="bl" rotWithShape="0"/>
                </a:effectLst>
                <a:latin typeface="Times New Roman" pitchFamily="18" charset="0"/>
                <a:cs typeface="Times New Roman" pitchFamily="18" charset="0"/>
              </a:rPr>
              <a:t>further </a:t>
            </a:r>
            <a:r>
              <a:rPr lang="en-US"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rPr>
              <a:t>research</a:t>
            </a:r>
            <a:endParaRPr lang="uk-UA" b="1" dirty="0">
              <a:ln w="0"/>
              <a:solidFill>
                <a:srgbClr val="006CFF"/>
              </a:solidFill>
              <a:effectLst>
                <a:reflection blurRad="6350" stA="53000" endA="300" endPos="35500" dir="5400000" sy="-90000" algn="bl" rotWithShape="0"/>
              </a:effectLst>
              <a:latin typeface="Times New Roman" pitchFamily="18" charset="0"/>
              <a:cs typeface="Times New Roman" pitchFamily="18" charset="0"/>
            </a:endParaRPr>
          </a:p>
        </p:txBody>
      </p:sp>
      <p:sp>
        <p:nvSpPr>
          <p:cNvPr id="3" name="Объект 2"/>
          <p:cNvSpPr>
            <a:spLocks noGrp="1"/>
          </p:cNvSpPr>
          <p:nvPr>
            <p:ph idx="1"/>
          </p:nvPr>
        </p:nvSpPr>
        <p:spPr>
          <a:xfrm>
            <a:off x="711574" y="1095153"/>
            <a:ext cx="8676008" cy="4741505"/>
          </a:xfrm>
        </p:spPr>
        <p:txBody>
          <a:bodyPr>
            <a:normAutofit/>
          </a:bodyPr>
          <a:lstStyle/>
          <a:p>
            <a:pPr algn="just"/>
            <a:endParaRPr lang="en-US" sz="1400" dirty="0" smtClean="0"/>
          </a:p>
          <a:p>
            <a:pPr algn="just"/>
            <a:endParaRPr lang="en-US" sz="1400" dirty="0" smtClean="0"/>
          </a:p>
          <a:p>
            <a:pPr algn="just">
              <a:spcBef>
                <a:spcPts val="1200"/>
              </a:spcBef>
              <a:spcAft>
                <a:spcPts val="1200"/>
              </a:spcAft>
            </a:pPr>
            <a:r>
              <a:rPr lang="en-US" sz="1800" dirty="0">
                <a:latin typeface="Times New Roman" pitchFamily="18" charset="0"/>
                <a:cs typeface="Times New Roman" pitchFamily="18" charset="0"/>
              </a:rPr>
              <a:t>Problems related to the initial information base: when forming the sample, stratification of the population was carried out based on factors such as the region and type of terrain; factors "gender" and "age" were not taken into account;</a:t>
            </a:r>
          </a:p>
          <a:p>
            <a:pPr algn="just">
              <a:spcBef>
                <a:spcPts val="1200"/>
              </a:spcBef>
              <a:spcAft>
                <a:spcPts val="1200"/>
              </a:spcAft>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base was not initially intended to harmonize the results with external distributions, that is, </a:t>
            </a:r>
            <a:r>
              <a:rPr lang="en-US" sz="1800" dirty="0" smtClean="0">
                <a:latin typeface="Times New Roman" pitchFamily="18" charset="0"/>
                <a:cs typeface="Times New Roman" pitchFamily="18" charset="0"/>
              </a:rPr>
              <a:t>it is not adapted properly for </a:t>
            </a:r>
            <a:r>
              <a:rPr lang="en-US" sz="1800" dirty="0">
                <a:latin typeface="Times New Roman" pitchFamily="18" charset="0"/>
                <a:cs typeface="Times New Roman" pitchFamily="18" charset="0"/>
              </a:rPr>
              <a:t>evaluation / dissemination of results for the general population</a:t>
            </a:r>
            <a:r>
              <a:rPr lang="en-US" sz="1800" dirty="0" smtClean="0">
                <a:latin typeface="Times New Roman" pitchFamily="18" charset="0"/>
                <a:cs typeface="Times New Roman" pitchFamily="18" charset="0"/>
              </a:rPr>
              <a:t>;</a:t>
            </a:r>
          </a:p>
          <a:p>
            <a:pPr algn="just">
              <a:spcBef>
                <a:spcPts val="1200"/>
              </a:spcBef>
              <a:spcAft>
                <a:spcPts val="1200"/>
              </a:spcAft>
            </a:pPr>
            <a:r>
              <a:rPr lang="en-US" sz="1800" dirty="0">
                <a:latin typeface="Times New Roman" pitchFamily="18" charset="0"/>
                <a:cs typeface="Times New Roman" pitchFamily="18" charset="0"/>
              </a:rPr>
              <a:t>Apparently, a method of iterative proportional approximation would be a more effective method of reconciling survey results with several population </a:t>
            </a:r>
            <a:r>
              <a:rPr lang="en-US" sz="1800" dirty="0" smtClean="0">
                <a:latin typeface="Times New Roman" pitchFamily="18" charset="0"/>
                <a:cs typeface="Times New Roman" pitchFamily="18" charset="0"/>
              </a:rPr>
              <a:t>distributions.</a:t>
            </a:r>
          </a:p>
          <a:p>
            <a:pPr algn="just">
              <a:spcBef>
                <a:spcPts val="1200"/>
              </a:spcBef>
              <a:spcAft>
                <a:spcPts val="1200"/>
              </a:spcAft>
            </a:pPr>
            <a:endParaRPr lang="ru-RU" sz="1800" dirty="0">
              <a:latin typeface="Times New Roman" pitchFamily="18" charset="0"/>
              <a:cs typeface="Times New Roman" pitchFamily="18" charset="0"/>
            </a:endParaRPr>
          </a:p>
          <a:p>
            <a:pPr algn="just">
              <a:spcBef>
                <a:spcPts val="1200"/>
              </a:spcBef>
              <a:spcAft>
                <a:spcPts val="1200"/>
              </a:spcAft>
            </a:pPr>
            <a:endParaRPr lang="uk-UA"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5259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845</TotalTime>
  <Words>856</Words>
  <Application>Microsoft Office PowerPoint</Application>
  <PresentationFormat>Произвольный</PresentationFormat>
  <Paragraphs>87</Paragraphs>
  <Slides>11</Slides>
  <Notes>8</Notes>
  <HiddenSlides>1</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11</vt:i4>
      </vt:variant>
    </vt:vector>
  </HeadingPairs>
  <TitlesOfParts>
    <vt:vector size="13" baseType="lpstr">
      <vt:lpstr>Office Theme</vt:lpstr>
      <vt:lpstr>Формула</vt:lpstr>
      <vt:lpstr>Презентация PowerPoint</vt:lpstr>
      <vt:lpstr>Work objectives</vt:lpstr>
      <vt:lpstr>Overview of the method</vt:lpstr>
      <vt:lpstr>Optimization problem in general case</vt:lpstr>
      <vt:lpstr>Application of calibration method</vt:lpstr>
      <vt:lpstr>Necessity of applying calibration in case of  sample sociological survey:  </vt:lpstr>
      <vt:lpstr>Obtained results and discussion of them</vt:lpstr>
      <vt:lpstr>Obtained results and discussion of them</vt:lpstr>
      <vt:lpstr>Areas for improvement and further research</vt:lpstr>
      <vt:lpstr>Areas for improvement and further research</vt:lpstr>
      <vt:lpstr>THANK YOU FOR ATTENTION!</vt:lpstr>
    </vt:vector>
  </TitlesOfParts>
  <Company>PJSC "New Engineering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User</cp:lastModifiedBy>
  <cp:revision>135</cp:revision>
  <dcterms:created xsi:type="dcterms:W3CDTF">2016-11-18T14:12:19Z</dcterms:created>
  <dcterms:modified xsi:type="dcterms:W3CDTF">2018-08-19T15:45:45Z</dcterms:modified>
</cp:coreProperties>
</file>