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77" r:id="rId4"/>
    <p:sldId id="257" r:id="rId5"/>
    <p:sldId id="280" r:id="rId6"/>
    <p:sldId id="273" r:id="rId7"/>
    <p:sldId id="276" r:id="rId8"/>
    <p:sldId id="274" r:id="rId9"/>
    <p:sldId id="267" r:id="rId10"/>
    <p:sldId id="268" r:id="rId11"/>
    <p:sldId id="278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1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1741E-F4D7-43DF-8620-BDC60C5B00FC}" type="datetimeFigureOut">
              <a:rPr lang="fi-FI" smtClean="0"/>
              <a:t>10.8.2018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BD121-64DF-4AF5-8C6B-004BB01A93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8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BD121-64DF-4AF5-8C6B-004BB01A93AB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782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BD121-64DF-4AF5-8C6B-004BB01A93AB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876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541869" y="-100217"/>
            <a:ext cx="11773408" cy="6380551"/>
          </a:xfrm>
          <a:custGeom>
            <a:avLst/>
            <a:gdLst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716643 w 8686800"/>
              <a:gd name="connsiteY5" fmla="*/ 716643 h 5733143"/>
              <a:gd name="connsiteX6" fmla="*/ 7166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7166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7166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7166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8211185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2884459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747675"/>
              <a:gd name="connsiteY0" fmla="*/ 0 h 5733143"/>
              <a:gd name="connsiteX1" fmla="*/ 8686800 w 8747675"/>
              <a:gd name="connsiteY1" fmla="*/ 0 h 5733143"/>
              <a:gd name="connsiteX2" fmla="*/ 8686800 w 8747675"/>
              <a:gd name="connsiteY2" fmla="*/ 5733143 h 5733143"/>
              <a:gd name="connsiteX3" fmla="*/ 0 w 8747675"/>
              <a:gd name="connsiteY3" fmla="*/ 5733143 h 5733143"/>
              <a:gd name="connsiteX4" fmla="*/ 0 w 8747675"/>
              <a:gd name="connsiteY4" fmla="*/ 0 h 5733143"/>
              <a:gd name="connsiteX5" fmla="*/ 488043 w 8747675"/>
              <a:gd name="connsiteY5" fmla="*/ 716643 h 5733143"/>
              <a:gd name="connsiteX6" fmla="*/ 488043 w 8747675"/>
              <a:gd name="connsiteY6" fmla="*/ 2875188 h 5733143"/>
              <a:gd name="connsiteX7" fmla="*/ 8744585 w 8747675"/>
              <a:gd name="connsiteY7" fmla="*/ 2884459 h 5733143"/>
              <a:gd name="connsiteX8" fmla="*/ 8677656 w 8747675"/>
              <a:gd name="connsiteY8" fmla="*/ 716642 h 5733143"/>
              <a:gd name="connsiteX9" fmla="*/ 488043 w 8747675"/>
              <a:gd name="connsiteY9" fmla="*/ 716643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716643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716642 h 5733143"/>
              <a:gd name="connsiteX9" fmla="*/ 488043 w 8753856"/>
              <a:gd name="connsiteY9" fmla="*/ 716643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716642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28844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303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5303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10050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10050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10849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4716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118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3954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11843 w 8753856"/>
              <a:gd name="connsiteY9" fmla="*/ 3954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3954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399145 h 5733143"/>
              <a:gd name="connsiteX9" fmla="*/ 411843 w 8753856"/>
              <a:gd name="connsiteY9" fmla="*/ 395442 h 5733143"/>
              <a:gd name="connsiteX0" fmla="*/ 0 w 8763000"/>
              <a:gd name="connsiteY0" fmla="*/ 0 h 5733143"/>
              <a:gd name="connsiteX1" fmla="*/ 8763000 w 8763000"/>
              <a:gd name="connsiteY1" fmla="*/ 0 h 5733143"/>
              <a:gd name="connsiteX2" fmla="*/ 8686800 w 8763000"/>
              <a:gd name="connsiteY2" fmla="*/ 5733143 h 5733143"/>
              <a:gd name="connsiteX3" fmla="*/ 0 w 8763000"/>
              <a:gd name="connsiteY3" fmla="*/ 5733143 h 5733143"/>
              <a:gd name="connsiteX4" fmla="*/ 0 w 8763000"/>
              <a:gd name="connsiteY4" fmla="*/ 0 h 5733143"/>
              <a:gd name="connsiteX5" fmla="*/ 411843 w 8763000"/>
              <a:gd name="connsiteY5" fmla="*/ 395442 h 5733143"/>
              <a:gd name="connsiteX6" fmla="*/ 411843 w 8763000"/>
              <a:gd name="connsiteY6" fmla="*/ 3027588 h 5733143"/>
              <a:gd name="connsiteX7" fmla="*/ 8744585 w 8763000"/>
              <a:gd name="connsiteY7" fmla="*/ 3036859 h 5733143"/>
              <a:gd name="connsiteX8" fmla="*/ 8753856 w 8763000"/>
              <a:gd name="connsiteY8" fmla="*/ 399145 h 5733143"/>
              <a:gd name="connsiteX9" fmla="*/ 411843 w 8763000"/>
              <a:gd name="connsiteY9" fmla="*/ 395442 h 5733143"/>
              <a:gd name="connsiteX0" fmla="*/ 0 w 8763000"/>
              <a:gd name="connsiteY0" fmla="*/ 0 h 5733143"/>
              <a:gd name="connsiteX1" fmla="*/ 8763000 w 8763000"/>
              <a:gd name="connsiteY1" fmla="*/ 0 h 5733143"/>
              <a:gd name="connsiteX2" fmla="*/ 8763000 w 8763000"/>
              <a:gd name="connsiteY2" fmla="*/ 5733143 h 5733143"/>
              <a:gd name="connsiteX3" fmla="*/ 0 w 8763000"/>
              <a:gd name="connsiteY3" fmla="*/ 5733143 h 5733143"/>
              <a:gd name="connsiteX4" fmla="*/ 0 w 8763000"/>
              <a:gd name="connsiteY4" fmla="*/ 0 h 5733143"/>
              <a:gd name="connsiteX5" fmla="*/ 411843 w 8763000"/>
              <a:gd name="connsiteY5" fmla="*/ 395442 h 5733143"/>
              <a:gd name="connsiteX6" fmla="*/ 411843 w 8763000"/>
              <a:gd name="connsiteY6" fmla="*/ 3027588 h 5733143"/>
              <a:gd name="connsiteX7" fmla="*/ 8744585 w 8763000"/>
              <a:gd name="connsiteY7" fmla="*/ 3036859 h 5733143"/>
              <a:gd name="connsiteX8" fmla="*/ 8753856 w 8763000"/>
              <a:gd name="connsiteY8" fmla="*/ 399145 h 5733143"/>
              <a:gd name="connsiteX9" fmla="*/ 411843 w 8763000"/>
              <a:gd name="connsiteY9" fmla="*/ 395442 h 5733143"/>
              <a:gd name="connsiteX0" fmla="*/ 0 w 8763000"/>
              <a:gd name="connsiteY0" fmla="*/ 0 h 5733143"/>
              <a:gd name="connsiteX1" fmla="*/ 8763000 w 8763000"/>
              <a:gd name="connsiteY1" fmla="*/ 0 h 5733143"/>
              <a:gd name="connsiteX2" fmla="*/ 8763000 w 8763000"/>
              <a:gd name="connsiteY2" fmla="*/ 5733143 h 5733143"/>
              <a:gd name="connsiteX3" fmla="*/ 0 w 8763000"/>
              <a:gd name="connsiteY3" fmla="*/ 5733143 h 5733143"/>
              <a:gd name="connsiteX4" fmla="*/ 0 w 8763000"/>
              <a:gd name="connsiteY4" fmla="*/ 0 h 5733143"/>
              <a:gd name="connsiteX5" fmla="*/ 411843 w 8763000"/>
              <a:gd name="connsiteY5" fmla="*/ 395442 h 5733143"/>
              <a:gd name="connsiteX6" fmla="*/ 411843 w 8763000"/>
              <a:gd name="connsiteY6" fmla="*/ 3027588 h 5733143"/>
              <a:gd name="connsiteX7" fmla="*/ 8744585 w 8763000"/>
              <a:gd name="connsiteY7" fmla="*/ 3036859 h 5733143"/>
              <a:gd name="connsiteX8" fmla="*/ 8753856 w 8763000"/>
              <a:gd name="connsiteY8" fmla="*/ 399145 h 5733143"/>
              <a:gd name="connsiteX9" fmla="*/ 411843 w 8763000"/>
              <a:gd name="connsiteY9" fmla="*/ 395442 h 5733143"/>
              <a:gd name="connsiteX0" fmla="*/ 0 w 8763000"/>
              <a:gd name="connsiteY0" fmla="*/ 0 h 5733143"/>
              <a:gd name="connsiteX1" fmla="*/ 8763000 w 8763000"/>
              <a:gd name="connsiteY1" fmla="*/ 0 h 5733143"/>
              <a:gd name="connsiteX2" fmla="*/ 8763000 w 8763000"/>
              <a:gd name="connsiteY2" fmla="*/ 5733143 h 5733143"/>
              <a:gd name="connsiteX3" fmla="*/ 0 w 8763000"/>
              <a:gd name="connsiteY3" fmla="*/ 5733143 h 5733143"/>
              <a:gd name="connsiteX4" fmla="*/ 0 w 8763000"/>
              <a:gd name="connsiteY4" fmla="*/ 0 h 5733143"/>
              <a:gd name="connsiteX5" fmla="*/ 411843 w 8763000"/>
              <a:gd name="connsiteY5" fmla="*/ 395442 h 5733143"/>
              <a:gd name="connsiteX6" fmla="*/ 411843 w 8763000"/>
              <a:gd name="connsiteY6" fmla="*/ 3027588 h 5733143"/>
              <a:gd name="connsiteX7" fmla="*/ 8744585 w 8763000"/>
              <a:gd name="connsiteY7" fmla="*/ 3036859 h 5733143"/>
              <a:gd name="connsiteX8" fmla="*/ 8753856 w 8763000"/>
              <a:gd name="connsiteY8" fmla="*/ 399145 h 5733143"/>
              <a:gd name="connsiteX9" fmla="*/ 411843 w 8763000"/>
              <a:gd name="connsiteY9" fmla="*/ 395442 h 5733143"/>
              <a:gd name="connsiteX0" fmla="*/ 0 w 8763000"/>
              <a:gd name="connsiteY0" fmla="*/ 0 h 5733143"/>
              <a:gd name="connsiteX1" fmla="*/ 8763000 w 8763000"/>
              <a:gd name="connsiteY1" fmla="*/ 0 h 5733143"/>
              <a:gd name="connsiteX2" fmla="*/ 8763000 w 8763000"/>
              <a:gd name="connsiteY2" fmla="*/ 5733143 h 5733143"/>
              <a:gd name="connsiteX3" fmla="*/ 0 w 8763000"/>
              <a:gd name="connsiteY3" fmla="*/ 5733143 h 5733143"/>
              <a:gd name="connsiteX4" fmla="*/ 0 w 8763000"/>
              <a:gd name="connsiteY4" fmla="*/ 0 h 5733143"/>
              <a:gd name="connsiteX5" fmla="*/ 411843 w 8763000"/>
              <a:gd name="connsiteY5" fmla="*/ 395442 h 5733143"/>
              <a:gd name="connsiteX6" fmla="*/ 411843 w 8763000"/>
              <a:gd name="connsiteY6" fmla="*/ 3027588 h 5733143"/>
              <a:gd name="connsiteX7" fmla="*/ 8744585 w 8763000"/>
              <a:gd name="connsiteY7" fmla="*/ 3036859 h 5733143"/>
              <a:gd name="connsiteX8" fmla="*/ 8753856 w 8763000"/>
              <a:gd name="connsiteY8" fmla="*/ 399145 h 5733143"/>
              <a:gd name="connsiteX9" fmla="*/ 411843 w 8763000"/>
              <a:gd name="connsiteY9" fmla="*/ 395442 h 5733143"/>
              <a:gd name="connsiteX0" fmla="*/ 0 w 8763000"/>
              <a:gd name="connsiteY0" fmla="*/ 0 h 5733143"/>
              <a:gd name="connsiteX1" fmla="*/ 8763000 w 8763000"/>
              <a:gd name="connsiteY1" fmla="*/ 0 h 5733143"/>
              <a:gd name="connsiteX2" fmla="*/ 8763000 w 8763000"/>
              <a:gd name="connsiteY2" fmla="*/ 5733143 h 5733143"/>
              <a:gd name="connsiteX3" fmla="*/ 0 w 8763000"/>
              <a:gd name="connsiteY3" fmla="*/ 5733143 h 5733143"/>
              <a:gd name="connsiteX4" fmla="*/ 0 w 8763000"/>
              <a:gd name="connsiteY4" fmla="*/ 0 h 5733143"/>
              <a:gd name="connsiteX5" fmla="*/ 411843 w 8763000"/>
              <a:gd name="connsiteY5" fmla="*/ 395442 h 5733143"/>
              <a:gd name="connsiteX6" fmla="*/ 411843 w 8763000"/>
              <a:gd name="connsiteY6" fmla="*/ 3027588 h 5733143"/>
              <a:gd name="connsiteX7" fmla="*/ 8744585 w 8763000"/>
              <a:gd name="connsiteY7" fmla="*/ 3036859 h 5733143"/>
              <a:gd name="connsiteX8" fmla="*/ 8753856 w 8763000"/>
              <a:gd name="connsiteY8" fmla="*/ 399145 h 5733143"/>
              <a:gd name="connsiteX9" fmla="*/ 411843 w 8763000"/>
              <a:gd name="connsiteY9" fmla="*/ 395442 h 5733143"/>
              <a:gd name="connsiteX0" fmla="*/ 0 w 8823875"/>
              <a:gd name="connsiteY0" fmla="*/ 0 h 5733143"/>
              <a:gd name="connsiteX1" fmla="*/ 8763000 w 8823875"/>
              <a:gd name="connsiteY1" fmla="*/ 0 h 5733143"/>
              <a:gd name="connsiteX2" fmla="*/ 8763000 w 8823875"/>
              <a:gd name="connsiteY2" fmla="*/ 5733143 h 5733143"/>
              <a:gd name="connsiteX3" fmla="*/ 0 w 8823875"/>
              <a:gd name="connsiteY3" fmla="*/ 5733143 h 5733143"/>
              <a:gd name="connsiteX4" fmla="*/ 0 w 8823875"/>
              <a:gd name="connsiteY4" fmla="*/ 0 h 5733143"/>
              <a:gd name="connsiteX5" fmla="*/ 411843 w 8823875"/>
              <a:gd name="connsiteY5" fmla="*/ 395442 h 5733143"/>
              <a:gd name="connsiteX6" fmla="*/ 411843 w 8823875"/>
              <a:gd name="connsiteY6" fmla="*/ 3027588 h 5733143"/>
              <a:gd name="connsiteX7" fmla="*/ 8820785 w 8823875"/>
              <a:gd name="connsiteY7" fmla="*/ 3036859 h 5733143"/>
              <a:gd name="connsiteX8" fmla="*/ 8753856 w 8823875"/>
              <a:gd name="connsiteY8" fmla="*/ 399145 h 5733143"/>
              <a:gd name="connsiteX9" fmla="*/ 411843 w 8823875"/>
              <a:gd name="connsiteY9" fmla="*/ 395442 h 5733143"/>
              <a:gd name="connsiteX0" fmla="*/ 0 w 8830056"/>
              <a:gd name="connsiteY0" fmla="*/ 0 h 5733143"/>
              <a:gd name="connsiteX1" fmla="*/ 8763000 w 8830056"/>
              <a:gd name="connsiteY1" fmla="*/ 0 h 5733143"/>
              <a:gd name="connsiteX2" fmla="*/ 8763000 w 8830056"/>
              <a:gd name="connsiteY2" fmla="*/ 5733143 h 5733143"/>
              <a:gd name="connsiteX3" fmla="*/ 0 w 8830056"/>
              <a:gd name="connsiteY3" fmla="*/ 5733143 h 5733143"/>
              <a:gd name="connsiteX4" fmla="*/ 0 w 8830056"/>
              <a:gd name="connsiteY4" fmla="*/ 0 h 5733143"/>
              <a:gd name="connsiteX5" fmla="*/ 411843 w 8830056"/>
              <a:gd name="connsiteY5" fmla="*/ 395442 h 5733143"/>
              <a:gd name="connsiteX6" fmla="*/ 411843 w 8830056"/>
              <a:gd name="connsiteY6" fmla="*/ 3027588 h 5733143"/>
              <a:gd name="connsiteX7" fmla="*/ 8820785 w 8830056"/>
              <a:gd name="connsiteY7" fmla="*/ 3036859 h 5733143"/>
              <a:gd name="connsiteX8" fmla="*/ 8830056 w 8830056"/>
              <a:gd name="connsiteY8" fmla="*/ 399145 h 5733143"/>
              <a:gd name="connsiteX9" fmla="*/ 411843 w 8830056"/>
              <a:gd name="connsiteY9" fmla="*/ 395442 h 5733143"/>
              <a:gd name="connsiteX0" fmla="*/ 0 w 8830056"/>
              <a:gd name="connsiteY0" fmla="*/ 91484 h 5824627"/>
              <a:gd name="connsiteX1" fmla="*/ 8763000 w 8830056"/>
              <a:gd name="connsiteY1" fmla="*/ 91484 h 5824627"/>
              <a:gd name="connsiteX2" fmla="*/ 8763000 w 8830056"/>
              <a:gd name="connsiteY2" fmla="*/ 5824627 h 5824627"/>
              <a:gd name="connsiteX3" fmla="*/ 0 w 8830056"/>
              <a:gd name="connsiteY3" fmla="*/ 5824627 h 5824627"/>
              <a:gd name="connsiteX4" fmla="*/ 0 w 8830056"/>
              <a:gd name="connsiteY4" fmla="*/ 91484 h 5824627"/>
              <a:gd name="connsiteX5" fmla="*/ 411843 w 8830056"/>
              <a:gd name="connsiteY5" fmla="*/ 0 h 5824627"/>
              <a:gd name="connsiteX6" fmla="*/ 411843 w 8830056"/>
              <a:gd name="connsiteY6" fmla="*/ 3119072 h 5824627"/>
              <a:gd name="connsiteX7" fmla="*/ 8820785 w 8830056"/>
              <a:gd name="connsiteY7" fmla="*/ 3128343 h 5824627"/>
              <a:gd name="connsiteX8" fmla="*/ 8830056 w 8830056"/>
              <a:gd name="connsiteY8" fmla="*/ 490629 h 5824627"/>
              <a:gd name="connsiteX9" fmla="*/ 411843 w 8830056"/>
              <a:gd name="connsiteY9" fmla="*/ 0 h 5824627"/>
              <a:gd name="connsiteX0" fmla="*/ 0 w 8830056"/>
              <a:gd name="connsiteY0" fmla="*/ 91484 h 5824627"/>
              <a:gd name="connsiteX1" fmla="*/ 8763000 w 8830056"/>
              <a:gd name="connsiteY1" fmla="*/ 91484 h 5824627"/>
              <a:gd name="connsiteX2" fmla="*/ 8763000 w 8830056"/>
              <a:gd name="connsiteY2" fmla="*/ 5824627 h 5824627"/>
              <a:gd name="connsiteX3" fmla="*/ 0 w 8830056"/>
              <a:gd name="connsiteY3" fmla="*/ 5824627 h 5824627"/>
              <a:gd name="connsiteX4" fmla="*/ 0 w 8830056"/>
              <a:gd name="connsiteY4" fmla="*/ 91484 h 5824627"/>
              <a:gd name="connsiteX5" fmla="*/ 411843 w 8830056"/>
              <a:gd name="connsiteY5" fmla="*/ 0 h 5824627"/>
              <a:gd name="connsiteX6" fmla="*/ 411843 w 8830056"/>
              <a:gd name="connsiteY6" fmla="*/ 3119072 h 5824627"/>
              <a:gd name="connsiteX7" fmla="*/ 8820785 w 8830056"/>
              <a:gd name="connsiteY7" fmla="*/ 3128343 h 5824627"/>
              <a:gd name="connsiteX8" fmla="*/ 8830056 w 8830056"/>
              <a:gd name="connsiteY8" fmla="*/ 3703 h 5824627"/>
              <a:gd name="connsiteX9" fmla="*/ 411843 w 8830056"/>
              <a:gd name="connsiteY9" fmla="*/ 0 h 5824627"/>
              <a:gd name="connsiteX0" fmla="*/ 0 w 8830056"/>
              <a:gd name="connsiteY0" fmla="*/ 91484 h 5824627"/>
              <a:gd name="connsiteX1" fmla="*/ 8763000 w 8830056"/>
              <a:gd name="connsiteY1" fmla="*/ 91484 h 5824627"/>
              <a:gd name="connsiteX2" fmla="*/ 8763000 w 8830056"/>
              <a:gd name="connsiteY2" fmla="*/ 5824627 h 5824627"/>
              <a:gd name="connsiteX3" fmla="*/ 0 w 8830056"/>
              <a:gd name="connsiteY3" fmla="*/ 5824627 h 5824627"/>
              <a:gd name="connsiteX4" fmla="*/ 0 w 8830056"/>
              <a:gd name="connsiteY4" fmla="*/ 91484 h 5824627"/>
              <a:gd name="connsiteX5" fmla="*/ 411843 w 8830056"/>
              <a:gd name="connsiteY5" fmla="*/ 0 h 5824627"/>
              <a:gd name="connsiteX6" fmla="*/ 411843 w 8830056"/>
              <a:gd name="connsiteY6" fmla="*/ 3327754 h 5824627"/>
              <a:gd name="connsiteX7" fmla="*/ 8820785 w 8830056"/>
              <a:gd name="connsiteY7" fmla="*/ 3128343 h 5824627"/>
              <a:gd name="connsiteX8" fmla="*/ 8830056 w 8830056"/>
              <a:gd name="connsiteY8" fmla="*/ 3703 h 5824627"/>
              <a:gd name="connsiteX9" fmla="*/ 411843 w 8830056"/>
              <a:gd name="connsiteY9" fmla="*/ 0 h 5824627"/>
              <a:gd name="connsiteX0" fmla="*/ 0 w 8830056"/>
              <a:gd name="connsiteY0" fmla="*/ 91484 h 5824627"/>
              <a:gd name="connsiteX1" fmla="*/ 8763000 w 8830056"/>
              <a:gd name="connsiteY1" fmla="*/ 91484 h 5824627"/>
              <a:gd name="connsiteX2" fmla="*/ 8763000 w 8830056"/>
              <a:gd name="connsiteY2" fmla="*/ 5824627 h 5824627"/>
              <a:gd name="connsiteX3" fmla="*/ 0 w 8830056"/>
              <a:gd name="connsiteY3" fmla="*/ 5824627 h 5824627"/>
              <a:gd name="connsiteX4" fmla="*/ 0 w 8830056"/>
              <a:gd name="connsiteY4" fmla="*/ 91484 h 5824627"/>
              <a:gd name="connsiteX5" fmla="*/ 411843 w 8830056"/>
              <a:gd name="connsiteY5" fmla="*/ 0 h 5824627"/>
              <a:gd name="connsiteX6" fmla="*/ 411843 w 8830056"/>
              <a:gd name="connsiteY6" fmla="*/ 3327754 h 5824627"/>
              <a:gd name="connsiteX7" fmla="*/ 8820785 w 8830056"/>
              <a:gd name="connsiteY7" fmla="*/ 3337025 h 5824627"/>
              <a:gd name="connsiteX8" fmla="*/ 8830056 w 8830056"/>
              <a:gd name="connsiteY8" fmla="*/ 3703 h 5824627"/>
              <a:gd name="connsiteX9" fmla="*/ 411843 w 8830056"/>
              <a:gd name="connsiteY9" fmla="*/ 0 h 5824627"/>
              <a:gd name="connsiteX0" fmla="*/ 0 w 8830056"/>
              <a:gd name="connsiteY0" fmla="*/ 91484 h 5824627"/>
              <a:gd name="connsiteX1" fmla="*/ 8763000 w 8830056"/>
              <a:gd name="connsiteY1" fmla="*/ 91484 h 5824627"/>
              <a:gd name="connsiteX2" fmla="*/ 8763000 w 8830056"/>
              <a:gd name="connsiteY2" fmla="*/ 5824627 h 5824627"/>
              <a:gd name="connsiteX3" fmla="*/ 0 w 8830056"/>
              <a:gd name="connsiteY3" fmla="*/ 5824627 h 5824627"/>
              <a:gd name="connsiteX4" fmla="*/ 0 w 8830056"/>
              <a:gd name="connsiteY4" fmla="*/ 91484 h 5824627"/>
              <a:gd name="connsiteX5" fmla="*/ 411843 w 8830056"/>
              <a:gd name="connsiteY5" fmla="*/ 0 h 5824627"/>
              <a:gd name="connsiteX6" fmla="*/ 411843 w 8830056"/>
              <a:gd name="connsiteY6" fmla="*/ 3327754 h 5824627"/>
              <a:gd name="connsiteX7" fmla="*/ 8820785 w 8830056"/>
              <a:gd name="connsiteY7" fmla="*/ 3337025 h 5824627"/>
              <a:gd name="connsiteX8" fmla="*/ 8830056 w 8830056"/>
              <a:gd name="connsiteY8" fmla="*/ 3703 h 5824627"/>
              <a:gd name="connsiteX9" fmla="*/ 411843 w 8830056"/>
              <a:gd name="connsiteY9" fmla="*/ 0 h 582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30056" h="5824627">
                <a:moveTo>
                  <a:pt x="0" y="91484"/>
                </a:moveTo>
                <a:lnTo>
                  <a:pt x="8763000" y="91484"/>
                </a:lnTo>
                <a:lnTo>
                  <a:pt x="8763000" y="5824627"/>
                </a:lnTo>
                <a:lnTo>
                  <a:pt x="0" y="5824627"/>
                </a:lnTo>
                <a:lnTo>
                  <a:pt x="0" y="91484"/>
                </a:lnTo>
                <a:close/>
                <a:moveTo>
                  <a:pt x="411843" y="0"/>
                </a:moveTo>
                <a:lnTo>
                  <a:pt x="411843" y="3327754"/>
                </a:lnTo>
                <a:lnTo>
                  <a:pt x="8820785" y="3337025"/>
                </a:lnTo>
                <a:cubicBezTo>
                  <a:pt x="8823875" y="1903739"/>
                  <a:pt x="8826966" y="1436989"/>
                  <a:pt x="8830056" y="3703"/>
                </a:cubicBezTo>
                <a:lnTo>
                  <a:pt x="4118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9063" y="4288198"/>
            <a:ext cx="6852364" cy="451405"/>
          </a:xfrm>
        </p:spPr>
        <p:txBody>
          <a:bodyPr lIns="0">
            <a:spAutoFit/>
          </a:bodyPr>
          <a:lstStyle>
            <a:lvl1pPr>
              <a:defRPr sz="2933" b="0" baseline="0"/>
            </a:lvl1pPr>
          </a:lstStyle>
          <a:p>
            <a:r>
              <a:rPr lang="en-US" noProof="0" dirty="0" err="1" smtClean="0"/>
              <a:t>Otsikko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9062" y="5459962"/>
            <a:ext cx="6852365" cy="574516"/>
          </a:xfrm>
        </p:spPr>
        <p:txBody>
          <a:bodyPr lIns="0">
            <a:spAutoFit/>
          </a:bodyPr>
          <a:lstStyle>
            <a:lvl1pPr marL="0" indent="0" algn="l">
              <a:buNone/>
              <a:defRPr sz="1867" baseline="0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 smtClean="0"/>
              <a:t>Etunimi</a:t>
            </a:r>
            <a:r>
              <a:rPr lang="en-US" noProof="0" dirty="0" smtClean="0"/>
              <a:t> </a:t>
            </a:r>
            <a:r>
              <a:rPr lang="en-US" noProof="0" dirty="0" err="1" smtClean="0"/>
              <a:t>Sukunimi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Seminaari</a:t>
            </a:r>
            <a:r>
              <a:rPr lang="en-US" noProof="0" dirty="0" smtClean="0"/>
              <a:t>/</a:t>
            </a:r>
            <a:r>
              <a:rPr lang="en-US" noProof="0" dirty="0" err="1" smtClean="0"/>
              <a:t>tapahtuma</a:t>
            </a:r>
            <a:r>
              <a:rPr lang="en-US" noProof="0" dirty="0" smtClean="0"/>
              <a:t> xx Month </a:t>
            </a:r>
            <a:r>
              <a:rPr lang="en-US" noProof="0" dirty="0" err="1" smtClean="0"/>
              <a:t>xxxx</a:t>
            </a:r>
            <a:endParaRPr lang="en-US" noProof="0" dirty="0"/>
          </a:p>
        </p:txBody>
      </p:sp>
      <p:pic>
        <p:nvPicPr>
          <p:cNvPr id="6" name="Picture 5" descr="TK_SE_rg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97" y="4005506"/>
            <a:ext cx="3171928" cy="65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, kaksi palstaa ja kuv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6282000"/>
            <a:ext cx="9503999" cy="5760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464" y="369086"/>
            <a:ext cx="10292536" cy="574516"/>
          </a:xfrm>
        </p:spPr>
        <p:txBody>
          <a:bodyPr wrap="square">
            <a:spAutoFit/>
          </a:bodyPr>
          <a:lstStyle/>
          <a:p>
            <a:r>
              <a:rPr lang="fi-FI" noProof="0" smtClean="0"/>
              <a:t>Muokkaa perustyyl. napsautt.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935616" y="1600202"/>
            <a:ext cx="4985717" cy="2709863"/>
          </a:xfrm>
        </p:spPr>
        <p:txBody>
          <a:bodyPr/>
          <a:lstStyle>
            <a:lvl2pPr marL="990575" indent="-380990">
              <a:buFont typeface="Arial" panose="020B0604020202020204" pitchFamily="34" charset="0"/>
              <a:buChar char="•"/>
              <a:defRPr/>
            </a:lvl2pPr>
            <a:lvl4pPr marL="2133547" indent="-304792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  <a:endParaRPr lang="en-US" noProof="0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6231471" y="1600202"/>
            <a:ext cx="4985717" cy="2709863"/>
          </a:xfrm>
        </p:spPr>
        <p:txBody>
          <a:bodyPr/>
          <a:lstStyle>
            <a:lvl2pPr marL="990575" indent="-380990">
              <a:buFont typeface="Arial" panose="020B0604020202020204" pitchFamily="34" charset="0"/>
              <a:buChar char="•"/>
              <a:defRPr/>
            </a:lvl2pPr>
            <a:lvl4pPr marL="2133547" indent="-304792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  <a:endParaRPr lang="en-US" noProof="0" dirty="0"/>
          </a:p>
        </p:txBody>
      </p:sp>
      <p:pic>
        <p:nvPicPr>
          <p:cNvPr id="15" name="Picture 14" descr="TK_EN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286" y="6282000"/>
            <a:ext cx="1986209" cy="40730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1"/>
            <a:ext cx="93946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333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EA56ED72-2FE2-4B67-BAF8-16DAF1B3D040}" type="slidenum">
              <a:rPr lang="fi-FI" smtClean="0"/>
              <a:t>‹#›</a:t>
            </a:fld>
            <a:endParaRPr lang="fi-FI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939464" y="6356351"/>
            <a:ext cx="1708717" cy="365125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Arial"/>
              </a:defRPr>
            </a:lvl1pPr>
          </a:lstStyle>
          <a:p>
            <a:fld id="{EEF1AACA-C373-4878-877F-64E767BEBB0E}" type="datetimeFigureOut">
              <a:rPr lang="fi-FI" smtClean="0"/>
              <a:t>10.8.2018</a:t>
            </a:fld>
            <a:endParaRPr lang="fi-FI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818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endParaRPr lang="fi-FI"/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4843725"/>
            <a:ext cx="85629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petu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541869" y="-100217"/>
            <a:ext cx="11773408" cy="6380551"/>
          </a:xfrm>
          <a:custGeom>
            <a:avLst/>
            <a:gdLst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716643 w 8686800"/>
              <a:gd name="connsiteY5" fmla="*/ 716643 h 5733143"/>
              <a:gd name="connsiteX6" fmla="*/ 7166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7166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7166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7166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8211185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2884459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747675"/>
              <a:gd name="connsiteY0" fmla="*/ 0 h 5733143"/>
              <a:gd name="connsiteX1" fmla="*/ 8686800 w 8747675"/>
              <a:gd name="connsiteY1" fmla="*/ 0 h 5733143"/>
              <a:gd name="connsiteX2" fmla="*/ 8686800 w 8747675"/>
              <a:gd name="connsiteY2" fmla="*/ 5733143 h 5733143"/>
              <a:gd name="connsiteX3" fmla="*/ 0 w 8747675"/>
              <a:gd name="connsiteY3" fmla="*/ 5733143 h 5733143"/>
              <a:gd name="connsiteX4" fmla="*/ 0 w 8747675"/>
              <a:gd name="connsiteY4" fmla="*/ 0 h 5733143"/>
              <a:gd name="connsiteX5" fmla="*/ 488043 w 8747675"/>
              <a:gd name="connsiteY5" fmla="*/ 716643 h 5733143"/>
              <a:gd name="connsiteX6" fmla="*/ 488043 w 8747675"/>
              <a:gd name="connsiteY6" fmla="*/ 2875188 h 5733143"/>
              <a:gd name="connsiteX7" fmla="*/ 8744585 w 8747675"/>
              <a:gd name="connsiteY7" fmla="*/ 2884459 h 5733143"/>
              <a:gd name="connsiteX8" fmla="*/ 8677656 w 8747675"/>
              <a:gd name="connsiteY8" fmla="*/ 716642 h 5733143"/>
              <a:gd name="connsiteX9" fmla="*/ 488043 w 8747675"/>
              <a:gd name="connsiteY9" fmla="*/ 716643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716643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716642 h 5733143"/>
              <a:gd name="connsiteX9" fmla="*/ 488043 w 8753856"/>
              <a:gd name="connsiteY9" fmla="*/ 716643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716642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28844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303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5303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10050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10050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10849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4716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118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3954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11843 w 8753856"/>
              <a:gd name="connsiteY9" fmla="*/ 3954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3954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399145 h 5733143"/>
              <a:gd name="connsiteX9" fmla="*/ 411843 w 8753856"/>
              <a:gd name="connsiteY9" fmla="*/ 395442 h 5733143"/>
              <a:gd name="connsiteX0" fmla="*/ 0 w 8763000"/>
              <a:gd name="connsiteY0" fmla="*/ 0 h 5733143"/>
              <a:gd name="connsiteX1" fmla="*/ 8763000 w 8763000"/>
              <a:gd name="connsiteY1" fmla="*/ 0 h 5733143"/>
              <a:gd name="connsiteX2" fmla="*/ 8686800 w 8763000"/>
              <a:gd name="connsiteY2" fmla="*/ 5733143 h 5733143"/>
              <a:gd name="connsiteX3" fmla="*/ 0 w 8763000"/>
              <a:gd name="connsiteY3" fmla="*/ 5733143 h 5733143"/>
              <a:gd name="connsiteX4" fmla="*/ 0 w 8763000"/>
              <a:gd name="connsiteY4" fmla="*/ 0 h 5733143"/>
              <a:gd name="connsiteX5" fmla="*/ 411843 w 8763000"/>
              <a:gd name="connsiteY5" fmla="*/ 395442 h 5733143"/>
              <a:gd name="connsiteX6" fmla="*/ 411843 w 8763000"/>
              <a:gd name="connsiteY6" fmla="*/ 3027588 h 5733143"/>
              <a:gd name="connsiteX7" fmla="*/ 8744585 w 8763000"/>
              <a:gd name="connsiteY7" fmla="*/ 3036859 h 5733143"/>
              <a:gd name="connsiteX8" fmla="*/ 8753856 w 8763000"/>
              <a:gd name="connsiteY8" fmla="*/ 399145 h 5733143"/>
              <a:gd name="connsiteX9" fmla="*/ 411843 w 8763000"/>
              <a:gd name="connsiteY9" fmla="*/ 395442 h 5733143"/>
              <a:gd name="connsiteX0" fmla="*/ 0 w 8763000"/>
              <a:gd name="connsiteY0" fmla="*/ 0 h 5733143"/>
              <a:gd name="connsiteX1" fmla="*/ 8763000 w 8763000"/>
              <a:gd name="connsiteY1" fmla="*/ 0 h 5733143"/>
              <a:gd name="connsiteX2" fmla="*/ 8763000 w 8763000"/>
              <a:gd name="connsiteY2" fmla="*/ 5733143 h 5733143"/>
              <a:gd name="connsiteX3" fmla="*/ 0 w 8763000"/>
              <a:gd name="connsiteY3" fmla="*/ 5733143 h 5733143"/>
              <a:gd name="connsiteX4" fmla="*/ 0 w 8763000"/>
              <a:gd name="connsiteY4" fmla="*/ 0 h 5733143"/>
              <a:gd name="connsiteX5" fmla="*/ 411843 w 8763000"/>
              <a:gd name="connsiteY5" fmla="*/ 395442 h 5733143"/>
              <a:gd name="connsiteX6" fmla="*/ 411843 w 8763000"/>
              <a:gd name="connsiteY6" fmla="*/ 3027588 h 5733143"/>
              <a:gd name="connsiteX7" fmla="*/ 8744585 w 8763000"/>
              <a:gd name="connsiteY7" fmla="*/ 3036859 h 5733143"/>
              <a:gd name="connsiteX8" fmla="*/ 8753856 w 8763000"/>
              <a:gd name="connsiteY8" fmla="*/ 399145 h 5733143"/>
              <a:gd name="connsiteX9" fmla="*/ 411843 w 8763000"/>
              <a:gd name="connsiteY9" fmla="*/ 395442 h 5733143"/>
              <a:gd name="connsiteX0" fmla="*/ 0 w 8763000"/>
              <a:gd name="connsiteY0" fmla="*/ 0 h 5733143"/>
              <a:gd name="connsiteX1" fmla="*/ 8763000 w 8763000"/>
              <a:gd name="connsiteY1" fmla="*/ 0 h 5733143"/>
              <a:gd name="connsiteX2" fmla="*/ 8763000 w 8763000"/>
              <a:gd name="connsiteY2" fmla="*/ 5733143 h 5733143"/>
              <a:gd name="connsiteX3" fmla="*/ 0 w 8763000"/>
              <a:gd name="connsiteY3" fmla="*/ 5733143 h 5733143"/>
              <a:gd name="connsiteX4" fmla="*/ 0 w 8763000"/>
              <a:gd name="connsiteY4" fmla="*/ 0 h 5733143"/>
              <a:gd name="connsiteX5" fmla="*/ 411843 w 8763000"/>
              <a:gd name="connsiteY5" fmla="*/ 395442 h 5733143"/>
              <a:gd name="connsiteX6" fmla="*/ 411843 w 8763000"/>
              <a:gd name="connsiteY6" fmla="*/ 3027588 h 5733143"/>
              <a:gd name="connsiteX7" fmla="*/ 8744585 w 8763000"/>
              <a:gd name="connsiteY7" fmla="*/ 3036859 h 5733143"/>
              <a:gd name="connsiteX8" fmla="*/ 8753856 w 8763000"/>
              <a:gd name="connsiteY8" fmla="*/ 399145 h 5733143"/>
              <a:gd name="connsiteX9" fmla="*/ 411843 w 8763000"/>
              <a:gd name="connsiteY9" fmla="*/ 395442 h 5733143"/>
              <a:gd name="connsiteX0" fmla="*/ 0 w 8763000"/>
              <a:gd name="connsiteY0" fmla="*/ 0 h 5733143"/>
              <a:gd name="connsiteX1" fmla="*/ 8763000 w 8763000"/>
              <a:gd name="connsiteY1" fmla="*/ 0 h 5733143"/>
              <a:gd name="connsiteX2" fmla="*/ 8763000 w 8763000"/>
              <a:gd name="connsiteY2" fmla="*/ 5733143 h 5733143"/>
              <a:gd name="connsiteX3" fmla="*/ 0 w 8763000"/>
              <a:gd name="connsiteY3" fmla="*/ 5733143 h 5733143"/>
              <a:gd name="connsiteX4" fmla="*/ 0 w 8763000"/>
              <a:gd name="connsiteY4" fmla="*/ 0 h 5733143"/>
              <a:gd name="connsiteX5" fmla="*/ 411843 w 8763000"/>
              <a:gd name="connsiteY5" fmla="*/ 395442 h 5733143"/>
              <a:gd name="connsiteX6" fmla="*/ 411843 w 8763000"/>
              <a:gd name="connsiteY6" fmla="*/ 3027588 h 5733143"/>
              <a:gd name="connsiteX7" fmla="*/ 8744585 w 8763000"/>
              <a:gd name="connsiteY7" fmla="*/ 3036859 h 5733143"/>
              <a:gd name="connsiteX8" fmla="*/ 8753856 w 8763000"/>
              <a:gd name="connsiteY8" fmla="*/ 399145 h 5733143"/>
              <a:gd name="connsiteX9" fmla="*/ 411843 w 8763000"/>
              <a:gd name="connsiteY9" fmla="*/ 395442 h 5733143"/>
              <a:gd name="connsiteX0" fmla="*/ 0 w 8763000"/>
              <a:gd name="connsiteY0" fmla="*/ 0 h 5733143"/>
              <a:gd name="connsiteX1" fmla="*/ 8763000 w 8763000"/>
              <a:gd name="connsiteY1" fmla="*/ 0 h 5733143"/>
              <a:gd name="connsiteX2" fmla="*/ 8763000 w 8763000"/>
              <a:gd name="connsiteY2" fmla="*/ 5733143 h 5733143"/>
              <a:gd name="connsiteX3" fmla="*/ 0 w 8763000"/>
              <a:gd name="connsiteY3" fmla="*/ 5733143 h 5733143"/>
              <a:gd name="connsiteX4" fmla="*/ 0 w 8763000"/>
              <a:gd name="connsiteY4" fmla="*/ 0 h 5733143"/>
              <a:gd name="connsiteX5" fmla="*/ 411843 w 8763000"/>
              <a:gd name="connsiteY5" fmla="*/ 395442 h 5733143"/>
              <a:gd name="connsiteX6" fmla="*/ 411843 w 8763000"/>
              <a:gd name="connsiteY6" fmla="*/ 3027588 h 5733143"/>
              <a:gd name="connsiteX7" fmla="*/ 8744585 w 8763000"/>
              <a:gd name="connsiteY7" fmla="*/ 3036859 h 5733143"/>
              <a:gd name="connsiteX8" fmla="*/ 8753856 w 8763000"/>
              <a:gd name="connsiteY8" fmla="*/ 399145 h 5733143"/>
              <a:gd name="connsiteX9" fmla="*/ 411843 w 8763000"/>
              <a:gd name="connsiteY9" fmla="*/ 395442 h 5733143"/>
              <a:gd name="connsiteX0" fmla="*/ 0 w 8763000"/>
              <a:gd name="connsiteY0" fmla="*/ 0 h 5733143"/>
              <a:gd name="connsiteX1" fmla="*/ 8763000 w 8763000"/>
              <a:gd name="connsiteY1" fmla="*/ 0 h 5733143"/>
              <a:gd name="connsiteX2" fmla="*/ 8763000 w 8763000"/>
              <a:gd name="connsiteY2" fmla="*/ 5733143 h 5733143"/>
              <a:gd name="connsiteX3" fmla="*/ 0 w 8763000"/>
              <a:gd name="connsiteY3" fmla="*/ 5733143 h 5733143"/>
              <a:gd name="connsiteX4" fmla="*/ 0 w 8763000"/>
              <a:gd name="connsiteY4" fmla="*/ 0 h 5733143"/>
              <a:gd name="connsiteX5" fmla="*/ 411843 w 8763000"/>
              <a:gd name="connsiteY5" fmla="*/ 395442 h 5733143"/>
              <a:gd name="connsiteX6" fmla="*/ 411843 w 8763000"/>
              <a:gd name="connsiteY6" fmla="*/ 3027588 h 5733143"/>
              <a:gd name="connsiteX7" fmla="*/ 8744585 w 8763000"/>
              <a:gd name="connsiteY7" fmla="*/ 3036859 h 5733143"/>
              <a:gd name="connsiteX8" fmla="*/ 8753856 w 8763000"/>
              <a:gd name="connsiteY8" fmla="*/ 399145 h 5733143"/>
              <a:gd name="connsiteX9" fmla="*/ 411843 w 8763000"/>
              <a:gd name="connsiteY9" fmla="*/ 395442 h 5733143"/>
              <a:gd name="connsiteX0" fmla="*/ 0 w 8823875"/>
              <a:gd name="connsiteY0" fmla="*/ 0 h 5733143"/>
              <a:gd name="connsiteX1" fmla="*/ 8763000 w 8823875"/>
              <a:gd name="connsiteY1" fmla="*/ 0 h 5733143"/>
              <a:gd name="connsiteX2" fmla="*/ 8763000 w 8823875"/>
              <a:gd name="connsiteY2" fmla="*/ 5733143 h 5733143"/>
              <a:gd name="connsiteX3" fmla="*/ 0 w 8823875"/>
              <a:gd name="connsiteY3" fmla="*/ 5733143 h 5733143"/>
              <a:gd name="connsiteX4" fmla="*/ 0 w 8823875"/>
              <a:gd name="connsiteY4" fmla="*/ 0 h 5733143"/>
              <a:gd name="connsiteX5" fmla="*/ 411843 w 8823875"/>
              <a:gd name="connsiteY5" fmla="*/ 395442 h 5733143"/>
              <a:gd name="connsiteX6" fmla="*/ 411843 w 8823875"/>
              <a:gd name="connsiteY6" fmla="*/ 3027588 h 5733143"/>
              <a:gd name="connsiteX7" fmla="*/ 8820785 w 8823875"/>
              <a:gd name="connsiteY7" fmla="*/ 3036859 h 5733143"/>
              <a:gd name="connsiteX8" fmla="*/ 8753856 w 8823875"/>
              <a:gd name="connsiteY8" fmla="*/ 399145 h 5733143"/>
              <a:gd name="connsiteX9" fmla="*/ 411843 w 8823875"/>
              <a:gd name="connsiteY9" fmla="*/ 395442 h 5733143"/>
              <a:gd name="connsiteX0" fmla="*/ 0 w 8830056"/>
              <a:gd name="connsiteY0" fmla="*/ 0 h 5733143"/>
              <a:gd name="connsiteX1" fmla="*/ 8763000 w 8830056"/>
              <a:gd name="connsiteY1" fmla="*/ 0 h 5733143"/>
              <a:gd name="connsiteX2" fmla="*/ 8763000 w 8830056"/>
              <a:gd name="connsiteY2" fmla="*/ 5733143 h 5733143"/>
              <a:gd name="connsiteX3" fmla="*/ 0 w 8830056"/>
              <a:gd name="connsiteY3" fmla="*/ 5733143 h 5733143"/>
              <a:gd name="connsiteX4" fmla="*/ 0 w 8830056"/>
              <a:gd name="connsiteY4" fmla="*/ 0 h 5733143"/>
              <a:gd name="connsiteX5" fmla="*/ 411843 w 8830056"/>
              <a:gd name="connsiteY5" fmla="*/ 395442 h 5733143"/>
              <a:gd name="connsiteX6" fmla="*/ 411843 w 8830056"/>
              <a:gd name="connsiteY6" fmla="*/ 3027588 h 5733143"/>
              <a:gd name="connsiteX7" fmla="*/ 8820785 w 8830056"/>
              <a:gd name="connsiteY7" fmla="*/ 3036859 h 5733143"/>
              <a:gd name="connsiteX8" fmla="*/ 8830056 w 8830056"/>
              <a:gd name="connsiteY8" fmla="*/ 399145 h 5733143"/>
              <a:gd name="connsiteX9" fmla="*/ 411843 w 8830056"/>
              <a:gd name="connsiteY9" fmla="*/ 395442 h 5733143"/>
              <a:gd name="connsiteX0" fmla="*/ 0 w 8830056"/>
              <a:gd name="connsiteY0" fmla="*/ 91484 h 5824627"/>
              <a:gd name="connsiteX1" fmla="*/ 8763000 w 8830056"/>
              <a:gd name="connsiteY1" fmla="*/ 91484 h 5824627"/>
              <a:gd name="connsiteX2" fmla="*/ 8763000 w 8830056"/>
              <a:gd name="connsiteY2" fmla="*/ 5824627 h 5824627"/>
              <a:gd name="connsiteX3" fmla="*/ 0 w 8830056"/>
              <a:gd name="connsiteY3" fmla="*/ 5824627 h 5824627"/>
              <a:gd name="connsiteX4" fmla="*/ 0 w 8830056"/>
              <a:gd name="connsiteY4" fmla="*/ 91484 h 5824627"/>
              <a:gd name="connsiteX5" fmla="*/ 411843 w 8830056"/>
              <a:gd name="connsiteY5" fmla="*/ 0 h 5824627"/>
              <a:gd name="connsiteX6" fmla="*/ 411843 w 8830056"/>
              <a:gd name="connsiteY6" fmla="*/ 3119072 h 5824627"/>
              <a:gd name="connsiteX7" fmla="*/ 8820785 w 8830056"/>
              <a:gd name="connsiteY7" fmla="*/ 3128343 h 5824627"/>
              <a:gd name="connsiteX8" fmla="*/ 8830056 w 8830056"/>
              <a:gd name="connsiteY8" fmla="*/ 490629 h 5824627"/>
              <a:gd name="connsiteX9" fmla="*/ 411843 w 8830056"/>
              <a:gd name="connsiteY9" fmla="*/ 0 h 5824627"/>
              <a:gd name="connsiteX0" fmla="*/ 0 w 8830056"/>
              <a:gd name="connsiteY0" fmla="*/ 91484 h 5824627"/>
              <a:gd name="connsiteX1" fmla="*/ 8763000 w 8830056"/>
              <a:gd name="connsiteY1" fmla="*/ 91484 h 5824627"/>
              <a:gd name="connsiteX2" fmla="*/ 8763000 w 8830056"/>
              <a:gd name="connsiteY2" fmla="*/ 5824627 h 5824627"/>
              <a:gd name="connsiteX3" fmla="*/ 0 w 8830056"/>
              <a:gd name="connsiteY3" fmla="*/ 5824627 h 5824627"/>
              <a:gd name="connsiteX4" fmla="*/ 0 w 8830056"/>
              <a:gd name="connsiteY4" fmla="*/ 91484 h 5824627"/>
              <a:gd name="connsiteX5" fmla="*/ 411843 w 8830056"/>
              <a:gd name="connsiteY5" fmla="*/ 0 h 5824627"/>
              <a:gd name="connsiteX6" fmla="*/ 411843 w 8830056"/>
              <a:gd name="connsiteY6" fmla="*/ 3119072 h 5824627"/>
              <a:gd name="connsiteX7" fmla="*/ 8820785 w 8830056"/>
              <a:gd name="connsiteY7" fmla="*/ 3128343 h 5824627"/>
              <a:gd name="connsiteX8" fmla="*/ 8830056 w 8830056"/>
              <a:gd name="connsiteY8" fmla="*/ 3703 h 5824627"/>
              <a:gd name="connsiteX9" fmla="*/ 411843 w 8830056"/>
              <a:gd name="connsiteY9" fmla="*/ 0 h 5824627"/>
              <a:gd name="connsiteX0" fmla="*/ 0 w 8830056"/>
              <a:gd name="connsiteY0" fmla="*/ 91484 h 5824627"/>
              <a:gd name="connsiteX1" fmla="*/ 8763000 w 8830056"/>
              <a:gd name="connsiteY1" fmla="*/ 91484 h 5824627"/>
              <a:gd name="connsiteX2" fmla="*/ 8763000 w 8830056"/>
              <a:gd name="connsiteY2" fmla="*/ 5824627 h 5824627"/>
              <a:gd name="connsiteX3" fmla="*/ 0 w 8830056"/>
              <a:gd name="connsiteY3" fmla="*/ 5824627 h 5824627"/>
              <a:gd name="connsiteX4" fmla="*/ 0 w 8830056"/>
              <a:gd name="connsiteY4" fmla="*/ 91484 h 5824627"/>
              <a:gd name="connsiteX5" fmla="*/ 411843 w 8830056"/>
              <a:gd name="connsiteY5" fmla="*/ 0 h 5824627"/>
              <a:gd name="connsiteX6" fmla="*/ 411843 w 8830056"/>
              <a:gd name="connsiteY6" fmla="*/ 3327754 h 5824627"/>
              <a:gd name="connsiteX7" fmla="*/ 8820785 w 8830056"/>
              <a:gd name="connsiteY7" fmla="*/ 3128343 h 5824627"/>
              <a:gd name="connsiteX8" fmla="*/ 8830056 w 8830056"/>
              <a:gd name="connsiteY8" fmla="*/ 3703 h 5824627"/>
              <a:gd name="connsiteX9" fmla="*/ 411843 w 8830056"/>
              <a:gd name="connsiteY9" fmla="*/ 0 h 5824627"/>
              <a:gd name="connsiteX0" fmla="*/ 0 w 8830056"/>
              <a:gd name="connsiteY0" fmla="*/ 91484 h 5824627"/>
              <a:gd name="connsiteX1" fmla="*/ 8763000 w 8830056"/>
              <a:gd name="connsiteY1" fmla="*/ 91484 h 5824627"/>
              <a:gd name="connsiteX2" fmla="*/ 8763000 w 8830056"/>
              <a:gd name="connsiteY2" fmla="*/ 5824627 h 5824627"/>
              <a:gd name="connsiteX3" fmla="*/ 0 w 8830056"/>
              <a:gd name="connsiteY3" fmla="*/ 5824627 h 5824627"/>
              <a:gd name="connsiteX4" fmla="*/ 0 w 8830056"/>
              <a:gd name="connsiteY4" fmla="*/ 91484 h 5824627"/>
              <a:gd name="connsiteX5" fmla="*/ 411843 w 8830056"/>
              <a:gd name="connsiteY5" fmla="*/ 0 h 5824627"/>
              <a:gd name="connsiteX6" fmla="*/ 411843 w 8830056"/>
              <a:gd name="connsiteY6" fmla="*/ 3327754 h 5824627"/>
              <a:gd name="connsiteX7" fmla="*/ 8820785 w 8830056"/>
              <a:gd name="connsiteY7" fmla="*/ 3337025 h 5824627"/>
              <a:gd name="connsiteX8" fmla="*/ 8830056 w 8830056"/>
              <a:gd name="connsiteY8" fmla="*/ 3703 h 5824627"/>
              <a:gd name="connsiteX9" fmla="*/ 411843 w 8830056"/>
              <a:gd name="connsiteY9" fmla="*/ 0 h 5824627"/>
              <a:gd name="connsiteX0" fmla="*/ 0 w 8830056"/>
              <a:gd name="connsiteY0" fmla="*/ 91484 h 5824627"/>
              <a:gd name="connsiteX1" fmla="*/ 8763000 w 8830056"/>
              <a:gd name="connsiteY1" fmla="*/ 91484 h 5824627"/>
              <a:gd name="connsiteX2" fmla="*/ 8763000 w 8830056"/>
              <a:gd name="connsiteY2" fmla="*/ 5824627 h 5824627"/>
              <a:gd name="connsiteX3" fmla="*/ 0 w 8830056"/>
              <a:gd name="connsiteY3" fmla="*/ 5824627 h 5824627"/>
              <a:gd name="connsiteX4" fmla="*/ 0 w 8830056"/>
              <a:gd name="connsiteY4" fmla="*/ 91484 h 5824627"/>
              <a:gd name="connsiteX5" fmla="*/ 411843 w 8830056"/>
              <a:gd name="connsiteY5" fmla="*/ 0 h 5824627"/>
              <a:gd name="connsiteX6" fmla="*/ 411843 w 8830056"/>
              <a:gd name="connsiteY6" fmla="*/ 3327754 h 5824627"/>
              <a:gd name="connsiteX7" fmla="*/ 8820785 w 8830056"/>
              <a:gd name="connsiteY7" fmla="*/ 3337025 h 5824627"/>
              <a:gd name="connsiteX8" fmla="*/ 8830056 w 8830056"/>
              <a:gd name="connsiteY8" fmla="*/ 3703 h 5824627"/>
              <a:gd name="connsiteX9" fmla="*/ 411843 w 8830056"/>
              <a:gd name="connsiteY9" fmla="*/ 0 h 582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30056" h="5824627">
                <a:moveTo>
                  <a:pt x="0" y="91484"/>
                </a:moveTo>
                <a:lnTo>
                  <a:pt x="8763000" y="91484"/>
                </a:lnTo>
                <a:lnTo>
                  <a:pt x="8763000" y="5824627"/>
                </a:lnTo>
                <a:lnTo>
                  <a:pt x="0" y="5824627"/>
                </a:lnTo>
                <a:lnTo>
                  <a:pt x="0" y="91484"/>
                </a:lnTo>
                <a:close/>
                <a:moveTo>
                  <a:pt x="411843" y="0"/>
                </a:moveTo>
                <a:lnTo>
                  <a:pt x="411843" y="3327754"/>
                </a:lnTo>
                <a:lnTo>
                  <a:pt x="8820785" y="3337025"/>
                </a:lnTo>
                <a:cubicBezTo>
                  <a:pt x="8823875" y="1903739"/>
                  <a:pt x="8826966" y="1436989"/>
                  <a:pt x="8830056" y="3703"/>
                </a:cubicBezTo>
                <a:lnTo>
                  <a:pt x="4118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3733" y="4249245"/>
            <a:ext cx="6852364" cy="512961"/>
          </a:xfrm>
        </p:spPr>
        <p:txBody>
          <a:bodyPr>
            <a:spAutoFit/>
          </a:bodyPr>
          <a:lstStyle>
            <a:lvl1pPr>
              <a:defRPr sz="3333" b="1" baseline="0"/>
            </a:lvl1pPr>
          </a:lstStyle>
          <a:p>
            <a:r>
              <a:rPr lang="en-US" noProof="0" dirty="0" smtClean="0"/>
              <a:t>Thank You!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3730" y="5176963"/>
            <a:ext cx="6852365" cy="574516"/>
          </a:xfrm>
        </p:spPr>
        <p:txBody>
          <a:bodyPr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3B0"/>
              </a:buClr>
              <a:buSzTx/>
              <a:buFont typeface="Lucida Grande"/>
              <a:buNone/>
              <a:tabLst/>
              <a:defRPr sz="18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 smtClean="0"/>
              <a:t>Etunimi</a:t>
            </a:r>
            <a:r>
              <a:rPr lang="en-US" noProof="0" dirty="0" smtClean="0"/>
              <a:t> </a:t>
            </a:r>
            <a:r>
              <a:rPr lang="en-US" noProof="0" dirty="0" err="1" smtClean="0"/>
              <a:t>Sukunimi</a:t>
            </a:r>
            <a:r>
              <a:rPr lang="en-US" noProof="0" dirty="0" smtClean="0"/>
              <a:t> etunimi.sukunimi@stat.fi</a:t>
            </a:r>
            <a:br>
              <a:rPr lang="en-US" noProof="0" dirty="0" smtClean="0"/>
            </a:br>
            <a:r>
              <a:rPr lang="en-US" noProof="0" dirty="0" err="1" smtClean="0"/>
              <a:t>Seminaari</a:t>
            </a:r>
            <a:r>
              <a:rPr lang="en-US" noProof="0" dirty="0" smtClean="0"/>
              <a:t>/</a:t>
            </a:r>
            <a:r>
              <a:rPr lang="en-US" noProof="0" dirty="0" err="1" smtClean="0"/>
              <a:t>tapahtuma</a:t>
            </a:r>
            <a:r>
              <a:rPr lang="en-US" noProof="0" dirty="0" smtClean="0"/>
              <a:t> xx Month </a:t>
            </a:r>
            <a:r>
              <a:rPr lang="en-US" noProof="0" dirty="0" err="1" smtClean="0"/>
              <a:t>xxxx</a:t>
            </a:r>
            <a:endParaRPr lang="en-US" noProof="0" dirty="0" smtClean="0"/>
          </a:p>
        </p:txBody>
      </p:sp>
      <p:pic>
        <p:nvPicPr>
          <p:cNvPr id="12" name="Picture 11" descr="TK_SE_rg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475" y="4015040"/>
            <a:ext cx="3273819" cy="67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1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282000"/>
            <a:ext cx="9503999" cy="5760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466" y="369086"/>
            <a:ext cx="10313071" cy="574516"/>
          </a:xfrm>
        </p:spPr>
        <p:txBody>
          <a:bodyPr wrap="square">
            <a:spAutoFit/>
          </a:bodyPr>
          <a:lstStyle/>
          <a:p>
            <a:r>
              <a:rPr lang="fi-FI" noProof="0" smtClean="0"/>
              <a:t>Muokkaa perustyyl. napsautt.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939464" y="1600201"/>
            <a:ext cx="10312400" cy="4411663"/>
          </a:xfrm>
        </p:spPr>
        <p:txBody>
          <a:bodyPr/>
          <a:lstStyle>
            <a:lvl2pPr marL="990575" indent="-380990">
              <a:buFont typeface="Arial" panose="020B0604020202020204" pitchFamily="34" charset="0"/>
              <a:buChar char="•"/>
              <a:defRPr/>
            </a:lvl2pPr>
            <a:lvl4pPr marL="2133547" indent="-304792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  <a:endParaRPr lang="en-US" noProof="0" dirty="0"/>
          </a:p>
        </p:txBody>
      </p:sp>
      <p:pic>
        <p:nvPicPr>
          <p:cNvPr id="9" name="Picture 8" descr="TK_EN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286" y="6282000"/>
            <a:ext cx="1986209" cy="40730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1"/>
            <a:ext cx="93946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333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EA56ED72-2FE2-4B67-BAF8-16DAF1B3D040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9464" y="6356351"/>
            <a:ext cx="1708717" cy="365125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Arial"/>
              </a:defRPr>
            </a:lvl1pPr>
          </a:lstStyle>
          <a:p>
            <a:fld id="{EEF1AACA-C373-4878-877F-64E767BEBB0E}" type="datetimeFigureOut">
              <a:rPr lang="fi-FI" smtClean="0"/>
              <a:t>10.8.2018</a:t>
            </a:fld>
            <a:endParaRPr lang="fi-FI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818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232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lehti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41864" y="-15194"/>
            <a:ext cx="11132965" cy="6305927"/>
          </a:xfrm>
          <a:custGeom>
            <a:avLst/>
            <a:gdLst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716643 w 8686800"/>
              <a:gd name="connsiteY5" fmla="*/ 716643 h 5733143"/>
              <a:gd name="connsiteX6" fmla="*/ 7166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7166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7166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7166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8211185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2884459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747675"/>
              <a:gd name="connsiteY0" fmla="*/ 0 h 5733143"/>
              <a:gd name="connsiteX1" fmla="*/ 8686800 w 8747675"/>
              <a:gd name="connsiteY1" fmla="*/ 0 h 5733143"/>
              <a:gd name="connsiteX2" fmla="*/ 8686800 w 8747675"/>
              <a:gd name="connsiteY2" fmla="*/ 5733143 h 5733143"/>
              <a:gd name="connsiteX3" fmla="*/ 0 w 8747675"/>
              <a:gd name="connsiteY3" fmla="*/ 5733143 h 5733143"/>
              <a:gd name="connsiteX4" fmla="*/ 0 w 8747675"/>
              <a:gd name="connsiteY4" fmla="*/ 0 h 5733143"/>
              <a:gd name="connsiteX5" fmla="*/ 488043 w 8747675"/>
              <a:gd name="connsiteY5" fmla="*/ 716643 h 5733143"/>
              <a:gd name="connsiteX6" fmla="*/ 488043 w 8747675"/>
              <a:gd name="connsiteY6" fmla="*/ 2875188 h 5733143"/>
              <a:gd name="connsiteX7" fmla="*/ 8744585 w 8747675"/>
              <a:gd name="connsiteY7" fmla="*/ 2884459 h 5733143"/>
              <a:gd name="connsiteX8" fmla="*/ 8677656 w 8747675"/>
              <a:gd name="connsiteY8" fmla="*/ 716642 h 5733143"/>
              <a:gd name="connsiteX9" fmla="*/ 488043 w 8747675"/>
              <a:gd name="connsiteY9" fmla="*/ 716643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716643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716642 h 5733143"/>
              <a:gd name="connsiteX9" fmla="*/ 488043 w 8753856"/>
              <a:gd name="connsiteY9" fmla="*/ 716643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716642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28844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303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5303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10050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10050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10849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4716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118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3954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11843 w 8753856"/>
              <a:gd name="connsiteY9" fmla="*/ 3954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3954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399145 h 5733143"/>
              <a:gd name="connsiteX9" fmla="*/ 411843 w 8753856"/>
              <a:gd name="connsiteY9" fmla="*/ 395442 h 5733143"/>
              <a:gd name="connsiteX0" fmla="*/ 0 w 8747675"/>
              <a:gd name="connsiteY0" fmla="*/ 0 h 5733143"/>
              <a:gd name="connsiteX1" fmla="*/ 8686800 w 8747675"/>
              <a:gd name="connsiteY1" fmla="*/ 0 h 5733143"/>
              <a:gd name="connsiteX2" fmla="*/ 8686800 w 8747675"/>
              <a:gd name="connsiteY2" fmla="*/ 5733143 h 5733143"/>
              <a:gd name="connsiteX3" fmla="*/ 0 w 8747675"/>
              <a:gd name="connsiteY3" fmla="*/ 5733143 h 5733143"/>
              <a:gd name="connsiteX4" fmla="*/ 0 w 8747675"/>
              <a:gd name="connsiteY4" fmla="*/ 0 h 5733143"/>
              <a:gd name="connsiteX5" fmla="*/ 411843 w 8747675"/>
              <a:gd name="connsiteY5" fmla="*/ 395442 h 5733143"/>
              <a:gd name="connsiteX6" fmla="*/ 411843 w 8747675"/>
              <a:gd name="connsiteY6" fmla="*/ 3027588 h 5733143"/>
              <a:gd name="connsiteX7" fmla="*/ 8744585 w 8747675"/>
              <a:gd name="connsiteY7" fmla="*/ 3036859 h 5733143"/>
              <a:gd name="connsiteX8" fmla="*/ 8288866 w 8747675"/>
              <a:gd name="connsiteY8" fmla="*/ 399145 h 5733143"/>
              <a:gd name="connsiteX9" fmla="*/ 411843 w 8747675"/>
              <a:gd name="connsiteY9" fmla="*/ 395442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11843 w 8686800"/>
              <a:gd name="connsiteY5" fmla="*/ 395442 h 5733143"/>
              <a:gd name="connsiteX6" fmla="*/ 411843 w 8686800"/>
              <a:gd name="connsiteY6" fmla="*/ 3027588 h 5733143"/>
              <a:gd name="connsiteX7" fmla="*/ 8285777 w 8686800"/>
              <a:gd name="connsiteY7" fmla="*/ 3036859 h 5733143"/>
              <a:gd name="connsiteX8" fmla="*/ 8288866 w 8686800"/>
              <a:gd name="connsiteY8" fmla="*/ 399145 h 5733143"/>
              <a:gd name="connsiteX9" fmla="*/ 411843 w 8686800"/>
              <a:gd name="connsiteY9" fmla="*/ 395442 h 5733143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10635 h 5748336"/>
              <a:gd name="connsiteX6" fmla="*/ 411843 w 8686800"/>
              <a:gd name="connsiteY6" fmla="*/ 3042781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10635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042781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595356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299048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627389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627389 h 5748336"/>
              <a:gd name="connsiteX7" fmla="*/ 8285777 w 8686800"/>
              <a:gd name="connsiteY7" fmla="*/ 36286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627389 h 5748336"/>
              <a:gd name="connsiteX7" fmla="*/ 8285777 w 8686800"/>
              <a:gd name="connsiteY7" fmla="*/ 3300311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627389 h 5748336"/>
              <a:gd name="connsiteX7" fmla="*/ 8285777 w 8686800"/>
              <a:gd name="connsiteY7" fmla="*/ 3612636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964561"/>
              <a:gd name="connsiteX1" fmla="*/ 8686800 w 8686800"/>
              <a:gd name="connsiteY1" fmla="*/ 15193 h 5964561"/>
              <a:gd name="connsiteX2" fmla="*/ 8686800 w 8686800"/>
              <a:gd name="connsiteY2" fmla="*/ 5748336 h 5964561"/>
              <a:gd name="connsiteX3" fmla="*/ 0 w 8686800"/>
              <a:gd name="connsiteY3" fmla="*/ 5964561 h 5964561"/>
              <a:gd name="connsiteX4" fmla="*/ 0 w 8686800"/>
              <a:gd name="connsiteY4" fmla="*/ 15193 h 5964561"/>
              <a:gd name="connsiteX5" fmla="*/ 411843 w 8686800"/>
              <a:gd name="connsiteY5" fmla="*/ 4764 h 5964561"/>
              <a:gd name="connsiteX6" fmla="*/ 411843 w 8686800"/>
              <a:gd name="connsiteY6" fmla="*/ 3627389 h 5964561"/>
              <a:gd name="connsiteX7" fmla="*/ 8285777 w 8686800"/>
              <a:gd name="connsiteY7" fmla="*/ 3612636 h 5964561"/>
              <a:gd name="connsiteX8" fmla="*/ 8288866 w 8686800"/>
              <a:gd name="connsiteY8" fmla="*/ 0 h 5964561"/>
              <a:gd name="connsiteX9" fmla="*/ 411843 w 8686800"/>
              <a:gd name="connsiteY9" fmla="*/ 4764 h 5964561"/>
              <a:gd name="connsiteX0" fmla="*/ 0 w 8686800"/>
              <a:gd name="connsiteY0" fmla="*/ 15193 h 5964561"/>
              <a:gd name="connsiteX1" fmla="*/ 8686800 w 8686800"/>
              <a:gd name="connsiteY1" fmla="*/ 15193 h 5964561"/>
              <a:gd name="connsiteX2" fmla="*/ 8686800 w 8686800"/>
              <a:gd name="connsiteY2" fmla="*/ 5964561 h 5964561"/>
              <a:gd name="connsiteX3" fmla="*/ 0 w 8686800"/>
              <a:gd name="connsiteY3" fmla="*/ 5964561 h 5964561"/>
              <a:gd name="connsiteX4" fmla="*/ 0 w 8686800"/>
              <a:gd name="connsiteY4" fmla="*/ 15193 h 5964561"/>
              <a:gd name="connsiteX5" fmla="*/ 411843 w 8686800"/>
              <a:gd name="connsiteY5" fmla="*/ 4764 h 5964561"/>
              <a:gd name="connsiteX6" fmla="*/ 411843 w 8686800"/>
              <a:gd name="connsiteY6" fmla="*/ 3627389 h 5964561"/>
              <a:gd name="connsiteX7" fmla="*/ 8285777 w 8686800"/>
              <a:gd name="connsiteY7" fmla="*/ 3612636 h 5964561"/>
              <a:gd name="connsiteX8" fmla="*/ 8288866 w 8686800"/>
              <a:gd name="connsiteY8" fmla="*/ 0 h 5964561"/>
              <a:gd name="connsiteX9" fmla="*/ 411843 w 8686800"/>
              <a:gd name="connsiteY9" fmla="*/ 4764 h 596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86800" h="5964561">
                <a:moveTo>
                  <a:pt x="0" y="15193"/>
                </a:moveTo>
                <a:lnTo>
                  <a:pt x="8686800" y="15193"/>
                </a:lnTo>
                <a:lnTo>
                  <a:pt x="8686800" y="5964561"/>
                </a:lnTo>
                <a:lnTo>
                  <a:pt x="0" y="5964561"/>
                </a:lnTo>
                <a:lnTo>
                  <a:pt x="0" y="15193"/>
                </a:lnTo>
                <a:close/>
                <a:moveTo>
                  <a:pt x="411843" y="4764"/>
                </a:moveTo>
                <a:lnTo>
                  <a:pt x="411843" y="3627389"/>
                </a:lnTo>
                <a:lnTo>
                  <a:pt x="8285777" y="3612636"/>
                </a:lnTo>
                <a:cubicBezTo>
                  <a:pt x="8288867" y="2179350"/>
                  <a:pt x="8285776" y="1433286"/>
                  <a:pt x="8288866" y="0"/>
                </a:cubicBezTo>
                <a:lnTo>
                  <a:pt x="411843" y="47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>
              <a:solidFill>
                <a:schemeClr val="tx1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2441" y="4278367"/>
            <a:ext cx="10112127" cy="57451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aseline="0"/>
            </a:lvl1pPr>
          </a:lstStyle>
          <a:p>
            <a:r>
              <a:rPr lang="en-US" noProof="0" dirty="0" err="1" smtClean="0"/>
              <a:t>Väliotsikko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72440" y="5458661"/>
            <a:ext cx="6901805" cy="3889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err="1" smtClean="0"/>
              <a:t>Alaotsikko</a:t>
            </a:r>
            <a:endParaRPr lang="en-US" noProof="0" dirty="0" smtClean="0"/>
          </a:p>
        </p:txBody>
      </p:sp>
      <p:pic>
        <p:nvPicPr>
          <p:cNvPr id="7" name="Picture 6" descr="TK_EN_rg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58" y="5566656"/>
            <a:ext cx="1986209" cy="4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lehti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41864" y="-15194"/>
            <a:ext cx="11132965" cy="6305927"/>
          </a:xfrm>
          <a:custGeom>
            <a:avLst/>
            <a:gdLst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716643 w 8686800"/>
              <a:gd name="connsiteY5" fmla="*/ 716643 h 5733143"/>
              <a:gd name="connsiteX6" fmla="*/ 7166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7166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7166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7166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8211185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2884459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747675"/>
              <a:gd name="connsiteY0" fmla="*/ 0 h 5733143"/>
              <a:gd name="connsiteX1" fmla="*/ 8686800 w 8747675"/>
              <a:gd name="connsiteY1" fmla="*/ 0 h 5733143"/>
              <a:gd name="connsiteX2" fmla="*/ 8686800 w 8747675"/>
              <a:gd name="connsiteY2" fmla="*/ 5733143 h 5733143"/>
              <a:gd name="connsiteX3" fmla="*/ 0 w 8747675"/>
              <a:gd name="connsiteY3" fmla="*/ 5733143 h 5733143"/>
              <a:gd name="connsiteX4" fmla="*/ 0 w 8747675"/>
              <a:gd name="connsiteY4" fmla="*/ 0 h 5733143"/>
              <a:gd name="connsiteX5" fmla="*/ 488043 w 8747675"/>
              <a:gd name="connsiteY5" fmla="*/ 716643 h 5733143"/>
              <a:gd name="connsiteX6" fmla="*/ 488043 w 8747675"/>
              <a:gd name="connsiteY6" fmla="*/ 2875188 h 5733143"/>
              <a:gd name="connsiteX7" fmla="*/ 8744585 w 8747675"/>
              <a:gd name="connsiteY7" fmla="*/ 2884459 h 5733143"/>
              <a:gd name="connsiteX8" fmla="*/ 8677656 w 8747675"/>
              <a:gd name="connsiteY8" fmla="*/ 716642 h 5733143"/>
              <a:gd name="connsiteX9" fmla="*/ 488043 w 8747675"/>
              <a:gd name="connsiteY9" fmla="*/ 716643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716643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716642 h 5733143"/>
              <a:gd name="connsiteX9" fmla="*/ 488043 w 8753856"/>
              <a:gd name="connsiteY9" fmla="*/ 716643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716642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28844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303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5303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10050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10050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10849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4716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118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3954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11843 w 8753856"/>
              <a:gd name="connsiteY9" fmla="*/ 3954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3954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399145 h 5733143"/>
              <a:gd name="connsiteX9" fmla="*/ 411843 w 8753856"/>
              <a:gd name="connsiteY9" fmla="*/ 395442 h 5733143"/>
              <a:gd name="connsiteX0" fmla="*/ 0 w 8747675"/>
              <a:gd name="connsiteY0" fmla="*/ 0 h 5733143"/>
              <a:gd name="connsiteX1" fmla="*/ 8686800 w 8747675"/>
              <a:gd name="connsiteY1" fmla="*/ 0 h 5733143"/>
              <a:gd name="connsiteX2" fmla="*/ 8686800 w 8747675"/>
              <a:gd name="connsiteY2" fmla="*/ 5733143 h 5733143"/>
              <a:gd name="connsiteX3" fmla="*/ 0 w 8747675"/>
              <a:gd name="connsiteY3" fmla="*/ 5733143 h 5733143"/>
              <a:gd name="connsiteX4" fmla="*/ 0 w 8747675"/>
              <a:gd name="connsiteY4" fmla="*/ 0 h 5733143"/>
              <a:gd name="connsiteX5" fmla="*/ 411843 w 8747675"/>
              <a:gd name="connsiteY5" fmla="*/ 395442 h 5733143"/>
              <a:gd name="connsiteX6" fmla="*/ 411843 w 8747675"/>
              <a:gd name="connsiteY6" fmla="*/ 3027588 h 5733143"/>
              <a:gd name="connsiteX7" fmla="*/ 8744585 w 8747675"/>
              <a:gd name="connsiteY7" fmla="*/ 3036859 h 5733143"/>
              <a:gd name="connsiteX8" fmla="*/ 8288866 w 8747675"/>
              <a:gd name="connsiteY8" fmla="*/ 399145 h 5733143"/>
              <a:gd name="connsiteX9" fmla="*/ 411843 w 8747675"/>
              <a:gd name="connsiteY9" fmla="*/ 395442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11843 w 8686800"/>
              <a:gd name="connsiteY5" fmla="*/ 395442 h 5733143"/>
              <a:gd name="connsiteX6" fmla="*/ 411843 w 8686800"/>
              <a:gd name="connsiteY6" fmla="*/ 3027588 h 5733143"/>
              <a:gd name="connsiteX7" fmla="*/ 8285777 w 8686800"/>
              <a:gd name="connsiteY7" fmla="*/ 3036859 h 5733143"/>
              <a:gd name="connsiteX8" fmla="*/ 8288866 w 8686800"/>
              <a:gd name="connsiteY8" fmla="*/ 399145 h 5733143"/>
              <a:gd name="connsiteX9" fmla="*/ 411843 w 8686800"/>
              <a:gd name="connsiteY9" fmla="*/ 395442 h 5733143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10635 h 5748336"/>
              <a:gd name="connsiteX6" fmla="*/ 411843 w 8686800"/>
              <a:gd name="connsiteY6" fmla="*/ 3042781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10635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042781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595356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299048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627389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627389 h 5748336"/>
              <a:gd name="connsiteX7" fmla="*/ 8285777 w 8686800"/>
              <a:gd name="connsiteY7" fmla="*/ 36286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627389 h 5748336"/>
              <a:gd name="connsiteX7" fmla="*/ 8285777 w 8686800"/>
              <a:gd name="connsiteY7" fmla="*/ 3300311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627389 h 5748336"/>
              <a:gd name="connsiteX7" fmla="*/ 8285777 w 8686800"/>
              <a:gd name="connsiteY7" fmla="*/ 3612636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964561"/>
              <a:gd name="connsiteX1" fmla="*/ 8686800 w 8686800"/>
              <a:gd name="connsiteY1" fmla="*/ 15193 h 5964561"/>
              <a:gd name="connsiteX2" fmla="*/ 8686800 w 8686800"/>
              <a:gd name="connsiteY2" fmla="*/ 5748336 h 5964561"/>
              <a:gd name="connsiteX3" fmla="*/ 0 w 8686800"/>
              <a:gd name="connsiteY3" fmla="*/ 5964561 h 5964561"/>
              <a:gd name="connsiteX4" fmla="*/ 0 w 8686800"/>
              <a:gd name="connsiteY4" fmla="*/ 15193 h 5964561"/>
              <a:gd name="connsiteX5" fmla="*/ 411843 w 8686800"/>
              <a:gd name="connsiteY5" fmla="*/ 4764 h 5964561"/>
              <a:gd name="connsiteX6" fmla="*/ 411843 w 8686800"/>
              <a:gd name="connsiteY6" fmla="*/ 3627389 h 5964561"/>
              <a:gd name="connsiteX7" fmla="*/ 8285777 w 8686800"/>
              <a:gd name="connsiteY7" fmla="*/ 3612636 h 5964561"/>
              <a:gd name="connsiteX8" fmla="*/ 8288866 w 8686800"/>
              <a:gd name="connsiteY8" fmla="*/ 0 h 5964561"/>
              <a:gd name="connsiteX9" fmla="*/ 411843 w 8686800"/>
              <a:gd name="connsiteY9" fmla="*/ 4764 h 5964561"/>
              <a:gd name="connsiteX0" fmla="*/ 0 w 8686800"/>
              <a:gd name="connsiteY0" fmla="*/ 15193 h 5964561"/>
              <a:gd name="connsiteX1" fmla="*/ 8686800 w 8686800"/>
              <a:gd name="connsiteY1" fmla="*/ 15193 h 5964561"/>
              <a:gd name="connsiteX2" fmla="*/ 8686800 w 8686800"/>
              <a:gd name="connsiteY2" fmla="*/ 5964561 h 5964561"/>
              <a:gd name="connsiteX3" fmla="*/ 0 w 8686800"/>
              <a:gd name="connsiteY3" fmla="*/ 5964561 h 5964561"/>
              <a:gd name="connsiteX4" fmla="*/ 0 w 8686800"/>
              <a:gd name="connsiteY4" fmla="*/ 15193 h 5964561"/>
              <a:gd name="connsiteX5" fmla="*/ 411843 w 8686800"/>
              <a:gd name="connsiteY5" fmla="*/ 4764 h 5964561"/>
              <a:gd name="connsiteX6" fmla="*/ 411843 w 8686800"/>
              <a:gd name="connsiteY6" fmla="*/ 3627389 h 5964561"/>
              <a:gd name="connsiteX7" fmla="*/ 8285777 w 8686800"/>
              <a:gd name="connsiteY7" fmla="*/ 3612636 h 5964561"/>
              <a:gd name="connsiteX8" fmla="*/ 8288866 w 8686800"/>
              <a:gd name="connsiteY8" fmla="*/ 0 h 5964561"/>
              <a:gd name="connsiteX9" fmla="*/ 411843 w 8686800"/>
              <a:gd name="connsiteY9" fmla="*/ 4764 h 596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86800" h="5964561">
                <a:moveTo>
                  <a:pt x="0" y="15193"/>
                </a:moveTo>
                <a:lnTo>
                  <a:pt x="8686800" y="15193"/>
                </a:lnTo>
                <a:lnTo>
                  <a:pt x="8686800" y="5964561"/>
                </a:lnTo>
                <a:lnTo>
                  <a:pt x="0" y="5964561"/>
                </a:lnTo>
                <a:lnTo>
                  <a:pt x="0" y="15193"/>
                </a:lnTo>
                <a:close/>
                <a:moveTo>
                  <a:pt x="411843" y="4764"/>
                </a:moveTo>
                <a:lnTo>
                  <a:pt x="411843" y="3627389"/>
                </a:lnTo>
                <a:lnTo>
                  <a:pt x="8285777" y="3612636"/>
                </a:lnTo>
                <a:cubicBezTo>
                  <a:pt x="8288867" y="2179350"/>
                  <a:pt x="8285776" y="1433286"/>
                  <a:pt x="8288866" y="0"/>
                </a:cubicBezTo>
                <a:lnTo>
                  <a:pt x="411843" y="47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>
              <a:solidFill>
                <a:schemeClr val="tx1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2441" y="4278367"/>
            <a:ext cx="10112127" cy="57451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aseline="0"/>
            </a:lvl1pPr>
          </a:lstStyle>
          <a:p>
            <a:r>
              <a:rPr lang="en-US" noProof="0" dirty="0" err="1" smtClean="0"/>
              <a:t>Väliotsikko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72440" y="5458661"/>
            <a:ext cx="6901805" cy="3889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err="1" smtClean="0"/>
              <a:t>Alaotsikko</a:t>
            </a:r>
            <a:endParaRPr lang="en-US" noProof="0" dirty="0" smtClean="0"/>
          </a:p>
        </p:txBody>
      </p:sp>
      <p:pic>
        <p:nvPicPr>
          <p:cNvPr id="7" name="Picture 6" descr="TK_EN_rg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58" y="5566656"/>
            <a:ext cx="1986209" cy="4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lehti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41864" y="-15194"/>
            <a:ext cx="11132965" cy="6305927"/>
          </a:xfrm>
          <a:custGeom>
            <a:avLst/>
            <a:gdLst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716643 w 8686800"/>
              <a:gd name="connsiteY5" fmla="*/ 716643 h 5733143"/>
              <a:gd name="connsiteX6" fmla="*/ 7166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7166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7166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7166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8211185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2884459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747675"/>
              <a:gd name="connsiteY0" fmla="*/ 0 h 5733143"/>
              <a:gd name="connsiteX1" fmla="*/ 8686800 w 8747675"/>
              <a:gd name="connsiteY1" fmla="*/ 0 h 5733143"/>
              <a:gd name="connsiteX2" fmla="*/ 8686800 w 8747675"/>
              <a:gd name="connsiteY2" fmla="*/ 5733143 h 5733143"/>
              <a:gd name="connsiteX3" fmla="*/ 0 w 8747675"/>
              <a:gd name="connsiteY3" fmla="*/ 5733143 h 5733143"/>
              <a:gd name="connsiteX4" fmla="*/ 0 w 8747675"/>
              <a:gd name="connsiteY4" fmla="*/ 0 h 5733143"/>
              <a:gd name="connsiteX5" fmla="*/ 488043 w 8747675"/>
              <a:gd name="connsiteY5" fmla="*/ 716643 h 5733143"/>
              <a:gd name="connsiteX6" fmla="*/ 488043 w 8747675"/>
              <a:gd name="connsiteY6" fmla="*/ 2875188 h 5733143"/>
              <a:gd name="connsiteX7" fmla="*/ 8744585 w 8747675"/>
              <a:gd name="connsiteY7" fmla="*/ 2884459 h 5733143"/>
              <a:gd name="connsiteX8" fmla="*/ 8677656 w 8747675"/>
              <a:gd name="connsiteY8" fmla="*/ 716642 h 5733143"/>
              <a:gd name="connsiteX9" fmla="*/ 488043 w 8747675"/>
              <a:gd name="connsiteY9" fmla="*/ 716643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716643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716642 h 5733143"/>
              <a:gd name="connsiteX9" fmla="*/ 488043 w 8753856"/>
              <a:gd name="connsiteY9" fmla="*/ 716643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716642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28844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303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5303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10050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10050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10849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4716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118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3954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11843 w 8753856"/>
              <a:gd name="connsiteY9" fmla="*/ 3954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3954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399145 h 5733143"/>
              <a:gd name="connsiteX9" fmla="*/ 411843 w 8753856"/>
              <a:gd name="connsiteY9" fmla="*/ 395442 h 5733143"/>
              <a:gd name="connsiteX0" fmla="*/ 0 w 8747675"/>
              <a:gd name="connsiteY0" fmla="*/ 0 h 5733143"/>
              <a:gd name="connsiteX1" fmla="*/ 8686800 w 8747675"/>
              <a:gd name="connsiteY1" fmla="*/ 0 h 5733143"/>
              <a:gd name="connsiteX2" fmla="*/ 8686800 w 8747675"/>
              <a:gd name="connsiteY2" fmla="*/ 5733143 h 5733143"/>
              <a:gd name="connsiteX3" fmla="*/ 0 w 8747675"/>
              <a:gd name="connsiteY3" fmla="*/ 5733143 h 5733143"/>
              <a:gd name="connsiteX4" fmla="*/ 0 w 8747675"/>
              <a:gd name="connsiteY4" fmla="*/ 0 h 5733143"/>
              <a:gd name="connsiteX5" fmla="*/ 411843 w 8747675"/>
              <a:gd name="connsiteY5" fmla="*/ 395442 h 5733143"/>
              <a:gd name="connsiteX6" fmla="*/ 411843 w 8747675"/>
              <a:gd name="connsiteY6" fmla="*/ 3027588 h 5733143"/>
              <a:gd name="connsiteX7" fmla="*/ 8744585 w 8747675"/>
              <a:gd name="connsiteY7" fmla="*/ 3036859 h 5733143"/>
              <a:gd name="connsiteX8" fmla="*/ 8288866 w 8747675"/>
              <a:gd name="connsiteY8" fmla="*/ 399145 h 5733143"/>
              <a:gd name="connsiteX9" fmla="*/ 411843 w 8747675"/>
              <a:gd name="connsiteY9" fmla="*/ 395442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11843 w 8686800"/>
              <a:gd name="connsiteY5" fmla="*/ 395442 h 5733143"/>
              <a:gd name="connsiteX6" fmla="*/ 411843 w 8686800"/>
              <a:gd name="connsiteY6" fmla="*/ 3027588 h 5733143"/>
              <a:gd name="connsiteX7" fmla="*/ 8285777 w 8686800"/>
              <a:gd name="connsiteY7" fmla="*/ 3036859 h 5733143"/>
              <a:gd name="connsiteX8" fmla="*/ 8288866 w 8686800"/>
              <a:gd name="connsiteY8" fmla="*/ 399145 h 5733143"/>
              <a:gd name="connsiteX9" fmla="*/ 411843 w 8686800"/>
              <a:gd name="connsiteY9" fmla="*/ 395442 h 5733143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10635 h 5748336"/>
              <a:gd name="connsiteX6" fmla="*/ 411843 w 8686800"/>
              <a:gd name="connsiteY6" fmla="*/ 3042781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10635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042781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595356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299048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627389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627389 h 5748336"/>
              <a:gd name="connsiteX7" fmla="*/ 8285777 w 8686800"/>
              <a:gd name="connsiteY7" fmla="*/ 36286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627389 h 5748336"/>
              <a:gd name="connsiteX7" fmla="*/ 8285777 w 8686800"/>
              <a:gd name="connsiteY7" fmla="*/ 3300311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627389 h 5748336"/>
              <a:gd name="connsiteX7" fmla="*/ 8285777 w 8686800"/>
              <a:gd name="connsiteY7" fmla="*/ 3612636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964561"/>
              <a:gd name="connsiteX1" fmla="*/ 8686800 w 8686800"/>
              <a:gd name="connsiteY1" fmla="*/ 15193 h 5964561"/>
              <a:gd name="connsiteX2" fmla="*/ 8686800 w 8686800"/>
              <a:gd name="connsiteY2" fmla="*/ 5748336 h 5964561"/>
              <a:gd name="connsiteX3" fmla="*/ 0 w 8686800"/>
              <a:gd name="connsiteY3" fmla="*/ 5964561 h 5964561"/>
              <a:gd name="connsiteX4" fmla="*/ 0 w 8686800"/>
              <a:gd name="connsiteY4" fmla="*/ 15193 h 5964561"/>
              <a:gd name="connsiteX5" fmla="*/ 411843 w 8686800"/>
              <a:gd name="connsiteY5" fmla="*/ 4764 h 5964561"/>
              <a:gd name="connsiteX6" fmla="*/ 411843 w 8686800"/>
              <a:gd name="connsiteY6" fmla="*/ 3627389 h 5964561"/>
              <a:gd name="connsiteX7" fmla="*/ 8285777 w 8686800"/>
              <a:gd name="connsiteY7" fmla="*/ 3612636 h 5964561"/>
              <a:gd name="connsiteX8" fmla="*/ 8288866 w 8686800"/>
              <a:gd name="connsiteY8" fmla="*/ 0 h 5964561"/>
              <a:gd name="connsiteX9" fmla="*/ 411843 w 8686800"/>
              <a:gd name="connsiteY9" fmla="*/ 4764 h 5964561"/>
              <a:gd name="connsiteX0" fmla="*/ 0 w 8686800"/>
              <a:gd name="connsiteY0" fmla="*/ 15193 h 5964561"/>
              <a:gd name="connsiteX1" fmla="*/ 8686800 w 8686800"/>
              <a:gd name="connsiteY1" fmla="*/ 15193 h 5964561"/>
              <a:gd name="connsiteX2" fmla="*/ 8686800 w 8686800"/>
              <a:gd name="connsiteY2" fmla="*/ 5964561 h 5964561"/>
              <a:gd name="connsiteX3" fmla="*/ 0 w 8686800"/>
              <a:gd name="connsiteY3" fmla="*/ 5964561 h 5964561"/>
              <a:gd name="connsiteX4" fmla="*/ 0 w 8686800"/>
              <a:gd name="connsiteY4" fmla="*/ 15193 h 5964561"/>
              <a:gd name="connsiteX5" fmla="*/ 411843 w 8686800"/>
              <a:gd name="connsiteY5" fmla="*/ 4764 h 5964561"/>
              <a:gd name="connsiteX6" fmla="*/ 411843 w 8686800"/>
              <a:gd name="connsiteY6" fmla="*/ 3627389 h 5964561"/>
              <a:gd name="connsiteX7" fmla="*/ 8285777 w 8686800"/>
              <a:gd name="connsiteY7" fmla="*/ 3612636 h 5964561"/>
              <a:gd name="connsiteX8" fmla="*/ 8288866 w 8686800"/>
              <a:gd name="connsiteY8" fmla="*/ 0 h 5964561"/>
              <a:gd name="connsiteX9" fmla="*/ 411843 w 8686800"/>
              <a:gd name="connsiteY9" fmla="*/ 4764 h 596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86800" h="5964561">
                <a:moveTo>
                  <a:pt x="0" y="15193"/>
                </a:moveTo>
                <a:lnTo>
                  <a:pt x="8686800" y="15193"/>
                </a:lnTo>
                <a:lnTo>
                  <a:pt x="8686800" y="5964561"/>
                </a:lnTo>
                <a:lnTo>
                  <a:pt x="0" y="5964561"/>
                </a:lnTo>
                <a:lnTo>
                  <a:pt x="0" y="15193"/>
                </a:lnTo>
                <a:close/>
                <a:moveTo>
                  <a:pt x="411843" y="4764"/>
                </a:moveTo>
                <a:lnTo>
                  <a:pt x="411843" y="3627389"/>
                </a:lnTo>
                <a:lnTo>
                  <a:pt x="8285777" y="3612636"/>
                </a:lnTo>
                <a:cubicBezTo>
                  <a:pt x="8288867" y="2179350"/>
                  <a:pt x="8285776" y="1433286"/>
                  <a:pt x="8288866" y="0"/>
                </a:cubicBezTo>
                <a:lnTo>
                  <a:pt x="411843" y="47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>
              <a:solidFill>
                <a:schemeClr val="tx1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2441" y="4278367"/>
            <a:ext cx="10112127" cy="57451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aseline="0"/>
            </a:lvl1pPr>
          </a:lstStyle>
          <a:p>
            <a:r>
              <a:rPr lang="en-US" noProof="0" dirty="0" err="1" smtClean="0"/>
              <a:t>Väliotsikko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72440" y="5458661"/>
            <a:ext cx="6901805" cy="3889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err="1" smtClean="0"/>
              <a:t>Alaotsikko</a:t>
            </a:r>
            <a:endParaRPr lang="en-US" noProof="0" dirty="0" smtClean="0"/>
          </a:p>
        </p:txBody>
      </p:sp>
      <p:pic>
        <p:nvPicPr>
          <p:cNvPr id="7" name="Picture 6" descr="TK_EN_rg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58" y="5566656"/>
            <a:ext cx="1986209" cy="4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2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lehti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41864" y="-15194"/>
            <a:ext cx="11132965" cy="6305927"/>
          </a:xfrm>
          <a:custGeom>
            <a:avLst/>
            <a:gdLst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716643 w 8686800"/>
              <a:gd name="connsiteY5" fmla="*/ 716643 h 5733143"/>
              <a:gd name="connsiteX6" fmla="*/ 7166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7166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7166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7166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7970157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7970157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5016500 h 5733143"/>
              <a:gd name="connsiteX7" fmla="*/ 8211185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5016500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2884459 h 5733143"/>
              <a:gd name="connsiteX8" fmla="*/ 8220456 w 8686800"/>
              <a:gd name="connsiteY8" fmla="*/ 716643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2111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88043 w 8686800"/>
              <a:gd name="connsiteY5" fmla="*/ 716643 h 5733143"/>
              <a:gd name="connsiteX6" fmla="*/ 488043 w 8686800"/>
              <a:gd name="connsiteY6" fmla="*/ 2875188 h 5733143"/>
              <a:gd name="connsiteX7" fmla="*/ 8668385 w 8686800"/>
              <a:gd name="connsiteY7" fmla="*/ 2884459 h 5733143"/>
              <a:gd name="connsiteX8" fmla="*/ 8677656 w 8686800"/>
              <a:gd name="connsiteY8" fmla="*/ 716642 h 5733143"/>
              <a:gd name="connsiteX9" fmla="*/ 488043 w 8686800"/>
              <a:gd name="connsiteY9" fmla="*/ 716643 h 5733143"/>
              <a:gd name="connsiteX0" fmla="*/ 0 w 8747675"/>
              <a:gd name="connsiteY0" fmla="*/ 0 h 5733143"/>
              <a:gd name="connsiteX1" fmla="*/ 8686800 w 8747675"/>
              <a:gd name="connsiteY1" fmla="*/ 0 h 5733143"/>
              <a:gd name="connsiteX2" fmla="*/ 8686800 w 8747675"/>
              <a:gd name="connsiteY2" fmla="*/ 5733143 h 5733143"/>
              <a:gd name="connsiteX3" fmla="*/ 0 w 8747675"/>
              <a:gd name="connsiteY3" fmla="*/ 5733143 h 5733143"/>
              <a:gd name="connsiteX4" fmla="*/ 0 w 8747675"/>
              <a:gd name="connsiteY4" fmla="*/ 0 h 5733143"/>
              <a:gd name="connsiteX5" fmla="*/ 488043 w 8747675"/>
              <a:gd name="connsiteY5" fmla="*/ 716643 h 5733143"/>
              <a:gd name="connsiteX6" fmla="*/ 488043 w 8747675"/>
              <a:gd name="connsiteY6" fmla="*/ 2875188 h 5733143"/>
              <a:gd name="connsiteX7" fmla="*/ 8744585 w 8747675"/>
              <a:gd name="connsiteY7" fmla="*/ 2884459 h 5733143"/>
              <a:gd name="connsiteX8" fmla="*/ 8677656 w 8747675"/>
              <a:gd name="connsiteY8" fmla="*/ 716642 h 5733143"/>
              <a:gd name="connsiteX9" fmla="*/ 488043 w 8747675"/>
              <a:gd name="connsiteY9" fmla="*/ 716643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716643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716642 h 5733143"/>
              <a:gd name="connsiteX9" fmla="*/ 488043 w 8753856"/>
              <a:gd name="connsiteY9" fmla="*/ 716643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716642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2875188 h 5733143"/>
              <a:gd name="connsiteX7" fmla="*/ 8744585 w 8753856"/>
              <a:gd name="connsiteY7" fmla="*/ 28844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28844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530376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21910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521910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541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541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530379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530379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10050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10050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10849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880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88043 w 8753856"/>
              <a:gd name="connsiteY5" fmla="*/ 4716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880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4716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11843 w 8753856"/>
              <a:gd name="connsiteY9" fmla="*/ 4716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3954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475345 h 5733143"/>
              <a:gd name="connsiteX9" fmla="*/ 411843 w 8753856"/>
              <a:gd name="connsiteY9" fmla="*/ 395442 h 5733143"/>
              <a:gd name="connsiteX0" fmla="*/ 0 w 8753856"/>
              <a:gd name="connsiteY0" fmla="*/ 0 h 5733143"/>
              <a:gd name="connsiteX1" fmla="*/ 8686800 w 8753856"/>
              <a:gd name="connsiteY1" fmla="*/ 0 h 5733143"/>
              <a:gd name="connsiteX2" fmla="*/ 8686800 w 8753856"/>
              <a:gd name="connsiteY2" fmla="*/ 5733143 h 5733143"/>
              <a:gd name="connsiteX3" fmla="*/ 0 w 8753856"/>
              <a:gd name="connsiteY3" fmla="*/ 5733143 h 5733143"/>
              <a:gd name="connsiteX4" fmla="*/ 0 w 8753856"/>
              <a:gd name="connsiteY4" fmla="*/ 0 h 5733143"/>
              <a:gd name="connsiteX5" fmla="*/ 411843 w 8753856"/>
              <a:gd name="connsiteY5" fmla="*/ 395442 h 5733143"/>
              <a:gd name="connsiteX6" fmla="*/ 411843 w 8753856"/>
              <a:gd name="connsiteY6" fmla="*/ 3027588 h 5733143"/>
              <a:gd name="connsiteX7" fmla="*/ 8744585 w 8753856"/>
              <a:gd name="connsiteY7" fmla="*/ 3036859 h 5733143"/>
              <a:gd name="connsiteX8" fmla="*/ 8753856 w 8753856"/>
              <a:gd name="connsiteY8" fmla="*/ 399145 h 5733143"/>
              <a:gd name="connsiteX9" fmla="*/ 411843 w 8753856"/>
              <a:gd name="connsiteY9" fmla="*/ 395442 h 5733143"/>
              <a:gd name="connsiteX0" fmla="*/ 0 w 8747675"/>
              <a:gd name="connsiteY0" fmla="*/ 0 h 5733143"/>
              <a:gd name="connsiteX1" fmla="*/ 8686800 w 8747675"/>
              <a:gd name="connsiteY1" fmla="*/ 0 h 5733143"/>
              <a:gd name="connsiteX2" fmla="*/ 8686800 w 8747675"/>
              <a:gd name="connsiteY2" fmla="*/ 5733143 h 5733143"/>
              <a:gd name="connsiteX3" fmla="*/ 0 w 8747675"/>
              <a:gd name="connsiteY3" fmla="*/ 5733143 h 5733143"/>
              <a:gd name="connsiteX4" fmla="*/ 0 w 8747675"/>
              <a:gd name="connsiteY4" fmla="*/ 0 h 5733143"/>
              <a:gd name="connsiteX5" fmla="*/ 411843 w 8747675"/>
              <a:gd name="connsiteY5" fmla="*/ 395442 h 5733143"/>
              <a:gd name="connsiteX6" fmla="*/ 411843 w 8747675"/>
              <a:gd name="connsiteY6" fmla="*/ 3027588 h 5733143"/>
              <a:gd name="connsiteX7" fmla="*/ 8744585 w 8747675"/>
              <a:gd name="connsiteY7" fmla="*/ 3036859 h 5733143"/>
              <a:gd name="connsiteX8" fmla="*/ 8288866 w 8747675"/>
              <a:gd name="connsiteY8" fmla="*/ 399145 h 5733143"/>
              <a:gd name="connsiteX9" fmla="*/ 411843 w 8747675"/>
              <a:gd name="connsiteY9" fmla="*/ 395442 h 5733143"/>
              <a:gd name="connsiteX0" fmla="*/ 0 w 8686800"/>
              <a:gd name="connsiteY0" fmla="*/ 0 h 5733143"/>
              <a:gd name="connsiteX1" fmla="*/ 8686800 w 8686800"/>
              <a:gd name="connsiteY1" fmla="*/ 0 h 5733143"/>
              <a:gd name="connsiteX2" fmla="*/ 8686800 w 8686800"/>
              <a:gd name="connsiteY2" fmla="*/ 5733143 h 5733143"/>
              <a:gd name="connsiteX3" fmla="*/ 0 w 8686800"/>
              <a:gd name="connsiteY3" fmla="*/ 5733143 h 5733143"/>
              <a:gd name="connsiteX4" fmla="*/ 0 w 8686800"/>
              <a:gd name="connsiteY4" fmla="*/ 0 h 5733143"/>
              <a:gd name="connsiteX5" fmla="*/ 411843 w 8686800"/>
              <a:gd name="connsiteY5" fmla="*/ 395442 h 5733143"/>
              <a:gd name="connsiteX6" fmla="*/ 411843 w 8686800"/>
              <a:gd name="connsiteY6" fmla="*/ 3027588 h 5733143"/>
              <a:gd name="connsiteX7" fmla="*/ 8285777 w 8686800"/>
              <a:gd name="connsiteY7" fmla="*/ 3036859 h 5733143"/>
              <a:gd name="connsiteX8" fmla="*/ 8288866 w 8686800"/>
              <a:gd name="connsiteY8" fmla="*/ 399145 h 5733143"/>
              <a:gd name="connsiteX9" fmla="*/ 411843 w 8686800"/>
              <a:gd name="connsiteY9" fmla="*/ 395442 h 5733143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10635 h 5748336"/>
              <a:gd name="connsiteX6" fmla="*/ 411843 w 8686800"/>
              <a:gd name="connsiteY6" fmla="*/ 3042781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10635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042781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595356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299048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627389 h 5748336"/>
              <a:gd name="connsiteX7" fmla="*/ 8285777 w 8686800"/>
              <a:gd name="connsiteY7" fmla="*/ 30520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627389 h 5748336"/>
              <a:gd name="connsiteX7" fmla="*/ 8285777 w 8686800"/>
              <a:gd name="connsiteY7" fmla="*/ 3628652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627389 h 5748336"/>
              <a:gd name="connsiteX7" fmla="*/ 8285777 w 8686800"/>
              <a:gd name="connsiteY7" fmla="*/ 3300311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748336"/>
              <a:gd name="connsiteX1" fmla="*/ 8686800 w 8686800"/>
              <a:gd name="connsiteY1" fmla="*/ 15193 h 5748336"/>
              <a:gd name="connsiteX2" fmla="*/ 8686800 w 8686800"/>
              <a:gd name="connsiteY2" fmla="*/ 5748336 h 5748336"/>
              <a:gd name="connsiteX3" fmla="*/ 0 w 8686800"/>
              <a:gd name="connsiteY3" fmla="*/ 5748336 h 5748336"/>
              <a:gd name="connsiteX4" fmla="*/ 0 w 8686800"/>
              <a:gd name="connsiteY4" fmla="*/ 15193 h 5748336"/>
              <a:gd name="connsiteX5" fmla="*/ 411843 w 8686800"/>
              <a:gd name="connsiteY5" fmla="*/ 4764 h 5748336"/>
              <a:gd name="connsiteX6" fmla="*/ 411843 w 8686800"/>
              <a:gd name="connsiteY6" fmla="*/ 3627389 h 5748336"/>
              <a:gd name="connsiteX7" fmla="*/ 8285777 w 8686800"/>
              <a:gd name="connsiteY7" fmla="*/ 3612636 h 5748336"/>
              <a:gd name="connsiteX8" fmla="*/ 8288866 w 8686800"/>
              <a:gd name="connsiteY8" fmla="*/ 0 h 5748336"/>
              <a:gd name="connsiteX9" fmla="*/ 411843 w 8686800"/>
              <a:gd name="connsiteY9" fmla="*/ 4764 h 5748336"/>
              <a:gd name="connsiteX0" fmla="*/ 0 w 8686800"/>
              <a:gd name="connsiteY0" fmla="*/ 15193 h 5964561"/>
              <a:gd name="connsiteX1" fmla="*/ 8686800 w 8686800"/>
              <a:gd name="connsiteY1" fmla="*/ 15193 h 5964561"/>
              <a:gd name="connsiteX2" fmla="*/ 8686800 w 8686800"/>
              <a:gd name="connsiteY2" fmla="*/ 5748336 h 5964561"/>
              <a:gd name="connsiteX3" fmla="*/ 0 w 8686800"/>
              <a:gd name="connsiteY3" fmla="*/ 5964561 h 5964561"/>
              <a:gd name="connsiteX4" fmla="*/ 0 w 8686800"/>
              <a:gd name="connsiteY4" fmla="*/ 15193 h 5964561"/>
              <a:gd name="connsiteX5" fmla="*/ 411843 w 8686800"/>
              <a:gd name="connsiteY5" fmla="*/ 4764 h 5964561"/>
              <a:gd name="connsiteX6" fmla="*/ 411843 w 8686800"/>
              <a:gd name="connsiteY6" fmla="*/ 3627389 h 5964561"/>
              <a:gd name="connsiteX7" fmla="*/ 8285777 w 8686800"/>
              <a:gd name="connsiteY7" fmla="*/ 3612636 h 5964561"/>
              <a:gd name="connsiteX8" fmla="*/ 8288866 w 8686800"/>
              <a:gd name="connsiteY8" fmla="*/ 0 h 5964561"/>
              <a:gd name="connsiteX9" fmla="*/ 411843 w 8686800"/>
              <a:gd name="connsiteY9" fmla="*/ 4764 h 5964561"/>
              <a:gd name="connsiteX0" fmla="*/ 0 w 8686800"/>
              <a:gd name="connsiteY0" fmla="*/ 15193 h 5964561"/>
              <a:gd name="connsiteX1" fmla="*/ 8686800 w 8686800"/>
              <a:gd name="connsiteY1" fmla="*/ 15193 h 5964561"/>
              <a:gd name="connsiteX2" fmla="*/ 8686800 w 8686800"/>
              <a:gd name="connsiteY2" fmla="*/ 5964561 h 5964561"/>
              <a:gd name="connsiteX3" fmla="*/ 0 w 8686800"/>
              <a:gd name="connsiteY3" fmla="*/ 5964561 h 5964561"/>
              <a:gd name="connsiteX4" fmla="*/ 0 w 8686800"/>
              <a:gd name="connsiteY4" fmla="*/ 15193 h 5964561"/>
              <a:gd name="connsiteX5" fmla="*/ 411843 w 8686800"/>
              <a:gd name="connsiteY5" fmla="*/ 4764 h 5964561"/>
              <a:gd name="connsiteX6" fmla="*/ 411843 w 8686800"/>
              <a:gd name="connsiteY6" fmla="*/ 3627389 h 5964561"/>
              <a:gd name="connsiteX7" fmla="*/ 8285777 w 8686800"/>
              <a:gd name="connsiteY7" fmla="*/ 3612636 h 5964561"/>
              <a:gd name="connsiteX8" fmla="*/ 8288866 w 8686800"/>
              <a:gd name="connsiteY8" fmla="*/ 0 h 5964561"/>
              <a:gd name="connsiteX9" fmla="*/ 411843 w 8686800"/>
              <a:gd name="connsiteY9" fmla="*/ 4764 h 596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86800" h="5964561">
                <a:moveTo>
                  <a:pt x="0" y="15193"/>
                </a:moveTo>
                <a:lnTo>
                  <a:pt x="8686800" y="15193"/>
                </a:lnTo>
                <a:lnTo>
                  <a:pt x="8686800" y="5964561"/>
                </a:lnTo>
                <a:lnTo>
                  <a:pt x="0" y="5964561"/>
                </a:lnTo>
                <a:lnTo>
                  <a:pt x="0" y="15193"/>
                </a:lnTo>
                <a:close/>
                <a:moveTo>
                  <a:pt x="411843" y="4764"/>
                </a:moveTo>
                <a:lnTo>
                  <a:pt x="411843" y="3627389"/>
                </a:lnTo>
                <a:lnTo>
                  <a:pt x="8285777" y="3612636"/>
                </a:lnTo>
                <a:cubicBezTo>
                  <a:pt x="8288867" y="2179350"/>
                  <a:pt x="8285776" y="1433286"/>
                  <a:pt x="8288866" y="0"/>
                </a:cubicBezTo>
                <a:lnTo>
                  <a:pt x="411843" y="47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>
              <a:solidFill>
                <a:schemeClr val="tx1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2441" y="4278367"/>
            <a:ext cx="10112127" cy="57451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aseline="0"/>
            </a:lvl1pPr>
          </a:lstStyle>
          <a:p>
            <a:r>
              <a:rPr lang="en-US" noProof="0" dirty="0" err="1" smtClean="0"/>
              <a:t>Väliotsikko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72440" y="5458661"/>
            <a:ext cx="6901805" cy="3889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err="1" smtClean="0"/>
              <a:t>Alaotsikko</a:t>
            </a:r>
            <a:endParaRPr lang="en-US" noProof="0" dirty="0" smtClean="0"/>
          </a:p>
        </p:txBody>
      </p:sp>
      <p:pic>
        <p:nvPicPr>
          <p:cNvPr id="7" name="Picture 6" descr="TK_EN_rg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58" y="5566656"/>
            <a:ext cx="1986209" cy="4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2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282000"/>
            <a:ext cx="9503999" cy="5760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64" y="369086"/>
            <a:ext cx="10282408" cy="574516"/>
          </a:xfrm>
        </p:spPr>
        <p:txBody>
          <a:bodyPr wrap="square">
            <a:spAutoFit/>
          </a:bodyPr>
          <a:lstStyle/>
          <a:p>
            <a:r>
              <a:rPr lang="fi-FI" noProof="0" smtClean="0"/>
              <a:t>Muokkaa perustyyl. napsautt.</a:t>
            </a:r>
            <a:endParaRPr lang="en-US" noProof="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939800" y="1600199"/>
            <a:ext cx="5005917" cy="4411133"/>
          </a:xfrm>
        </p:spPr>
        <p:txBody>
          <a:bodyPr/>
          <a:lstStyle>
            <a:lvl2pPr marL="990575" indent="-380990">
              <a:buFont typeface="Arial" panose="020B0604020202020204" pitchFamily="34" charset="0"/>
              <a:buChar char="•"/>
              <a:defRPr/>
            </a:lvl2pPr>
            <a:lvl4pPr marL="2133547" indent="-304792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  <a:endParaRPr lang="en-US" noProof="0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6"/>
          </p:nvPr>
        </p:nvSpPr>
        <p:spPr>
          <a:xfrm>
            <a:off x="6226083" y="1600199"/>
            <a:ext cx="5005917" cy="4411133"/>
          </a:xfrm>
        </p:spPr>
        <p:txBody>
          <a:bodyPr/>
          <a:lstStyle>
            <a:lvl2pPr marL="1123935" indent="-514350">
              <a:buFont typeface="Arial" panose="020B0604020202020204" pitchFamily="34" charset="0"/>
              <a:buChar char="•"/>
              <a:defRPr/>
            </a:lvl2pPr>
            <a:lvl4pPr marL="2133547" indent="-304792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  <a:endParaRPr lang="en-US" noProof="0" dirty="0"/>
          </a:p>
        </p:txBody>
      </p:sp>
      <p:pic>
        <p:nvPicPr>
          <p:cNvPr id="11" name="Picture 10" descr="TK_EN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286" y="6282000"/>
            <a:ext cx="1986209" cy="407304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1"/>
            <a:ext cx="93946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333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EA56ED72-2FE2-4B67-BAF8-16DAF1B3D040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39464" y="6356351"/>
            <a:ext cx="1708717" cy="365125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Arial"/>
              </a:defRPr>
            </a:lvl1pPr>
          </a:lstStyle>
          <a:p>
            <a:fld id="{EEF1AACA-C373-4878-877F-64E767BEBB0E}" type="datetimeFigureOut">
              <a:rPr lang="fi-FI" smtClean="0"/>
              <a:t>10.8.2018</a:t>
            </a:fld>
            <a:endParaRPr lang="fi-FI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818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682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, ala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6282000"/>
            <a:ext cx="9503999" cy="5760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64" y="369086"/>
            <a:ext cx="10292816" cy="574516"/>
          </a:xfrm>
        </p:spPr>
        <p:txBody>
          <a:bodyPr wrap="square">
            <a:spAutoFit/>
          </a:bodyPr>
          <a:lstStyle/>
          <a:p>
            <a:r>
              <a:rPr lang="fi-FI" noProof="0" smtClean="0"/>
              <a:t>Muokkaa perustyyl. napsautt.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49592" y="2159000"/>
            <a:ext cx="10292816" cy="3852333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667" b="1" i="0" u="none" strike="noStrike" kern="1200" cap="none" spc="0" normalizeH="0" baseline="0" noProof="0">
                <a:ln>
                  <a:noFill/>
                </a:ln>
                <a:solidFill>
                  <a:srgbClr val="0073B0"/>
                </a:solidFill>
                <a:effectLst/>
                <a:uLnTx/>
                <a:uFillTx/>
                <a:latin typeface="Arial"/>
                <a:cs typeface="Arial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2267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Muokkaa tekstin perustyylejä napsauttamalla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39802" y="1346205"/>
            <a:ext cx="10301817" cy="312739"/>
          </a:xfrm>
        </p:spPr>
        <p:txBody>
          <a:bodyPr/>
          <a:lstStyle>
            <a:lvl1pPr marL="0" indent="0">
              <a:buNone/>
              <a:defRPr b="1">
                <a:solidFill>
                  <a:srgbClr val="0073B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fi-FI" noProof="0" smtClean="0"/>
              <a:t>Muokkaa tekstin perustyylejä napsauttamalla</a:t>
            </a:r>
          </a:p>
        </p:txBody>
      </p:sp>
      <p:pic>
        <p:nvPicPr>
          <p:cNvPr id="12" name="Picture 11" descr="TK_EN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286" y="6282000"/>
            <a:ext cx="1986209" cy="407304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1"/>
            <a:ext cx="93946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333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EA56ED72-2FE2-4B67-BAF8-16DAF1B3D040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39464" y="6356351"/>
            <a:ext cx="1708717" cy="365125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Arial"/>
              </a:defRPr>
            </a:lvl1pPr>
          </a:lstStyle>
          <a:p>
            <a:fld id="{EEF1AACA-C373-4878-877F-64E767BEBB0E}" type="datetimeFigureOut">
              <a:rPr lang="fi-FI" smtClean="0"/>
              <a:t>10.8.2018</a:t>
            </a:fld>
            <a:endParaRPr lang="fi-FI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818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579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, kaksi palstaa ja kuv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6282000"/>
            <a:ext cx="9503999" cy="5760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464" y="369086"/>
            <a:ext cx="10292536" cy="574516"/>
          </a:xfrm>
        </p:spPr>
        <p:txBody>
          <a:bodyPr wrap="square">
            <a:spAutoFit/>
          </a:bodyPr>
          <a:lstStyle/>
          <a:p>
            <a:r>
              <a:rPr lang="fi-FI" noProof="0" smtClean="0"/>
              <a:t>Muokkaa perustyyl. napsautt.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935616" y="1600202"/>
            <a:ext cx="4985717" cy="2709863"/>
          </a:xfrm>
        </p:spPr>
        <p:txBody>
          <a:bodyPr/>
          <a:lstStyle>
            <a:lvl2pPr marL="990575" indent="-380990">
              <a:buFont typeface="Arial" panose="020B0604020202020204" pitchFamily="34" charset="0"/>
              <a:buChar char="•"/>
              <a:defRPr/>
            </a:lvl2pPr>
            <a:lvl4pPr marL="2133547" indent="-304792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  <a:endParaRPr lang="en-US" noProof="0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6231471" y="1600202"/>
            <a:ext cx="4985717" cy="2709863"/>
          </a:xfrm>
        </p:spPr>
        <p:txBody>
          <a:bodyPr/>
          <a:lstStyle>
            <a:lvl2pPr marL="990575" indent="-380990">
              <a:buFont typeface="Arial" panose="020B0604020202020204" pitchFamily="34" charset="0"/>
              <a:buChar char="•"/>
              <a:defRPr/>
            </a:lvl2pPr>
            <a:lvl4pPr marL="2133547" indent="-304792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  <a:endParaRPr lang="en-US" noProof="0" dirty="0"/>
          </a:p>
        </p:txBody>
      </p:sp>
      <p:pic>
        <p:nvPicPr>
          <p:cNvPr id="15" name="Picture 14" descr="TK_EN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286" y="6282000"/>
            <a:ext cx="1986209" cy="40730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1"/>
            <a:ext cx="93946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333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EA56ED72-2FE2-4B67-BAF8-16DAF1B3D040}" type="slidenum">
              <a:rPr lang="fi-FI" smtClean="0"/>
              <a:t>‹#›</a:t>
            </a:fld>
            <a:endParaRPr lang="fi-FI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939464" y="6356351"/>
            <a:ext cx="1708717" cy="365125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Arial"/>
              </a:defRPr>
            </a:lvl1pPr>
          </a:lstStyle>
          <a:p>
            <a:fld id="{EEF1AACA-C373-4878-877F-64E767BEBB0E}" type="datetimeFigureOut">
              <a:rPr lang="fi-FI" smtClean="0"/>
              <a:t>10.8.2018</a:t>
            </a:fld>
            <a:endParaRPr lang="fi-FI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818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endParaRPr lang="fi-FI"/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4843725"/>
            <a:ext cx="85629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7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9466" y="366767"/>
            <a:ext cx="10313069" cy="5745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466" y="1548001"/>
            <a:ext cx="10313071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1"/>
            <a:ext cx="93946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333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EA56ED72-2FE2-4B67-BAF8-16DAF1B3D040}" type="slidenum">
              <a:rPr lang="fi-FI" smtClean="0"/>
              <a:t>‹#›</a:t>
            </a:fld>
            <a:endParaRPr lang="fi-FI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939464" y="6356351"/>
            <a:ext cx="1708717" cy="365125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Arial"/>
              </a:defRPr>
            </a:lvl1pPr>
          </a:lstStyle>
          <a:p>
            <a:fld id="{EEF1AACA-C373-4878-877F-64E767BEBB0E}" type="datetimeFigureOut">
              <a:rPr lang="fi-FI" smtClean="0"/>
              <a:t>10.8.2018</a:t>
            </a:fld>
            <a:endParaRPr lang="fi-F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818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819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3733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Clr>
          <a:srgbClr val="0073B0"/>
        </a:buClr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Clr>
          <a:srgbClr val="0073B0"/>
        </a:buClr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Clr>
          <a:srgbClr val="0073B0"/>
        </a:buClr>
        <a:buFont typeface="Arial"/>
        <a:buChar char="•"/>
        <a:defRPr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Clr>
          <a:srgbClr val="0073B0"/>
        </a:buClr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Clr>
          <a:srgbClr val="0073B0"/>
        </a:buClr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809063" y="4288198"/>
            <a:ext cx="6852364" cy="902683"/>
          </a:xfrm>
        </p:spPr>
        <p:txBody>
          <a:bodyPr/>
          <a:lstStyle/>
          <a:p>
            <a:r>
              <a:rPr lang="en-US" dirty="0"/>
              <a:t>All-time low period fertility in Finland: tempo or quantum effect?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4809062" y="5459962"/>
            <a:ext cx="6852365" cy="632096"/>
          </a:xfrm>
        </p:spPr>
        <p:txBody>
          <a:bodyPr/>
          <a:lstStyle/>
          <a:p>
            <a:r>
              <a:rPr lang="fi-FI" dirty="0" smtClean="0"/>
              <a:t>Julia Hellstrand</a:t>
            </a:r>
          </a:p>
          <a:p>
            <a:r>
              <a:rPr lang="fi-FI" dirty="0" smtClean="0"/>
              <a:t>BNU Workshop 2018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475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274009" y="1087277"/>
            <a:ext cx="4791767" cy="5048928"/>
          </a:xfrm>
          <a:prstGeom prst="rect">
            <a:avLst/>
          </a:prstGeom>
        </p:spPr>
      </p:pic>
      <p:sp>
        <p:nvSpPr>
          <p:cNvPr id="5" name="Tekstiruutu 4"/>
          <p:cNvSpPr txBox="1"/>
          <p:nvPr/>
        </p:nvSpPr>
        <p:spPr>
          <a:xfrm>
            <a:off x="274009" y="133170"/>
            <a:ext cx="11732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Forecasted completed cohort fertility rate (average total number of children at age 44) for women currently in their childbearing ages</a:t>
            </a:r>
          </a:p>
        </p:txBody>
      </p:sp>
      <p:sp>
        <p:nvSpPr>
          <p:cNvPr id="3" name="Tekstiruutu 2"/>
          <p:cNvSpPr txBox="1"/>
          <p:nvPr/>
        </p:nvSpPr>
        <p:spPr>
          <a:xfrm>
            <a:off x="5065776" y="1197005"/>
            <a:ext cx="71410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All-time low CFR is to be expected in the near future and extremely low values could be observed later on!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CFR is likely to slowly decrease from the latest observed value of 1.89 children per woman for the 1973-cohort to around 1.75 for the 1985-cohort and then </a:t>
            </a:r>
            <a:r>
              <a:rPr lang="en-US" sz="1600" b="1" dirty="0" smtClean="0"/>
              <a:t>rapidly decrease to a level below 1.50 children per woman for the 1990-cohort.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For women currently younger than 25, CFR is likely to both stabilize on a level below 1.5 children per woman and to further decrease to extreme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Forecast results precise for older cohorts, great uncertainty for younger cohorts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i-FI" sz="1600" dirty="0"/>
          </a:p>
        </p:txBody>
      </p:sp>
      <p:sp>
        <p:nvSpPr>
          <p:cNvPr id="2" name="Nuoli oikealle 1"/>
          <p:cNvSpPr/>
          <p:nvPr/>
        </p:nvSpPr>
        <p:spPr>
          <a:xfrm>
            <a:off x="5925312" y="5416744"/>
            <a:ext cx="374904" cy="3045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Tekstiruutu 5"/>
          <p:cNvSpPr txBox="1"/>
          <p:nvPr/>
        </p:nvSpPr>
        <p:spPr>
          <a:xfrm>
            <a:off x="6428041" y="5184717"/>
            <a:ext cx="5650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decrease in the total fertility rate in 2010-2017 reflects a huge quantum effect!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09907" y="304660"/>
            <a:ext cx="10313071" cy="553998"/>
          </a:xfrm>
        </p:spPr>
        <p:txBody>
          <a:bodyPr/>
          <a:lstStyle/>
          <a:p>
            <a:r>
              <a:rPr lang="en-US" sz="3600" b="0" dirty="0" smtClean="0"/>
              <a:t>Conclusions</a:t>
            </a:r>
            <a:endParaRPr lang="en-US" sz="3600" b="0" dirty="0"/>
          </a:p>
        </p:txBody>
      </p:sp>
      <p:sp>
        <p:nvSpPr>
          <p:cNvPr id="3" name="Sisällön paikkamerkki 2"/>
          <p:cNvSpPr>
            <a:spLocks noGrp="1"/>
          </p:cNvSpPr>
          <p:nvPr>
            <p:ph sz="quarter" idx="14"/>
          </p:nvPr>
        </p:nvSpPr>
        <p:spPr>
          <a:xfrm>
            <a:off x="692574" y="1084127"/>
            <a:ext cx="10947736" cy="31181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main reason for the rapid decrease in the TFR in 2010-2017 was postponement of first births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Total fertility rate distorted due to fertility </a:t>
            </a:r>
            <a:r>
              <a:rPr lang="en-US" sz="2000" dirty="0" smtClean="0"/>
              <a:t>postponement, the tempo-adjusted TFR clearly  higher than the observed TFR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Women currently in their childbearing age have delayed </a:t>
            </a:r>
            <a:r>
              <a:rPr lang="en-US" sz="2000" dirty="0"/>
              <a:t>or even eschewed entry to motherhood to such an extent </a:t>
            </a:r>
            <a:r>
              <a:rPr lang="en-US" sz="2000" dirty="0" smtClean="0"/>
              <a:t>that</a:t>
            </a:r>
            <a:r>
              <a:rPr lang="en-US" sz="2000" dirty="0"/>
              <a:t> </a:t>
            </a:r>
            <a:r>
              <a:rPr lang="en-US" sz="2000" dirty="0" smtClean="0"/>
              <a:t>they are not likely to be able to “catch up” all postponed births at older ages 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4" name="Nuoli oikealle 3"/>
          <p:cNvSpPr/>
          <p:nvPr/>
        </p:nvSpPr>
        <p:spPr>
          <a:xfrm>
            <a:off x="1119635" y="4906201"/>
            <a:ext cx="713736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kstiruutu 4"/>
          <p:cNvSpPr txBox="1"/>
          <p:nvPr/>
        </p:nvSpPr>
        <p:spPr>
          <a:xfrm>
            <a:off x="1967823" y="4815315"/>
            <a:ext cx="8913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Women are not only postponing their births but also starting to have less children!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60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iruutu 5"/>
          <p:cNvSpPr txBox="1"/>
          <p:nvPr/>
        </p:nvSpPr>
        <p:spPr>
          <a:xfrm>
            <a:off x="8016804" y="2711185"/>
            <a:ext cx="3963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 fertility rate at an all-time low</a:t>
            </a:r>
          </a:p>
          <a:p>
            <a:r>
              <a:rPr lang="fi-FI" i="1" dirty="0" err="1" smtClean="0"/>
              <a:t>Statistics</a:t>
            </a:r>
            <a:r>
              <a:rPr lang="fi-FI" i="1" dirty="0" smtClean="0"/>
              <a:t> Finland, 27.4.2018</a:t>
            </a:r>
            <a:endParaRPr lang="fi-FI" i="1" dirty="0"/>
          </a:p>
        </p:txBody>
      </p:sp>
      <p:sp>
        <p:nvSpPr>
          <p:cNvPr id="7" name="Tekstiruutu 6"/>
          <p:cNvSpPr txBox="1"/>
          <p:nvPr/>
        </p:nvSpPr>
        <p:spPr>
          <a:xfrm>
            <a:off x="164267" y="90497"/>
            <a:ext cx="4883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Finland’s birth rate plummets to its lowest level in nearly 150 years</a:t>
            </a:r>
          </a:p>
          <a:p>
            <a:r>
              <a:rPr lang="en-US" dirty="0" smtClean="0"/>
              <a:t>Number of births could fall below 50,000 mark for first time since famine in 1866-1868</a:t>
            </a:r>
          </a:p>
          <a:p>
            <a:r>
              <a:rPr lang="en-US" i="1" dirty="0" smtClean="0"/>
              <a:t>Independent, 20.9.2017</a:t>
            </a:r>
          </a:p>
          <a:p>
            <a:endParaRPr lang="fi-FI" dirty="0"/>
          </a:p>
        </p:txBody>
      </p:sp>
      <p:sp>
        <p:nvSpPr>
          <p:cNvPr id="8" name="Tekstiruutu 7"/>
          <p:cNvSpPr txBox="1"/>
          <p:nvPr/>
        </p:nvSpPr>
        <p:spPr>
          <a:xfrm>
            <a:off x="5735624" y="298246"/>
            <a:ext cx="3170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Finland’s rapidly declining birth rate left researchers in disbelief</a:t>
            </a:r>
          </a:p>
          <a:p>
            <a:r>
              <a:rPr lang="en-US" i="1" dirty="0" smtClean="0"/>
              <a:t>Helsinki times, 7.7.2017</a:t>
            </a:r>
          </a:p>
        </p:txBody>
      </p:sp>
      <p:sp>
        <p:nvSpPr>
          <p:cNvPr id="9" name="Tekstiruutu 8"/>
          <p:cNvSpPr txBox="1"/>
          <p:nvPr/>
        </p:nvSpPr>
        <p:spPr>
          <a:xfrm>
            <a:off x="9015640" y="776584"/>
            <a:ext cx="2740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Finland's low birth rate is a concern, admits new Minister of Family Affairs</a:t>
            </a:r>
          </a:p>
          <a:p>
            <a:r>
              <a:rPr lang="en-US" i="1" dirty="0" smtClean="0"/>
              <a:t>Helsinki times, 11.7.2017</a:t>
            </a:r>
            <a:endParaRPr lang="fi-FI" i="1" dirty="0"/>
          </a:p>
        </p:txBody>
      </p:sp>
      <p:pic>
        <p:nvPicPr>
          <p:cNvPr id="11" name="Kuva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59" y="2010733"/>
            <a:ext cx="6677660" cy="4013701"/>
          </a:xfrm>
          <a:prstGeom prst="rect">
            <a:avLst/>
          </a:prstGeom>
        </p:spPr>
      </p:pic>
      <p:sp>
        <p:nvSpPr>
          <p:cNvPr id="13" name="Tekstiruutu 12"/>
          <p:cNvSpPr txBox="1"/>
          <p:nvPr/>
        </p:nvSpPr>
        <p:spPr>
          <a:xfrm>
            <a:off x="8741320" y="3808793"/>
            <a:ext cx="2932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According</a:t>
            </a:r>
            <a:r>
              <a:rPr lang="fi-FI" dirty="0" smtClean="0"/>
              <a:t> to </a:t>
            </a:r>
            <a:r>
              <a:rPr lang="fi-FI" dirty="0" err="1" smtClean="0"/>
              <a:t>Eurostat</a:t>
            </a:r>
            <a:r>
              <a:rPr lang="fi-FI" dirty="0" smtClean="0"/>
              <a:t> (2018),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total</a:t>
            </a:r>
            <a:r>
              <a:rPr lang="fi-FI" dirty="0" smtClean="0"/>
              <a:t> </a:t>
            </a:r>
            <a:r>
              <a:rPr lang="fi-FI" dirty="0" err="1" smtClean="0"/>
              <a:t>fertility</a:t>
            </a:r>
            <a:r>
              <a:rPr lang="fi-FI" dirty="0" smtClean="0"/>
              <a:t> </a:t>
            </a:r>
            <a:r>
              <a:rPr lang="fi-FI" dirty="0" err="1" smtClean="0"/>
              <a:t>rate</a:t>
            </a:r>
            <a:r>
              <a:rPr lang="fi-FI" dirty="0" smtClean="0"/>
              <a:t> in Finland in 2016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below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average</a:t>
            </a:r>
            <a:r>
              <a:rPr lang="fi-FI" dirty="0" smtClean="0"/>
              <a:t> in Europe and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lowest</a:t>
            </a:r>
            <a:r>
              <a:rPr lang="fi-FI" dirty="0" smtClean="0"/>
              <a:t> of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total</a:t>
            </a:r>
            <a:r>
              <a:rPr lang="fi-FI" dirty="0" smtClean="0"/>
              <a:t> </a:t>
            </a:r>
            <a:r>
              <a:rPr lang="fi-FI" dirty="0" err="1" smtClean="0"/>
              <a:t>fertility</a:t>
            </a:r>
            <a:r>
              <a:rPr lang="fi-FI" dirty="0" smtClean="0"/>
              <a:t> </a:t>
            </a:r>
            <a:r>
              <a:rPr lang="fi-FI" dirty="0" err="1" smtClean="0"/>
              <a:t>rates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Nordic </a:t>
            </a:r>
            <a:r>
              <a:rPr lang="fi-FI" dirty="0" err="1" smtClean="0"/>
              <a:t>countries</a:t>
            </a:r>
            <a:r>
              <a:rPr lang="fi-FI" dirty="0" smtClean="0"/>
              <a:t>.</a:t>
            </a:r>
          </a:p>
        </p:txBody>
      </p:sp>
      <p:sp>
        <p:nvSpPr>
          <p:cNvPr id="2" name="Tekstiruutu 1"/>
          <p:cNvSpPr txBox="1"/>
          <p:nvPr/>
        </p:nvSpPr>
        <p:spPr>
          <a:xfrm>
            <a:off x="904959" y="6027575"/>
            <a:ext cx="17764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 err="1" smtClean="0"/>
              <a:t>Source</a:t>
            </a:r>
            <a:r>
              <a:rPr lang="fi-FI" sz="1100" dirty="0" smtClean="0"/>
              <a:t>: </a:t>
            </a:r>
            <a:r>
              <a:rPr lang="fi-FI" sz="1100" dirty="0" err="1" smtClean="0"/>
              <a:t>Statistics</a:t>
            </a:r>
            <a:r>
              <a:rPr lang="fi-FI" sz="1100" dirty="0" smtClean="0"/>
              <a:t> Finland</a:t>
            </a:r>
            <a:endParaRPr lang="fi-FI" sz="1100" dirty="0"/>
          </a:p>
        </p:txBody>
      </p:sp>
      <p:sp>
        <p:nvSpPr>
          <p:cNvPr id="3" name="Tekstiruutu 2"/>
          <p:cNvSpPr txBox="1"/>
          <p:nvPr/>
        </p:nvSpPr>
        <p:spPr>
          <a:xfrm>
            <a:off x="831807" y="1706324"/>
            <a:ext cx="5200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 smtClean="0"/>
              <a:t>The</a:t>
            </a:r>
            <a:r>
              <a:rPr lang="fi-FI" sz="1200" dirty="0" smtClean="0"/>
              <a:t> </a:t>
            </a:r>
            <a:r>
              <a:rPr lang="fi-FI" sz="1200" dirty="0" err="1" smtClean="0"/>
              <a:t>number</a:t>
            </a:r>
            <a:r>
              <a:rPr lang="fi-FI" sz="1200" dirty="0" smtClean="0"/>
              <a:t> of live </a:t>
            </a:r>
            <a:r>
              <a:rPr lang="fi-FI" sz="1200" dirty="0" err="1" smtClean="0"/>
              <a:t>births</a:t>
            </a:r>
            <a:r>
              <a:rPr lang="fi-FI" sz="1200" dirty="0" smtClean="0"/>
              <a:t> and </a:t>
            </a:r>
            <a:r>
              <a:rPr lang="fi-FI" sz="1200" dirty="0" err="1" smtClean="0"/>
              <a:t>the</a:t>
            </a:r>
            <a:r>
              <a:rPr lang="fi-FI" sz="1200" dirty="0" smtClean="0"/>
              <a:t> </a:t>
            </a:r>
            <a:r>
              <a:rPr lang="fi-FI" sz="1200" dirty="0" err="1" smtClean="0"/>
              <a:t>total</a:t>
            </a:r>
            <a:r>
              <a:rPr lang="fi-FI" sz="1200" dirty="0" smtClean="0"/>
              <a:t> </a:t>
            </a:r>
            <a:r>
              <a:rPr lang="fi-FI" sz="1200" dirty="0" err="1" smtClean="0"/>
              <a:t>fertility</a:t>
            </a:r>
            <a:r>
              <a:rPr lang="fi-FI" sz="1200" dirty="0" smtClean="0"/>
              <a:t> </a:t>
            </a:r>
            <a:r>
              <a:rPr lang="fi-FI" sz="1200" dirty="0" err="1" smtClean="0"/>
              <a:t>rate</a:t>
            </a:r>
            <a:r>
              <a:rPr lang="fi-FI" sz="1200" dirty="0" smtClean="0"/>
              <a:t> in Finland in 1860-2017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162706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16066" y="295934"/>
            <a:ext cx="11735726" cy="1107996"/>
          </a:xfrm>
        </p:spPr>
        <p:txBody>
          <a:bodyPr/>
          <a:lstStyle/>
          <a:p>
            <a:r>
              <a:rPr lang="en-US" sz="3600" b="0" dirty="0" smtClean="0"/>
              <a:t>Are women actually starting to have less children or is the decrease in the TFR only due to postponement of births?</a:t>
            </a:r>
            <a:endParaRPr lang="en-US" sz="3600" b="0" dirty="0"/>
          </a:p>
        </p:txBody>
      </p:sp>
      <p:sp>
        <p:nvSpPr>
          <p:cNvPr id="3" name="Sisällön paikkamerkki 2"/>
          <p:cNvSpPr>
            <a:spLocks noGrp="1"/>
          </p:cNvSpPr>
          <p:nvPr>
            <p:ph sz="quarter" idx="14"/>
          </p:nvPr>
        </p:nvSpPr>
        <p:spPr>
          <a:xfrm>
            <a:off x="530950" y="1857343"/>
            <a:ext cx="10931054" cy="40367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1.  Decomposition of the decrease in total fertility rate in 2010-2017 by age and parity: 	</a:t>
            </a:r>
            <a:r>
              <a:rPr lang="en-US" sz="2000" i="1" dirty="0" smtClean="0"/>
              <a:t>Which age groups and what parity have produced the greatest contributions to the 	decrease?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2.  Tempo-adjusted total fertility rate</a:t>
            </a:r>
            <a:r>
              <a:rPr lang="en-US" sz="2000" dirty="0" smtClean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 smtClean="0"/>
              <a:t>	What would the total fertility rate would have been in the absence of fertility postponement?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3.  Forecast cohort fertility: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 smtClean="0"/>
              <a:t>	</a:t>
            </a:r>
            <a:r>
              <a:rPr lang="en-US" sz="2000" i="1" dirty="0" smtClean="0"/>
              <a:t>Will the final lifetime number of children eventually be smaller for women currently in their 	childbearing age compared to women who already completed their childbearing?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6698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iruutu 5"/>
          <p:cNvSpPr txBox="1"/>
          <p:nvPr/>
        </p:nvSpPr>
        <p:spPr>
          <a:xfrm>
            <a:off x="420775" y="220172"/>
            <a:ext cx="11608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All-time low period fertility in Finland: tempo or quantum effect?</a:t>
            </a:r>
            <a:endParaRPr lang="fi-FI" sz="3200" dirty="0"/>
          </a:p>
        </p:txBody>
      </p:sp>
      <p:sp>
        <p:nvSpPr>
          <p:cNvPr id="8" name="Tekstiruutu 7"/>
          <p:cNvSpPr txBox="1"/>
          <p:nvPr/>
        </p:nvSpPr>
        <p:spPr>
          <a:xfrm>
            <a:off x="420775" y="5953487"/>
            <a:ext cx="3608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 err="1" smtClean="0"/>
              <a:t>Source</a:t>
            </a:r>
            <a:r>
              <a:rPr lang="fi-FI" sz="1100" dirty="0" smtClean="0"/>
              <a:t>: Human </a:t>
            </a:r>
            <a:r>
              <a:rPr lang="fi-FI" sz="1100" dirty="0" err="1" smtClean="0"/>
              <a:t>fertility</a:t>
            </a:r>
            <a:r>
              <a:rPr lang="fi-FI" sz="1100" dirty="0" smtClean="0"/>
              <a:t> </a:t>
            </a:r>
            <a:r>
              <a:rPr lang="fi-FI" sz="1100" dirty="0" err="1" smtClean="0"/>
              <a:t>database</a:t>
            </a:r>
            <a:r>
              <a:rPr lang="fi-FI" sz="1100" dirty="0" smtClean="0"/>
              <a:t> and </a:t>
            </a:r>
            <a:r>
              <a:rPr lang="fi-FI" sz="1100" dirty="0" err="1" smtClean="0"/>
              <a:t>Statistics</a:t>
            </a:r>
            <a:r>
              <a:rPr lang="fi-FI" sz="1100" dirty="0" smtClean="0"/>
              <a:t> Finland</a:t>
            </a:r>
            <a:endParaRPr lang="fi-FI" sz="1100" dirty="0"/>
          </a:p>
        </p:txBody>
      </p:sp>
      <p:pic>
        <p:nvPicPr>
          <p:cNvPr id="10" name="Kuva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2" y="972881"/>
            <a:ext cx="8155051" cy="4901707"/>
          </a:xfrm>
          <a:prstGeom prst="rect">
            <a:avLst/>
          </a:prstGeom>
        </p:spPr>
      </p:pic>
      <p:sp>
        <p:nvSpPr>
          <p:cNvPr id="11" name="Tekstiruutu 10"/>
          <p:cNvSpPr txBox="1"/>
          <p:nvPr/>
        </p:nvSpPr>
        <p:spPr>
          <a:xfrm>
            <a:off x="8768054" y="872572"/>
            <a:ext cx="312525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Quantum effect</a:t>
            </a:r>
            <a:r>
              <a:rPr lang="en-US" sz="1600" dirty="0" smtClean="0"/>
              <a:t>: Women reduce their average lifetime number of children.</a:t>
            </a:r>
            <a:endParaRPr lang="en-US" sz="1600" i="1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Tempo effect</a:t>
            </a:r>
            <a:r>
              <a:rPr lang="en-US" sz="1600" dirty="0" smtClean="0"/>
              <a:t>: Women postpone their childbearing but do not reduce their average lifetime number of children.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Changes in the completed cohort fertility rate reflects pure quantum effects while changes in the total fertility rate could be due to both tempo and quantum effects.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216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5" y="0"/>
            <a:ext cx="6012181" cy="5752895"/>
          </a:xfrm>
          <a:prstGeom prst="rect">
            <a:avLst/>
          </a:prstGeom>
        </p:spPr>
      </p:pic>
      <p:sp>
        <p:nvSpPr>
          <p:cNvPr id="5" name="Tekstiruutu 4"/>
          <p:cNvSpPr txBox="1"/>
          <p:nvPr/>
        </p:nvSpPr>
        <p:spPr>
          <a:xfrm>
            <a:off x="6373368" y="0"/>
            <a:ext cx="5818632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CFR</a:t>
            </a:r>
            <a:r>
              <a:rPr lang="en-US" dirty="0" smtClean="0"/>
              <a:t> = the sum of all age-specific fertility rates at ages 15-44 obtained from one </a:t>
            </a:r>
            <a:r>
              <a:rPr lang="en-US" b="1" dirty="0" smtClean="0"/>
              <a:t>cohort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281BCB"/>
                </a:solidFill>
              </a:rPr>
              <a:t>TFR</a:t>
            </a:r>
            <a:r>
              <a:rPr lang="en-US" dirty="0" smtClean="0"/>
              <a:t>  = the sum of all age-specific fertility rates at ages 15-44 obtained from one </a:t>
            </a:r>
            <a:r>
              <a:rPr lang="en-US" b="1" dirty="0" smtClean="0"/>
              <a:t>calendar year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 smtClean="0"/>
              <a:t>Fertility rates highest at ages 25-35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Overall decrease in fertility rates at ages younger than 30 and increase at ages older than 30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Decreases at all ages in the last two years?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CFR estimated by forecasting unobserved age-specific fertility rates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kstiruutu 5"/>
          <p:cNvSpPr txBox="1"/>
          <p:nvPr/>
        </p:nvSpPr>
        <p:spPr>
          <a:xfrm>
            <a:off x="1563523" y="5890055"/>
            <a:ext cx="34612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Source: Human fertility database and Statistics Finland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5503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35057" y="1429794"/>
            <a:ext cx="5409854" cy="4496221"/>
          </a:xfrm>
          <a:prstGeom prst="rect">
            <a:avLst/>
          </a:prstGeom>
        </p:spPr>
      </p:pic>
      <p:sp>
        <p:nvSpPr>
          <p:cNvPr id="5" name="Tekstiruutu 4"/>
          <p:cNvSpPr txBox="1"/>
          <p:nvPr/>
        </p:nvSpPr>
        <p:spPr>
          <a:xfrm>
            <a:off x="6102886" y="1047718"/>
            <a:ext cx="59610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i-FI" dirty="0" err="1" smtClean="0"/>
              <a:t>Greatest</a:t>
            </a:r>
            <a:r>
              <a:rPr lang="fi-FI" dirty="0" smtClean="0"/>
              <a:t> </a:t>
            </a:r>
            <a:r>
              <a:rPr lang="fi-FI" dirty="0" err="1" smtClean="0"/>
              <a:t>decrease</a:t>
            </a:r>
            <a:r>
              <a:rPr lang="fi-FI" dirty="0" smtClean="0"/>
              <a:t> at </a:t>
            </a:r>
            <a:r>
              <a:rPr lang="fi-FI" dirty="0" err="1" smtClean="0"/>
              <a:t>ages</a:t>
            </a:r>
            <a:r>
              <a:rPr lang="fi-FI" dirty="0" smtClean="0"/>
              <a:t> 25-29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i-FI" dirty="0" err="1" smtClean="0"/>
              <a:t>Decreases</a:t>
            </a:r>
            <a:r>
              <a:rPr lang="fi-FI" dirty="0" smtClean="0"/>
              <a:t> in </a:t>
            </a:r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births</a:t>
            </a:r>
            <a:r>
              <a:rPr lang="fi-FI" dirty="0"/>
              <a:t> </a:t>
            </a:r>
            <a:r>
              <a:rPr lang="fi-FI" dirty="0" err="1" smtClean="0"/>
              <a:t>most</a:t>
            </a:r>
            <a:r>
              <a:rPr lang="fi-FI" dirty="0" smtClean="0"/>
              <a:t> </a:t>
            </a:r>
            <a:r>
              <a:rPr lang="fi-FI" dirty="0" err="1" smtClean="0"/>
              <a:t>important</a:t>
            </a:r>
            <a:endParaRPr lang="fi-FI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i-FI" dirty="0" err="1" smtClean="0"/>
              <a:t>Relatively</a:t>
            </a:r>
            <a:r>
              <a:rPr lang="fi-FI" dirty="0" smtClean="0"/>
              <a:t> </a:t>
            </a:r>
            <a:r>
              <a:rPr lang="fi-FI" dirty="0" err="1" smtClean="0"/>
              <a:t>small</a:t>
            </a:r>
            <a:r>
              <a:rPr lang="fi-FI" dirty="0" smtClean="0"/>
              <a:t> </a:t>
            </a:r>
            <a:r>
              <a:rPr lang="fi-FI" dirty="0" err="1" smtClean="0"/>
              <a:t>decreases</a:t>
            </a:r>
            <a:r>
              <a:rPr lang="fi-FI" dirty="0" smtClean="0"/>
              <a:t> in </a:t>
            </a:r>
            <a:r>
              <a:rPr lang="fi-FI" dirty="0" err="1" smtClean="0"/>
              <a:t>second</a:t>
            </a:r>
            <a:r>
              <a:rPr lang="fi-FI" dirty="0" smtClean="0"/>
              <a:t> and </a:t>
            </a:r>
            <a:r>
              <a:rPr lang="fi-FI" dirty="0" err="1" smtClean="0"/>
              <a:t>third</a:t>
            </a:r>
            <a:r>
              <a:rPr lang="fi-FI" dirty="0" smtClean="0"/>
              <a:t> </a:t>
            </a:r>
            <a:r>
              <a:rPr lang="fi-FI" dirty="0" err="1" smtClean="0"/>
              <a:t>order</a:t>
            </a:r>
            <a:r>
              <a:rPr lang="fi-FI" dirty="0" smtClean="0"/>
              <a:t> </a:t>
            </a:r>
            <a:r>
              <a:rPr lang="fi-FI" dirty="0" err="1" smtClean="0"/>
              <a:t>births</a:t>
            </a:r>
            <a:r>
              <a:rPr lang="fi-FI" dirty="0" smtClean="0"/>
              <a:t> and </a:t>
            </a:r>
            <a:r>
              <a:rPr lang="fi-FI" dirty="0" err="1" smtClean="0"/>
              <a:t>nearly</a:t>
            </a:r>
            <a:r>
              <a:rPr lang="fi-FI" dirty="0" smtClean="0"/>
              <a:t> no </a:t>
            </a:r>
            <a:r>
              <a:rPr lang="fi-FI" dirty="0" err="1" smtClean="0"/>
              <a:t>change</a:t>
            </a:r>
            <a:r>
              <a:rPr lang="fi-FI" dirty="0" smtClean="0"/>
              <a:t> in </a:t>
            </a:r>
            <a:r>
              <a:rPr lang="fi-FI" dirty="0" err="1" smtClean="0"/>
              <a:t>higher</a:t>
            </a:r>
            <a:r>
              <a:rPr lang="fi-FI" dirty="0" smtClean="0"/>
              <a:t> </a:t>
            </a:r>
            <a:r>
              <a:rPr lang="fi-FI" dirty="0" err="1" smtClean="0"/>
              <a:t>order</a:t>
            </a:r>
            <a:r>
              <a:rPr lang="fi-FI" dirty="0" smtClean="0"/>
              <a:t> </a:t>
            </a:r>
            <a:r>
              <a:rPr lang="fi-FI" dirty="0" err="1" smtClean="0"/>
              <a:t>births</a:t>
            </a:r>
            <a:endParaRPr lang="fi-FI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i-FI" dirty="0" err="1" smtClean="0"/>
              <a:t>Tiny</a:t>
            </a:r>
            <a:r>
              <a:rPr lang="fi-FI" dirty="0" smtClean="0"/>
              <a:t> </a:t>
            </a:r>
            <a:r>
              <a:rPr lang="fi-FI" dirty="0" err="1" smtClean="0"/>
              <a:t>increases</a:t>
            </a:r>
            <a:r>
              <a:rPr lang="fi-FI" dirty="0" smtClean="0"/>
              <a:t> </a:t>
            </a:r>
            <a:r>
              <a:rPr lang="fi-FI" dirty="0" err="1" smtClean="0"/>
              <a:t>produced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women</a:t>
            </a:r>
            <a:r>
              <a:rPr lang="fi-FI" dirty="0" smtClean="0"/>
              <a:t> </a:t>
            </a:r>
            <a:r>
              <a:rPr lang="fi-FI" dirty="0" err="1" smtClean="0"/>
              <a:t>older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sp>
        <p:nvSpPr>
          <p:cNvPr id="6" name="Tekstiruutu 5"/>
          <p:cNvSpPr txBox="1"/>
          <p:nvPr/>
        </p:nvSpPr>
        <p:spPr>
          <a:xfrm>
            <a:off x="200343" y="148774"/>
            <a:ext cx="11469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600" dirty="0" err="1" smtClean="0"/>
              <a:t>Contributions</a:t>
            </a:r>
            <a:r>
              <a:rPr lang="fi-FI" sz="3600" dirty="0" smtClean="0"/>
              <a:t> to </a:t>
            </a:r>
            <a:r>
              <a:rPr lang="fi-FI" sz="3600" dirty="0" err="1" smtClean="0"/>
              <a:t>the</a:t>
            </a:r>
            <a:r>
              <a:rPr lang="fi-FI" sz="3600" dirty="0" smtClean="0"/>
              <a:t> </a:t>
            </a:r>
            <a:r>
              <a:rPr lang="fi-FI" sz="3600" dirty="0" err="1" smtClean="0"/>
              <a:t>decrease</a:t>
            </a:r>
            <a:r>
              <a:rPr lang="fi-FI" sz="3600" dirty="0" smtClean="0"/>
              <a:t> in </a:t>
            </a:r>
            <a:r>
              <a:rPr lang="fi-FI" sz="3600" dirty="0" err="1" smtClean="0"/>
              <a:t>the</a:t>
            </a:r>
            <a:r>
              <a:rPr lang="fi-FI" sz="3600" dirty="0" smtClean="0"/>
              <a:t> </a:t>
            </a:r>
            <a:r>
              <a:rPr lang="fi-FI" sz="3600" dirty="0" err="1" smtClean="0"/>
              <a:t>total</a:t>
            </a:r>
            <a:r>
              <a:rPr lang="fi-FI" sz="3600" dirty="0" smtClean="0"/>
              <a:t> </a:t>
            </a:r>
            <a:r>
              <a:rPr lang="fi-FI" sz="3600" dirty="0" err="1" smtClean="0"/>
              <a:t>fertility</a:t>
            </a:r>
            <a:r>
              <a:rPr lang="fi-FI" sz="3600" dirty="0" smtClean="0"/>
              <a:t> </a:t>
            </a:r>
            <a:r>
              <a:rPr lang="fi-FI" sz="3600" dirty="0" err="1" smtClean="0"/>
              <a:t>rate</a:t>
            </a:r>
            <a:r>
              <a:rPr lang="fi-FI" sz="3600" dirty="0" smtClean="0"/>
              <a:t> in </a:t>
            </a:r>
          </a:p>
          <a:p>
            <a:r>
              <a:rPr lang="fi-FI" sz="3600" dirty="0" smtClean="0"/>
              <a:t>2010-2017 </a:t>
            </a:r>
            <a:endParaRPr lang="fi-FI" sz="3600" dirty="0"/>
          </a:p>
        </p:txBody>
      </p:sp>
      <p:sp>
        <p:nvSpPr>
          <p:cNvPr id="7" name="Tekstiruutu 6"/>
          <p:cNvSpPr txBox="1"/>
          <p:nvPr/>
        </p:nvSpPr>
        <p:spPr>
          <a:xfrm>
            <a:off x="335057" y="5926015"/>
            <a:ext cx="4786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 err="1" smtClean="0"/>
              <a:t>Source</a:t>
            </a:r>
            <a:r>
              <a:rPr lang="fi-FI" sz="1100" dirty="0" smtClean="0"/>
              <a:t>: </a:t>
            </a:r>
            <a:r>
              <a:rPr lang="fi-FI" sz="1100" dirty="0" err="1" smtClean="0"/>
              <a:t>Statistics</a:t>
            </a:r>
            <a:r>
              <a:rPr lang="fi-FI" sz="1100" dirty="0" smtClean="0"/>
              <a:t> Finland, </a:t>
            </a:r>
            <a:r>
              <a:rPr lang="fi-FI" sz="1100" dirty="0" err="1" smtClean="0"/>
              <a:t>own</a:t>
            </a:r>
            <a:r>
              <a:rPr lang="fi-FI" sz="1100" dirty="0" smtClean="0"/>
              <a:t> </a:t>
            </a:r>
            <a:r>
              <a:rPr lang="fi-FI" sz="1100" dirty="0" err="1" smtClean="0"/>
              <a:t>calculations</a:t>
            </a:r>
            <a:r>
              <a:rPr lang="fi-FI" sz="1100" dirty="0" smtClean="0"/>
              <a:t> (</a:t>
            </a:r>
            <a:r>
              <a:rPr lang="fi-FI" sz="1100" dirty="0" err="1" smtClean="0"/>
              <a:t>demographic</a:t>
            </a:r>
            <a:r>
              <a:rPr lang="fi-FI" sz="1100" dirty="0" smtClean="0"/>
              <a:t> </a:t>
            </a:r>
            <a:r>
              <a:rPr lang="fi-FI" sz="1100" dirty="0" err="1" smtClean="0"/>
              <a:t>decomposition</a:t>
            </a:r>
            <a:r>
              <a:rPr lang="fi-FI" sz="1100" dirty="0" smtClean="0"/>
              <a:t>)</a:t>
            </a:r>
            <a:endParaRPr lang="fi-FI" sz="1100" dirty="0"/>
          </a:p>
        </p:txBody>
      </p:sp>
      <p:sp>
        <p:nvSpPr>
          <p:cNvPr id="8" name="Nuoli oikealle 7"/>
          <p:cNvSpPr/>
          <p:nvPr/>
        </p:nvSpPr>
        <p:spPr>
          <a:xfrm>
            <a:off x="6255790" y="4775797"/>
            <a:ext cx="685115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9" name="Tekstiruutu 8"/>
          <p:cNvSpPr txBox="1"/>
          <p:nvPr/>
        </p:nvSpPr>
        <p:spPr>
          <a:xfrm>
            <a:off x="7180008" y="4171689"/>
            <a:ext cx="4661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decrease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TFR in 2010-2017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mainly</a:t>
            </a:r>
            <a:r>
              <a:rPr lang="fi-FI" dirty="0" smtClean="0"/>
              <a:t> </a:t>
            </a:r>
            <a:r>
              <a:rPr lang="fi-FI" dirty="0" err="1" smtClean="0"/>
              <a:t>due</a:t>
            </a:r>
            <a:r>
              <a:rPr lang="fi-FI" dirty="0" smtClean="0"/>
              <a:t> to </a:t>
            </a:r>
            <a:r>
              <a:rPr lang="fi-FI" dirty="0" err="1" smtClean="0"/>
              <a:t>reduced</a:t>
            </a:r>
            <a:r>
              <a:rPr lang="fi-FI" dirty="0" smtClean="0"/>
              <a:t> </a:t>
            </a:r>
            <a:r>
              <a:rPr lang="fi-FI" dirty="0" err="1" smtClean="0"/>
              <a:t>family</a:t>
            </a:r>
            <a:r>
              <a:rPr lang="fi-FI" dirty="0" smtClean="0"/>
              <a:t> </a:t>
            </a:r>
            <a:r>
              <a:rPr lang="fi-FI" dirty="0" err="1" smtClean="0"/>
              <a:t>sizes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to </a:t>
            </a:r>
            <a:r>
              <a:rPr lang="fi-FI" dirty="0" err="1" smtClean="0"/>
              <a:t>delayed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possibly</a:t>
            </a:r>
            <a:r>
              <a:rPr lang="fi-FI" dirty="0" smtClean="0"/>
              <a:t> </a:t>
            </a:r>
            <a:r>
              <a:rPr lang="fi-FI" dirty="0" err="1" smtClean="0"/>
              <a:t>eschewed</a:t>
            </a:r>
            <a:r>
              <a:rPr lang="fi-FI" dirty="0" smtClean="0"/>
              <a:t> </a:t>
            </a:r>
            <a:r>
              <a:rPr lang="fi-FI" dirty="0" err="1" smtClean="0"/>
              <a:t>entry</a:t>
            </a:r>
            <a:r>
              <a:rPr lang="fi-FI" dirty="0" smtClean="0"/>
              <a:t> to </a:t>
            </a:r>
            <a:r>
              <a:rPr lang="fi-FI" dirty="0" err="1" smtClean="0"/>
              <a:t>motherhood</a:t>
            </a:r>
            <a:r>
              <a:rPr lang="fi-FI" dirty="0" smtClean="0"/>
              <a:t> </a:t>
            </a:r>
            <a:r>
              <a:rPr lang="fi-FI" dirty="0" err="1" smtClean="0"/>
              <a:t>among</a:t>
            </a:r>
            <a:r>
              <a:rPr lang="fi-FI" dirty="0" smtClean="0"/>
              <a:t> </a:t>
            </a:r>
            <a:r>
              <a:rPr lang="fi-FI" dirty="0" err="1" smtClean="0"/>
              <a:t>young</a:t>
            </a:r>
            <a:r>
              <a:rPr lang="fi-FI" dirty="0" smtClean="0"/>
              <a:t> </a:t>
            </a:r>
            <a:r>
              <a:rPr lang="fi-FI" dirty="0" err="1" smtClean="0"/>
              <a:t>women</a:t>
            </a:r>
            <a:r>
              <a:rPr lang="fi-FI" dirty="0" smtClean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7825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21138" y="1466304"/>
            <a:ext cx="7189113" cy="4220103"/>
          </a:xfrm>
          <a:prstGeom prst="rect">
            <a:avLst/>
          </a:prstGeom>
        </p:spPr>
      </p:pic>
      <p:sp>
        <p:nvSpPr>
          <p:cNvPr id="6" name="Tekstiruutu 5"/>
          <p:cNvSpPr txBox="1"/>
          <p:nvPr/>
        </p:nvSpPr>
        <p:spPr>
          <a:xfrm>
            <a:off x="221138" y="150437"/>
            <a:ext cx="11830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Tempo-adjusted total fertility rate: what would the TFR have been in the absence of fertility postponement?</a:t>
            </a:r>
          </a:p>
        </p:txBody>
      </p:sp>
      <p:sp>
        <p:nvSpPr>
          <p:cNvPr id="7" name="Tekstiruutu 6"/>
          <p:cNvSpPr txBox="1"/>
          <p:nvPr/>
        </p:nvSpPr>
        <p:spPr>
          <a:xfrm>
            <a:off x="221138" y="5801945"/>
            <a:ext cx="639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Statistics Finland, own calculations (by the method of </a:t>
            </a:r>
            <a:r>
              <a:rPr lang="en-US" sz="1200" dirty="0" err="1" smtClean="0"/>
              <a:t>Bongaarts</a:t>
            </a:r>
            <a:r>
              <a:rPr lang="en-US" sz="1200" dirty="0" smtClean="0"/>
              <a:t> and Feeney 1998)</a:t>
            </a:r>
            <a:endParaRPr lang="en-US" sz="1200" dirty="0"/>
          </a:p>
        </p:txBody>
      </p:sp>
      <p:sp>
        <p:nvSpPr>
          <p:cNvPr id="8" name="Tekstiruutu 7"/>
          <p:cNvSpPr txBox="1"/>
          <p:nvPr/>
        </p:nvSpPr>
        <p:spPr>
          <a:xfrm>
            <a:off x="7410251" y="1350766"/>
            <a:ext cx="46847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Increase in the mean age at total childbearing with two years since 1990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adjTFR</a:t>
            </a:r>
            <a:r>
              <a:rPr lang="en-US" sz="1600" dirty="0" smtClean="0"/>
              <a:t> higher than the observed TFR -&gt; tempo effect since 1990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TFR in 2016 would have been close to 1.8 (instead of 1.57) children per woman in the absence of fertility postponement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Decrease in the </a:t>
            </a:r>
            <a:r>
              <a:rPr lang="en-US" sz="1600" dirty="0" err="1" smtClean="0"/>
              <a:t>adjTFR</a:t>
            </a:r>
            <a:r>
              <a:rPr lang="en-US" sz="1600" dirty="0" smtClean="0"/>
              <a:t>* since 2010 -&gt; quantum effect as well?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6710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6" y="847760"/>
            <a:ext cx="10993374" cy="4417270"/>
          </a:xfrm>
          <a:prstGeom prst="rect">
            <a:avLst/>
          </a:prstGeom>
        </p:spPr>
      </p:pic>
      <p:sp>
        <p:nvSpPr>
          <p:cNvPr id="8" name="Tekstiruutu 7"/>
          <p:cNvSpPr txBox="1"/>
          <p:nvPr/>
        </p:nvSpPr>
        <p:spPr>
          <a:xfrm>
            <a:off x="678338" y="187577"/>
            <a:ext cx="11830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Tempo-adjusted TFR and mean age at childbearing by birth order</a:t>
            </a:r>
            <a:endParaRPr lang="en-US" sz="2800" dirty="0" smtClean="0"/>
          </a:p>
        </p:txBody>
      </p:sp>
      <p:sp>
        <p:nvSpPr>
          <p:cNvPr id="9" name="Tekstiruutu 8"/>
          <p:cNvSpPr txBox="1"/>
          <p:nvPr/>
        </p:nvSpPr>
        <p:spPr>
          <a:xfrm>
            <a:off x="11363325" y="2083823"/>
            <a:ext cx="369332" cy="307872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smtClean="0"/>
              <a:t>Source: Statistics Finland, own calculations </a:t>
            </a:r>
            <a:endParaRPr lang="en-US" sz="1200" dirty="0"/>
          </a:p>
        </p:txBody>
      </p:sp>
      <p:sp>
        <p:nvSpPr>
          <p:cNvPr id="2" name="Nuoli oikealle 1"/>
          <p:cNvSpPr/>
          <p:nvPr/>
        </p:nvSpPr>
        <p:spPr>
          <a:xfrm>
            <a:off x="474345" y="5480700"/>
            <a:ext cx="402336" cy="3383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Tekstiruutu 2"/>
          <p:cNvSpPr txBox="1"/>
          <p:nvPr/>
        </p:nvSpPr>
        <p:spPr>
          <a:xfrm>
            <a:off x="1086993" y="5265030"/>
            <a:ext cx="1202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Decreases in third and higher order births are small but ”real” (due to a quantum effect)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Decreases in first (and second) order births are great but to a higher extent due to postponed births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0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105847" y="214916"/>
            <a:ext cx="2833660" cy="2929608"/>
          </a:xfrm>
          <a:prstGeom prst="rect">
            <a:avLst/>
          </a:prstGeom>
        </p:spPr>
      </p:pic>
      <p:pic>
        <p:nvPicPr>
          <p:cNvPr id="5" name="Kuva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610" y="214916"/>
            <a:ext cx="2858598" cy="2974749"/>
          </a:xfrm>
          <a:prstGeom prst="rect">
            <a:avLst/>
          </a:prstGeom>
        </p:spPr>
      </p:pic>
      <p:pic>
        <p:nvPicPr>
          <p:cNvPr id="6" name="Kuva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471" y="3282263"/>
            <a:ext cx="2744412" cy="2856429"/>
          </a:xfrm>
          <a:prstGeom prst="rect">
            <a:avLst/>
          </a:prstGeom>
        </p:spPr>
      </p:pic>
      <p:pic>
        <p:nvPicPr>
          <p:cNvPr id="7" name="Kuva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76" y="3330378"/>
            <a:ext cx="2858598" cy="2856429"/>
          </a:xfrm>
          <a:prstGeom prst="rect">
            <a:avLst/>
          </a:prstGeom>
        </p:spPr>
      </p:pic>
      <p:sp>
        <p:nvSpPr>
          <p:cNvPr id="2" name="Tekstiruutu 1"/>
          <p:cNvSpPr txBox="1"/>
          <p:nvPr/>
        </p:nvSpPr>
        <p:spPr>
          <a:xfrm>
            <a:off x="231607" y="724452"/>
            <a:ext cx="577639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Freeze Rate-method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Freezes </a:t>
            </a:r>
            <a:r>
              <a:rPr lang="en-US" sz="1600" dirty="0"/>
              <a:t>the latest observed age-specific fertility rates into the </a:t>
            </a:r>
            <a:r>
              <a:rPr lang="en-US" sz="1600" dirty="0" smtClean="0"/>
              <a:t>future. </a:t>
            </a:r>
          </a:p>
          <a:p>
            <a:pPr>
              <a:lnSpc>
                <a:spcPct val="150000"/>
              </a:lnSpc>
            </a:pPr>
            <a:endParaRPr lang="fi-FI" dirty="0"/>
          </a:p>
          <a:p>
            <a:pPr>
              <a:lnSpc>
                <a:spcPct val="150000"/>
              </a:lnSpc>
            </a:pPr>
            <a:r>
              <a:rPr lang="en-US" dirty="0" smtClean="0"/>
              <a:t>5-year extrapolation-method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Estimates </a:t>
            </a:r>
            <a:r>
              <a:rPr lang="en-US" sz="1600" dirty="0"/>
              <a:t>the past five years’ fertility trends, extrapolates the estimated fertility trends five years into the future and then freezes the </a:t>
            </a:r>
            <a:r>
              <a:rPr lang="en-US" sz="1600" dirty="0" smtClean="0"/>
              <a:t>rates.</a:t>
            </a:r>
          </a:p>
          <a:p>
            <a:pPr>
              <a:lnSpc>
                <a:spcPct val="150000"/>
              </a:lnSpc>
            </a:pPr>
            <a:endParaRPr lang="fi-FI" dirty="0"/>
          </a:p>
          <a:p>
            <a:pPr>
              <a:lnSpc>
                <a:spcPct val="150000"/>
              </a:lnSpc>
            </a:pPr>
            <a:r>
              <a:rPr lang="en-US" dirty="0" smtClean="0"/>
              <a:t>Bayesian method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Combines </a:t>
            </a:r>
            <a:r>
              <a:rPr lang="en-US" sz="1600" dirty="0"/>
              <a:t>already known demographic information about plausible age patterns of fertility together with recent age-specific fertility </a:t>
            </a:r>
            <a:r>
              <a:rPr lang="en-US" sz="1600" dirty="0" smtClean="0"/>
              <a:t>rates, extrapolates </a:t>
            </a:r>
            <a:r>
              <a:rPr lang="en-US" sz="1600" dirty="0"/>
              <a:t>fertility rates over both time and age into the future</a:t>
            </a:r>
            <a:endParaRPr lang="fi-FI" sz="1600" dirty="0"/>
          </a:p>
        </p:txBody>
      </p:sp>
      <p:sp>
        <p:nvSpPr>
          <p:cNvPr id="8" name="Tekstiruutu 7"/>
          <p:cNvSpPr txBox="1"/>
          <p:nvPr/>
        </p:nvSpPr>
        <p:spPr>
          <a:xfrm>
            <a:off x="231607" y="201232"/>
            <a:ext cx="4608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Forecasting methods</a:t>
            </a:r>
          </a:p>
        </p:txBody>
      </p:sp>
      <p:cxnSp>
        <p:nvCxnSpPr>
          <p:cNvPr id="9" name="Suora yhdysviiva 8"/>
          <p:cNvCxnSpPr/>
          <p:nvPr/>
        </p:nvCxnSpPr>
        <p:spPr>
          <a:xfrm>
            <a:off x="2624328" y="1088136"/>
            <a:ext cx="4954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uora yhdysviiva 10"/>
          <p:cNvCxnSpPr/>
          <p:nvPr/>
        </p:nvCxnSpPr>
        <p:spPr>
          <a:xfrm>
            <a:off x="3364992" y="2651760"/>
            <a:ext cx="51206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Suorakulmio 21"/>
          <p:cNvSpPr/>
          <p:nvPr/>
        </p:nvSpPr>
        <p:spPr>
          <a:xfrm>
            <a:off x="2308860" y="4352544"/>
            <a:ext cx="630936" cy="301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Suorakulmio 22"/>
          <p:cNvSpPr/>
          <p:nvPr/>
        </p:nvSpPr>
        <p:spPr>
          <a:xfrm>
            <a:off x="2308860" y="4462272"/>
            <a:ext cx="630936" cy="777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48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K_en_laaja">
  <a:themeElements>
    <a:clrScheme name="TK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3B0"/>
      </a:accent1>
      <a:accent2>
        <a:srgbClr val="C0D730"/>
      </a:accent2>
      <a:accent3>
        <a:srgbClr val="A40084"/>
      </a:accent3>
      <a:accent4>
        <a:srgbClr val="33C1BA"/>
      </a:accent4>
      <a:accent5>
        <a:srgbClr val="F8941E"/>
      </a:accent5>
      <a:accent6>
        <a:srgbClr val="E21776"/>
      </a:accent6>
      <a:hlink>
        <a:srgbClr val="0073B0"/>
      </a:hlink>
      <a:folHlink>
        <a:srgbClr val="A40084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K_en_laaja" id="{00F9B1BF-2A25-4017-96A8-5CA2C660366E}" vid="{E7CB3A87-0562-457D-8C05-12E6E9425874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_TK_en_laaja</Template>
  <TotalTime>3100</TotalTime>
  <Words>868</Words>
  <Application>Microsoft Office PowerPoint</Application>
  <PresentationFormat>Laajakuva</PresentationFormat>
  <Paragraphs>82</Paragraphs>
  <Slides>11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5" baseType="lpstr">
      <vt:lpstr>Arial</vt:lpstr>
      <vt:lpstr>Calibri</vt:lpstr>
      <vt:lpstr>Lucida Grande</vt:lpstr>
      <vt:lpstr>TK_en_laaja</vt:lpstr>
      <vt:lpstr>All-time low period fertility in Finland: tempo or quantum effect?</vt:lpstr>
      <vt:lpstr>PowerPoint-esitys</vt:lpstr>
      <vt:lpstr>Are women actually starting to have less children or is the decrease in the TFR only due to postponement of births?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Conclusions</vt:lpstr>
    </vt:vector>
  </TitlesOfParts>
  <Company>Tilastokeskus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All-time low period fertility in Finland: tempo or quantum effect?</dc:title>
  <dc:creator>Julia Hellstrand</dc:creator>
  <cp:lastModifiedBy>Julia Hellstrand</cp:lastModifiedBy>
  <cp:revision>113</cp:revision>
  <dcterms:created xsi:type="dcterms:W3CDTF">2018-08-01T05:35:43Z</dcterms:created>
  <dcterms:modified xsi:type="dcterms:W3CDTF">2018-08-10T06:18:46Z</dcterms:modified>
</cp:coreProperties>
</file>