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60" r:id="rId4"/>
    <p:sldId id="286" r:id="rId5"/>
    <p:sldId id="285" r:id="rId6"/>
    <p:sldId id="288" r:id="rId7"/>
    <p:sldId id="262" r:id="rId8"/>
    <p:sldId id="268" r:id="rId9"/>
    <p:sldId id="292" r:id="rId10"/>
    <p:sldId id="293" r:id="rId11"/>
    <p:sldId id="270" r:id="rId12"/>
    <p:sldId id="271" r:id="rId13"/>
    <p:sldId id="287" r:id="rId14"/>
    <p:sldId id="284" r:id="rId15"/>
    <p:sldId id="272" r:id="rId16"/>
    <p:sldId id="301" r:id="rId17"/>
    <p:sldId id="302" r:id="rId18"/>
    <p:sldId id="296" r:id="rId19"/>
    <p:sldId id="299" r:id="rId20"/>
    <p:sldId id="300" r:id="rId21"/>
    <p:sldId id="303" r:id="rId22"/>
    <p:sldId id="27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D9DB2F-7F9D-4C20-A70B-4E25769ED2AD}" type="datetimeFigureOut">
              <a:rPr lang="ru-RU" smtClean="0"/>
              <a:pPr/>
              <a:t>23.08.2018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244261-60F6-4B48-B176-0250C824E6A4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3929066"/>
            <a:ext cx="6470460" cy="242889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 err="1" smtClean="0"/>
              <a:t>Tetiana</a:t>
            </a:r>
            <a:r>
              <a:rPr lang="en-US" sz="2800" dirty="0" smtClean="0"/>
              <a:t> Ianevych and </a:t>
            </a:r>
            <a:r>
              <a:rPr lang="en-GB" sz="2800" dirty="0" err="1" smtClean="0"/>
              <a:t>Veronika</a:t>
            </a:r>
            <a:r>
              <a:rPr lang="en-GB" sz="2800" dirty="0" smtClean="0"/>
              <a:t> </a:t>
            </a:r>
            <a:r>
              <a:rPr lang="en-GB" sz="2800" dirty="0" err="1" smtClean="0"/>
              <a:t>Serhiienko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Taras Shevchenko National University of Kyiv, Ukraine</a:t>
            </a:r>
          </a:p>
          <a:p>
            <a:pPr algn="ctr"/>
            <a:endParaRPr lang="en-US" dirty="0" smtClean="0"/>
          </a:p>
          <a:p>
            <a:pPr algn="ctr"/>
            <a:r>
              <a:rPr lang="en-GB" sz="3000" dirty="0" err="1" smtClean="0"/>
              <a:t>Jelgava</a:t>
            </a:r>
            <a:r>
              <a:rPr lang="en-US" sz="3000" dirty="0" smtClean="0"/>
              <a:t>, Latvia 2018</a:t>
            </a:r>
            <a:endParaRPr lang="ru-RU" sz="3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857232"/>
            <a:ext cx="7286676" cy="2857520"/>
          </a:xfrm>
        </p:spPr>
        <p:txBody>
          <a:bodyPr/>
          <a:lstStyle/>
          <a:p>
            <a:pPr marL="182880" indent="0" algn="ctr">
              <a:buNone/>
            </a:pPr>
            <a:r>
              <a:rPr lang="en-GB" sz="4400" dirty="0" smtClean="0"/>
              <a:t>Effect of using </a:t>
            </a:r>
            <a:r>
              <a:rPr lang="en-GB" sz="4400" dirty="0" err="1" smtClean="0"/>
              <a:t>Tobit</a:t>
            </a:r>
            <a:r>
              <a:rPr lang="en-GB" sz="4400" dirty="0" smtClean="0"/>
              <a:t> and </a:t>
            </a:r>
            <a:r>
              <a:rPr lang="en-GB" sz="4400" dirty="0" err="1" smtClean="0"/>
              <a:t>Heckit</a:t>
            </a:r>
            <a:r>
              <a:rPr lang="en-GB" sz="4400" dirty="0" smtClean="0"/>
              <a:t> models in regression estimation for data with many zeros</a:t>
            </a:r>
            <a:endParaRPr lang="ru-RU" sz="44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7524323" y="-1136"/>
            <a:ext cx="1619677" cy="6856062"/>
            <a:chOff x="-6" y="1938"/>
            <a:chExt cx="1619677" cy="6856062"/>
          </a:xfrm>
        </p:grpSpPr>
        <p:pic>
          <p:nvPicPr>
            <p:cNvPr id="39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04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785786" y="642918"/>
            <a:ext cx="7143776" cy="555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err="1" smtClean="0"/>
              <a:t>Heckit</a:t>
            </a:r>
            <a:r>
              <a:rPr lang="en-US" sz="3600" dirty="0" smtClean="0"/>
              <a:t> model </a:t>
            </a:r>
          </a:p>
          <a:p>
            <a:pPr>
              <a:buNone/>
            </a:pPr>
            <a:r>
              <a:rPr lang="en-US" sz="3200" dirty="0" smtClean="0"/>
              <a:t>can be formulated using 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GB" sz="2800" dirty="0" smtClean="0"/>
              <a:t>“participation” equation </a:t>
            </a:r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sz="2800" dirty="0" smtClean="0"/>
              <a:t>and “consumption” equation</a:t>
            </a:r>
          </a:p>
          <a:p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400" dirty="0" smtClean="0"/>
              <a:t>   </a:t>
            </a:r>
            <a:endParaRPr lang="en-US" sz="28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643182"/>
            <a:ext cx="1857388" cy="1000132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2500306"/>
            <a:ext cx="2786082" cy="1285884"/>
          </a:xfrm>
          <a:prstGeom prst="rect">
            <a:avLst/>
          </a:prstGeom>
          <a:noFill/>
        </p:spPr>
      </p:pic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4357694"/>
            <a:ext cx="364333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214414" y="357166"/>
            <a:ext cx="61436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/>
              <a:t>Underlying generating process</a:t>
            </a:r>
          </a:p>
        </p:txBody>
      </p:sp>
      <p:pic>
        <p:nvPicPr>
          <p:cNvPr id="15" name="Содержимое 14" descr="heck1.emf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8662" y="731838"/>
            <a:ext cx="6858048" cy="5840434"/>
          </a:xfrm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214414" y="357166"/>
            <a:ext cx="61436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/>
              <a:t>Zero-inflated data</a:t>
            </a:r>
          </a:p>
        </p:txBody>
      </p:sp>
      <p:pic>
        <p:nvPicPr>
          <p:cNvPr id="16" name="Содержимое 15" descr="heck2.emf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4414" y="731838"/>
            <a:ext cx="6572296" cy="5626120"/>
          </a:xfrm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72338" cy="5555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US" sz="3600" dirty="0" smtClean="0"/>
              <a:t>Simulation study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en-US" sz="2400" dirty="0" smtClean="0"/>
              <a:t>Our objective is to investigate the effect of using </a:t>
            </a:r>
            <a:r>
              <a:rPr lang="en-US" sz="2400" dirty="0" err="1" smtClean="0"/>
              <a:t>Tobit</a:t>
            </a:r>
            <a:r>
              <a:rPr lang="en-US" sz="2400" dirty="0" smtClean="0"/>
              <a:t> and </a:t>
            </a:r>
            <a:r>
              <a:rPr lang="en-US" sz="2400" dirty="0" err="1" smtClean="0"/>
              <a:t>Heckit</a:t>
            </a:r>
            <a:r>
              <a:rPr lang="en-US" sz="2400" dirty="0" smtClean="0"/>
              <a:t> models in regression estimation for data containing different percent of  zero values within SRS sampling design</a:t>
            </a:r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357290" y="857233"/>
            <a:ext cx="6715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3200" dirty="0" smtClean="0"/>
              <a:t>Measures of efficiency </a:t>
            </a: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3"/>
          </p:nvPr>
        </p:nvSpPr>
        <p:spPr>
          <a:xfrm>
            <a:off x="1142976" y="1928802"/>
            <a:ext cx="6400800" cy="4572032"/>
          </a:xfrm>
        </p:spPr>
        <p:txBody>
          <a:bodyPr/>
          <a:lstStyle/>
          <a:p>
            <a:r>
              <a:rPr lang="en-GB" sz="2400" dirty="0" smtClean="0"/>
              <a:t>absolute relative bias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sz="2400" dirty="0" smtClean="0"/>
              <a:t>relative root mean square error</a:t>
            </a:r>
            <a:endParaRPr lang="ru-RU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143116"/>
            <a:ext cx="4071966" cy="1500198"/>
          </a:xfrm>
          <a:prstGeom prst="rect">
            <a:avLst/>
          </a:prstGeom>
          <a:noFill/>
        </p:spPr>
      </p:pic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4500570"/>
            <a:ext cx="4214842" cy="185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928670"/>
            <a:ext cx="6400800" cy="535785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Our first 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en-GB" sz="2800" dirty="0" smtClean="0">
                <a:solidFill>
                  <a:srgbClr val="FF0000"/>
                </a:solidFill>
              </a:rPr>
              <a:t>2</a:t>
            </a:r>
            <a:r>
              <a:rPr lang="uk-UA" sz="2800" dirty="0" smtClean="0">
                <a:solidFill>
                  <a:srgbClr val="FF0000"/>
                </a:solidFill>
              </a:rPr>
              <a:t>6</a:t>
            </a:r>
            <a:r>
              <a:rPr lang="en-GB" sz="2800" dirty="0" smtClean="0">
                <a:solidFill>
                  <a:srgbClr val="FF0000"/>
                </a:solidFill>
              </a:rPr>
              <a:t>% of zero values </a:t>
            </a:r>
            <a:r>
              <a:rPr lang="en-GB" sz="2800" dirty="0" smtClean="0"/>
              <a:t>using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censoring</a:t>
            </a:r>
            <a:r>
              <a:rPr lang="en-GB" sz="2800" dirty="0" smtClean="0"/>
              <a:t>. Sampling size is 100. 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85786" y="285728"/>
            <a:ext cx="2286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 smtClean="0"/>
              <a:t>Tobit</a:t>
            </a:r>
            <a:r>
              <a:rPr lang="en-US" sz="3200" dirty="0" smtClean="0"/>
              <a:t> - 26%</a:t>
            </a:r>
            <a:endParaRPr lang="ru-RU" sz="3200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142976" y="3095810"/>
          <a:ext cx="6715173" cy="311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9"/>
                <a:gridCol w="1714512"/>
                <a:gridCol w="1906577"/>
                <a:gridCol w="1951075"/>
              </a:tblGrid>
              <a:tr h="16859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Tobit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2.764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0.185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9.287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7.200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7.073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The second 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en-GB" sz="2800" dirty="0" smtClean="0">
                <a:solidFill>
                  <a:srgbClr val="FF0000"/>
                </a:solidFill>
              </a:rPr>
              <a:t>51% of zero values </a:t>
            </a:r>
            <a:r>
              <a:rPr lang="en-GB" sz="2800" dirty="0" smtClean="0"/>
              <a:t>using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censoring</a:t>
            </a:r>
            <a:r>
              <a:rPr lang="en-GB" sz="2800" dirty="0" smtClean="0"/>
              <a:t>. Sampling size is 100.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142975" y="3210098"/>
          <a:ext cx="6715173" cy="321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/>
                <a:gridCol w="1643074"/>
                <a:gridCol w="1906577"/>
                <a:gridCol w="1951075"/>
              </a:tblGrid>
              <a:tr h="1785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Tobit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</a:t>
                      </a: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203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0.690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986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972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782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000100" y="214290"/>
            <a:ext cx="1977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Tobit</a:t>
            </a:r>
            <a:r>
              <a:rPr lang="en-US" sz="2800" dirty="0" smtClean="0"/>
              <a:t> - </a:t>
            </a:r>
            <a:r>
              <a:rPr lang="en-US" sz="3200" dirty="0" smtClean="0"/>
              <a:t>51</a:t>
            </a:r>
            <a:r>
              <a:rPr lang="en-US" sz="2800" dirty="0" smtClean="0"/>
              <a:t>%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The third 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en-GB" sz="2800" dirty="0" smtClean="0">
                <a:solidFill>
                  <a:srgbClr val="FF0000"/>
                </a:solidFill>
              </a:rPr>
              <a:t>7</a:t>
            </a:r>
            <a:r>
              <a:rPr lang="uk-UA" sz="2800" dirty="0" smtClean="0">
                <a:solidFill>
                  <a:srgbClr val="FF0000"/>
                </a:solidFill>
              </a:rPr>
              <a:t>2</a:t>
            </a:r>
            <a:r>
              <a:rPr lang="en-GB" sz="2800" dirty="0" smtClean="0">
                <a:solidFill>
                  <a:srgbClr val="FF0000"/>
                </a:solidFill>
              </a:rPr>
              <a:t>% of zero values </a:t>
            </a:r>
            <a:r>
              <a:rPr lang="en-GB" sz="2800" dirty="0" smtClean="0"/>
              <a:t>using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censoring</a:t>
            </a:r>
            <a:r>
              <a:rPr lang="en-GB" sz="2800" dirty="0" smtClean="0"/>
              <a:t>. Sampling size is 100. 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14348" y="428604"/>
            <a:ext cx="2175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 smtClean="0"/>
              <a:t>Tobit</a:t>
            </a:r>
            <a:r>
              <a:rPr lang="en-US" sz="3200" dirty="0" smtClean="0"/>
              <a:t> - 7</a:t>
            </a:r>
            <a:r>
              <a:rPr lang="uk-UA" sz="3200" dirty="0" smtClean="0"/>
              <a:t>2</a:t>
            </a:r>
            <a:r>
              <a:rPr lang="en-US" sz="3200" dirty="0" smtClean="0"/>
              <a:t>%</a:t>
            </a:r>
            <a:endParaRPr lang="ru-RU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142976" y="3281536"/>
          <a:ext cx="6715173" cy="307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/>
                <a:gridCol w="1643074"/>
                <a:gridCol w="1906577"/>
                <a:gridCol w="1951075"/>
              </a:tblGrid>
              <a:tr h="1643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Tobit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0.109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0.522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1.170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1667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1.039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20.150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28.089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uk-UA" sz="2800" dirty="0" smtClean="0">
                <a:solidFill>
                  <a:srgbClr val="FF0000"/>
                </a:solidFill>
              </a:rPr>
              <a:t>3</a:t>
            </a:r>
            <a:r>
              <a:rPr lang="en-GB" sz="2800" dirty="0" smtClean="0">
                <a:solidFill>
                  <a:srgbClr val="FF0000"/>
                </a:solidFill>
              </a:rPr>
              <a:t>0% of zero values </a:t>
            </a:r>
            <a:r>
              <a:rPr lang="en-GB" sz="2800" dirty="0" smtClean="0"/>
              <a:t>using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Heckit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model. </a:t>
            </a:r>
            <a:r>
              <a:rPr lang="en-GB" sz="2800" dirty="0" smtClean="0"/>
              <a:t>Sampling size is 100. 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1601"/>
              </p:ext>
            </p:extLst>
          </p:nvPr>
        </p:nvGraphicFramePr>
        <p:xfrm>
          <a:off x="1000100" y="3571876"/>
          <a:ext cx="6715173" cy="254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/>
                <a:gridCol w="1643074"/>
                <a:gridCol w="1906577"/>
                <a:gridCol w="1951075"/>
              </a:tblGrid>
              <a:tr h="1618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Heckit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334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845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14348" y="285728"/>
            <a:ext cx="2443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Heckit</a:t>
            </a:r>
            <a:r>
              <a:rPr lang="en-US" sz="3200" dirty="0" smtClean="0"/>
              <a:t> - 30%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The 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en-GB" sz="28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GB" sz="2800" dirty="0" smtClean="0">
                <a:solidFill>
                  <a:srgbClr val="FF0000"/>
                </a:solidFill>
              </a:rPr>
              <a:t>% of zero values </a:t>
            </a:r>
            <a:r>
              <a:rPr lang="en-GB" sz="2800" dirty="0" smtClean="0"/>
              <a:t>using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Heckit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model</a:t>
            </a:r>
            <a:r>
              <a:rPr lang="en-GB" sz="2800" dirty="0" smtClean="0"/>
              <a:t>. Sampling size is 100. 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71472" y="142852"/>
            <a:ext cx="24432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 smtClean="0"/>
              <a:t>Heckit</a:t>
            </a:r>
            <a:r>
              <a:rPr lang="en-US" sz="3200" dirty="0" smtClean="0"/>
              <a:t> - 51%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23688"/>
              </p:ext>
            </p:extLst>
          </p:nvPr>
        </p:nvGraphicFramePr>
        <p:xfrm>
          <a:off x="1071538" y="3429000"/>
          <a:ext cx="6715173" cy="27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94"/>
                <a:gridCol w="1632903"/>
                <a:gridCol w="1763701"/>
                <a:gridCol w="1951075"/>
              </a:tblGrid>
              <a:tr h="1781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Heckit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0.941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0.988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.331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uk-UA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.317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642918"/>
            <a:ext cx="6512511" cy="1143000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1571604" y="2428868"/>
            <a:ext cx="6400800" cy="34747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main problem</a:t>
            </a:r>
          </a:p>
          <a:p>
            <a:r>
              <a:rPr lang="en-US" sz="3600" dirty="0" err="1" smtClean="0"/>
              <a:t>Tobit</a:t>
            </a:r>
            <a:r>
              <a:rPr lang="en-US" sz="3600" dirty="0" smtClean="0"/>
              <a:t> model</a:t>
            </a:r>
          </a:p>
          <a:p>
            <a:r>
              <a:rPr lang="en-US" sz="3600" dirty="0" err="1" smtClean="0"/>
              <a:t>Heckit</a:t>
            </a:r>
            <a:r>
              <a:rPr lang="en-US" sz="3600" dirty="0" smtClean="0"/>
              <a:t> model</a:t>
            </a:r>
          </a:p>
          <a:p>
            <a:r>
              <a:rPr lang="en-US" sz="3600" dirty="0" smtClean="0"/>
              <a:t>Simulation results</a:t>
            </a:r>
          </a:p>
          <a:p>
            <a:r>
              <a:rPr lang="en-US" sz="3600" dirty="0" err="1" smtClean="0"/>
              <a:t>Consclusions</a:t>
            </a:r>
            <a:endParaRPr lang="ru-RU" sz="2000" dirty="0"/>
          </a:p>
        </p:txBody>
      </p:sp>
      <p:grpSp>
        <p:nvGrpSpPr>
          <p:cNvPr id="4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10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GB" sz="2800" dirty="0" smtClean="0"/>
          </a:p>
          <a:p>
            <a:r>
              <a:rPr lang="en-GB" sz="2800" dirty="0" smtClean="0"/>
              <a:t>The simulated population </a:t>
            </a:r>
            <a:r>
              <a:rPr lang="en-GB" sz="2800" i="1" dirty="0" smtClean="0"/>
              <a:t>U</a:t>
            </a:r>
            <a:r>
              <a:rPr lang="en-GB" sz="2800" dirty="0" smtClean="0"/>
              <a:t> consists of </a:t>
            </a:r>
            <a:r>
              <a:rPr lang="en-GB" sz="2800" i="1" dirty="0" smtClean="0"/>
              <a:t>N</a:t>
            </a:r>
            <a:r>
              <a:rPr lang="en-GB" sz="2800" dirty="0" smtClean="0"/>
              <a:t>=1000 elements for which we produce </a:t>
            </a:r>
            <a:r>
              <a:rPr lang="uk-UA" sz="2800" dirty="0" smtClean="0">
                <a:solidFill>
                  <a:srgbClr val="FF0000"/>
                </a:solidFill>
              </a:rPr>
              <a:t>7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GB" sz="2800" dirty="0" smtClean="0">
                <a:solidFill>
                  <a:srgbClr val="FF0000"/>
                </a:solidFill>
              </a:rPr>
              <a:t>% of zero values </a:t>
            </a:r>
            <a:r>
              <a:rPr lang="en-GB" sz="2800" dirty="0" smtClean="0"/>
              <a:t>using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Heckit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model</a:t>
            </a:r>
            <a:r>
              <a:rPr lang="en-GB" sz="2800" dirty="0" smtClean="0"/>
              <a:t>. Sampling size is 100. </a:t>
            </a:r>
            <a:endParaRPr lang="ru-RU" sz="28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5572"/>
              </p:ext>
            </p:extLst>
          </p:nvPr>
        </p:nvGraphicFramePr>
        <p:xfrm>
          <a:off x="1071538" y="3357562"/>
          <a:ext cx="6457976" cy="271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97"/>
                <a:gridCol w="1632903"/>
                <a:gridCol w="1900270"/>
                <a:gridCol w="1814506"/>
              </a:tblGrid>
              <a:tr h="1781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Horvitz-Thompson 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estimator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LM 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GREG estimator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Heckit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assisted (%)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ARB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0.269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1.429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1.362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645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RRMSE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25.007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19.627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19.603</a:t>
                      </a:r>
                      <a:endParaRPr lang="ru-RU" sz="24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714348" y="285728"/>
            <a:ext cx="2443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Heckit</a:t>
            </a:r>
            <a:r>
              <a:rPr lang="en-US" sz="3200" dirty="0" smtClean="0"/>
              <a:t> - 73%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1571612"/>
            <a:ext cx="6400800" cy="4714908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usage of GREG estimators leads to biased but better results with regards to the accuracy.</a:t>
            </a:r>
          </a:p>
          <a:p>
            <a:r>
              <a:rPr lang="en-GB" sz="2800" dirty="0" smtClean="0"/>
              <a:t> usage of the </a:t>
            </a:r>
            <a:r>
              <a:rPr lang="en-GB" sz="2800" dirty="0" err="1" smtClean="0"/>
              <a:t>Tobit</a:t>
            </a:r>
            <a:r>
              <a:rPr lang="en-GB" sz="2800" dirty="0" smtClean="0"/>
              <a:t> and </a:t>
            </a:r>
            <a:r>
              <a:rPr lang="en-GB" sz="2800" dirty="0" err="1" smtClean="0"/>
              <a:t>Heckit</a:t>
            </a:r>
            <a:r>
              <a:rPr lang="en-GB" sz="2800" dirty="0" smtClean="0"/>
              <a:t>-based estimators improve the quality of GREG estimator with regard to both bias and mean square error if the number of zero-values is not large. If it is large  - the improvement can be lost.</a:t>
            </a:r>
          </a:p>
          <a:p>
            <a:r>
              <a:rPr lang="en-GB" sz="2800" dirty="0" smtClean="0"/>
              <a:t>if the underlying process of zero-values appearing does </a:t>
            </a:r>
            <a:r>
              <a:rPr lang="en-GB" sz="2800" smtClean="0"/>
              <a:t>not </a:t>
            </a:r>
            <a:r>
              <a:rPr lang="en-GB" sz="2800" smtClean="0"/>
              <a:t>correspond </a:t>
            </a:r>
            <a:r>
              <a:rPr lang="en-GB" sz="2800" dirty="0" smtClean="0"/>
              <a:t>well with estimator the improvement can be lost for both </a:t>
            </a:r>
            <a:r>
              <a:rPr lang="en-GB" sz="2800" dirty="0" err="1" smtClean="0"/>
              <a:t>Tobit</a:t>
            </a:r>
            <a:r>
              <a:rPr lang="en-GB" sz="2800" dirty="0" smtClean="0"/>
              <a:t> and </a:t>
            </a:r>
            <a:r>
              <a:rPr lang="en-GB" sz="2800" dirty="0" err="1" smtClean="0"/>
              <a:t>Heckit</a:t>
            </a:r>
            <a:r>
              <a:rPr lang="en-GB" sz="2800" dirty="0" smtClean="0"/>
              <a:t> models.</a:t>
            </a:r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14348" y="285728"/>
            <a:ext cx="2318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Conclusions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55500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182880" indent="0" algn="ctr">
              <a:spcBef>
                <a:spcPct val="0"/>
              </a:spcBef>
              <a:buSzPct val="128000"/>
              <a:buNone/>
            </a:pPr>
            <a:r>
              <a:rPr lang="en-US" sz="4400" b="1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00900" cy="555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The main problem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600" dirty="0" smtClean="0"/>
              <a:t>Data contain number of zero observations</a:t>
            </a:r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endParaRPr lang="en-US" sz="2600" dirty="0" smtClean="0"/>
          </a:p>
          <a:p>
            <a:pPr algn="ctr">
              <a:buNone/>
            </a:pPr>
            <a:r>
              <a:rPr lang="en-US" sz="2600" dirty="0" smtClean="0"/>
              <a:t>Estimators have undesirable</a:t>
            </a:r>
            <a:r>
              <a:rPr lang="ru-RU" sz="2600" dirty="0" smtClean="0"/>
              <a:t> </a:t>
            </a:r>
            <a:r>
              <a:rPr lang="en-US" sz="2600" dirty="0" smtClean="0"/>
              <a:t>or unacceptable precision</a:t>
            </a:r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3571868" y="2714620"/>
            <a:ext cx="2342020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428596" y="731520"/>
            <a:ext cx="7786742" cy="555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 smtClean="0"/>
              <a:t>Why the zeros are present in the data?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GB" sz="3200" dirty="0" smtClean="0"/>
              <a:t>a result of censoring 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      </a:t>
            </a:r>
            <a:r>
              <a:rPr lang="en-US" sz="3200" dirty="0" err="1" smtClean="0">
                <a:solidFill>
                  <a:srgbClr val="FF0000"/>
                </a:solidFill>
              </a:rPr>
              <a:t>Tobit</a:t>
            </a:r>
            <a:r>
              <a:rPr lang="en-US" sz="3200" dirty="0" smtClean="0">
                <a:solidFill>
                  <a:srgbClr val="FF0000"/>
                </a:solidFill>
              </a:rPr>
              <a:t> model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GB" sz="3200" dirty="0" smtClean="0"/>
              <a:t>a decision that the researcher has no control over for some reason </a:t>
            </a:r>
          </a:p>
          <a:p>
            <a:pPr>
              <a:buNone/>
            </a:pPr>
            <a:r>
              <a:rPr lang="en-GB" sz="3200" dirty="0" err="1" smtClean="0">
                <a:solidFill>
                  <a:srgbClr val="FF0000"/>
                </a:solidFill>
              </a:rPr>
              <a:t>Heckit</a:t>
            </a:r>
            <a:r>
              <a:rPr lang="en-GB" sz="3200" dirty="0" smtClean="0">
                <a:solidFill>
                  <a:srgbClr val="FF0000"/>
                </a:solidFill>
              </a:rPr>
              <a:t> model or some other models</a:t>
            </a:r>
            <a:r>
              <a:rPr lang="en-GB" sz="3200" dirty="0" smtClean="0"/>
              <a:t> </a:t>
            </a:r>
            <a:endParaRPr lang="en-US" sz="3200" dirty="0" smtClean="0"/>
          </a:p>
          <a:p>
            <a:pPr>
              <a:buNone/>
            </a:pPr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785786" y="642918"/>
            <a:ext cx="7143776" cy="55550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US" sz="3900" dirty="0" err="1" smtClean="0"/>
              <a:t>Tobit</a:t>
            </a:r>
            <a:r>
              <a:rPr lang="en-US" sz="3900" dirty="0" smtClean="0"/>
              <a:t> model &amp; Censoring</a:t>
            </a:r>
            <a:endParaRPr lang="en-US" sz="3000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600" dirty="0" smtClean="0"/>
              <a:t>Data are censored when we have partial information about the value of a variable—we know it is beyond some boundary, but not how far above or below it.</a:t>
            </a:r>
            <a:endParaRPr lang="en-US" sz="2400" dirty="0" smtClean="0"/>
          </a:p>
          <a:p>
            <a:r>
              <a:rPr lang="en-US" sz="2400" dirty="0" smtClean="0"/>
              <a:t>For example, censoring  occurs when a value occurs outside the range of a measuring instrument. For example, a bathroom scale might only measure up to 140 kg. If a 160 kg individual is weighed using the scale, the observer would only know that the individual's weight is at least 140 kg.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785786" y="642918"/>
            <a:ext cx="7143776" cy="5555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GB" sz="3200" dirty="0" smtClean="0"/>
              <a:t>Formally, it can be written as </a:t>
            </a:r>
            <a:endParaRPr lang="ru-RU" sz="3200" dirty="0" smtClean="0"/>
          </a:p>
          <a:p>
            <a:pPr>
              <a:buNone/>
            </a:pPr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The most common choice is τ = </a:t>
            </a:r>
            <a:r>
              <a:rPr lang="en-US" sz="2400" dirty="0" err="1" smtClean="0"/>
              <a:t>τ</a:t>
            </a:r>
            <a:r>
              <a:rPr lang="en-US" sz="2400" i="1" baseline="-25000" dirty="0" err="1" smtClean="0"/>
              <a:t>y</a:t>
            </a:r>
            <a:r>
              <a:rPr lang="en-US" sz="2400" i="1" dirty="0" smtClean="0"/>
              <a:t> </a:t>
            </a:r>
            <a:r>
              <a:rPr lang="en-US" sz="2400" dirty="0" smtClean="0"/>
              <a:t>=0 </a:t>
            </a:r>
          </a:p>
          <a:p>
            <a:pPr>
              <a:buNone/>
            </a:pPr>
            <a:r>
              <a:rPr lang="en-US" sz="2400" dirty="0" smtClean="0"/>
              <a:t>and </a:t>
            </a:r>
            <a:r>
              <a:rPr lang="en-GB" sz="2400" dirty="0" smtClean="0">
                <a:latin typeface="Times New Roman"/>
                <a:ea typeface="Droid Sans Fallback"/>
                <a:cs typeface="FreeSans"/>
              </a:rPr>
              <a:t>                                 </a:t>
            </a:r>
            <a:r>
              <a:rPr lang="en-GB" sz="2400" dirty="0" smtClean="0"/>
              <a:t>where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   This mathematical model was introduced by Tobin in 1958 and is known as </a:t>
            </a:r>
            <a:r>
              <a:rPr lang="en-GB" sz="2400" dirty="0" err="1" smtClean="0">
                <a:solidFill>
                  <a:srgbClr val="FF0000"/>
                </a:solidFill>
              </a:rPr>
              <a:t>Tobit</a:t>
            </a:r>
            <a:r>
              <a:rPr lang="en-GB" sz="2400" dirty="0" smtClean="0">
                <a:solidFill>
                  <a:srgbClr val="FF0000"/>
                </a:solidFill>
              </a:rPr>
              <a:t> model</a:t>
            </a:r>
            <a:r>
              <a:rPr lang="en-GB" sz="2400" dirty="0" smtClean="0"/>
              <a:t> or a </a:t>
            </a:r>
            <a:r>
              <a:rPr lang="en-GB" sz="2400" dirty="0" smtClean="0">
                <a:solidFill>
                  <a:srgbClr val="FF0000"/>
                </a:solidFill>
              </a:rPr>
              <a:t>censored regression model</a:t>
            </a:r>
            <a:r>
              <a:rPr lang="en-GB" sz="2400" dirty="0" smtClean="0"/>
              <a:t> </a:t>
            </a:r>
            <a:endParaRPr lang="en-US" sz="28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785926"/>
            <a:ext cx="2643206" cy="1214446"/>
          </a:xfrm>
          <a:prstGeom prst="rect">
            <a:avLst/>
          </a:prstGeom>
          <a:noFill/>
        </p:spPr>
      </p:pic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3571876"/>
            <a:ext cx="1928826" cy="714380"/>
          </a:xfrm>
          <a:prstGeom prst="rect">
            <a:avLst/>
          </a:prstGeom>
          <a:noFill/>
        </p:spPr>
      </p:pic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3571876"/>
            <a:ext cx="1857388" cy="714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214414" y="357166"/>
            <a:ext cx="61436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/>
              <a:t>Underlying generating process</a:t>
            </a:r>
          </a:p>
        </p:txBody>
      </p:sp>
      <p:pic>
        <p:nvPicPr>
          <p:cNvPr id="30" name="Содержимое 29" descr="tob1.emf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1538" y="731838"/>
            <a:ext cx="6357982" cy="5626120"/>
          </a:xfrm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214414" y="357166"/>
            <a:ext cx="39290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/>
              <a:t>Censored data</a:t>
            </a:r>
          </a:p>
        </p:txBody>
      </p:sp>
      <p:pic>
        <p:nvPicPr>
          <p:cNvPr id="15" name="Содержимое 14" descr="tob2.emf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1538" y="714356"/>
            <a:ext cx="6215106" cy="5483244"/>
          </a:xfrm>
        </p:spPr>
      </p:pic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3"/>
          </p:nvPr>
        </p:nvSpPr>
        <p:spPr>
          <a:xfrm>
            <a:off x="785786" y="642918"/>
            <a:ext cx="7143776" cy="5555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r>
              <a:rPr lang="en-US" sz="3900" dirty="0" err="1" smtClean="0"/>
              <a:t>Heckit</a:t>
            </a:r>
            <a:r>
              <a:rPr lang="en-US" sz="3900" dirty="0" smtClean="0"/>
              <a:t> model</a:t>
            </a:r>
            <a:endParaRPr lang="en-US" sz="3000" dirty="0" smtClean="0"/>
          </a:p>
          <a:p>
            <a:endParaRPr lang="en-US" dirty="0" smtClean="0"/>
          </a:p>
          <a:p>
            <a:r>
              <a:rPr lang="en-GB" sz="2800" dirty="0" smtClean="0"/>
              <a:t>This type of model is appropriate when </a:t>
            </a:r>
          </a:p>
          <a:p>
            <a:pPr>
              <a:buNone/>
            </a:pPr>
            <a:r>
              <a:rPr lang="en-GB" sz="2800" i="1" dirty="0" smtClean="0"/>
              <a:t>  </a:t>
            </a:r>
            <a:r>
              <a:rPr lang="en-GB" sz="2800" i="1" dirty="0" err="1" smtClean="0"/>
              <a:t>y</a:t>
            </a:r>
            <a:r>
              <a:rPr lang="en-GB" sz="2800" i="1" baseline="-25000" dirty="0" err="1" smtClean="0"/>
              <a:t>i</a:t>
            </a:r>
            <a:r>
              <a:rPr lang="en-GB" sz="2800" dirty="0" smtClean="0"/>
              <a:t> = 0 because of the non-observable response. It means that knowledge </a:t>
            </a:r>
            <a:r>
              <a:rPr lang="en-GB" sz="2800" i="1" dirty="0" err="1" smtClean="0"/>
              <a:t>y</a:t>
            </a:r>
            <a:r>
              <a:rPr lang="en-GB" sz="2800" i="1" baseline="-25000" dirty="0" err="1" smtClean="0"/>
              <a:t>i</a:t>
            </a:r>
            <a:r>
              <a:rPr lang="en-GB" sz="2800" dirty="0" smtClean="0"/>
              <a:t> = 0 is uninformative in estimating the determinants of the level of </a:t>
            </a:r>
            <a:r>
              <a:rPr lang="en-GB" sz="2800" i="1" dirty="0" err="1" smtClean="0"/>
              <a:t>y</a:t>
            </a:r>
            <a:r>
              <a:rPr lang="en-GB" sz="2800" i="1" baseline="-25000" dirty="0" err="1" smtClean="0"/>
              <a:t>i</a:t>
            </a:r>
            <a:r>
              <a:rPr lang="en-GB" sz="2800" dirty="0" smtClean="0"/>
              <a:t> .</a:t>
            </a:r>
          </a:p>
          <a:p>
            <a:r>
              <a:rPr lang="en-GB" sz="2800" dirty="0" smtClean="0"/>
              <a:t>The  </a:t>
            </a:r>
            <a:r>
              <a:rPr lang="en-GB" sz="2800" dirty="0" err="1" smtClean="0"/>
              <a:t>Heckit</a:t>
            </a:r>
            <a:r>
              <a:rPr lang="en-GB" sz="2800" dirty="0" smtClean="0"/>
              <a:t> model was introduced by Heckman in 1979</a:t>
            </a:r>
            <a:endParaRPr lang="en-US" sz="2800" dirty="0" smtClean="0"/>
          </a:p>
          <a:p>
            <a:endParaRPr lang="en-US" sz="2400" dirty="0" smtClean="0"/>
          </a:p>
        </p:txBody>
      </p:sp>
      <p:grpSp>
        <p:nvGrpSpPr>
          <p:cNvPr id="3" name="Группа 20"/>
          <p:cNvGrpSpPr/>
          <p:nvPr/>
        </p:nvGrpSpPr>
        <p:grpSpPr>
          <a:xfrm>
            <a:off x="8334165" y="-3482"/>
            <a:ext cx="809835" cy="3536622"/>
            <a:chOff x="-6" y="1938"/>
            <a:chExt cx="1619677" cy="6856062"/>
          </a:xfrm>
        </p:grpSpPr>
        <p:pic>
          <p:nvPicPr>
            <p:cNvPr id="2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Группа 25"/>
          <p:cNvGrpSpPr/>
          <p:nvPr/>
        </p:nvGrpSpPr>
        <p:grpSpPr>
          <a:xfrm>
            <a:off x="8334165" y="3321378"/>
            <a:ext cx="809835" cy="3536622"/>
            <a:chOff x="-6" y="1938"/>
            <a:chExt cx="1619677" cy="6856062"/>
          </a:xfrm>
        </p:grpSpPr>
        <p:pic>
          <p:nvPicPr>
            <p:cNvPr id="27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38"/>
              <a:ext cx="1619671" cy="198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" y="1530243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581128"/>
              <a:ext cx="1619671" cy="2276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C:\Users\ТОЛЯ\Desktop\5555555555\8121_128862537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" y="3067207"/>
              <a:ext cx="1619671" cy="191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-укр-8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Презентация-укр-8</Template>
  <TotalTime>11501</TotalTime>
  <Words>719</Words>
  <Application>Microsoft Office PowerPoint</Application>
  <PresentationFormat>Екран (4:3)</PresentationFormat>
  <Paragraphs>200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3" baseType="lpstr">
      <vt:lpstr>Презентация-укр-8</vt:lpstr>
      <vt:lpstr>Effect of using Tobit and Heckit models in regression estimation for data with many zeros</vt:lpstr>
      <vt:lpstr>Outline</vt:lpstr>
      <vt:lpstr> </vt:lpstr>
      <vt:lpstr> </vt:lpstr>
      <vt:lpstr> </vt:lpstr>
      <vt:lpstr> </vt:lpstr>
      <vt:lpstr>Презентація PowerPoint</vt:lpstr>
      <vt:lpstr>Презентація PowerPoint</vt:lpstr>
      <vt:lpstr> </vt:lpstr>
      <vt:lpstr> </vt:lpstr>
      <vt:lpstr>Презентація PowerPoint</vt:lpstr>
      <vt:lpstr>Презентація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yata</dc:creator>
  <cp:lastModifiedBy>MykSyd</cp:lastModifiedBy>
  <cp:revision>504</cp:revision>
  <dcterms:created xsi:type="dcterms:W3CDTF">2014-08-19T06:07:06Z</dcterms:created>
  <dcterms:modified xsi:type="dcterms:W3CDTF">2018-08-23T06:54:22Z</dcterms:modified>
</cp:coreProperties>
</file>