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81" r:id="rId4"/>
    <p:sldId id="282" r:id="rId5"/>
    <p:sldId id="284" r:id="rId6"/>
    <p:sldId id="283" r:id="rId7"/>
    <p:sldId id="285" r:id="rId8"/>
    <p:sldId id="286" r:id="rId9"/>
    <p:sldId id="287" r:id="rId10"/>
    <p:sldId id="288" r:id="rId11"/>
    <p:sldId id="289" r:id="rId12"/>
    <p:sldId id="302" r:id="rId13"/>
    <p:sldId id="308" r:id="rId14"/>
    <p:sldId id="304" r:id="rId15"/>
    <p:sldId id="305" r:id="rId16"/>
    <p:sldId id="306" r:id="rId17"/>
    <p:sldId id="290" r:id="rId18"/>
    <p:sldId id="301" r:id="rId19"/>
    <p:sldId id="291" r:id="rId20"/>
    <p:sldId id="292" r:id="rId21"/>
    <p:sldId id="293" r:id="rId22"/>
    <p:sldId id="294" r:id="rId23"/>
    <p:sldId id="295" r:id="rId24"/>
    <p:sldId id="303" r:id="rId25"/>
    <p:sldId id="277" r:id="rId26"/>
    <p:sldId id="296" r:id="rId27"/>
    <p:sldId id="297" r:id="rId28"/>
    <p:sldId id="256" r:id="rId29"/>
    <p:sldId id="298" r:id="rId30"/>
    <p:sldId id="299" r:id="rId31"/>
    <p:sldId id="307" r:id="rId32"/>
  </p:sldIdLst>
  <p:sldSz cx="12192000" cy="6858000"/>
  <p:notesSz cx="7104063" cy="10234613"/>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2" d="100"/>
          <a:sy n="82" d="100"/>
        </p:scale>
        <p:origin x="126" y="1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A15CDA8F-6A6F-4140-83E3-8EF297A18728}" type="datetimeFigureOut">
              <a:rPr lang="fi-FI" smtClean="0"/>
              <a:t>17.8.2018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55770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A15CDA8F-6A6F-4140-83E3-8EF297A18728}" type="datetimeFigureOut">
              <a:rPr lang="fi-FI" smtClean="0"/>
              <a:t>17.8.2018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361323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A15CDA8F-6A6F-4140-83E3-8EF297A18728}" type="datetimeFigureOut">
              <a:rPr lang="fi-FI" smtClean="0"/>
              <a:t>17.8.2018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157768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A15CDA8F-6A6F-4140-83E3-8EF297A18728}" type="datetimeFigureOut">
              <a:rPr lang="fi-FI" smtClean="0"/>
              <a:t>17.8.2018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12845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CDA8F-6A6F-4140-83E3-8EF297A18728}" type="datetimeFigureOut">
              <a:rPr lang="fi-FI" smtClean="0"/>
              <a:t>17.8.2018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25768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A15CDA8F-6A6F-4140-83E3-8EF297A18728}" type="datetimeFigureOut">
              <a:rPr lang="fi-FI" smtClean="0"/>
              <a:t>17.8.2018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422774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A15CDA8F-6A6F-4140-83E3-8EF297A18728}" type="datetimeFigureOut">
              <a:rPr lang="fi-FI" smtClean="0"/>
              <a:t>17.8.2018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168970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A15CDA8F-6A6F-4140-83E3-8EF297A18728}" type="datetimeFigureOut">
              <a:rPr lang="fi-FI" smtClean="0"/>
              <a:t>17.8.2018</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174119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DA8F-6A6F-4140-83E3-8EF297A18728}" type="datetimeFigureOut">
              <a:rPr lang="fi-FI" smtClean="0"/>
              <a:t>17.8.2018</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36927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A8F-6A6F-4140-83E3-8EF297A18728}" type="datetimeFigureOut">
              <a:rPr lang="fi-FI" smtClean="0"/>
              <a:t>17.8.2018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399644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A8F-6A6F-4140-83E3-8EF297A18728}" type="datetimeFigureOut">
              <a:rPr lang="fi-FI" smtClean="0"/>
              <a:t>17.8.2018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14EFB419-F90E-4AB0-91F5-E0C0A8D6C7AF}" type="slidenum">
              <a:rPr lang="fi-FI" smtClean="0"/>
              <a:t>‹#›</a:t>
            </a:fld>
            <a:endParaRPr lang="fi-FI"/>
          </a:p>
        </p:txBody>
      </p:sp>
    </p:spTree>
    <p:extLst>
      <p:ext uri="{BB962C8B-B14F-4D97-AF65-F5344CB8AC3E}">
        <p14:creationId xmlns:p14="http://schemas.microsoft.com/office/powerpoint/2010/main" val="183273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DA8F-6A6F-4140-83E3-8EF297A18728}" type="datetimeFigureOut">
              <a:rPr lang="fi-FI" smtClean="0"/>
              <a:t>17.8.2018</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FB419-F90E-4AB0-91F5-E0C0A8D6C7AF}" type="slidenum">
              <a:rPr lang="fi-FI" smtClean="0"/>
              <a:t>‹#›</a:t>
            </a:fld>
            <a:endParaRPr lang="fi-FI"/>
          </a:p>
        </p:txBody>
      </p:sp>
    </p:spTree>
    <p:extLst>
      <p:ext uri="{BB962C8B-B14F-4D97-AF65-F5344CB8AC3E}">
        <p14:creationId xmlns:p14="http://schemas.microsoft.com/office/powerpoint/2010/main" val="148390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hyperlink" Target="http://eu.wiley.com/WileyCDA/Section/id-302479.html?query=Michael+Kenward" TargetMode="External"/><Relationship Id="rId2" Type="http://schemas.openxmlformats.org/officeDocument/2006/relationships/hyperlink" Target="http://eu.wiley.com/WileyCDA/Section/id-302479.html?query=James+Carpent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737" y="660595"/>
            <a:ext cx="9509759" cy="2602251"/>
          </a:xfrm>
          <a:prstGeom prst="rect">
            <a:avLst/>
          </a:prstGeom>
        </p:spPr>
        <p:txBody>
          <a:bodyPr wrap="square">
            <a:spAutoFit/>
          </a:bodyPr>
          <a:lstStyle/>
          <a:p>
            <a:pPr algn="ctr"/>
            <a:r>
              <a:rPr lang="en-US" sz="3200" b="1" dirty="0" smtClean="0">
                <a:effectLst/>
                <a:ea typeface="Calibri" panose="020F0502020204030204" pitchFamily="34" charset="0"/>
                <a:cs typeface="CMCSC10"/>
              </a:rPr>
              <a:t>Multiple imputation </a:t>
            </a:r>
            <a:r>
              <a:rPr lang="en-GB" sz="3200" b="1" dirty="0" smtClean="0"/>
              <a:t>for </a:t>
            </a:r>
            <a:r>
              <a:rPr lang="en-GB" sz="3200" b="1" dirty="0"/>
              <a:t>Income</a:t>
            </a:r>
            <a:endParaRPr lang="fi-FI" sz="3200" b="1" dirty="0"/>
          </a:p>
          <a:p>
            <a:pPr algn="ctr">
              <a:lnSpc>
                <a:spcPct val="115000"/>
              </a:lnSpc>
              <a:spcAft>
                <a:spcPts val="0"/>
              </a:spcAft>
            </a:pPr>
            <a:r>
              <a:rPr lang="en-US" sz="2400" dirty="0" smtClean="0">
                <a:effectLst/>
                <a:latin typeface="Calibri" panose="020F0502020204030204" pitchFamily="34" charset="0"/>
                <a:ea typeface="Calibri" panose="020F0502020204030204" pitchFamily="34" charset="0"/>
                <a:cs typeface="CMCSC10"/>
              </a:rPr>
              <a:t> </a:t>
            </a:r>
            <a:endParaRPr lang="fi-FI"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dirty="0" smtClean="0">
                <a:effectLst/>
                <a:latin typeface="Calibri" panose="020F0502020204030204" pitchFamily="34" charset="0"/>
                <a:ea typeface="Calibri" panose="020F0502020204030204" pitchFamily="34" charset="0"/>
                <a:cs typeface="CMBX12"/>
              </a:rPr>
              <a:t>Seppo Laaksonen</a:t>
            </a:r>
            <a:r>
              <a:rPr lang="en-US" baseline="30000" dirty="0" smtClean="0">
                <a:effectLst/>
                <a:latin typeface="Calibri" panose="020F0502020204030204" pitchFamily="34" charset="0"/>
                <a:ea typeface="Calibri" panose="020F0502020204030204" pitchFamily="34" charset="0"/>
                <a:cs typeface="CMBX12"/>
              </a:rPr>
              <a:t>1</a:t>
            </a:r>
            <a:endParaRPr lang="fi-FI"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baseline="30000" dirty="0" smtClean="0">
                <a:effectLst/>
                <a:latin typeface="Calibri" panose="020F0502020204030204" pitchFamily="34" charset="0"/>
                <a:ea typeface="Calibri" panose="020F0502020204030204" pitchFamily="34" charset="0"/>
                <a:cs typeface="CMR10"/>
              </a:rPr>
              <a:t>1</a:t>
            </a:r>
            <a:r>
              <a:rPr lang="en-US" dirty="0" smtClean="0">
                <a:effectLst/>
                <a:latin typeface="Calibri" panose="020F0502020204030204" pitchFamily="34" charset="0"/>
                <a:ea typeface="Calibri" panose="020F0502020204030204" pitchFamily="34" charset="0"/>
                <a:cs typeface="CMR10"/>
              </a:rPr>
              <a:t>University of Helsinki, Finland</a:t>
            </a:r>
            <a:endParaRPr lang="fi-FI"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fr-CA" dirty="0" smtClean="0">
                <a:effectLst/>
                <a:latin typeface="Calibri" panose="020F0502020204030204" pitchFamily="34" charset="0"/>
                <a:ea typeface="Calibri" panose="020F0502020204030204" pitchFamily="34" charset="0"/>
                <a:cs typeface="CMR10"/>
              </a:rPr>
              <a:t>Box 68, FIN-00014 </a:t>
            </a:r>
            <a:r>
              <a:rPr lang="en-US" noProof="1" smtClean="0">
                <a:effectLst/>
                <a:latin typeface="Calibri" panose="020F0502020204030204" pitchFamily="34" charset="0"/>
                <a:ea typeface="Calibri" panose="020F0502020204030204" pitchFamily="34" charset="0"/>
                <a:cs typeface="CMR10"/>
              </a:rPr>
              <a:t>University Helsinki, Finland</a:t>
            </a:r>
            <a:endParaRPr lang="en-US" noProof="1"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fr-CA" dirty="0" smtClean="0">
                <a:effectLst/>
                <a:latin typeface="Calibri" panose="020F0502020204030204" pitchFamily="34" charset="0"/>
                <a:ea typeface="Calibri" panose="020F0502020204030204" pitchFamily="34" charset="0"/>
                <a:cs typeface="CMR10"/>
              </a:rPr>
              <a:t>+</a:t>
            </a:r>
            <a:r>
              <a:rPr lang="fr-CA" dirty="0" smtClean="0">
                <a:effectLst/>
                <a:latin typeface="Calibri" panose="020F0502020204030204" pitchFamily="34" charset="0"/>
                <a:ea typeface="Calibri" panose="020F0502020204030204" pitchFamily="34" charset="0"/>
                <a:cs typeface="CMR10"/>
              </a:rPr>
              <a:t>358442222759</a:t>
            </a:r>
            <a:endParaRPr lang="fi-FI"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fr-CA" dirty="0" smtClean="0">
                <a:effectLst/>
                <a:latin typeface="Calibri" panose="020F0502020204030204" pitchFamily="34" charset="0"/>
                <a:ea typeface="Calibri" panose="020F0502020204030204" pitchFamily="34" charset="0"/>
                <a:cs typeface="CMR10"/>
              </a:rPr>
              <a:t> </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8600" y="3456358"/>
            <a:ext cx="11407140" cy="3401642"/>
          </a:xfrm>
          <a:prstGeom prst="rect">
            <a:avLst/>
          </a:prstGeom>
        </p:spPr>
      </p:pic>
    </p:spTree>
    <p:extLst>
      <p:ext uri="{BB962C8B-B14F-4D97-AF65-F5344CB8AC3E}">
        <p14:creationId xmlns:p14="http://schemas.microsoft.com/office/powerpoint/2010/main" val="1774285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582930"/>
            <a:ext cx="8839200" cy="4801314"/>
          </a:xfrm>
          <a:prstGeom prst="rect">
            <a:avLst/>
          </a:prstGeom>
        </p:spPr>
        <p:txBody>
          <a:bodyPr wrap="square">
            <a:spAutoFit/>
          </a:bodyPr>
          <a:lstStyle/>
          <a:p>
            <a:pPr lvl="0">
              <a:lnSpc>
                <a:spcPct val="115000"/>
              </a:lnSpc>
              <a:spcBef>
                <a:spcPts val="1200"/>
              </a:spcBef>
              <a:spcAft>
                <a:spcPts val="0"/>
              </a:spcAft>
            </a:pPr>
            <a:r>
              <a:rPr lang="en-GB" sz="2400" b="1" kern="0" dirty="0">
                <a:latin typeface="Times New Roman" panose="02020603050405020304" pitchFamily="18" charset="0"/>
                <a:ea typeface="Droid Sans Fallback"/>
                <a:cs typeface="FreeSans"/>
              </a:rPr>
              <a:t>Imputation framework</a:t>
            </a:r>
            <a:endParaRPr lang="fi-FI" sz="2400" b="1" kern="0" dirty="0">
              <a:latin typeface="Times New Roman" panose="02020603050405020304" pitchFamily="18" charset="0"/>
              <a:ea typeface="Droid Sans Fallback"/>
              <a:cs typeface="FreeSans"/>
            </a:endParaRPr>
          </a:p>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In order to succeed in imputation, </a:t>
            </a:r>
            <a:r>
              <a:rPr lang="en-US" sz="2400" b="1" kern="0" dirty="0">
                <a:latin typeface="Calibri" panose="020F0502020204030204" pitchFamily="34" charset="0"/>
                <a:ea typeface="Droid Sans Fallback"/>
                <a:cs typeface="Calibri" panose="020F0502020204030204" pitchFamily="34" charset="0"/>
              </a:rPr>
              <a:t>good auxiliary data </a:t>
            </a:r>
            <a:r>
              <a:rPr lang="en-US" sz="2400" kern="0" dirty="0">
                <a:latin typeface="Calibri" panose="020F0502020204030204" pitchFamily="34" charset="0"/>
                <a:ea typeface="Droid Sans Fallback"/>
                <a:cs typeface="Calibri" panose="020F0502020204030204" pitchFamily="34" charset="0"/>
              </a:rPr>
              <a:t>or covariates are needed. In the case of lacking covariates, simple methods based on observed values only can be applied. But if there are covariates both for the respondents and for the non-respondents, ‘proper’ imputation methods can be used. In this case, the imputation </a:t>
            </a:r>
            <a:r>
              <a:rPr lang="en-US" sz="2400" kern="0" dirty="0" smtClean="0">
                <a:latin typeface="Calibri" panose="020F0502020204030204" pitchFamily="34" charset="0"/>
                <a:ea typeface="Droid Sans Fallback"/>
                <a:cs typeface="Calibri" panose="020F0502020204030204" pitchFamily="34" charset="0"/>
              </a:rPr>
              <a:t>framework </a:t>
            </a:r>
            <a:r>
              <a:rPr lang="en-US" sz="2400" kern="0" dirty="0">
                <a:latin typeface="Calibri" panose="020F0502020204030204" pitchFamily="34" charset="0"/>
                <a:ea typeface="Droid Sans Fallback"/>
                <a:cs typeface="Calibri" panose="020F0502020204030204" pitchFamily="34" charset="0"/>
              </a:rPr>
              <a:t>includes the two core stages:</a:t>
            </a:r>
            <a:endParaRPr lang="fi-FI" sz="2400" b="1" kern="0" dirty="0">
              <a:latin typeface="Calibri" panose="020F0502020204030204" pitchFamily="34" charset="0"/>
              <a:ea typeface="Droid Sans Fallback"/>
              <a:cs typeface="Calibri" panose="020F0502020204030204" pitchFamily="34" charset="0"/>
            </a:endParaRPr>
          </a:p>
          <a:p>
            <a:pPr marL="342900" lvl="0" indent="-342900">
              <a:lnSpc>
                <a:spcPct val="115000"/>
              </a:lnSpc>
              <a:spcBef>
                <a:spcPts val="1200"/>
              </a:spcBef>
              <a:spcAft>
                <a:spcPts val="0"/>
              </a:spcAft>
              <a:buFont typeface="Arial" panose="020B0604020202020204" pitchFamily="34" charset="0"/>
              <a:buChar char=""/>
            </a:pPr>
            <a:r>
              <a:rPr lang="en-US" sz="2400" kern="0" dirty="0">
                <a:latin typeface="Calibri" panose="020F0502020204030204" pitchFamily="34" charset="0"/>
                <a:ea typeface="Droid Sans Fallback"/>
                <a:cs typeface="Calibri" panose="020F0502020204030204" pitchFamily="34" charset="0"/>
              </a:rPr>
              <a:t>(</a:t>
            </a:r>
            <a:r>
              <a:rPr lang="en-US" sz="2400" kern="0" dirty="0" err="1">
                <a:latin typeface="Calibri" panose="020F0502020204030204" pitchFamily="34" charset="0"/>
                <a:ea typeface="Droid Sans Fallback"/>
                <a:cs typeface="Calibri" panose="020F0502020204030204" pitchFamily="34" charset="0"/>
              </a:rPr>
              <a:t>i</a:t>
            </a:r>
            <a:r>
              <a:rPr lang="en-US" sz="2400" kern="0" dirty="0">
                <a:latin typeface="Calibri" panose="020F0502020204030204" pitchFamily="34" charset="0"/>
                <a:ea typeface="Droid Sans Fallback"/>
                <a:cs typeface="Calibri" panose="020F0502020204030204" pitchFamily="34" charset="0"/>
              </a:rPr>
              <a:t>) Construction and implementing of </a:t>
            </a:r>
            <a:r>
              <a:rPr lang="en-US" sz="2400" b="1" i="1" kern="0" dirty="0">
                <a:latin typeface="Calibri" panose="020F0502020204030204" pitchFamily="34" charset="0"/>
                <a:ea typeface="Droid Sans Fallback"/>
                <a:cs typeface="Calibri" panose="020F0502020204030204" pitchFamily="34" charset="0"/>
              </a:rPr>
              <a:t>the imputation </a:t>
            </a:r>
            <a:r>
              <a:rPr lang="en-US" sz="2400" b="1" i="1" kern="0" dirty="0" smtClean="0">
                <a:latin typeface="Calibri" panose="020F0502020204030204" pitchFamily="34" charset="0"/>
                <a:ea typeface="Droid Sans Fallback"/>
                <a:cs typeface="Calibri" panose="020F0502020204030204" pitchFamily="34" charset="0"/>
              </a:rPr>
              <a:t>model </a:t>
            </a:r>
            <a:r>
              <a:rPr lang="en-US" sz="2400" i="1" kern="0" dirty="0" smtClean="0">
                <a:latin typeface="Calibri" panose="020F0502020204030204" pitchFamily="34" charset="0"/>
                <a:ea typeface="Droid Sans Fallback"/>
                <a:cs typeface="Calibri" panose="020F0502020204030204" pitchFamily="34" charset="0"/>
              </a:rPr>
              <a:t>(or several models if one is not enough)</a:t>
            </a:r>
            <a:endParaRPr lang="fi-FI" sz="2400" b="1" kern="0" dirty="0">
              <a:latin typeface="Calibri" panose="020F0502020204030204" pitchFamily="34" charset="0"/>
              <a:ea typeface="Droid Sans Fallback"/>
              <a:cs typeface="Calibri" panose="020F0502020204030204" pitchFamily="34" charset="0"/>
            </a:endParaRPr>
          </a:p>
          <a:p>
            <a:pPr marL="342900" lvl="0" indent="-342900">
              <a:lnSpc>
                <a:spcPct val="115000"/>
              </a:lnSpc>
              <a:spcBef>
                <a:spcPts val="1200"/>
              </a:spcBef>
              <a:spcAft>
                <a:spcPts val="0"/>
              </a:spcAft>
              <a:buFont typeface="Arial" panose="020B0604020202020204" pitchFamily="34" charset="0"/>
              <a:buChar char=""/>
            </a:pPr>
            <a:r>
              <a:rPr lang="en-US" sz="2400" kern="0" dirty="0">
                <a:latin typeface="Calibri" panose="020F0502020204030204" pitchFamily="34" charset="0"/>
                <a:ea typeface="Droid Sans Fallback"/>
                <a:cs typeface="Calibri" panose="020F0502020204030204" pitchFamily="34" charset="0"/>
              </a:rPr>
              <a:t>(ii)  Imputation itself or </a:t>
            </a:r>
            <a:r>
              <a:rPr lang="en-US" sz="2400" b="1" i="1" kern="0" dirty="0">
                <a:latin typeface="Calibri" panose="020F0502020204030204" pitchFamily="34" charset="0"/>
                <a:ea typeface="Droid Sans Fallback"/>
                <a:cs typeface="Calibri" panose="020F0502020204030204" pitchFamily="34" charset="0"/>
              </a:rPr>
              <a:t>imputation task</a:t>
            </a:r>
            <a:r>
              <a:rPr lang="en-US" sz="2400" kern="0" dirty="0">
                <a:latin typeface="Calibri" panose="020F0502020204030204" pitchFamily="34" charset="0"/>
                <a:ea typeface="Droid Sans Fallback"/>
                <a:cs typeface="Calibri" panose="020F0502020204030204" pitchFamily="34" charset="0"/>
              </a:rPr>
              <a:t>.</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56081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0" y="822960"/>
            <a:ext cx="8538210" cy="3065455"/>
          </a:xfrm>
          <a:prstGeom prst="rect">
            <a:avLst/>
          </a:prstGeom>
        </p:spPr>
        <p:txBody>
          <a:bodyPr wrap="square">
            <a:spAutoFit/>
          </a:bodyPr>
          <a:lstStyle/>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An imputation model can be implemented using a </a:t>
            </a:r>
            <a:r>
              <a:rPr lang="en-US" sz="2400" b="1" kern="0" dirty="0">
                <a:latin typeface="Calibri" panose="020F0502020204030204" pitchFamily="34" charset="0"/>
                <a:ea typeface="Droid Sans Fallback"/>
                <a:cs typeface="Calibri" panose="020F0502020204030204" pitchFamily="34" charset="0"/>
              </a:rPr>
              <a:t>smart knowledge </a:t>
            </a:r>
            <a:r>
              <a:rPr lang="en-US" sz="2400" kern="0" dirty="0">
                <a:latin typeface="Calibri" panose="020F0502020204030204" pitchFamily="34" charset="0"/>
                <a:ea typeface="Droid Sans Fallback"/>
                <a:cs typeface="Calibri" panose="020F0502020204030204" pitchFamily="34" charset="0"/>
              </a:rPr>
              <a:t>of the imputation team or it can be </a:t>
            </a:r>
            <a:r>
              <a:rPr lang="en-US" sz="2400" b="1" kern="0" dirty="0">
                <a:latin typeface="Calibri" panose="020F0502020204030204" pitchFamily="34" charset="0"/>
                <a:ea typeface="Droid Sans Fallback"/>
                <a:cs typeface="Calibri" panose="020F0502020204030204" pitchFamily="34" charset="0"/>
              </a:rPr>
              <a:t>estimated</a:t>
            </a:r>
            <a:r>
              <a:rPr lang="en-US" sz="2400" kern="0" dirty="0">
                <a:latin typeface="Calibri" panose="020F0502020204030204" pitchFamily="34" charset="0"/>
                <a:ea typeface="Droid Sans Fallback"/>
                <a:cs typeface="Calibri" panose="020F0502020204030204" pitchFamily="34" charset="0"/>
              </a:rPr>
              <a:t> from the same data set or from a similar data set from an earlier survey or a parallel survey of another population. If the model is estimated from the same data set, it is expected that this replacer behaves more surely well in imputations. Hence we estimate the parameters of the imputation model from the same data set.   </a:t>
            </a:r>
            <a:endParaRPr lang="fi-FI" sz="2400" b="1" kern="0"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3223114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680" y="502920"/>
            <a:ext cx="8298180" cy="5047216"/>
          </a:xfrm>
          <a:prstGeom prst="rect">
            <a:avLst/>
          </a:prstGeom>
        </p:spPr>
        <p:txBody>
          <a:bodyPr wrap="square">
            <a:spAutoFit/>
          </a:bodyPr>
          <a:lstStyle/>
          <a:p>
            <a:pPr lvl="0">
              <a:lnSpc>
                <a:spcPct val="115000"/>
              </a:lnSpc>
              <a:spcBef>
                <a:spcPts val="1200"/>
              </a:spcBef>
              <a:spcAft>
                <a:spcPts val="0"/>
              </a:spcAft>
            </a:pPr>
            <a:r>
              <a:rPr lang="en-US" sz="2400" kern="0" dirty="0" smtClean="0">
                <a:latin typeface="Calibri" panose="020F0502020204030204" pitchFamily="34" charset="0"/>
                <a:ea typeface="Droid Sans Fallback"/>
                <a:cs typeface="Calibri" panose="020F0502020204030204" pitchFamily="34" charset="0"/>
              </a:rPr>
              <a:t>There </a:t>
            </a:r>
            <a:r>
              <a:rPr lang="en-US" sz="2400" kern="0" dirty="0">
                <a:latin typeface="Calibri" panose="020F0502020204030204" pitchFamily="34" charset="0"/>
                <a:ea typeface="Droid Sans Fallback"/>
                <a:cs typeface="Calibri" panose="020F0502020204030204" pitchFamily="34" charset="0"/>
              </a:rPr>
              <a:t>are the two alternatives as a dependent variable in an imputation model. It is either </a:t>
            </a:r>
            <a:endParaRPr lang="en-US" sz="2400" kern="0" dirty="0" smtClean="0">
              <a:latin typeface="Calibri" panose="020F0502020204030204" pitchFamily="34" charset="0"/>
              <a:ea typeface="Droid Sans Fallback"/>
              <a:cs typeface="Calibri" panose="020F0502020204030204" pitchFamily="34" charset="0"/>
            </a:endParaRPr>
          </a:p>
          <a:p>
            <a:pPr marL="457200" lvl="0" indent="-457200">
              <a:lnSpc>
                <a:spcPct val="115000"/>
              </a:lnSpc>
              <a:spcBef>
                <a:spcPts val="1200"/>
              </a:spcBef>
              <a:spcAft>
                <a:spcPts val="0"/>
              </a:spcAft>
              <a:buAutoNum type="alphaLcParenBoth"/>
            </a:pPr>
            <a:r>
              <a:rPr lang="en-US" sz="2400" kern="0" dirty="0" smtClean="0">
                <a:latin typeface="Calibri" panose="020F0502020204030204" pitchFamily="34" charset="0"/>
                <a:ea typeface="Droid Sans Fallback"/>
                <a:cs typeface="Calibri" panose="020F0502020204030204" pitchFamily="34" charset="0"/>
              </a:rPr>
              <a:t>‘</a:t>
            </a:r>
            <a:r>
              <a:rPr lang="en-US" sz="2400" b="1" i="1" kern="0" dirty="0">
                <a:latin typeface="Calibri" panose="020F0502020204030204" pitchFamily="34" charset="0"/>
                <a:ea typeface="Droid Sans Fallback"/>
                <a:cs typeface="Calibri" panose="020F0502020204030204" pitchFamily="34" charset="0"/>
              </a:rPr>
              <a:t>the variable being imputed</a:t>
            </a:r>
            <a:r>
              <a:rPr lang="en-US" sz="2400" i="1" kern="0" dirty="0">
                <a:latin typeface="Calibri" panose="020F0502020204030204" pitchFamily="34" charset="0"/>
                <a:ea typeface="Droid Sans Fallback"/>
                <a:cs typeface="Calibri" panose="020F0502020204030204" pitchFamily="34" charset="0"/>
              </a:rPr>
              <a:t>’</a:t>
            </a:r>
            <a:r>
              <a:rPr lang="en-US" sz="2400" kern="0" dirty="0">
                <a:latin typeface="Calibri" panose="020F0502020204030204" pitchFamily="34" charset="0"/>
                <a:ea typeface="Droid Sans Fallback"/>
                <a:cs typeface="Calibri" panose="020F0502020204030204" pitchFamily="34" charset="0"/>
              </a:rPr>
              <a:t> or </a:t>
            </a:r>
            <a:endParaRPr lang="en-US" sz="2400" kern="0" dirty="0" smtClean="0">
              <a:latin typeface="Calibri" panose="020F0502020204030204" pitchFamily="34" charset="0"/>
              <a:ea typeface="Droid Sans Fallback"/>
              <a:cs typeface="Calibri" panose="020F0502020204030204" pitchFamily="34" charset="0"/>
            </a:endParaRPr>
          </a:p>
          <a:p>
            <a:pPr marL="457200" lvl="0" indent="-457200">
              <a:lnSpc>
                <a:spcPct val="115000"/>
              </a:lnSpc>
              <a:spcBef>
                <a:spcPts val="1200"/>
              </a:spcBef>
              <a:spcAft>
                <a:spcPts val="0"/>
              </a:spcAft>
              <a:buAutoNum type="alphaLcParenBoth"/>
            </a:pPr>
            <a:r>
              <a:rPr lang="en-US" sz="2400" kern="0" dirty="0" smtClean="0">
                <a:latin typeface="Calibri" panose="020F0502020204030204" pitchFamily="34" charset="0"/>
                <a:ea typeface="Droid Sans Fallback"/>
                <a:cs typeface="Calibri" panose="020F0502020204030204" pitchFamily="34" charset="0"/>
              </a:rPr>
              <a:t>‘</a:t>
            </a:r>
            <a:r>
              <a:rPr lang="en-US" sz="2400" b="1" i="1" kern="0" dirty="0">
                <a:latin typeface="Calibri" panose="020F0502020204030204" pitchFamily="34" charset="0"/>
                <a:ea typeface="Droid Sans Fallback"/>
                <a:cs typeface="Calibri" panose="020F0502020204030204" pitchFamily="34" charset="0"/>
              </a:rPr>
              <a:t>the binary response indicator of the variable being imputed</a:t>
            </a:r>
            <a:r>
              <a:rPr lang="en-US" sz="2400" kern="0" dirty="0">
                <a:latin typeface="Calibri" panose="020F0502020204030204" pitchFamily="34" charset="0"/>
                <a:ea typeface="Droid Sans Fallback"/>
                <a:cs typeface="Calibri" panose="020F0502020204030204" pitchFamily="34" charset="0"/>
              </a:rPr>
              <a:t>.’ The same auxiliary variables can be used in both models. Naturally, the estimations that are needed in the next step are derived from the different data sets, from the respondents for the model (a) and from both the respondents and the non-respondents for the model (b). </a:t>
            </a:r>
            <a:r>
              <a:rPr lang="en-US" sz="2400" b="1" kern="0" dirty="0">
                <a:latin typeface="Calibri" panose="020F0502020204030204" pitchFamily="34" charset="0"/>
                <a:ea typeface="Droid Sans Fallback"/>
                <a:cs typeface="Calibri" panose="020F0502020204030204" pitchFamily="34" charset="0"/>
              </a:rPr>
              <a:t>The covariates need to be completely observed to compute the predicted values for the stage (ii). </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3755075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3323" y="984738"/>
            <a:ext cx="9413631" cy="3046988"/>
          </a:xfrm>
          <a:prstGeom prst="rect">
            <a:avLst/>
          </a:prstGeom>
          <a:noFill/>
        </p:spPr>
        <p:txBody>
          <a:bodyPr wrap="square" rtlCol="0">
            <a:spAutoFit/>
          </a:bodyPr>
          <a:lstStyle/>
          <a:p>
            <a:r>
              <a:rPr lang="en-US" sz="2400" dirty="0" smtClean="0"/>
              <a:t>The predicted value of the imputation have a big role in imputation. I will show some example on such predictions in following pages. We see that some are very different, some not so much. They are presented as scatters.</a:t>
            </a:r>
          </a:p>
          <a:p>
            <a:endParaRPr lang="en-US" sz="2400" dirty="0"/>
          </a:p>
          <a:p>
            <a:r>
              <a:rPr lang="en-US" sz="2400" dirty="0" smtClean="0"/>
              <a:t>The predicted values can be used in two alternative ways in imputations as we will soon see. One leads to nearness metrics, the other is more directly imputation itself.</a:t>
            </a:r>
            <a:endParaRPr lang="en-US" sz="2400" dirty="0"/>
          </a:p>
        </p:txBody>
      </p:sp>
    </p:spTree>
    <p:extLst>
      <p:ext uri="{BB962C8B-B14F-4D97-AF65-F5344CB8AC3E}">
        <p14:creationId xmlns:p14="http://schemas.microsoft.com/office/powerpoint/2010/main" val="153208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0092" y="302876"/>
            <a:ext cx="8417169" cy="6223684"/>
          </a:xfrm>
          <a:prstGeom prst="rect">
            <a:avLst/>
          </a:prstGeom>
        </p:spPr>
      </p:pic>
      <p:sp>
        <p:nvSpPr>
          <p:cNvPr id="4" name="Rectangle 3"/>
          <p:cNvSpPr/>
          <p:nvPr/>
        </p:nvSpPr>
        <p:spPr>
          <a:xfrm>
            <a:off x="156210" y="1711375"/>
            <a:ext cx="2186940" cy="1323439"/>
          </a:xfrm>
          <a:prstGeom prst="rect">
            <a:avLst/>
          </a:prstGeom>
        </p:spPr>
        <p:txBody>
          <a:bodyPr wrap="square">
            <a:spAutoFit/>
          </a:bodyPr>
          <a:lstStyle/>
          <a:p>
            <a:r>
              <a:rPr lang="en-US" sz="2000" dirty="0"/>
              <a:t>Scatter of two predicted values </a:t>
            </a:r>
          </a:p>
          <a:p>
            <a:r>
              <a:rPr lang="en-US" sz="2000" dirty="0"/>
              <a:t>for Nearness Metrics</a:t>
            </a:r>
          </a:p>
        </p:txBody>
      </p:sp>
    </p:spTree>
    <p:extLst>
      <p:ext uri="{BB962C8B-B14F-4D97-AF65-F5344CB8AC3E}">
        <p14:creationId xmlns:p14="http://schemas.microsoft.com/office/powerpoint/2010/main" val="2467978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630" y="1840230"/>
            <a:ext cx="2447315" cy="1015663"/>
          </a:xfrm>
          <a:prstGeom prst="rect">
            <a:avLst/>
          </a:prstGeom>
          <a:noFill/>
        </p:spPr>
        <p:txBody>
          <a:bodyPr wrap="square" rtlCol="0">
            <a:spAutoFit/>
          </a:bodyPr>
          <a:lstStyle/>
          <a:p>
            <a:r>
              <a:rPr lang="en-US" sz="2000" dirty="0"/>
              <a:t>Scatter of two predicted values </a:t>
            </a:r>
          </a:p>
          <a:p>
            <a:r>
              <a:rPr lang="en-US" sz="2000" dirty="0"/>
              <a:t>for Nearness Metrics</a:t>
            </a:r>
          </a:p>
        </p:txBody>
      </p:sp>
      <p:pic>
        <p:nvPicPr>
          <p:cNvPr id="4" name="Picture 3"/>
          <p:cNvPicPr>
            <a:picLocks noChangeAspect="1"/>
          </p:cNvPicPr>
          <p:nvPr/>
        </p:nvPicPr>
        <p:blipFill>
          <a:blip r:embed="rId2"/>
          <a:stretch>
            <a:fillRect/>
          </a:stretch>
        </p:blipFill>
        <p:spPr>
          <a:xfrm>
            <a:off x="2915944" y="667919"/>
            <a:ext cx="7904455" cy="5881216"/>
          </a:xfrm>
          <a:prstGeom prst="rect">
            <a:avLst/>
          </a:prstGeom>
        </p:spPr>
      </p:pic>
    </p:spTree>
    <p:extLst>
      <p:ext uri="{BB962C8B-B14F-4D97-AF65-F5344CB8AC3E}">
        <p14:creationId xmlns:p14="http://schemas.microsoft.com/office/powerpoint/2010/main" val="2061967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630" y="1840230"/>
            <a:ext cx="2349589" cy="1015663"/>
          </a:xfrm>
          <a:prstGeom prst="rect">
            <a:avLst/>
          </a:prstGeom>
          <a:noFill/>
        </p:spPr>
        <p:txBody>
          <a:bodyPr wrap="square" rtlCol="0">
            <a:spAutoFit/>
          </a:bodyPr>
          <a:lstStyle/>
          <a:p>
            <a:r>
              <a:rPr lang="en-US" sz="2000" dirty="0" smtClean="0"/>
              <a:t>Scatter of two predicted values </a:t>
            </a:r>
          </a:p>
          <a:p>
            <a:r>
              <a:rPr lang="en-US" sz="2000" dirty="0" smtClean="0"/>
              <a:t>for Nearness Metrics</a:t>
            </a:r>
            <a:endParaRPr lang="en-US" sz="2000" dirty="0"/>
          </a:p>
        </p:txBody>
      </p:sp>
      <p:pic>
        <p:nvPicPr>
          <p:cNvPr id="4" name="Picture 3"/>
          <p:cNvPicPr>
            <a:picLocks noChangeAspect="1"/>
          </p:cNvPicPr>
          <p:nvPr/>
        </p:nvPicPr>
        <p:blipFill>
          <a:blip r:embed="rId2"/>
          <a:stretch>
            <a:fillRect/>
          </a:stretch>
        </p:blipFill>
        <p:spPr>
          <a:xfrm>
            <a:off x="2818219" y="482821"/>
            <a:ext cx="7263041" cy="5369339"/>
          </a:xfrm>
          <a:prstGeom prst="rect">
            <a:avLst/>
          </a:prstGeom>
        </p:spPr>
      </p:pic>
    </p:spTree>
    <p:extLst>
      <p:ext uri="{BB962C8B-B14F-4D97-AF65-F5344CB8AC3E}">
        <p14:creationId xmlns:p14="http://schemas.microsoft.com/office/powerpoint/2010/main" val="3946137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4470" y="514350"/>
            <a:ext cx="8298180" cy="6075509"/>
          </a:xfrm>
          <a:prstGeom prst="rect">
            <a:avLst/>
          </a:prstGeom>
        </p:spPr>
        <p:txBody>
          <a:bodyPr wrap="square">
            <a:spAutoFit/>
          </a:bodyPr>
          <a:lstStyle/>
          <a:p>
            <a:pPr lvl="0">
              <a:lnSpc>
                <a:spcPct val="115000"/>
              </a:lnSpc>
              <a:spcBef>
                <a:spcPts val="1200"/>
              </a:spcBef>
              <a:spcAft>
                <a:spcPts val="0"/>
              </a:spcAft>
            </a:pPr>
            <a:r>
              <a:rPr lang="en-US" sz="2400" kern="0" dirty="0">
                <a:ea typeface="Droid Sans Fallback"/>
                <a:cs typeface="Calibri" panose="020F0502020204030204" pitchFamily="34" charset="0"/>
              </a:rPr>
              <a:t>The imputed values themselves can also be determined by the two options: </a:t>
            </a:r>
            <a:endParaRPr lang="en-US" sz="2400" kern="0" dirty="0" smtClean="0">
              <a:ea typeface="Droid Sans Fallback"/>
              <a:cs typeface="Calibri" panose="020F0502020204030204" pitchFamily="34" charset="0"/>
            </a:endParaRPr>
          </a:p>
          <a:p>
            <a:pPr lvl="0">
              <a:lnSpc>
                <a:spcPct val="115000"/>
              </a:lnSpc>
              <a:spcBef>
                <a:spcPts val="1200"/>
              </a:spcBef>
              <a:spcAft>
                <a:spcPts val="0"/>
              </a:spcAft>
            </a:pPr>
            <a:r>
              <a:rPr lang="en-US" sz="2400" kern="0" dirty="0" smtClean="0">
                <a:ea typeface="Droid Sans Fallback"/>
                <a:cs typeface="Calibri" panose="020F0502020204030204" pitchFamily="34" charset="0"/>
              </a:rPr>
              <a:t>(</a:t>
            </a:r>
            <a:r>
              <a:rPr lang="en-US" sz="2400" kern="0" dirty="0" err="1">
                <a:ea typeface="Droid Sans Fallback"/>
                <a:cs typeface="Calibri" panose="020F0502020204030204" pitchFamily="34" charset="0"/>
              </a:rPr>
              <a:t>i</a:t>
            </a:r>
            <a:r>
              <a:rPr lang="en-US" sz="2400" kern="0" dirty="0">
                <a:ea typeface="Droid Sans Fallback"/>
                <a:cs typeface="Calibri" panose="020F0502020204030204" pitchFamily="34" charset="0"/>
              </a:rPr>
              <a:t>) they are calculated using the imputation model or </a:t>
            </a:r>
            <a:endParaRPr lang="en-US" sz="2400" kern="0" dirty="0" smtClean="0">
              <a:ea typeface="Droid Sans Fallback"/>
              <a:cs typeface="Calibri" panose="020F0502020204030204" pitchFamily="34" charset="0"/>
            </a:endParaRPr>
          </a:p>
          <a:p>
            <a:pPr lvl="0">
              <a:lnSpc>
                <a:spcPct val="115000"/>
              </a:lnSpc>
              <a:spcBef>
                <a:spcPts val="1200"/>
              </a:spcBef>
              <a:spcAft>
                <a:spcPts val="0"/>
              </a:spcAft>
            </a:pPr>
            <a:r>
              <a:rPr lang="en-US" sz="2400" kern="0" dirty="0" smtClean="0">
                <a:ea typeface="Droid Sans Fallback"/>
                <a:cs typeface="Calibri" panose="020F0502020204030204" pitchFamily="34" charset="0"/>
              </a:rPr>
              <a:t>(</a:t>
            </a:r>
            <a:r>
              <a:rPr lang="en-US" sz="2400" kern="0" dirty="0">
                <a:ea typeface="Droid Sans Fallback"/>
                <a:cs typeface="Calibri" panose="020F0502020204030204" pitchFamily="34" charset="0"/>
              </a:rPr>
              <a:t>ii) they are borrowed from the units with the observed values using the imputation model as well. </a:t>
            </a:r>
            <a:endParaRPr lang="en-US" sz="2400" kern="0" dirty="0" smtClean="0">
              <a:ea typeface="Droid Sans Fallback"/>
              <a:cs typeface="Calibri" panose="020F0502020204030204" pitchFamily="34" charset="0"/>
            </a:endParaRPr>
          </a:p>
          <a:p>
            <a:pPr lvl="0">
              <a:lnSpc>
                <a:spcPct val="115000"/>
              </a:lnSpc>
              <a:spcBef>
                <a:spcPts val="1200"/>
              </a:spcBef>
              <a:spcAft>
                <a:spcPts val="0"/>
              </a:spcAft>
            </a:pPr>
            <a:r>
              <a:rPr lang="en-US" sz="2400" kern="0" dirty="0" smtClean="0">
                <a:ea typeface="Droid Sans Fallback"/>
                <a:cs typeface="Calibri" panose="020F0502020204030204" pitchFamily="34" charset="0"/>
              </a:rPr>
              <a:t>The </a:t>
            </a:r>
            <a:r>
              <a:rPr lang="en-US" sz="2400" kern="0" dirty="0">
                <a:ea typeface="Droid Sans Fallback"/>
                <a:cs typeface="Calibri" panose="020F0502020204030204" pitchFamily="34" charset="0"/>
              </a:rPr>
              <a:t>previous option is called ‘</a:t>
            </a:r>
            <a:r>
              <a:rPr lang="en-US" sz="2400" b="1" i="1" kern="0" dirty="0">
                <a:ea typeface="Droid Sans Fallback"/>
                <a:cs typeface="Calibri" panose="020F0502020204030204" pitchFamily="34" charset="0"/>
              </a:rPr>
              <a:t>model-donor</a:t>
            </a:r>
            <a:r>
              <a:rPr lang="en-US" sz="2400" b="1" kern="0" dirty="0">
                <a:ea typeface="Droid Sans Fallback"/>
                <a:cs typeface="Calibri" panose="020F0502020204030204" pitchFamily="34" charset="0"/>
              </a:rPr>
              <a:t>’ imputation</a:t>
            </a:r>
            <a:r>
              <a:rPr lang="en-US" sz="2400" kern="0" dirty="0">
                <a:ea typeface="Droid Sans Fallback"/>
                <a:cs typeface="Calibri" panose="020F0502020204030204" pitchFamily="34" charset="0"/>
              </a:rPr>
              <a:t>, and the second is </a:t>
            </a:r>
            <a:r>
              <a:rPr lang="en-US" sz="2400" b="1" kern="0" dirty="0">
                <a:ea typeface="Droid Sans Fallback"/>
                <a:cs typeface="Calibri" panose="020F0502020204030204" pitchFamily="34" charset="0"/>
              </a:rPr>
              <a:t>‘</a:t>
            </a:r>
            <a:r>
              <a:rPr lang="en-US" sz="2400" b="1" i="1" kern="0" dirty="0">
                <a:ea typeface="Droid Sans Fallback"/>
                <a:cs typeface="Calibri" panose="020F0502020204030204" pitchFamily="34" charset="0"/>
              </a:rPr>
              <a:t>real-donor’</a:t>
            </a:r>
            <a:r>
              <a:rPr lang="en-US" sz="2400" b="1" kern="0" dirty="0">
                <a:ea typeface="Droid Sans Fallback"/>
                <a:cs typeface="Calibri" panose="020F0502020204030204" pitchFamily="34" charset="0"/>
              </a:rPr>
              <a:t> imputation</a:t>
            </a:r>
            <a:r>
              <a:rPr lang="en-US" sz="2400" kern="0" dirty="0">
                <a:ea typeface="Droid Sans Fallback"/>
                <a:cs typeface="Calibri" panose="020F0502020204030204" pitchFamily="34" charset="0"/>
              </a:rPr>
              <a:t>, respectively. The latter one is often called ‘hot deck’ but this term is not clear in all cases. Terms for the previous ones are often such that the model and the task are confused. For example, model imputation or regression imputation is not clear since these are referring to imputation model but the second step, imputation task, is not </a:t>
            </a:r>
            <a:r>
              <a:rPr lang="en-US" sz="2400" kern="0" dirty="0" smtClean="0">
                <a:ea typeface="Droid Sans Fallback"/>
                <a:cs typeface="Calibri" panose="020F0502020204030204" pitchFamily="34" charset="0"/>
              </a:rPr>
              <a:t>spe</a:t>
            </a:r>
            <a:r>
              <a:rPr lang="en-US" sz="2400" kern="0" dirty="0" smtClean="0">
                <a:ea typeface="Droid Sans Fallback"/>
                <a:cs typeface="FreeSans"/>
              </a:rPr>
              <a:t>cified (but can guessed maybe).  </a:t>
            </a:r>
            <a:endParaRPr lang="fi-FI" sz="2400" b="1" kern="0" dirty="0">
              <a:effectLst/>
              <a:ea typeface="Droid Sans Fallback"/>
              <a:cs typeface="FreeSans"/>
            </a:endParaRPr>
          </a:p>
        </p:txBody>
      </p:sp>
    </p:spTree>
    <p:extLst>
      <p:ext uri="{BB962C8B-B14F-4D97-AF65-F5344CB8AC3E}">
        <p14:creationId xmlns:p14="http://schemas.microsoft.com/office/powerpoint/2010/main" val="693557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4424" y="227880"/>
            <a:ext cx="8801101" cy="1673022"/>
          </a:xfrm>
          <a:prstGeom prst="rect">
            <a:avLst/>
          </a:prstGeom>
        </p:spPr>
        <p:txBody>
          <a:bodyPr wrap="square">
            <a:spAutoFit/>
          </a:bodyPr>
          <a:lstStyle/>
          <a:p>
            <a:pPr>
              <a:lnSpc>
                <a:spcPct val="107000"/>
              </a:lnSpc>
              <a:spcAft>
                <a:spcPts val="800"/>
              </a:spcAft>
            </a:pPr>
            <a:r>
              <a:rPr lang="en-US" sz="2400" i="1" dirty="0">
                <a:latin typeface="Calibri" panose="020F0502020204030204" pitchFamily="34" charset="0"/>
                <a:ea typeface="Times New Roman" panose="02020603050405020304" pitchFamily="18" charset="0"/>
                <a:cs typeface="Calibri" panose="020F0502020204030204" pitchFamily="34" charset="0"/>
              </a:rPr>
              <a:t>To integrate the model and the task together</a:t>
            </a:r>
            <a:r>
              <a:rPr lang="en-US" sz="2400" dirty="0">
                <a:latin typeface="Calibri" panose="020F0502020204030204" pitchFamily="34" charset="0"/>
                <a:ea typeface="Times New Roman" panose="02020603050405020304" pitchFamily="18" charset="0"/>
                <a:cs typeface="Calibri" panose="020F0502020204030204" pitchFamily="34" charset="0"/>
              </a:rPr>
              <a:t>, we have the options of the scheme set out in </a:t>
            </a:r>
            <a:r>
              <a:rPr lang="en-US" sz="2400" dirty="0" smtClean="0">
                <a:latin typeface="Calibri" panose="020F0502020204030204" pitchFamily="34" charset="0"/>
                <a:ea typeface="Times New Roman" panose="02020603050405020304" pitchFamily="18" charset="0"/>
                <a:cs typeface="Calibri" panose="020F0502020204030204" pitchFamily="34" charset="0"/>
              </a:rPr>
              <a:t>the Scheme below. </a:t>
            </a:r>
            <a:r>
              <a:rPr lang="en-US" sz="2400" dirty="0">
                <a:latin typeface="Calibri" panose="020F0502020204030204" pitchFamily="34" charset="0"/>
                <a:ea typeface="Times New Roman" panose="02020603050405020304" pitchFamily="18" charset="0"/>
                <a:cs typeface="Calibri" panose="020F0502020204030204" pitchFamily="34" charset="0"/>
              </a:rPr>
              <a:t>This means that the predicted values of the </a:t>
            </a:r>
            <a:r>
              <a:rPr lang="en-US" sz="2400" noProof="1" smtClean="0">
                <a:latin typeface="Calibri" panose="020F0502020204030204" pitchFamily="34" charset="0"/>
                <a:ea typeface="Times New Roman" panose="02020603050405020304" pitchFamily="18" charset="0"/>
                <a:cs typeface="Calibri" panose="020F0502020204030204" pitchFamily="34" charset="0"/>
              </a:rPr>
              <a:t>missingness</a:t>
            </a:r>
            <a:r>
              <a:rPr lang="en-US" sz="2400" dirty="0" smtClean="0">
                <a:latin typeface="Calibri" panose="020F0502020204030204" pitchFamily="34" charset="0"/>
                <a:ea typeface="Times New Roman" panose="02020603050405020304" pitchFamily="18" charset="0"/>
                <a:cs typeface="Calibri" panose="020F0502020204030204" pitchFamily="34" charset="0"/>
              </a:rPr>
              <a:t> </a:t>
            </a:r>
            <a:r>
              <a:rPr lang="en-US" sz="2400" dirty="0">
                <a:latin typeface="Calibri" panose="020F0502020204030204" pitchFamily="34" charset="0"/>
                <a:ea typeface="Times New Roman" panose="02020603050405020304" pitchFamily="18" charset="0"/>
                <a:cs typeface="Calibri" panose="020F0502020204030204" pitchFamily="34" charset="0"/>
              </a:rPr>
              <a:t>indicator cannot be used directly for model-donor imputation.    </a:t>
            </a:r>
            <a:endParaRPr lang="fi-FI"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p:cNvSpPr/>
          <p:nvPr/>
        </p:nvSpPr>
        <p:spPr>
          <a:xfrm>
            <a:off x="1533524" y="4883294"/>
            <a:ext cx="7962900" cy="468077"/>
          </a:xfrm>
          <a:prstGeom prst="rect">
            <a:avLst/>
          </a:prstGeom>
        </p:spPr>
        <p:txBody>
          <a:bodyPr wrap="square">
            <a:spAutoFit/>
          </a:bodyPr>
          <a:lstStyle/>
          <a:p>
            <a:pPr>
              <a:lnSpc>
                <a:spcPct val="107000"/>
              </a:lnSpc>
              <a:spcAft>
                <a:spcPts val="0"/>
              </a:spcAft>
            </a:pP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Integrating </a:t>
            </a:r>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the Imputation model and the </a:t>
            </a: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Imputation task</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fi-FI"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68428" y="1900902"/>
            <a:ext cx="9378714" cy="2899698"/>
          </a:xfrm>
          <a:prstGeom prst="rect">
            <a:avLst/>
          </a:prstGeom>
        </p:spPr>
      </p:pic>
    </p:spTree>
    <p:extLst>
      <p:ext uri="{BB962C8B-B14F-4D97-AF65-F5344CB8AC3E}">
        <p14:creationId xmlns:p14="http://schemas.microsoft.com/office/powerpoint/2010/main" val="2205254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279676"/>
            <a:ext cx="8869680" cy="5509200"/>
          </a:xfrm>
          <a:prstGeom prst="rect">
            <a:avLst/>
          </a:prstGeom>
        </p:spPr>
        <p:txBody>
          <a:bodyPr wrap="square">
            <a:spAutoFit/>
          </a:bodyPr>
          <a:lstStyle/>
          <a:p>
            <a:pPr lvl="0">
              <a:lnSpc>
                <a:spcPct val="115000"/>
              </a:lnSpc>
              <a:spcBef>
                <a:spcPts val="1200"/>
              </a:spcBef>
              <a:spcAft>
                <a:spcPts val="0"/>
              </a:spcAft>
            </a:pPr>
            <a:r>
              <a:rPr lang="en-US" sz="2000" kern="0" dirty="0">
                <a:latin typeface="Calibri" panose="020F0502020204030204" pitchFamily="34" charset="0"/>
                <a:ea typeface="Droid Sans Fallback"/>
                <a:cs typeface="Calibri" panose="020F0502020204030204" pitchFamily="34" charset="0"/>
              </a:rPr>
              <a:t>If a real-donor method is applied, an appropriate criterion and a valid technology to select a donor is needed. </a:t>
            </a:r>
            <a:r>
              <a:rPr lang="en-US" sz="2000" b="1" kern="0" dirty="0">
                <a:latin typeface="Calibri" panose="020F0502020204030204" pitchFamily="34" charset="0"/>
                <a:ea typeface="Droid Sans Fallback"/>
                <a:cs typeface="Calibri" panose="020F0502020204030204" pitchFamily="34" charset="0"/>
              </a:rPr>
              <a:t>The natural criterion is to select an as a similar real-donor (observed value) as possible</a:t>
            </a:r>
            <a:r>
              <a:rPr lang="en-US" sz="2000" kern="0" dirty="0">
                <a:latin typeface="Calibri" panose="020F0502020204030204" pitchFamily="34" charset="0"/>
                <a:ea typeface="Droid Sans Fallback"/>
                <a:cs typeface="Calibri" panose="020F0502020204030204" pitchFamily="34" charset="0"/>
              </a:rPr>
              <a:t>. </a:t>
            </a:r>
            <a:r>
              <a:rPr lang="en-US" sz="2000" b="1" kern="0" dirty="0">
                <a:latin typeface="Calibri" panose="020F0502020204030204" pitchFamily="34" charset="0"/>
                <a:ea typeface="Droid Sans Fallback"/>
                <a:cs typeface="Calibri" panose="020F0502020204030204" pitchFamily="34" charset="0"/>
              </a:rPr>
              <a:t>This may be based on a kind of nearness metrics. </a:t>
            </a:r>
            <a:r>
              <a:rPr lang="en-US" sz="2000" kern="0" dirty="0">
                <a:latin typeface="Calibri" panose="020F0502020204030204" pitchFamily="34" charset="0"/>
                <a:ea typeface="Droid Sans Fallback"/>
                <a:cs typeface="Calibri" panose="020F0502020204030204" pitchFamily="34" charset="0"/>
              </a:rPr>
              <a:t>If a clear criterion exists, it is good to select the nearest or another from the neighborhood. If any valid criterion does not exist, a random selection from the neighborhood can be used. This thus means that all units with observations are as close to each other within the neighborhood that can be called ‘an imputation cell,’      </a:t>
            </a:r>
            <a:endParaRPr lang="fi-FI" sz="2000" b="1" kern="0" dirty="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000" b="1" kern="0" dirty="0">
                <a:latin typeface="Calibri" panose="020F0502020204030204" pitchFamily="34" charset="0"/>
                <a:ea typeface="Droid Sans Fallback"/>
                <a:cs typeface="Calibri" panose="020F0502020204030204" pitchFamily="34" charset="0"/>
              </a:rPr>
              <a:t>In our approach, the predicted values of either </a:t>
            </a:r>
            <a:r>
              <a:rPr lang="en-US" sz="2000" b="1" kern="0" dirty="0" smtClean="0">
                <a:latin typeface="Calibri" panose="020F0502020204030204" pitchFamily="34" charset="0"/>
                <a:ea typeface="Droid Sans Fallback"/>
                <a:cs typeface="Calibri" panose="020F0502020204030204" pitchFamily="34" charset="0"/>
              </a:rPr>
              <a:t>the model (</a:t>
            </a:r>
            <a:r>
              <a:rPr lang="en-US" sz="2000" b="1" kern="0" dirty="0">
                <a:latin typeface="Calibri" panose="020F0502020204030204" pitchFamily="34" charset="0"/>
                <a:ea typeface="Droid Sans Fallback"/>
                <a:cs typeface="Calibri" panose="020F0502020204030204" pitchFamily="34" charset="0"/>
              </a:rPr>
              <a:t>a) or the model </a:t>
            </a:r>
            <a:r>
              <a:rPr lang="en-US" sz="2000" b="1" kern="0" dirty="0" smtClean="0">
                <a:latin typeface="Calibri" panose="020F0502020204030204" pitchFamily="34" charset="0"/>
                <a:ea typeface="Droid Sans Fallback"/>
                <a:cs typeface="Calibri" panose="020F0502020204030204" pitchFamily="34" charset="0"/>
              </a:rPr>
              <a:t>(</a:t>
            </a:r>
            <a:r>
              <a:rPr lang="en-US" sz="2000" b="1" kern="0" dirty="0">
                <a:latin typeface="Calibri" panose="020F0502020204030204" pitchFamily="34" charset="0"/>
                <a:ea typeface="Droid Sans Fallback"/>
                <a:cs typeface="Calibri" panose="020F0502020204030204" pitchFamily="34" charset="0"/>
              </a:rPr>
              <a:t>b) </a:t>
            </a:r>
            <a:endParaRPr lang="en-US" sz="2000" b="1"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000" b="1" kern="0" dirty="0" smtClean="0">
                <a:latin typeface="Calibri" panose="020F0502020204030204" pitchFamily="34" charset="0"/>
                <a:ea typeface="Droid Sans Fallback"/>
                <a:cs typeface="Calibri" panose="020F0502020204030204" pitchFamily="34" charset="0"/>
              </a:rPr>
              <a:t>are </a:t>
            </a:r>
            <a:r>
              <a:rPr lang="en-US" sz="2000" b="1" kern="0" dirty="0">
                <a:latin typeface="Calibri" panose="020F0502020204030204" pitchFamily="34" charset="0"/>
                <a:ea typeface="Droid Sans Fallback"/>
                <a:cs typeface="Calibri" panose="020F0502020204030204" pitchFamily="34" charset="0"/>
              </a:rPr>
              <a:t>used as the nearness metrics, leading to real-donor methods. </a:t>
            </a:r>
            <a:endParaRPr lang="en-US" sz="2000" b="1"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000" b="1" kern="0" dirty="0" smtClean="0">
                <a:latin typeface="Calibri" panose="020F0502020204030204" pitchFamily="34" charset="0"/>
                <a:ea typeface="Droid Sans Fallback"/>
                <a:cs typeface="Calibri" panose="020F0502020204030204" pitchFamily="34" charset="0"/>
              </a:rPr>
              <a:t>We </a:t>
            </a:r>
            <a:r>
              <a:rPr lang="en-US" sz="2000" b="1" kern="0" dirty="0">
                <a:latin typeface="Calibri" panose="020F0502020204030204" pitchFamily="34" charset="0"/>
                <a:ea typeface="Droid Sans Fallback"/>
                <a:cs typeface="Calibri" panose="020F0502020204030204" pitchFamily="34" charset="0"/>
              </a:rPr>
              <a:t>focus on multiple imputation and hence we impute everything 10 times </a:t>
            </a:r>
            <a:r>
              <a:rPr lang="en-US" sz="2000" kern="0" dirty="0">
                <a:latin typeface="Calibri" panose="020F0502020204030204" pitchFamily="34" charset="0"/>
                <a:ea typeface="Droid Sans Fallback"/>
                <a:cs typeface="Calibri" panose="020F0502020204030204" pitchFamily="34" charset="0"/>
              </a:rPr>
              <a:t>and calculate their average as the point estimate. The variance estimate is the </a:t>
            </a:r>
            <a:r>
              <a:rPr lang="en-US" sz="2000" kern="0" dirty="0" smtClean="0">
                <a:latin typeface="Calibri" panose="020F0502020204030204" pitchFamily="34" charset="0"/>
                <a:ea typeface="Droid Sans Fallback"/>
                <a:cs typeface="Calibri" panose="020F0502020204030204" pitchFamily="34" charset="0"/>
              </a:rPr>
              <a:t>weighted sum </a:t>
            </a:r>
            <a:r>
              <a:rPr lang="en-US" sz="2000" kern="0" dirty="0">
                <a:latin typeface="Calibri" panose="020F0502020204030204" pitchFamily="34" charset="0"/>
                <a:ea typeface="Droid Sans Fallback"/>
                <a:cs typeface="Calibri" panose="020F0502020204030204" pitchFamily="34" charset="0"/>
              </a:rPr>
              <a:t>of the between variance and the within variance. Rubin’s formula does not include the response rate meaning the variance is smaller than in the case of </a:t>
            </a:r>
            <a:r>
              <a:rPr lang="en-US" sz="2000" kern="0" dirty="0" err="1">
                <a:latin typeface="Calibri" panose="020F0502020204030204" pitchFamily="34" charset="0"/>
                <a:ea typeface="Droid Sans Fallback"/>
                <a:cs typeface="Calibri" panose="020F0502020204030204" pitchFamily="34" charset="0"/>
              </a:rPr>
              <a:t>Björnstad’s</a:t>
            </a:r>
            <a:r>
              <a:rPr lang="en-US" sz="2000" kern="0" dirty="0">
                <a:latin typeface="Calibri" panose="020F0502020204030204" pitchFamily="34" charset="0"/>
                <a:ea typeface="Droid Sans Fallback"/>
                <a:cs typeface="Calibri" panose="020F0502020204030204" pitchFamily="34" charset="0"/>
              </a:rPr>
              <a:t> formula.</a:t>
            </a:r>
            <a:endParaRPr lang="fi-FI" sz="20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64307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50" y="537210"/>
            <a:ext cx="8778240" cy="5366084"/>
          </a:xfrm>
          <a:prstGeom prst="rect">
            <a:avLst/>
          </a:prstGeom>
        </p:spPr>
        <p:txBody>
          <a:bodyPr wrap="square">
            <a:spAutoFit/>
          </a:bodyPr>
          <a:lstStyle/>
          <a:p>
            <a:pPr marL="342900" lvl="0" indent="-342900">
              <a:lnSpc>
                <a:spcPct val="115000"/>
              </a:lnSpc>
              <a:spcBef>
                <a:spcPts val="1200"/>
              </a:spcBef>
              <a:spcAft>
                <a:spcPts val="0"/>
              </a:spcAft>
              <a:buFont typeface="Arial" panose="020B0604020202020204" pitchFamily="34" charset="0"/>
              <a:buChar char=""/>
            </a:pPr>
            <a:r>
              <a:rPr lang="en-US" sz="2400" b="1" kern="0" dirty="0">
                <a:ea typeface="Droid Sans Fallback"/>
                <a:cs typeface="FreeSans"/>
              </a:rPr>
              <a:t>Imputation is for replacing missing values with plausible ones</a:t>
            </a:r>
            <a:r>
              <a:rPr lang="en-US" sz="2400" kern="0" dirty="0">
                <a:ea typeface="Droid Sans Fallback"/>
                <a:cs typeface="FreeSans"/>
              </a:rPr>
              <a:t>. If this procedure has been done </a:t>
            </a:r>
            <a:r>
              <a:rPr lang="en-US" sz="2400" b="1" kern="0" dirty="0">
                <a:ea typeface="Droid Sans Fallback"/>
                <a:cs typeface="FreeSans"/>
              </a:rPr>
              <a:t>once</a:t>
            </a:r>
            <a:r>
              <a:rPr lang="en-US" sz="2400" kern="0" dirty="0">
                <a:ea typeface="Droid Sans Fallback"/>
                <a:cs typeface="FreeSans"/>
              </a:rPr>
              <a:t>, it is </a:t>
            </a:r>
            <a:r>
              <a:rPr lang="en-US" sz="2400" b="1" kern="0" dirty="0">
                <a:ea typeface="Droid Sans Fallback"/>
                <a:cs typeface="FreeSans"/>
              </a:rPr>
              <a:t>single imputation (SI). </a:t>
            </a:r>
            <a:r>
              <a:rPr lang="en-US" sz="2400" kern="0" dirty="0">
                <a:ea typeface="Droid Sans Fallback"/>
                <a:cs typeface="FreeSans"/>
              </a:rPr>
              <a:t>SI is a usual tool in statistical offices or other public survey institutes, in particular.  However, SI can be performed several times as well. </a:t>
            </a:r>
            <a:r>
              <a:rPr lang="en-US" sz="2400" b="1" kern="0" dirty="0">
                <a:ea typeface="Droid Sans Fallback"/>
                <a:cs typeface="FreeSans"/>
              </a:rPr>
              <a:t>If this procedure is repeated a number of times and ‘coordinated’ well, the outcome is ‘multiple imputation’ (MI). </a:t>
            </a:r>
            <a:r>
              <a:rPr lang="en-US" sz="2200" kern="0" dirty="0">
                <a:ea typeface="Droid Sans Fallback"/>
                <a:cs typeface="FreeSans"/>
              </a:rPr>
              <a:t>What such a good coordination means, it is a special question? Rubin in his books (1987, 2004, 118-119) says that each imputation should be ‘proper’. He also gives some rules for proper imputation but they are not necessarily easy to follow, or their implementation is not automatic. A big question here is how to repeat the imputation process well, that is, what</a:t>
            </a:r>
            <a:r>
              <a:rPr lang="en-US" sz="2200" kern="0" dirty="0">
                <a:ea typeface="Times New Roman" panose="02020603050405020304" pitchFamily="18" charset="0"/>
                <a:cs typeface="Times New Roman" panose="02020603050405020304" pitchFamily="18" charset="0"/>
              </a:rPr>
              <a:t> is an appropriate Monte Carlo technique in order to </a:t>
            </a:r>
            <a:r>
              <a:rPr lang="en-US" sz="2400" kern="0" dirty="0">
                <a:ea typeface="Times New Roman" panose="02020603050405020304" pitchFamily="18" charset="0"/>
                <a:cs typeface="Times New Roman" panose="02020603050405020304" pitchFamily="18" charset="0"/>
              </a:rPr>
              <a:t>get </a:t>
            </a:r>
            <a:r>
              <a:rPr lang="en-US" sz="2400" b="1" i="1" kern="0" dirty="0">
                <a:ea typeface="Times New Roman" panose="02020603050405020304" pitchFamily="18" charset="0"/>
                <a:cs typeface="Times New Roman" panose="02020603050405020304" pitchFamily="18" charset="0"/>
              </a:rPr>
              <a:t>L</a:t>
            </a:r>
            <a:r>
              <a:rPr lang="en-US" sz="2400" b="1" kern="0" dirty="0">
                <a:ea typeface="Times New Roman" panose="02020603050405020304" pitchFamily="18" charset="0"/>
                <a:cs typeface="Times New Roman" panose="02020603050405020304" pitchFamily="18" charset="0"/>
              </a:rPr>
              <a:t>&gt;1</a:t>
            </a:r>
            <a:r>
              <a:rPr lang="en-US" sz="2400" kern="0" dirty="0">
                <a:ea typeface="Times New Roman" panose="02020603050405020304" pitchFamily="18" charset="0"/>
                <a:cs typeface="Times New Roman" panose="02020603050405020304" pitchFamily="18" charset="0"/>
              </a:rPr>
              <a:t> </a:t>
            </a:r>
            <a:r>
              <a:rPr lang="en-US" sz="2200" kern="0" dirty="0">
                <a:ea typeface="Times New Roman" panose="02020603050405020304" pitchFamily="18" charset="0"/>
                <a:cs typeface="Times New Roman" panose="02020603050405020304" pitchFamily="18" charset="0"/>
              </a:rPr>
              <a:t>simulated versions for missing values? </a:t>
            </a:r>
            <a:endParaRPr lang="fi-FI" sz="2200" b="1" kern="0" dirty="0">
              <a:effectLst/>
              <a:ea typeface="Droid Sans Fallback"/>
              <a:cs typeface="FreeSans"/>
            </a:endParaRPr>
          </a:p>
        </p:txBody>
      </p:sp>
    </p:spTree>
    <p:extLst>
      <p:ext uri="{BB962C8B-B14F-4D97-AF65-F5344CB8AC3E}">
        <p14:creationId xmlns:p14="http://schemas.microsoft.com/office/powerpoint/2010/main" val="197411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8740" y="548640"/>
            <a:ext cx="8343900" cy="4493538"/>
          </a:xfrm>
          <a:prstGeom prst="rect">
            <a:avLst/>
          </a:prstGeom>
        </p:spPr>
        <p:txBody>
          <a:bodyPr wrap="square">
            <a:spAutoFit/>
          </a:bodyPr>
          <a:lstStyle/>
          <a:p>
            <a:pPr algn="just">
              <a:lnSpc>
                <a:spcPct val="115000"/>
              </a:lnSpc>
              <a:spcBef>
                <a:spcPts val="1200"/>
              </a:spcBef>
              <a:spcAft>
                <a:spcPts val="0"/>
              </a:spcAft>
            </a:pPr>
            <a:r>
              <a:rPr lang="en-US" sz="2400" dirty="0">
                <a:latin typeface="Calibri" panose="020F0502020204030204" pitchFamily="34" charset="0"/>
                <a:ea typeface="Droid Sans Fallback"/>
                <a:cs typeface="Calibri" panose="020F0502020204030204" pitchFamily="34" charset="0"/>
              </a:rPr>
              <a:t>Our framework thus is non-Bayesian and so we simply add the noise term to the predicted values. We test two types of the noise term using random numbers: (</a:t>
            </a:r>
            <a:r>
              <a:rPr lang="en-US" sz="2400" dirty="0" err="1">
                <a:latin typeface="Calibri" panose="020F0502020204030204" pitchFamily="34" charset="0"/>
                <a:ea typeface="Droid Sans Fallback"/>
                <a:cs typeface="Calibri" panose="020F0502020204030204" pitchFamily="34" charset="0"/>
              </a:rPr>
              <a:t>i</a:t>
            </a:r>
            <a:r>
              <a:rPr lang="en-US" sz="2400" dirty="0">
                <a:latin typeface="Calibri" panose="020F0502020204030204" pitchFamily="34" charset="0"/>
                <a:ea typeface="Droid Sans Fallback"/>
                <a:cs typeface="Calibri" panose="020F0502020204030204" pitchFamily="34" charset="0"/>
              </a:rPr>
              <a:t>) </a:t>
            </a:r>
            <a:r>
              <a:rPr lang="en-US" sz="2400" b="1" dirty="0">
                <a:latin typeface="Calibri" panose="020F0502020204030204" pitchFamily="34" charset="0"/>
                <a:ea typeface="Droid Sans Fallback"/>
                <a:cs typeface="Calibri" panose="020F0502020204030204" pitchFamily="34" charset="0"/>
              </a:rPr>
              <a:t>normally distributed residuals,</a:t>
            </a:r>
            <a:r>
              <a:rPr lang="en-US" sz="2400" dirty="0">
                <a:latin typeface="Calibri" panose="020F0502020204030204" pitchFamily="34" charset="0"/>
                <a:ea typeface="Droid Sans Fallback"/>
                <a:cs typeface="Calibri" panose="020F0502020204030204" pitchFamily="34" charset="0"/>
              </a:rPr>
              <a:t> (ii) </a:t>
            </a:r>
            <a:r>
              <a:rPr lang="en-US" sz="2400" b="1" i="1" dirty="0">
                <a:latin typeface="Calibri" panose="020F0502020204030204" pitchFamily="34" charset="0"/>
                <a:ea typeface="Droid Sans Fallback"/>
                <a:cs typeface="Calibri" panose="020F0502020204030204" pitchFamily="34" charset="0"/>
              </a:rPr>
              <a:t>normally distributed standard errors</a:t>
            </a:r>
            <a:r>
              <a:rPr lang="en-US" sz="2400" dirty="0">
                <a:latin typeface="Calibri" panose="020F0502020204030204" pitchFamily="34" charset="0"/>
                <a:ea typeface="Droid Sans Fallback"/>
                <a:cs typeface="Calibri" panose="020F0502020204030204" pitchFamily="34" charset="0"/>
              </a:rPr>
              <a:t>. We test several imputation models: (</a:t>
            </a:r>
            <a:r>
              <a:rPr lang="en-US" sz="2400" dirty="0" err="1">
                <a:latin typeface="Calibri" panose="020F0502020204030204" pitchFamily="34" charset="0"/>
                <a:ea typeface="Droid Sans Fallback"/>
                <a:cs typeface="Calibri" panose="020F0502020204030204" pitchFamily="34" charset="0"/>
              </a:rPr>
              <a:t>i</a:t>
            </a:r>
            <a:r>
              <a:rPr lang="en-US" sz="2400" dirty="0">
                <a:latin typeface="Calibri" panose="020F0502020204030204" pitchFamily="34" charset="0"/>
                <a:ea typeface="Droid Sans Fallback"/>
                <a:cs typeface="Calibri" panose="020F0502020204030204" pitchFamily="34" charset="0"/>
              </a:rPr>
              <a:t>) linear regression, (ii) log-linear regression, (iii) logistic regression, (iv) </a:t>
            </a:r>
            <a:r>
              <a:rPr lang="en-US" sz="2400" dirty="0" err="1">
                <a:latin typeface="Calibri" panose="020F0502020204030204" pitchFamily="34" charset="0"/>
                <a:ea typeface="Droid Sans Fallback"/>
                <a:cs typeface="Calibri" panose="020F0502020204030204" pitchFamily="34" charset="0"/>
              </a:rPr>
              <a:t>probit</a:t>
            </a:r>
            <a:r>
              <a:rPr lang="en-US" sz="2400" dirty="0">
                <a:latin typeface="Calibri" panose="020F0502020204030204" pitchFamily="34" charset="0"/>
                <a:ea typeface="Droid Sans Fallback"/>
                <a:cs typeface="Calibri" panose="020F0502020204030204" pitchFamily="34" charset="0"/>
              </a:rPr>
              <a:t> regression, (v) log-log regression (LL), (vi) complementary log-log regression (CLL). </a:t>
            </a:r>
            <a:endParaRPr lang="fi-FI" sz="2400" dirty="0">
              <a:latin typeface="Calibri" panose="020F0502020204030204" pitchFamily="34" charset="0"/>
              <a:ea typeface="Droid Sans Fallback"/>
              <a:cs typeface="Calibri" panose="020F0502020204030204" pitchFamily="34" charset="0"/>
            </a:endParaRPr>
          </a:p>
          <a:p>
            <a:pPr algn="just">
              <a:lnSpc>
                <a:spcPct val="115000"/>
              </a:lnSpc>
              <a:spcBef>
                <a:spcPts val="1200"/>
              </a:spcBef>
              <a:spcAft>
                <a:spcPts val="0"/>
              </a:spcAft>
            </a:pPr>
            <a:r>
              <a:rPr lang="en-US" sz="2400" dirty="0">
                <a:latin typeface="Calibri" panose="020F0502020204030204" pitchFamily="34" charset="0"/>
                <a:ea typeface="Droid Sans Fallback"/>
                <a:cs typeface="Calibri" panose="020F0502020204030204" pitchFamily="34" charset="0"/>
              </a:rPr>
              <a:t>SPSS and SAS use their methods and we simply apply them but we test two imputation models: (</a:t>
            </a:r>
            <a:r>
              <a:rPr lang="en-US" sz="2400" dirty="0" err="1">
                <a:latin typeface="Calibri" panose="020F0502020204030204" pitchFamily="34" charset="0"/>
                <a:ea typeface="Droid Sans Fallback"/>
                <a:cs typeface="Calibri" panose="020F0502020204030204" pitchFamily="34" charset="0"/>
              </a:rPr>
              <a:t>i</a:t>
            </a:r>
            <a:r>
              <a:rPr lang="en-US" sz="2400" dirty="0">
                <a:latin typeface="Calibri" panose="020F0502020204030204" pitchFamily="34" charset="0"/>
                <a:ea typeface="Droid Sans Fallback"/>
                <a:cs typeface="Calibri" panose="020F0502020204030204" pitchFamily="34" charset="0"/>
              </a:rPr>
              <a:t>) linear regression, and (ii) log-linear regression. They thus are Bayesian. </a:t>
            </a:r>
            <a:endParaRPr lang="fi-FI" sz="2400"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553865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8770" y="514350"/>
            <a:ext cx="9006840" cy="5838521"/>
          </a:xfrm>
          <a:prstGeom prst="rect">
            <a:avLst/>
          </a:prstGeom>
        </p:spPr>
        <p:txBody>
          <a:bodyPr wrap="square">
            <a:spAutoFit/>
          </a:bodyPr>
          <a:lstStyle/>
          <a:p>
            <a:pPr lvl="0">
              <a:lnSpc>
                <a:spcPct val="115000"/>
              </a:lnSpc>
              <a:spcBef>
                <a:spcPts val="1200"/>
              </a:spcBef>
              <a:spcAft>
                <a:spcPts val="0"/>
              </a:spcAft>
            </a:pPr>
            <a:r>
              <a:rPr lang="en-GB" sz="2400" b="1" kern="0" dirty="0" smtClean="0">
                <a:latin typeface="Calibri" panose="020F0502020204030204" pitchFamily="34" charset="0"/>
                <a:ea typeface="Droid Sans Fallback"/>
                <a:cs typeface="Calibri" panose="020F0502020204030204" pitchFamily="34" charset="0"/>
              </a:rPr>
              <a:t> </a:t>
            </a:r>
            <a:r>
              <a:rPr lang="en-GB" sz="2800" b="1" kern="0" dirty="0">
                <a:latin typeface="Calibri" panose="020F0502020204030204" pitchFamily="34" charset="0"/>
                <a:ea typeface="Droid Sans Fallback"/>
                <a:cs typeface="Calibri" panose="020F0502020204030204" pitchFamily="34" charset="0"/>
              </a:rPr>
              <a:t>Empirical examples</a:t>
            </a:r>
            <a:endParaRPr lang="fi-FI" sz="2800" b="1" kern="0" dirty="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The number of missing values or the imputation size is 3133 (out of 10000)) that is fairly realistic. The data set consists of a quite good number of covariates which all except age are categorical. The age was however categorized. The full list with the number of categories that is used in all imputation models is as follows: gender (2), five-year age group (11), marriage (2), civil status (2), education level (4), region (12), Internet at home or not (2), socio-economic status (4), unemployed or not (2), children or not (2). As seen any of these covariates is not well predicting yearly income (R-square of the linear regression model is about 40</a:t>
            </a:r>
            <a:r>
              <a:rPr lang="en-US" sz="2400" kern="0" dirty="0" smtClean="0">
                <a:latin typeface="Calibri" panose="020F0502020204030204" pitchFamily="34" charset="0"/>
                <a:ea typeface="Droid Sans Fallback"/>
                <a:cs typeface="Calibri" panose="020F0502020204030204" pitchFamily="34" charset="0"/>
              </a:rPr>
              <a:t>% (log-regression a bit higher 43%) whereas it </a:t>
            </a:r>
            <a:r>
              <a:rPr lang="en-US" sz="2400" kern="0" dirty="0" smtClean="0">
                <a:latin typeface="Calibri" panose="020F0502020204030204" pitchFamily="34" charset="0"/>
                <a:ea typeface="Droid Sans Fallback"/>
                <a:cs typeface="Calibri" panose="020F0502020204030204" pitchFamily="34" charset="0"/>
              </a:rPr>
              <a:t>could </a:t>
            </a:r>
            <a:r>
              <a:rPr lang="en-US" sz="2400" kern="0" dirty="0" smtClean="0">
                <a:latin typeface="Calibri" panose="020F0502020204030204" pitchFamily="34" charset="0"/>
                <a:ea typeface="Droid Sans Fallback"/>
                <a:cs typeface="Calibri" panose="020F0502020204030204" pitchFamily="34" charset="0"/>
              </a:rPr>
              <a:t>be 80-90% in well fitting models). </a:t>
            </a:r>
            <a:r>
              <a:rPr lang="en-US" sz="2400" b="1" kern="0" dirty="0" smtClean="0">
                <a:latin typeface="Calibri" panose="020F0502020204030204" pitchFamily="34" charset="0"/>
                <a:ea typeface="Droid Sans Fallback"/>
                <a:cs typeface="Calibri" panose="020F0502020204030204" pitchFamily="34" charset="0"/>
              </a:rPr>
              <a:t>This </a:t>
            </a:r>
            <a:r>
              <a:rPr lang="en-US" sz="2400" b="1" kern="0" dirty="0" smtClean="0">
                <a:latin typeface="Calibri" panose="020F0502020204030204" pitchFamily="34" charset="0"/>
                <a:ea typeface="Droid Sans Fallback"/>
                <a:cs typeface="Calibri" panose="020F0502020204030204" pitchFamily="34" charset="0"/>
              </a:rPr>
              <a:t>low fit </a:t>
            </a:r>
            <a:r>
              <a:rPr lang="en-US" sz="2400" b="1" kern="0" dirty="0" smtClean="0">
                <a:latin typeface="Calibri" panose="020F0502020204030204" pitchFamily="34" charset="0"/>
                <a:ea typeface="Droid Sans Fallback"/>
                <a:cs typeface="Calibri" panose="020F0502020204030204" pitchFamily="34" charset="0"/>
              </a:rPr>
              <a:t>is common in real-life but such examples are not much used in articles or books.</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3121793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386" y="365760"/>
            <a:ext cx="9244013" cy="3444020"/>
          </a:xfrm>
          <a:prstGeom prst="rect">
            <a:avLst/>
          </a:prstGeom>
        </p:spPr>
        <p:txBody>
          <a:bodyPr wrap="square">
            <a:spAutoFit/>
          </a:bodyPr>
          <a:lstStyle/>
          <a:p>
            <a:pPr algn="just">
              <a:lnSpc>
                <a:spcPct val="115000"/>
              </a:lnSpc>
              <a:spcBef>
                <a:spcPts val="1200"/>
              </a:spcBef>
              <a:spcAft>
                <a:spcPts val="0"/>
              </a:spcAft>
            </a:pPr>
            <a:r>
              <a:rPr lang="en-GB" sz="2800" b="1" dirty="0">
                <a:ea typeface="Droid Sans Fallback"/>
                <a:cs typeface="FreeSans"/>
              </a:rPr>
              <a:t>Model-donor methods</a:t>
            </a:r>
            <a:endParaRPr lang="fi-FI" sz="2800" dirty="0">
              <a:ea typeface="Droid Sans Fallback"/>
              <a:cs typeface="FreeSans"/>
            </a:endParaRPr>
          </a:p>
          <a:p>
            <a:pPr algn="just">
              <a:lnSpc>
                <a:spcPct val="115000"/>
              </a:lnSpc>
              <a:spcBef>
                <a:spcPts val="1200"/>
              </a:spcBef>
              <a:spcAft>
                <a:spcPts val="0"/>
              </a:spcAft>
            </a:pPr>
            <a:r>
              <a:rPr lang="en-GB" sz="2400" dirty="0">
                <a:ea typeface="Droid Sans Fallback"/>
                <a:cs typeface="FreeSans"/>
              </a:rPr>
              <a:t>The linear regression model is easy to apply for model-donor imputation but it does not give excellent results due to many negative values. Table 1 gives the results</a:t>
            </a:r>
            <a:r>
              <a:rPr lang="en-GB" sz="2400" dirty="0" smtClean="0">
                <a:ea typeface="Droid Sans Fallback"/>
                <a:cs typeface="FreeSans"/>
              </a:rPr>
              <a:t>. It also includes non-good results then using logarithmic regression</a:t>
            </a:r>
            <a:endParaRPr lang="fi-FI" sz="2400" dirty="0">
              <a:ea typeface="Droid Sans Fallback"/>
              <a:cs typeface="FreeSans"/>
            </a:endParaRPr>
          </a:p>
          <a:p>
            <a:pPr algn="just">
              <a:lnSpc>
                <a:spcPct val="115000"/>
              </a:lnSpc>
              <a:spcBef>
                <a:spcPts val="1200"/>
              </a:spcBef>
              <a:spcAft>
                <a:spcPts val="0"/>
              </a:spcAft>
            </a:pPr>
            <a:r>
              <a:rPr lang="en-GB" sz="2400" dirty="0">
                <a:ea typeface="Droid Sans Fallback"/>
                <a:cs typeface="FreeSans"/>
              </a:rPr>
              <a:t>Table 1. </a:t>
            </a:r>
            <a:r>
              <a:rPr lang="en-GB" sz="2400" dirty="0" smtClean="0">
                <a:ea typeface="Droid Sans Fallback"/>
                <a:cs typeface="FreeSans"/>
              </a:rPr>
              <a:t>Means and negative </a:t>
            </a:r>
            <a:r>
              <a:rPr lang="en-GB" sz="2400" dirty="0">
                <a:ea typeface="Droid Sans Fallback"/>
                <a:cs typeface="FreeSans"/>
              </a:rPr>
              <a:t>values of model-donor methods (NB = Non-Bayesian, B = Bayesian)</a:t>
            </a:r>
            <a:endParaRPr lang="fi-FI" sz="2400" dirty="0">
              <a:ea typeface="Droid Sans Fallback"/>
              <a:cs typeface="FreeSans"/>
            </a:endParaRPr>
          </a:p>
        </p:txBody>
      </p:sp>
      <p:pic>
        <p:nvPicPr>
          <p:cNvPr id="4" name="Picture 3"/>
          <p:cNvPicPr>
            <a:picLocks noChangeAspect="1"/>
          </p:cNvPicPr>
          <p:nvPr/>
        </p:nvPicPr>
        <p:blipFill>
          <a:blip r:embed="rId2"/>
          <a:stretch>
            <a:fillRect/>
          </a:stretch>
        </p:blipFill>
        <p:spPr>
          <a:xfrm>
            <a:off x="4058570" y="3497581"/>
            <a:ext cx="6532277" cy="25146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65887134"/>
              </p:ext>
            </p:extLst>
          </p:nvPr>
        </p:nvGraphicFramePr>
        <p:xfrm>
          <a:off x="4297680" y="6111621"/>
          <a:ext cx="4574857" cy="315468"/>
        </p:xfrm>
        <a:graphic>
          <a:graphicData uri="http://schemas.openxmlformats.org/drawingml/2006/table">
            <a:tbl>
              <a:tblPr firstRow="1" firstCol="1" bandRow="1">
                <a:tableStyleId>{5C22544A-7EE6-4342-B048-85BDC9FD1C3A}</a:tableStyleId>
              </a:tblPr>
              <a:tblGrid>
                <a:gridCol w="2491740">
                  <a:extLst>
                    <a:ext uri="{9D8B030D-6E8A-4147-A177-3AD203B41FA5}">
                      <a16:colId xmlns:a16="http://schemas.microsoft.com/office/drawing/2014/main" val="3658507002"/>
                    </a:ext>
                  </a:extLst>
                </a:gridCol>
                <a:gridCol w="731520">
                  <a:extLst>
                    <a:ext uri="{9D8B030D-6E8A-4147-A177-3AD203B41FA5}">
                      <a16:colId xmlns:a16="http://schemas.microsoft.com/office/drawing/2014/main" val="1468560426"/>
                    </a:ext>
                  </a:extLst>
                </a:gridCol>
                <a:gridCol w="1351597">
                  <a:extLst>
                    <a:ext uri="{9D8B030D-6E8A-4147-A177-3AD203B41FA5}">
                      <a16:colId xmlns:a16="http://schemas.microsoft.com/office/drawing/2014/main" val="3889913089"/>
                    </a:ext>
                  </a:extLst>
                </a:gridCol>
              </a:tblGrid>
              <a:tr h="261924">
                <a:tc>
                  <a:txBody>
                    <a:bodyPr/>
                    <a:lstStyle/>
                    <a:p>
                      <a:pPr algn="just">
                        <a:lnSpc>
                          <a:spcPct val="115000"/>
                        </a:lnSpc>
                        <a:spcBef>
                          <a:spcPts val="1200"/>
                        </a:spcBef>
                        <a:spcAft>
                          <a:spcPts val="0"/>
                        </a:spcAft>
                      </a:pPr>
                      <a:r>
                        <a:rPr lang="en-GB" sz="1800" dirty="0">
                          <a:effectLst/>
                          <a:latin typeface="+mn-lt"/>
                        </a:rPr>
                        <a:t>True </a:t>
                      </a:r>
                      <a:r>
                        <a:rPr lang="en-GB" sz="1800" dirty="0" smtClean="0">
                          <a:effectLst/>
                          <a:latin typeface="+mn-lt"/>
                        </a:rPr>
                        <a:t>value                   </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smtClean="0">
                          <a:effectLst/>
                          <a:latin typeface="+mn-lt"/>
                        </a:rPr>
                        <a:t>43531</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67.7</a:t>
                      </a:r>
                      <a:endParaRPr lang="fi-FI" sz="1800" dirty="0">
                        <a:effectLst/>
                        <a:latin typeface="+mn-lt"/>
                        <a:ea typeface="Droid Sans Fallback"/>
                        <a:cs typeface="FreeSans"/>
                      </a:endParaRPr>
                    </a:p>
                  </a:txBody>
                  <a:tcPr marL="44450" marR="44450" marT="0" marB="0" anchor="ctr"/>
                </a:tc>
                <a:extLst>
                  <a:ext uri="{0D108BD9-81ED-4DB2-BD59-A6C34878D82A}">
                    <a16:rowId xmlns:a16="http://schemas.microsoft.com/office/drawing/2014/main" val="119528264"/>
                  </a:ext>
                </a:extLst>
              </a:tr>
            </a:tbl>
          </a:graphicData>
        </a:graphic>
      </p:graphicFrame>
    </p:spTree>
    <p:extLst>
      <p:ext uri="{BB962C8B-B14F-4D97-AF65-F5344CB8AC3E}">
        <p14:creationId xmlns:p14="http://schemas.microsoft.com/office/powerpoint/2010/main" val="215743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1245870"/>
            <a:ext cx="9336258" cy="3490186"/>
          </a:xfrm>
          <a:prstGeom prst="rect">
            <a:avLst/>
          </a:prstGeom>
        </p:spPr>
        <p:txBody>
          <a:bodyPr wrap="square">
            <a:spAutoFit/>
          </a:bodyPr>
          <a:lstStyle/>
          <a:p>
            <a:pPr algn="just">
              <a:lnSpc>
                <a:spcPct val="115000"/>
              </a:lnSpc>
              <a:spcBef>
                <a:spcPts val="1200"/>
              </a:spcBef>
              <a:spcAft>
                <a:spcPts val="0"/>
              </a:spcAft>
            </a:pPr>
            <a:r>
              <a:rPr lang="en-GB" sz="2400" dirty="0">
                <a:latin typeface="Calibri" panose="020F0502020204030204" pitchFamily="34" charset="0"/>
                <a:ea typeface="Droid Sans Fallback"/>
                <a:cs typeface="Calibri" panose="020F0502020204030204" pitchFamily="34" charset="0"/>
              </a:rPr>
              <a:t>We find that all methods give negative values but Bayesian methods much more. </a:t>
            </a:r>
            <a:r>
              <a:rPr lang="en-GB" sz="2400" dirty="0" smtClean="0">
                <a:latin typeface="Calibri" panose="020F0502020204030204" pitchFamily="34" charset="0"/>
                <a:ea typeface="Droid Sans Fallback"/>
                <a:cs typeface="Calibri" panose="020F0502020204030204" pitchFamily="34" charset="0"/>
              </a:rPr>
              <a:t>The means </a:t>
            </a:r>
            <a:r>
              <a:rPr lang="en-GB" sz="2400" dirty="0" smtClean="0">
                <a:latin typeface="Calibri" panose="020F0502020204030204" pitchFamily="34" charset="0"/>
                <a:ea typeface="Droid Sans Fallback"/>
                <a:cs typeface="Calibri" panose="020F0502020204030204" pitchFamily="34" charset="0"/>
              </a:rPr>
              <a:t>are not either good and using </a:t>
            </a:r>
            <a:r>
              <a:rPr lang="en-GB" sz="2400" dirty="0" smtClean="0">
                <a:latin typeface="Calibri" panose="020F0502020204030204" pitchFamily="34" charset="0"/>
                <a:ea typeface="Droid Sans Fallback"/>
                <a:cs typeface="Calibri" panose="020F0502020204030204" pitchFamily="34" charset="0"/>
              </a:rPr>
              <a:t>a log-model </a:t>
            </a:r>
            <a:r>
              <a:rPr lang="en-GB" sz="2400" dirty="0" smtClean="0">
                <a:latin typeface="Calibri" panose="020F0502020204030204" pitchFamily="34" charset="0"/>
                <a:ea typeface="Droid Sans Fallback"/>
                <a:cs typeface="Calibri" panose="020F0502020204030204" pitchFamily="34" charset="0"/>
              </a:rPr>
              <a:t>they are more worse. </a:t>
            </a:r>
            <a:r>
              <a:rPr lang="en-GB" sz="2400" dirty="0" smtClean="0">
                <a:latin typeface="Calibri" panose="020F0502020204030204" pitchFamily="34" charset="0"/>
                <a:ea typeface="Droid Sans Fallback"/>
                <a:cs typeface="Calibri" panose="020F0502020204030204" pitchFamily="34" charset="0"/>
              </a:rPr>
              <a:t>Hence </a:t>
            </a:r>
            <a:r>
              <a:rPr lang="en-GB" sz="2400" dirty="0">
                <a:latin typeface="Calibri" panose="020F0502020204030204" pitchFamily="34" charset="0"/>
                <a:ea typeface="Droid Sans Fallback"/>
                <a:cs typeface="Calibri" panose="020F0502020204030204" pitchFamily="34" charset="0"/>
              </a:rPr>
              <a:t>we do not use more model-donor methods but go to </a:t>
            </a:r>
            <a:r>
              <a:rPr lang="en-GB" sz="2400" b="1" dirty="0">
                <a:latin typeface="Calibri" panose="020F0502020204030204" pitchFamily="34" charset="0"/>
                <a:ea typeface="Droid Sans Fallback"/>
                <a:cs typeface="Calibri" panose="020F0502020204030204" pitchFamily="34" charset="0"/>
              </a:rPr>
              <a:t>real-donor methods</a:t>
            </a:r>
            <a:r>
              <a:rPr lang="en-GB" sz="2400" dirty="0">
                <a:latin typeface="Calibri" panose="020F0502020204030204" pitchFamily="34" charset="0"/>
                <a:ea typeface="Droid Sans Fallback"/>
                <a:cs typeface="Calibri" panose="020F0502020204030204" pitchFamily="34" charset="0"/>
              </a:rPr>
              <a:t>. We have explained already the basics of non-Bayesian methods but do not go </a:t>
            </a:r>
            <a:r>
              <a:rPr lang="en-GB" sz="2400" dirty="0" smtClean="0">
                <a:latin typeface="Calibri" panose="020F0502020204030204" pitchFamily="34" charset="0"/>
                <a:ea typeface="Droid Sans Fallback"/>
                <a:cs typeface="Calibri" panose="020F0502020204030204" pitchFamily="34" charset="0"/>
              </a:rPr>
              <a:t>to details </a:t>
            </a:r>
            <a:r>
              <a:rPr lang="en-GB" sz="2400" dirty="0">
                <a:latin typeface="Calibri" panose="020F0502020204030204" pitchFamily="34" charset="0"/>
                <a:ea typeface="Droid Sans Fallback"/>
                <a:cs typeface="Calibri" panose="020F0502020204030204" pitchFamily="34" charset="0"/>
              </a:rPr>
              <a:t>as far as Bayesian methods are concerned. Both SPSS and SAS have the method called ‘</a:t>
            </a:r>
            <a:r>
              <a:rPr lang="en-GB" sz="2400" b="1" dirty="0">
                <a:latin typeface="Calibri" panose="020F0502020204030204" pitchFamily="34" charset="0"/>
                <a:ea typeface="Droid Sans Fallback"/>
                <a:cs typeface="Calibri" panose="020F0502020204030204" pitchFamily="34" charset="0"/>
              </a:rPr>
              <a:t>Predictive mean </a:t>
            </a:r>
            <a:r>
              <a:rPr lang="en-GB" sz="2400" b="1" dirty="0" smtClean="0">
                <a:latin typeface="Calibri" panose="020F0502020204030204" pitchFamily="34" charset="0"/>
                <a:ea typeface="Droid Sans Fallback"/>
                <a:cs typeface="Calibri" panose="020F0502020204030204" pitchFamily="34" charset="0"/>
              </a:rPr>
              <a:t>matching</a:t>
            </a:r>
            <a:r>
              <a:rPr lang="en-GB" sz="2400" dirty="0" smtClean="0">
                <a:latin typeface="Calibri" panose="020F0502020204030204" pitchFamily="34" charset="0"/>
                <a:ea typeface="Droid Sans Fallback"/>
                <a:cs typeface="Calibri" panose="020F0502020204030204" pitchFamily="34" charset="0"/>
              </a:rPr>
              <a:t>’ </a:t>
            </a:r>
            <a:r>
              <a:rPr lang="en-GB" sz="2400" dirty="0">
                <a:latin typeface="Calibri" panose="020F0502020204030204" pitchFamily="34" charset="0"/>
                <a:ea typeface="Droid Sans Fallback"/>
                <a:cs typeface="Calibri" panose="020F0502020204030204" pitchFamily="34" charset="0"/>
              </a:rPr>
              <a:t>that always </a:t>
            </a:r>
            <a:r>
              <a:rPr lang="en-GB" sz="2400" dirty="0" smtClean="0">
                <a:latin typeface="Calibri" panose="020F0502020204030204" pitchFamily="34" charset="0"/>
                <a:ea typeface="Droid Sans Fallback"/>
                <a:cs typeface="Calibri" panose="020F0502020204030204" pitchFamily="34" charset="0"/>
              </a:rPr>
              <a:t>gives </a:t>
            </a:r>
            <a:r>
              <a:rPr lang="en-GB" sz="2400" dirty="0">
                <a:latin typeface="Calibri" panose="020F0502020204030204" pitchFamily="34" charset="0"/>
                <a:ea typeface="Droid Sans Fallback"/>
                <a:cs typeface="Calibri" panose="020F0502020204030204" pitchFamily="34" charset="0"/>
              </a:rPr>
              <a:t>observed values, thus not negative</a:t>
            </a:r>
            <a:r>
              <a:rPr lang="en-GB" dirty="0">
                <a:latin typeface="Times New Roman" panose="02020603050405020304" pitchFamily="18" charset="0"/>
                <a:ea typeface="Droid Sans Fallback"/>
                <a:cs typeface="FreeSans"/>
              </a:rPr>
              <a:t>. </a:t>
            </a:r>
            <a:r>
              <a:rPr lang="en-GB" sz="2400" dirty="0" smtClean="0">
                <a:latin typeface="Calibri" panose="020F0502020204030204" pitchFamily="34" charset="0"/>
                <a:ea typeface="Droid Sans Fallback"/>
                <a:cs typeface="Calibri" panose="020F0502020204030204" pitchFamily="34" charset="0"/>
              </a:rPr>
              <a:t>We thus apply this method.</a:t>
            </a:r>
            <a:endParaRPr lang="fi-FI" sz="2400"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4084424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 y="244757"/>
            <a:ext cx="11444287" cy="5889344"/>
          </a:xfrm>
          <a:prstGeom prst="rect">
            <a:avLst/>
          </a:prstGeom>
        </p:spPr>
      </p:pic>
      <p:sp>
        <p:nvSpPr>
          <p:cNvPr id="3" name="TextBox 2"/>
          <p:cNvSpPr txBox="1"/>
          <p:nvPr/>
        </p:nvSpPr>
        <p:spPr>
          <a:xfrm>
            <a:off x="4152900" y="3448050"/>
            <a:ext cx="3059430" cy="400110"/>
          </a:xfrm>
          <a:prstGeom prst="rect">
            <a:avLst/>
          </a:prstGeom>
          <a:noFill/>
        </p:spPr>
        <p:txBody>
          <a:bodyPr wrap="square" rtlCol="0">
            <a:spAutoFit/>
          </a:bodyPr>
          <a:lstStyle/>
          <a:p>
            <a:r>
              <a:rPr lang="en-US" sz="2000" dirty="0" smtClean="0"/>
              <a:t>This is special in Bayesian</a:t>
            </a:r>
            <a:endParaRPr lang="en-US" sz="2000" dirty="0"/>
          </a:p>
        </p:txBody>
      </p:sp>
      <p:sp>
        <p:nvSpPr>
          <p:cNvPr id="4" name="TextBox 3"/>
          <p:cNvSpPr txBox="1"/>
          <p:nvPr/>
        </p:nvSpPr>
        <p:spPr>
          <a:xfrm>
            <a:off x="3931920" y="244757"/>
            <a:ext cx="5037918" cy="369332"/>
          </a:xfrm>
          <a:prstGeom prst="rect">
            <a:avLst/>
          </a:prstGeom>
          <a:noFill/>
        </p:spPr>
        <p:txBody>
          <a:bodyPr wrap="none" rtlCol="0">
            <a:spAutoFit/>
          </a:bodyPr>
          <a:lstStyle/>
          <a:p>
            <a:r>
              <a:rPr lang="en-US" b="1" dirty="0" smtClean="0"/>
              <a:t>This is a basis for predictive mean matching as well</a:t>
            </a:r>
            <a:endParaRPr lang="en-US" b="1" dirty="0"/>
          </a:p>
        </p:txBody>
      </p:sp>
    </p:spTree>
    <p:extLst>
      <p:ext uri="{BB962C8B-B14F-4D97-AF65-F5344CB8AC3E}">
        <p14:creationId xmlns:p14="http://schemas.microsoft.com/office/powerpoint/2010/main" val="3215325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725" y="666750"/>
            <a:ext cx="10125075" cy="4154984"/>
          </a:xfrm>
          <a:prstGeom prst="rect">
            <a:avLst/>
          </a:prstGeom>
          <a:noFill/>
        </p:spPr>
        <p:txBody>
          <a:bodyPr wrap="square" rtlCol="0">
            <a:spAutoFit/>
          </a:bodyPr>
          <a:lstStyle/>
          <a:p>
            <a:r>
              <a:rPr lang="en-US" sz="2400" b="1" dirty="0" smtClean="0"/>
              <a:t>Posterior Predicted distribution of parameters </a:t>
            </a:r>
            <a:r>
              <a:rPr lang="en-US" sz="2400" dirty="0" smtClean="0"/>
              <a:t>is used both in SAS MI and SPSS linear regression imputation.  </a:t>
            </a:r>
          </a:p>
          <a:p>
            <a:r>
              <a:rPr lang="en-US" sz="2400" dirty="0" smtClean="0"/>
              <a:t>There are several parameters and imputation assumes that they are normally distributed. I have to say that I am not happy with so many parameters. For example, I do not know how they take into account collinearity that a ordinary problem in multivariate regression models. Hence I have used one parameter only. Earlier this was based on empirical residuals of the model and assuming normality. This works rather well but in this study this ‘posterior’ distribution is also a standard error of the predicted values. I never see this approach that seem to work fairly well but negative values are still met without logarithmic transformation. </a:t>
            </a:r>
            <a:endParaRPr lang="en-US" sz="2400" dirty="0"/>
          </a:p>
        </p:txBody>
      </p:sp>
    </p:spTree>
    <p:extLst>
      <p:ext uri="{BB962C8B-B14F-4D97-AF65-F5344CB8AC3E}">
        <p14:creationId xmlns:p14="http://schemas.microsoft.com/office/powerpoint/2010/main" val="2889163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49" y="491490"/>
            <a:ext cx="8207619" cy="4989058"/>
          </a:xfrm>
          <a:prstGeom prst="rect">
            <a:avLst/>
          </a:prstGeom>
        </p:spPr>
        <p:txBody>
          <a:bodyPr wrap="square">
            <a:spAutoFit/>
          </a:bodyPr>
          <a:lstStyle/>
          <a:p>
            <a:pPr algn="just">
              <a:lnSpc>
                <a:spcPct val="115000"/>
              </a:lnSpc>
              <a:spcBef>
                <a:spcPts val="1200"/>
              </a:spcBef>
              <a:spcAft>
                <a:spcPts val="0"/>
              </a:spcAft>
            </a:pPr>
            <a:r>
              <a:rPr lang="en-GB" sz="2800" b="1" dirty="0">
                <a:latin typeface="Calibri" panose="020F0502020204030204" pitchFamily="34" charset="0"/>
                <a:ea typeface="Droid Sans Fallback"/>
                <a:cs typeface="Calibri" panose="020F0502020204030204" pitchFamily="34" charset="0"/>
              </a:rPr>
              <a:t>Real-donor methods</a:t>
            </a:r>
            <a:endParaRPr lang="fi-FI" sz="2800" dirty="0">
              <a:latin typeface="Calibri" panose="020F0502020204030204" pitchFamily="34" charset="0"/>
              <a:ea typeface="Droid Sans Fallback"/>
              <a:cs typeface="Calibri" panose="020F0502020204030204" pitchFamily="34" charset="0"/>
            </a:endParaRPr>
          </a:p>
          <a:p>
            <a:pPr algn="just">
              <a:lnSpc>
                <a:spcPct val="115000"/>
              </a:lnSpc>
              <a:spcBef>
                <a:spcPts val="1200"/>
              </a:spcBef>
              <a:spcAft>
                <a:spcPts val="0"/>
              </a:spcAft>
            </a:pPr>
            <a:r>
              <a:rPr lang="en-GB" sz="2400" dirty="0">
                <a:latin typeface="Calibri" panose="020F0502020204030204" pitchFamily="34" charset="0"/>
                <a:ea typeface="Droid Sans Fallback"/>
                <a:cs typeface="Calibri" panose="020F0502020204030204" pitchFamily="34" charset="0"/>
              </a:rPr>
              <a:t>Table 2 presents the results. They are ordered by the imputation model applied. The last four methods are for binary regressions where are </a:t>
            </a:r>
            <a:r>
              <a:rPr lang="en-GB" sz="2400" dirty="0" smtClean="0">
                <a:latin typeface="Calibri" panose="020F0502020204030204" pitchFamily="34" charset="0"/>
                <a:ea typeface="Droid Sans Fallback"/>
                <a:cs typeface="Calibri" panose="020F0502020204030204" pitchFamily="34" charset="0"/>
              </a:rPr>
              <a:t>both symmetric </a:t>
            </a:r>
            <a:r>
              <a:rPr lang="en-GB" sz="2400" dirty="0">
                <a:latin typeface="Calibri" panose="020F0502020204030204" pitchFamily="34" charset="0"/>
                <a:ea typeface="Droid Sans Fallback"/>
                <a:cs typeface="Calibri" panose="020F0502020204030204" pitchFamily="34" charset="0"/>
              </a:rPr>
              <a:t>(</a:t>
            </a:r>
            <a:r>
              <a:rPr lang="en-GB" sz="2400" dirty="0" err="1">
                <a:latin typeface="Calibri" panose="020F0502020204030204" pitchFamily="34" charset="0"/>
                <a:ea typeface="Droid Sans Fallback"/>
                <a:cs typeface="Calibri" panose="020F0502020204030204" pitchFamily="34" charset="0"/>
              </a:rPr>
              <a:t>probit</a:t>
            </a:r>
            <a:r>
              <a:rPr lang="en-GB" sz="2400" dirty="0">
                <a:latin typeface="Calibri" panose="020F0502020204030204" pitchFamily="34" charset="0"/>
                <a:ea typeface="Droid Sans Fallback"/>
                <a:cs typeface="Calibri" panose="020F0502020204030204" pitchFamily="34" charset="0"/>
              </a:rPr>
              <a:t>, logit) and asymmetric link functions (CLL and LL). We find that log-linear regression is worst but it is not easy to know the reason. All imputed averages seem to be too big but the CV’s almost always too small. Some imputation methods are however fairly </a:t>
            </a:r>
            <a:r>
              <a:rPr lang="en-GB" sz="2400" dirty="0" smtClean="0">
                <a:latin typeface="Calibri" panose="020F0502020204030204" pitchFamily="34" charset="0"/>
                <a:ea typeface="Droid Sans Fallback"/>
                <a:cs typeface="Calibri" panose="020F0502020204030204" pitchFamily="34" charset="0"/>
              </a:rPr>
              <a:t>good as </a:t>
            </a:r>
            <a:r>
              <a:rPr lang="en-GB" sz="2400" dirty="0">
                <a:latin typeface="Calibri" panose="020F0502020204030204" pitchFamily="34" charset="0"/>
                <a:ea typeface="Droid Sans Fallback"/>
                <a:cs typeface="Calibri" panose="020F0502020204030204" pitchFamily="34" charset="0"/>
              </a:rPr>
              <a:t>far as income differences are concerned. One general conclusion could be that the imputations are leading to reduce the bias but not enough, concerning averages especially.</a:t>
            </a:r>
            <a:endParaRPr lang="fi-FI" sz="2400"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89697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70" y="895514"/>
            <a:ext cx="3168161" cy="2369880"/>
          </a:xfrm>
          <a:prstGeom prst="rect">
            <a:avLst/>
          </a:prstGeom>
        </p:spPr>
        <p:txBody>
          <a:bodyPr wrap="square">
            <a:spAutoFit/>
          </a:bodyPr>
          <a:lstStyle/>
          <a:p>
            <a:pPr algn="just">
              <a:lnSpc>
                <a:spcPct val="115000"/>
              </a:lnSpc>
              <a:spcBef>
                <a:spcPts val="1200"/>
              </a:spcBef>
              <a:spcAft>
                <a:spcPts val="0"/>
              </a:spcAft>
            </a:pPr>
            <a:r>
              <a:rPr lang="en-GB" sz="2400" dirty="0">
                <a:latin typeface="Calibri" panose="020F0502020204030204" pitchFamily="34" charset="0"/>
                <a:ea typeface="Droid Sans Fallback"/>
                <a:cs typeface="Calibri" panose="020F0502020204030204" pitchFamily="34" charset="0"/>
              </a:rPr>
              <a:t>Table 2. Averages and </a:t>
            </a:r>
            <a:endParaRPr lang="en-GB" sz="2400" dirty="0" smtClean="0">
              <a:latin typeface="Calibri" panose="020F0502020204030204" pitchFamily="34" charset="0"/>
              <a:ea typeface="Droid Sans Fallback"/>
              <a:cs typeface="Calibri" panose="020F0502020204030204" pitchFamily="34" charset="0"/>
            </a:endParaRPr>
          </a:p>
          <a:p>
            <a:pPr algn="just">
              <a:lnSpc>
                <a:spcPct val="115000"/>
              </a:lnSpc>
              <a:spcBef>
                <a:spcPts val="1200"/>
              </a:spcBef>
              <a:spcAft>
                <a:spcPts val="0"/>
              </a:spcAft>
            </a:pPr>
            <a:r>
              <a:rPr lang="en-GB" sz="2400" dirty="0" smtClean="0">
                <a:latin typeface="Calibri" panose="020F0502020204030204" pitchFamily="34" charset="0"/>
                <a:ea typeface="Droid Sans Fallback"/>
                <a:cs typeface="Calibri" panose="020F0502020204030204" pitchFamily="34" charset="0"/>
              </a:rPr>
              <a:t>Coefficients of variation of yearly </a:t>
            </a:r>
            <a:r>
              <a:rPr lang="en-GB" sz="2400" dirty="0">
                <a:latin typeface="Calibri" panose="020F0502020204030204" pitchFamily="34" charset="0"/>
                <a:ea typeface="Droid Sans Fallback"/>
                <a:cs typeface="Calibri" panose="020F0502020204030204" pitchFamily="34" charset="0"/>
              </a:rPr>
              <a:t>income and </a:t>
            </a:r>
            <a:r>
              <a:rPr lang="en-GB" sz="2400" dirty="0" smtClean="0">
                <a:latin typeface="Calibri" panose="020F0502020204030204" pitchFamily="34" charset="0"/>
                <a:ea typeface="Droid Sans Fallback"/>
                <a:cs typeface="Calibri" panose="020F0502020204030204" pitchFamily="34" charset="0"/>
              </a:rPr>
              <a:t>standard </a:t>
            </a:r>
            <a:r>
              <a:rPr lang="en-GB" sz="2400" dirty="0">
                <a:latin typeface="Calibri" panose="020F0502020204030204" pitchFamily="34" charset="0"/>
                <a:ea typeface="Droid Sans Fallback"/>
                <a:cs typeface="Calibri" panose="020F0502020204030204" pitchFamily="34" charset="0"/>
              </a:rPr>
              <a:t>errors </a:t>
            </a:r>
            <a:r>
              <a:rPr lang="en-GB" sz="2400" dirty="0" smtClean="0">
                <a:latin typeface="Calibri" panose="020F0502020204030204" pitchFamily="34" charset="0"/>
                <a:ea typeface="Droid Sans Fallback"/>
                <a:cs typeface="Calibri" panose="020F0502020204030204" pitchFamily="34" charset="0"/>
              </a:rPr>
              <a:t>by </a:t>
            </a:r>
            <a:r>
              <a:rPr lang="en-GB" sz="2400" dirty="0">
                <a:latin typeface="Calibri" panose="020F0502020204030204" pitchFamily="34" charset="0"/>
                <a:ea typeface="Droid Sans Fallback"/>
                <a:cs typeface="Calibri" panose="020F0502020204030204" pitchFamily="34" charset="0"/>
              </a:rPr>
              <a:t>Rubin and </a:t>
            </a:r>
            <a:r>
              <a:rPr lang="en-GB" sz="2400" dirty="0" err="1">
                <a:latin typeface="Calibri" panose="020F0502020204030204" pitchFamily="34" charset="0"/>
                <a:ea typeface="Droid Sans Fallback"/>
                <a:cs typeface="Calibri" panose="020F0502020204030204" pitchFamily="34" charset="0"/>
              </a:rPr>
              <a:t>Björnstad</a:t>
            </a:r>
            <a:endParaRPr lang="fi-FI" sz="2400" dirty="0">
              <a:latin typeface="Calibri" panose="020F0502020204030204" pitchFamily="34" charset="0"/>
              <a:ea typeface="Droid Sans Fallback"/>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92569696"/>
              </p:ext>
            </p:extLst>
          </p:nvPr>
        </p:nvGraphicFramePr>
        <p:xfrm>
          <a:off x="3806189" y="280681"/>
          <a:ext cx="7600951" cy="5762438"/>
        </p:xfrm>
        <a:graphic>
          <a:graphicData uri="http://schemas.openxmlformats.org/drawingml/2006/table">
            <a:tbl>
              <a:tblPr firstRow="1" firstCol="1" bandRow="1">
                <a:tableStyleId>{5C22544A-7EE6-4342-B048-85BDC9FD1C3A}</a:tableStyleId>
              </a:tblPr>
              <a:tblGrid>
                <a:gridCol w="2065392">
                  <a:extLst>
                    <a:ext uri="{9D8B030D-6E8A-4147-A177-3AD203B41FA5}">
                      <a16:colId xmlns:a16="http://schemas.microsoft.com/office/drawing/2014/main" val="577014590"/>
                    </a:ext>
                  </a:extLst>
                </a:gridCol>
                <a:gridCol w="826331">
                  <a:extLst>
                    <a:ext uri="{9D8B030D-6E8A-4147-A177-3AD203B41FA5}">
                      <a16:colId xmlns:a16="http://schemas.microsoft.com/office/drawing/2014/main" val="1202122430"/>
                    </a:ext>
                  </a:extLst>
                </a:gridCol>
                <a:gridCol w="823028">
                  <a:extLst>
                    <a:ext uri="{9D8B030D-6E8A-4147-A177-3AD203B41FA5}">
                      <a16:colId xmlns:a16="http://schemas.microsoft.com/office/drawing/2014/main" val="1954673583"/>
                    </a:ext>
                  </a:extLst>
                </a:gridCol>
                <a:gridCol w="829634">
                  <a:extLst>
                    <a:ext uri="{9D8B030D-6E8A-4147-A177-3AD203B41FA5}">
                      <a16:colId xmlns:a16="http://schemas.microsoft.com/office/drawing/2014/main" val="999340502"/>
                    </a:ext>
                  </a:extLst>
                </a:gridCol>
                <a:gridCol w="826331">
                  <a:extLst>
                    <a:ext uri="{9D8B030D-6E8A-4147-A177-3AD203B41FA5}">
                      <a16:colId xmlns:a16="http://schemas.microsoft.com/office/drawing/2014/main" val="138730550"/>
                    </a:ext>
                  </a:extLst>
                </a:gridCol>
                <a:gridCol w="753168">
                  <a:extLst>
                    <a:ext uri="{9D8B030D-6E8A-4147-A177-3AD203B41FA5}">
                      <a16:colId xmlns:a16="http://schemas.microsoft.com/office/drawing/2014/main" val="1622705112"/>
                    </a:ext>
                  </a:extLst>
                </a:gridCol>
                <a:gridCol w="622331">
                  <a:extLst>
                    <a:ext uri="{9D8B030D-6E8A-4147-A177-3AD203B41FA5}">
                      <a16:colId xmlns:a16="http://schemas.microsoft.com/office/drawing/2014/main" val="2250425471"/>
                    </a:ext>
                  </a:extLst>
                </a:gridCol>
                <a:gridCol w="854736">
                  <a:extLst>
                    <a:ext uri="{9D8B030D-6E8A-4147-A177-3AD203B41FA5}">
                      <a16:colId xmlns:a16="http://schemas.microsoft.com/office/drawing/2014/main" val="1211422902"/>
                    </a:ext>
                  </a:extLst>
                </a:gridCol>
              </a:tblGrid>
              <a:tr h="265046">
                <a:tc>
                  <a:txBody>
                    <a:bodyPr/>
                    <a:lstStyle/>
                    <a:p>
                      <a:pPr algn="just">
                        <a:lnSpc>
                          <a:spcPct val="115000"/>
                        </a:lnSpc>
                        <a:spcBef>
                          <a:spcPts val="1200"/>
                        </a:spcBef>
                        <a:spcAft>
                          <a:spcPts val="0"/>
                        </a:spcAft>
                      </a:pPr>
                      <a:r>
                        <a:rPr lang="en-GB" sz="1800" dirty="0">
                          <a:effectLst/>
                          <a:latin typeface="+mn-lt"/>
                        </a:rPr>
                        <a:t>Method</a:t>
                      </a:r>
                      <a:endParaRPr lang="fi-FI" sz="1800" dirty="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b"/>
                </a:tc>
                <a:tc gridSpan="2">
                  <a:txBody>
                    <a:bodyPr/>
                    <a:lstStyle/>
                    <a:p>
                      <a:pPr algn="just">
                        <a:lnSpc>
                          <a:spcPct val="115000"/>
                        </a:lnSpc>
                        <a:spcBef>
                          <a:spcPts val="1200"/>
                        </a:spcBef>
                        <a:spcAft>
                          <a:spcPts val="0"/>
                        </a:spcAft>
                      </a:pPr>
                      <a:r>
                        <a:rPr lang="en-GB" sz="1800">
                          <a:effectLst/>
                          <a:latin typeface="+mn-lt"/>
                        </a:rPr>
                        <a:t>     Ranking</a:t>
                      </a:r>
                      <a:endParaRPr lang="fi-FI" sz="1800">
                        <a:effectLst/>
                        <a:latin typeface="+mn-lt"/>
                        <a:ea typeface="Droid Sans Fallback"/>
                        <a:cs typeface="FreeSans"/>
                      </a:endParaRPr>
                    </a:p>
                  </a:txBody>
                  <a:tcPr marL="44450" marR="44450" marT="0" marB="0" anchor="ctr"/>
                </a:tc>
                <a:tc hMerge="1">
                  <a:txBody>
                    <a:bodyPr/>
                    <a:lstStyle/>
                    <a:p>
                      <a:endParaRPr lang="fi-FI"/>
                    </a:p>
                  </a:txBody>
                  <a:tcPr/>
                </a:tc>
                <a:tc>
                  <a:txBody>
                    <a:bodyPr/>
                    <a:lstStyle/>
                    <a:p>
                      <a:pPr algn="just">
                        <a:lnSpc>
                          <a:spcPct val="115000"/>
                        </a:lnSpc>
                        <a:spcBef>
                          <a:spcPts val="1200"/>
                        </a:spcBef>
                        <a:spcAft>
                          <a:spcPts val="0"/>
                        </a:spcAft>
                      </a:pPr>
                      <a:r>
                        <a:rPr lang="en-GB" sz="1800">
                          <a:effectLst/>
                          <a:latin typeface="+mn-lt"/>
                        </a:rPr>
                        <a:t>Mean</a:t>
                      </a:r>
                      <a:endParaRPr lang="fi-FI" sz="1800">
                        <a:effectLst/>
                        <a:latin typeface="+mn-lt"/>
                        <a:ea typeface="Droid Sans Fallback"/>
                        <a:cs typeface="FreeSans"/>
                      </a:endParaRPr>
                    </a:p>
                  </a:txBody>
                  <a:tcPr marL="44450" marR="44450" marT="0" marB="0" anchor="b"/>
                </a:tc>
                <a:tc gridSpan="2">
                  <a:txBody>
                    <a:bodyPr/>
                    <a:lstStyle/>
                    <a:p>
                      <a:pPr algn="just">
                        <a:lnSpc>
                          <a:spcPct val="115000"/>
                        </a:lnSpc>
                        <a:spcBef>
                          <a:spcPts val="1200"/>
                        </a:spcBef>
                        <a:spcAft>
                          <a:spcPts val="0"/>
                        </a:spcAft>
                      </a:pPr>
                      <a:r>
                        <a:rPr lang="en-GB" sz="1800">
                          <a:effectLst/>
                          <a:latin typeface="+mn-lt"/>
                        </a:rPr>
                        <a:t>Standard error</a:t>
                      </a:r>
                      <a:endParaRPr lang="fi-FI" sz="1800">
                        <a:effectLst/>
                        <a:latin typeface="+mn-lt"/>
                        <a:ea typeface="Droid Sans Fallback"/>
                        <a:cs typeface="FreeSans"/>
                      </a:endParaRPr>
                    </a:p>
                  </a:txBody>
                  <a:tcPr marL="44450" marR="44450" marT="0" marB="0" anchor="ctr"/>
                </a:tc>
                <a:tc hMerge="1">
                  <a:txBody>
                    <a:bodyPr/>
                    <a:lstStyle/>
                    <a:p>
                      <a:endParaRPr lang="fi-FI"/>
                    </a:p>
                  </a:txBody>
                  <a:tcPr/>
                </a:tc>
                <a:extLst>
                  <a:ext uri="{0D108BD9-81ED-4DB2-BD59-A6C34878D82A}">
                    <a16:rowId xmlns:a16="http://schemas.microsoft.com/office/drawing/2014/main" val="3214639901"/>
                  </a:ext>
                </a:extLst>
              </a:tr>
              <a:tr h="265046">
                <a:tc>
                  <a:txBody>
                    <a:bodyPr/>
                    <a:lstStyle/>
                    <a:p>
                      <a:pPr algn="just">
                        <a:lnSpc>
                          <a:spcPct val="115000"/>
                        </a:lnSpc>
                        <a:spcBef>
                          <a:spcPts val="1200"/>
                        </a:spcBef>
                        <a:spcAft>
                          <a:spcPts val="0"/>
                        </a:spcAft>
                      </a:pPr>
                      <a:r>
                        <a:rPr lang="en-GB" sz="1800" dirty="0">
                          <a:effectLst/>
                          <a:latin typeface="+mn-lt"/>
                        </a:rPr>
                        <a:t> </a:t>
                      </a:r>
                      <a:endParaRPr lang="fi-FI" sz="1800" dirty="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b"/>
                </a:tc>
                <a:tc gridSpan="2">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ctr"/>
                </a:tc>
                <a:tc hMerge="1">
                  <a:txBody>
                    <a:bodyPr/>
                    <a:lstStyle/>
                    <a:p>
                      <a:endParaRPr lang="fi-FI"/>
                    </a:p>
                  </a:txBody>
                  <a:tcPr/>
                </a:tc>
                <a:tc>
                  <a:txBody>
                    <a:bodyPr/>
                    <a:lstStyle/>
                    <a:p>
                      <a:pPr algn="just">
                        <a:lnSpc>
                          <a:spcPct val="115000"/>
                        </a:lnSpc>
                        <a:spcBef>
                          <a:spcPts val="1200"/>
                        </a:spcBef>
                        <a:spcAft>
                          <a:spcPts val="0"/>
                        </a:spcAft>
                      </a:pPr>
                      <a:r>
                        <a:rPr lang="en-GB" sz="1800">
                          <a:effectLst/>
                          <a:latin typeface="+mn-lt"/>
                        </a:rPr>
                        <a:t> </a:t>
                      </a:r>
                      <a:endParaRPr lang="fi-FI" sz="1800">
                        <a:effectLst/>
                        <a:latin typeface="+mn-lt"/>
                        <a:ea typeface="Droid Sans Fallback"/>
                        <a:cs typeface="FreeSans"/>
                      </a:endParaRPr>
                    </a:p>
                  </a:txBody>
                  <a:tcPr marL="44450" marR="44450" marT="0" marB="0" anchor="b"/>
                </a:tc>
                <a:tc gridSpan="2">
                  <a:txBody>
                    <a:bodyPr/>
                    <a:lstStyle/>
                    <a:p>
                      <a:pPr algn="just">
                        <a:lnSpc>
                          <a:spcPct val="115000"/>
                        </a:lnSpc>
                        <a:spcBef>
                          <a:spcPts val="1200"/>
                        </a:spcBef>
                        <a:spcAft>
                          <a:spcPts val="0"/>
                        </a:spcAft>
                      </a:pPr>
                      <a:r>
                        <a:rPr lang="en-GB" sz="1800">
                          <a:effectLst/>
                          <a:latin typeface="+mn-lt"/>
                        </a:rPr>
                        <a:t>of the mean</a:t>
                      </a:r>
                      <a:endParaRPr lang="fi-FI" sz="1800">
                        <a:effectLst/>
                        <a:latin typeface="+mn-lt"/>
                        <a:ea typeface="Droid Sans Fallback"/>
                        <a:cs typeface="FreeSans"/>
                      </a:endParaRPr>
                    </a:p>
                  </a:txBody>
                  <a:tcPr marL="44450" marR="44450" marT="0" marB="0" anchor="ctr"/>
                </a:tc>
                <a:tc hMerge="1">
                  <a:txBody>
                    <a:bodyPr/>
                    <a:lstStyle/>
                    <a:p>
                      <a:endParaRPr lang="fi-FI"/>
                    </a:p>
                  </a:txBody>
                  <a:tcPr/>
                </a:tc>
                <a:extLst>
                  <a:ext uri="{0D108BD9-81ED-4DB2-BD59-A6C34878D82A}">
                    <a16:rowId xmlns:a16="http://schemas.microsoft.com/office/drawing/2014/main" val="2354690257"/>
                  </a:ext>
                </a:extLst>
              </a:tr>
              <a:tr h="821053">
                <a:tc>
                  <a:txBody>
                    <a:bodyPr/>
                    <a:lstStyle/>
                    <a:p>
                      <a:pPr>
                        <a:lnSpc>
                          <a:spcPct val="115000"/>
                        </a:lnSpc>
                      </a:pPr>
                      <a:endParaRPr lang="fi-FI" sz="1800" dirty="0">
                        <a:effectLst/>
                        <a:latin typeface="+mn-lt"/>
                        <a:cs typeface="Times New Roman" panose="02020603050405020304" pitchFamily="18" charset="0"/>
                      </a:endParaRPr>
                    </a:p>
                  </a:txBody>
                  <a:tcPr marL="44450" marR="44450" marT="0" marB="0" anchor="b"/>
                </a:tc>
                <a:tc>
                  <a:txBody>
                    <a:bodyPr/>
                    <a:lstStyle/>
                    <a:p>
                      <a:pPr algn="just">
                        <a:lnSpc>
                          <a:spcPct val="115000"/>
                        </a:lnSpc>
                        <a:spcBef>
                          <a:spcPts val="1200"/>
                        </a:spcBef>
                        <a:spcAft>
                          <a:spcPts val="0"/>
                        </a:spcAft>
                      </a:pPr>
                      <a:r>
                        <a:rPr lang="en-GB" sz="1800" dirty="0" smtClean="0">
                          <a:effectLst/>
                          <a:latin typeface="+mn-lt"/>
                        </a:rPr>
                        <a:t>Ave-rage</a:t>
                      </a:r>
                      <a:endParaRPr lang="fi-FI" sz="1800" dirty="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a:effectLst/>
                          <a:latin typeface="+mn-lt"/>
                        </a:rPr>
                        <a:t>      CV</a:t>
                      </a:r>
                      <a:endParaRPr lang="fi-FI" sz="1800">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dirty="0" smtClean="0">
                          <a:effectLst/>
                          <a:latin typeface="+mn-lt"/>
                        </a:rPr>
                        <a:t>Ave-rage</a:t>
                      </a:r>
                      <a:endParaRPr lang="fi-FI" sz="1800" dirty="0">
                        <a:effectLst/>
                        <a:latin typeface="+mn-lt"/>
                        <a:ea typeface="Droid Sans Fallback"/>
                        <a:cs typeface="FreeSans"/>
                      </a:endParaRPr>
                    </a:p>
                  </a:txBody>
                  <a:tcPr marL="44450" marR="44450" marT="0" marB="0" anchor="ctr"/>
                </a:tc>
                <a:tc>
                  <a:txBody>
                    <a:bodyPr/>
                    <a:lstStyle/>
                    <a:p>
                      <a:pPr algn="just">
                        <a:lnSpc>
                          <a:spcPct val="115000"/>
                        </a:lnSpc>
                        <a:spcBef>
                          <a:spcPts val="1200"/>
                        </a:spcBef>
                        <a:spcAft>
                          <a:spcPts val="0"/>
                        </a:spcAft>
                      </a:pPr>
                      <a:r>
                        <a:rPr lang="en-GB" sz="1800">
                          <a:effectLst/>
                          <a:latin typeface="+mn-lt"/>
                        </a:rPr>
                        <a:t>    CV</a:t>
                      </a:r>
                      <a:endParaRPr lang="fi-FI" sz="1800">
                        <a:effectLst/>
                        <a:latin typeface="+mn-lt"/>
                        <a:ea typeface="Droid Sans Fallback"/>
                        <a:cs typeface="FreeSans"/>
                      </a:endParaRPr>
                    </a:p>
                  </a:txBody>
                  <a:tcPr marL="44450" marR="44450" marT="0" marB="0" anchor="ctr"/>
                </a:tc>
                <a:tc>
                  <a:txBody>
                    <a:bodyPr/>
                    <a:lstStyle/>
                    <a:p>
                      <a:pPr algn="just">
                        <a:lnSpc>
                          <a:spcPct val="115000"/>
                        </a:lnSpc>
                        <a:spcBef>
                          <a:spcPts val="1200"/>
                        </a:spcBef>
                        <a:spcAft>
                          <a:spcPts val="0"/>
                        </a:spcAft>
                      </a:pPr>
                      <a:r>
                        <a:rPr lang="en-GB" sz="1800" b="1" noProof="1" smtClean="0">
                          <a:effectLst/>
                          <a:latin typeface="+mn-lt"/>
                        </a:rPr>
                        <a:t>Rank-ing</a:t>
                      </a:r>
                      <a:endParaRPr lang="en-GB" sz="1800" b="1" noProof="1">
                        <a:effectLst/>
                        <a:latin typeface="+mn-lt"/>
                        <a:ea typeface="Droid Sans Fallback"/>
                        <a:cs typeface="FreeSans"/>
                      </a:endParaRPr>
                    </a:p>
                  </a:txBody>
                  <a:tcPr marL="44450" marR="44450" marT="0" marB="0" anchor="b"/>
                </a:tc>
                <a:tc>
                  <a:txBody>
                    <a:bodyPr/>
                    <a:lstStyle/>
                    <a:p>
                      <a:pPr algn="just">
                        <a:lnSpc>
                          <a:spcPct val="115000"/>
                        </a:lnSpc>
                        <a:spcBef>
                          <a:spcPts val="1200"/>
                        </a:spcBef>
                        <a:spcAft>
                          <a:spcPts val="0"/>
                        </a:spcAft>
                      </a:pPr>
                      <a:r>
                        <a:rPr lang="en-GB" sz="1800" noProof="1" smtClean="0">
                          <a:effectLst/>
                          <a:latin typeface="+mn-lt"/>
                        </a:rPr>
                        <a:t>      Ru-bin</a:t>
                      </a:r>
                      <a:endParaRPr lang="en-GB" sz="1800" noProof="1">
                        <a:effectLst/>
                        <a:latin typeface="+mn-lt"/>
                        <a:ea typeface="Droid Sans Fallback"/>
                        <a:cs typeface="FreeSans"/>
                      </a:endParaRPr>
                    </a:p>
                  </a:txBody>
                  <a:tcPr marL="44450" marR="44450" marT="0" marB="0" anchor="ctr"/>
                </a:tc>
                <a:tc>
                  <a:txBody>
                    <a:bodyPr/>
                    <a:lstStyle/>
                    <a:p>
                      <a:pPr algn="just">
                        <a:lnSpc>
                          <a:spcPct val="115000"/>
                        </a:lnSpc>
                        <a:spcBef>
                          <a:spcPts val="1200"/>
                        </a:spcBef>
                        <a:spcAft>
                          <a:spcPts val="0"/>
                        </a:spcAft>
                      </a:pPr>
                      <a:r>
                        <a:rPr lang="en-GB" sz="1800" noProof="1" smtClean="0">
                          <a:effectLst/>
                          <a:latin typeface="+mn-lt"/>
                        </a:rPr>
                        <a:t>          Björn-stad</a:t>
                      </a:r>
                      <a:endParaRPr lang="en-GB" sz="1800" noProof="1">
                        <a:effectLst/>
                        <a:latin typeface="+mn-lt"/>
                        <a:ea typeface="Droid Sans Fallback"/>
                        <a:cs typeface="FreeSans"/>
                      </a:endParaRPr>
                    </a:p>
                  </a:txBody>
                  <a:tcPr marL="44450" marR="44450" marT="0" marB="0" anchor="ctr"/>
                </a:tc>
                <a:extLst>
                  <a:ext uri="{0D108BD9-81ED-4DB2-BD59-A6C34878D82A}">
                    <a16:rowId xmlns:a16="http://schemas.microsoft.com/office/drawing/2014/main" val="524806147"/>
                  </a:ext>
                </a:extLst>
              </a:tr>
              <a:tr h="316537">
                <a:tc>
                  <a:txBody>
                    <a:bodyPr/>
                    <a:lstStyle/>
                    <a:p>
                      <a:pPr algn="just">
                        <a:lnSpc>
                          <a:spcPct val="115000"/>
                        </a:lnSpc>
                        <a:spcBef>
                          <a:spcPts val="1200"/>
                        </a:spcBef>
                        <a:spcAft>
                          <a:spcPts val="0"/>
                        </a:spcAft>
                      </a:pPr>
                      <a:r>
                        <a:rPr lang="en-GB" sz="1800" dirty="0">
                          <a:effectLst/>
                          <a:latin typeface="+mn-lt"/>
                        </a:rPr>
                        <a:t>Linear regression NB</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46178</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66.3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692</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729</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4157459020"/>
                  </a:ext>
                </a:extLst>
              </a:tr>
              <a:tr h="261924">
                <a:tc>
                  <a:txBody>
                    <a:bodyPr/>
                    <a:lstStyle/>
                    <a:p>
                      <a:pPr algn="just">
                        <a:lnSpc>
                          <a:spcPct val="115000"/>
                        </a:lnSpc>
                        <a:spcBef>
                          <a:spcPts val="1200"/>
                        </a:spcBef>
                        <a:spcAft>
                          <a:spcPts val="0"/>
                        </a:spcAft>
                      </a:pPr>
                      <a:r>
                        <a:rPr lang="en-GB" sz="1800" dirty="0">
                          <a:effectLst/>
                          <a:latin typeface="+mn-lt"/>
                        </a:rPr>
                        <a:t>Linear regression SAS</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45121</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68.0</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896</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1017</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1397055953"/>
                  </a:ext>
                </a:extLst>
              </a:tr>
              <a:tr h="261924">
                <a:tc>
                  <a:txBody>
                    <a:bodyPr/>
                    <a:lstStyle/>
                    <a:p>
                      <a:pPr algn="just">
                        <a:lnSpc>
                          <a:spcPct val="115000"/>
                        </a:lnSpc>
                        <a:spcBef>
                          <a:spcPts val="1200"/>
                        </a:spcBef>
                        <a:spcAft>
                          <a:spcPts val="0"/>
                        </a:spcAft>
                      </a:pPr>
                      <a:r>
                        <a:rPr lang="en-GB" sz="1800">
                          <a:effectLst/>
                          <a:latin typeface="+mn-lt"/>
                        </a:rPr>
                        <a:t>Linear regression SPSS</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45471</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66.2</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710</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757</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164445502"/>
                  </a:ext>
                </a:extLst>
              </a:tr>
              <a:tr h="261924">
                <a:tc>
                  <a:txBody>
                    <a:bodyPr/>
                    <a:lstStyle/>
                    <a:p>
                      <a:pPr algn="just">
                        <a:lnSpc>
                          <a:spcPct val="115000"/>
                        </a:lnSpc>
                        <a:spcBef>
                          <a:spcPts val="1200"/>
                        </a:spcBef>
                        <a:spcAft>
                          <a:spcPts val="0"/>
                        </a:spcAft>
                      </a:pPr>
                      <a:r>
                        <a:rPr lang="en-GB" sz="1800">
                          <a:effectLst/>
                          <a:latin typeface="+mn-lt"/>
                        </a:rPr>
                        <a:t>Log regression NB</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46722</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65.2</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10</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10</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10</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772</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846</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1799990058"/>
                  </a:ext>
                </a:extLst>
              </a:tr>
              <a:tr h="261924">
                <a:tc>
                  <a:txBody>
                    <a:bodyPr/>
                    <a:lstStyle/>
                    <a:p>
                      <a:pPr algn="just">
                        <a:lnSpc>
                          <a:spcPct val="115000"/>
                        </a:lnSpc>
                        <a:spcBef>
                          <a:spcPts val="1200"/>
                        </a:spcBef>
                        <a:spcAft>
                          <a:spcPts val="0"/>
                        </a:spcAft>
                      </a:pPr>
                      <a:r>
                        <a:rPr lang="en-GB" sz="1800">
                          <a:effectLst/>
                          <a:latin typeface="+mn-lt"/>
                        </a:rPr>
                        <a:t>Log regression SAS</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46034</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66.7</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864</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973</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898023654"/>
                  </a:ext>
                </a:extLst>
              </a:tr>
              <a:tr h="261924">
                <a:tc>
                  <a:txBody>
                    <a:bodyPr/>
                    <a:lstStyle/>
                    <a:p>
                      <a:pPr algn="just">
                        <a:lnSpc>
                          <a:spcPct val="115000"/>
                        </a:lnSpc>
                        <a:spcBef>
                          <a:spcPts val="1200"/>
                        </a:spcBef>
                        <a:spcAft>
                          <a:spcPts val="0"/>
                        </a:spcAft>
                      </a:pPr>
                      <a:r>
                        <a:rPr lang="en-GB" sz="1800">
                          <a:effectLst/>
                          <a:latin typeface="+mn-lt"/>
                        </a:rPr>
                        <a:t>Log regression SPSS</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46179</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66.1</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9</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9</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9</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692</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728</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2819827301"/>
                  </a:ext>
                </a:extLst>
              </a:tr>
              <a:tr h="261924">
                <a:tc>
                  <a:txBody>
                    <a:bodyPr/>
                    <a:lstStyle/>
                    <a:p>
                      <a:pPr algn="just">
                        <a:lnSpc>
                          <a:spcPct val="115000"/>
                        </a:lnSpc>
                        <a:spcBef>
                          <a:spcPts val="1200"/>
                        </a:spcBef>
                        <a:spcAft>
                          <a:spcPts val="0"/>
                        </a:spcAft>
                      </a:pPr>
                      <a:r>
                        <a:rPr lang="en-GB" sz="1800">
                          <a:solidFill>
                            <a:schemeClr val="accent2">
                              <a:lumMod val="50000"/>
                            </a:schemeClr>
                          </a:solidFill>
                          <a:effectLst/>
                          <a:latin typeface="+mn-lt"/>
                        </a:rPr>
                        <a:t>Logit regression NB</a:t>
                      </a:r>
                      <a:endParaRPr lang="fi-FI" sz="1800">
                        <a:solidFill>
                          <a:schemeClr val="accent2">
                            <a:lumMod val="50000"/>
                          </a:schemeClr>
                        </a:solidFill>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45468</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67.7</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4</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1</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2.5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845</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950</a:t>
                      </a:r>
                      <a:endParaRPr lang="fi-FI" sz="1800">
                        <a:effectLst/>
                        <a:latin typeface="+mn-lt"/>
                        <a:ea typeface="Droid Sans Fallback"/>
                        <a:cs typeface="FreeSans"/>
                      </a:endParaRPr>
                    </a:p>
                  </a:txBody>
                  <a:tcPr marL="44450" marR="44450" marT="0" marB="0" anchor="ctr"/>
                </a:tc>
                <a:extLst>
                  <a:ext uri="{0D108BD9-81ED-4DB2-BD59-A6C34878D82A}">
                    <a16:rowId xmlns:a16="http://schemas.microsoft.com/office/drawing/2014/main" val="2397143042"/>
                  </a:ext>
                </a:extLst>
              </a:tr>
              <a:tr h="398413">
                <a:tc>
                  <a:txBody>
                    <a:bodyPr/>
                    <a:lstStyle/>
                    <a:p>
                      <a:pPr algn="just">
                        <a:lnSpc>
                          <a:spcPct val="115000"/>
                        </a:lnSpc>
                        <a:spcBef>
                          <a:spcPts val="1200"/>
                        </a:spcBef>
                        <a:spcAft>
                          <a:spcPts val="0"/>
                        </a:spcAft>
                      </a:pPr>
                      <a:r>
                        <a:rPr lang="en-GB" sz="1800" noProof="1" smtClean="0">
                          <a:solidFill>
                            <a:schemeClr val="accent2">
                              <a:lumMod val="50000"/>
                            </a:schemeClr>
                          </a:solidFill>
                          <a:effectLst/>
                          <a:latin typeface="+mn-lt"/>
                        </a:rPr>
                        <a:t>Probit </a:t>
                      </a:r>
                      <a:r>
                        <a:rPr lang="en-GB" sz="1800" dirty="0" smtClean="0">
                          <a:solidFill>
                            <a:schemeClr val="accent2">
                              <a:lumMod val="50000"/>
                            </a:schemeClr>
                          </a:solidFill>
                          <a:effectLst/>
                          <a:latin typeface="+mn-lt"/>
                        </a:rPr>
                        <a:t>regression </a:t>
                      </a:r>
                      <a:r>
                        <a:rPr lang="en-GB" sz="1800" dirty="0">
                          <a:solidFill>
                            <a:schemeClr val="accent2">
                              <a:lumMod val="50000"/>
                            </a:schemeClr>
                          </a:solidFill>
                          <a:effectLst/>
                          <a:latin typeface="+mn-lt"/>
                        </a:rPr>
                        <a:t>NB</a:t>
                      </a:r>
                      <a:endParaRPr lang="fi-FI" sz="1800" dirty="0">
                        <a:solidFill>
                          <a:schemeClr val="accent2">
                            <a:lumMod val="50000"/>
                          </a:schemeClr>
                        </a:solidFill>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44785</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67.9</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1</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2</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1.5</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754</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822</a:t>
                      </a:r>
                      <a:endParaRPr lang="fi-FI" sz="1800" b="1" dirty="0">
                        <a:effectLst/>
                        <a:latin typeface="+mn-lt"/>
                        <a:ea typeface="Droid Sans Fallback"/>
                        <a:cs typeface="FreeSans"/>
                      </a:endParaRPr>
                    </a:p>
                  </a:txBody>
                  <a:tcPr marL="44450" marR="44450" marT="0" marB="0" anchor="ctr"/>
                </a:tc>
                <a:extLst>
                  <a:ext uri="{0D108BD9-81ED-4DB2-BD59-A6C34878D82A}">
                    <a16:rowId xmlns:a16="http://schemas.microsoft.com/office/drawing/2014/main" val="3121845398"/>
                  </a:ext>
                </a:extLst>
              </a:tr>
              <a:tr h="261924">
                <a:tc>
                  <a:txBody>
                    <a:bodyPr/>
                    <a:lstStyle/>
                    <a:p>
                      <a:pPr algn="just">
                        <a:lnSpc>
                          <a:spcPct val="115000"/>
                        </a:lnSpc>
                        <a:spcBef>
                          <a:spcPts val="1200"/>
                        </a:spcBef>
                        <a:spcAft>
                          <a:spcPts val="0"/>
                        </a:spcAft>
                      </a:pPr>
                      <a:r>
                        <a:rPr lang="en-GB" sz="1800">
                          <a:effectLst/>
                          <a:latin typeface="+mn-lt"/>
                        </a:rPr>
                        <a:t>CLL regression NB</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b="1" dirty="0">
                          <a:effectLst/>
                          <a:latin typeface="+mn-lt"/>
                        </a:rPr>
                        <a:t>44898</a:t>
                      </a:r>
                      <a:endParaRPr lang="fi-FI" sz="1800" b="1"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67.3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2</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915</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1047</a:t>
                      </a:r>
                      <a:endParaRPr lang="fi-FI" sz="1800" dirty="0">
                        <a:effectLst/>
                        <a:latin typeface="+mn-lt"/>
                        <a:ea typeface="Droid Sans Fallback"/>
                        <a:cs typeface="FreeSans"/>
                      </a:endParaRPr>
                    </a:p>
                  </a:txBody>
                  <a:tcPr marL="44450" marR="44450" marT="0" marB="0" anchor="ctr"/>
                </a:tc>
                <a:extLst>
                  <a:ext uri="{0D108BD9-81ED-4DB2-BD59-A6C34878D82A}">
                    <a16:rowId xmlns:a16="http://schemas.microsoft.com/office/drawing/2014/main" val="3568617259"/>
                  </a:ext>
                </a:extLst>
              </a:tr>
              <a:tr h="261924">
                <a:tc>
                  <a:txBody>
                    <a:bodyPr/>
                    <a:lstStyle/>
                    <a:p>
                      <a:pPr algn="just">
                        <a:lnSpc>
                          <a:spcPct val="115000"/>
                        </a:lnSpc>
                        <a:spcBef>
                          <a:spcPts val="1200"/>
                        </a:spcBef>
                        <a:spcAft>
                          <a:spcPts val="0"/>
                        </a:spcAft>
                      </a:pPr>
                      <a:r>
                        <a:rPr lang="en-GB" sz="1800">
                          <a:effectLst/>
                          <a:latin typeface="+mn-lt"/>
                        </a:rPr>
                        <a:t>LL regression NB</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45493</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66.4</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6</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a:effectLst/>
                          <a:latin typeface="+mn-lt"/>
                        </a:rPr>
                        <a:t>864</a:t>
                      </a:r>
                      <a:endParaRPr lang="fi-FI" sz="180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976</a:t>
                      </a:r>
                      <a:endParaRPr lang="fi-FI" sz="1800" dirty="0">
                        <a:effectLst/>
                        <a:latin typeface="+mn-lt"/>
                        <a:ea typeface="Droid Sans Fallback"/>
                        <a:cs typeface="FreeSans"/>
                      </a:endParaRPr>
                    </a:p>
                  </a:txBody>
                  <a:tcPr marL="44450" marR="44450" marT="0" marB="0" anchor="ctr"/>
                </a:tc>
                <a:extLst>
                  <a:ext uri="{0D108BD9-81ED-4DB2-BD59-A6C34878D82A}">
                    <a16:rowId xmlns:a16="http://schemas.microsoft.com/office/drawing/2014/main" val="663068879"/>
                  </a:ext>
                </a:extLst>
              </a:tr>
              <a:tr h="261924">
                <a:tc>
                  <a:txBody>
                    <a:bodyPr/>
                    <a:lstStyle/>
                    <a:p>
                      <a:pPr algn="just">
                        <a:lnSpc>
                          <a:spcPct val="115000"/>
                        </a:lnSpc>
                        <a:spcBef>
                          <a:spcPts val="1200"/>
                        </a:spcBef>
                        <a:spcAft>
                          <a:spcPts val="0"/>
                        </a:spcAft>
                      </a:pPr>
                      <a:r>
                        <a:rPr lang="en-GB" sz="1800" dirty="0">
                          <a:effectLst/>
                          <a:latin typeface="+mn-lt"/>
                        </a:rPr>
                        <a:t>True value</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43531</a:t>
                      </a:r>
                      <a:endParaRPr lang="fi-FI" sz="1800" dirty="0">
                        <a:effectLst/>
                        <a:latin typeface="+mn-lt"/>
                        <a:ea typeface="Droid Sans Fallback"/>
                        <a:cs typeface="FreeSans"/>
                      </a:endParaRPr>
                    </a:p>
                  </a:txBody>
                  <a:tcPr marL="44450" marR="44450" marT="0" marB="0" anchor="ctr"/>
                </a:tc>
                <a:tc>
                  <a:txBody>
                    <a:bodyPr/>
                    <a:lstStyle/>
                    <a:p>
                      <a:pPr algn="r">
                        <a:lnSpc>
                          <a:spcPct val="115000"/>
                        </a:lnSpc>
                        <a:spcBef>
                          <a:spcPts val="1200"/>
                        </a:spcBef>
                        <a:spcAft>
                          <a:spcPts val="0"/>
                        </a:spcAft>
                      </a:pPr>
                      <a:r>
                        <a:rPr lang="en-GB" sz="1800" dirty="0">
                          <a:effectLst/>
                          <a:latin typeface="+mn-lt"/>
                        </a:rPr>
                        <a:t>67.7</a:t>
                      </a:r>
                      <a:endParaRPr lang="fi-FI" sz="1800" dirty="0">
                        <a:effectLst/>
                        <a:latin typeface="+mn-lt"/>
                        <a:ea typeface="Droid Sans Fallback"/>
                        <a:cs typeface="FreeSans"/>
                      </a:endParaRPr>
                    </a:p>
                  </a:txBody>
                  <a:tcPr marL="44450" marR="44450" marT="0" marB="0" anchor="ctr"/>
                </a:tc>
                <a:tc>
                  <a:txBody>
                    <a:bodyPr/>
                    <a:lstStyle/>
                    <a:p>
                      <a:pPr>
                        <a:lnSpc>
                          <a:spcPct val="115000"/>
                        </a:lnSpc>
                      </a:pPr>
                      <a:endParaRPr lang="fi-FI" sz="1800" dirty="0">
                        <a:effectLst/>
                        <a:latin typeface="+mn-lt"/>
                        <a:cs typeface="Times New Roman" panose="02020603050405020304" pitchFamily="18" charset="0"/>
                      </a:endParaRPr>
                    </a:p>
                  </a:txBody>
                  <a:tcPr marL="44450" marR="44450" marT="0" marB="0" anchor="b"/>
                </a:tc>
                <a:tc>
                  <a:txBody>
                    <a:bodyPr/>
                    <a:lstStyle/>
                    <a:p>
                      <a:pPr>
                        <a:lnSpc>
                          <a:spcPct val="115000"/>
                        </a:lnSpc>
                      </a:pPr>
                      <a:endParaRPr lang="fi-FI" sz="1800">
                        <a:effectLst/>
                        <a:latin typeface="+mn-lt"/>
                        <a:cs typeface="Times New Roman" panose="02020603050405020304" pitchFamily="18" charset="0"/>
                      </a:endParaRPr>
                    </a:p>
                  </a:txBody>
                  <a:tcPr marL="44450" marR="44450" marT="0" marB="0" anchor="b"/>
                </a:tc>
                <a:tc>
                  <a:txBody>
                    <a:bodyPr/>
                    <a:lstStyle/>
                    <a:p>
                      <a:pPr>
                        <a:lnSpc>
                          <a:spcPct val="115000"/>
                        </a:lnSpc>
                      </a:pPr>
                      <a:endParaRPr lang="fi-FI" sz="1800">
                        <a:effectLst/>
                        <a:latin typeface="+mn-lt"/>
                        <a:cs typeface="Times New Roman" panose="02020603050405020304" pitchFamily="18" charset="0"/>
                      </a:endParaRPr>
                    </a:p>
                  </a:txBody>
                  <a:tcPr marL="44450" marR="44450" marT="0" marB="0" anchor="b"/>
                </a:tc>
                <a:tc>
                  <a:txBody>
                    <a:bodyPr/>
                    <a:lstStyle/>
                    <a:p>
                      <a:pPr>
                        <a:lnSpc>
                          <a:spcPct val="115000"/>
                        </a:lnSpc>
                      </a:pPr>
                      <a:endParaRPr lang="fi-FI" sz="1800">
                        <a:effectLst/>
                        <a:latin typeface="+mn-lt"/>
                        <a:cs typeface="Times New Roman" panose="02020603050405020304" pitchFamily="18" charset="0"/>
                      </a:endParaRPr>
                    </a:p>
                  </a:txBody>
                  <a:tcPr marL="44450" marR="44450" marT="0" marB="0" anchor="b"/>
                </a:tc>
                <a:tc>
                  <a:txBody>
                    <a:bodyPr/>
                    <a:lstStyle/>
                    <a:p>
                      <a:pPr>
                        <a:lnSpc>
                          <a:spcPct val="115000"/>
                        </a:lnSpc>
                      </a:pPr>
                      <a:endParaRPr lang="fi-FI" sz="1800" dirty="0">
                        <a:effectLst/>
                        <a:latin typeface="+mn-lt"/>
                        <a:cs typeface="Times New Roman" panose="02020603050405020304" pitchFamily="18" charset="0"/>
                      </a:endParaRPr>
                    </a:p>
                  </a:txBody>
                  <a:tcPr marL="44450" marR="44450" marT="0" marB="0" anchor="b"/>
                </a:tc>
                <a:extLst>
                  <a:ext uri="{0D108BD9-81ED-4DB2-BD59-A6C34878D82A}">
                    <a16:rowId xmlns:a16="http://schemas.microsoft.com/office/drawing/2014/main" val="3492109689"/>
                  </a:ext>
                </a:extLst>
              </a:tr>
            </a:tbl>
          </a:graphicData>
        </a:graphic>
      </p:graphicFrame>
    </p:spTree>
    <p:extLst>
      <p:ext uri="{BB962C8B-B14F-4D97-AF65-F5344CB8AC3E}">
        <p14:creationId xmlns:p14="http://schemas.microsoft.com/office/powerpoint/2010/main" val="193057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3873" y="1520702"/>
            <a:ext cx="8915230" cy="4899268"/>
          </a:xfrm>
          <a:prstGeom prst="rect">
            <a:avLst/>
          </a:prstGeom>
        </p:spPr>
      </p:pic>
      <p:sp>
        <p:nvSpPr>
          <p:cNvPr id="2" name="Oval 1"/>
          <p:cNvSpPr/>
          <p:nvPr/>
        </p:nvSpPr>
        <p:spPr>
          <a:xfrm>
            <a:off x="2836984" y="4935417"/>
            <a:ext cx="164124"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 name="TextBox 4"/>
          <p:cNvSpPr txBox="1"/>
          <p:nvPr/>
        </p:nvSpPr>
        <p:spPr>
          <a:xfrm>
            <a:off x="1184031" y="644769"/>
            <a:ext cx="2225417" cy="461665"/>
          </a:xfrm>
          <a:prstGeom prst="rect">
            <a:avLst/>
          </a:prstGeom>
          <a:noFill/>
        </p:spPr>
        <p:txBody>
          <a:bodyPr wrap="none" rtlCol="0">
            <a:spAutoFit/>
          </a:bodyPr>
          <a:lstStyle/>
          <a:p>
            <a:r>
              <a:rPr lang="fi-FI" sz="2400" noProof="1" smtClean="0"/>
              <a:t>The in the graph</a:t>
            </a:r>
            <a:endParaRPr lang="fi-FI" sz="2400" noProof="1"/>
          </a:p>
        </p:txBody>
      </p:sp>
    </p:spTree>
    <p:extLst>
      <p:ext uri="{BB962C8B-B14F-4D97-AF65-F5344CB8AC3E}">
        <p14:creationId xmlns:p14="http://schemas.microsoft.com/office/powerpoint/2010/main" val="1343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060" y="617220"/>
            <a:ext cx="8652510" cy="3465244"/>
          </a:xfrm>
          <a:prstGeom prst="rect">
            <a:avLst/>
          </a:prstGeom>
        </p:spPr>
        <p:txBody>
          <a:bodyPr wrap="square">
            <a:spAutoFit/>
          </a:bodyPr>
          <a:lstStyle/>
          <a:p>
            <a:pPr algn="just">
              <a:lnSpc>
                <a:spcPct val="115000"/>
              </a:lnSpc>
              <a:spcBef>
                <a:spcPts val="1200"/>
              </a:spcBef>
              <a:spcAft>
                <a:spcPts val="0"/>
              </a:spcAft>
            </a:pPr>
            <a:r>
              <a:rPr lang="en-GB" sz="2400" dirty="0">
                <a:latin typeface="Calibri" panose="020F0502020204030204" pitchFamily="34" charset="0"/>
                <a:ea typeface="Droid Sans Fallback"/>
                <a:cs typeface="Calibri" panose="020F0502020204030204" pitchFamily="34" charset="0"/>
              </a:rPr>
              <a:t>The major part of the standard error is derived from the within variance (from 59% to 79%). This is one reason that the differences between Rubin’s and </a:t>
            </a:r>
            <a:r>
              <a:rPr lang="en-GB" sz="2400" dirty="0" err="1">
                <a:latin typeface="Calibri" panose="020F0502020204030204" pitchFamily="34" charset="0"/>
                <a:ea typeface="Droid Sans Fallback"/>
                <a:cs typeface="Calibri" panose="020F0502020204030204" pitchFamily="34" charset="0"/>
              </a:rPr>
              <a:t>Björnstad’s</a:t>
            </a:r>
            <a:r>
              <a:rPr lang="en-GB" sz="2400" dirty="0">
                <a:latin typeface="Calibri" panose="020F0502020204030204" pitchFamily="34" charset="0"/>
                <a:ea typeface="Droid Sans Fallback"/>
                <a:cs typeface="Calibri" panose="020F0502020204030204" pitchFamily="34" charset="0"/>
              </a:rPr>
              <a:t> standard errors respectively are not big. They vary fairly much by methods. If the standard error is big, it is easier to get the result that covers the true value. On the other hand, a small standard error is often good. The reader can make his/her interpretation what method is best and which standard error formula. </a:t>
            </a:r>
            <a:r>
              <a:rPr lang="en-GB" sz="2400" b="1" dirty="0">
                <a:latin typeface="Calibri" panose="020F0502020204030204" pitchFamily="34" charset="0"/>
                <a:ea typeface="Droid Sans Fallback"/>
                <a:cs typeface="Calibri" panose="020F0502020204030204" pitchFamily="34" charset="0"/>
              </a:rPr>
              <a:t>I prefer the </a:t>
            </a:r>
            <a:r>
              <a:rPr lang="en-GB" sz="2400" b="1" noProof="1" smtClean="0">
                <a:latin typeface="Calibri" panose="020F0502020204030204" pitchFamily="34" charset="0"/>
                <a:ea typeface="Droid Sans Fallback"/>
                <a:cs typeface="Calibri" panose="020F0502020204030204" pitchFamily="34" charset="0"/>
              </a:rPr>
              <a:t>probit</a:t>
            </a:r>
            <a:r>
              <a:rPr lang="en-GB" sz="2400" b="1" dirty="0" smtClean="0">
                <a:latin typeface="Calibri" panose="020F0502020204030204" pitchFamily="34" charset="0"/>
                <a:ea typeface="Droid Sans Fallback"/>
                <a:cs typeface="Calibri" panose="020F0502020204030204" pitchFamily="34" charset="0"/>
              </a:rPr>
              <a:t> </a:t>
            </a:r>
            <a:r>
              <a:rPr lang="en-GB" sz="2400" b="1" dirty="0">
                <a:latin typeface="Calibri" panose="020F0502020204030204" pitchFamily="34" charset="0"/>
                <a:ea typeface="Droid Sans Fallback"/>
                <a:cs typeface="Calibri" panose="020F0502020204030204" pitchFamily="34" charset="0"/>
              </a:rPr>
              <a:t>regression NB</a:t>
            </a:r>
            <a:r>
              <a:rPr lang="en-GB" sz="2400" b="1" dirty="0" smtClean="0">
                <a:latin typeface="Calibri" panose="020F0502020204030204" pitchFamily="34" charset="0"/>
                <a:ea typeface="Droid Sans Fallback"/>
                <a:cs typeface="Calibri" panose="020F0502020204030204" pitchFamily="34" charset="0"/>
              </a:rPr>
              <a:t>.</a:t>
            </a:r>
          </a:p>
        </p:txBody>
      </p:sp>
    </p:spTree>
    <p:extLst>
      <p:ext uri="{BB962C8B-B14F-4D97-AF65-F5344CB8AC3E}">
        <p14:creationId xmlns:p14="http://schemas.microsoft.com/office/powerpoint/2010/main" val="359747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130" y="434340"/>
            <a:ext cx="9269730" cy="6229398"/>
          </a:xfrm>
          <a:prstGeom prst="rect">
            <a:avLst/>
          </a:prstGeom>
        </p:spPr>
        <p:txBody>
          <a:bodyPr wrap="square">
            <a:spAutoFit/>
          </a:bodyPr>
          <a:lstStyle/>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Rubin (1996, 476, 2004, 75&amp;77) also says that a theoretically fundamental form of MI is repeated imputation.  </a:t>
            </a:r>
            <a:r>
              <a:rPr lang="en-US" sz="2400" b="1" kern="0" dirty="0">
                <a:latin typeface="Calibri" panose="020F0502020204030204" pitchFamily="34" charset="0"/>
                <a:ea typeface="Droid Sans Fallback"/>
                <a:cs typeface="Calibri" panose="020F0502020204030204" pitchFamily="34" charset="0"/>
              </a:rPr>
              <a:t>Repeated imputations are draws from the posterior predictive distribution under a specific model that is a particular Bayesian model both for the data and the missing-data mechanism. </a:t>
            </a:r>
            <a:endParaRPr lang="fi-FI" sz="2400" b="1" kern="0" dirty="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Several proper MI implementations are given in Rubin’s books and in software packages (e.g. SAS and SPSS) using his book. </a:t>
            </a:r>
            <a:r>
              <a:rPr lang="en-US" sz="2400" b="1" kern="0" dirty="0">
                <a:latin typeface="Calibri" panose="020F0502020204030204" pitchFamily="34" charset="0"/>
                <a:ea typeface="Droid Sans Fallback"/>
                <a:cs typeface="Calibri" panose="020F0502020204030204" pitchFamily="34" charset="0"/>
              </a:rPr>
              <a:t>He thus recommends that imputations should be created through a Bayesian process as follows</a:t>
            </a:r>
            <a:r>
              <a:rPr lang="en-US" sz="2400" b="1" kern="0" dirty="0" smtClean="0">
                <a:latin typeface="Calibri" panose="020F0502020204030204" pitchFamily="34" charset="0"/>
                <a:ea typeface="Droid Sans Fallback"/>
                <a:cs typeface="Calibri" panose="020F0502020204030204" pitchFamily="34" charset="0"/>
              </a:rPr>
              <a:t>:</a:t>
            </a:r>
          </a:p>
          <a:p>
            <a:pPr lvl="0">
              <a:lnSpc>
                <a:spcPct val="115000"/>
              </a:lnSpc>
              <a:spcBef>
                <a:spcPts val="1200"/>
              </a:spcBef>
              <a:spcAft>
                <a:spcPts val="0"/>
              </a:spcAft>
            </a:pPr>
            <a:r>
              <a:rPr lang="en-US" sz="2400" b="1" kern="0" dirty="0" smtClean="0">
                <a:latin typeface="Calibri" panose="020F0502020204030204" pitchFamily="34" charset="0"/>
                <a:ea typeface="Droid Sans Fallback"/>
                <a:cs typeface="Calibri" panose="020F0502020204030204" pitchFamily="34" charset="0"/>
              </a:rPr>
              <a:t> </a:t>
            </a:r>
            <a:r>
              <a:rPr lang="en-US" sz="2400" b="1" kern="0" dirty="0">
                <a:latin typeface="Calibri" panose="020F0502020204030204" pitchFamily="34" charset="0"/>
                <a:ea typeface="Droid Sans Fallback"/>
                <a:cs typeface="Calibri" panose="020F0502020204030204" pitchFamily="34" charset="0"/>
              </a:rPr>
              <a:t>(</a:t>
            </a:r>
            <a:r>
              <a:rPr lang="en-US" sz="2400" b="1" kern="0" dirty="0" err="1">
                <a:latin typeface="Calibri" panose="020F0502020204030204" pitchFamily="34" charset="0"/>
                <a:ea typeface="Droid Sans Fallback"/>
                <a:cs typeface="Calibri" panose="020F0502020204030204" pitchFamily="34" charset="0"/>
              </a:rPr>
              <a:t>i</a:t>
            </a:r>
            <a:r>
              <a:rPr lang="en-US" sz="2400" b="1" kern="0" dirty="0">
                <a:latin typeface="Calibri" panose="020F0502020204030204" pitchFamily="34" charset="0"/>
                <a:ea typeface="Droid Sans Fallback"/>
                <a:cs typeface="Calibri" panose="020F0502020204030204" pitchFamily="34" charset="0"/>
              </a:rPr>
              <a:t>) specify a parametric model for the complete data, </a:t>
            </a:r>
            <a:endParaRPr lang="en-US" sz="2400" b="1"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400" b="1" kern="0" dirty="0" smtClean="0">
                <a:latin typeface="Calibri" panose="020F0502020204030204" pitchFamily="34" charset="0"/>
                <a:ea typeface="Droid Sans Fallback"/>
                <a:cs typeface="Calibri" panose="020F0502020204030204" pitchFamily="34" charset="0"/>
              </a:rPr>
              <a:t>(</a:t>
            </a:r>
            <a:r>
              <a:rPr lang="en-US" sz="2400" b="1" kern="0" dirty="0">
                <a:latin typeface="Calibri" panose="020F0502020204030204" pitchFamily="34" charset="0"/>
                <a:ea typeface="Droid Sans Fallback"/>
                <a:cs typeface="Calibri" panose="020F0502020204030204" pitchFamily="34" charset="0"/>
              </a:rPr>
              <a:t>ii) apply a prior distribution to the unknown model parameters, </a:t>
            </a:r>
            <a:r>
              <a:rPr lang="en-US" sz="2400" b="1" kern="0" dirty="0" smtClean="0">
                <a:latin typeface="Calibri" panose="020F0502020204030204" pitchFamily="34" charset="0"/>
                <a:ea typeface="Droid Sans Fallback"/>
                <a:cs typeface="Calibri" panose="020F0502020204030204" pitchFamily="34" charset="0"/>
              </a:rPr>
              <a:t>and</a:t>
            </a:r>
          </a:p>
          <a:p>
            <a:pPr lvl="0">
              <a:lnSpc>
                <a:spcPct val="115000"/>
              </a:lnSpc>
              <a:spcBef>
                <a:spcPts val="1200"/>
              </a:spcBef>
              <a:spcAft>
                <a:spcPts val="0"/>
              </a:spcAft>
            </a:pPr>
            <a:r>
              <a:rPr lang="en-US" sz="2400" b="1" kern="0" dirty="0" smtClean="0">
                <a:latin typeface="Calibri" panose="020F0502020204030204" pitchFamily="34" charset="0"/>
                <a:ea typeface="Droid Sans Fallback"/>
                <a:cs typeface="Calibri" panose="020F0502020204030204" pitchFamily="34" charset="0"/>
              </a:rPr>
              <a:t> </a:t>
            </a:r>
            <a:r>
              <a:rPr lang="en-US" sz="2400" b="1" kern="0" dirty="0">
                <a:latin typeface="Calibri" panose="020F0502020204030204" pitchFamily="34" charset="0"/>
                <a:ea typeface="Droid Sans Fallback"/>
                <a:cs typeface="Calibri" panose="020F0502020204030204" pitchFamily="34" charset="0"/>
              </a:rPr>
              <a:t>(iii) simulate </a:t>
            </a:r>
            <a:r>
              <a:rPr lang="en-US" sz="2400" b="1" i="1" kern="0" dirty="0">
                <a:latin typeface="Calibri" panose="020F0502020204030204" pitchFamily="34" charset="0"/>
                <a:ea typeface="Droid Sans Fallback"/>
                <a:cs typeface="Calibri" panose="020F0502020204030204" pitchFamily="34" charset="0"/>
              </a:rPr>
              <a:t>L</a:t>
            </a:r>
            <a:r>
              <a:rPr lang="en-US" sz="2400" b="1" kern="0" dirty="0">
                <a:latin typeface="Calibri" panose="020F0502020204030204" pitchFamily="34" charset="0"/>
                <a:ea typeface="Droid Sans Fallback"/>
                <a:cs typeface="Calibri" panose="020F0502020204030204" pitchFamily="34" charset="0"/>
              </a:rPr>
              <a:t> independent draws from the conditional distribution of the missing data given the observed data by Bayes' Theorem. </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45881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131" y="537210"/>
            <a:ext cx="9635490" cy="5693866"/>
          </a:xfrm>
          <a:prstGeom prst="rect">
            <a:avLst/>
          </a:prstGeom>
          <a:noFill/>
        </p:spPr>
        <p:txBody>
          <a:bodyPr wrap="square" rtlCol="0">
            <a:spAutoFit/>
          </a:bodyPr>
          <a:lstStyle/>
          <a:p>
            <a:r>
              <a:rPr lang="en-US" sz="2800" b="1" dirty="0" smtClean="0"/>
              <a:t>Conclusion</a:t>
            </a:r>
          </a:p>
          <a:p>
            <a:endParaRPr lang="en-US" sz="2800" b="1" dirty="0"/>
          </a:p>
          <a:p>
            <a:r>
              <a:rPr lang="en-US" sz="2800" b="1" dirty="0" smtClean="0"/>
              <a:t>Model-donor methods (either Bayesian or non Bayesian) are not well working, much due to a high number of negative incomes. However, non-Bayesians are less problematic.</a:t>
            </a:r>
          </a:p>
          <a:p>
            <a:endParaRPr lang="en-US" sz="2800" b="1" dirty="0"/>
          </a:p>
          <a:p>
            <a:r>
              <a:rPr lang="en-US" sz="2800" b="1" dirty="0" smtClean="0"/>
              <a:t>Real-donor methods are working relative well both for non-Bayesians or Bayesians. I cannot be convinced that Bayesians would be better. It is of course possible to find new methods that can work better. It is good to keep in mind the predictions of the imputed values are not good as it is the case in real life often. Be careful when imputing whether using your own method or applying the software such as SPSS or SAS.</a:t>
            </a:r>
            <a:endParaRPr lang="en-US" sz="2800" b="1" dirty="0"/>
          </a:p>
        </p:txBody>
      </p:sp>
    </p:spTree>
    <p:extLst>
      <p:ext uri="{BB962C8B-B14F-4D97-AF65-F5344CB8AC3E}">
        <p14:creationId xmlns:p14="http://schemas.microsoft.com/office/powerpoint/2010/main" val="4032343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5387" y="2190750"/>
            <a:ext cx="9801225" cy="2476500"/>
          </a:xfrm>
          <a:prstGeom prst="rect">
            <a:avLst/>
          </a:prstGeom>
        </p:spPr>
      </p:pic>
      <p:sp>
        <p:nvSpPr>
          <p:cNvPr id="3" name="TextBox 2"/>
          <p:cNvSpPr txBox="1"/>
          <p:nvPr/>
        </p:nvSpPr>
        <p:spPr>
          <a:xfrm>
            <a:off x="281354" y="1054120"/>
            <a:ext cx="11828584" cy="523220"/>
          </a:xfrm>
          <a:prstGeom prst="rect">
            <a:avLst/>
          </a:prstGeom>
          <a:noFill/>
        </p:spPr>
        <p:txBody>
          <a:bodyPr wrap="square" rtlCol="0">
            <a:spAutoFit/>
          </a:bodyPr>
          <a:lstStyle/>
          <a:p>
            <a:pPr lvl="1"/>
            <a:r>
              <a:rPr lang="en-US" sz="2800" b="1" dirty="0" smtClean="0"/>
              <a:t>Thank you  </a:t>
            </a:r>
            <a:r>
              <a:rPr lang="en-US" sz="2800" b="1" noProof="1" smtClean="0"/>
              <a:t>Danke schön Tack Takk Kiitos </a:t>
            </a:r>
            <a:r>
              <a:rPr lang="fi-FI" sz="2800" b="1" noProof="1" smtClean="0"/>
              <a:t>Tänu Paldies P</a:t>
            </a:r>
            <a:r>
              <a:rPr lang="lt-LT" sz="2800" b="1" dirty="0" smtClean="0"/>
              <a:t>adėkojimas</a:t>
            </a:r>
            <a:r>
              <a:rPr lang="fi-FI" sz="2800" b="1" dirty="0" smtClean="0"/>
              <a:t> </a:t>
            </a:r>
            <a:r>
              <a:rPr lang="fi-FI" sz="2800" b="1" dirty="0"/>
              <a:t>C</a:t>
            </a:r>
            <a:r>
              <a:rPr lang="az-Cyrl-AZ" sz="2800" b="1" dirty="0" smtClean="0"/>
              <a:t>пасибі</a:t>
            </a:r>
            <a:r>
              <a:rPr lang="fi-FI" sz="2800" b="1" dirty="0" smtClean="0"/>
              <a:t>           </a:t>
            </a:r>
            <a:r>
              <a:rPr lang="fi-FI" sz="2800" b="1" noProof="1" smtClean="0"/>
              <a:t>    </a:t>
            </a:r>
            <a:r>
              <a:rPr lang="en-US" sz="2800" b="1" noProof="1" smtClean="0"/>
              <a:t>   </a:t>
            </a:r>
            <a:endParaRPr lang="en-US" sz="2800" b="1" noProof="1"/>
          </a:p>
        </p:txBody>
      </p:sp>
      <p:sp>
        <p:nvSpPr>
          <p:cNvPr id="4" name="TextBox 3"/>
          <p:cNvSpPr txBox="1"/>
          <p:nvPr/>
        </p:nvSpPr>
        <p:spPr>
          <a:xfrm>
            <a:off x="1543050" y="5280660"/>
            <a:ext cx="9010415" cy="461665"/>
          </a:xfrm>
          <a:prstGeom prst="rect">
            <a:avLst/>
          </a:prstGeom>
          <a:noFill/>
        </p:spPr>
        <p:txBody>
          <a:bodyPr wrap="none" rtlCol="0">
            <a:spAutoFit/>
          </a:bodyPr>
          <a:lstStyle/>
          <a:p>
            <a:r>
              <a:rPr lang="en-US" sz="2400" dirty="0" smtClean="0"/>
              <a:t>This ‘</a:t>
            </a:r>
            <a:r>
              <a:rPr lang="en-US" sz="2400" noProof="1" smtClean="0"/>
              <a:t>Mauer</a:t>
            </a:r>
            <a:r>
              <a:rPr lang="en-US" sz="2400" dirty="0" smtClean="0"/>
              <a:t>’ was imputed in 1961 but later deleted almost completely.</a:t>
            </a:r>
            <a:endParaRPr lang="en-US" sz="2400" dirty="0"/>
          </a:p>
        </p:txBody>
      </p:sp>
    </p:spTree>
    <p:extLst>
      <p:ext uri="{BB962C8B-B14F-4D97-AF65-F5344CB8AC3E}">
        <p14:creationId xmlns:p14="http://schemas.microsoft.com/office/powerpoint/2010/main" val="192321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320" y="377190"/>
            <a:ext cx="8778240" cy="5307607"/>
          </a:xfrm>
          <a:prstGeom prst="rect">
            <a:avLst/>
          </a:prstGeom>
        </p:spPr>
        <p:txBody>
          <a:bodyPr wrap="square">
            <a:spAutoFit/>
          </a:bodyPr>
          <a:lstStyle/>
          <a:p>
            <a:pPr lvl="0">
              <a:lnSpc>
                <a:spcPct val="115000"/>
              </a:lnSpc>
              <a:spcBef>
                <a:spcPts val="1200"/>
              </a:spcBef>
              <a:spcAft>
                <a:spcPts val="0"/>
              </a:spcAft>
            </a:pPr>
            <a:r>
              <a:rPr lang="en-US" sz="2200" kern="0" dirty="0">
                <a:latin typeface="Calibri" panose="020F0502020204030204" pitchFamily="34" charset="0"/>
                <a:ea typeface="Droid Sans Fallback"/>
                <a:cs typeface="Calibri" panose="020F0502020204030204" pitchFamily="34" charset="0"/>
              </a:rPr>
              <a:t>These Rubin’s theoretical principles are one starting point of this paper. A good point is that MI is not difficult to apply since most types of estimates can be computed in a usual way (e.g. averages, quantiles, standard deviations and regression coefficients). The Rubin’s framework also serves the formulas both for point estimates and for interval estimates. </a:t>
            </a:r>
            <a:endParaRPr lang="en-US" sz="2200"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200" b="1" kern="0" dirty="0" smtClean="0">
                <a:latin typeface="Calibri" panose="020F0502020204030204" pitchFamily="34" charset="0"/>
                <a:ea typeface="Droid Sans Fallback"/>
                <a:cs typeface="Calibri" panose="020F0502020204030204" pitchFamily="34" charset="0"/>
              </a:rPr>
              <a:t>The </a:t>
            </a:r>
            <a:r>
              <a:rPr lang="en-US" sz="2200" b="1" kern="0" dirty="0">
                <a:latin typeface="Calibri" panose="020F0502020204030204" pitchFamily="34" charset="0"/>
                <a:ea typeface="Droid Sans Fallback"/>
                <a:cs typeface="Calibri" panose="020F0502020204030204" pitchFamily="34" charset="0"/>
              </a:rPr>
              <a:t>point estimates are simply averages of </a:t>
            </a:r>
            <a:r>
              <a:rPr lang="en-US" sz="2200" b="1" i="1" kern="0" dirty="0">
                <a:latin typeface="Calibri" panose="020F0502020204030204" pitchFamily="34" charset="0"/>
                <a:ea typeface="Droid Sans Fallback"/>
                <a:cs typeface="Calibri" panose="020F0502020204030204" pitchFamily="34" charset="0"/>
              </a:rPr>
              <a:t>L</a:t>
            </a:r>
            <a:r>
              <a:rPr lang="en-US" sz="2200" b="1" kern="0" dirty="0">
                <a:latin typeface="Calibri" panose="020F0502020204030204" pitchFamily="34" charset="0"/>
                <a:ea typeface="Droid Sans Fallback"/>
                <a:cs typeface="Calibri" panose="020F0502020204030204" pitchFamily="34" charset="0"/>
              </a:rPr>
              <a:t> repeated complete-data estimates, and thus very logical</a:t>
            </a:r>
            <a:r>
              <a:rPr lang="en-US" sz="2200" kern="0" dirty="0">
                <a:latin typeface="Calibri" panose="020F0502020204030204" pitchFamily="34" charset="0"/>
                <a:ea typeface="Droid Sans Fallback"/>
                <a:cs typeface="Calibri" panose="020F0502020204030204" pitchFamily="34" charset="0"/>
              </a:rPr>
              <a:t>. </a:t>
            </a:r>
            <a:r>
              <a:rPr lang="en-US" sz="2200" b="1" kern="0" dirty="0">
                <a:latin typeface="Calibri" panose="020F0502020204030204" pitchFamily="34" charset="0"/>
                <a:ea typeface="Droid Sans Fallback"/>
                <a:cs typeface="Calibri" panose="020F0502020204030204" pitchFamily="34" charset="0"/>
              </a:rPr>
              <a:t>His interval estimates are not indisputably accepted.</a:t>
            </a:r>
            <a:r>
              <a:rPr lang="en-US" sz="2200" kern="0" dirty="0">
                <a:latin typeface="Calibri" panose="020F0502020204030204" pitchFamily="34" charset="0"/>
                <a:ea typeface="Droid Sans Fallback"/>
                <a:cs typeface="Calibri" panose="020F0502020204030204" pitchFamily="34" charset="0"/>
              </a:rPr>
              <a:t> </a:t>
            </a:r>
            <a:r>
              <a:rPr lang="en-US" sz="2200" kern="0" noProof="1" smtClean="0">
                <a:latin typeface="Calibri" panose="020F0502020204030204" pitchFamily="34" charset="0"/>
                <a:ea typeface="Droid Sans Fallback"/>
                <a:cs typeface="Calibri" panose="020F0502020204030204" pitchFamily="34" charset="0"/>
              </a:rPr>
              <a:t>Björnstad</a:t>
            </a:r>
            <a:r>
              <a:rPr lang="en-US" sz="2200" kern="0" dirty="0" smtClean="0">
                <a:latin typeface="Calibri" panose="020F0502020204030204" pitchFamily="34" charset="0"/>
                <a:ea typeface="Droid Sans Fallback"/>
                <a:cs typeface="Calibri" panose="020F0502020204030204" pitchFamily="34" charset="0"/>
              </a:rPr>
              <a:t> </a:t>
            </a:r>
            <a:r>
              <a:rPr lang="en-US" sz="2200" kern="0" dirty="0" smtClean="0">
                <a:latin typeface="Calibri" panose="020F0502020204030204" pitchFamily="34" charset="0"/>
                <a:ea typeface="Droid Sans Fallback"/>
                <a:cs typeface="Calibri" panose="020F0502020204030204" pitchFamily="34" charset="0"/>
              </a:rPr>
              <a:t>(JOS 2007</a:t>
            </a:r>
            <a:r>
              <a:rPr lang="en-US" sz="2200" kern="0" dirty="0">
                <a:latin typeface="Calibri" panose="020F0502020204030204" pitchFamily="34" charset="0"/>
                <a:ea typeface="Droid Sans Fallback"/>
                <a:cs typeface="Calibri" panose="020F0502020204030204" pitchFamily="34" charset="0"/>
              </a:rPr>
              <a:t>) gives a modified version for the second component of Rubin’s formula. This leads to a larger confidence interval, as a function of the rate of imputed values.  This is logical since Rubin’s formula is without any explicit term of the imputation amount but his Bayesian rules might implicitly include the same; this is however difficult to recognize. </a:t>
            </a:r>
            <a:endParaRPr lang="fi-FI" sz="22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18779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4576763" y="1020323"/>
          <a:ext cx="1662672" cy="893567"/>
        </p:xfrm>
        <a:graphic>
          <a:graphicData uri="http://schemas.openxmlformats.org/presentationml/2006/ole">
            <mc:AlternateContent xmlns:mc="http://schemas.openxmlformats.org/markup-compatibility/2006">
              <mc:Choice xmlns:v="urn:schemas-microsoft-com:vml" Requires="v">
                <p:oleObj spid="_x0000_s2386" name="Microsoft Equation 3.0" r:id="rId3" imgW="825142" imgH="444307" progId="Equation.3">
                  <p:embed/>
                </p:oleObj>
              </mc:Choice>
              <mc:Fallback>
                <p:oleObj name="Microsoft Equation 3.0" r:id="rId3" imgW="825142" imgH="444307"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63" y="1020323"/>
                        <a:ext cx="1662672" cy="893567"/>
                      </a:xfrm>
                      <a:prstGeom prst="rect">
                        <a:avLst/>
                      </a:prstGeom>
                      <a:noFill/>
                      <a:effectLst/>
                    </p:spPr>
                  </p:pic>
                </p:oleObj>
              </mc:Fallback>
            </mc:AlternateContent>
          </a:graphicData>
        </a:graphic>
      </p:graphicFrame>
      <p:sp>
        <p:nvSpPr>
          <p:cNvPr id="3" name="Rectangle 2"/>
          <p:cNvSpPr/>
          <p:nvPr/>
        </p:nvSpPr>
        <p:spPr>
          <a:xfrm>
            <a:off x="1025562" y="-27656"/>
            <a:ext cx="9463144" cy="941796"/>
          </a:xfrm>
          <a:prstGeom prst="rect">
            <a:avLst/>
          </a:prstGeom>
        </p:spPr>
        <p:txBody>
          <a:bodyPr wrap="square">
            <a:spAutoFit/>
          </a:bodyPr>
          <a:lstStyle/>
          <a:p>
            <a:pPr>
              <a:lnSpc>
                <a:spcPct val="115000"/>
              </a:lnSpc>
              <a:spcAft>
                <a:spcPts val="0"/>
              </a:spcAft>
            </a:pPr>
            <a:endParaRPr lang="fi-FI"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2400" dirty="0" smtClean="0">
                <a:effectLst/>
                <a:latin typeface="Calibri" panose="020F0502020204030204" pitchFamily="34" charset="0"/>
                <a:ea typeface="Calibri" panose="020F0502020204030204" pitchFamily="34" charset="0"/>
                <a:cs typeface="CMR10"/>
              </a:rPr>
              <a:t>The MI point estimate is thus the average of the </a:t>
            </a:r>
            <a:r>
              <a:rPr lang="en-US" sz="2400" i="1" dirty="0" smtClean="0">
                <a:effectLst/>
                <a:latin typeface="Calibri" panose="020F0502020204030204" pitchFamily="34" charset="0"/>
                <a:ea typeface="Calibri" panose="020F0502020204030204" pitchFamily="34" charset="0"/>
                <a:cs typeface="CMR10"/>
              </a:rPr>
              <a:t>L </a:t>
            </a:r>
            <a:r>
              <a:rPr lang="en-US" sz="2400" dirty="0" smtClean="0">
                <a:effectLst/>
                <a:latin typeface="Calibri" panose="020F0502020204030204" pitchFamily="34" charset="0"/>
                <a:ea typeface="Calibri" panose="020F0502020204030204" pitchFamily="34" charset="0"/>
                <a:cs typeface="CMR10"/>
              </a:rPr>
              <a:t>imputations</a:t>
            </a:r>
            <a:endParaRPr lang="fi-FI"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5"/>
          <p:cNvSpPr>
            <a:spLocks noChangeArrowheads="1"/>
          </p:cNvSpPr>
          <p:nvPr/>
        </p:nvSpPr>
        <p:spPr bwMode="auto">
          <a:xfrm>
            <a:off x="484093" y="1959268"/>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i-FI" sz="2400" b="0" i="0" u="none" strike="noStrike" cap="none" normalizeH="0" baseline="0" dirty="0" smtClean="0">
                <a:ln>
                  <a:noFill/>
                </a:ln>
                <a:solidFill>
                  <a:schemeClr val="tx1"/>
                </a:solidFill>
                <a:effectLst/>
                <a:ea typeface="Calibri" panose="020F0502020204030204" pitchFamily="34" charset="0"/>
                <a:cs typeface="CMR10" charset="0"/>
              </a:rPr>
              <a:t>Respectively, the variance estimate is</a:t>
            </a:r>
            <a:endParaRPr kumimoji="0" lang="fi-FI" altLang="fi-FI"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i-FI" sz="2400" b="0" i="0" u="none" strike="noStrike" cap="none" normalizeH="0" baseline="0" dirty="0" smtClean="0">
                <a:ln>
                  <a:noFill/>
                </a:ln>
                <a:solidFill>
                  <a:schemeClr val="tx1"/>
                </a:solidFill>
                <a:effectLst/>
                <a:ea typeface="Calibri" panose="020F0502020204030204" pitchFamily="34" charset="0"/>
                <a:cs typeface="CMR10" charset="0"/>
              </a:rPr>
              <a:t>                                        </a:t>
            </a:r>
            <a:endParaRPr kumimoji="0" lang="en-US" altLang="fi-FI" sz="2400" b="0" i="0" u="none" strike="noStrike" cap="none" normalizeH="0" baseline="0" dirty="0" smtClean="0">
              <a:ln>
                <a:noFill/>
              </a:ln>
              <a:solidFill>
                <a:schemeClr val="tx1"/>
              </a:solidFill>
              <a:effectLst/>
            </a:endParaRPr>
          </a:p>
        </p:txBody>
      </p:sp>
      <p:graphicFrame>
        <p:nvGraphicFramePr>
          <p:cNvPr id="5" name="Object 4"/>
          <p:cNvGraphicFramePr>
            <a:graphicFrameLocks noChangeAspect="1"/>
          </p:cNvGraphicFramePr>
          <p:nvPr>
            <p:extLst/>
          </p:nvPr>
        </p:nvGraphicFramePr>
        <p:xfrm>
          <a:off x="6230470" y="2062509"/>
          <a:ext cx="1844963" cy="747528"/>
        </p:xfrm>
        <a:graphic>
          <a:graphicData uri="http://schemas.openxmlformats.org/presentationml/2006/ole">
            <mc:AlternateContent xmlns:mc="http://schemas.openxmlformats.org/markup-compatibility/2006">
              <mc:Choice xmlns:v="urn:schemas-microsoft-com:vml" Requires="v">
                <p:oleObj spid="_x0000_s2387" name="Microsoft Equation 3.0" r:id="rId5" imgW="1104900" imgH="444500" progId="Equation.3">
                  <p:embed/>
                </p:oleObj>
              </mc:Choice>
              <mc:Fallback>
                <p:oleObj name="Microsoft Equation 3.0" r:id="rId5" imgW="1104900" imgH="4445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470" y="2062509"/>
                        <a:ext cx="1844963" cy="747528"/>
                      </a:xfrm>
                      <a:prstGeom prst="rect">
                        <a:avLst/>
                      </a:prstGeom>
                      <a:noFill/>
                    </p:spPr>
                  </p:pic>
                </p:oleObj>
              </mc:Fallback>
            </mc:AlternateContent>
          </a:graphicData>
        </a:graphic>
      </p:graphicFrame>
      <p:sp>
        <p:nvSpPr>
          <p:cNvPr id="6" name="Rectangle 6"/>
          <p:cNvSpPr>
            <a:spLocks noChangeArrowheads="1"/>
          </p:cNvSpPr>
          <p:nvPr/>
        </p:nvSpPr>
        <p:spPr bwMode="auto">
          <a:xfrm>
            <a:off x="623943" y="2923562"/>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i-FI"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 which </a:t>
            </a:r>
            <a:r>
              <a:rPr kumimoji="0" lang="en-US" altLang="fi-FI" sz="2400" b="0" i="1" u="none" strike="noStrike" cap="none" normalizeH="0" baseline="0" noProof="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kumimoji="0" lang="en-US" altLang="fi-FI" sz="2400" b="0" i="1" u="none" strike="noStrike" cap="none" normalizeH="0" baseline="-30000" noProof="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
            </a:r>
            <a:r>
              <a:rPr kumimoji="0" lang="en-US" altLang="fi-FI"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fi-FI"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fi-FI"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a SI variance of the single imputation </a:t>
            </a:r>
            <a:r>
              <a:rPr kumimoji="0" lang="en-US" altLang="fi-FI"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
            </a:r>
            <a:r>
              <a:rPr kumimoji="0" lang="en-US" altLang="fi-FI"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fi-FI"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484093" y="3671148"/>
            <a:ext cx="11166438" cy="1791260"/>
          </a:xfrm>
          <a:prstGeom prst="rect">
            <a:avLst/>
          </a:prstGeom>
        </p:spPr>
        <p:txBody>
          <a:bodyPr wrap="square">
            <a:spAutoFit/>
          </a:bodyPr>
          <a:lstStyle/>
          <a:p>
            <a:pPr>
              <a:lnSpc>
                <a:spcPct val="115000"/>
              </a:lnSpc>
              <a:spcAft>
                <a:spcPts val="0"/>
              </a:spcAft>
            </a:pPr>
            <a:r>
              <a:rPr lang="en-US" sz="2400" dirty="0" smtClean="0">
                <a:effectLst/>
                <a:latin typeface="Calibri" panose="020F0502020204030204" pitchFamily="34" charset="0"/>
                <a:ea typeface="Calibri" panose="020F0502020204030204" pitchFamily="34" charset="0"/>
                <a:cs typeface="CMR10"/>
              </a:rPr>
              <a:t>There are two alternatives to calculate the MI variance of the </a:t>
            </a:r>
            <a:r>
              <a:rPr lang="en-US" sz="2400" i="1" dirty="0" smtClean="0">
                <a:effectLst/>
                <a:latin typeface="Calibri" panose="020F0502020204030204" pitchFamily="34" charset="0"/>
                <a:ea typeface="Calibri" panose="020F0502020204030204" pitchFamily="34" charset="0"/>
                <a:cs typeface="CMR10"/>
              </a:rPr>
              <a:t>L</a:t>
            </a:r>
            <a:r>
              <a:rPr lang="en-US" sz="2400" dirty="0" smtClean="0">
                <a:effectLst/>
                <a:latin typeface="Calibri" panose="020F0502020204030204" pitchFamily="34" charset="0"/>
                <a:ea typeface="Calibri" panose="020F0502020204030204" pitchFamily="34" charset="0"/>
                <a:cs typeface="CMR10"/>
              </a:rPr>
              <a:t> complete data sets.  The first term of the variance, called within-imputation variability (variance), is in both cases equal.  But the second term, the between-imputation-variability, is larger in </a:t>
            </a:r>
            <a:r>
              <a:rPr lang="en-US" sz="2400" noProof="1" smtClean="0">
                <a:effectLst/>
                <a:latin typeface="Calibri" panose="020F0502020204030204" pitchFamily="34" charset="0"/>
                <a:ea typeface="Calibri" panose="020F0502020204030204" pitchFamily="34" charset="0"/>
                <a:cs typeface="CMR10"/>
              </a:rPr>
              <a:t>Björnstad’s </a:t>
            </a:r>
            <a:r>
              <a:rPr lang="en-US" sz="2400" dirty="0" smtClean="0">
                <a:effectLst/>
                <a:latin typeface="Calibri" panose="020F0502020204030204" pitchFamily="34" charset="0"/>
                <a:ea typeface="Calibri" panose="020F0502020204030204" pitchFamily="34" charset="0"/>
                <a:cs typeface="CMR10"/>
              </a:rPr>
              <a:t>version.  </a:t>
            </a:r>
            <a:endParaRPr lang="fi-FI"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5638847"/>
              </p:ext>
            </p:extLst>
          </p:nvPr>
        </p:nvGraphicFramePr>
        <p:xfrm>
          <a:off x="4671337" y="5222012"/>
          <a:ext cx="4963228" cy="705780"/>
        </p:xfrm>
        <a:graphic>
          <a:graphicData uri="http://schemas.openxmlformats.org/presentationml/2006/ole">
            <mc:AlternateContent xmlns:mc="http://schemas.openxmlformats.org/markup-compatibility/2006">
              <mc:Choice xmlns:v="urn:schemas-microsoft-com:vml" Requires="v">
                <p:oleObj spid="_x0000_s2388" name="Microsoft Equation 3.0" r:id="rId7" imgW="2768400" imgH="393480" progId="Equation.3">
                  <p:embed/>
                </p:oleObj>
              </mc:Choice>
              <mc:Fallback>
                <p:oleObj name="Microsoft Equation 3.0" r:id="rId7" imgW="2768400" imgH="393480" progId="Equation.3">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1337" y="5222012"/>
                        <a:ext cx="4963228" cy="705780"/>
                      </a:xfrm>
                      <a:prstGeom prst="rect">
                        <a:avLst/>
                      </a:prstGeom>
                      <a:noFill/>
                    </p:spPr>
                  </p:pic>
                </p:oleObj>
              </mc:Fallback>
            </mc:AlternateContent>
          </a:graphicData>
        </a:graphic>
      </p:graphicFrame>
      <p:sp>
        <p:nvSpPr>
          <p:cNvPr id="9" name="Rectangle 8"/>
          <p:cNvSpPr/>
          <p:nvPr/>
        </p:nvSpPr>
        <p:spPr>
          <a:xfrm>
            <a:off x="602427" y="5927792"/>
            <a:ext cx="9907793" cy="830997"/>
          </a:xfrm>
          <a:prstGeom prst="rect">
            <a:avLst/>
          </a:prstGeom>
        </p:spPr>
        <p:txBody>
          <a:bodyPr wrap="square">
            <a:spAutoFit/>
          </a:bodyPr>
          <a:lstStyle/>
          <a:p>
            <a:r>
              <a:rPr lang="en-US" sz="2400" dirty="0" smtClean="0">
                <a:effectLst/>
                <a:latin typeface="Calibri" panose="020F0502020204030204" pitchFamily="34" charset="0"/>
                <a:ea typeface="Calibri" panose="020F0502020204030204" pitchFamily="34" charset="0"/>
                <a:cs typeface="CMR10"/>
              </a:rPr>
              <a:t>The difference is in the term </a:t>
            </a:r>
            <a:r>
              <a:rPr lang="en-US" sz="2400" b="1" dirty="0" smtClean="0">
                <a:effectLst/>
                <a:latin typeface="Calibri" panose="020F0502020204030204" pitchFamily="34" charset="0"/>
                <a:ea typeface="Calibri" panose="020F0502020204030204" pitchFamily="34" charset="0"/>
                <a:cs typeface="CMR10"/>
              </a:rPr>
              <a:t>k=1/(1-f) </a:t>
            </a:r>
            <a:r>
              <a:rPr lang="en-US" sz="2400" dirty="0" smtClean="0">
                <a:effectLst/>
                <a:latin typeface="Calibri" panose="020F0502020204030204" pitchFamily="34" charset="0"/>
                <a:ea typeface="Calibri" panose="020F0502020204030204" pitchFamily="34" charset="0"/>
                <a:cs typeface="CMR10"/>
              </a:rPr>
              <a:t>in which </a:t>
            </a:r>
            <a:r>
              <a:rPr lang="en-US" sz="2400" i="1" dirty="0" smtClean="0">
                <a:effectLst/>
                <a:latin typeface="Calibri" panose="020F0502020204030204" pitchFamily="34" charset="0"/>
                <a:ea typeface="Calibri" panose="020F0502020204030204" pitchFamily="34" charset="0"/>
                <a:cs typeface="CMR10"/>
              </a:rPr>
              <a:t>f</a:t>
            </a:r>
            <a:r>
              <a:rPr lang="en-US" sz="2400" dirty="0" smtClean="0">
                <a:effectLst/>
                <a:latin typeface="Calibri" panose="020F0502020204030204" pitchFamily="34" charset="0"/>
                <a:ea typeface="Calibri" panose="020F0502020204030204" pitchFamily="34" charset="0"/>
                <a:cs typeface="CMR10"/>
              </a:rPr>
              <a:t> is the fraction of missing values or the non-response rate; </a:t>
            </a:r>
            <a:r>
              <a:rPr lang="en-US" sz="2400" b="1" dirty="0" smtClean="0">
                <a:effectLst/>
                <a:latin typeface="Calibri" panose="020F0502020204030204" pitchFamily="34" charset="0"/>
                <a:ea typeface="Calibri" panose="020F0502020204030204" pitchFamily="34" charset="0"/>
                <a:cs typeface="CMR10"/>
              </a:rPr>
              <a:t>Rubin’s k is simply = 1</a:t>
            </a:r>
            <a:r>
              <a:rPr lang="en-US" sz="2400" dirty="0" smtClean="0">
                <a:effectLst/>
                <a:latin typeface="Calibri" panose="020F0502020204030204" pitchFamily="34" charset="0"/>
                <a:ea typeface="Calibri" panose="020F0502020204030204" pitchFamily="34" charset="0"/>
                <a:cs typeface="CMR10"/>
              </a:rPr>
              <a:t>. </a:t>
            </a:r>
            <a:endParaRPr lang="fi-FI" sz="2400" dirty="0"/>
          </a:p>
        </p:txBody>
      </p:sp>
      <p:cxnSp>
        <p:nvCxnSpPr>
          <p:cNvPr id="13" name="Straight Connector 12"/>
          <p:cNvCxnSpPr/>
          <p:nvPr/>
        </p:nvCxnSpPr>
        <p:spPr>
          <a:xfrm>
            <a:off x="7532370" y="5109013"/>
            <a:ext cx="21021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51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770" y="1337310"/>
            <a:ext cx="8446770" cy="3065455"/>
          </a:xfrm>
          <a:prstGeom prst="rect">
            <a:avLst/>
          </a:prstGeom>
        </p:spPr>
        <p:txBody>
          <a:bodyPr wrap="square">
            <a:spAutoFit/>
          </a:bodyPr>
          <a:lstStyle/>
          <a:p>
            <a:pPr lvl="0">
              <a:lnSpc>
                <a:spcPct val="115000"/>
              </a:lnSpc>
              <a:spcBef>
                <a:spcPts val="1200"/>
              </a:spcBef>
              <a:spcAft>
                <a:spcPts val="0"/>
              </a:spcAft>
            </a:pPr>
            <a:r>
              <a:rPr lang="en-US" sz="2400" kern="0" dirty="0" err="1">
                <a:latin typeface="Calibri" panose="020F0502020204030204" pitchFamily="34" charset="0"/>
                <a:ea typeface="Droid Sans Fallback"/>
                <a:cs typeface="Calibri" panose="020F0502020204030204" pitchFamily="34" charset="0"/>
              </a:rPr>
              <a:t>Björnstad</a:t>
            </a:r>
            <a:r>
              <a:rPr lang="en-US" sz="2400" kern="0" dirty="0">
                <a:latin typeface="Calibri" panose="020F0502020204030204" pitchFamily="34" charset="0"/>
                <a:ea typeface="Droid Sans Fallback"/>
                <a:cs typeface="Calibri" panose="020F0502020204030204" pitchFamily="34" charset="0"/>
              </a:rPr>
              <a:t> (2007, 433) also invents a new term, </a:t>
            </a:r>
            <a:r>
              <a:rPr lang="en-US" sz="2400" b="1" kern="0" dirty="0">
                <a:latin typeface="Calibri" panose="020F0502020204030204" pitchFamily="34" charset="0"/>
                <a:ea typeface="Droid Sans Fallback"/>
                <a:cs typeface="Calibri" panose="020F0502020204030204" pitchFamily="34" charset="0"/>
              </a:rPr>
              <a:t>non-Bayesian MI</a:t>
            </a:r>
            <a:r>
              <a:rPr lang="en-US" sz="2400" kern="0" dirty="0">
                <a:latin typeface="Calibri" panose="020F0502020204030204" pitchFamily="34" charset="0"/>
                <a:ea typeface="Droid Sans Fallback"/>
                <a:cs typeface="Calibri" panose="020F0502020204030204" pitchFamily="34" charset="0"/>
              </a:rPr>
              <a:t>, since his imputation is not following a </a:t>
            </a:r>
            <a:r>
              <a:rPr lang="en-US" sz="2400" b="1" kern="0" dirty="0">
                <a:latin typeface="Calibri" panose="020F0502020204030204" pitchFamily="34" charset="0"/>
                <a:ea typeface="Droid Sans Fallback"/>
                <a:cs typeface="Calibri" panose="020F0502020204030204" pitchFamily="34" charset="0"/>
              </a:rPr>
              <a:t>Bayesian</a:t>
            </a:r>
            <a:r>
              <a:rPr lang="en-US" sz="2400" kern="0" dirty="0">
                <a:latin typeface="Calibri" panose="020F0502020204030204" pitchFamily="34" charset="0"/>
                <a:ea typeface="Droid Sans Fallback"/>
                <a:cs typeface="Calibri" panose="020F0502020204030204" pitchFamily="34" charset="0"/>
              </a:rPr>
              <a:t> process. This term ‘non-Bayesian’ is not used in ordinary imputation literature; it cannot be found 9 years </a:t>
            </a:r>
            <a:r>
              <a:rPr lang="en-US" sz="2400" kern="0" dirty="0" smtClean="0">
                <a:latin typeface="Calibri" panose="020F0502020204030204" pitchFamily="34" charset="0"/>
                <a:ea typeface="Droid Sans Fallback"/>
                <a:cs typeface="Calibri" panose="020F0502020204030204" pitchFamily="34" charset="0"/>
              </a:rPr>
              <a:t>after </a:t>
            </a:r>
            <a:r>
              <a:rPr lang="en-US" sz="2400" kern="0" dirty="0">
                <a:latin typeface="Calibri" panose="020F0502020204030204" pitchFamily="34" charset="0"/>
                <a:ea typeface="Droid Sans Fallback"/>
                <a:cs typeface="Calibri" panose="020F0502020204030204" pitchFamily="34" charset="0"/>
              </a:rPr>
              <a:t>from a book by </a:t>
            </a:r>
            <a:r>
              <a:rPr lang="en-US" sz="2400" kern="0" dirty="0">
                <a:solidFill>
                  <a:srgbClr val="0000FF"/>
                </a:solidFill>
                <a:latin typeface="Calibri" panose="020F0502020204030204" pitchFamily="34" charset="0"/>
                <a:ea typeface="Droid Sans Fallback"/>
                <a:cs typeface="Calibri" panose="020F0502020204030204" pitchFamily="34" charset="0"/>
                <a:hlinkClick r:id="rId2"/>
              </a:rPr>
              <a:t>Carpenter</a:t>
            </a:r>
            <a:r>
              <a:rPr lang="en-US" sz="2400" kern="0" dirty="0">
                <a:solidFill>
                  <a:srgbClr val="0000FF"/>
                </a:solidFill>
                <a:latin typeface="Calibri" panose="020F0502020204030204" pitchFamily="34" charset="0"/>
                <a:ea typeface="Droid Sans Fallback"/>
                <a:cs typeface="Calibri" panose="020F0502020204030204" pitchFamily="34" charset="0"/>
                <a:hlinkClick r:id="rId3"/>
              </a:rPr>
              <a:t> and </a:t>
            </a:r>
            <a:r>
              <a:rPr lang="en-US" sz="2400" kern="0" dirty="0" err="1">
                <a:solidFill>
                  <a:srgbClr val="0000FF"/>
                </a:solidFill>
                <a:latin typeface="Calibri" panose="020F0502020204030204" pitchFamily="34" charset="0"/>
                <a:ea typeface="Droid Sans Fallback"/>
                <a:cs typeface="Calibri" panose="020F0502020204030204" pitchFamily="34" charset="0"/>
                <a:hlinkClick r:id="rId3"/>
              </a:rPr>
              <a:t>Kenward</a:t>
            </a:r>
            <a:r>
              <a:rPr lang="en-US" sz="2400" kern="0" dirty="0">
                <a:latin typeface="Calibri" panose="020F0502020204030204" pitchFamily="34" charset="0"/>
                <a:ea typeface="Droid Sans Fallback"/>
                <a:cs typeface="Calibri" panose="020F0502020204030204" pitchFamily="34" charset="0"/>
              </a:rPr>
              <a:t> (2013) that much follows Rubin’s framework but they use the term ‘frequentist’. We still use the term ‘non-Bayesian,’ since we cannot say whether it is equal to ‘frequentist.’ </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489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430" y="514350"/>
            <a:ext cx="8526780" cy="5543056"/>
          </a:xfrm>
          <a:prstGeom prst="rect">
            <a:avLst/>
          </a:prstGeom>
        </p:spPr>
        <p:txBody>
          <a:bodyPr wrap="square">
            <a:spAutoFit/>
          </a:bodyPr>
          <a:lstStyle/>
          <a:p>
            <a:pPr lvl="0">
              <a:lnSpc>
                <a:spcPct val="115000"/>
              </a:lnSpc>
              <a:spcBef>
                <a:spcPts val="1200"/>
              </a:spcBef>
              <a:spcAft>
                <a:spcPts val="0"/>
              </a:spcAft>
            </a:pPr>
            <a:r>
              <a:rPr lang="en-US" sz="2200" kern="0" dirty="0" err="1">
                <a:latin typeface="Calibri" panose="020F0502020204030204" pitchFamily="34" charset="0"/>
                <a:ea typeface="Times New Roman" panose="02020603050405020304" pitchFamily="18" charset="0"/>
                <a:cs typeface="Calibri" panose="020F0502020204030204" pitchFamily="34" charset="0"/>
              </a:rPr>
              <a:t>Björnstad</a:t>
            </a:r>
            <a:r>
              <a:rPr lang="en-US" sz="2200" kern="0" dirty="0">
                <a:latin typeface="Calibri" panose="020F0502020204030204" pitchFamily="34" charset="0"/>
                <a:ea typeface="Times New Roman" panose="02020603050405020304" pitchFamily="18" charset="0"/>
                <a:cs typeface="Calibri" panose="020F0502020204030204" pitchFamily="34" charset="0"/>
              </a:rPr>
              <a:t> motivates his approach also from the practical points of view saying that </a:t>
            </a:r>
            <a:r>
              <a:rPr lang="en-US" sz="2200" kern="0" dirty="0">
                <a:latin typeface="Calibri" panose="020F0502020204030204" pitchFamily="34" charset="0"/>
                <a:ea typeface="Droid Sans Fallback"/>
                <a:cs typeface="Calibri" panose="020F0502020204030204" pitchFamily="34" charset="0"/>
              </a:rPr>
              <a:t>in national statistical institutes the methods used for imputing for nonresponse very seldom if ever satisfy the requirement of being “proper.” Moreover, Muñoz and Rueda (2009) say that several statistical agencies seem to prefer single imputation, mainly due to operational difficulties in maintaining multiple complete data sets, especially in large-scale surveys. We agree with these views. </a:t>
            </a:r>
            <a:r>
              <a:rPr lang="en-US" sz="2200" b="1" kern="0" dirty="0">
                <a:latin typeface="Calibri" panose="020F0502020204030204" pitchFamily="34" charset="0"/>
                <a:ea typeface="Droid Sans Fallback"/>
                <a:cs typeface="Calibri" panose="020F0502020204030204" pitchFamily="34" charset="0"/>
              </a:rPr>
              <a:t>Since a non-Bayesian approach also leads to single imputation, that is commonly used if anything has been imputed, a conclusion could be that MI cannot be applied using a non-Bayesian framework. </a:t>
            </a:r>
            <a:r>
              <a:rPr lang="en-US" sz="2200" b="1" kern="0" dirty="0" smtClean="0">
                <a:latin typeface="Calibri" panose="020F0502020204030204" pitchFamily="34" charset="0"/>
                <a:ea typeface="Droid Sans Fallback"/>
                <a:cs typeface="Calibri" panose="020F0502020204030204" pitchFamily="34" charset="0"/>
              </a:rPr>
              <a:t>We do not </a:t>
            </a:r>
            <a:r>
              <a:rPr lang="en-US" sz="2200" b="1" kern="0" dirty="0">
                <a:latin typeface="Calibri" panose="020F0502020204030204" pitchFamily="34" charset="0"/>
                <a:ea typeface="Droid Sans Fallback"/>
                <a:cs typeface="Calibri" panose="020F0502020204030204" pitchFamily="34" charset="0"/>
              </a:rPr>
              <a:t>agree with this argument</a:t>
            </a:r>
            <a:r>
              <a:rPr lang="en-US" sz="2200" kern="0" dirty="0">
                <a:latin typeface="Calibri" panose="020F0502020204030204" pitchFamily="34" charset="0"/>
                <a:ea typeface="Droid Sans Fallback"/>
                <a:cs typeface="Calibri" panose="020F0502020204030204" pitchFamily="34" charset="0"/>
              </a:rPr>
              <a:t>. Consequently, we have over years applied non-Bayesian tools both for single and multiple imputation, although most often for single imputation. This paper first summaries our approach to </a:t>
            </a:r>
            <a:r>
              <a:rPr lang="en-US" sz="2200" kern="0" dirty="0" smtClean="0">
                <a:latin typeface="Calibri" panose="020F0502020204030204" pitchFamily="34" charset="0"/>
                <a:ea typeface="Droid Sans Fallback"/>
                <a:cs typeface="Calibri" panose="020F0502020204030204" pitchFamily="34" charset="0"/>
              </a:rPr>
              <a:t>imputation, and then gives a few examples</a:t>
            </a:r>
            <a:r>
              <a:rPr lang="en-US" sz="2000" kern="0" dirty="0" smtClean="0">
                <a:latin typeface="Calibri" panose="020F0502020204030204" pitchFamily="34" charset="0"/>
                <a:ea typeface="Droid Sans Fallback"/>
                <a:cs typeface="Calibri" panose="020F0502020204030204" pitchFamily="34" charset="0"/>
              </a:rPr>
              <a:t>. </a:t>
            </a:r>
            <a:endParaRPr lang="fi-FI" sz="20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942882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330" y="582930"/>
            <a:ext cx="9109710" cy="5638467"/>
          </a:xfrm>
          <a:prstGeom prst="rect">
            <a:avLst/>
          </a:prstGeom>
        </p:spPr>
        <p:txBody>
          <a:bodyPr wrap="square">
            <a:spAutoFit/>
          </a:bodyPr>
          <a:lstStyle/>
          <a:p>
            <a:pPr lvl="0">
              <a:lnSpc>
                <a:spcPct val="115000"/>
              </a:lnSpc>
              <a:spcBef>
                <a:spcPts val="1200"/>
              </a:spcBef>
              <a:spcAft>
                <a:spcPts val="0"/>
              </a:spcAft>
            </a:pPr>
            <a:r>
              <a:rPr lang="en-US" sz="2200" kern="0" dirty="0">
                <a:latin typeface="Calibri" panose="020F0502020204030204" pitchFamily="34" charset="0"/>
                <a:ea typeface="Droid Sans Fallback"/>
                <a:cs typeface="Calibri" panose="020F0502020204030204" pitchFamily="34" charset="0"/>
              </a:rPr>
              <a:t>Our approach first makes attempts to impute the missing values once. That is, the focus is first on single imputation. Correspondingly, the main target in imputations is to succeed in such estimates that are most important in each case. </a:t>
            </a:r>
            <a:endParaRPr lang="en-US" sz="2200"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200" kern="0" dirty="0" smtClean="0">
                <a:latin typeface="Calibri" panose="020F0502020204030204" pitchFamily="34" charset="0"/>
                <a:ea typeface="Droid Sans Fallback"/>
                <a:cs typeface="Calibri" panose="020F0502020204030204" pitchFamily="34" charset="0"/>
              </a:rPr>
              <a:t>Since </a:t>
            </a:r>
            <a:r>
              <a:rPr lang="en-US" sz="2200" kern="0" dirty="0">
                <a:latin typeface="Calibri" panose="020F0502020204030204" pitchFamily="34" charset="0"/>
                <a:ea typeface="Droid Sans Fallback"/>
                <a:cs typeface="Calibri" panose="020F0502020204030204" pitchFamily="34" charset="0"/>
              </a:rPr>
              <a:t>it is hard to impute correctly individual values, it is more relevant to try to get least unbiased estimates for some key estimates. Since we here concentrate on a continuous variable, that is, income, two types of estimates are of a special importance. </a:t>
            </a:r>
            <a:endParaRPr lang="en-US" sz="2200"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400" kern="0" dirty="0" smtClean="0">
                <a:latin typeface="Calibri" panose="020F0502020204030204" pitchFamily="34" charset="0"/>
                <a:ea typeface="Droid Sans Fallback"/>
                <a:cs typeface="Calibri" panose="020F0502020204030204" pitchFamily="34" charset="0"/>
              </a:rPr>
              <a:t>One </a:t>
            </a:r>
            <a:r>
              <a:rPr lang="en-US" sz="2400" kern="0" dirty="0">
                <a:latin typeface="Calibri" panose="020F0502020204030204" pitchFamily="34" charset="0"/>
                <a:ea typeface="Droid Sans Fallback"/>
                <a:cs typeface="Calibri" panose="020F0502020204030204" pitchFamily="34" charset="0"/>
              </a:rPr>
              <a:t>is </a:t>
            </a:r>
            <a:r>
              <a:rPr lang="en-US" sz="2400" b="1" kern="0" dirty="0">
                <a:latin typeface="Calibri" panose="020F0502020204030204" pitchFamily="34" charset="0"/>
                <a:ea typeface="Droid Sans Fallback"/>
                <a:cs typeface="Calibri" panose="020F0502020204030204" pitchFamily="34" charset="0"/>
              </a:rPr>
              <a:t>income average </a:t>
            </a:r>
            <a:r>
              <a:rPr lang="en-US" sz="2400" kern="0" dirty="0">
                <a:latin typeface="Calibri" panose="020F0502020204030204" pitchFamily="34" charset="0"/>
                <a:ea typeface="Droid Sans Fallback"/>
                <a:cs typeface="Calibri" panose="020F0502020204030204" pitchFamily="34" charset="0"/>
              </a:rPr>
              <a:t>and the other is </a:t>
            </a:r>
            <a:r>
              <a:rPr lang="en-US" sz="2400" b="1" kern="0" dirty="0">
                <a:latin typeface="Calibri" panose="020F0502020204030204" pitchFamily="34" charset="0"/>
                <a:ea typeface="Droid Sans Fallback"/>
                <a:cs typeface="Calibri" panose="020F0502020204030204" pitchFamily="34" charset="0"/>
              </a:rPr>
              <a:t>income distribution</a:t>
            </a:r>
            <a:r>
              <a:rPr lang="en-US" sz="2400" kern="0" dirty="0">
                <a:latin typeface="Calibri" panose="020F0502020204030204" pitchFamily="34" charset="0"/>
                <a:ea typeface="Droid Sans Fallback"/>
                <a:cs typeface="Calibri" panose="020F0502020204030204" pitchFamily="34" charset="0"/>
              </a:rPr>
              <a:t>, respectively. Income distribution can be measured by various indicators such as quantiles or Gini coefficient, but </a:t>
            </a:r>
            <a:r>
              <a:rPr lang="en-US" sz="2400" b="1" kern="0" dirty="0">
                <a:latin typeface="Calibri" panose="020F0502020204030204" pitchFamily="34" charset="0"/>
                <a:ea typeface="Droid Sans Fallback"/>
                <a:cs typeface="Calibri" panose="020F0502020204030204" pitchFamily="34" charset="0"/>
              </a:rPr>
              <a:t>the coefficient of </a:t>
            </a:r>
            <a:r>
              <a:rPr lang="en-US" sz="2400" b="1" kern="0" dirty="0" smtClean="0">
                <a:latin typeface="Calibri" panose="020F0502020204030204" pitchFamily="34" charset="0"/>
                <a:ea typeface="Droid Sans Fallback"/>
                <a:cs typeface="Calibri" panose="020F0502020204030204" pitchFamily="34" charset="0"/>
              </a:rPr>
              <a:t>variation (CV) </a:t>
            </a:r>
            <a:r>
              <a:rPr lang="en-US" sz="2400" kern="0" dirty="0" smtClean="0">
                <a:latin typeface="Calibri" panose="020F0502020204030204" pitchFamily="34" charset="0"/>
                <a:ea typeface="Droid Sans Fallback"/>
                <a:cs typeface="Calibri" panose="020F0502020204030204" pitchFamily="34" charset="0"/>
              </a:rPr>
              <a:t>is </a:t>
            </a:r>
            <a:r>
              <a:rPr lang="en-US" sz="2400" kern="0" dirty="0">
                <a:latin typeface="Calibri" panose="020F0502020204030204" pitchFamily="34" charset="0"/>
                <a:ea typeface="Droid Sans Fallback"/>
                <a:cs typeface="Calibri" panose="020F0502020204030204" pitchFamily="34" charset="0"/>
              </a:rPr>
              <a:t>here considered to be simple enough to indicate well income differences between people. </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68066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890" y="1028700"/>
            <a:ext cx="8412480" cy="4068806"/>
          </a:xfrm>
          <a:prstGeom prst="rect">
            <a:avLst/>
          </a:prstGeom>
        </p:spPr>
        <p:txBody>
          <a:bodyPr wrap="square">
            <a:spAutoFit/>
          </a:bodyPr>
          <a:lstStyle/>
          <a:p>
            <a:pPr lvl="0">
              <a:lnSpc>
                <a:spcPct val="115000"/>
              </a:lnSpc>
              <a:spcBef>
                <a:spcPts val="1200"/>
              </a:spcBef>
              <a:spcAft>
                <a:spcPts val="0"/>
              </a:spcAft>
            </a:pPr>
            <a:r>
              <a:rPr lang="en-US" sz="2400" kern="0" dirty="0">
                <a:latin typeface="Calibri" panose="020F0502020204030204" pitchFamily="34" charset="0"/>
                <a:ea typeface="Droid Sans Fallback"/>
                <a:cs typeface="Calibri" panose="020F0502020204030204" pitchFamily="34" charset="0"/>
              </a:rPr>
              <a:t>Rubin’s approach can be implemented in various ways. We do not develop any own implementation but take advantage of the two existing implementations. These are derived from two general software packages, </a:t>
            </a:r>
            <a:r>
              <a:rPr lang="en-US" sz="2400" b="1" kern="0" dirty="0">
                <a:latin typeface="Calibri" panose="020F0502020204030204" pitchFamily="34" charset="0"/>
                <a:ea typeface="Droid Sans Fallback"/>
                <a:cs typeface="Calibri" panose="020F0502020204030204" pitchFamily="34" charset="0"/>
              </a:rPr>
              <a:t>SAS and SPSS</a:t>
            </a:r>
            <a:r>
              <a:rPr lang="en-US" sz="2400" kern="0" dirty="0">
                <a:latin typeface="Calibri" panose="020F0502020204030204" pitchFamily="34" charset="0"/>
                <a:ea typeface="Droid Sans Fallback"/>
                <a:cs typeface="Calibri" panose="020F0502020204030204" pitchFamily="34" charset="0"/>
              </a:rPr>
              <a:t>. </a:t>
            </a:r>
            <a:endParaRPr lang="en-US" sz="2400" kern="0" dirty="0" smtClean="0">
              <a:latin typeface="Calibri" panose="020F0502020204030204" pitchFamily="34" charset="0"/>
              <a:ea typeface="Droid Sans Fallback"/>
              <a:cs typeface="Calibri" panose="020F0502020204030204" pitchFamily="34" charset="0"/>
            </a:endParaRPr>
          </a:p>
          <a:p>
            <a:pPr lvl="0">
              <a:lnSpc>
                <a:spcPct val="115000"/>
              </a:lnSpc>
              <a:spcBef>
                <a:spcPts val="1200"/>
              </a:spcBef>
              <a:spcAft>
                <a:spcPts val="0"/>
              </a:spcAft>
            </a:pPr>
            <a:r>
              <a:rPr lang="en-US" sz="2400" kern="0" dirty="0" smtClean="0">
                <a:latin typeface="Calibri" panose="020F0502020204030204" pitchFamily="34" charset="0"/>
                <a:ea typeface="Droid Sans Fallback"/>
                <a:cs typeface="Calibri" panose="020F0502020204030204" pitchFamily="34" charset="0"/>
              </a:rPr>
              <a:t>We </a:t>
            </a:r>
            <a:r>
              <a:rPr lang="en-US" sz="2400" kern="0" dirty="0">
                <a:latin typeface="Calibri" panose="020F0502020204030204" pitchFamily="34" charset="0"/>
                <a:ea typeface="Droid Sans Fallback"/>
                <a:cs typeface="Calibri" panose="020F0502020204030204" pitchFamily="34" charset="0"/>
              </a:rPr>
              <a:t>assume that their MI procedures follow a Bayesian process since there are such references in their manuals. We thus use the term ‘</a:t>
            </a:r>
            <a:r>
              <a:rPr lang="en-US" sz="2400" kern="0" dirty="0" smtClean="0">
                <a:latin typeface="Calibri" panose="020F0502020204030204" pitchFamily="34" charset="0"/>
                <a:ea typeface="Droid Sans Fallback"/>
                <a:cs typeface="Calibri" panose="020F0502020204030204" pitchFamily="34" charset="0"/>
              </a:rPr>
              <a:t>Bayesian (B) </a:t>
            </a:r>
            <a:r>
              <a:rPr lang="en-US" sz="2400" kern="0" dirty="0">
                <a:latin typeface="Calibri" panose="020F0502020204030204" pitchFamily="34" charset="0"/>
                <a:ea typeface="Droid Sans Fallback"/>
                <a:cs typeface="Calibri" panose="020F0502020204030204" pitchFamily="34" charset="0"/>
              </a:rPr>
              <a:t>MI’ </a:t>
            </a:r>
            <a:r>
              <a:rPr lang="en-US" sz="2400" kern="0" dirty="0" smtClean="0">
                <a:latin typeface="Calibri" panose="020F0502020204030204" pitchFamily="34" charset="0"/>
                <a:ea typeface="Droid Sans Fallback"/>
                <a:cs typeface="Calibri" panose="020F0502020204030204" pitchFamily="34" charset="0"/>
              </a:rPr>
              <a:t>for applications </a:t>
            </a:r>
            <a:r>
              <a:rPr lang="en-US" sz="2400" kern="0" dirty="0">
                <a:latin typeface="Calibri" panose="020F0502020204030204" pitchFamily="34" charset="0"/>
                <a:ea typeface="Droid Sans Fallback"/>
                <a:cs typeface="Calibri" panose="020F0502020204030204" pitchFamily="34" charset="0"/>
              </a:rPr>
              <a:t>of SAS and SPSS. Respectively, our own imputation framework is called ‘Non-Bayesian </a:t>
            </a:r>
            <a:r>
              <a:rPr lang="en-US" sz="2400" kern="0" dirty="0" smtClean="0">
                <a:latin typeface="Calibri" panose="020F0502020204030204" pitchFamily="34" charset="0"/>
                <a:ea typeface="Droid Sans Fallback"/>
                <a:cs typeface="Calibri" panose="020F0502020204030204" pitchFamily="34" charset="0"/>
              </a:rPr>
              <a:t>(NB) MI.’  </a:t>
            </a:r>
            <a:endParaRPr lang="fi-FI" sz="2400" b="1" kern="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584481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2957</Words>
  <Application>Microsoft Office PowerPoint</Application>
  <PresentationFormat>Widescreen</PresentationFormat>
  <Paragraphs>186</Paragraphs>
  <Slides>31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Arial</vt:lpstr>
      <vt:lpstr>Calibri</vt:lpstr>
      <vt:lpstr>Calibri Light</vt:lpstr>
      <vt:lpstr>CMBX12</vt:lpstr>
      <vt:lpstr>CMCSC10</vt:lpstr>
      <vt:lpstr>CMR10</vt:lpstr>
      <vt:lpstr>Droid Sans Fallback</vt:lpstr>
      <vt:lpstr>FreeSans</vt:lpstr>
      <vt:lpstr>Times New Roman</vt:lpstr>
      <vt:lpstr>Office Theme</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Helsinki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Laaksonen, Seppo S</dc:creator>
  <cp:lastModifiedBy>Laaksonen, Seppo S</cp:lastModifiedBy>
  <cp:revision>146</cp:revision>
  <cp:lastPrinted>2018-08-15T12:27:28Z</cp:lastPrinted>
  <dcterms:created xsi:type="dcterms:W3CDTF">2018-04-25T11:38:44Z</dcterms:created>
  <dcterms:modified xsi:type="dcterms:W3CDTF">2018-08-17T13:46:50Z</dcterms:modified>
</cp:coreProperties>
</file>