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4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9B0C-7B19-4736-B4BE-148A6DAEDED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A29BF-86D9-4756-A899-B9172D04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A29BF-86D9-4756-A899-B9172D04D0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9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7179-9814-44A8-A91E-2D087228615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74A-76D0-4EDB-8E98-49660581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3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7179-9814-44A8-A91E-2D087228615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74A-76D0-4EDB-8E98-49660581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7179-9814-44A8-A91E-2D087228615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74A-76D0-4EDB-8E98-49660581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7179-9814-44A8-A91E-2D087228615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74A-76D0-4EDB-8E98-49660581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7179-9814-44A8-A91E-2D087228615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74A-76D0-4EDB-8E98-49660581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2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7179-9814-44A8-A91E-2D087228615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74A-76D0-4EDB-8E98-49660581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1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7179-9814-44A8-A91E-2D087228615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74A-76D0-4EDB-8E98-49660581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7179-9814-44A8-A91E-2D087228615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74A-76D0-4EDB-8E98-49660581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7179-9814-44A8-A91E-2D087228615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74A-76D0-4EDB-8E98-49660581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7179-9814-44A8-A91E-2D087228615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74A-76D0-4EDB-8E98-49660581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7179-9814-44A8-A91E-2D087228615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474A-76D0-4EDB-8E98-49660581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7179-9814-44A8-A91E-2D087228615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474A-76D0-4EDB-8E98-49660581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Population Estimation Beyond 2021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err="1" smtClean="0"/>
              <a:t>Mārtiņš</a:t>
            </a:r>
            <a:r>
              <a:rPr lang="en-GB" noProof="0" dirty="0" smtClean="0"/>
              <a:t> </a:t>
            </a:r>
            <a:r>
              <a:rPr lang="en-GB" noProof="0" dirty="0" err="1" smtClean="0"/>
              <a:t>Liberts</a:t>
            </a:r>
            <a:endParaRPr lang="en-GB" noProof="0" dirty="0" smtClean="0"/>
          </a:p>
          <a:p>
            <a:r>
              <a:rPr lang="en-GB" noProof="0" dirty="0" smtClean="0"/>
              <a:t>Central Statistical Bureau of Latvia</a:t>
            </a:r>
          </a:p>
          <a:p>
            <a:r>
              <a:rPr lang="en-GB" noProof="0" dirty="0" smtClean="0"/>
              <a:t>22 August 2018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9146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29994" y="787791"/>
                <a:ext cx="10410092" cy="3446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v-LV" sz="3600" dirty="0" smtClean="0"/>
                  <a:t>How far in time we can go until model will «fail»?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lv-LV" sz="3600" dirty="0" smtClean="0"/>
                  <a:t>Can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lv-LV" sz="3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lv-LV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lv-LV" sz="3600" b="0" i="1" smtClean="0">
                            <a:latin typeface="Cambria Math" panose="02040503050406030204" pitchFamily="18" charset="0"/>
                          </a:rPr>
                          <m:t>2011</m:t>
                        </m:r>
                      </m:sub>
                    </m:sSub>
                  </m:oMath>
                </a14:m>
                <a:r>
                  <a:rPr lang="lv-LV" sz="3600" dirty="0" smtClean="0"/>
                  <a:t> for the estimation of resident population in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lv-LV" sz="3600" dirty="0" smtClean="0"/>
                  <a:t>2018?</a:t>
                </a:r>
                <a:endParaRPr lang="lv-LV" sz="36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lv-LV" sz="3600" dirty="0" smtClean="0"/>
                  <a:t>2021 (to define census population)?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lv-LV" sz="3600" dirty="0" smtClean="0"/>
                  <a:t>Beyond 2021?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4" y="787791"/>
                <a:ext cx="10410092" cy="3446264"/>
              </a:xfrm>
              <a:prstGeom prst="rect">
                <a:avLst/>
              </a:prstGeom>
              <a:blipFill rotWithShape="0">
                <a:blip r:embed="rId2"/>
                <a:stretch>
                  <a:fillRect l="-1756" t="-2650" b="-5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8567223" y="647114"/>
            <a:ext cx="1885071" cy="872197"/>
          </a:xfrm>
          <a:prstGeom prst="ellipse">
            <a:avLst/>
          </a:prstGeom>
          <a:noFill/>
          <a:ln w="381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noProof="0" dirty="0" smtClean="0"/>
              <a:t>Idea #1</a:t>
            </a:r>
            <a:endParaRPr lang="en-GB" sz="4800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600" noProof="0" dirty="0" smtClean="0"/>
                  <a:t>Using unsupervised </a:t>
                </a:r>
                <a:r>
                  <a:rPr lang="en-GB" sz="3600" dirty="0"/>
                  <a:t>methods (</a:t>
                </a:r>
                <a:r>
                  <a:rPr lang="en-GB" sz="3600" dirty="0" err="1"/>
                  <a:t>clusterization</a:t>
                </a:r>
                <a:r>
                  <a:rPr lang="en-GB" sz="3600" dirty="0"/>
                  <a:t>) </a:t>
                </a:r>
                <a:r>
                  <a:rPr lang="en-GB" sz="3600" noProof="0" dirty="0" smtClean="0"/>
                  <a:t>for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36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36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6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3600" noProof="0" dirty="0" smtClean="0"/>
              </a:p>
              <a:p>
                <a:pPr lvl="1"/>
                <a:r>
                  <a:rPr lang="en-GB" sz="3600" noProof="0" dirty="0" smtClean="0"/>
                  <a:t>We need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1" i="1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36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36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6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3600" noProof="0" dirty="0" smtClean="0"/>
              </a:p>
              <a:p>
                <a:pPr lvl="1"/>
                <a:r>
                  <a:rPr lang="en-GB" sz="3600" noProof="0" dirty="0" smtClean="0"/>
                  <a:t>No need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36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3600" b="0" i="1" noProof="0" smtClean="0">
                            <a:latin typeface="Cambria Math" panose="02040503050406030204" pitchFamily="18" charset="0"/>
                          </a:rPr>
                          <m:t>,2011</m:t>
                        </m:r>
                      </m:sub>
                    </m:sSub>
                  </m:oMath>
                </a14:m>
                <a:endParaRPr lang="en-GB" sz="3600" noProof="0" dirty="0" smtClean="0"/>
              </a:p>
              <a:p>
                <a:pPr lvl="1"/>
                <a:r>
                  <a:rPr lang="en-GB" sz="3600" noProof="0" dirty="0" smtClean="0">
                    <a:solidFill>
                      <a:srgbClr val="FF0000"/>
                    </a:solidFill>
                  </a:rPr>
                  <a:t>Can it work at all?</a:t>
                </a:r>
                <a:endParaRPr lang="en-GB" sz="3600" noProof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6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noProof="0" dirty="0" smtClean="0"/>
              <a:t>Idea #2</a:t>
            </a:r>
            <a:endParaRPr lang="en-GB" sz="48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600" noProof="0" dirty="0" smtClean="0"/>
                  <a:t>Estimation of </a:t>
                </a:r>
                <a14:m>
                  <m:oMath xmlns:m="http://schemas.openxmlformats.org/officeDocument/2006/math">
                    <m:r>
                      <a:rPr lang="en-GB" sz="3600" b="1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GB" sz="3600" noProof="0" dirty="0" smtClean="0"/>
                  <a:t> using more recent sample survey data (LFS)</a:t>
                </a:r>
              </a:p>
              <a:p>
                <a:pPr lvl="1"/>
                <a:r>
                  <a:rPr lang="en-GB" sz="3600" noProof="0" dirty="0" smtClean="0"/>
                  <a:t>The first experiments has shown – LFS sample size is too small</a:t>
                </a:r>
              </a:p>
              <a:p>
                <a:pPr lvl="2"/>
                <a:r>
                  <a:rPr lang="en-GB" sz="3200" noProof="0" dirty="0" smtClean="0"/>
                  <a:t>small number of </a:t>
                </a:r>
                <a14:m>
                  <m:oMath xmlns:m="http://schemas.openxmlformats.org/officeDocument/2006/math">
                    <m:r>
                      <a:rPr lang="en-GB" sz="3200" b="0" i="1" noProof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3200" noProof="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32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3200" b="0" i="1" noProof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200" noProof="0" dirty="0" smtClean="0"/>
              </a:p>
              <a:p>
                <a:pPr lvl="1"/>
                <a:r>
                  <a:rPr lang="en-GB" sz="3600" noProof="0" dirty="0" smtClean="0"/>
                  <a:t>Accumulation of sample data</a:t>
                </a:r>
              </a:p>
              <a:p>
                <a:pPr lvl="2"/>
                <a:r>
                  <a:rPr lang="en-GB" sz="3200" noProof="0" dirty="0" smtClean="0"/>
                  <a:t>by surveys (LFS &amp; EU-SILC)</a:t>
                </a:r>
              </a:p>
              <a:p>
                <a:pPr lvl="2"/>
                <a:r>
                  <a:rPr lang="en-GB" sz="3200" noProof="0" dirty="0" smtClean="0"/>
                  <a:t>by time</a:t>
                </a:r>
                <a:endParaRPr lang="en-GB" sz="32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3361" r="-2725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noProof="0" dirty="0" smtClean="0"/>
              <a:t>Idea #3</a:t>
            </a:r>
            <a:endParaRPr lang="en-GB" sz="4800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600" noProof="0" dirty="0" smtClean="0"/>
                  <a:t>Modelling of population count and migration with one model</a:t>
                </a:r>
              </a:p>
              <a:p>
                <a:r>
                  <a:rPr lang="en-GB" sz="3600" noProof="0" dirty="0" smtClean="0"/>
                  <a:t>We need four states for each </a:t>
                </a:r>
                <a14:m>
                  <m:oMath xmlns:m="http://schemas.openxmlformats.org/officeDocument/2006/math">
                    <m:r>
                      <a:rPr lang="en-GB" sz="3600" b="0" i="1" noProof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3200" noProof="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32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3200" b="0" i="1" noProof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sz="32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3200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2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32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32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3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GB" sz="3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3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3200" noProof="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=00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&amp;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 smtClean="0"/>
                  <a:t> (non-resident)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=01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&amp;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noProof="0" dirty="0" smtClean="0"/>
                  <a:t> </a:t>
                </a:r>
                <a:r>
                  <a:rPr lang="en-GB" noProof="0" dirty="0" smtClean="0"/>
                  <a:t>(immigrant </a:t>
                </a:r>
                <a:r>
                  <a:rPr lang="en-GB" noProof="0" dirty="0" smtClean="0"/>
                  <a:t>or </a:t>
                </a:r>
                <a:r>
                  <a:rPr lang="en-GB" noProof="0" dirty="0" smtClean="0"/>
                  <a:t>new-born)</a:t>
                </a:r>
                <a:endParaRPr lang="en-GB" noProof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&amp;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 smtClean="0"/>
                  <a:t> (emigrant or deceased)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=11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&amp;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noProof="0" dirty="0" smtClean="0"/>
                  <a:t> (resident)</a:t>
                </a:r>
              </a:p>
              <a:p>
                <a:r>
                  <a:rPr lang="en-GB" noProof="0" dirty="0" smtClean="0"/>
                  <a:t>We need data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noProof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3361"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7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noProof="0" dirty="0" smtClean="0"/>
              <a:t>To conclude</a:t>
            </a:r>
            <a:endParaRPr lang="en-GB" sz="4800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4000" noProof="0" dirty="0" smtClean="0"/>
                  <a:t>Register/model based population statistics (census)</a:t>
                </a:r>
              </a:p>
              <a:p>
                <a:r>
                  <a:rPr lang="en-GB" sz="4000" noProof="0" dirty="0" smtClean="0"/>
                  <a:t>How far in time we can use the current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4000" b="1" i="1" noProof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b="1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GB" sz="4000" b="0" i="1" noProof="0" smtClean="0">
                            <a:latin typeface="Cambria Math" panose="02040503050406030204" pitchFamily="18" charset="0"/>
                          </a:rPr>
                          <m:t>2011</m:t>
                        </m:r>
                      </m:sub>
                    </m:sSub>
                  </m:oMath>
                </a14:m>
                <a:r>
                  <a:rPr lang="en-GB" sz="4000" noProof="0" dirty="0" smtClean="0"/>
                  <a:t>)?</a:t>
                </a:r>
              </a:p>
              <a:p>
                <a:r>
                  <a:rPr lang="en-GB" sz="4000" noProof="0" dirty="0" smtClean="0"/>
                  <a:t>Ideas:</a:t>
                </a:r>
              </a:p>
              <a:p>
                <a:pPr lvl="1"/>
                <a:r>
                  <a:rPr lang="en-GB" sz="3600" noProof="0" dirty="0" smtClean="0"/>
                  <a:t>Accumulation of survey data</a:t>
                </a:r>
              </a:p>
              <a:p>
                <a:pPr lvl="1"/>
                <a:r>
                  <a:rPr lang="en-GB" sz="3600" noProof="0" dirty="0" smtClean="0"/>
                  <a:t>Four states for each </a:t>
                </a:r>
                <a:r>
                  <a:rPr lang="en-GB" sz="3600" noProof="0" dirty="0" smtClean="0"/>
                  <a:t>person</a:t>
                </a:r>
                <a:endParaRPr lang="en-GB" sz="3600" noProof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3922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1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noProof="0" dirty="0" smtClean="0"/>
              <a:t>Outline</a:t>
            </a:r>
            <a:endParaRPr lang="en-GB" sz="48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noProof="0" dirty="0" smtClean="0"/>
              <a:t>Population statistics 2012 – 2021</a:t>
            </a:r>
          </a:p>
          <a:p>
            <a:r>
              <a:rPr lang="en-GB" sz="3600" noProof="0" dirty="0" smtClean="0"/>
              <a:t>Precision evaluation of register/model statistics</a:t>
            </a:r>
          </a:p>
          <a:p>
            <a:r>
              <a:rPr lang="en-GB" sz="3600" noProof="0" dirty="0" smtClean="0"/>
              <a:t>Population statistics beyond 2021</a:t>
            </a:r>
            <a:endParaRPr lang="en-GB" sz="3600" noProof="0" dirty="0"/>
          </a:p>
        </p:txBody>
      </p:sp>
    </p:spTree>
    <p:extLst>
      <p:ext uri="{BB962C8B-B14F-4D97-AF65-F5344CB8AC3E}">
        <p14:creationId xmlns:p14="http://schemas.microsoft.com/office/powerpoint/2010/main" val="41441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756" y="186568"/>
            <a:ext cx="4804011" cy="6248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9116" y="736979"/>
                <a:ext cx="47630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lv-LV" sz="3200" dirty="0" smtClean="0"/>
                  <a:t>One of the main conclusions from the Census 2011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lv-LV" sz="3200" dirty="0" smtClean="0"/>
                  <a:t>The total difference between register population and census population was </a:t>
                </a:r>
                <a:r>
                  <a:rPr lang="lv-LV" sz="3200" b="1" dirty="0" smtClean="0">
                    <a:solidFill>
                      <a:srgbClr val="FF0000"/>
                    </a:solidFill>
                  </a:rPr>
                  <a:t>7 %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lv-LV" sz="3200" dirty="0" smtClean="0"/>
                  <a:t>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lv-LV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lv-LV" sz="3200" b="0" i="1" smtClean="0">
                              <a:latin typeface="Cambria Math" panose="02040503050406030204" pitchFamily="18" charset="0"/>
                            </a:rPr>
                            <m:t>,2011</m:t>
                          </m:r>
                        </m:sub>
                      </m:sSub>
                      <m:r>
                        <a:rPr lang="lv-LV" sz="3200" b="0" i="0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lv-LV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lv-LV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lv-LV" sz="3200" b="0" i="1" smtClean="0">
                              <a:latin typeface="Cambria Math" panose="02040503050406030204" pitchFamily="18" charset="0"/>
                            </a:rPr>
                            <m:t>,2011</m:t>
                          </m:r>
                        </m:sub>
                      </m:sSub>
                    </m:oMath>
                  </m:oMathPara>
                </a14:m>
                <a:endParaRPr lang="lv-LV" sz="32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16" y="736979"/>
                <a:ext cx="4763069" cy="4524315"/>
              </a:xfrm>
              <a:prstGeom prst="rect">
                <a:avLst/>
              </a:prstGeom>
              <a:blipFill rotWithShape="0">
                <a:blip r:embed="rId5"/>
                <a:stretch>
                  <a:fillRect l="-294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944805" y="4722125"/>
            <a:ext cx="1494431" cy="7361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00649" y="4722125"/>
            <a:ext cx="1676261" cy="73614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0065" y="869022"/>
                <a:ext cx="10515600" cy="5250424"/>
              </a:xfrm>
            </p:spPr>
            <p:txBody>
              <a:bodyPr/>
              <a:lstStyle/>
              <a:p>
                <a:r>
                  <a:rPr lang="en-GB" sz="3600" noProof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Classification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noProof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2011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noProof="0" dirty="0" smtClean="0"/>
              </a:p>
              <a:p>
                <a:r>
                  <a:rPr lang="en-GB" sz="3600" noProof="0" dirty="0" smtClean="0"/>
                  <a:t>Estimation of resident population total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noProof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noProof="0" dirty="0" smtClean="0"/>
              </a:p>
              <a:p>
                <a:r>
                  <a:rPr lang="en-GB" sz="3600" noProof="0" dirty="0" smtClean="0"/>
                  <a:t>Estimation of resident population total in domain </a:t>
                </a:r>
                <a14:m>
                  <m:oMath xmlns:m="http://schemas.openxmlformats.org/officeDocument/2006/math">
                    <m:r>
                      <a:rPr lang="en-GB" sz="3600" b="0" i="1" noProof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3600" i="1" noProof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noProof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noProof="0" dirty="0" smtClean="0"/>
              </a:p>
              <a:p>
                <a:r>
                  <a:rPr lang="en-GB" sz="3600" noProof="0" dirty="0" smtClean="0">
                    <a:solidFill>
                      <a:srgbClr val="FF0000"/>
                    </a:solidFill>
                  </a:rPr>
                  <a:t>Register/model based statistics?</a:t>
                </a:r>
                <a:endParaRPr lang="en-GB" sz="3600" noProof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65" y="869022"/>
                <a:ext cx="10515600" cy="5250424"/>
              </a:xfrm>
              <a:blipFill rotWithShape="0">
                <a:blip r:embed="rId3"/>
                <a:stretch>
                  <a:fillRect l="-1623" t="-2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1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44062"/>
                <a:ext cx="10515600" cy="5332901"/>
              </a:xfrm>
            </p:spPr>
            <p:txBody>
              <a:bodyPr>
                <a:normAutofit/>
              </a:bodyPr>
              <a:lstStyle/>
              <a:p>
                <a:r>
                  <a:rPr lang="en-GB" sz="3600" noProof="0" dirty="0" smtClean="0"/>
                  <a:t>Precision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noProof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GB" sz="3600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600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36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noProof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600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600" b="0" i="1" noProof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3600" noProof="0" dirty="0" smtClean="0"/>
              </a:p>
              <a:p>
                <a:r>
                  <a:rPr lang="en-GB" sz="3600" noProof="0" dirty="0" smtClean="0"/>
                  <a:t>Micro-census as independent sample survey of private dwellings:</a:t>
                </a:r>
              </a:p>
              <a:p>
                <a:pPr lvl="1"/>
                <a:r>
                  <a:rPr lang="en-GB" sz="3200" noProof="0" dirty="0" smtClean="0"/>
                  <a:t>15 000 dwellings</a:t>
                </a:r>
              </a:p>
              <a:p>
                <a:pPr lvl="1"/>
                <a:r>
                  <a:rPr lang="en-GB" sz="3200" noProof="0" dirty="0" smtClean="0"/>
                  <a:t>How many residents by sex and age?</a:t>
                </a:r>
                <a:endParaRPr lang="en-GB" sz="32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44062"/>
                <a:ext cx="10515600" cy="5332901"/>
              </a:xfrm>
              <a:blipFill rotWithShape="0">
                <a:blip r:embed="rId3"/>
                <a:stretch>
                  <a:fillRect l="-1623" t="-2743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8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>
            <a:grpSpLocks noChangeAspect="1"/>
          </p:cNvGrpSpPr>
          <p:nvPr/>
        </p:nvGrpSpPr>
        <p:grpSpPr bwMode="auto">
          <a:xfrm>
            <a:off x="288000" y="180000"/>
            <a:ext cx="11614737" cy="6480000"/>
            <a:chOff x="1388" y="792"/>
            <a:chExt cx="4904" cy="2736"/>
          </a:xfrm>
        </p:grpSpPr>
        <p:sp>
          <p:nvSpPr>
            <p:cNvPr id="8" name="AutoShape 7"/>
            <p:cNvSpPr>
              <a:spLocks noChangeAspect="1" noChangeArrowheads="1" noTextEdit="1"/>
            </p:cNvSpPr>
            <p:nvPr/>
          </p:nvSpPr>
          <p:spPr bwMode="auto">
            <a:xfrm>
              <a:off x="1388" y="792"/>
              <a:ext cx="4904" cy="2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" y="792"/>
              <a:ext cx="4909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14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88000" y="180000"/>
            <a:ext cx="11614733" cy="6480000"/>
            <a:chOff x="1388" y="792"/>
            <a:chExt cx="4904" cy="2736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88" y="792"/>
              <a:ext cx="4904" cy="2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" y="792"/>
              <a:ext cx="4909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13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88000" y="180000"/>
            <a:ext cx="11614737" cy="6480000"/>
            <a:chOff x="1388" y="792"/>
            <a:chExt cx="4904" cy="2736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88" y="792"/>
              <a:ext cx="4904" cy="2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" y="792"/>
              <a:ext cx="4909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Oval 4"/>
          <p:cNvSpPr/>
          <p:nvPr/>
        </p:nvSpPr>
        <p:spPr>
          <a:xfrm rot="1142611">
            <a:off x="3080826" y="2236763"/>
            <a:ext cx="1434904" cy="23493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43408" y="1031300"/>
                <a:ext cx="10677378" cy="2886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v-LV" sz="3600" dirty="0" smtClean="0"/>
                  <a:t>Other precision evaluation: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v-LV" sz="3600" dirty="0" smtClean="0"/>
                  <a:t>Comparing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lv-LV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lv-LV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lv-LV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lv-LV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lv-LV" sz="3600" dirty="0" smtClean="0"/>
                  <a:t> with other auxiliary data not used at the model estimation (survey data, other register data)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v-LV" sz="3600" dirty="0" smtClean="0"/>
                  <a:t>Estimation of model precision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v-LV" sz="3600" dirty="0" smtClean="0"/>
                  <a:t>International migration survey 2017-2018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08" y="1031300"/>
                <a:ext cx="10677378" cy="2886688"/>
              </a:xfrm>
              <a:prstGeom prst="rect">
                <a:avLst/>
              </a:prstGeom>
              <a:blipFill rotWithShape="0">
                <a:blip r:embed="rId2"/>
                <a:stretch>
                  <a:fillRect l="-1770" t="-3165" r="-1371" b="-6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4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160</Words>
  <Application>Microsoft Office PowerPoint</Application>
  <PresentationFormat>Widescreen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Population Estimation Beyond 2021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 #1</vt:lpstr>
      <vt:lpstr>Idea #2</vt:lpstr>
      <vt:lpstr>Idea #3</vt:lpstr>
      <vt:lpstr>To conclude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Estimation Beyond 2021</dc:title>
  <dc:creator>Windows User</dc:creator>
  <cp:lastModifiedBy>Windows User</cp:lastModifiedBy>
  <cp:revision>38</cp:revision>
  <dcterms:created xsi:type="dcterms:W3CDTF">2018-08-21T19:29:25Z</dcterms:created>
  <dcterms:modified xsi:type="dcterms:W3CDTF">2018-08-22T04:41:13Z</dcterms:modified>
</cp:coreProperties>
</file>