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4" r:id="rId6"/>
    <p:sldId id="263" r:id="rId7"/>
    <p:sldId id="262" r:id="rId8"/>
    <p:sldId id="260" r:id="rId9"/>
    <p:sldId id="261" r:id="rId10"/>
    <p:sldId id="268" r:id="rId11"/>
    <p:sldId id="270" r:id="rId12"/>
    <p:sldId id="266" r:id="rId13"/>
    <p:sldId id="267" r:id="rId14"/>
    <p:sldId id="272" r:id="rId15"/>
    <p:sldId id="274"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autoAdjust="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ozorana01\Downloads\Figure_1__Estimates_of_the_non-UK_born_resident_population_of_the_UK_by_country_of_birth,_2004_to_2016.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0"/>
          <c:order val="0"/>
          <c:tx>
            <c:strRef>
              <c:f>'[Figure_1__Estimates_of_the_non-UK_born_resident_population_of_the_UK_by_country_of_birth,_2004_to_2016.xls]data'!$L$7</c:f>
              <c:strCache>
                <c:ptCount val="1"/>
                <c:pt idx="0">
                  <c:v>EU14</c:v>
                </c:pt>
              </c:strCache>
            </c:strRef>
          </c:tx>
          <c:cat>
            <c:strRef>
              <c:f>'[Figure_1__Estimates_of_the_non-UK_born_resident_population_of_the_UK_by_country_of_birth,_2004_to_2016.xls]data'!$K$8:$K$20</c:f>
              <c:strCache>
                <c:ptCount val="13"/>
                <c:pt idx="0">
                  <c:v>2004</c:v>
                </c:pt>
                <c:pt idx="1">
                  <c:v>2005</c:v>
                </c:pt>
                <c:pt idx="2">
                  <c:v>2006</c:v>
                </c:pt>
                <c:pt idx="3">
                  <c:v>2007</c:v>
                </c:pt>
                <c:pt idx="4">
                  <c:v>2008</c:v>
                </c:pt>
                <c:pt idx="5">
                  <c:v>2009</c:v>
                </c:pt>
                <c:pt idx="6">
                  <c:v>2010</c:v>
                </c:pt>
                <c:pt idx="7">
                  <c:v>2011</c:v>
                </c:pt>
                <c:pt idx="8">
                  <c:v>2012</c:v>
                </c:pt>
                <c:pt idx="9">
                  <c:v>2013</c:v>
                </c:pt>
                <c:pt idx="10">
                  <c:v>2014</c:v>
                </c:pt>
                <c:pt idx="11">
                  <c:v>2015</c:v>
                </c:pt>
                <c:pt idx="12">
                  <c:v>2016</c:v>
                </c:pt>
              </c:strCache>
            </c:strRef>
          </c:cat>
          <c:val>
            <c:numRef>
              <c:f>'[Figure_1__Estimates_of_the_non-UK_born_resident_population_of_the_UK_by_country_of_birth,_2004_to_2016.xls]data'!$L$8:$L$20</c:f>
              <c:numCache>
                <c:formatCode>General</c:formatCode>
                <c:ptCount val="13"/>
                <c:pt idx="0">
                  <c:v>1221</c:v>
                </c:pt>
                <c:pt idx="1">
                  <c:v>1209</c:v>
                </c:pt>
                <c:pt idx="2">
                  <c:v>1246</c:v>
                </c:pt>
                <c:pt idx="3">
                  <c:v>1258</c:v>
                </c:pt>
                <c:pt idx="4">
                  <c:v>1267</c:v>
                </c:pt>
                <c:pt idx="5">
                  <c:v>1272</c:v>
                </c:pt>
                <c:pt idx="6">
                  <c:v>1280</c:v>
                </c:pt>
                <c:pt idx="7">
                  <c:v>1327</c:v>
                </c:pt>
                <c:pt idx="8">
                  <c:v>1376</c:v>
                </c:pt>
                <c:pt idx="9">
                  <c:v>1374</c:v>
                </c:pt>
                <c:pt idx="10">
                  <c:v>1456</c:v>
                </c:pt>
                <c:pt idx="11">
                  <c:v>1501</c:v>
                </c:pt>
                <c:pt idx="12">
                  <c:v>1596</c:v>
                </c:pt>
              </c:numCache>
            </c:numRef>
          </c:val>
        </c:ser>
        <c:ser>
          <c:idx val="1"/>
          <c:order val="1"/>
          <c:tx>
            <c:strRef>
              <c:f>'[Figure_1__Estimates_of_the_non-UK_born_resident_population_of_the_UK_by_country_of_birth,_2004_to_2016.xls]data'!$M$7</c:f>
              <c:strCache>
                <c:ptCount val="1"/>
                <c:pt idx="0">
                  <c:v>EU8</c:v>
                </c:pt>
              </c:strCache>
            </c:strRef>
          </c:tx>
          <c:cat>
            <c:strRef>
              <c:f>'[Figure_1__Estimates_of_the_non-UK_born_resident_population_of_the_UK_by_country_of_birth,_2004_to_2016.xls]data'!$K$8:$K$20</c:f>
              <c:strCache>
                <c:ptCount val="13"/>
                <c:pt idx="0">
                  <c:v>2004</c:v>
                </c:pt>
                <c:pt idx="1">
                  <c:v>2005</c:v>
                </c:pt>
                <c:pt idx="2">
                  <c:v>2006</c:v>
                </c:pt>
                <c:pt idx="3">
                  <c:v>2007</c:v>
                </c:pt>
                <c:pt idx="4">
                  <c:v>2008</c:v>
                </c:pt>
                <c:pt idx="5">
                  <c:v>2009</c:v>
                </c:pt>
                <c:pt idx="6">
                  <c:v>2010</c:v>
                </c:pt>
                <c:pt idx="7">
                  <c:v>2011</c:v>
                </c:pt>
                <c:pt idx="8">
                  <c:v>2012</c:v>
                </c:pt>
                <c:pt idx="9">
                  <c:v>2013</c:v>
                </c:pt>
                <c:pt idx="10">
                  <c:v>2014</c:v>
                </c:pt>
                <c:pt idx="11">
                  <c:v>2015</c:v>
                </c:pt>
                <c:pt idx="12">
                  <c:v>2016</c:v>
                </c:pt>
              </c:strCache>
            </c:strRef>
          </c:cat>
          <c:val>
            <c:numRef>
              <c:f>'[Figure_1__Estimates_of_the_non-UK_born_resident_population_of_the_UK_by_country_of_birth,_2004_to_2016.xls]data'!$M$8:$M$20</c:f>
              <c:numCache>
                <c:formatCode>General</c:formatCode>
                <c:ptCount val="13"/>
                <c:pt idx="0">
                  <c:v>167</c:v>
                </c:pt>
                <c:pt idx="1">
                  <c:v>276</c:v>
                </c:pt>
                <c:pt idx="2">
                  <c:v>436</c:v>
                </c:pt>
                <c:pt idx="3">
                  <c:v>599</c:v>
                </c:pt>
                <c:pt idx="4">
                  <c:v>701</c:v>
                </c:pt>
                <c:pt idx="5">
                  <c:v>756</c:v>
                </c:pt>
                <c:pt idx="6">
                  <c:v>819</c:v>
                </c:pt>
                <c:pt idx="7">
                  <c:v>1008</c:v>
                </c:pt>
                <c:pt idx="8">
                  <c:v>1031</c:v>
                </c:pt>
                <c:pt idx="9">
                  <c:v>1092</c:v>
                </c:pt>
                <c:pt idx="10">
                  <c:v>1242</c:v>
                </c:pt>
                <c:pt idx="11">
                  <c:v>1298</c:v>
                </c:pt>
                <c:pt idx="12">
                  <c:v>1443</c:v>
                </c:pt>
              </c:numCache>
            </c:numRef>
          </c:val>
        </c:ser>
        <c:ser>
          <c:idx val="2"/>
          <c:order val="2"/>
          <c:tx>
            <c:strRef>
              <c:f>'[Figure_1__Estimates_of_the_non-UK_born_resident_population_of_the_UK_by_country_of_birth,_2004_to_2016.xls]data'!$N$7</c:f>
              <c:strCache>
                <c:ptCount val="1"/>
                <c:pt idx="0">
                  <c:v>EU2</c:v>
                </c:pt>
              </c:strCache>
            </c:strRef>
          </c:tx>
          <c:cat>
            <c:strRef>
              <c:f>'[Figure_1__Estimates_of_the_non-UK_born_resident_population_of_the_UK_by_country_of_birth,_2004_to_2016.xls]data'!$K$8:$K$20</c:f>
              <c:strCache>
                <c:ptCount val="13"/>
                <c:pt idx="0">
                  <c:v>2004</c:v>
                </c:pt>
                <c:pt idx="1">
                  <c:v>2005</c:v>
                </c:pt>
                <c:pt idx="2">
                  <c:v>2006</c:v>
                </c:pt>
                <c:pt idx="3">
                  <c:v>2007</c:v>
                </c:pt>
                <c:pt idx="4">
                  <c:v>2008</c:v>
                </c:pt>
                <c:pt idx="5">
                  <c:v>2009</c:v>
                </c:pt>
                <c:pt idx="6">
                  <c:v>2010</c:v>
                </c:pt>
                <c:pt idx="7">
                  <c:v>2011</c:v>
                </c:pt>
                <c:pt idx="8">
                  <c:v>2012</c:v>
                </c:pt>
                <c:pt idx="9">
                  <c:v>2013</c:v>
                </c:pt>
                <c:pt idx="10">
                  <c:v>2014</c:v>
                </c:pt>
                <c:pt idx="11">
                  <c:v>2015</c:v>
                </c:pt>
                <c:pt idx="12">
                  <c:v>2016</c:v>
                </c:pt>
              </c:strCache>
            </c:strRef>
          </c:cat>
          <c:val>
            <c:numRef>
              <c:f>'[Figure_1__Estimates_of_the_non-UK_born_resident_population_of_the_UK_by_country_of_birth,_2004_to_2016.xls]data'!$N$8:$N$20</c:f>
              <c:numCache>
                <c:formatCode>General</c:formatCode>
                <c:ptCount val="13"/>
                <c:pt idx="0">
                  <c:v>0</c:v>
                </c:pt>
                <c:pt idx="1">
                  <c:v>0</c:v>
                </c:pt>
                <c:pt idx="2">
                  <c:v>0</c:v>
                </c:pt>
                <c:pt idx="3">
                  <c:v>42</c:v>
                </c:pt>
                <c:pt idx="4">
                  <c:v>76</c:v>
                </c:pt>
                <c:pt idx="5">
                  <c:v>97</c:v>
                </c:pt>
                <c:pt idx="6">
                  <c:v>136</c:v>
                </c:pt>
                <c:pt idx="7">
                  <c:v>148</c:v>
                </c:pt>
                <c:pt idx="8">
                  <c:v>166</c:v>
                </c:pt>
                <c:pt idx="9">
                  <c:v>189</c:v>
                </c:pt>
                <c:pt idx="10">
                  <c:v>235</c:v>
                </c:pt>
                <c:pt idx="11">
                  <c:v>288</c:v>
                </c:pt>
                <c:pt idx="12">
                  <c:v>395</c:v>
                </c:pt>
              </c:numCache>
            </c:numRef>
          </c:val>
        </c:ser>
        <c:ser>
          <c:idx val="3"/>
          <c:order val="3"/>
          <c:tx>
            <c:strRef>
              <c:f>'[Figure_1__Estimates_of_the_non-UK_born_resident_population_of_the_UK_by_country_of_birth,_2004_to_2016.xls]data'!$O$7</c:f>
              <c:strCache>
                <c:ptCount val="1"/>
                <c:pt idx="0">
                  <c:v>Asia</c:v>
                </c:pt>
              </c:strCache>
            </c:strRef>
          </c:tx>
          <c:cat>
            <c:strRef>
              <c:f>'[Figure_1__Estimates_of_the_non-UK_born_resident_population_of_the_UK_by_country_of_birth,_2004_to_2016.xls]data'!$K$8:$K$20</c:f>
              <c:strCache>
                <c:ptCount val="13"/>
                <c:pt idx="0">
                  <c:v>2004</c:v>
                </c:pt>
                <c:pt idx="1">
                  <c:v>2005</c:v>
                </c:pt>
                <c:pt idx="2">
                  <c:v>2006</c:v>
                </c:pt>
                <c:pt idx="3">
                  <c:v>2007</c:v>
                </c:pt>
                <c:pt idx="4">
                  <c:v>2008</c:v>
                </c:pt>
                <c:pt idx="5">
                  <c:v>2009</c:v>
                </c:pt>
                <c:pt idx="6">
                  <c:v>2010</c:v>
                </c:pt>
                <c:pt idx="7">
                  <c:v>2011</c:v>
                </c:pt>
                <c:pt idx="8">
                  <c:v>2012</c:v>
                </c:pt>
                <c:pt idx="9">
                  <c:v>2013</c:v>
                </c:pt>
                <c:pt idx="10">
                  <c:v>2014</c:v>
                </c:pt>
                <c:pt idx="11">
                  <c:v>2015</c:v>
                </c:pt>
                <c:pt idx="12">
                  <c:v>2016</c:v>
                </c:pt>
              </c:strCache>
            </c:strRef>
          </c:cat>
          <c:val>
            <c:numRef>
              <c:f>'[Figure_1__Estimates_of_the_non-UK_born_resident_population_of_the_UK_by_country_of_birth,_2004_to_2016.xls]data'!$O$8:$O$20</c:f>
              <c:numCache>
                <c:formatCode>General</c:formatCode>
                <c:ptCount val="13"/>
                <c:pt idx="0">
                  <c:v>1735</c:v>
                </c:pt>
                <c:pt idx="1">
                  <c:v>1853</c:v>
                </c:pt>
                <c:pt idx="2">
                  <c:v>1998</c:v>
                </c:pt>
                <c:pt idx="3">
                  <c:v>2128</c:v>
                </c:pt>
                <c:pt idx="4">
                  <c:v>2269</c:v>
                </c:pt>
                <c:pt idx="5">
                  <c:v>2335</c:v>
                </c:pt>
                <c:pt idx="6">
                  <c:v>2438</c:v>
                </c:pt>
                <c:pt idx="7">
                  <c:v>2612</c:v>
                </c:pt>
                <c:pt idx="8">
                  <c:v>2641</c:v>
                </c:pt>
                <c:pt idx="9">
                  <c:v>2671</c:v>
                </c:pt>
                <c:pt idx="10">
                  <c:v>2749</c:v>
                </c:pt>
                <c:pt idx="11">
                  <c:v>2743</c:v>
                </c:pt>
                <c:pt idx="12">
                  <c:v>2923</c:v>
                </c:pt>
              </c:numCache>
            </c:numRef>
          </c:val>
        </c:ser>
        <c:ser>
          <c:idx val="4"/>
          <c:order val="4"/>
          <c:tx>
            <c:strRef>
              <c:f>'[Figure_1__Estimates_of_the_non-UK_born_resident_population_of_the_UK_by_country_of_birth,_2004_to_2016.xls]data'!$P$7</c:f>
              <c:strCache>
                <c:ptCount val="1"/>
                <c:pt idx="0">
                  <c:v>Rest of the World</c:v>
                </c:pt>
              </c:strCache>
            </c:strRef>
          </c:tx>
          <c:cat>
            <c:strRef>
              <c:f>'[Figure_1__Estimates_of_the_non-UK_born_resident_population_of_the_UK_by_country_of_birth,_2004_to_2016.xls]data'!$K$8:$K$20</c:f>
              <c:strCache>
                <c:ptCount val="13"/>
                <c:pt idx="0">
                  <c:v>2004</c:v>
                </c:pt>
                <c:pt idx="1">
                  <c:v>2005</c:v>
                </c:pt>
                <c:pt idx="2">
                  <c:v>2006</c:v>
                </c:pt>
                <c:pt idx="3">
                  <c:v>2007</c:v>
                </c:pt>
                <c:pt idx="4">
                  <c:v>2008</c:v>
                </c:pt>
                <c:pt idx="5">
                  <c:v>2009</c:v>
                </c:pt>
                <c:pt idx="6">
                  <c:v>2010</c:v>
                </c:pt>
                <c:pt idx="7">
                  <c:v>2011</c:v>
                </c:pt>
                <c:pt idx="8">
                  <c:v>2012</c:v>
                </c:pt>
                <c:pt idx="9">
                  <c:v>2013</c:v>
                </c:pt>
                <c:pt idx="10">
                  <c:v>2014</c:v>
                </c:pt>
                <c:pt idx="11">
                  <c:v>2015</c:v>
                </c:pt>
                <c:pt idx="12">
                  <c:v>2016</c:v>
                </c:pt>
              </c:strCache>
            </c:strRef>
          </c:cat>
          <c:val>
            <c:numRef>
              <c:f>'[Figure_1__Estimates_of_the_non-UK_born_resident_population_of_the_UK_by_country_of_birth,_2004_to_2016.xls]data'!$P$8:$P$20</c:f>
              <c:numCache>
                <c:formatCode>General</c:formatCode>
                <c:ptCount val="13"/>
                <c:pt idx="0">
                  <c:v>1774</c:v>
                </c:pt>
                <c:pt idx="1">
                  <c:v>1868</c:v>
                </c:pt>
                <c:pt idx="2">
                  <c:v>1966</c:v>
                </c:pt>
                <c:pt idx="3">
                  <c:v>2033</c:v>
                </c:pt>
                <c:pt idx="4">
                  <c:v>2111</c:v>
                </c:pt>
                <c:pt idx="5">
                  <c:v>2217</c:v>
                </c:pt>
                <c:pt idx="6">
                  <c:v>2227</c:v>
                </c:pt>
                <c:pt idx="7">
                  <c:v>2228</c:v>
                </c:pt>
                <c:pt idx="8">
                  <c:v>2226</c:v>
                </c:pt>
                <c:pt idx="9">
                  <c:v>2195</c:v>
                </c:pt>
                <c:pt idx="10">
                  <c:v>2213</c:v>
                </c:pt>
                <c:pt idx="11">
                  <c:v>2327</c:v>
                </c:pt>
                <c:pt idx="12">
                  <c:v>2353</c:v>
                </c:pt>
              </c:numCache>
            </c:numRef>
          </c:val>
        </c:ser>
        <c:dLbls>
          <c:showLegendKey val="0"/>
          <c:showVal val="0"/>
          <c:showCatName val="0"/>
          <c:showSerName val="0"/>
          <c:showPercent val="0"/>
          <c:showBubbleSize val="0"/>
        </c:dLbls>
        <c:axId val="231857152"/>
        <c:axId val="232403712"/>
      </c:areaChart>
      <c:catAx>
        <c:axId val="231857152"/>
        <c:scaling>
          <c:orientation val="minMax"/>
        </c:scaling>
        <c:delete val="0"/>
        <c:axPos val="b"/>
        <c:majorTickMark val="out"/>
        <c:minorTickMark val="none"/>
        <c:tickLblPos val="nextTo"/>
        <c:txPr>
          <a:bodyPr/>
          <a:lstStyle/>
          <a:p>
            <a:pPr>
              <a:defRPr sz="1400"/>
            </a:pPr>
            <a:endParaRPr lang="en-US"/>
          </a:p>
        </c:txPr>
        <c:crossAx val="232403712"/>
        <c:crosses val="autoZero"/>
        <c:auto val="1"/>
        <c:lblAlgn val="ctr"/>
        <c:lblOffset val="100"/>
        <c:noMultiLvlLbl val="0"/>
      </c:catAx>
      <c:valAx>
        <c:axId val="232403712"/>
        <c:scaling>
          <c:orientation val="minMax"/>
        </c:scaling>
        <c:delete val="0"/>
        <c:axPos val="l"/>
        <c:majorGridlines/>
        <c:numFmt formatCode="General" sourceLinked="1"/>
        <c:majorTickMark val="out"/>
        <c:minorTickMark val="none"/>
        <c:tickLblPos val="nextTo"/>
        <c:txPr>
          <a:bodyPr/>
          <a:lstStyle/>
          <a:p>
            <a:pPr>
              <a:defRPr sz="1400"/>
            </a:pPr>
            <a:endParaRPr lang="en-US"/>
          </a:p>
        </c:txPr>
        <c:crossAx val="231857152"/>
        <c:crosses val="autoZero"/>
        <c:crossBetween val="midCat"/>
      </c:valAx>
    </c:plotArea>
    <c:legend>
      <c:legendPos val="b"/>
      <c:layout/>
      <c:overlay val="0"/>
      <c:txPr>
        <a:bodyPr/>
        <a:lstStyle/>
        <a:p>
          <a:pPr>
            <a:defRPr sz="1600"/>
          </a:pPr>
          <a:endParaRPr lang="en-US"/>
        </a:p>
      </c:txPr>
    </c:legend>
    <c:plotVisOnly val="1"/>
    <c:dispBlanksAs val="zero"/>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91FE15-401E-4AD6-AECE-97539C9A792F}" type="doc">
      <dgm:prSet loTypeId="urn:microsoft.com/office/officeart/2005/8/layout/hProcess11" loCatId="process" qsTypeId="urn:microsoft.com/office/officeart/2005/8/quickstyle/simple1" qsCatId="simple" csTypeId="urn:microsoft.com/office/officeart/2005/8/colors/accent1_2" csCatId="accent1" phldr="1"/>
      <dgm:spPr/>
    </dgm:pt>
    <dgm:pt modelId="{2DD2E56B-067B-4FF6-A21C-25C438A72AA2}">
      <dgm:prSet phldrT="[Text]"/>
      <dgm:spPr/>
      <dgm:t>
        <a:bodyPr/>
        <a:lstStyle/>
        <a:p>
          <a:r>
            <a:rPr lang="en-GB" b="1" i="0" dirty="0" smtClean="0"/>
            <a:t>23 June, 2016</a:t>
          </a:r>
        </a:p>
        <a:p>
          <a:r>
            <a:rPr lang="en-GB" b="0" i="0" dirty="0" smtClean="0"/>
            <a:t>The referendum</a:t>
          </a:r>
          <a:endParaRPr lang="en-GB" dirty="0"/>
        </a:p>
      </dgm:t>
    </dgm:pt>
    <dgm:pt modelId="{3E2648C6-DF7C-48A6-817A-CD584FD86210}" type="parTrans" cxnId="{A2FEF8F4-9F09-40E8-9B20-56C703D4EC61}">
      <dgm:prSet/>
      <dgm:spPr/>
      <dgm:t>
        <a:bodyPr/>
        <a:lstStyle/>
        <a:p>
          <a:endParaRPr lang="en-GB"/>
        </a:p>
      </dgm:t>
    </dgm:pt>
    <dgm:pt modelId="{DB9D0762-D3F1-43D6-ABAA-4E128B91FEFD}" type="sibTrans" cxnId="{A2FEF8F4-9F09-40E8-9B20-56C703D4EC61}">
      <dgm:prSet/>
      <dgm:spPr/>
      <dgm:t>
        <a:bodyPr/>
        <a:lstStyle/>
        <a:p>
          <a:endParaRPr lang="en-GB"/>
        </a:p>
      </dgm:t>
    </dgm:pt>
    <dgm:pt modelId="{43741A24-F623-4541-9462-BD1B461F93F5}">
      <dgm:prSet/>
      <dgm:spPr/>
      <dgm:t>
        <a:bodyPr/>
        <a:lstStyle/>
        <a:p>
          <a:r>
            <a:rPr lang="en-GB" b="1" i="1" dirty="0" smtClean="0"/>
            <a:t>31 December, 2020            </a:t>
          </a:r>
          <a:r>
            <a:rPr lang="en-GB" b="0" i="1" dirty="0" smtClean="0"/>
            <a:t>The transition period is due to end.</a:t>
          </a:r>
          <a:endParaRPr lang="en-GB" dirty="0"/>
        </a:p>
      </dgm:t>
    </dgm:pt>
    <dgm:pt modelId="{01F9799E-14FD-4721-9F9B-8C5797656F35}" type="parTrans" cxnId="{AE20FD88-49C2-49AA-BAAF-A8958A7A6BE3}">
      <dgm:prSet/>
      <dgm:spPr/>
      <dgm:t>
        <a:bodyPr/>
        <a:lstStyle/>
        <a:p>
          <a:endParaRPr lang="en-GB"/>
        </a:p>
      </dgm:t>
    </dgm:pt>
    <dgm:pt modelId="{287C11E0-BC62-4062-9BBF-4A821356CB2A}" type="sibTrans" cxnId="{AE20FD88-49C2-49AA-BAAF-A8958A7A6BE3}">
      <dgm:prSet/>
      <dgm:spPr/>
      <dgm:t>
        <a:bodyPr/>
        <a:lstStyle/>
        <a:p>
          <a:endParaRPr lang="en-GB"/>
        </a:p>
      </dgm:t>
    </dgm:pt>
    <dgm:pt modelId="{8B85E065-A78E-47D4-975C-0FA7D05DADC2}">
      <dgm:prSet phldrT="[Text]"/>
      <dgm:spPr/>
      <dgm:t>
        <a:bodyPr/>
        <a:lstStyle/>
        <a:p>
          <a:r>
            <a:rPr lang="en-GB" b="1" i="0" dirty="0" smtClean="0"/>
            <a:t>19 March, 2018</a:t>
          </a:r>
        </a:p>
        <a:p>
          <a:r>
            <a:rPr lang="en-GB" b="0" i="0" dirty="0" smtClean="0"/>
            <a:t>Transition plan released </a:t>
          </a:r>
          <a:endParaRPr lang="en-GB" dirty="0"/>
        </a:p>
      </dgm:t>
    </dgm:pt>
    <dgm:pt modelId="{0CBABD87-B0FB-43EE-A521-0D98A7EACDAA}" type="parTrans" cxnId="{2E6D3715-0E6B-4016-BAF1-977EE57BDDC0}">
      <dgm:prSet/>
      <dgm:spPr/>
      <dgm:t>
        <a:bodyPr/>
        <a:lstStyle/>
        <a:p>
          <a:endParaRPr lang="en-GB"/>
        </a:p>
      </dgm:t>
    </dgm:pt>
    <dgm:pt modelId="{BE1BD6FC-251D-4479-9E4F-49B47002F5F9}" type="sibTrans" cxnId="{2E6D3715-0E6B-4016-BAF1-977EE57BDDC0}">
      <dgm:prSet/>
      <dgm:spPr/>
      <dgm:t>
        <a:bodyPr/>
        <a:lstStyle/>
        <a:p>
          <a:endParaRPr lang="en-GB"/>
        </a:p>
      </dgm:t>
    </dgm:pt>
    <dgm:pt modelId="{1938E366-ABC2-4371-BAB3-05724B7EB7CC}">
      <dgm:prSet phldrT="[Text]"/>
      <dgm:spPr/>
      <dgm:t>
        <a:bodyPr/>
        <a:lstStyle/>
        <a:p>
          <a:r>
            <a:rPr lang="en-GB" b="1" i="1" dirty="0" smtClean="0"/>
            <a:t>31 October, 2018</a:t>
          </a:r>
        </a:p>
        <a:p>
          <a:r>
            <a:rPr lang="en-GB" b="0" i="1" dirty="0" smtClean="0"/>
            <a:t>Negotiations must be complete</a:t>
          </a:r>
          <a:endParaRPr lang="en-GB" dirty="0"/>
        </a:p>
      </dgm:t>
    </dgm:pt>
    <dgm:pt modelId="{47C439A6-B58C-450B-B508-F1B222C2B338}" type="parTrans" cxnId="{972ECC3E-FFF4-4A8A-840D-9E0BB4D36218}">
      <dgm:prSet/>
      <dgm:spPr/>
      <dgm:t>
        <a:bodyPr/>
        <a:lstStyle/>
        <a:p>
          <a:endParaRPr lang="en-GB"/>
        </a:p>
      </dgm:t>
    </dgm:pt>
    <dgm:pt modelId="{3B49A7E4-D747-4068-85FC-C27D9556BE98}" type="sibTrans" cxnId="{972ECC3E-FFF4-4A8A-840D-9E0BB4D36218}">
      <dgm:prSet/>
      <dgm:spPr/>
      <dgm:t>
        <a:bodyPr/>
        <a:lstStyle/>
        <a:p>
          <a:endParaRPr lang="en-GB"/>
        </a:p>
      </dgm:t>
    </dgm:pt>
    <dgm:pt modelId="{49151EC0-01B7-47EE-BA75-D48E3A5D214D}">
      <dgm:prSet phldrT="[Text]"/>
      <dgm:spPr/>
      <dgm:t>
        <a:bodyPr/>
        <a:lstStyle/>
        <a:p>
          <a:r>
            <a:rPr lang="en-GB" b="1" i="1" dirty="0" smtClean="0"/>
            <a:t>29 March, 2019       </a:t>
          </a:r>
          <a:r>
            <a:rPr lang="en-GB" b="0" i="1" dirty="0" smtClean="0"/>
            <a:t>Brexit day.</a:t>
          </a:r>
          <a:endParaRPr lang="en-GB" dirty="0"/>
        </a:p>
      </dgm:t>
    </dgm:pt>
    <dgm:pt modelId="{48BD6A2C-101D-4C96-9246-884F56D16C37}" type="parTrans" cxnId="{17354CA1-D6DA-4AFC-B673-FA86E8EDC185}">
      <dgm:prSet/>
      <dgm:spPr/>
      <dgm:t>
        <a:bodyPr/>
        <a:lstStyle/>
        <a:p>
          <a:endParaRPr lang="en-GB"/>
        </a:p>
      </dgm:t>
    </dgm:pt>
    <dgm:pt modelId="{57DCCFF0-7733-4F79-A14C-9D89F230E9F8}" type="sibTrans" cxnId="{17354CA1-D6DA-4AFC-B673-FA86E8EDC185}">
      <dgm:prSet/>
      <dgm:spPr/>
      <dgm:t>
        <a:bodyPr/>
        <a:lstStyle/>
        <a:p>
          <a:endParaRPr lang="en-GB"/>
        </a:p>
      </dgm:t>
    </dgm:pt>
    <dgm:pt modelId="{CA28E5EA-2BEF-4E83-802E-7F1D5F2928FD}" type="pres">
      <dgm:prSet presAssocID="{1F91FE15-401E-4AD6-AECE-97539C9A792F}" presName="Name0" presStyleCnt="0">
        <dgm:presLayoutVars>
          <dgm:dir/>
          <dgm:resizeHandles val="exact"/>
        </dgm:presLayoutVars>
      </dgm:prSet>
      <dgm:spPr/>
    </dgm:pt>
    <dgm:pt modelId="{E7F02485-11EC-4E54-AAB4-B009BCF66EE5}" type="pres">
      <dgm:prSet presAssocID="{1F91FE15-401E-4AD6-AECE-97539C9A792F}" presName="arrow" presStyleLbl="bgShp" presStyleIdx="0" presStyleCnt="1"/>
      <dgm:spPr/>
    </dgm:pt>
    <dgm:pt modelId="{1896A710-81F8-463E-A697-35157A1B5AF7}" type="pres">
      <dgm:prSet presAssocID="{1F91FE15-401E-4AD6-AECE-97539C9A792F}" presName="points" presStyleCnt="0"/>
      <dgm:spPr/>
    </dgm:pt>
    <dgm:pt modelId="{1EC22E47-2CD6-47B4-AEA3-629A4B229594}" type="pres">
      <dgm:prSet presAssocID="{2DD2E56B-067B-4FF6-A21C-25C438A72AA2}" presName="compositeA" presStyleCnt="0"/>
      <dgm:spPr/>
    </dgm:pt>
    <dgm:pt modelId="{97010179-4B71-41A9-B40A-1383C0A5ECEE}" type="pres">
      <dgm:prSet presAssocID="{2DD2E56B-067B-4FF6-A21C-25C438A72AA2}" presName="textA" presStyleLbl="revTx" presStyleIdx="0" presStyleCnt="5">
        <dgm:presLayoutVars>
          <dgm:bulletEnabled val="1"/>
        </dgm:presLayoutVars>
      </dgm:prSet>
      <dgm:spPr/>
      <dgm:t>
        <a:bodyPr/>
        <a:lstStyle/>
        <a:p>
          <a:endParaRPr lang="en-GB"/>
        </a:p>
      </dgm:t>
    </dgm:pt>
    <dgm:pt modelId="{4A02D936-2CC0-4F7E-9694-87576716972E}" type="pres">
      <dgm:prSet presAssocID="{2DD2E56B-067B-4FF6-A21C-25C438A72AA2}" presName="circleA" presStyleLbl="node1" presStyleIdx="0" presStyleCnt="5"/>
      <dgm:spPr/>
    </dgm:pt>
    <dgm:pt modelId="{E5A1D09F-5A4D-4D22-B8D6-CEB01DEFD2DD}" type="pres">
      <dgm:prSet presAssocID="{2DD2E56B-067B-4FF6-A21C-25C438A72AA2}" presName="spaceA" presStyleCnt="0"/>
      <dgm:spPr/>
    </dgm:pt>
    <dgm:pt modelId="{8D7AFA24-9F77-4F76-8B39-385619D44246}" type="pres">
      <dgm:prSet presAssocID="{DB9D0762-D3F1-43D6-ABAA-4E128B91FEFD}" presName="space" presStyleCnt="0"/>
      <dgm:spPr/>
    </dgm:pt>
    <dgm:pt modelId="{DD93D9CB-EC8F-405C-AC9D-13B7961CCCBE}" type="pres">
      <dgm:prSet presAssocID="{8B85E065-A78E-47D4-975C-0FA7D05DADC2}" presName="compositeB" presStyleCnt="0"/>
      <dgm:spPr/>
    </dgm:pt>
    <dgm:pt modelId="{5A762A80-FA30-4E38-BDA3-CBCAD6E0934E}" type="pres">
      <dgm:prSet presAssocID="{8B85E065-A78E-47D4-975C-0FA7D05DADC2}" presName="textB" presStyleLbl="revTx" presStyleIdx="1" presStyleCnt="5">
        <dgm:presLayoutVars>
          <dgm:bulletEnabled val="1"/>
        </dgm:presLayoutVars>
      </dgm:prSet>
      <dgm:spPr/>
      <dgm:t>
        <a:bodyPr/>
        <a:lstStyle/>
        <a:p>
          <a:endParaRPr lang="en-GB"/>
        </a:p>
      </dgm:t>
    </dgm:pt>
    <dgm:pt modelId="{6C7B0C83-BA0B-45B1-821B-9031D2532D83}" type="pres">
      <dgm:prSet presAssocID="{8B85E065-A78E-47D4-975C-0FA7D05DADC2}" presName="circleB" presStyleLbl="node1" presStyleIdx="1" presStyleCnt="5"/>
      <dgm:spPr/>
    </dgm:pt>
    <dgm:pt modelId="{AFF2AAEF-AB2F-4764-A117-A271954D427A}" type="pres">
      <dgm:prSet presAssocID="{8B85E065-A78E-47D4-975C-0FA7D05DADC2}" presName="spaceB" presStyleCnt="0"/>
      <dgm:spPr/>
    </dgm:pt>
    <dgm:pt modelId="{A0EAAF06-8D77-47B5-8351-6FF7713FF374}" type="pres">
      <dgm:prSet presAssocID="{BE1BD6FC-251D-4479-9E4F-49B47002F5F9}" presName="space" presStyleCnt="0"/>
      <dgm:spPr/>
    </dgm:pt>
    <dgm:pt modelId="{368FC77E-9CF0-4FBA-91EA-3E6F899ED6B1}" type="pres">
      <dgm:prSet presAssocID="{1938E366-ABC2-4371-BAB3-05724B7EB7CC}" presName="compositeA" presStyleCnt="0"/>
      <dgm:spPr/>
    </dgm:pt>
    <dgm:pt modelId="{DC6A5EF7-687F-4FBD-9270-B4163866A67D}" type="pres">
      <dgm:prSet presAssocID="{1938E366-ABC2-4371-BAB3-05724B7EB7CC}" presName="textA" presStyleLbl="revTx" presStyleIdx="2" presStyleCnt="5">
        <dgm:presLayoutVars>
          <dgm:bulletEnabled val="1"/>
        </dgm:presLayoutVars>
      </dgm:prSet>
      <dgm:spPr/>
      <dgm:t>
        <a:bodyPr/>
        <a:lstStyle/>
        <a:p>
          <a:endParaRPr lang="en-GB"/>
        </a:p>
      </dgm:t>
    </dgm:pt>
    <dgm:pt modelId="{48555B3D-57F3-43B5-A8E9-B53906B2B628}" type="pres">
      <dgm:prSet presAssocID="{1938E366-ABC2-4371-BAB3-05724B7EB7CC}" presName="circleA" presStyleLbl="node1" presStyleIdx="2" presStyleCnt="5"/>
      <dgm:spPr/>
    </dgm:pt>
    <dgm:pt modelId="{67B13E61-9286-4B53-A0C4-3142AD972745}" type="pres">
      <dgm:prSet presAssocID="{1938E366-ABC2-4371-BAB3-05724B7EB7CC}" presName="spaceA" presStyleCnt="0"/>
      <dgm:spPr/>
    </dgm:pt>
    <dgm:pt modelId="{767E4B9F-7BA2-404A-AFCF-9051A16E58C7}" type="pres">
      <dgm:prSet presAssocID="{3B49A7E4-D747-4068-85FC-C27D9556BE98}" presName="space" presStyleCnt="0"/>
      <dgm:spPr/>
    </dgm:pt>
    <dgm:pt modelId="{ECD6D97B-FF66-401E-95EC-5FF423BFCC5F}" type="pres">
      <dgm:prSet presAssocID="{49151EC0-01B7-47EE-BA75-D48E3A5D214D}" presName="compositeB" presStyleCnt="0"/>
      <dgm:spPr/>
    </dgm:pt>
    <dgm:pt modelId="{876CA0D9-E773-41C7-9E36-F32F1A3039B0}" type="pres">
      <dgm:prSet presAssocID="{49151EC0-01B7-47EE-BA75-D48E3A5D214D}" presName="textB" presStyleLbl="revTx" presStyleIdx="3" presStyleCnt="5">
        <dgm:presLayoutVars>
          <dgm:bulletEnabled val="1"/>
        </dgm:presLayoutVars>
      </dgm:prSet>
      <dgm:spPr/>
      <dgm:t>
        <a:bodyPr/>
        <a:lstStyle/>
        <a:p>
          <a:endParaRPr lang="en-GB"/>
        </a:p>
      </dgm:t>
    </dgm:pt>
    <dgm:pt modelId="{53A788E2-F29A-4D7F-B44F-1DB6DE9EE82D}" type="pres">
      <dgm:prSet presAssocID="{49151EC0-01B7-47EE-BA75-D48E3A5D214D}" presName="circleB" presStyleLbl="node1" presStyleIdx="3" presStyleCnt="5"/>
      <dgm:spPr/>
    </dgm:pt>
    <dgm:pt modelId="{71AC7B85-5A1A-498D-A325-AD0B78AB6015}" type="pres">
      <dgm:prSet presAssocID="{49151EC0-01B7-47EE-BA75-D48E3A5D214D}" presName="spaceB" presStyleCnt="0"/>
      <dgm:spPr/>
    </dgm:pt>
    <dgm:pt modelId="{6A165059-DC7C-46CC-AD29-96EF27FA9301}" type="pres">
      <dgm:prSet presAssocID="{57DCCFF0-7733-4F79-A14C-9D89F230E9F8}" presName="space" presStyleCnt="0"/>
      <dgm:spPr/>
    </dgm:pt>
    <dgm:pt modelId="{89073296-2CF8-4542-9283-1A363CF1D48D}" type="pres">
      <dgm:prSet presAssocID="{43741A24-F623-4541-9462-BD1B461F93F5}" presName="compositeA" presStyleCnt="0"/>
      <dgm:spPr/>
    </dgm:pt>
    <dgm:pt modelId="{8A95D7D8-C257-402B-9680-16B1275A29DB}" type="pres">
      <dgm:prSet presAssocID="{43741A24-F623-4541-9462-BD1B461F93F5}" presName="textA" presStyleLbl="revTx" presStyleIdx="4" presStyleCnt="5">
        <dgm:presLayoutVars>
          <dgm:bulletEnabled val="1"/>
        </dgm:presLayoutVars>
      </dgm:prSet>
      <dgm:spPr/>
      <dgm:t>
        <a:bodyPr/>
        <a:lstStyle/>
        <a:p>
          <a:endParaRPr lang="en-GB"/>
        </a:p>
      </dgm:t>
    </dgm:pt>
    <dgm:pt modelId="{08065B0E-5073-42C9-A9AF-635FB9F7BC78}" type="pres">
      <dgm:prSet presAssocID="{43741A24-F623-4541-9462-BD1B461F93F5}" presName="circleA" presStyleLbl="node1" presStyleIdx="4" presStyleCnt="5"/>
      <dgm:spPr/>
    </dgm:pt>
    <dgm:pt modelId="{62DB8850-026C-46C9-B2FA-9E4F5F472E7C}" type="pres">
      <dgm:prSet presAssocID="{43741A24-F623-4541-9462-BD1B461F93F5}" presName="spaceA" presStyleCnt="0"/>
      <dgm:spPr/>
    </dgm:pt>
  </dgm:ptLst>
  <dgm:cxnLst>
    <dgm:cxn modelId="{AE20FD88-49C2-49AA-BAAF-A8958A7A6BE3}" srcId="{1F91FE15-401E-4AD6-AECE-97539C9A792F}" destId="{43741A24-F623-4541-9462-BD1B461F93F5}" srcOrd="4" destOrd="0" parTransId="{01F9799E-14FD-4721-9F9B-8C5797656F35}" sibTransId="{287C11E0-BC62-4062-9BBF-4A821356CB2A}"/>
    <dgm:cxn modelId="{B61113B4-104B-4005-AFC0-ABE24EF26F90}" type="presOf" srcId="{43741A24-F623-4541-9462-BD1B461F93F5}" destId="{8A95D7D8-C257-402B-9680-16B1275A29DB}" srcOrd="0" destOrd="0" presId="urn:microsoft.com/office/officeart/2005/8/layout/hProcess11"/>
    <dgm:cxn modelId="{61047129-AF4A-4008-8644-8F012F4B8E2F}" type="presOf" srcId="{1938E366-ABC2-4371-BAB3-05724B7EB7CC}" destId="{DC6A5EF7-687F-4FBD-9270-B4163866A67D}" srcOrd="0" destOrd="0" presId="urn:microsoft.com/office/officeart/2005/8/layout/hProcess11"/>
    <dgm:cxn modelId="{84140A35-E9CB-4B35-AF1E-525DCEBD7678}" type="presOf" srcId="{49151EC0-01B7-47EE-BA75-D48E3A5D214D}" destId="{876CA0D9-E773-41C7-9E36-F32F1A3039B0}" srcOrd="0" destOrd="0" presId="urn:microsoft.com/office/officeart/2005/8/layout/hProcess11"/>
    <dgm:cxn modelId="{972ECC3E-FFF4-4A8A-840D-9E0BB4D36218}" srcId="{1F91FE15-401E-4AD6-AECE-97539C9A792F}" destId="{1938E366-ABC2-4371-BAB3-05724B7EB7CC}" srcOrd="2" destOrd="0" parTransId="{47C439A6-B58C-450B-B508-F1B222C2B338}" sibTransId="{3B49A7E4-D747-4068-85FC-C27D9556BE98}"/>
    <dgm:cxn modelId="{3F1CB073-7CA7-4AA5-8A00-8CCAB50ABDB5}" type="presOf" srcId="{1F91FE15-401E-4AD6-AECE-97539C9A792F}" destId="{CA28E5EA-2BEF-4E83-802E-7F1D5F2928FD}" srcOrd="0" destOrd="0" presId="urn:microsoft.com/office/officeart/2005/8/layout/hProcess11"/>
    <dgm:cxn modelId="{2E6D3715-0E6B-4016-BAF1-977EE57BDDC0}" srcId="{1F91FE15-401E-4AD6-AECE-97539C9A792F}" destId="{8B85E065-A78E-47D4-975C-0FA7D05DADC2}" srcOrd="1" destOrd="0" parTransId="{0CBABD87-B0FB-43EE-A521-0D98A7EACDAA}" sibTransId="{BE1BD6FC-251D-4479-9E4F-49B47002F5F9}"/>
    <dgm:cxn modelId="{DAE1A82C-8EC2-4377-BC6A-3C94B6BB8D1C}" type="presOf" srcId="{2DD2E56B-067B-4FF6-A21C-25C438A72AA2}" destId="{97010179-4B71-41A9-B40A-1383C0A5ECEE}" srcOrd="0" destOrd="0" presId="urn:microsoft.com/office/officeart/2005/8/layout/hProcess11"/>
    <dgm:cxn modelId="{A2FEF8F4-9F09-40E8-9B20-56C703D4EC61}" srcId="{1F91FE15-401E-4AD6-AECE-97539C9A792F}" destId="{2DD2E56B-067B-4FF6-A21C-25C438A72AA2}" srcOrd="0" destOrd="0" parTransId="{3E2648C6-DF7C-48A6-817A-CD584FD86210}" sibTransId="{DB9D0762-D3F1-43D6-ABAA-4E128B91FEFD}"/>
    <dgm:cxn modelId="{17354CA1-D6DA-4AFC-B673-FA86E8EDC185}" srcId="{1F91FE15-401E-4AD6-AECE-97539C9A792F}" destId="{49151EC0-01B7-47EE-BA75-D48E3A5D214D}" srcOrd="3" destOrd="0" parTransId="{48BD6A2C-101D-4C96-9246-884F56D16C37}" sibTransId="{57DCCFF0-7733-4F79-A14C-9D89F230E9F8}"/>
    <dgm:cxn modelId="{379D255F-B2BE-4FC3-B36C-ABEDF8533033}" type="presOf" srcId="{8B85E065-A78E-47D4-975C-0FA7D05DADC2}" destId="{5A762A80-FA30-4E38-BDA3-CBCAD6E0934E}" srcOrd="0" destOrd="0" presId="urn:microsoft.com/office/officeart/2005/8/layout/hProcess11"/>
    <dgm:cxn modelId="{075F518F-657D-40E2-B9A1-FB54923BAF98}" type="presParOf" srcId="{CA28E5EA-2BEF-4E83-802E-7F1D5F2928FD}" destId="{E7F02485-11EC-4E54-AAB4-B009BCF66EE5}" srcOrd="0" destOrd="0" presId="urn:microsoft.com/office/officeart/2005/8/layout/hProcess11"/>
    <dgm:cxn modelId="{D1CADF75-9B07-4E94-9D94-7D2F91EBB954}" type="presParOf" srcId="{CA28E5EA-2BEF-4E83-802E-7F1D5F2928FD}" destId="{1896A710-81F8-463E-A697-35157A1B5AF7}" srcOrd="1" destOrd="0" presId="urn:microsoft.com/office/officeart/2005/8/layout/hProcess11"/>
    <dgm:cxn modelId="{0D07A2FC-7049-4CC6-8935-B7A7DAE47D9B}" type="presParOf" srcId="{1896A710-81F8-463E-A697-35157A1B5AF7}" destId="{1EC22E47-2CD6-47B4-AEA3-629A4B229594}" srcOrd="0" destOrd="0" presId="urn:microsoft.com/office/officeart/2005/8/layout/hProcess11"/>
    <dgm:cxn modelId="{BEEAD4C5-A274-4DCB-A7C7-90082B038182}" type="presParOf" srcId="{1EC22E47-2CD6-47B4-AEA3-629A4B229594}" destId="{97010179-4B71-41A9-B40A-1383C0A5ECEE}" srcOrd="0" destOrd="0" presId="urn:microsoft.com/office/officeart/2005/8/layout/hProcess11"/>
    <dgm:cxn modelId="{5A774020-A1B7-48BC-B4FF-AEB9BC951247}" type="presParOf" srcId="{1EC22E47-2CD6-47B4-AEA3-629A4B229594}" destId="{4A02D936-2CC0-4F7E-9694-87576716972E}" srcOrd="1" destOrd="0" presId="urn:microsoft.com/office/officeart/2005/8/layout/hProcess11"/>
    <dgm:cxn modelId="{FD6934D0-BBBB-4DDA-91C0-2C4DF059C86D}" type="presParOf" srcId="{1EC22E47-2CD6-47B4-AEA3-629A4B229594}" destId="{E5A1D09F-5A4D-4D22-B8D6-CEB01DEFD2DD}" srcOrd="2" destOrd="0" presId="urn:microsoft.com/office/officeart/2005/8/layout/hProcess11"/>
    <dgm:cxn modelId="{6C8617E8-AE48-40CF-8F33-A5D58CBFC095}" type="presParOf" srcId="{1896A710-81F8-463E-A697-35157A1B5AF7}" destId="{8D7AFA24-9F77-4F76-8B39-385619D44246}" srcOrd="1" destOrd="0" presId="urn:microsoft.com/office/officeart/2005/8/layout/hProcess11"/>
    <dgm:cxn modelId="{40DD0DD8-2ED7-403C-B677-21B6A104D5D8}" type="presParOf" srcId="{1896A710-81F8-463E-A697-35157A1B5AF7}" destId="{DD93D9CB-EC8F-405C-AC9D-13B7961CCCBE}" srcOrd="2" destOrd="0" presId="urn:microsoft.com/office/officeart/2005/8/layout/hProcess11"/>
    <dgm:cxn modelId="{17304C24-61B6-4EF2-A13D-B5BD76457473}" type="presParOf" srcId="{DD93D9CB-EC8F-405C-AC9D-13B7961CCCBE}" destId="{5A762A80-FA30-4E38-BDA3-CBCAD6E0934E}" srcOrd="0" destOrd="0" presId="urn:microsoft.com/office/officeart/2005/8/layout/hProcess11"/>
    <dgm:cxn modelId="{D15D7CC1-4A9E-4A3C-93E6-BEC499F6B23F}" type="presParOf" srcId="{DD93D9CB-EC8F-405C-AC9D-13B7961CCCBE}" destId="{6C7B0C83-BA0B-45B1-821B-9031D2532D83}" srcOrd="1" destOrd="0" presId="urn:microsoft.com/office/officeart/2005/8/layout/hProcess11"/>
    <dgm:cxn modelId="{941ABEA8-769D-4C7B-9BD4-557BA7F5B0C7}" type="presParOf" srcId="{DD93D9CB-EC8F-405C-AC9D-13B7961CCCBE}" destId="{AFF2AAEF-AB2F-4764-A117-A271954D427A}" srcOrd="2" destOrd="0" presId="urn:microsoft.com/office/officeart/2005/8/layout/hProcess11"/>
    <dgm:cxn modelId="{DEBEBCEE-4176-467B-A610-734715E2E3B6}" type="presParOf" srcId="{1896A710-81F8-463E-A697-35157A1B5AF7}" destId="{A0EAAF06-8D77-47B5-8351-6FF7713FF374}" srcOrd="3" destOrd="0" presId="urn:microsoft.com/office/officeart/2005/8/layout/hProcess11"/>
    <dgm:cxn modelId="{208B05F5-4D6C-4860-B9B1-5F4EADD9DC38}" type="presParOf" srcId="{1896A710-81F8-463E-A697-35157A1B5AF7}" destId="{368FC77E-9CF0-4FBA-91EA-3E6F899ED6B1}" srcOrd="4" destOrd="0" presId="urn:microsoft.com/office/officeart/2005/8/layout/hProcess11"/>
    <dgm:cxn modelId="{EDFD94CE-9479-40EB-9F49-5AF139490227}" type="presParOf" srcId="{368FC77E-9CF0-4FBA-91EA-3E6F899ED6B1}" destId="{DC6A5EF7-687F-4FBD-9270-B4163866A67D}" srcOrd="0" destOrd="0" presId="urn:microsoft.com/office/officeart/2005/8/layout/hProcess11"/>
    <dgm:cxn modelId="{7F080C55-6EFB-44AC-BE35-0AE2A4C0966F}" type="presParOf" srcId="{368FC77E-9CF0-4FBA-91EA-3E6F899ED6B1}" destId="{48555B3D-57F3-43B5-A8E9-B53906B2B628}" srcOrd="1" destOrd="0" presId="urn:microsoft.com/office/officeart/2005/8/layout/hProcess11"/>
    <dgm:cxn modelId="{3BD50F65-2A5F-4426-9D0D-5D6B355D4182}" type="presParOf" srcId="{368FC77E-9CF0-4FBA-91EA-3E6F899ED6B1}" destId="{67B13E61-9286-4B53-A0C4-3142AD972745}" srcOrd="2" destOrd="0" presId="urn:microsoft.com/office/officeart/2005/8/layout/hProcess11"/>
    <dgm:cxn modelId="{2B56B374-500F-4D13-A86D-1276B6D1EB20}" type="presParOf" srcId="{1896A710-81F8-463E-A697-35157A1B5AF7}" destId="{767E4B9F-7BA2-404A-AFCF-9051A16E58C7}" srcOrd="5" destOrd="0" presId="urn:microsoft.com/office/officeart/2005/8/layout/hProcess11"/>
    <dgm:cxn modelId="{580B582C-81D8-4904-90A4-933EF614320E}" type="presParOf" srcId="{1896A710-81F8-463E-A697-35157A1B5AF7}" destId="{ECD6D97B-FF66-401E-95EC-5FF423BFCC5F}" srcOrd="6" destOrd="0" presId="urn:microsoft.com/office/officeart/2005/8/layout/hProcess11"/>
    <dgm:cxn modelId="{10DA4FEF-5271-41E8-96AD-58D8E0C1E85C}" type="presParOf" srcId="{ECD6D97B-FF66-401E-95EC-5FF423BFCC5F}" destId="{876CA0D9-E773-41C7-9E36-F32F1A3039B0}" srcOrd="0" destOrd="0" presId="urn:microsoft.com/office/officeart/2005/8/layout/hProcess11"/>
    <dgm:cxn modelId="{BAF3A800-5710-498B-A56B-10BE38C28CA1}" type="presParOf" srcId="{ECD6D97B-FF66-401E-95EC-5FF423BFCC5F}" destId="{53A788E2-F29A-4D7F-B44F-1DB6DE9EE82D}" srcOrd="1" destOrd="0" presId="urn:microsoft.com/office/officeart/2005/8/layout/hProcess11"/>
    <dgm:cxn modelId="{F4C61D82-B542-45DE-ADBE-C68903AFF583}" type="presParOf" srcId="{ECD6D97B-FF66-401E-95EC-5FF423BFCC5F}" destId="{71AC7B85-5A1A-498D-A325-AD0B78AB6015}" srcOrd="2" destOrd="0" presId="urn:microsoft.com/office/officeart/2005/8/layout/hProcess11"/>
    <dgm:cxn modelId="{23353AF8-3DA4-4F03-B9B6-145362A6BEE5}" type="presParOf" srcId="{1896A710-81F8-463E-A697-35157A1B5AF7}" destId="{6A165059-DC7C-46CC-AD29-96EF27FA9301}" srcOrd="7" destOrd="0" presId="urn:microsoft.com/office/officeart/2005/8/layout/hProcess11"/>
    <dgm:cxn modelId="{09F5E305-E85E-430E-9810-BDC49541908C}" type="presParOf" srcId="{1896A710-81F8-463E-A697-35157A1B5AF7}" destId="{89073296-2CF8-4542-9283-1A363CF1D48D}" srcOrd="8" destOrd="0" presId="urn:microsoft.com/office/officeart/2005/8/layout/hProcess11"/>
    <dgm:cxn modelId="{81325317-D07E-4D17-8145-B0D5D48B7FD2}" type="presParOf" srcId="{89073296-2CF8-4542-9283-1A363CF1D48D}" destId="{8A95D7D8-C257-402B-9680-16B1275A29DB}" srcOrd="0" destOrd="0" presId="urn:microsoft.com/office/officeart/2005/8/layout/hProcess11"/>
    <dgm:cxn modelId="{0F939B11-768D-41C6-8B2A-BECB8403D0E9}" type="presParOf" srcId="{89073296-2CF8-4542-9283-1A363CF1D48D}" destId="{08065B0E-5073-42C9-A9AF-635FB9F7BC78}" srcOrd="1" destOrd="0" presId="urn:microsoft.com/office/officeart/2005/8/layout/hProcess11"/>
    <dgm:cxn modelId="{F96399EA-55DB-441B-A97D-96EFE6CE6AD7}" type="presParOf" srcId="{89073296-2CF8-4542-9283-1A363CF1D48D}" destId="{62DB8850-026C-46C9-B2FA-9E4F5F472E7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02485-11EC-4E54-AAB4-B009BCF66EE5}">
      <dsp:nvSpPr>
        <dsp:cNvPr id="0" name=""/>
        <dsp:cNvSpPr/>
      </dsp:nvSpPr>
      <dsp:spPr>
        <a:xfrm>
          <a:off x="0" y="1357788"/>
          <a:ext cx="8229600" cy="181038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010179-4B71-41A9-B40A-1383C0A5ECEE}">
      <dsp:nvSpPr>
        <dsp:cNvPr id="0" name=""/>
        <dsp:cNvSpPr/>
      </dsp:nvSpPr>
      <dsp:spPr>
        <a:xfrm>
          <a:off x="3254" y="0"/>
          <a:ext cx="1423101"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a:lnSpc>
              <a:spcPct val="90000"/>
            </a:lnSpc>
            <a:spcBef>
              <a:spcPct val="0"/>
            </a:spcBef>
            <a:spcAft>
              <a:spcPct val="35000"/>
            </a:spcAft>
          </a:pPr>
          <a:r>
            <a:rPr lang="en-GB" sz="1600" b="1" i="0" kern="1200" dirty="0" smtClean="0"/>
            <a:t>23 June, 2016</a:t>
          </a:r>
        </a:p>
        <a:p>
          <a:pPr lvl="0" algn="ctr" defTabSz="711200">
            <a:lnSpc>
              <a:spcPct val="90000"/>
            </a:lnSpc>
            <a:spcBef>
              <a:spcPct val="0"/>
            </a:spcBef>
            <a:spcAft>
              <a:spcPct val="35000"/>
            </a:spcAft>
          </a:pPr>
          <a:r>
            <a:rPr lang="en-GB" sz="1600" b="0" i="0" kern="1200" dirty="0" smtClean="0"/>
            <a:t>The referendum</a:t>
          </a:r>
          <a:endParaRPr lang="en-GB" sz="1600" kern="1200" dirty="0"/>
        </a:p>
      </dsp:txBody>
      <dsp:txXfrm>
        <a:off x="3254" y="0"/>
        <a:ext cx="1423101" cy="1810385"/>
      </dsp:txXfrm>
    </dsp:sp>
    <dsp:sp modelId="{4A02D936-2CC0-4F7E-9694-87576716972E}">
      <dsp:nvSpPr>
        <dsp:cNvPr id="0" name=""/>
        <dsp:cNvSpPr/>
      </dsp:nvSpPr>
      <dsp:spPr>
        <a:xfrm>
          <a:off x="488507" y="2036683"/>
          <a:ext cx="452596" cy="4525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762A80-FA30-4E38-BDA3-CBCAD6E0934E}">
      <dsp:nvSpPr>
        <dsp:cNvPr id="0" name=""/>
        <dsp:cNvSpPr/>
      </dsp:nvSpPr>
      <dsp:spPr>
        <a:xfrm>
          <a:off x="1497511" y="2715577"/>
          <a:ext cx="1423101"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GB" sz="1600" b="1" i="0" kern="1200" dirty="0" smtClean="0"/>
            <a:t>19 March, 2018</a:t>
          </a:r>
        </a:p>
        <a:p>
          <a:pPr lvl="0" algn="ctr" defTabSz="711200">
            <a:lnSpc>
              <a:spcPct val="90000"/>
            </a:lnSpc>
            <a:spcBef>
              <a:spcPct val="0"/>
            </a:spcBef>
            <a:spcAft>
              <a:spcPct val="35000"/>
            </a:spcAft>
          </a:pPr>
          <a:r>
            <a:rPr lang="en-GB" sz="1600" b="0" i="0" kern="1200" dirty="0" smtClean="0"/>
            <a:t>Transition plan released </a:t>
          </a:r>
          <a:endParaRPr lang="en-GB" sz="1600" kern="1200" dirty="0"/>
        </a:p>
      </dsp:txBody>
      <dsp:txXfrm>
        <a:off x="1497511" y="2715577"/>
        <a:ext cx="1423101" cy="1810385"/>
      </dsp:txXfrm>
    </dsp:sp>
    <dsp:sp modelId="{6C7B0C83-BA0B-45B1-821B-9031D2532D83}">
      <dsp:nvSpPr>
        <dsp:cNvPr id="0" name=""/>
        <dsp:cNvSpPr/>
      </dsp:nvSpPr>
      <dsp:spPr>
        <a:xfrm>
          <a:off x="1982764" y="2036683"/>
          <a:ext cx="452596" cy="4525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6A5EF7-687F-4FBD-9270-B4163866A67D}">
      <dsp:nvSpPr>
        <dsp:cNvPr id="0" name=""/>
        <dsp:cNvSpPr/>
      </dsp:nvSpPr>
      <dsp:spPr>
        <a:xfrm>
          <a:off x="2991769" y="0"/>
          <a:ext cx="1423101"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a:lnSpc>
              <a:spcPct val="90000"/>
            </a:lnSpc>
            <a:spcBef>
              <a:spcPct val="0"/>
            </a:spcBef>
            <a:spcAft>
              <a:spcPct val="35000"/>
            </a:spcAft>
          </a:pPr>
          <a:r>
            <a:rPr lang="en-GB" sz="1600" b="1" i="1" kern="1200" dirty="0" smtClean="0"/>
            <a:t>31 October, 2018</a:t>
          </a:r>
        </a:p>
        <a:p>
          <a:pPr lvl="0" algn="ctr" defTabSz="711200">
            <a:lnSpc>
              <a:spcPct val="90000"/>
            </a:lnSpc>
            <a:spcBef>
              <a:spcPct val="0"/>
            </a:spcBef>
            <a:spcAft>
              <a:spcPct val="35000"/>
            </a:spcAft>
          </a:pPr>
          <a:r>
            <a:rPr lang="en-GB" sz="1600" b="0" i="1" kern="1200" dirty="0" smtClean="0"/>
            <a:t>Negotiations must be complete</a:t>
          </a:r>
          <a:endParaRPr lang="en-GB" sz="1600" kern="1200" dirty="0"/>
        </a:p>
      </dsp:txBody>
      <dsp:txXfrm>
        <a:off x="2991769" y="0"/>
        <a:ext cx="1423101" cy="1810385"/>
      </dsp:txXfrm>
    </dsp:sp>
    <dsp:sp modelId="{48555B3D-57F3-43B5-A8E9-B53906B2B628}">
      <dsp:nvSpPr>
        <dsp:cNvPr id="0" name=""/>
        <dsp:cNvSpPr/>
      </dsp:nvSpPr>
      <dsp:spPr>
        <a:xfrm>
          <a:off x="3477021" y="2036683"/>
          <a:ext cx="452596" cy="4525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6CA0D9-E773-41C7-9E36-F32F1A3039B0}">
      <dsp:nvSpPr>
        <dsp:cNvPr id="0" name=""/>
        <dsp:cNvSpPr/>
      </dsp:nvSpPr>
      <dsp:spPr>
        <a:xfrm>
          <a:off x="4486026" y="2715577"/>
          <a:ext cx="1423101"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GB" sz="1600" b="1" i="1" kern="1200" dirty="0" smtClean="0"/>
            <a:t>29 March, 2019       </a:t>
          </a:r>
          <a:r>
            <a:rPr lang="en-GB" sz="1600" b="0" i="1" kern="1200" dirty="0" smtClean="0"/>
            <a:t>Brexit day.</a:t>
          </a:r>
          <a:endParaRPr lang="en-GB" sz="1600" kern="1200" dirty="0"/>
        </a:p>
      </dsp:txBody>
      <dsp:txXfrm>
        <a:off x="4486026" y="2715577"/>
        <a:ext cx="1423101" cy="1810385"/>
      </dsp:txXfrm>
    </dsp:sp>
    <dsp:sp modelId="{53A788E2-F29A-4D7F-B44F-1DB6DE9EE82D}">
      <dsp:nvSpPr>
        <dsp:cNvPr id="0" name=""/>
        <dsp:cNvSpPr/>
      </dsp:nvSpPr>
      <dsp:spPr>
        <a:xfrm>
          <a:off x="4971278" y="2036683"/>
          <a:ext cx="452596" cy="4525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95D7D8-C257-402B-9680-16B1275A29DB}">
      <dsp:nvSpPr>
        <dsp:cNvPr id="0" name=""/>
        <dsp:cNvSpPr/>
      </dsp:nvSpPr>
      <dsp:spPr>
        <a:xfrm>
          <a:off x="5980283" y="0"/>
          <a:ext cx="1423101"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a:lnSpc>
              <a:spcPct val="90000"/>
            </a:lnSpc>
            <a:spcBef>
              <a:spcPct val="0"/>
            </a:spcBef>
            <a:spcAft>
              <a:spcPct val="35000"/>
            </a:spcAft>
          </a:pPr>
          <a:r>
            <a:rPr lang="en-GB" sz="1600" b="1" i="1" kern="1200" dirty="0" smtClean="0"/>
            <a:t>31 December, 2020            </a:t>
          </a:r>
          <a:r>
            <a:rPr lang="en-GB" sz="1600" b="0" i="1" kern="1200" dirty="0" smtClean="0"/>
            <a:t>The transition period is due to end.</a:t>
          </a:r>
          <a:endParaRPr lang="en-GB" sz="1600" kern="1200" dirty="0"/>
        </a:p>
      </dsp:txBody>
      <dsp:txXfrm>
        <a:off x="5980283" y="0"/>
        <a:ext cx="1423101" cy="1810385"/>
      </dsp:txXfrm>
    </dsp:sp>
    <dsp:sp modelId="{08065B0E-5073-42C9-A9AF-635FB9F7BC78}">
      <dsp:nvSpPr>
        <dsp:cNvPr id="0" name=""/>
        <dsp:cNvSpPr/>
      </dsp:nvSpPr>
      <dsp:spPr>
        <a:xfrm>
          <a:off x="6465535" y="2036683"/>
          <a:ext cx="452596" cy="4525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7659460-41D5-410E-827B-29646E2FEE4A}" type="datetimeFigureOut">
              <a:rPr lang="en-GB" smtClean="0"/>
              <a:t>23/08/2018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4CFA55-79B8-43ED-8CAF-F4B57DB98716}" type="slidenum">
              <a:rPr lang="en-GB" smtClean="0"/>
              <a:t>‹#›</a:t>
            </a:fld>
            <a:endParaRPr lang="en-GB"/>
          </a:p>
        </p:txBody>
      </p:sp>
    </p:spTree>
    <p:extLst>
      <p:ext uri="{BB962C8B-B14F-4D97-AF65-F5344CB8AC3E}">
        <p14:creationId xmlns:p14="http://schemas.microsoft.com/office/powerpoint/2010/main" val="909349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7659460-41D5-410E-827B-29646E2FEE4A}" type="datetimeFigureOut">
              <a:rPr lang="en-GB" smtClean="0"/>
              <a:t>23/08/2018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4CFA55-79B8-43ED-8CAF-F4B57DB98716}" type="slidenum">
              <a:rPr lang="en-GB" smtClean="0"/>
              <a:t>‹#›</a:t>
            </a:fld>
            <a:endParaRPr lang="en-GB"/>
          </a:p>
        </p:txBody>
      </p:sp>
    </p:spTree>
    <p:extLst>
      <p:ext uri="{BB962C8B-B14F-4D97-AF65-F5344CB8AC3E}">
        <p14:creationId xmlns:p14="http://schemas.microsoft.com/office/powerpoint/2010/main" val="370898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7659460-41D5-410E-827B-29646E2FEE4A}" type="datetimeFigureOut">
              <a:rPr lang="en-GB" smtClean="0"/>
              <a:t>23/08/2018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4CFA55-79B8-43ED-8CAF-F4B57DB98716}" type="slidenum">
              <a:rPr lang="en-GB" smtClean="0"/>
              <a:t>‹#›</a:t>
            </a:fld>
            <a:endParaRPr lang="en-GB"/>
          </a:p>
        </p:txBody>
      </p:sp>
    </p:spTree>
    <p:extLst>
      <p:ext uri="{BB962C8B-B14F-4D97-AF65-F5344CB8AC3E}">
        <p14:creationId xmlns:p14="http://schemas.microsoft.com/office/powerpoint/2010/main" val="3046834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7659460-41D5-410E-827B-29646E2FEE4A}" type="datetimeFigureOut">
              <a:rPr lang="en-GB" smtClean="0"/>
              <a:t>23/08/2018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4CFA55-79B8-43ED-8CAF-F4B57DB98716}" type="slidenum">
              <a:rPr lang="en-GB" smtClean="0"/>
              <a:t>‹#›</a:t>
            </a:fld>
            <a:endParaRPr lang="en-GB"/>
          </a:p>
        </p:txBody>
      </p:sp>
    </p:spTree>
    <p:extLst>
      <p:ext uri="{BB962C8B-B14F-4D97-AF65-F5344CB8AC3E}">
        <p14:creationId xmlns:p14="http://schemas.microsoft.com/office/powerpoint/2010/main" val="790101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659460-41D5-410E-827B-29646E2FEE4A}" type="datetimeFigureOut">
              <a:rPr lang="en-GB" smtClean="0"/>
              <a:t>23/08/2018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4CFA55-79B8-43ED-8CAF-F4B57DB98716}" type="slidenum">
              <a:rPr lang="en-GB" smtClean="0"/>
              <a:t>‹#›</a:t>
            </a:fld>
            <a:endParaRPr lang="en-GB"/>
          </a:p>
        </p:txBody>
      </p:sp>
    </p:spTree>
    <p:extLst>
      <p:ext uri="{BB962C8B-B14F-4D97-AF65-F5344CB8AC3E}">
        <p14:creationId xmlns:p14="http://schemas.microsoft.com/office/powerpoint/2010/main" val="3831091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7659460-41D5-410E-827B-29646E2FEE4A}" type="datetimeFigureOut">
              <a:rPr lang="en-GB" smtClean="0"/>
              <a:t>23/08/2018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44CFA55-79B8-43ED-8CAF-F4B57DB98716}" type="slidenum">
              <a:rPr lang="en-GB" smtClean="0"/>
              <a:t>‹#›</a:t>
            </a:fld>
            <a:endParaRPr lang="en-GB"/>
          </a:p>
        </p:txBody>
      </p:sp>
    </p:spTree>
    <p:extLst>
      <p:ext uri="{BB962C8B-B14F-4D97-AF65-F5344CB8AC3E}">
        <p14:creationId xmlns:p14="http://schemas.microsoft.com/office/powerpoint/2010/main" val="2852183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7659460-41D5-410E-827B-29646E2FEE4A}" type="datetimeFigureOut">
              <a:rPr lang="en-GB" smtClean="0"/>
              <a:t>23/08/2018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44CFA55-79B8-43ED-8CAF-F4B57DB98716}" type="slidenum">
              <a:rPr lang="en-GB" smtClean="0"/>
              <a:t>‹#›</a:t>
            </a:fld>
            <a:endParaRPr lang="en-GB"/>
          </a:p>
        </p:txBody>
      </p:sp>
    </p:spTree>
    <p:extLst>
      <p:ext uri="{BB962C8B-B14F-4D97-AF65-F5344CB8AC3E}">
        <p14:creationId xmlns:p14="http://schemas.microsoft.com/office/powerpoint/2010/main" val="3749897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7659460-41D5-410E-827B-29646E2FEE4A}" type="datetimeFigureOut">
              <a:rPr lang="en-GB" smtClean="0"/>
              <a:t>23/08/2018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44CFA55-79B8-43ED-8CAF-F4B57DB98716}" type="slidenum">
              <a:rPr lang="en-GB" smtClean="0"/>
              <a:t>‹#›</a:t>
            </a:fld>
            <a:endParaRPr lang="en-GB"/>
          </a:p>
        </p:txBody>
      </p:sp>
    </p:spTree>
    <p:extLst>
      <p:ext uri="{BB962C8B-B14F-4D97-AF65-F5344CB8AC3E}">
        <p14:creationId xmlns:p14="http://schemas.microsoft.com/office/powerpoint/2010/main" val="2547370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59460-41D5-410E-827B-29646E2FEE4A}" type="datetimeFigureOut">
              <a:rPr lang="en-GB" smtClean="0"/>
              <a:t>23/08/2018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44CFA55-79B8-43ED-8CAF-F4B57DB98716}" type="slidenum">
              <a:rPr lang="en-GB" smtClean="0"/>
              <a:t>‹#›</a:t>
            </a:fld>
            <a:endParaRPr lang="en-GB"/>
          </a:p>
        </p:txBody>
      </p:sp>
    </p:spTree>
    <p:extLst>
      <p:ext uri="{BB962C8B-B14F-4D97-AF65-F5344CB8AC3E}">
        <p14:creationId xmlns:p14="http://schemas.microsoft.com/office/powerpoint/2010/main" val="2085279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659460-41D5-410E-827B-29646E2FEE4A}" type="datetimeFigureOut">
              <a:rPr lang="en-GB" smtClean="0"/>
              <a:t>23/08/2018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44CFA55-79B8-43ED-8CAF-F4B57DB98716}" type="slidenum">
              <a:rPr lang="en-GB" smtClean="0"/>
              <a:t>‹#›</a:t>
            </a:fld>
            <a:endParaRPr lang="en-GB"/>
          </a:p>
        </p:txBody>
      </p:sp>
    </p:spTree>
    <p:extLst>
      <p:ext uri="{BB962C8B-B14F-4D97-AF65-F5344CB8AC3E}">
        <p14:creationId xmlns:p14="http://schemas.microsoft.com/office/powerpoint/2010/main" val="2475456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659460-41D5-410E-827B-29646E2FEE4A}" type="datetimeFigureOut">
              <a:rPr lang="en-GB" smtClean="0"/>
              <a:t>23/08/2018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44CFA55-79B8-43ED-8CAF-F4B57DB98716}" type="slidenum">
              <a:rPr lang="en-GB" smtClean="0"/>
              <a:t>‹#›</a:t>
            </a:fld>
            <a:endParaRPr lang="en-GB"/>
          </a:p>
        </p:txBody>
      </p:sp>
    </p:spTree>
    <p:extLst>
      <p:ext uri="{BB962C8B-B14F-4D97-AF65-F5344CB8AC3E}">
        <p14:creationId xmlns:p14="http://schemas.microsoft.com/office/powerpoint/2010/main" val="157238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59460-41D5-410E-827B-29646E2FEE4A}" type="datetimeFigureOut">
              <a:rPr lang="en-GB" smtClean="0"/>
              <a:t>23/08/2018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4CFA55-79B8-43ED-8CAF-F4B57DB98716}" type="slidenum">
              <a:rPr lang="en-GB" smtClean="0"/>
              <a:t>‹#›</a:t>
            </a:fld>
            <a:endParaRPr lang="en-GB"/>
          </a:p>
        </p:txBody>
      </p:sp>
    </p:spTree>
    <p:extLst>
      <p:ext uri="{BB962C8B-B14F-4D97-AF65-F5344CB8AC3E}">
        <p14:creationId xmlns:p14="http://schemas.microsoft.com/office/powerpoint/2010/main" val="2811931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Brexit: challenges to estimate UK </a:t>
            </a:r>
            <a:r>
              <a:rPr lang="en-GB" dirty="0" smtClean="0"/>
              <a:t>(hidden) population</a:t>
            </a:r>
            <a:endParaRPr lang="en-GB" dirty="0"/>
          </a:p>
        </p:txBody>
      </p:sp>
      <p:sp>
        <p:nvSpPr>
          <p:cNvPr id="3" name="Subtitle 2"/>
          <p:cNvSpPr>
            <a:spLocks noGrp="1"/>
          </p:cNvSpPr>
          <p:nvPr>
            <p:ph type="subTitle" idx="1"/>
          </p:nvPr>
        </p:nvSpPr>
        <p:spPr>
          <a:xfrm>
            <a:off x="2195736" y="5395664"/>
            <a:ext cx="5072608" cy="625624"/>
          </a:xfrm>
        </p:spPr>
        <p:txBody>
          <a:bodyPr>
            <a:noAutofit/>
          </a:bodyPr>
          <a:lstStyle/>
          <a:p>
            <a:pPr>
              <a:spcBef>
                <a:spcPct val="50000"/>
              </a:spcBef>
            </a:pPr>
            <a:r>
              <a:rPr lang="en-US" sz="2800" dirty="0">
                <a:solidFill>
                  <a:schemeClr val="tx1"/>
                </a:solidFill>
              </a:rPr>
              <a:t>BNU, Latvia </a:t>
            </a:r>
          </a:p>
          <a:p>
            <a:pPr>
              <a:spcBef>
                <a:spcPct val="50000"/>
              </a:spcBef>
            </a:pPr>
            <a:r>
              <a:rPr lang="en-US" sz="2800" dirty="0">
                <a:solidFill>
                  <a:schemeClr val="tx1"/>
                </a:solidFill>
              </a:rPr>
              <a:t> 2018</a:t>
            </a:r>
            <a:endParaRPr lang="uk-UA" sz="2800" dirty="0">
              <a:solidFill>
                <a:schemeClr val="tx1"/>
              </a:solidFill>
            </a:endParaRPr>
          </a:p>
          <a:p>
            <a:endParaRPr lang="en-GB" sz="2800" dirty="0"/>
          </a:p>
        </p:txBody>
      </p:sp>
      <p:sp>
        <p:nvSpPr>
          <p:cNvPr id="4" name="TextBox 3"/>
          <p:cNvSpPr txBox="1"/>
          <p:nvPr/>
        </p:nvSpPr>
        <p:spPr>
          <a:xfrm>
            <a:off x="3450557" y="3717032"/>
            <a:ext cx="2273571" cy="892552"/>
          </a:xfrm>
          <a:prstGeom prst="rect">
            <a:avLst/>
          </a:prstGeom>
          <a:noFill/>
        </p:spPr>
        <p:txBody>
          <a:bodyPr wrap="none" rtlCol="0">
            <a:spAutoFit/>
          </a:bodyPr>
          <a:lstStyle/>
          <a:p>
            <a:r>
              <a:rPr lang="en-GB" sz="2800" dirty="0"/>
              <a:t>Natalia </a:t>
            </a:r>
            <a:r>
              <a:rPr lang="en-GB" sz="2800" dirty="0" err="1" smtClean="0"/>
              <a:t>Rozora</a:t>
            </a:r>
            <a:endParaRPr lang="en-GB" sz="2800" dirty="0" smtClean="0"/>
          </a:p>
          <a:p>
            <a:pPr algn="ctr"/>
            <a:r>
              <a:rPr lang="en-GB" sz="2400" dirty="0" smtClean="0"/>
              <a:t>Nielsen</a:t>
            </a:r>
            <a:endParaRPr lang="en-GB" sz="2400" dirty="0"/>
          </a:p>
        </p:txBody>
      </p:sp>
    </p:spTree>
    <p:extLst>
      <p:ext uri="{BB962C8B-B14F-4D97-AF65-F5344CB8AC3E}">
        <p14:creationId xmlns:p14="http://schemas.microsoft.com/office/powerpoint/2010/main" val="2614340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are homelessness?</a:t>
            </a:r>
            <a:endParaRPr lang="en-GB" dirty="0"/>
          </a:p>
        </p:txBody>
      </p:sp>
      <p:sp>
        <p:nvSpPr>
          <p:cNvPr id="3" name="Content Placeholder 2"/>
          <p:cNvSpPr>
            <a:spLocks noGrp="1"/>
          </p:cNvSpPr>
          <p:nvPr>
            <p:ph idx="1"/>
          </p:nvPr>
        </p:nvSpPr>
        <p:spPr>
          <a:xfrm>
            <a:off x="457200" y="1340768"/>
            <a:ext cx="8229600" cy="2260847"/>
          </a:xfrm>
          <a:ln>
            <a:solidFill>
              <a:schemeClr val="tx1"/>
            </a:solidFill>
          </a:ln>
        </p:spPr>
        <p:txBody>
          <a:bodyPr>
            <a:normAutofit fontScale="55000" lnSpcReduction="20000"/>
          </a:bodyPr>
          <a:lstStyle/>
          <a:p>
            <a:r>
              <a:rPr lang="en-GB" dirty="0" smtClean="0"/>
              <a:t>People sleeping rough. </a:t>
            </a:r>
          </a:p>
          <a:p>
            <a:r>
              <a:rPr lang="en-GB" dirty="0" smtClean="0"/>
              <a:t>Single homeless people living in hostels, shelters and temporary supported accommodation. </a:t>
            </a:r>
          </a:p>
          <a:p>
            <a:r>
              <a:rPr lang="en-GB" dirty="0" smtClean="0"/>
              <a:t>Statutorily homeless households – that is, households who seek housing assistance from local authorities on grounds of being currently or imminently without accommodation. </a:t>
            </a:r>
          </a:p>
          <a:p>
            <a:r>
              <a:rPr lang="en-GB" dirty="0" smtClean="0"/>
              <a:t>‘Hidden homeless’ households – that is, people who may be considered homeless but whose situation is not ‘visible’ either on the streets or in official statistics.  Examples are shared / overcrowded </a:t>
            </a:r>
          </a:p>
          <a:p>
            <a:endParaRPr lang="en-GB" dirty="0"/>
          </a:p>
          <a:p>
            <a:endParaRPr lang="en-GB" dirty="0" smtClean="0"/>
          </a:p>
          <a:p>
            <a:endParaRPr lang="en-GB" dirty="0"/>
          </a:p>
        </p:txBody>
      </p:sp>
      <p:sp>
        <p:nvSpPr>
          <p:cNvPr id="5" name="Content Placeholder 2"/>
          <p:cNvSpPr txBox="1">
            <a:spLocks/>
          </p:cNvSpPr>
          <p:nvPr/>
        </p:nvSpPr>
        <p:spPr>
          <a:xfrm>
            <a:off x="467544" y="4221088"/>
            <a:ext cx="8229600" cy="1872208"/>
          </a:xfrm>
          <a:prstGeom prst="rect">
            <a:avLst/>
          </a:prstGeom>
          <a:ln>
            <a:solidFill>
              <a:schemeClr val="tx1"/>
            </a:solidFill>
          </a:ln>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t>Available statistics is limited:</a:t>
            </a:r>
          </a:p>
          <a:p>
            <a:r>
              <a:rPr lang="en-GB" dirty="0" smtClean="0"/>
              <a:t>¬9ths people are sleeping rough in London snapshot and it is &gt;200% over decade (GLA/CHAIN ‘Street to Home’ monitoring ) . Nationality-wise : 54% -UK, 27% - CEE, 19% -other</a:t>
            </a:r>
          </a:p>
          <a:p>
            <a:r>
              <a:rPr lang="en-GB" dirty="0" smtClean="0"/>
              <a:t>~50 </a:t>
            </a:r>
            <a:r>
              <a:rPr lang="en-GB" dirty="0" err="1" smtClean="0"/>
              <a:t>ths</a:t>
            </a:r>
            <a:r>
              <a:rPr lang="en-GB" dirty="0" smtClean="0"/>
              <a:t>  people are single homeless or Statutorily homeless households (DCLG statutory homelessness statistics)</a:t>
            </a:r>
          </a:p>
          <a:p>
            <a:r>
              <a:rPr lang="en-GB" dirty="0" smtClean="0"/>
              <a:t>7% are overcrowded tenures and it is </a:t>
            </a:r>
            <a:r>
              <a:rPr lang="en-GB" dirty="0" smtClean="0"/>
              <a:t>growth </a:t>
            </a:r>
            <a:r>
              <a:rPr lang="en-GB" dirty="0" smtClean="0"/>
              <a:t>by 2pp over decade (Survey of English Housing/English Housing Survey)</a:t>
            </a:r>
          </a:p>
          <a:p>
            <a:endParaRPr lang="en-GB" dirty="0" smtClean="0"/>
          </a:p>
          <a:p>
            <a:endParaRPr lang="en-GB" dirty="0"/>
          </a:p>
        </p:txBody>
      </p:sp>
    </p:spTree>
    <p:extLst>
      <p:ext uri="{BB962C8B-B14F-4D97-AF65-F5344CB8AC3E}">
        <p14:creationId xmlns:p14="http://schemas.microsoft.com/office/powerpoint/2010/main" val="41962738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5489" y="1084094"/>
            <a:ext cx="6743365" cy="5009201"/>
          </a:xfrm>
          <a:prstGeom prst="rect">
            <a:avLst/>
          </a:prstGeom>
          <a:gradFill flip="none" rotWithShape="1">
            <a:gsLst>
              <a:gs pos="14000">
                <a:srgbClr val="8488C4"/>
              </a:gs>
              <a:gs pos="62000">
                <a:srgbClr val="D4DEFF">
                  <a:lumMod val="86000"/>
                  <a:lumOff val="14000"/>
                </a:srgbClr>
              </a:gs>
              <a:gs pos="100000">
                <a:srgbClr val="D4DEFF"/>
              </a:gs>
              <a:gs pos="100000">
                <a:srgbClr val="96AB94"/>
              </a:gs>
            </a:gsLst>
            <a:lin ang="189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353394" y="117167"/>
            <a:ext cx="8229600" cy="1143000"/>
          </a:xfrm>
        </p:spPr>
        <p:txBody>
          <a:bodyPr>
            <a:normAutofit/>
          </a:bodyPr>
          <a:lstStyle/>
          <a:p>
            <a:r>
              <a:rPr lang="en-GB" dirty="0" smtClean="0"/>
              <a:t>Hidden population in scenarios</a:t>
            </a:r>
            <a:endParaRPr lang="en-GB" dirty="0"/>
          </a:p>
        </p:txBody>
      </p:sp>
      <p:sp>
        <p:nvSpPr>
          <p:cNvPr id="3" name="Content Placeholder 2"/>
          <p:cNvSpPr>
            <a:spLocks noGrp="1"/>
          </p:cNvSpPr>
          <p:nvPr>
            <p:ph idx="1"/>
          </p:nvPr>
        </p:nvSpPr>
        <p:spPr>
          <a:xfrm>
            <a:off x="899592" y="5229200"/>
            <a:ext cx="2304256" cy="1368152"/>
          </a:xfrm>
        </p:spPr>
        <p:txBody>
          <a:bodyPr>
            <a:normAutofit/>
          </a:bodyPr>
          <a:lstStyle/>
          <a:p>
            <a:pPr marL="0" indent="0">
              <a:buNone/>
            </a:pPr>
            <a:r>
              <a:rPr lang="en-GB" sz="1800" b="1" dirty="0"/>
              <a:t>Hard Brexit</a:t>
            </a:r>
          </a:p>
          <a:p>
            <a:endParaRPr lang="en-GB" dirty="0"/>
          </a:p>
          <a:p>
            <a:endParaRPr lang="en-GB" dirty="0"/>
          </a:p>
          <a:p>
            <a:endParaRPr lang="en-GB" dirty="0"/>
          </a:p>
          <a:p>
            <a:endParaRPr lang="en-GB" dirty="0"/>
          </a:p>
        </p:txBody>
      </p:sp>
      <p:cxnSp>
        <p:nvCxnSpPr>
          <p:cNvPr id="7" name="Straight Arrow Connector 6"/>
          <p:cNvCxnSpPr/>
          <p:nvPr/>
        </p:nvCxnSpPr>
        <p:spPr>
          <a:xfrm flipH="1">
            <a:off x="4103948" y="1012086"/>
            <a:ext cx="59518" cy="5225226"/>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755577" y="3857413"/>
            <a:ext cx="7056783" cy="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75356" y="6372036"/>
            <a:ext cx="3392788" cy="369332"/>
          </a:xfrm>
          <a:prstGeom prst="rect">
            <a:avLst/>
          </a:prstGeom>
          <a:noFill/>
        </p:spPr>
        <p:txBody>
          <a:bodyPr wrap="none" rtlCol="0">
            <a:spAutoFit/>
          </a:bodyPr>
          <a:lstStyle/>
          <a:p>
            <a:r>
              <a:rPr lang="en-GB" b="1" dirty="0" smtClean="0">
                <a:solidFill>
                  <a:srgbClr val="0070C0"/>
                </a:solidFill>
              </a:rPr>
              <a:t>Freedom of movement of people</a:t>
            </a:r>
            <a:endParaRPr lang="en-GB" dirty="0"/>
          </a:p>
        </p:txBody>
      </p:sp>
      <p:sp>
        <p:nvSpPr>
          <p:cNvPr id="22" name="TextBox 21"/>
          <p:cNvSpPr txBox="1"/>
          <p:nvPr/>
        </p:nvSpPr>
        <p:spPr>
          <a:xfrm rot="16200000">
            <a:off x="7084894" y="3418289"/>
            <a:ext cx="3171189" cy="369332"/>
          </a:xfrm>
          <a:prstGeom prst="rect">
            <a:avLst/>
          </a:prstGeom>
          <a:noFill/>
        </p:spPr>
        <p:txBody>
          <a:bodyPr wrap="none" rtlCol="0">
            <a:spAutoFit/>
          </a:bodyPr>
          <a:lstStyle/>
          <a:p>
            <a:r>
              <a:rPr lang="en-GB" b="1" dirty="0" smtClean="0">
                <a:solidFill>
                  <a:srgbClr val="0070C0"/>
                </a:solidFill>
              </a:rPr>
              <a:t>Single Market / Custom Union</a:t>
            </a:r>
            <a:r>
              <a:rPr lang="en-GB" dirty="0" smtClean="0"/>
              <a:t>, </a:t>
            </a:r>
            <a:endParaRPr lang="en-GB" dirty="0"/>
          </a:p>
        </p:txBody>
      </p:sp>
      <p:sp>
        <p:nvSpPr>
          <p:cNvPr id="23" name="TextBox 22"/>
          <p:cNvSpPr txBox="1"/>
          <p:nvPr/>
        </p:nvSpPr>
        <p:spPr>
          <a:xfrm>
            <a:off x="5936170" y="1084094"/>
            <a:ext cx="2042225" cy="707886"/>
          </a:xfrm>
          <a:prstGeom prst="rect">
            <a:avLst/>
          </a:prstGeom>
          <a:noFill/>
        </p:spPr>
        <p:txBody>
          <a:bodyPr wrap="square" rtlCol="0">
            <a:spAutoFit/>
          </a:bodyPr>
          <a:lstStyle/>
          <a:p>
            <a:r>
              <a:rPr lang="en-GB" b="1" dirty="0" smtClean="0"/>
              <a:t>Soft Brexit</a:t>
            </a:r>
          </a:p>
          <a:p>
            <a:r>
              <a:rPr lang="en-GB" sz="1100" dirty="0" smtClean="0"/>
              <a:t>.</a:t>
            </a:r>
          </a:p>
          <a:p>
            <a:endParaRPr lang="en-GB" sz="1100" dirty="0"/>
          </a:p>
        </p:txBody>
      </p:sp>
      <p:sp>
        <p:nvSpPr>
          <p:cNvPr id="24" name="TextBox 23"/>
          <p:cNvSpPr txBox="1"/>
          <p:nvPr/>
        </p:nvSpPr>
        <p:spPr>
          <a:xfrm>
            <a:off x="4139952" y="1514688"/>
            <a:ext cx="1800200" cy="369332"/>
          </a:xfrm>
          <a:prstGeom prst="rect">
            <a:avLst/>
          </a:prstGeom>
          <a:noFill/>
        </p:spPr>
        <p:txBody>
          <a:bodyPr wrap="square" rtlCol="0">
            <a:spAutoFit/>
          </a:bodyPr>
          <a:lstStyle/>
          <a:p>
            <a:r>
              <a:rPr lang="en-GB" b="1" dirty="0" smtClean="0"/>
              <a:t>Norway model</a:t>
            </a:r>
          </a:p>
        </p:txBody>
      </p:sp>
      <p:sp>
        <p:nvSpPr>
          <p:cNvPr id="26" name="TextBox 25"/>
          <p:cNvSpPr txBox="1"/>
          <p:nvPr/>
        </p:nvSpPr>
        <p:spPr>
          <a:xfrm>
            <a:off x="2055912" y="2069267"/>
            <a:ext cx="1796008" cy="369332"/>
          </a:xfrm>
          <a:prstGeom prst="rect">
            <a:avLst/>
          </a:prstGeom>
          <a:noFill/>
        </p:spPr>
        <p:txBody>
          <a:bodyPr wrap="square" rtlCol="0">
            <a:spAutoFit/>
          </a:bodyPr>
          <a:lstStyle/>
          <a:p>
            <a:r>
              <a:rPr lang="en-GB" b="1" dirty="0" smtClean="0"/>
              <a:t>Canada model</a:t>
            </a:r>
          </a:p>
        </p:txBody>
      </p:sp>
      <p:sp>
        <p:nvSpPr>
          <p:cNvPr id="27" name="TextBox 26"/>
          <p:cNvSpPr txBox="1"/>
          <p:nvPr/>
        </p:nvSpPr>
        <p:spPr>
          <a:xfrm>
            <a:off x="903575" y="2380238"/>
            <a:ext cx="1724209" cy="815608"/>
          </a:xfrm>
          <a:prstGeom prst="rect">
            <a:avLst/>
          </a:prstGeom>
          <a:noFill/>
        </p:spPr>
        <p:txBody>
          <a:bodyPr wrap="square" rtlCol="0">
            <a:spAutoFit/>
          </a:bodyPr>
          <a:lstStyle/>
          <a:p>
            <a:r>
              <a:rPr lang="en-GB" b="1" dirty="0" smtClean="0"/>
              <a:t>Customs partnership</a:t>
            </a:r>
          </a:p>
          <a:p>
            <a:r>
              <a:rPr lang="en-GB" sz="1100" dirty="0" smtClean="0"/>
              <a:t> </a:t>
            </a:r>
            <a:endParaRPr lang="en-GB" sz="1100" dirty="0"/>
          </a:p>
        </p:txBody>
      </p:sp>
      <p:sp>
        <p:nvSpPr>
          <p:cNvPr id="28" name="TextBox 27"/>
          <p:cNvSpPr txBox="1"/>
          <p:nvPr/>
        </p:nvSpPr>
        <p:spPr>
          <a:xfrm>
            <a:off x="7668855" y="4040258"/>
            <a:ext cx="619080" cy="369332"/>
          </a:xfrm>
          <a:prstGeom prst="rect">
            <a:avLst/>
          </a:prstGeom>
          <a:noFill/>
        </p:spPr>
        <p:txBody>
          <a:bodyPr wrap="none" rtlCol="0">
            <a:spAutoFit/>
          </a:bodyPr>
          <a:lstStyle/>
          <a:p>
            <a:r>
              <a:rPr lang="en-GB" b="1" dirty="0" smtClean="0">
                <a:solidFill>
                  <a:srgbClr val="0070C0"/>
                </a:solidFill>
              </a:rPr>
              <a:t>High</a:t>
            </a:r>
            <a:endParaRPr lang="en-GB" dirty="0"/>
          </a:p>
        </p:txBody>
      </p:sp>
      <p:sp>
        <p:nvSpPr>
          <p:cNvPr id="29" name="TextBox 28"/>
          <p:cNvSpPr txBox="1"/>
          <p:nvPr/>
        </p:nvSpPr>
        <p:spPr>
          <a:xfrm>
            <a:off x="348537" y="3964414"/>
            <a:ext cx="576953" cy="369332"/>
          </a:xfrm>
          <a:prstGeom prst="rect">
            <a:avLst/>
          </a:prstGeom>
          <a:noFill/>
        </p:spPr>
        <p:txBody>
          <a:bodyPr wrap="none" rtlCol="0">
            <a:spAutoFit/>
          </a:bodyPr>
          <a:lstStyle/>
          <a:p>
            <a:r>
              <a:rPr lang="en-GB" b="1" dirty="0" smtClean="0">
                <a:solidFill>
                  <a:srgbClr val="0070C0"/>
                </a:solidFill>
              </a:rPr>
              <a:t>Low</a:t>
            </a:r>
            <a:endParaRPr lang="en-GB" dirty="0"/>
          </a:p>
        </p:txBody>
      </p:sp>
      <p:sp>
        <p:nvSpPr>
          <p:cNvPr id="30" name="TextBox 29"/>
          <p:cNvSpPr txBox="1"/>
          <p:nvPr/>
        </p:nvSpPr>
        <p:spPr>
          <a:xfrm>
            <a:off x="8262052" y="1012086"/>
            <a:ext cx="702436" cy="369332"/>
          </a:xfrm>
          <a:prstGeom prst="rect">
            <a:avLst/>
          </a:prstGeom>
          <a:noFill/>
        </p:spPr>
        <p:txBody>
          <a:bodyPr wrap="none" rtlCol="0">
            <a:spAutoFit/>
          </a:bodyPr>
          <a:lstStyle/>
          <a:p>
            <a:r>
              <a:rPr lang="en-GB" b="1" dirty="0" smtClean="0">
                <a:solidFill>
                  <a:srgbClr val="0070C0"/>
                </a:solidFill>
              </a:rPr>
              <a:t>Open</a:t>
            </a:r>
            <a:endParaRPr lang="en-GB" dirty="0"/>
          </a:p>
        </p:txBody>
      </p:sp>
      <p:sp>
        <p:nvSpPr>
          <p:cNvPr id="31" name="TextBox 30"/>
          <p:cNvSpPr txBox="1"/>
          <p:nvPr/>
        </p:nvSpPr>
        <p:spPr>
          <a:xfrm>
            <a:off x="8319270" y="5723964"/>
            <a:ext cx="816249" cy="369332"/>
          </a:xfrm>
          <a:prstGeom prst="rect">
            <a:avLst/>
          </a:prstGeom>
          <a:noFill/>
        </p:spPr>
        <p:txBody>
          <a:bodyPr wrap="none" rtlCol="0">
            <a:spAutoFit/>
          </a:bodyPr>
          <a:lstStyle/>
          <a:p>
            <a:r>
              <a:rPr lang="en-GB" b="1" dirty="0" smtClean="0">
                <a:solidFill>
                  <a:srgbClr val="0070C0"/>
                </a:solidFill>
              </a:rPr>
              <a:t>Closed</a:t>
            </a:r>
            <a:endParaRPr lang="en-GB"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037476" y="3530948"/>
            <a:ext cx="4648200" cy="12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93469" y="6021288"/>
            <a:ext cx="518091" cy="307777"/>
          </a:xfrm>
          <a:prstGeom prst="rect">
            <a:avLst/>
          </a:prstGeom>
          <a:noFill/>
        </p:spPr>
        <p:txBody>
          <a:bodyPr wrap="none" rtlCol="0">
            <a:spAutoFit/>
          </a:bodyPr>
          <a:lstStyle/>
          <a:p>
            <a:r>
              <a:rPr lang="en-GB" sz="1400" dirty="0" smtClean="0"/>
              <a:t>High</a:t>
            </a:r>
            <a:endParaRPr lang="en-GB" sz="1400" dirty="0"/>
          </a:p>
        </p:txBody>
      </p:sp>
      <p:sp>
        <p:nvSpPr>
          <p:cNvPr id="32" name="TextBox 31"/>
          <p:cNvSpPr txBox="1"/>
          <p:nvPr/>
        </p:nvSpPr>
        <p:spPr>
          <a:xfrm>
            <a:off x="107504" y="836712"/>
            <a:ext cx="585417" cy="307777"/>
          </a:xfrm>
          <a:prstGeom prst="rect">
            <a:avLst/>
          </a:prstGeom>
          <a:noFill/>
        </p:spPr>
        <p:txBody>
          <a:bodyPr wrap="none" rtlCol="0">
            <a:spAutoFit/>
          </a:bodyPr>
          <a:lstStyle/>
          <a:p>
            <a:r>
              <a:rPr lang="en-GB" sz="1400" dirty="0" smtClean="0"/>
              <a:t>Same</a:t>
            </a:r>
            <a:endParaRPr lang="en-GB" sz="1400" dirty="0"/>
          </a:p>
        </p:txBody>
      </p:sp>
    </p:spTree>
    <p:extLst>
      <p:ext uri="{BB962C8B-B14F-4D97-AF65-F5344CB8AC3E}">
        <p14:creationId xmlns:p14="http://schemas.microsoft.com/office/powerpoint/2010/main" val="37875478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Problem statement</a:t>
            </a:r>
            <a:endParaRPr lang="en-GB" dirty="0"/>
          </a:p>
        </p:txBody>
      </p:sp>
      <p:sp>
        <p:nvSpPr>
          <p:cNvPr id="3" name="Content Placeholder 2"/>
          <p:cNvSpPr>
            <a:spLocks noGrp="1"/>
          </p:cNvSpPr>
          <p:nvPr>
            <p:ph idx="1"/>
          </p:nvPr>
        </p:nvSpPr>
        <p:spPr/>
        <p:txBody>
          <a:bodyPr/>
          <a:lstStyle/>
          <a:p>
            <a:r>
              <a:rPr lang="en-GB" dirty="0" smtClean="0"/>
              <a:t>How to measure hidden population with expectation of change in trends?</a:t>
            </a:r>
            <a:endParaRPr lang="en-GB" dirty="0"/>
          </a:p>
        </p:txBody>
      </p:sp>
    </p:spTree>
    <p:extLst>
      <p:ext uri="{BB962C8B-B14F-4D97-AF65-F5344CB8AC3E}">
        <p14:creationId xmlns:p14="http://schemas.microsoft.com/office/powerpoint/2010/main" val="44191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Consideration for solution</a:t>
            </a:r>
            <a:endParaRPr lang="en-GB" dirty="0"/>
          </a:p>
        </p:txBody>
      </p:sp>
      <p:sp>
        <p:nvSpPr>
          <p:cNvPr id="3" name="Content Placeholder 2"/>
          <p:cNvSpPr>
            <a:spLocks noGrp="1"/>
          </p:cNvSpPr>
          <p:nvPr>
            <p:ph idx="1"/>
          </p:nvPr>
        </p:nvSpPr>
        <p:spPr>
          <a:xfrm>
            <a:off x="457200" y="1412776"/>
            <a:ext cx="8229600" cy="4525963"/>
          </a:xfrm>
        </p:spPr>
        <p:txBody>
          <a:bodyPr>
            <a:normAutofit fontScale="85000" lnSpcReduction="20000"/>
          </a:bodyPr>
          <a:lstStyle/>
          <a:p>
            <a:r>
              <a:rPr lang="en-GB" dirty="0"/>
              <a:t>Census-like enumeration </a:t>
            </a:r>
            <a:r>
              <a:rPr lang="en-GB" dirty="0" smtClean="0"/>
              <a:t>is not used for hidden </a:t>
            </a:r>
            <a:r>
              <a:rPr lang="en-GB" dirty="0"/>
              <a:t>population </a:t>
            </a:r>
            <a:r>
              <a:rPr lang="en-GB" dirty="0" smtClean="0"/>
              <a:t>estimation? sample </a:t>
            </a:r>
            <a:r>
              <a:rPr lang="en-GB" dirty="0" smtClean="0"/>
              <a:t>frame is not </a:t>
            </a:r>
            <a:r>
              <a:rPr lang="en-GB" dirty="0" smtClean="0"/>
              <a:t>available…</a:t>
            </a:r>
          </a:p>
          <a:p>
            <a:r>
              <a:rPr lang="en-GB" dirty="0" smtClean="0"/>
              <a:t>Network-based approaches:</a:t>
            </a:r>
            <a:endParaRPr lang="en-GB" dirty="0" smtClean="0"/>
          </a:p>
          <a:p>
            <a:pPr lvl="1"/>
            <a:r>
              <a:rPr lang="en-GB" dirty="0"/>
              <a:t>Snowball sampling </a:t>
            </a:r>
            <a:r>
              <a:rPr lang="en-GB" dirty="0" smtClean="0"/>
              <a:t>(case for Hungary homelessness estimation).</a:t>
            </a:r>
            <a:endParaRPr lang="en-GB" dirty="0" smtClean="0"/>
          </a:p>
          <a:p>
            <a:pPr lvl="1"/>
            <a:r>
              <a:rPr lang="en-GB" dirty="0" smtClean="0"/>
              <a:t>The network scale-up method. It based on defining social networks of </a:t>
            </a:r>
            <a:r>
              <a:rPr lang="en-GB" dirty="0"/>
              <a:t>target population </a:t>
            </a:r>
            <a:r>
              <a:rPr lang="en-GB" dirty="0" smtClean="0"/>
              <a:t>(It </a:t>
            </a:r>
            <a:r>
              <a:rPr lang="en-GB" dirty="0"/>
              <a:t>is identified their personal network </a:t>
            </a:r>
            <a:r>
              <a:rPr lang="en-GB" dirty="0" smtClean="0"/>
              <a:t>size of sampled ones and based on proportion of members belonging to target population,  </a:t>
            </a:r>
            <a:r>
              <a:rPr lang="en-GB" dirty="0"/>
              <a:t>the target </a:t>
            </a:r>
            <a:r>
              <a:rPr lang="en-GB" dirty="0" smtClean="0"/>
              <a:t>population is defined)</a:t>
            </a:r>
            <a:endParaRPr lang="en-GB" dirty="0" smtClean="0"/>
          </a:p>
          <a:p>
            <a:pPr lvl="1"/>
            <a:endParaRPr lang="en-GB" dirty="0" smtClean="0"/>
          </a:p>
          <a:p>
            <a:pPr marL="457200" lvl="1" indent="0">
              <a:buNone/>
            </a:pPr>
            <a:endParaRPr lang="en-GB" dirty="0"/>
          </a:p>
          <a:p>
            <a:r>
              <a:rPr lang="en-GB" dirty="0" smtClean="0"/>
              <a:t> Other?</a:t>
            </a:r>
            <a:r>
              <a:rPr lang="en-GB" dirty="0" smtClean="0"/>
              <a:t> </a:t>
            </a:r>
            <a:endParaRPr lang="en-GB" dirty="0"/>
          </a:p>
        </p:txBody>
      </p:sp>
    </p:spTree>
    <p:extLst>
      <p:ext uri="{BB962C8B-B14F-4D97-AF65-F5344CB8AC3E}">
        <p14:creationId xmlns:p14="http://schemas.microsoft.com/office/powerpoint/2010/main" val="37412022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Network-based approach: sampling technique</a:t>
            </a:r>
            <a:endParaRPr lang="en-GB" dirty="0"/>
          </a:p>
        </p:txBody>
      </p:sp>
      <p:sp>
        <p:nvSpPr>
          <p:cNvPr id="3" name="Content Placeholder 2"/>
          <p:cNvSpPr>
            <a:spLocks noGrp="1"/>
          </p:cNvSpPr>
          <p:nvPr>
            <p:ph idx="1"/>
          </p:nvPr>
        </p:nvSpPr>
        <p:spPr>
          <a:xfrm>
            <a:off x="467544" y="1556792"/>
            <a:ext cx="8229600" cy="4525963"/>
          </a:xfrm>
        </p:spPr>
        <p:txBody>
          <a:bodyPr/>
          <a:lstStyle/>
          <a:p>
            <a:r>
              <a:rPr lang="en-GB" dirty="0" smtClean="0"/>
              <a:t>Sample selection approach : respondent-driven </a:t>
            </a:r>
            <a:r>
              <a:rPr lang="en-GB" dirty="0" smtClean="0"/>
              <a:t>sampling </a:t>
            </a:r>
            <a:r>
              <a:rPr lang="en-GB" dirty="0" smtClean="0"/>
              <a:t>(RDS)</a:t>
            </a:r>
          </a:p>
          <a:p>
            <a:r>
              <a:rPr lang="en-GB" dirty="0" smtClean="0"/>
              <a:t>Recruitment process can be through reference (“coupon” service proposal) </a:t>
            </a:r>
          </a:p>
          <a:p>
            <a:endParaRPr lang="en-GB" dirty="0"/>
          </a:p>
          <a:p>
            <a:endParaRPr lang="en-GB" dirty="0" smtClean="0"/>
          </a:p>
          <a:p>
            <a:pPr marL="0" indent="0">
              <a:buNone/>
            </a:pPr>
            <a:endParaRPr lang="en-GB" dirty="0" smtClean="0"/>
          </a:p>
          <a:p>
            <a:endParaRPr lang="en-GB" dirty="0"/>
          </a:p>
        </p:txBody>
      </p:sp>
      <p:sp>
        <p:nvSpPr>
          <p:cNvPr id="4" name="Oval 3"/>
          <p:cNvSpPr/>
          <p:nvPr/>
        </p:nvSpPr>
        <p:spPr>
          <a:xfrm>
            <a:off x="2915816" y="4509120"/>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3068216" y="4941168"/>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3419872" y="4661520"/>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3419872" y="4149080"/>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4067944" y="4661520"/>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4644008" y="4661520"/>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4572000" y="5373216"/>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2123728" y="4661520"/>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2195736" y="5301208"/>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3851920" y="5445224"/>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2699792" y="3933056"/>
            <a:ext cx="1800200" cy="20162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Connector 15"/>
          <p:cNvCxnSpPr>
            <a:stCxn id="6" idx="0"/>
          </p:cNvCxnSpPr>
          <p:nvPr/>
        </p:nvCxnSpPr>
        <p:spPr>
          <a:xfrm flipH="1" flipV="1">
            <a:off x="3136032" y="4797152"/>
            <a:ext cx="7620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4"/>
          </p:cNvCxnSpPr>
          <p:nvPr/>
        </p:nvCxnSpPr>
        <p:spPr>
          <a:xfrm>
            <a:off x="3563888" y="4437112"/>
            <a:ext cx="36004"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7" idx="3"/>
          </p:cNvCxnSpPr>
          <p:nvPr/>
        </p:nvCxnSpPr>
        <p:spPr>
          <a:xfrm flipV="1">
            <a:off x="3419872" y="4907371"/>
            <a:ext cx="42181" cy="42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280048" y="5121188"/>
            <a:ext cx="639688"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7" idx="3"/>
          </p:cNvCxnSpPr>
          <p:nvPr/>
        </p:nvCxnSpPr>
        <p:spPr>
          <a:xfrm flipV="1">
            <a:off x="3356248" y="4907371"/>
            <a:ext cx="105805" cy="42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9" idx="3"/>
          </p:cNvCxnSpPr>
          <p:nvPr/>
        </p:nvCxnSpPr>
        <p:spPr>
          <a:xfrm flipV="1">
            <a:off x="3995936" y="4907371"/>
            <a:ext cx="114189" cy="537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0" idx="2"/>
          </p:cNvCxnSpPr>
          <p:nvPr/>
        </p:nvCxnSpPr>
        <p:spPr>
          <a:xfrm>
            <a:off x="4355976" y="4797152"/>
            <a:ext cx="288032" cy="8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11" idx="2"/>
          </p:cNvCxnSpPr>
          <p:nvPr/>
        </p:nvCxnSpPr>
        <p:spPr>
          <a:xfrm>
            <a:off x="4211960" y="5517232"/>
            <a:ext cx="360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69" name="Straight Connector 7168"/>
          <p:cNvCxnSpPr>
            <a:stCxn id="8" idx="6"/>
            <a:endCxn id="9" idx="1"/>
          </p:cNvCxnSpPr>
          <p:nvPr/>
        </p:nvCxnSpPr>
        <p:spPr>
          <a:xfrm>
            <a:off x="3707904" y="4293096"/>
            <a:ext cx="402221" cy="410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72" name="Straight Connector 7171"/>
          <p:cNvCxnSpPr>
            <a:stCxn id="13" idx="5"/>
            <a:endCxn id="14" idx="3"/>
          </p:cNvCxnSpPr>
          <p:nvPr/>
        </p:nvCxnSpPr>
        <p:spPr>
          <a:xfrm>
            <a:off x="2441587" y="5547059"/>
            <a:ext cx="1452514"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74" name="Straight Connector 7173"/>
          <p:cNvCxnSpPr>
            <a:endCxn id="4" idx="2"/>
          </p:cNvCxnSpPr>
          <p:nvPr/>
        </p:nvCxnSpPr>
        <p:spPr>
          <a:xfrm flipV="1">
            <a:off x="2411760" y="4653136"/>
            <a:ext cx="504056" cy="505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549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Further consideration</a:t>
            </a:r>
            <a:endParaRPr lang="en-GB" dirty="0"/>
          </a:p>
        </p:txBody>
      </p:sp>
      <p:sp>
        <p:nvSpPr>
          <p:cNvPr id="3" name="Content Placeholder 2"/>
          <p:cNvSpPr>
            <a:spLocks noGrp="1"/>
          </p:cNvSpPr>
          <p:nvPr>
            <p:ph idx="1"/>
          </p:nvPr>
        </p:nvSpPr>
        <p:spPr/>
        <p:txBody>
          <a:bodyPr/>
          <a:lstStyle/>
          <a:p>
            <a:r>
              <a:rPr lang="en-GB" dirty="0" smtClean="0"/>
              <a:t>RDS is practical and easier in implementation to collect minimum list of target population</a:t>
            </a:r>
          </a:p>
          <a:p>
            <a:r>
              <a:rPr lang="en-GB" dirty="0" smtClean="0"/>
              <a:t>Method defining for target population size estimation (currently it is ideation)</a:t>
            </a:r>
          </a:p>
          <a:p>
            <a:endParaRPr lang="en-GB" dirty="0"/>
          </a:p>
        </p:txBody>
      </p:sp>
    </p:spTree>
    <p:extLst>
      <p:ext uri="{BB962C8B-B14F-4D97-AF65-F5344CB8AC3E}">
        <p14:creationId xmlns:p14="http://schemas.microsoft.com/office/powerpoint/2010/main" val="4318769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2574032"/>
            <a:ext cx="8229600" cy="1143000"/>
          </a:xfrm>
        </p:spPr>
        <p:txBody>
          <a:bodyPr/>
          <a:lstStyle/>
          <a:p>
            <a:r>
              <a:rPr lang="en-GB" dirty="0" smtClean="0"/>
              <a:t>Thank you!</a:t>
            </a:r>
            <a:endParaRPr lang="en-GB" dirty="0"/>
          </a:p>
        </p:txBody>
      </p:sp>
    </p:spTree>
    <p:extLst>
      <p:ext uri="{BB962C8B-B14F-4D97-AF65-F5344CB8AC3E}">
        <p14:creationId xmlns:p14="http://schemas.microsoft.com/office/powerpoint/2010/main" val="3887069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r>
              <a:rPr lang="en-GB" dirty="0" smtClean="0"/>
              <a:t>Brexit : possible </a:t>
            </a:r>
            <a:r>
              <a:rPr lang="en-GB" dirty="0" smtClean="0"/>
              <a:t>scenarios</a:t>
            </a:r>
          </a:p>
          <a:p>
            <a:r>
              <a:rPr lang="en-GB" dirty="0" smtClean="0"/>
              <a:t>Challenges</a:t>
            </a:r>
            <a:endParaRPr lang="en-GB" dirty="0" smtClean="0"/>
          </a:p>
          <a:p>
            <a:r>
              <a:rPr lang="en-GB" dirty="0" smtClean="0"/>
              <a:t>Possible data </a:t>
            </a:r>
            <a:r>
              <a:rPr lang="en-GB" dirty="0" smtClean="0"/>
              <a:t>sources </a:t>
            </a:r>
          </a:p>
          <a:p>
            <a:r>
              <a:rPr lang="en-GB" dirty="0" smtClean="0"/>
              <a:t>Possible approaches </a:t>
            </a:r>
            <a:r>
              <a:rPr lang="en-GB" dirty="0" smtClean="0"/>
              <a:t>for population </a:t>
            </a:r>
            <a:r>
              <a:rPr lang="en-GB" dirty="0" smtClean="0"/>
              <a:t>estimation</a:t>
            </a:r>
            <a:endParaRPr lang="en-GB" dirty="0"/>
          </a:p>
        </p:txBody>
      </p:sp>
    </p:spTree>
    <p:extLst>
      <p:ext uri="{BB962C8B-B14F-4D97-AF65-F5344CB8AC3E}">
        <p14:creationId xmlns:p14="http://schemas.microsoft.com/office/powerpoint/2010/main" val="4072102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Brexit Timelines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45834195"/>
              </p:ext>
            </p:extLst>
          </p:nvPr>
        </p:nvGraphicFramePr>
        <p:xfrm>
          <a:off x="467544" y="134076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971600" y="5949280"/>
            <a:ext cx="7579709" cy="369332"/>
          </a:xfrm>
          <a:prstGeom prst="rect">
            <a:avLst/>
          </a:prstGeom>
          <a:noFill/>
        </p:spPr>
        <p:txBody>
          <a:bodyPr wrap="square" rtlCol="0">
            <a:spAutoFit/>
          </a:bodyPr>
          <a:lstStyle/>
          <a:p>
            <a:r>
              <a:rPr lang="en-GB" i="1" dirty="0" smtClean="0"/>
              <a:t>“Uncertainty of any sort results in volatility and Brexit will be no exception” </a:t>
            </a:r>
          </a:p>
        </p:txBody>
      </p:sp>
    </p:spTree>
    <p:extLst>
      <p:ext uri="{BB962C8B-B14F-4D97-AF65-F5344CB8AC3E}">
        <p14:creationId xmlns:p14="http://schemas.microsoft.com/office/powerpoint/2010/main" val="1765593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Google trends for Brexit</a:t>
            </a:r>
            <a:endParaRPr lang="en-GB" dirty="0"/>
          </a:p>
        </p:txBody>
      </p:sp>
      <p:pic>
        <p:nvPicPr>
          <p:cNvPr id="102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3212976"/>
            <a:ext cx="8496944" cy="3163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843808" y="1196752"/>
            <a:ext cx="3960440" cy="2031325"/>
          </a:xfrm>
          <a:prstGeom prst="rect">
            <a:avLst/>
          </a:prstGeom>
          <a:noFill/>
        </p:spPr>
        <p:txBody>
          <a:bodyPr wrap="square" rtlCol="0">
            <a:spAutoFit/>
          </a:bodyPr>
          <a:lstStyle/>
          <a:p>
            <a:pPr fontAlgn="t"/>
            <a:r>
              <a:rPr lang="en-GB" dirty="0"/>
              <a:t>Top "how will Brexit affect...?" </a:t>
            </a:r>
          </a:p>
          <a:p>
            <a:r>
              <a:rPr lang="en-GB" dirty="0" smtClean="0"/>
              <a:t>1 </a:t>
            </a:r>
            <a:r>
              <a:rPr lang="en-GB" u="none" strike="noStrike" dirty="0" smtClean="0">
                <a:effectLst/>
              </a:rPr>
              <a:t>Euro</a:t>
            </a:r>
            <a:endParaRPr lang="en-GB" dirty="0" smtClean="0">
              <a:effectLst/>
            </a:endParaRPr>
          </a:p>
          <a:p>
            <a:r>
              <a:rPr lang="en-GB" dirty="0" smtClean="0"/>
              <a:t>2 </a:t>
            </a:r>
            <a:r>
              <a:rPr lang="en-GB" u="none" strike="noStrike" dirty="0" smtClean="0">
                <a:effectLst/>
              </a:rPr>
              <a:t>Pound</a:t>
            </a:r>
            <a:endParaRPr lang="en-GB" dirty="0" smtClean="0">
              <a:effectLst/>
            </a:endParaRPr>
          </a:p>
          <a:p>
            <a:r>
              <a:rPr lang="en-GB" dirty="0" smtClean="0"/>
              <a:t>3 </a:t>
            </a:r>
            <a:r>
              <a:rPr lang="en-GB" u="none" strike="noStrike" dirty="0" smtClean="0">
                <a:effectLst/>
              </a:rPr>
              <a:t>House prices</a:t>
            </a:r>
            <a:endParaRPr lang="en-GB" dirty="0" smtClean="0">
              <a:effectLst/>
            </a:endParaRPr>
          </a:p>
          <a:p>
            <a:r>
              <a:rPr lang="en-GB" dirty="0" smtClean="0"/>
              <a:t>4 </a:t>
            </a:r>
            <a:r>
              <a:rPr lang="en-GB" u="none" strike="noStrike" dirty="0" smtClean="0">
                <a:effectLst/>
              </a:rPr>
              <a:t>Immigration</a:t>
            </a:r>
            <a:endParaRPr lang="en-GB" dirty="0" smtClean="0">
              <a:effectLst/>
            </a:endParaRPr>
          </a:p>
          <a:p>
            <a:r>
              <a:rPr lang="en-GB" dirty="0" smtClean="0"/>
              <a:t>5 </a:t>
            </a:r>
            <a:r>
              <a:rPr lang="en-GB" u="none" strike="noStrike" dirty="0" smtClean="0">
                <a:effectLst/>
              </a:rPr>
              <a:t>Stock market</a:t>
            </a:r>
            <a:endParaRPr lang="en-GB" dirty="0" smtClean="0">
              <a:effectLst/>
            </a:endParaRPr>
          </a:p>
          <a:p>
            <a:endParaRPr lang="en-GB" dirty="0"/>
          </a:p>
        </p:txBody>
      </p:sp>
    </p:spTree>
    <p:extLst>
      <p:ext uri="{BB962C8B-B14F-4D97-AF65-F5344CB8AC3E}">
        <p14:creationId xmlns:p14="http://schemas.microsoft.com/office/powerpoint/2010/main" val="2744727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394" y="117167"/>
            <a:ext cx="8229600" cy="1143000"/>
          </a:xfrm>
        </p:spPr>
        <p:txBody>
          <a:bodyPr/>
          <a:lstStyle/>
          <a:p>
            <a:r>
              <a:rPr lang="en-GB" dirty="0" smtClean="0"/>
              <a:t>Possible scenarios of Brexit</a:t>
            </a:r>
            <a:endParaRPr lang="en-GB" dirty="0"/>
          </a:p>
        </p:txBody>
      </p:sp>
      <p:sp>
        <p:nvSpPr>
          <p:cNvPr id="3" name="Content Placeholder 2"/>
          <p:cNvSpPr>
            <a:spLocks noGrp="1"/>
          </p:cNvSpPr>
          <p:nvPr>
            <p:ph idx="1"/>
          </p:nvPr>
        </p:nvSpPr>
        <p:spPr>
          <a:xfrm>
            <a:off x="395536" y="5013176"/>
            <a:ext cx="2304256" cy="1368152"/>
          </a:xfrm>
        </p:spPr>
        <p:txBody>
          <a:bodyPr>
            <a:normAutofit/>
          </a:bodyPr>
          <a:lstStyle/>
          <a:p>
            <a:pPr marL="0" indent="0">
              <a:buNone/>
            </a:pPr>
            <a:r>
              <a:rPr lang="en-GB" sz="1800" b="1" dirty="0"/>
              <a:t>Hard Brexit</a:t>
            </a:r>
          </a:p>
          <a:p>
            <a:pPr marL="0" indent="0">
              <a:buNone/>
            </a:pPr>
            <a:r>
              <a:rPr lang="en-GB" sz="1300" dirty="0" smtClean="0"/>
              <a:t>A </a:t>
            </a:r>
            <a:r>
              <a:rPr lang="en-GB" sz="1300" dirty="0"/>
              <a:t>hard Brexit would be one where few of the existing ties between the UK and the EU were </a:t>
            </a:r>
            <a:r>
              <a:rPr lang="en-GB" sz="1300" dirty="0" smtClean="0"/>
              <a:t>retained</a:t>
            </a:r>
            <a:endParaRPr lang="en-GB" dirty="0"/>
          </a:p>
          <a:p>
            <a:endParaRPr lang="en-GB" dirty="0"/>
          </a:p>
          <a:p>
            <a:endParaRPr lang="en-GB" dirty="0"/>
          </a:p>
          <a:p>
            <a:endParaRPr lang="en-GB" dirty="0"/>
          </a:p>
          <a:p>
            <a:endParaRPr lang="en-GB" dirty="0"/>
          </a:p>
        </p:txBody>
      </p:sp>
      <p:cxnSp>
        <p:nvCxnSpPr>
          <p:cNvPr id="7" name="Straight Arrow Connector 6"/>
          <p:cNvCxnSpPr/>
          <p:nvPr/>
        </p:nvCxnSpPr>
        <p:spPr>
          <a:xfrm flipH="1">
            <a:off x="4067944" y="1196752"/>
            <a:ext cx="72008" cy="499991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48538" y="3857413"/>
            <a:ext cx="7629857" cy="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75356" y="6372036"/>
            <a:ext cx="3392788" cy="369332"/>
          </a:xfrm>
          <a:prstGeom prst="rect">
            <a:avLst/>
          </a:prstGeom>
          <a:noFill/>
        </p:spPr>
        <p:txBody>
          <a:bodyPr wrap="none" rtlCol="0">
            <a:spAutoFit/>
          </a:bodyPr>
          <a:lstStyle/>
          <a:p>
            <a:r>
              <a:rPr lang="en-GB" b="1" dirty="0" smtClean="0">
                <a:solidFill>
                  <a:srgbClr val="0070C0"/>
                </a:solidFill>
              </a:rPr>
              <a:t>Freedom of movement of people</a:t>
            </a:r>
            <a:endParaRPr lang="en-GB" dirty="0"/>
          </a:p>
        </p:txBody>
      </p:sp>
      <p:sp>
        <p:nvSpPr>
          <p:cNvPr id="22" name="TextBox 21"/>
          <p:cNvSpPr txBox="1"/>
          <p:nvPr/>
        </p:nvSpPr>
        <p:spPr>
          <a:xfrm rot="16200000">
            <a:off x="7084894" y="3418289"/>
            <a:ext cx="3171189" cy="369332"/>
          </a:xfrm>
          <a:prstGeom prst="rect">
            <a:avLst/>
          </a:prstGeom>
          <a:noFill/>
        </p:spPr>
        <p:txBody>
          <a:bodyPr wrap="none" rtlCol="0">
            <a:spAutoFit/>
          </a:bodyPr>
          <a:lstStyle/>
          <a:p>
            <a:r>
              <a:rPr lang="en-GB" b="1" dirty="0" smtClean="0">
                <a:solidFill>
                  <a:srgbClr val="0070C0"/>
                </a:solidFill>
              </a:rPr>
              <a:t>Single Market / Custom Union</a:t>
            </a:r>
            <a:r>
              <a:rPr lang="en-GB" dirty="0" smtClean="0"/>
              <a:t>, </a:t>
            </a:r>
            <a:endParaRPr lang="en-GB" dirty="0"/>
          </a:p>
        </p:txBody>
      </p:sp>
      <p:sp>
        <p:nvSpPr>
          <p:cNvPr id="23" name="TextBox 22"/>
          <p:cNvSpPr txBox="1"/>
          <p:nvPr/>
        </p:nvSpPr>
        <p:spPr>
          <a:xfrm>
            <a:off x="5936170" y="1084094"/>
            <a:ext cx="2042225" cy="1723549"/>
          </a:xfrm>
          <a:prstGeom prst="rect">
            <a:avLst/>
          </a:prstGeom>
          <a:noFill/>
        </p:spPr>
        <p:txBody>
          <a:bodyPr wrap="square" rtlCol="0">
            <a:spAutoFit/>
          </a:bodyPr>
          <a:lstStyle/>
          <a:p>
            <a:r>
              <a:rPr lang="en-GB" b="1" dirty="0" smtClean="0"/>
              <a:t>Soft Brexit</a:t>
            </a:r>
          </a:p>
          <a:p>
            <a:r>
              <a:rPr lang="en-GB" sz="1100" dirty="0" smtClean="0"/>
              <a:t>staying as closely aligned to the EU as possible. Single market or the customs union or both. free movement of people, allowing European Union citizens rights to settle in the UK with access to public services and benefits.</a:t>
            </a:r>
          </a:p>
          <a:p>
            <a:endParaRPr lang="en-GB" sz="1100" dirty="0"/>
          </a:p>
        </p:txBody>
      </p:sp>
      <p:sp>
        <p:nvSpPr>
          <p:cNvPr id="24" name="TextBox 23"/>
          <p:cNvSpPr txBox="1"/>
          <p:nvPr/>
        </p:nvSpPr>
        <p:spPr>
          <a:xfrm>
            <a:off x="4139952" y="1514688"/>
            <a:ext cx="1800200" cy="1554272"/>
          </a:xfrm>
          <a:prstGeom prst="rect">
            <a:avLst/>
          </a:prstGeom>
          <a:noFill/>
        </p:spPr>
        <p:txBody>
          <a:bodyPr wrap="square" rtlCol="0">
            <a:spAutoFit/>
          </a:bodyPr>
          <a:lstStyle/>
          <a:p>
            <a:r>
              <a:rPr lang="en-GB" b="1" dirty="0" smtClean="0"/>
              <a:t>Norway model</a:t>
            </a:r>
          </a:p>
          <a:p>
            <a:r>
              <a:rPr lang="en-GB" sz="1100" dirty="0" smtClean="0"/>
              <a:t>freedom of movement of people, make a contribution to the EU budget and abide by the rulings of the European Court of Justice, in exchange for remaining in the single market.</a:t>
            </a:r>
          </a:p>
        </p:txBody>
      </p:sp>
      <p:sp>
        <p:nvSpPr>
          <p:cNvPr id="26" name="TextBox 25"/>
          <p:cNvSpPr txBox="1"/>
          <p:nvPr/>
        </p:nvSpPr>
        <p:spPr>
          <a:xfrm>
            <a:off x="1839888" y="2069267"/>
            <a:ext cx="1796008" cy="1215717"/>
          </a:xfrm>
          <a:prstGeom prst="rect">
            <a:avLst/>
          </a:prstGeom>
          <a:noFill/>
        </p:spPr>
        <p:txBody>
          <a:bodyPr wrap="square" rtlCol="0">
            <a:spAutoFit/>
          </a:bodyPr>
          <a:lstStyle/>
          <a:p>
            <a:r>
              <a:rPr lang="en-GB" b="1" dirty="0" smtClean="0"/>
              <a:t>Canada model</a:t>
            </a:r>
          </a:p>
          <a:p>
            <a:r>
              <a:rPr lang="en-GB" sz="1100" dirty="0" smtClean="0"/>
              <a:t>Refers to a free-trade agreement which removes lots of barriers to trade between the two, but not as many as the Norway model</a:t>
            </a:r>
          </a:p>
        </p:txBody>
      </p:sp>
      <p:sp>
        <p:nvSpPr>
          <p:cNvPr id="27" name="TextBox 26"/>
          <p:cNvSpPr txBox="1"/>
          <p:nvPr/>
        </p:nvSpPr>
        <p:spPr>
          <a:xfrm>
            <a:off x="251520" y="2380238"/>
            <a:ext cx="1724209" cy="1323439"/>
          </a:xfrm>
          <a:prstGeom prst="rect">
            <a:avLst/>
          </a:prstGeom>
          <a:noFill/>
        </p:spPr>
        <p:txBody>
          <a:bodyPr wrap="square" rtlCol="0">
            <a:spAutoFit/>
          </a:bodyPr>
          <a:lstStyle/>
          <a:p>
            <a:r>
              <a:rPr lang="en-GB" b="1" dirty="0" smtClean="0"/>
              <a:t>Customs partnership</a:t>
            </a:r>
          </a:p>
          <a:p>
            <a:r>
              <a:rPr lang="en-GB" sz="1100" dirty="0" smtClean="0"/>
              <a:t> hybrid model, would enable trade in goods without the need for customs checks. </a:t>
            </a:r>
            <a:endParaRPr lang="en-GB" sz="1100" dirty="0"/>
          </a:p>
        </p:txBody>
      </p:sp>
      <p:sp>
        <p:nvSpPr>
          <p:cNvPr id="28" name="TextBox 27"/>
          <p:cNvSpPr txBox="1"/>
          <p:nvPr/>
        </p:nvSpPr>
        <p:spPr>
          <a:xfrm>
            <a:off x="7668855" y="4040258"/>
            <a:ext cx="619080" cy="369332"/>
          </a:xfrm>
          <a:prstGeom prst="rect">
            <a:avLst/>
          </a:prstGeom>
          <a:noFill/>
        </p:spPr>
        <p:txBody>
          <a:bodyPr wrap="none" rtlCol="0">
            <a:spAutoFit/>
          </a:bodyPr>
          <a:lstStyle/>
          <a:p>
            <a:r>
              <a:rPr lang="en-GB" b="1" dirty="0" smtClean="0">
                <a:solidFill>
                  <a:srgbClr val="0070C0"/>
                </a:solidFill>
              </a:rPr>
              <a:t>High</a:t>
            </a:r>
            <a:endParaRPr lang="en-GB" dirty="0"/>
          </a:p>
        </p:txBody>
      </p:sp>
      <p:sp>
        <p:nvSpPr>
          <p:cNvPr id="29" name="TextBox 28"/>
          <p:cNvSpPr txBox="1"/>
          <p:nvPr/>
        </p:nvSpPr>
        <p:spPr>
          <a:xfrm>
            <a:off x="348537" y="3964414"/>
            <a:ext cx="576953" cy="369332"/>
          </a:xfrm>
          <a:prstGeom prst="rect">
            <a:avLst/>
          </a:prstGeom>
          <a:noFill/>
        </p:spPr>
        <p:txBody>
          <a:bodyPr wrap="none" rtlCol="0">
            <a:spAutoFit/>
          </a:bodyPr>
          <a:lstStyle/>
          <a:p>
            <a:r>
              <a:rPr lang="en-GB" b="1" dirty="0" smtClean="0">
                <a:solidFill>
                  <a:srgbClr val="0070C0"/>
                </a:solidFill>
              </a:rPr>
              <a:t>Low</a:t>
            </a:r>
            <a:endParaRPr lang="en-GB" dirty="0"/>
          </a:p>
        </p:txBody>
      </p:sp>
      <p:sp>
        <p:nvSpPr>
          <p:cNvPr id="30" name="TextBox 29"/>
          <p:cNvSpPr txBox="1"/>
          <p:nvPr/>
        </p:nvSpPr>
        <p:spPr>
          <a:xfrm>
            <a:off x="8262052" y="1012086"/>
            <a:ext cx="702436" cy="369332"/>
          </a:xfrm>
          <a:prstGeom prst="rect">
            <a:avLst/>
          </a:prstGeom>
          <a:noFill/>
        </p:spPr>
        <p:txBody>
          <a:bodyPr wrap="none" rtlCol="0">
            <a:spAutoFit/>
          </a:bodyPr>
          <a:lstStyle/>
          <a:p>
            <a:r>
              <a:rPr lang="en-GB" b="1" dirty="0" smtClean="0">
                <a:solidFill>
                  <a:srgbClr val="0070C0"/>
                </a:solidFill>
              </a:rPr>
              <a:t>Open</a:t>
            </a:r>
            <a:endParaRPr lang="en-GB" dirty="0"/>
          </a:p>
        </p:txBody>
      </p:sp>
      <p:sp>
        <p:nvSpPr>
          <p:cNvPr id="31" name="TextBox 30"/>
          <p:cNvSpPr txBox="1"/>
          <p:nvPr/>
        </p:nvSpPr>
        <p:spPr>
          <a:xfrm>
            <a:off x="8319270" y="5723964"/>
            <a:ext cx="816249" cy="369332"/>
          </a:xfrm>
          <a:prstGeom prst="rect">
            <a:avLst/>
          </a:prstGeom>
          <a:noFill/>
        </p:spPr>
        <p:txBody>
          <a:bodyPr wrap="none" rtlCol="0">
            <a:spAutoFit/>
          </a:bodyPr>
          <a:lstStyle/>
          <a:p>
            <a:r>
              <a:rPr lang="en-GB" b="1" dirty="0" smtClean="0">
                <a:solidFill>
                  <a:srgbClr val="0070C0"/>
                </a:solidFill>
              </a:rPr>
              <a:t>Closed</a:t>
            </a:r>
            <a:endParaRPr lang="en-GB" dirty="0"/>
          </a:p>
        </p:txBody>
      </p:sp>
    </p:spTree>
    <p:extLst>
      <p:ext uri="{BB962C8B-B14F-4D97-AF65-F5344CB8AC3E}">
        <p14:creationId xmlns:p14="http://schemas.microsoft.com/office/powerpoint/2010/main" val="891689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Challenges</a:t>
            </a:r>
            <a:endParaRPr lang="en-GB" dirty="0"/>
          </a:p>
        </p:txBody>
      </p:sp>
      <p:sp>
        <p:nvSpPr>
          <p:cNvPr id="3" name="Content Placeholder 2"/>
          <p:cNvSpPr>
            <a:spLocks noGrp="1"/>
          </p:cNvSpPr>
          <p:nvPr>
            <p:ph idx="1"/>
          </p:nvPr>
        </p:nvSpPr>
        <p:spPr/>
        <p:txBody>
          <a:bodyPr/>
          <a:lstStyle/>
          <a:p>
            <a:pPr marL="0" indent="0">
              <a:buNone/>
            </a:pPr>
            <a:r>
              <a:rPr lang="en-GB" dirty="0" smtClean="0"/>
              <a:t>Changes in</a:t>
            </a:r>
          </a:p>
          <a:p>
            <a:r>
              <a:rPr lang="en-GB" dirty="0" smtClean="0"/>
              <a:t>Migration ….</a:t>
            </a:r>
          </a:p>
          <a:p>
            <a:r>
              <a:rPr lang="en-GB" dirty="0" smtClean="0"/>
              <a:t>Homelessness…..</a:t>
            </a:r>
          </a:p>
          <a:p>
            <a:r>
              <a:rPr lang="en-GB" dirty="0" smtClean="0"/>
              <a:t>Hidden population…</a:t>
            </a:r>
            <a:endParaRPr lang="en-GB" dirty="0"/>
          </a:p>
        </p:txBody>
      </p:sp>
    </p:spTree>
    <p:extLst>
      <p:ext uri="{BB962C8B-B14F-4D97-AF65-F5344CB8AC3E}">
        <p14:creationId xmlns:p14="http://schemas.microsoft.com/office/powerpoint/2010/main" val="1817316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Methodology for population estimation in UK</a:t>
            </a:r>
            <a:endParaRPr lang="en-GB" dirty="0"/>
          </a:p>
        </p:txBody>
      </p:sp>
      <p:sp>
        <p:nvSpPr>
          <p:cNvPr id="3" name="Content Placeholder 2"/>
          <p:cNvSpPr>
            <a:spLocks noGrp="1"/>
          </p:cNvSpPr>
          <p:nvPr>
            <p:ph idx="1"/>
          </p:nvPr>
        </p:nvSpPr>
        <p:spPr/>
        <p:txBody>
          <a:bodyPr/>
          <a:lstStyle/>
          <a:p>
            <a:r>
              <a:rPr lang="en-GB" dirty="0" smtClean="0"/>
              <a:t>Cohort component methods</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276871"/>
            <a:ext cx="4104456" cy="4317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652120" y="2241738"/>
            <a:ext cx="3024336" cy="3877985"/>
          </a:xfrm>
          <a:prstGeom prst="rect">
            <a:avLst/>
          </a:prstGeom>
          <a:noFill/>
        </p:spPr>
        <p:txBody>
          <a:bodyPr wrap="square" rtlCol="0">
            <a:spAutoFit/>
          </a:bodyPr>
          <a:lstStyle/>
          <a:p>
            <a:r>
              <a:rPr lang="en-GB" dirty="0" smtClean="0"/>
              <a:t>Following data sources are used:</a:t>
            </a:r>
          </a:p>
          <a:p>
            <a:pPr lvl="1"/>
            <a:r>
              <a:rPr lang="en-GB" sz="1400" dirty="0" smtClean="0"/>
              <a:t>Births</a:t>
            </a:r>
            <a:br>
              <a:rPr lang="en-GB" sz="1400" dirty="0" smtClean="0"/>
            </a:br>
            <a:r>
              <a:rPr lang="en-GB" sz="1400" dirty="0" smtClean="0"/>
              <a:t>Deaths</a:t>
            </a:r>
            <a:br>
              <a:rPr lang="en-GB" sz="1400" dirty="0" smtClean="0"/>
            </a:br>
            <a:r>
              <a:rPr lang="en-GB" sz="1400" dirty="0" smtClean="0"/>
              <a:t>UK Armed Forces</a:t>
            </a:r>
            <a:br>
              <a:rPr lang="en-GB" sz="1400" dirty="0" smtClean="0"/>
            </a:br>
            <a:r>
              <a:rPr lang="en-GB" sz="1400" dirty="0" smtClean="0"/>
              <a:t>US Armed Forces</a:t>
            </a:r>
            <a:br>
              <a:rPr lang="en-GB" sz="1400" dirty="0" smtClean="0"/>
            </a:br>
            <a:r>
              <a:rPr lang="en-GB" sz="1400" dirty="0" smtClean="0"/>
              <a:t>Patient Register (PR)</a:t>
            </a:r>
            <a:br>
              <a:rPr lang="en-GB" sz="1400" dirty="0" smtClean="0"/>
            </a:br>
            <a:r>
              <a:rPr lang="en-GB" sz="1400" dirty="0" smtClean="0"/>
              <a:t>Higher Education Statistics Agency (HESA)</a:t>
            </a:r>
            <a:br>
              <a:rPr lang="en-GB" sz="1400" dirty="0" smtClean="0"/>
            </a:br>
            <a:r>
              <a:rPr lang="en-GB" sz="1400" dirty="0" smtClean="0"/>
              <a:t>Prisoners</a:t>
            </a:r>
            <a:br>
              <a:rPr lang="en-GB" sz="1400" dirty="0" smtClean="0"/>
            </a:br>
            <a:r>
              <a:rPr lang="en-GB" sz="1400" dirty="0" smtClean="0"/>
              <a:t>National Health Service Central Register (NHSCR)</a:t>
            </a:r>
            <a:br>
              <a:rPr lang="en-GB" sz="1400" dirty="0" smtClean="0"/>
            </a:br>
            <a:r>
              <a:rPr lang="en-GB" sz="1400" dirty="0" smtClean="0"/>
              <a:t>Migrant Workers Scan (MWS)</a:t>
            </a:r>
            <a:br>
              <a:rPr lang="en-GB" sz="1400" dirty="0" smtClean="0"/>
            </a:br>
            <a:r>
              <a:rPr lang="en-GB" sz="1400" dirty="0" smtClean="0"/>
              <a:t>Asylum Seeker Data and Non-Asylum Enforced Removals</a:t>
            </a:r>
            <a:br>
              <a:rPr lang="en-GB" sz="1400" dirty="0" smtClean="0"/>
            </a:br>
            <a:r>
              <a:rPr lang="en-GB" sz="1400" dirty="0" smtClean="0"/>
              <a:t>Home Office Immigration</a:t>
            </a:r>
            <a:br>
              <a:rPr lang="en-GB" sz="1400" dirty="0" smtClean="0"/>
            </a:br>
            <a:r>
              <a:rPr lang="en-GB" sz="1400" dirty="0" smtClean="0"/>
              <a:t>Asylum Seekers Support</a:t>
            </a:r>
            <a:endParaRPr lang="en-GB" sz="1400" dirty="0"/>
          </a:p>
        </p:txBody>
      </p:sp>
      <p:sp>
        <p:nvSpPr>
          <p:cNvPr id="5" name="Oval 4"/>
          <p:cNvSpPr/>
          <p:nvPr/>
        </p:nvSpPr>
        <p:spPr>
          <a:xfrm>
            <a:off x="1043608" y="4435862"/>
            <a:ext cx="3888432" cy="1513418"/>
          </a:xfrm>
          <a:prstGeom prst="ellipse">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08101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UK population 2017</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769458403"/>
              </p:ext>
            </p:extLst>
          </p:nvPr>
        </p:nvGraphicFramePr>
        <p:xfrm>
          <a:off x="611559" y="1628796"/>
          <a:ext cx="7920879" cy="3816428"/>
        </p:xfrm>
        <a:graphic>
          <a:graphicData uri="http://schemas.openxmlformats.org/drawingml/2006/table">
            <a:tbl>
              <a:tblPr>
                <a:tableStyleId>{5C22544A-7EE6-4342-B048-85BDC9FD1C3A}</a:tableStyleId>
              </a:tblPr>
              <a:tblGrid>
                <a:gridCol w="2869883"/>
                <a:gridCol w="1262749"/>
                <a:gridCol w="1262749"/>
                <a:gridCol w="1262749"/>
                <a:gridCol w="1262749"/>
              </a:tblGrid>
              <a:tr h="272602">
                <a:tc gridSpan="5">
                  <a:txBody>
                    <a:bodyPr/>
                    <a:lstStyle/>
                    <a:p>
                      <a:pPr algn="l" fontAlgn="b"/>
                      <a:r>
                        <a:rPr lang="en-GB" sz="1400" u="none" strike="noStrike" dirty="0" smtClean="0">
                          <a:effectLst/>
                        </a:rPr>
                        <a:t>Estimates </a:t>
                      </a:r>
                      <a:r>
                        <a:rPr lang="en-GB" sz="1400" u="none" strike="noStrike" dirty="0">
                          <a:effectLst/>
                        </a:rPr>
                        <a:t>of the resident population of the UK by country of birth and nationality, 2016</a:t>
                      </a:r>
                      <a:endParaRPr lang="en-GB" sz="1400" b="0" i="0" u="none" strike="noStrike" dirty="0">
                        <a:solidFill>
                          <a:srgbClr val="000000"/>
                        </a:solidFill>
                        <a:effectLst/>
                        <a:latin typeface="Calibri"/>
                      </a:endParaRPr>
                    </a:p>
                  </a:txBody>
                  <a:tcPr marL="9525" marR="9525" marT="9525" marB="0" anchor="b"/>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272602">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9525" marR="9525" marT="9525" marB="0" anchor="b"/>
                </a:tc>
                <a:tc gridSpan="2">
                  <a:txBody>
                    <a:bodyPr/>
                    <a:lstStyle/>
                    <a:p>
                      <a:pPr algn="ctr" fontAlgn="b"/>
                      <a:r>
                        <a:rPr lang="en-GB" sz="1400" u="none" strike="noStrike" dirty="0">
                          <a:effectLst/>
                        </a:rPr>
                        <a:t>Country of birth</a:t>
                      </a:r>
                      <a:endParaRPr lang="en-GB" sz="1400" b="0" i="0" u="none" strike="noStrike" dirty="0">
                        <a:solidFill>
                          <a:srgbClr val="000000"/>
                        </a:solidFill>
                        <a:effectLst/>
                        <a:latin typeface="Calibri"/>
                      </a:endParaRPr>
                    </a:p>
                  </a:txBody>
                  <a:tcPr marL="9525" marR="9525" marT="9525" marB="0" anchor="b"/>
                </a:tc>
                <a:tc hMerge="1">
                  <a:txBody>
                    <a:bodyPr/>
                    <a:lstStyle/>
                    <a:p>
                      <a:endParaRPr lang="en-GB"/>
                    </a:p>
                  </a:txBody>
                  <a:tcPr/>
                </a:tc>
                <a:tc gridSpan="2">
                  <a:txBody>
                    <a:bodyPr/>
                    <a:lstStyle/>
                    <a:p>
                      <a:pPr algn="ctr" fontAlgn="b"/>
                      <a:r>
                        <a:rPr lang="en-GB" sz="1400" u="none" strike="noStrike">
                          <a:effectLst/>
                        </a:rPr>
                        <a:t>Nationality</a:t>
                      </a:r>
                      <a:endParaRPr lang="en-GB" sz="1400" b="0" i="0" u="none" strike="noStrike">
                        <a:solidFill>
                          <a:srgbClr val="000000"/>
                        </a:solidFill>
                        <a:effectLst/>
                        <a:latin typeface="Calibri"/>
                      </a:endParaRPr>
                    </a:p>
                  </a:txBody>
                  <a:tcPr marL="9525" marR="9525" marT="9525" marB="0" anchor="b"/>
                </a:tc>
                <a:tc hMerge="1">
                  <a:txBody>
                    <a:bodyPr/>
                    <a:lstStyle/>
                    <a:p>
                      <a:endParaRPr lang="en-GB"/>
                    </a:p>
                  </a:txBody>
                  <a:tcPr/>
                </a:tc>
              </a:tr>
              <a:tr h="272602">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9525" marR="9525" marT="9525" marB="0" anchor="b"/>
                </a:tc>
                <a:tc>
                  <a:txBody>
                    <a:bodyPr/>
                    <a:lstStyle/>
                    <a:p>
                      <a:pPr algn="ctr" fontAlgn="b"/>
                      <a:r>
                        <a:rPr lang="en-GB" sz="1400" u="none" strike="noStrike" dirty="0">
                          <a:effectLst/>
                        </a:rPr>
                        <a:t>Estimate</a:t>
                      </a:r>
                      <a:endParaRPr lang="en-GB" sz="1400" b="0" i="0" u="none" strike="noStrike" dirty="0">
                        <a:solidFill>
                          <a:srgbClr val="000000"/>
                        </a:solidFill>
                        <a:effectLst/>
                        <a:latin typeface="Calibri"/>
                      </a:endParaRPr>
                    </a:p>
                  </a:txBody>
                  <a:tcPr marL="9525" marR="9525" marT="9525" marB="0" anchor="b"/>
                </a:tc>
                <a:tc>
                  <a:txBody>
                    <a:bodyPr/>
                    <a:lstStyle/>
                    <a:p>
                      <a:pPr algn="ctr" fontAlgn="b"/>
                      <a:r>
                        <a:rPr lang="en-GB" sz="1400" u="none" strike="noStrike" dirty="0">
                          <a:effectLst/>
                        </a:rPr>
                        <a:t>Percentage</a:t>
                      </a:r>
                      <a:endParaRPr lang="en-GB" sz="1400" b="0" i="0" u="none" strike="noStrike" dirty="0">
                        <a:solidFill>
                          <a:srgbClr val="000000"/>
                        </a:solidFill>
                        <a:effectLst/>
                        <a:latin typeface="Calibri"/>
                      </a:endParaRPr>
                    </a:p>
                  </a:txBody>
                  <a:tcPr marL="9525" marR="9525" marT="9525" marB="0" anchor="b"/>
                </a:tc>
                <a:tc>
                  <a:txBody>
                    <a:bodyPr/>
                    <a:lstStyle/>
                    <a:p>
                      <a:pPr algn="ctr" fontAlgn="b"/>
                      <a:r>
                        <a:rPr lang="en-GB" sz="1400" u="none" strike="noStrike" dirty="0">
                          <a:effectLst/>
                        </a:rPr>
                        <a:t>Estimate</a:t>
                      </a:r>
                      <a:endParaRPr lang="en-GB" sz="1400" b="0" i="0" u="none" strike="noStrike" dirty="0">
                        <a:solidFill>
                          <a:srgbClr val="000000"/>
                        </a:solidFill>
                        <a:effectLst/>
                        <a:latin typeface="Calibri"/>
                      </a:endParaRPr>
                    </a:p>
                  </a:txBody>
                  <a:tcPr marL="9525" marR="9525" marT="9525" marB="0" anchor="b"/>
                </a:tc>
                <a:tc>
                  <a:txBody>
                    <a:bodyPr/>
                    <a:lstStyle/>
                    <a:p>
                      <a:pPr algn="ctr" fontAlgn="b"/>
                      <a:r>
                        <a:rPr lang="en-GB" sz="1400" u="none" strike="noStrike">
                          <a:effectLst/>
                        </a:rPr>
                        <a:t>Percentage</a:t>
                      </a:r>
                      <a:endParaRPr lang="en-GB" sz="1400" b="0" i="0" u="none" strike="noStrike">
                        <a:solidFill>
                          <a:srgbClr val="000000"/>
                        </a:solidFill>
                        <a:effectLst/>
                        <a:latin typeface="Calibri"/>
                      </a:endParaRPr>
                    </a:p>
                  </a:txBody>
                  <a:tcPr marL="9525" marR="9525" marT="9525" marB="0" anchor="b"/>
                </a:tc>
              </a:tr>
              <a:tr h="272602">
                <a:tc>
                  <a:txBody>
                    <a:bodyPr/>
                    <a:lstStyle/>
                    <a:p>
                      <a:pPr algn="l" fontAlgn="b"/>
                      <a:r>
                        <a:rPr lang="en-GB" sz="1400" u="none" strike="noStrike">
                          <a:effectLst/>
                        </a:rPr>
                        <a:t>All residents</a:t>
                      </a:r>
                      <a:endParaRPr lang="en-GB" sz="1400" b="0" i="0" u="none" strike="noStrike">
                        <a:solidFill>
                          <a:srgbClr val="000000"/>
                        </a:solidFill>
                        <a:effectLst/>
                        <a:latin typeface="Calibri"/>
                      </a:endParaRPr>
                    </a:p>
                  </a:txBody>
                  <a:tcPr marL="9525" marR="9525" marT="9525" marB="0" anchor="b"/>
                </a:tc>
                <a:tc>
                  <a:txBody>
                    <a:bodyPr/>
                    <a:lstStyle/>
                    <a:p>
                      <a:pPr algn="ctr" fontAlgn="b"/>
                      <a:r>
                        <a:rPr lang="en-GB" sz="1400" u="none" strike="noStrike" dirty="0">
                          <a:effectLst/>
                        </a:rPr>
                        <a:t> 64,727</a:t>
                      </a:r>
                      <a:endParaRPr lang="en-GB" sz="1400" b="0" i="0" u="none" strike="noStrike" dirty="0">
                        <a:solidFill>
                          <a:srgbClr val="000000"/>
                        </a:solidFill>
                        <a:effectLst/>
                        <a:latin typeface="Calibri"/>
                      </a:endParaRPr>
                    </a:p>
                  </a:txBody>
                  <a:tcPr marL="9525" marR="9525" marT="9525" marB="0" anchor="b"/>
                </a:tc>
                <a:tc>
                  <a:txBody>
                    <a:bodyPr/>
                    <a:lstStyle/>
                    <a:p>
                      <a:pPr algn="ctr" fontAlgn="b"/>
                      <a:r>
                        <a:rPr lang="en-GB" sz="1400" u="none" strike="noStrike" dirty="0">
                          <a:effectLst/>
                        </a:rPr>
                        <a:t>100</a:t>
                      </a:r>
                      <a:endParaRPr lang="en-GB" sz="1400" b="0" i="0" u="none" strike="noStrike" dirty="0">
                        <a:solidFill>
                          <a:srgbClr val="000000"/>
                        </a:solidFill>
                        <a:effectLst/>
                        <a:latin typeface="Calibri"/>
                      </a:endParaRPr>
                    </a:p>
                  </a:txBody>
                  <a:tcPr marL="9525" marR="9525" marT="9525" marB="0" anchor="b"/>
                </a:tc>
                <a:tc>
                  <a:txBody>
                    <a:bodyPr/>
                    <a:lstStyle/>
                    <a:p>
                      <a:pPr algn="ctr" fontAlgn="b"/>
                      <a:r>
                        <a:rPr lang="en-GB" sz="1400" u="none" strike="noStrike" dirty="0">
                          <a:effectLst/>
                        </a:rPr>
                        <a:t> 64,727</a:t>
                      </a:r>
                      <a:endParaRPr lang="en-GB" sz="1400" b="0" i="0" u="none" strike="noStrike" dirty="0">
                        <a:solidFill>
                          <a:srgbClr val="000000"/>
                        </a:solidFill>
                        <a:effectLst/>
                        <a:latin typeface="Calibri"/>
                      </a:endParaRPr>
                    </a:p>
                  </a:txBody>
                  <a:tcPr marL="9525" marR="9525" marT="9525" marB="0" anchor="b"/>
                </a:tc>
                <a:tc>
                  <a:txBody>
                    <a:bodyPr/>
                    <a:lstStyle/>
                    <a:p>
                      <a:pPr algn="ctr" fontAlgn="b"/>
                      <a:r>
                        <a:rPr lang="en-GB" sz="1400" u="none" strike="noStrike" dirty="0">
                          <a:effectLst/>
                        </a:rPr>
                        <a:t>100</a:t>
                      </a:r>
                      <a:endParaRPr lang="en-GB" sz="1400" b="0" i="0" u="none" strike="noStrike" dirty="0">
                        <a:solidFill>
                          <a:srgbClr val="000000"/>
                        </a:solidFill>
                        <a:effectLst/>
                        <a:latin typeface="Calibri"/>
                      </a:endParaRPr>
                    </a:p>
                  </a:txBody>
                  <a:tcPr marL="9525" marR="9525" marT="9525" marB="0" anchor="b"/>
                </a:tc>
              </a:tr>
              <a:tr h="272602">
                <a:tc>
                  <a:txBody>
                    <a:bodyPr/>
                    <a:lstStyle/>
                    <a:p>
                      <a:pPr algn="l" fontAlgn="b"/>
                      <a:r>
                        <a:rPr lang="en-GB" sz="1400" u="none" strike="noStrike">
                          <a:effectLst/>
                        </a:rPr>
                        <a:t>     UK born/British National</a:t>
                      </a:r>
                      <a:endParaRPr lang="en-GB" sz="1400" b="0" i="0" u="none" strike="noStrike">
                        <a:solidFill>
                          <a:srgbClr val="000000"/>
                        </a:solidFill>
                        <a:effectLst/>
                        <a:latin typeface="Calibri"/>
                      </a:endParaRPr>
                    </a:p>
                  </a:txBody>
                  <a:tcPr marL="9525" marR="9525" marT="9525" marB="0" anchor="b"/>
                </a:tc>
                <a:tc>
                  <a:txBody>
                    <a:bodyPr/>
                    <a:lstStyle/>
                    <a:p>
                      <a:pPr algn="ctr" fontAlgn="b"/>
                      <a:r>
                        <a:rPr lang="en-GB" sz="1400" u="none" strike="noStrike">
                          <a:effectLst/>
                        </a:rPr>
                        <a:t>55,554</a:t>
                      </a:r>
                      <a:endParaRPr lang="en-GB" sz="1400" b="0" i="0" u="none" strike="noStrike">
                        <a:solidFill>
                          <a:srgbClr val="000000"/>
                        </a:solidFill>
                        <a:effectLst/>
                        <a:latin typeface="Calibri"/>
                      </a:endParaRPr>
                    </a:p>
                  </a:txBody>
                  <a:tcPr marL="9525" marR="9525" marT="9525" marB="0" anchor="b"/>
                </a:tc>
                <a:tc>
                  <a:txBody>
                    <a:bodyPr/>
                    <a:lstStyle/>
                    <a:p>
                      <a:pPr algn="ctr" fontAlgn="b"/>
                      <a:r>
                        <a:rPr lang="en-GB" sz="1400" u="none" strike="noStrike" dirty="0">
                          <a:effectLst/>
                        </a:rPr>
                        <a:t>86</a:t>
                      </a:r>
                      <a:endParaRPr lang="en-GB" sz="1400" b="0" i="0" u="none" strike="noStrike" dirty="0">
                        <a:solidFill>
                          <a:srgbClr val="000000"/>
                        </a:solidFill>
                        <a:effectLst/>
                        <a:latin typeface="Calibri"/>
                      </a:endParaRPr>
                    </a:p>
                  </a:txBody>
                  <a:tcPr marL="9525" marR="9525" marT="9525" marB="0" anchor="b"/>
                </a:tc>
                <a:tc>
                  <a:txBody>
                    <a:bodyPr/>
                    <a:lstStyle/>
                    <a:p>
                      <a:pPr algn="ctr" fontAlgn="b"/>
                      <a:r>
                        <a:rPr lang="en-GB" sz="1400" u="none" strike="noStrike" dirty="0">
                          <a:effectLst/>
                        </a:rPr>
                        <a:t>58,710</a:t>
                      </a:r>
                      <a:endParaRPr lang="en-GB" sz="1400" b="0" i="0" u="none" strike="noStrike" dirty="0">
                        <a:solidFill>
                          <a:srgbClr val="000000"/>
                        </a:solidFill>
                        <a:effectLst/>
                        <a:latin typeface="Calibri"/>
                      </a:endParaRPr>
                    </a:p>
                  </a:txBody>
                  <a:tcPr marL="9525" marR="9525" marT="9525" marB="0" anchor="b"/>
                </a:tc>
                <a:tc>
                  <a:txBody>
                    <a:bodyPr/>
                    <a:lstStyle/>
                    <a:p>
                      <a:pPr algn="ctr" fontAlgn="b"/>
                      <a:r>
                        <a:rPr lang="en-GB" sz="1400" u="none" strike="noStrike" dirty="0">
                          <a:effectLst/>
                        </a:rPr>
                        <a:t>91</a:t>
                      </a:r>
                      <a:endParaRPr lang="en-GB" sz="1400" b="0" i="0" u="none" strike="noStrike" dirty="0">
                        <a:solidFill>
                          <a:srgbClr val="000000"/>
                        </a:solidFill>
                        <a:effectLst/>
                        <a:latin typeface="Calibri"/>
                      </a:endParaRPr>
                    </a:p>
                  </a:txBody>
                  <a:tcPr marL="9525" marR="9525" marT="9525" marB="0" anchor="b"/>
                </a:tc>
              </a:tr>
              <a:tr h="272602">
                <a:tc>
                  <a:txBody>
                    <a:bodyPr/>
                    <a:lstStyle/>
                    <a:p>
                      <a:pPr algn="l" fontAlgn="b"/>
                      <a:r>
                        <a:rPr lang="en-GB" sz="1400" b="1" u="none" strike="noStrike" dirty="0">
                          <a:effectLst/>
                        </a:rPr>
                        <a:t>     Non-UK born/Non-British National</a:t>
                      </a:r>
                      <a:endParaRPr lang="en-GB" sz="1400" b="1" i="0" u="none" strike="noStrike" dirty="0">
                        <a:solidFill>
                          <a:srgbClr val="FF0000"/>
                        </a:solidFill>
                        <a:effectLst/>
                        <a:latin typeface="Calibri"/>
                      </a:endParaRPr>
                    </a:p>
                  </a:txBody>
                  <a:tcPr marL="9525" marR="9525" marT="9525" marB="0" anchor="b"/>
                </a:tc>
                <a:tc>
                  <a:txBody>
                    <a:bodyPr/>
                    <a:lstStyle/>
                    <a:p>
                      <a:pPr algn="ctr" fontAlgn="b"/>
                      <a:r>
                        <a:rPr lang="en-GB" sz="1400" b="1" u="none" strike="noStrike" dirty="0">
                          <a:effectLst/>
                        </a:rPr>
                        <a:t>9,152</a:t>
                      </a:r>
                      <a:endParaRPr lang="en-GB" sz="1400" b="1" i="0" u="none" strike="noStrike" dirty="0">
                        <a:solidFill>
                          <a:srgbClr val="FF0000"/>
                        </a:solidFill>
                        <a:effectLst/>
                        <a:latin typeface="Calibri"/>
                      </a:endParaRPr>
                    </a:p>
                  </a:txBody>
                  <a:tcPr marL="9525" marR="9525" marT="9525" marB="0" anchor="b"/>
                </a:tc>
                <a:tc>
                  <a:txBody>
                    <a:bodyPr/>
                    <a:lstStyle/>
                    <a:p>
                      <a:pPr algn="ctr" fontAlgn="b"/>
                      <a:r>
                        <a:rPr lang="en-GB" sz="1400" b="1" u="none" strike="noStrike" dirty="0">
                          <a:effectLst/>
                        </a:rPr>
                        <a:t>14</a:t>
                      </a:r>
                      <a:endParaRPr lang="en-GB" sz="1400" b="1" i="0" u="none" strike="noStrike" dirty="0">
                        <a:solidFill>
                          <a:srgbClr val="FF0000"/>
                        </a:solidFill>
                        <a:effectLst/>
                        <a:latin typeface="Calibri"/>
                      </a:endParaRPr>
                    </a:p>
                  </a:txBody>
                  <a:tcPr marL="9525" marR="9525" marT="9525" marB="0" anchor="b"/>
                </a:tc>
                <a:tc>
                  <a:txBody>
                    <a:bodyPr/>
                    <a:lstStyle/>
                    <a:p>
                      <a:pPr algn="ctr" fontAlgn="b"/>
                      <a:r>
                        <a:rPr lang="en-GB" sz="1400" b="1" u="none" strike="noStrike" dirty="0">
                          <a:effectLst/>
                        </a:rPr>
                        <a:t>5,998</a:t>
                      </a:r>
                      <a:endParaRPr lang="en-GB" sz="1400" b="1" i="0" u="none" strike="noStrike" dirty="0">
                        <a:solidFill>
                          <a:srgbClr val="FF0000"/>
                        </a:solidFill>
                        <a:effectLst/>
                        <a:latin typeface="Calibri"/>
                      </a:endParaRPr>
                    </a:p>
                  </a:txBody>
                  <a:tcPr marL="9525" marR="9525" marT="9525" marB="0" anchor="b"/>
                </a:tc>
                <a:tc>
                  <a:txBody>
                    <a:bodyPr/>
                    <a:lstStyle/>
                    <a:p>
                      <a:pPr algn="ctr" fontAlgn="b"/>
                      <a:r>
                        <a:rPr lang="en-GB" sz="1400" b="1" u="none" strike="noStrike" dirty="0">
                          <a:effectLst/>
                        </a:rPr>
                        <a:t>9</a:t>
                      </a:r>
                      <a:endParaRPr lang="en-GB" sz="1400" b="1" i="0" u="none" strike="noStrike" dirty="0">
                        <a:solidFill>
                          <a:srgbClr val="FF0000"/>
                        </a:solidFill>
                        <a:effectLst/>
                        <a:latin typeface="Calibri"/>
                      </a:endParaRPr>
                    </a:p>
                  </a:txBody>
                  <a:tcPr marL="9525" marR="9525" marT="9525" marB="0" anchor="b"/>
                </a:tc>
              </a:tr>
              <a:tr h="272602">
                <a:tc>
                  <a:txBody>
                    <a:bodyPr/>
                    <a:lstStyle/>
                    <a:p>
                      <a:pPr algn="l" fontAlgn="b"/>
                      <a:r>
                        <a:rPr lang="en-GB" sz="1400" u="none" strike="noStrike">
                          <a:effectLst/>
                        </a:rPr>
                        <a:t>          EU27</a:t>
                      </a:r>
                      <a:endParaRPr lang="en-GB" sz="1400" b="0" i="0" u="none" strike="noStrike">
                        <a:solidFill>
                          <a:srgbClr val="000000"/>
                        </a:solidFill>
                        <a:effectLst/>
                        <a:latin typeface="Calibri"/>
                      </a:endParaRPr>
                    </a:p>
                  </a:txBody>
                  <a:tcPr marL="9525" marR="9525" marT="9525" marB="0" anchor="b"/>
                </a:tc>
                <a:tc>
                  <a:txBody>
                    <a:bodyPr/>
                    <a:lstStyle/>
                    <a:p>
                      <a:pPr algn="ctr" fontAlgn="b"/>
                      <a:r>
                        <a:rPr lang="en-GB" sz="1400" u="none" strike="noStrike" dirty="0">
                          <a:effectLst/>
                        </a:rPr>
                        <a:t>3,537</a:t>
                      </a:r>
                      <a:endParaRPr lang="en-GB" sz="1400" b="0" i="0" u="none" strike="noStrike" dirty="0">
                        <a:solidFill>
                          <a:srgbClr val="000000"/>
                        </a:solidFill>
                        <a:effectLst/>
                        <a:latin typeface="Calibri"/>
                      </a:endParaRPr>
                    </a:p>
                  </a:txBody>
                  <a:tcPr marL="9525" marR="9525" marT="9525" marB="0" anchor="b"/>
                </a:tc>
                <a:tc>
                  <a:txBody>
                    <a:bodyPr/>
                    <a:lstStyle/>
                    <a:p>
                      <a:pPr algn="ctr" fontAlgn="b"/>
                      <a:r>
                        <a:rPr lang="en-GB" sz="1400" u="none" strike="noStrike" dirty="0">
                          <a:effectLst/>
                        </a:rPr>
                        <a:t>5</a:t>
                      </a:r>
                      <a:endParaRPr lang="en-GB" sz="1400" b="0" i="0" u="none" strike="noStrike" dirty="0">
                        <a:solidFill>
                          <a:srgbClr val="000000"/>
                        </a:solidFill>
                        <a:effectLst/>
                        <a:latin typeface="Calibri"/>
                      </a:endParaRPr>
                    </a:p>
                  </a:txBody>
                  <a:tcPr marL="9525" marR="9525" marT="9525" marB="0" anchor="b"/>
                </a:tc>
                <a:tc>
                  <a:txBody>
                    <a:bodyPr/>
                    <a:lstStyle/>
                    <a:p>
                      <a:pPr algn="ctr" fontAlgn="b"/>
                      <a:r>
                        <a:rPr lang="en-GB" sz="1400" u="none" strike="noStrike" dirty="0">
                          <a:effectLst/>
                        </a:rPr>
                        <a:t>3,572</a:t>
                      </a:r>
                      <a:endParaRPr lang="en-GB" sz="1400" b="0" i="0" u="none" strike="noStrike" dirty="0">
                        <a:solidFill>
                          <a:srgbClr val="000000"/>
                        </a:solidFill>
                        <a:effectLst/>
                        <a:latin typeface="Calibri"/>
                      </a:endParaRPr>
                    </a:p>
                  </a:txBody>
                  <a:tcPr marL="9525" marR="9525" marT="9525" marB="0" anchor="b"/>
                </a:tc>
                <a:tc>
                  <a:txBody>
                    <a:bodyPr/>
                    <a:lstStyle/>
                    <a:p>
                      <a:pPr algn="ctr" fontAlgn="b"/>
                      <a:r>
                        <a:rPr lang="en-GB" sz="1400" u="none" strike="noStrike" dirty="0">
                          <a:effectLst/>
                        </a:rPr>
                        <a:t>6</a:t>
                      </a:r>
                      <a:endParaRPr lang="en-GB" sz="1400" b="0" i="0" u="none" strike="noStrike" dirty="0">
                        <a:solidFill>
                          <a:srgbClr val="000000"/>
                        </a:solidFill>
                        <a:effectLst/>
                        <a:latin typeface="Calibri"/>
                      </a:endParaRPr>
                    </a:p>
                  </a:txBody>
                  <a:tcPr marL="9525" marR="9525" marT="9525" marB="0" anchor="b"/>
                </a:tc>
              </a:tr>
              <a:tr h="272602">
                <a:tc>
                  <a:txBody>
                    <a:bodyPr/>
                    <a:lstStyle/>
                    <a:p>
                      <a:pPr algn="l" fontAlgn="b"/>
                      <a:r>
                        <a:rPr lang="en-GB" sz="1400" u="none" strike="noStrike" dirty="0">
                          <a:effectLst/>
                        </a:rPr>
                        <a:t>               EU14</a:t>
                      </a:r>
                      <a:endParaRPr lang="en-GB" sz="1400" b="0" i="0" u="none" strike="noStrike" dirty="0">
                        <a:solidFill>
                          <a:srgbClr val="000000"/>
                        </a:solidFill>
                        <a:effectLst/>
                        <a:latin typeface="Calibri"/>
                      </a:endParaRPr>
                    </a:p>
                  </a:txBody>
                  <a:tcPr marL="9525" marR="9525" marT="9525" marB="0" anchor="b"/>
                </a:tc>
                <a:tc>
                  <a:txBody>
                    <a:bodyPr/>
                    <a:lstStyle/>
                    <a:p>
                      <a:pPr algn="ctr" fontAlgn="b"/>
                      <a:r>
                        <a:rPr lang="en-GB" sz="1400" u="none" strike="noStrike">
                          <a:effectLst/>
                        </a:rPr>
                        <a:t>1,596</a:t>
                      </a:r>
                      <a:endParaRPr lang="en-GB" sz="1400" b="0" i="0" u="none" strike="noStrike">
                        <a:solidFill>
                          <a:srgbClr val="000000"/>
                        </a:solidFill>
                        <a:effectLst/>
                        <a:latin typeface="Calibri"/>
                      </a:endParaRPr>
                    </a:p>
                  </a:txBody>
                  <a:tcPr marL="9525" marR="9525" marT="9525" marB="0" anchor="b"/>
                </a:tc>
                <a:tc>
                  <a:txBody>
                    <a:bodyPr/>
                    <a:lstStyle/>
                    <a:p>
                      <a:pPr algn="ctr" fontAlgn="b"/>
                      <a:r>
                        <a:rPr lang="en-GB" sz="1400" u="none" strike="noStrike">
                          <a:effectLst/>
                        </a:rPr>
                        <a:t>2</a:t>
                      </a:r>
                      <a:endParaRPr lang="en-GB" sz="1400" b="0" i="0" u="none" strike="noStrike">
                        <a:solidFill>
                          <a:srgbClr val="000000"/>
                        </a:solidFill>
                        <a:effectLst/>
                        <a:latin typeface="Calibri"/>
                      </a:endParaRPr>
                    </a:p>
                  </a:txBody>
                  <a:tcPr marL="9525" marR="9525" marT="9525" marB="0" anchor="b"/>
                </a:tc>
                <a:tc>
                  <a:txBody>
                    <a:bodyPr/>
                    <a:lstStyle/>
                    <a:p>
                      <a:pPr algn="ctr" fontAlgn="b"/>
                      <a:r>
                        <a:rPr lang="en-GB" sz="1400" u="none" strike="noStrike">
                          <a:effectLst/>
                        </a:rPr>
                        <a:t>1,563</a:t>
                      </a:r>
                      <a:endParaRPr lang="en-GB" sz="1400" b="0" i="0" u="none" strike="noStrike">
                        <a:solidFill>
                          <a:srgbClr val="000000"/>
                        </a:solidFill>
                        <a:effectLst/>
                        <a:latin typeface="Calibri"/>
                      </a:endParaRPr>
                    </a:p>
                  </a:txBody>
                  <a:tcPr marL="9525" marR="9525" marT="9525" marB="0" anchor="b"/>
                </a:tc>
                <a:tc>
                  <a:txBody>
                    <a:bodyPr/>
                    <a:lstStyle/>
                    <a:p>
                      <a:pPr algn="ctr" fontAlgn="b"/>
                      <a:r>
                        <a:rPr lang="en-GB" sz="1400" u="none" strike="noStrike" dirty="0">
                          <a:effectLst/>
                        </a:rPr>
                        <a:t>2</a:t>
                      </a:r>
                      <a:endParaRPr lang="en-GB" sz="1400" b="0" i="0" u="none" strike="noStrike" dirty="0">
                        <a:solidFill>
                          <a:srgbClr val="000000"/>
                        </a:solidFill>
                        <a:effectLst/>
                        <a:latin typeface="Calibri"/>
                      </a:endParaRPr>
                    </a:p>
                  </a:txBody>
                  <a:tcPr marL="9525" marR="9525" marT="9525" marB="0" anchor="b"/>
                </a:tc>
              </a:tr>
              <a:tr h="272602">
                <a:tc>
                  <a:txBody>
                    <a:bodyPr/>
                    <a:lstStyle/>
                    <a:p>
                      <a:pPr algn="l" fontAlgn="b"/>
                      <a:r>
                        <a:rPr lang="en-GB" sz="1400" u="none" strike="noStrike" dirty="0">
                          <a:effectLst/>
                        </a:rPr>
                        <a:t>               EU8</a:t>
                      </a:r>
                      <a:endParaRPr lang="en-GB" sz="1400" b="0" i="0" u="none" strike="noStrike" dirty="0">
                        <a:solidFill>
                          <a:srgbClr val="000000"/>
                        </a:solidFill>
                        <a:effectLst/>
                        <a:latin typeface="Calibri"/>
                      </a:endParaRPr>
                    </a:p>
                  </a:txBody>
                  <a:tcPr marL="9525" marR="9525" marT="9525" marB="0" anchor="b"/>
                </a:tc>
                <a:tc>
                  <a:txBody>
                    <a:bodyPr/>
                    <a:lstStyle/>
                    <a:p>
                      <a:pPr algn="ctr" fontAlgn="b"/>
                      <a:r>
                        <a:rPr lang="en-GB" sz="1400" u="none" strike="noStrike">
                          <a:effectLst/>
                        </a:rPr>
                        <a:t>1,443</a:t>
                      </a:r>
                      <a:endParaRPr lang="en-GB" sz="1400" b="0" i="0" u="none" strike="noStrike">
                        <a:solidFill>
                          <a:srgbClr val="000000"/>
                        </a:solidFill>
                        <a:effectLst/>
                        <a:latin typeface="Calibri"/>
                      </a:endParaRPr>
                    </a:p>
                  </a:txBody>
                  <a:tcPr marL="9525" marR="9525" marT="9525" marB="0" anchor="b"/>
                </a:tc>
                <a:tc>
                  <a:txBody>
                    <a:bodyPr/>
                    <a:lstStyle/>
                    <a:p>
                      <a:pPr algn="ctr" fontAlgn="b"/>
                      <a:r>
                        <a:rPr lang="en-GB" sz="1400" u="none" strike="noStrike">
                          <a:effectLst/>
                        </a:rPr>
                        <a:t>2</a:t>
                      </a:r>
                      <a:endParaRPr lang="en-GB" sz="1400" b="0" i="0" u="none" strike="noStrike">
                        <a:solidFill>
                          <a:srgbClr val="000000"/>
                        </a:solidFill>
                        <a:effectLst/>
                        <a:latin typeface="Calibri"/>
                      </a:endParaRPr>
                    </a:p>
                  </a:txBody>
                  <a:tcPr marL="9525" marR="9525" marT="9525" marB="0" anchor="b"/>
                </a:tc>
                <a:tc>
                  <a:txBody>
                    <a:bodyPr/>
                    <a:lstStyle/>
                    <a:p>
                      <a:pPr algn="ctr" fontAlgn="b"/>
                      <a:r>
                        <a:rPr lang="en-GB" sz="1400" u="none" strike="noStrike">
                          <a:effectLst/>
                        </a:rPr>
                        <a:t>1,569</a:t>
                      </a:r>
                      <a:endParaRPr lang="en-GB" sz="1400" b="0" i="0" u="none" strike="noStrike">
                        <a:solidFill>
                          <a:srgbClr val="000000"/>
                        </a:solidFill>
                        <a:effectLst/>
                        <a:latin typeface="Calibri"/>
                      </a:endParaRPr>
                    </a:p>
                  </a:txBody>
                  <a:tcPr marL="9525" marR="9525" marT="9525" marB="0" anchor="b"/>
                </a:tc>
                <a:tc>
                  <a:txBody>
                    <a:bodyPr/>
                    <a:lstStyle/>
                    <a:p>
                      <a:pPr algn="ctr" fontAlgn="b"/>
                      <a:r>
                        <a:rPr lang="en-GB" sz="1400" u="none" strike="noStrike" dirty="0">
                          <a:effectLst/>
                        </a:rPr>
                        <a:t>2</a:t>
                      </a:r>
                      <a:endParaRPr lang="en-GB" sz="1400" b="0" i="0" u="none" strike="noStrike" dirty="0">
                        <a:solidFill>
                          <a:srgbClr val="000000"/>
                        </a:solidFill>
                        <a:effectLst/>
                        <a:latin typeface="Calibri"/>
                      </a:endParaRPr>
                    </a:p>
                  </a:txBody>
                  <a:tcPr marL="9525" marR="9525" marT="9525" marB="0" anchor="b"/>
                </a:tc>
              </a:tr>
              <a:tr h="272602">
                <a:tc>
                  <a:txBody>
                    <a:bodyPr/>
                    <a:lstStyle/>
                    <a:p>
                      <a:pPr algn="l" fontAlgn="b"/>
                      <a:r>
                        <a:rPr lang="en-GB" sz="1400" u="none" strike="noStrike" dirty="0">
                          <a:effectLst/>
                        </a:rPr>
                        <a:t>               EU2</a:t>
                      </a:r>
                      <a:endParaRPr lang="en-GB" sz="1400" b="0" i="0" u="none" strike="noStrike" dirty="0">
                        <a:solidFill>
                          <a:srgbClr val="000000"/>
                        </a:solidFill>
                        <a:effectLst/>
                        <a:latin typeface="Calibri"/>
                      </a:endParaRPr>
                    </a:p>
                  </a:txBody>
                  <a:tcPr marL="9525" marR="9525" marT="9525" marB="0" anchor="b"/>
                </a:tc>
                <a:tc>
                  <a:txBody>
                    <a:bodyPr/>
                    <a:lstStyle/>
                    <a:p>
                      <a:pPr algn="ctr" fontAlgn="b"/>
                      <a:r>
                        <a:rPr lang="en-GB" sz="1400" u="none" strike="noStrike">
                          <a:effectLst/>
                        </a:rPr>
                        <a:t>395</a:t>
                      </a:r>
                      <a:endParaRPr lang="en-GB" sz="1400" b="0" i="0" u="none" strike="noStrike">
                        <a:solidFill>
                          <a:srgbClr val="000000"/>
                        </a:solidFill>
                        <a:effectLst/>
                        <a:latin typeface="Calibri"/>
                      </a:endParaRPr>
                    </a:p>
                  </a:txBody>
                  <a:tcPr marL="9525" marR="9525" marT="9525" marB="0" anchor="b"/>
                </a:tc>
                <a:tc>
                  <a:txBody>
                    <a:bodyPr/>
                    <a:lstStyle/>
                    <a:p>
                      <a:pPr algn="ctr" fontAlgn="b"/>
                      <a:r>
                        <a:rPr lang="en-GB" sz="1400" u="none" strike="noStrike" dirty="0">
                          <a:effectLst/>
                        </a:rPr>
                        <a:t>1</a:t>
                      </a:r>
                      <a:endParaRPr lang="en-GB" sz="1400" b="0" i="0" u="none" strike="noStrike" dirty="0">
                        <a:solidFill>
                          <a:srgbClr val="000000"/>
                        </a:solidFill>
                        <a:effectLst/>
                        <a:latin typeface="Calibri"/>
                      </a:endParaRPr>
                    </a:p>
                  </a:txBody>
                  <a:tcPr marL="9525" marR="9525" marT="9525" marB="0" anchor="b"/>
                </a:tc>
                <a:tc>
                  <a:txBody>
                    <a:bodyPr/>
                    <a:lstStyle/>
                    <a:p>
                      <a:pPr algn="ctr" fontAlgn="b"/>
                      <a:r>
                        <a:rPr lang="en-GB" sz="1400" u="none" strike="noStrike">
                          <a:effectLst/>
                        </a:rPr>
                        <a:t>413</a:t>
                      </a:r>
                      <a:endParaRPr lang="en-GB" sz="1400" b="0" i="0" u="none" strike="noStrike">
                        <a:solidFill>
                          <a:srgbClr val="000000"/>
                        </a:solidFill>
                        <a:effectLst/>
                        <a:latin typeface="Calibri"/>
                      </a:endParaRPr>
                    </a:p>
                  </a:txBody>
                  <a:tcPr marL="9525" marR="9525" marT="9525" marB="0" anchor="b"/>
                </a:tc>
                <a:tc>
                  <a:txBody>
                    <a:bodyPr/>
                    <a:lstStyle/>
                    <a:p>
                      <a:pPr algn="ctr" fontAlgn="b"/>
                      <a:r>
                        <a:rPr lang="en-GB" sz="1400" u="none" strike="noStrike" dirty="0">
                          <a:effectLst/>
                        </a:rPr>
                        <a:t>1</a:t>
                      </a:r>
                      <a:endParaRPr lang="en-GB" sz="1400" b="0" i="0" u="none" strike="noStrike" dirty="0">
                        <a:solidFill>
                          <a:srgbClr val="000000"/>
                        </a:solidFill>
                        <a:effectLst/>
                        <a:latin typeface="Calibri"/>
                      </a:endParaRPr>
                    </a:p>
                  </a:txBody>
                  <a:tcPr marL="9525" marR="9525" marT="9525" marB="0" anchor="b"/>
                </a:tc>
              </a:tr>
              <a:tr h="272602">
                <a:tc>
                  <a:txBody>
                    <a:bodyPr/>
                    <a:lstStyle/>
                    <a:p>
                      <a:pPr algn="l" fontAlgn="b"/>
                      <a:r>
                        <a:rPr lang="en-GB" sz="1400" u="none" strike="noStrike" dirty="0">
                          <a:effectLst/>
                        </a:rPr>
                        <a:t>          Non-EU </a:t>
                      </a:r>
                      <a:endParaRPr lang="en-GB" sz="1400" b="0" i="0" u="none" strike="noStrike" dirty="0">
                        <a:solidFill>
                          <a:srgbClr val="000000"/>
                        </a:solidFill>
                        <a:effectLst/>
                        <a:latin typeface="Calibri"/>
                      </a:endParaRPr>
                    </a:p>
                  </a:txBody>
                  <a:tcPr marL="9525" marR="9525" marT="9525" marB="0" anchor="b"/>
                </a:tc>
                <a:tc>
                  <a:txBody>
                    <a:bodyPr/>
                    <a:lstStyle/>
                    <a:p>
                      <a:pPr algn="ctr" fontAlgn="b"/>
                      <a:r>
                        <a:rPr lang="en-GB" sz="1400" u="none" strike="noStrike">
                          <a:effectLst/>
                        </a:rPr>
                        <a:t>5,616</a:t>
                      </a:r>
                      <a:endParaRPr lang="en-GB" sz="1400" b="0" i="0" u="none" strike="noStrike">
                        <a:solidFill>
                          <a:srgbClr val="000000"/>
                        </a:solidFill>
                        <a:effectLst/>
                        <a:latin typeface="Calibri"/>
                      </a:endParaRPr>
                    </a:p>
                  </a:txBody>
                  <a:tcPr marL="9525" marR="9525" marT="9525" marB="0" anchor="b"/>
                </a:tc>
                <a:tc>
                  <a:txBody>
                    <a:bodyPr/>
                    <a:lstStyle/>
                    <a:p>
                      <a:pPr algn="ctr" fontAlgn="b"/>
                      <a:r>
                        <a:rPr lang="en-GB" sz="1400" u="none" strike="noStrike">
                          <a:effectLst/>
                        </a:rPr>
                        <a:t>9</a:t>
                      </a:r>
                      <a:endParaRPr lang="en-GB" sz="1400" b="0" i="0" u="none" strike="noStrike">
                        <a:solidFill>
                          <a:srgbClr val="000000"/>
                        </a:solidFill>
                        <a:effectLst/>
                        <a:latin typeface="Calibri"/>
                      </a:endParaRPr>
                    </a:p>
                  </a:txBody>
                  <a:tcPr marL="9525" marR="9525" marT="9525" marB="0" anchor="b"/>
                </a:tc>
                <a:tc>
                  <a:txBody>
                    <a:bodyPr/>
                    <a:lstStyle/>
                    <a:p>
                      <a:pPr algn="ctr" fontAlgn="b"/>
                      <a:r>
                        <a:rPr lang="en-GB" sz="1400" u="none" strike="noStrike">
                          <a:effectLst/>
                        </a:rPr>
                        <a:t>2,425</a:t>
                      </a:r>
                      <a:endParaRPr lang="en-GB" sz="1400" b="0" i="0" u="none" strike="noStrike">
                        <a:solidFill>
                          <a:srgbClr val="000000"/>
                        </a:solidFill>
                        <a:effectLst/>
                        <a:latin typeface="Calibri"/>
                      </a:endParaRPr>
                    </a:p>
                  </a:txBody>
                  <a:tcPr marL="9525" marR="9525" marT="9525" marB="0" anchor="b"/>
                </a:tc>
                <a:tc>
                  <a:txBody>
                    <a:bodyPr/>
                    <a:lstStyle/>
                    <a:p>
                      <a:pPr algn="ctr" fontAlgn="b"/>
                      <a:r>
                        <a:rPr lang="en-GB" sz="1400" u="none" strike="noStrike" dirty="0">
                          <a:effectLst/>
                        </a:rPr>
                        <a:t>4</a:t>
                      </a:r>
                      <a:endParaRPr lang="en-GB" sz="1400" b="0" i="0" u="none" strike="noStrike" dirty="0">
                        <a:solidFill>
                          <a:srgbClr val="000000"/>
                        </a:solidFill>
                        <a:effectLst/>
                        <a:latin typeface="Calibri"/>
                      </a:endParaRPr>
                    </a:p>
                  </a:txBody>
                  <a:tcPr marL="9525" marR="9525" marT="9525" marB="0" anchor="b"/>
                </a:tc>
              </a:tr>
              <a:tr h="272602">
                <a:tc>
                  <a:txBody>
                    <a:bodyPr/>
                    <a:lstStyle/>
                    <a:p>
                      <a:pPr algn="l" fontAlgn="b"/>
                      <a:r>
                        <a:rPr lang="en-GB" sz="1400" u="none" strike="noStrike" dirty="0">
                          <a:effectLst/>
                        </a:rPr>
                        <a:t>               Asia</a:t>
                      </a:r>
                      <a:endParaRPr lang="en-GB" sz="1400" b="0" i="0" u="none" strike="noStrike" dirty="0">
                        <a:solidFill>
                          <a:srgbClr val="000000"/>
                        </a:solidFill>
                        <a:effectLst/>
                        <a:latin typeface="Calibri"/>
                      </a:endParaRPr>
                    </a:p>
                  </a:txBody>
                  <a:tcPr marL="9525" marR="9525" marT="9525" marB="0" anchor="b"/>
                </a:tc>
                <a:tc>
                  <a:txBody>
                    <a:bodyPr/>
                    <a:lstStyle/>
                    <a:p>
                      <a:pPr algn="ctr" fontAlgn="b"/>
                      <a:r>
                        <a:rPr lang="en-GB" sz="1400" u="none" strike="noStrike" dirty="0">
                          <a:effectLst/>
                        </a:rPr>
                        <a:t>2,923</a:t>
                      </a:r>
                      <a:endParaRPr lang="en-GB" sz="1400" b="0" i="0" u="none" strike="noStrike" dirty="0">
                        <a:solidFill>
                          <a:srgbClr val="000000"/>
                        </a:solidFill>
                        <a:effectLst/>
                        <a:latin typeface="Calibri"/>
                      </a:endParaRPr>
                    </a:p>
                  </a:txBody>
                  <a:tcPr marL="9525" marR="9525" marT="9525" marB="0" anchor="b"/>
                </a:tc>
                <a:tc>
                  <a:txBody>
                    <a:bodyPr/>
                    <a:lstStyle/>
                    <a:p>
                      <a:pPr algn="ctr" fontAlgn="b"/>
                      <a:r>
                        <a:rPr lang="en-GB" sz="1400" u="none" strike="noStrike">
                          <a:effectLst/>
                        </a:rPr>
                        <a:t>5</a:t>
                      </a:r>
                      <a:endParaRPr lang="en-GB" sz="1400" b="0" i="0" u="none" strike="noStrike">
                        <a:solidFill>
                          <a:srgbClr val="000000"/>
                        </a:solidFill>
                        <a:effectLst/>
                        <a:latin typeface="Calibri"/>
                      </a:endParaRPr>
                    </a:p>
                  </a:txBody>
                  <a:tcPr marL="9525" marR="9525" marT="9525" marB="0" anchor="b"/>
                </a:tc>
                <a:tc>
                  <a:txBody>
                    <a:bodyPr/>
                    <a:lstStyle/>
                    <a:p>
                      <a:pPr algn="ctr" fontAlgn="b"/>
                      <a:r>
                        <a:rPr lang="en-GB" sz="1400" u="none" strike="noStrike">
                          <a:effectLst/>
                        </a:rPr>
                        <a:t>1,269</a:t>
                      </a:r>
                      <a:endParaRPr lang="en-GB" sz="1400" b="0" i="0" u="none" strike="noStrike">
                        <a:solidFill>
                          <a:srgbClr val="000000"/>
                        </a:solidFill>
                        <a:effectLst/>
                        <a:latin typeface="Calibri"/>
                      </a:endParaRPr>
                    </a:p>
                  </a:txBody>
                  <a:tcPr marL="9525" marR="9525" marT="9525" marB="0" anchor="b"/>
                </a:tc>
                <a:tc>
                  <a:txBody>
                    <a:bodyPr/>
                    <a:lstStyle/>
                    <a:p>
                      <a:pPr algn="ctr" fontAlgn="b"/>
                      <a:r>
                        <a:rPr lang="en-GB" sz="1400" u="none" strike="noStrike" dirty="0">
                          <a:effectLst/>
                        </a:rPr>
                        <a:t>2</a:t>
                      </a:r>
                      <a:endParaRPr lang="en-GB" sz="1400" b="0" i="0" u="none" strike="noStrike" dirty="0">
                        <a:solidFill>
                          <a:srgbClr val="000000"/>
                        </a:solidFill>
                        <a:effectLst/>
                        <a:latin typeface="Calibri"/>
                      </a:endParaRPr>
                    </a:p>
                  </a:txBody>
                  <a:tcPr marL="9525" marR="9525" marT="9525" marB="0" anchor="b"/>
                </a:tc>
              </a:tr>
              <a:tr h="272602">
                <a:tc>
                  <a:txBody>
                    <a:bodyPr/>
                    <a:lstStyle/>
                    <a:p>
                      <a:pPr algn="l" fontAlgn="b"/>
                      <a:r>
                        <a:rPr lang="en-GB" sz="1400" u="none" strike="noStrike" dirty="0">
                          <a:effectLst/>
                        </a:rPr>
                        <a:t>               Rest of the World</a:t>
                      </a:r>
                      <a:endParaRPr lang="en-GB" sz="1400" b="0" i="0" u="none" strike="noStrike" dirty="0">
                        <a:solidFill>
                          <a:srgbClr val="000000"/>
                        </a:solidFill>
                        <a:effectLst/>
                        <a:latin typeface="Calibri"/>
                      </a:endParaRPr>
                    </a:p>
                  </a:txBody>
                  <a:tcPr marL="9525" marR="9525" marT="9525" marB="0" anchor="b"/>
                </a:tc>
                <a:tc>
                  <a:txBody>
                    <a:bodyPr/>
                    <a:lstStyle/>
                    <a:p>
                      <a:pPr algn="ctr" fontAlgn="b"/>
                      <a:r>
                        <a:rPr lang="en-GB" sz="1400" u="none" strike="noStrike" dirty="0">
                          <a:effectLst/>
                        </a:rPr>
                        <a:t> 2,353</a:t>
                      </a:r>
                      <a:endParaRPr lang="en-GB" sz="1400" b="0" i="0" u="none" strike="noStrike" dirty="0">
                        <a:solidFill>
                          <a:srgbClr val="000000"/>
                        </a:solidFill>
                        <a:effectLst/>
                        <a:latin typeface="Calibri"/>
                      </a:endParaRPr>
                    </a:p>
                  </a:txBody>
                  <a:tcPr marL="9525" marR="9525" marT="9525" marB="0" anchor="b"/>
                </a:tc>
                <a:tc>
                  <a:txBody>
                    <a:bodyPr/>
                    <a:lstStyle/>
                    <a:p>
                      <a:pPr algn="ctr" fontAlgn="b"/>
                      <a:r>
                        <a:rPr lang="en-GB" sz="1400" u="none" strike="noStrike" dirty="0">
                          <a:effectLst/>
                        </a:rPr>
                        <a:t>4</a:t>
                      </a:r>
                      <a:endParaRPr lang="en-GB" sz="1400" b="0" i="0" u="none" strike="noStrike" dirty="0">
                        <a:solidFill>
                          <a:srgbClr val="000000"/>
                        </a:solidFill>
                        <a:effectLst/>
                        <a:latin typeface="Calibri"/>
                      </a:endParaRPr>
                    </a:p>
                  </a:txBody>
                  <a:tcPr marL="9525" marR="9525" marT="9525" marB="0" anchor="b"/>
                </a:tc>
                <a:tc>
                  <a:txBody>
                    <a:bodyPr/>
                    <a:lstStyle/>
                    <a:p>
                      <a:pPr algn="ctr" fontAlgn="b"/>
                      <a:r>
                        <a:rPr lang="en-GB" sz="1400" u="none" strike="noStrike">
                          <a:effectLst/>
                        </a:rPr>
                        <a:t> 988</a:t>
                      </a:r>
                      <a:endParaRPr lang="en-GB" sz="1400" b="0" i="0" u="none" strike="noStrike">
                        <a:solidFill>
                          <a:srgbClr val="000000"/>
                        </a:solidFill>
                        <a:effectLst/>
                        <a:latin typeface="Calibri"/>
                      </a:endParaRPr>
                    </a:p>
                  </a:txBody>
                  <a:tcPr marL="9525" marR="9525" marT="9525" marB="0" anchor="b"/>
                </a:tc>
                <a:tc>
                  <a:txBody>
                    <a:bodyPr/>
                    <a:lstStyle/>
                    <a:p>
                      <a:pPr algn="ctr" fontAlgn="b"/>
                      <a:r>
                        <a:rPr lang="en-GB" sz="1400" u="none" strike="noStrike" dirty="0">
                          <a:effectLst/>
                        </a:rPr>
                        <a:t>2</a:t>
                      </a:r>
                      <a:endParaRPr lang="en-GB" sz="1400" b="0" i="0" u="none" strike="noStrike" dirty="0">
                        <a:solidFill>
                          <a:srgbClr val="000000"/>
                        </a:solidFill>
                        <a:effectLst/>
                        <a:latin typeface="Calibri"/>
                      </a:endParaRPr>
                    </a:p>
                  </a:txBody>
                  <a:tcPr marL="9525" marR="9525" marT="9525" marB="0" anchor="b"/>
                </a:tc>
              </a:tr>
              <a:tr h="272602">
                <a:tc gridSpan="5">
                  <a:txBody>
                    <a:bodyPr/>
                    <a:lstStyle/>
                    <a:p>
                      <a:pPr algn="l" fontAlgn="b"/>
                      <a:r>
                        <a:rPr lang="en-GB" sz="1400" u="none" strike="noStrike" dirty="0">
                          <a:effectLst/>
                        </a:rPr>
                        <a:t>Source: Annual Population Survey (APS), Office for National Statistics</a:t>
                      </a:r>
                      <a:endParaRPr lang="en-GB" sz="1400" b="0" i="0" u="none" strike="noStrike" dirty="0">
                        <a:solidFill>
                          <a:srgbClr val="000000"/>
                        </a:solidFill>
                        <a:effectLst/>
                        <a:latin typeface="Calibri"/>
                      </a:endParaRPr>
                    </a:p>
                  </a:txBody>
                  <a:tcPr marL="9525" marR="9525" marT="9525" marB="0" anchor="b"/>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bl>
          </a:graphicData>
        </a:graphic>
      </p:graphicFrame>
    </p:spTree>
    <p:extLst>
      <p:ext uri="{BB962C8B-B14F-4D97-AF65-F5344CB8AC3E}">
        <p14:creationId xmlns:p14="http://schemas.microsoft.com/office/powerpoint/2010/main" val="1183080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Non-UK born residents Trends </a:t>
            </a:r>
            <a:endParaRPr lang="en-GB" dirty="0"/>
          </a:p>
        </p:txBody>
      </p:sp>
      <p:sp>
        <p:nvSpPr>
          <p:cNvPr id="3" name="Content Placeholder 2"/>
          <p:cNvSpPr>
            <a:spLocks noGrp="1"/>
          </p:cNvSpPr>
          <p:nvPr>
            <p:ph idx="1"/>
          </p:nvPr>
        </p:nvSpPr>
        <p:spPr>
          <a:xfrm>
            <a:off x="457200" y="1600201"/>
            <a:ext cx="8229600" cy="892695"/>
          </a:xfrm>
        </p:spPr>
        <p:txBody>
          <a:bodyPr>
            <a:normAutofit fontScale="92500" lnSpcReduction="20000"/>
          </a:bodyPr>
          <a:lstStyle/>
          <a:p>
            <a:r>
              <a:rPr lang="en-GB" dirty="0" smtClean="0"/>
              <a:t>Estimates </a:t>
            </a:r>
            <a:r>
              <a:rPr lang="en-GB" dirty="0" smtClean="0"/>
              <a:t>of the non-UK born resident population of the UK by country of birth, 2004 to 2016 (</a:t>
            </a:r>
            <a:r>
              <a:rPr lang="en-GB" dirty="0" err="1" smtClean="0"/>
              <a:t>ths</a:t>
            </a:r>
            <a:r>
              <a:rPr lang="en-GB" dirty="0" smtClean="0"/>
              <a:t>) </a:t>
            </a:r>
            <a:endParaRPr lang="en-GB" dirty="0"/>
          </a:p>
        </p:txBody>
      </p:sp>
      <p:graphicFrame>
        <p:nvGraphicFramePr>
          <p:cNvPr id="4" name="Chart 3"/>
          <p:cNvGraphicFramePr>
            <a:graphicFrameLocks/>
          </p:cNvGraphicFramePr>
          <p:nvPr>
            <p:extLst>
              <p:ext uri="{D42A27DB-BD31-4B8C-83A1-F6EECF244321}">
                <p14:modId xmlns:p14="http://schemas.microsoft.com/office/powerpoint/2010/main" val="3057017273"/>
              </p:ext>
            </p:extLst>
          </p:nvPr>
        </p:nvGraphicFramePr>
        <p:xfrm>
          <a:off x="1115616" y="2420888"/>
          <a:ext cx="6912768" cy="403244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323528" y="6453336"/>
            <a:ext cx="8064896" cy="553998"/>
          </a:xfrm>
          <a:prstGeom prst="rect">
            <a:avLst/>
          </a:prstGeom>
          <a:noFill/>
        </p:spPr>
        <p:txBody>
          <a:bodyPr wrap="square" rtlCol="0">
            <a:spAutoFit/>
          </a:bodyPr>
          <a:lstStyle/>
          <a:p>
            <a:r>
              <a:rPr lang="en-GB" sz="1200" dirty="0"/>
              <a:t>Source: </a:t>
            </a:r>
            <a:r>
              <a:rPr lang="en-GB" sz="1200" dirty="0" smtClean="0"/>
              <a:t>Office </a:t>
            </a:r>
            <a:r>
              <a:rPr lang="en-GB" sz="1200" dirty="0"/>
              <a:t>for National Statistics</a:t>
            </a:r>
            <a:endParaRPr lang="en-GB" sz="1200" dirty="0">
              <a:solidFill>
                <a:srgbClr val="000000"/>
              </a:solidFill>
            </a:endParaRPr>
          </a:p>
          <a:p>
            <a:endParaRPr lang="en-GB" dirty="0"/>
          </a:p>
        </p:txBody>
      </p:sp>
    </p:spTree>
    <p:extLst>
      <p:ext uri="{BB962C8B-B14F-4D97-AF65-F5344CB8AC3E}">
        <p14:creationId xmlns:p14="http://schemas.microsoft.com/office/powerpoint/2010/main" val="34368994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7099</TotalTime>
  <Words>786</Words>
  <Application>Microsoft Office PowerPoint</Application>
  <PresentationFormat>On-screen Show (4:3)</PresentationFormat>
  <Paragraphs>166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Brexit: challenges to estimate UK (hidden) population</vt:lpstr>
      <vt:lpstr>Agenda</vt:lpstr>
      <vt:lpstr>Brexit Timelines</vt:lpstr>
      <vt:lpstr>Google trends for Brexit</vt:lpstr>
      <vt:lpstr>Possible scenarios of Brexit</vt:lpstr>
      <vt:lpstr>Challenges</vt:lpstr>
      <vt:lpstr>Methodology for population estimation in UK</vt:lpstr>
      <vt:lpstr>UK population 2017</vt:lpstr>
      <vt:lpstr>Non-UK born residents Trends </vt:lpstr>
      <vt:lpstr>Who are homelessness?</vt:lpstr>
      <vt:lpstr>Hidden population in scenarios</vt:lpstr>
      <vt:lpstr>Problem statement</vt:lpstr>
      <vt:lpstr>Consideration for solution</vt:lpstr>
      <vt:lpstr>Network-based approach: sampling technique</vt:lpstr>
      <vt:lpstr>Further consideration</vt:lpstr>
      <vt:lpstr>Thank you!</vt:lpstr>
    </vt:vector>
  </TitlesOfParts>
  <Company>Nielsen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Rozora, Natalia</dc:creator>
  <cp:lastModifiedBy>Rozora, Natalia</cp:lastModifiedBy>
  <cp:revision>68</cp:revision>
  <dcterms:created xsi:type="dcterms:W3CDTF">2018-08-10T10:34:03Z</dcterms:created>
  <dcterms:modified xsi:type="dcterms:W3CDTF">2018-08-24T04:45:22Z</dcterms:modified>
</cp:coreProperties>
</file>