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3"/>
  </p:notesMasterIdLst>
  <p:sldIdLst>
    <p:sldId id="275" r:id="rId2"/>
    <p:sldId id="257" r:id="rId3"/>
    <p:sldId id="280" r:id="rId4"/>
    <p:sldId id="281" r:id="rId5"/>
    <p:sldId id="282" r:id="rId6"/>
    <p:sldId id="283" r:id="rId7"/>
    <p:sldId id="258" r:id="rId8"/>
    <p:sldId id="272" r:id="rId9"/>
    <p:sldId id="259" r:id="rId10"/>
    <p:sldId id="274" r:id="rId11"/>
    <p:sldId id="273" r:id="rId12"/>
    <p:sldId id="276" r:id="rId13"/>
    <p:sldId id="287" r:id="rId14"/>
    <p:sldId id="277" r:id="rId15"/>
    <p:sldId id="278" r:id="rId16"/>
    <p:sldId id="284" r:id="rId17"/>
    <p:sldId id="285" r:id="rId18"/>
    <p:sldId id="286" r:id="rId19"/>
    <p:sldId id="264" r:id="rId20"/>
    <p:sldId id="265" r:id="rId21"/>
    <p:sldId id="266" r:id="rId22"/>
  </p:sldIdLst>
  <p:sldSz cx="9144000" cy="6858000" type="screen4x3"/>
  <p:notesSz cx="6756400" cy="9867900"/>
  <p:defaultTextStyle>
    <a:defPPr>
      <a:defRPr lang="ru-RU"/>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5" d="100"/>
          <a:sy n="95" d="100"/>
        </p:scale>
        <p:origin x="1090"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292735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ru-RU"/>
          </a:p>
        </p:txBody>
      </p:sp>
      <p:sp>
        <p:nvSpPr>
          <p:cNvPr id="118787" name="Rectangle 3"/>
          <p:cNvSpPr>
            <a:spLocks noGrp="1" noChangeArrowheads="1"/>
          </p:cNvSpPr>
          <p:nvPr>
            <p:ph type="dt" idx="1"/>
          </p:nvPr>
        </p:nvSpPr>
        <p:spPr bwMode="auto">
          <a:xfrm>
            <a:off x="3827463" y="0"/>
            <a:ext cx="292735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ru-RU"/>
          </a:p>
        </p:txBody>
      </p:sp>
      <p:sp>
        <p:nvSpPr>
          <p:cNvPr id="118788" name="Rectangle 4"/>
          <p:cNvSpPr>
            <a:spLocks noGrp="1" noRot="1" noChangeAspect="1" noChangeArrowheads="1" noTextEdit="1"/>
          </p:cNvSpPr>
          <p:nvPr>
            <p:ph type="sldImg" idx="2"/>
          </p:nvPr>
        </p:nvSpPr>
        <p:spPr bwMode="auto">
          <a:xfrm>
            <a:off x="911225" y="739775"/>
            <a:ext cx="4933950" cy="3700463"/>
          </a:xfrm>
          <a:prstGeom prst="rect">
            <a:avLst/>
          </a:prstGeom>
          <a:noFill/>
          <a:ln w="9525">
            <a:solidFill>
              <a:srgbClr val="000000"/>
            </a:solidFill>
            <a:miter lim="800000"/>
            <a:headEnd/>
            <a:tailEnd/>
          </a:ln>
          <a:effectLst/>
        </p:spPr>
      </p:sp>
      <p:sp>
        <p:nvSpPr>
          <p:cNvPr id="118789" name="Rectangle 5"/>
          <p:cNvSpPr>
            <a:spLocks noGrp="1" noChangeArrowheads="1"/>
          </p:cNvSpPr>
          <p:nvPr>
            <p:ph type="body" sz="quarter" idx="3"/>
          </p:nvPr>
        </p:nvSpPr>
        <p:spPr bwMode="auto">
          <a:xfrm>
            <a:off x="676275" y="4687888"/>
            <a:ext cx="5403850" cy="4440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118790" name="Rectangle 6"/>
          <p:cNvSpPr>
            <a:spLocks noGrp="1" noChangeArrowheads="1"/>
          </p:cNvSpPr>
          <p:nvPr>
            <p:ph type="ftr" sz="quarter" idx="4"/>
          </p:nvPr>
        </p:nvSpPr>
        <p:spPr bwMode="auto">
          <a:xfrm>
            <a:off x="0" y="9372600"/>
            <a:ext cx="292735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ru-RU"/>
          </a:p>
        </p:txBody>
      </p:sp>
      <p:sp>
        <p:nvSpPr>
          <p:cNvPr id="118791" name="Rectangle 7"/>
          <p:cNvSpPr>
            <a:spLocks noGrp="1" noChangeArrowheads="1"/>
          </p:cNvSpPr>
          <p:nvPr>
            <p:ph type="sldNum" sz="quarter" idx="5"/>
          </p:nvPr>
        </p:nvSpPr>
        <p:spPr bwMode="auto">
          <a:xfrm>
            <a:off x="3827463" y="9372600"/>
            <a:ext cx="292735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ABBAA1F8-F4F3-45B2-9883-AD8C32547DBE}" type="slidenum">
              <a:rPr lang="ru-RU"/>
              <a:pPr/>
              <a:t>‹#›</a:t>
            </a:fld>
            <a:endParaRPr lang="ru-RU"/>
          </a:p>
        </p:txBody>
      </p:sp>
    </p:spTree>
    <p:extLst>
      <p:ext uri="{BB962C8B-B14F-4D97-AF65-F5344CB8AC3E}">
        <p14:creationId xmlns:p14="http://schemas.microsoft.com/office/powerpoint/2010/main" val="232259625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BBAA1F8-F4F3-45B2-9883-AD8C32547DBE}" type="slidenum">
              <a:rPr lang="ru-RU" smtClean="0"/>
              <a:pPr/>
              <a:t>1</a:t>
            </a:fld>
            <a:endParaRPr lang="ru-RU"/>
          </a:p>
        </p:txBody>
      </p:sp>
    </p:spTree>
    <p:extLst>
      <p:ext uri="{BB962C8B-B14F-4D97-AF65-F5344CB8AC3E}">
        <p14:creationId xmlns:p14="http://schemas.microsoft.com/office/powerpoint/2010/main" val="68608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01378" name="Group 2"/>
          <p:cNvGrpSpPr>
            <a:grpSpLocks/>
          </p:cNvGrpSpPr>
          <p:nvPr/>
        </p:nvGrpSpPr>
        <p:grpSpPr bwMode="auto">
          <a:xfrm>
            <a:off x="0" y="2438400"/>
            <a:ext cx="9009063" cy="1052513"/>
            <a:chOff x="0" y="1536"/>
            <a:chExt cx="5675" cy="663"/>
          </a:xfrm>
        </p:grpSpPr>
        <p:grpSp>
          <p:nvGrpSpPr>
            <p:cNvPr id="101379" name="Group 3"/>
            <p:cNvGrpSpPr>
              <a:grpSpLocks/>
            </p:cNvGrpSpPr>
            <p:nvPr/>
          </p:nvGrpSpPr>
          <p:grpSpPr bwMode="auto">
            <a:xfrm>
              <a:off x="183" y="1604"/>
              <a:ext cx="448" cy="299"/>
              <a:chOff x="720" y="336"/>
              <a:chExt cx="624" cy="432"/>
            </a:xfrm>
          </p:grpSpPr>
          <p:sp>
            <p:nvSpPr>
              <p:cNvPr id="101380"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ru-RU"/>
              </a:p>
            </p:txBody>
          </p:sp>
          <p:sp>
            <p:nvSpPr>
              <p:cNvPr id="10138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ru-RU"/>
              </a:p>
            </p:txBody>
          </p:sp>
        </p:grpSp>
        <p:grpSp>
          <p:nvGrpSpPr>
            <p:cNvPr id="101382" name="Group 6"/>
            <p:cNvGrpSpPr>
              <a:grpSpLocks/>
            </p:cNvGrpSpPr>
            <p:nvPr/>
          </p:nvGrpSpPr>
          <p:grpSpPr bwMode="auto">
            <a:xfrm>
              <a:off x="261" y="1870"/>
              <a:ext cx="465" cy="299"/>
              <a:chOff x="912" y="2640"/>
              <a:chExt cx="672" cy="432"/>
            </a:xfrm>
          </p:grpSpPr>
          <p:sp>
            <p:nvSpPr>
              <p:cNvPr id="101383"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ru-RU"/>
              </a:p>
            </p:txBody>
          </p:sp>
          <p:sp>
            <p:nvSpPr>
              <p:cNvPr id="10138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ru-RU"/>
              </a:p>
            </p:txBody>
          </p:sp>
        </p:grpSp>
        <p:sp>
          <p:nvSpPr>
            <p:cNvPr id="10138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ru-RU"/>
            </a:p>
          </p:txBody>
        </p:sp>
        <p:sp>
          <p:nvSpPr>
            <p:cNvPr id="101386"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ru-RU"/>
            </a:p>
          </p:txBody>
        </p:sp>
        <p:sp>
          <p:nvSpPr>
            <p:cNvPr id="10138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ru-RU"/>
            </a:p>
          </p:txBody>
        </p:sp>
      </p:grpSp>
      <p:sp>
        <p:nvSpPr>
          <p:cNvPr id="101388" name="Rectangle 12"/>
          <p:cNvSpPr>
            <a:spLocks noGrp="1" noChangeArrowheads="1"/>
          </p:cNvSpPr>
          <p:nvPr>
            <p:ph type="ctrTitle"/>
          </p:nvPr>
        </p:nvSpPr>
        <p:spPr>
          <a:xfrm>
            <a:off x="990600" y="1676400"/>
            <a:ext cx="7772400" cy="1462088"/>
          </a:xfrm>
        </p:spPr>
        <p:txBody>
          <a:bodyPr/>
          <a:lstStyle>
            <a:lvl1pPr>
              <a:defRPr/>
            </a:lvl1pPr>
          </a:lstStyle>
          <a:p>
            <a:r>
              <a:rPr lang="ru-RU"/>
              <a:t>Образец заголовка</a:t>
            </a:r>
          </a:p>
        </p:txBody>
      </p:sp>
      <p:sp>
        <p:nvSpPr>
          <p:cNvPr id="10138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ru-RU"/>
              <a:t>Образец подзаголовка</a:t>
            </a:r>
          </a:p>
        </p:txBody>
      </p:sp>
      <p:sp>
        <p:nvSpPr>
          <p:cNvPr id="10139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ru-RU"/>
          </a:p>
        </p:txBody>
      </p:sp>
      <p:sp>
        <p:nvSpPr>
          <p:cNvPr id="101391"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ru-RU"/>
          </a:p>
        </p:txBody>
      </p:sp>
      <p:sp>
        <p:nvSpPr>
          <p:cNvPr id="101392"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0B2E54E1-57D7-4F9A-9422-E40931924238}" type="slidenum">
              <a:rPr lang="ru-RU"/>
              <a:pPr/>
              <a:t>‹#›</a:t>
            </a:fld>
            <a:endParaRPr lang="ru-R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1388"/>
                                        </p:tgtEl>
                                        <p:attrNameLst>
                                          <p:attrName>style.visibility</p:attrName>
                                        </p:attrNameLst>
                                      </p:cBhvr>
                                      <p:to>
                                        <p:strVal val="visible"/>
                                      </p:to>
                                    </p:set>
                                    <p:animEffect transition="in" filter="dissolve">
                                      <p:cBhvr>
                                        <p:cTn id="7" dur="500"/>
                                        <p:tgtEl>
                                          <p:spTgt spid="10138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1389">
                                            <p:txEl>
                                              <p:pRg st="0" end="0"/>
                                            </p:txEl>
                                          </p:spTgt>
                                        </p:tgtEl>
                                        <p:attrNameLst>
                                          <p:attrName>style.visibility</p:attrName>
                                        </p:attrNameLst>
                                      </p:cBhvr>
                                      <p:to>
                                        <p:strVal val="visible"/>
                                      </p:to>
                                    </p:set>
                                    <p:animEffect transition="in" filter="dissolve">
                                      <p:cBhvr>
                                        <p:cTn id="12" dur="500"/>
                                        <p:tgtEl>
                                          <p:spTgt spid="10138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8" grpId="0" autoUpdateAnimBg="0"/>
      <p:bldP spid="101389" grpId="0" build="p" autoUpdateAnimBg="0" advAuto="0">
        <p:tmplLst>
          <p:tmpl lvl="1">
            <p:tnLst>
              <p:par>
                <p:cTn presetID="9" presetClass="entr" presetSubtype="0" fill="hold" nodeType="clickEffect">
                  <p:stCondLst>
                    <p:cond delay="0"/>
                  </p:stCondLst>
                  <p:childTnLst>
                    <p:set>
                      <p:cBhvr>
                        <p:cTn dur="1" fill="hold">
                          <p:stCondLst>
                            <p:cond delay="0"/>
                          </p:stCondLst>
                        </p:cTn>
                        <p:tgtEl>
                          <p:spTgt spid="101389"/>
                        </p:tgtEl>
                        <p:attrNameLst>
                          <p:attrName>style.visibility</p:attrName>
                        </p:attrNameLst>
                      </p:cBhvr>
                      <p:to>
                        <p:strVal val="visible"/>
                      </p:to>
                    </p:set>
                    <p:animEffect transition="in" filter="dissolve">
                      <p:cBhvr>
                        <p:cTn dur="500"/>
                        <p:tgtEl>
                          <p:spTgt spid="10138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01F0FB81-4E94-4CD0-A67E-6F2E5A2F161F}" type="slidenum">
              <a:rPr lang="ru-RU"/>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04050" y="214313"/>
            <a:ext cx="1951038" cy="59182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150938" y="214313"/>
            <a:ext cx="5700712" cy="59182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5B644D6A-0A64-417E-B834-BF17147AD581}" type="slidenum">
              <a:rPr lang="ru-RU"/>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9688B542-1709-4E9D-8D03-0E18CC1E41C8}" type="slidenum">
              <a:rPr lang="ru-RU"/>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1147DED7-6C9B-47DF-A047-EAE252243175}" type="slidenum">
              <a:rPr lang="ru-RU"/>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753E3DBC-A25C-4ECE-9CF5-6B61ADCF47F5}" type="slidenum">
              <a:rPr lang="ru-RU"/>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4A647700-E918-401E-B1D3-BEFCCBF22163}" type="slidenum">
              <a:rPr lang="ru-RU"/>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3974CFDA-8D4C-4C2A-ACFD-B2A9B1556562}" type="slidenum">
              <a:rPr lang="ru-RU"/>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63921305-BE7F-43F6-A07B-33E671C8ABB7}" type="slidenum">
              <a:rPr lang="ru-RU"/>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AA484702-884E-44E7-8BE9-CF1085FFB38C}" type="slidenum">
              <a:rPr lang="ru-RU"/>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E6B09D3A-70DA-48D4-B23E-D429F06C81AA}" type="slidenum">
              <a:rPr lang="ru-RU"/>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endParaRPr kumimoji="1" lang="ru-RU" sz="2400"/>
          </a:p>
        </p:txBody>
      </p:sp>
      <p:sp>
        <p:nvSpPr>
          <p:cNvPr id="10035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endParaRPr kumimoji="1" lang="ru-RU" sz="2400"/>
          </a:p>
        </p:txBody>
      </p:sp>
      <p:sp>
        <p:nvSpPr>
          <p:cNvPr id="10035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endParaRPr kumimoji="1" lang="ru-RU" sz="2400"/>
          </a:p>
        </p:txBody>
      </p:sp>
      <p:sp>
        <p:nvSpPr>
          <p:cNvPr id="10035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kumimoji="1" lang="ru-RU" sz="2400"/>
          </a:p>
        </p:txBody>
      </p:sp>
      <p:sp>
        <p:nvSpPr>
          <p:cNvPr id="10035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endParaRPr kumimoji="1" lang="ru-RU" sz="2400"/>
          </a:p>
        </p:txBody>
      </p:sp>
      <p:sp>
        <p:nvSpPr>
          <p:cNvPr id="10035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endParaRPr kumimoji="1" lang="ru-RU" sz="2400"/>
          </a:p>
        </p:txBody>
      </p:sp>
      <p:sp>
        <p:nvSpPr>
          <p:cNvPr id="10036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ru-RU" sz="2400"/>
          </a:p>
        </p:txBody>
      </p:sp>
      <p:sp>
        <p:nvSpPr>
          <p:cNvPr id="100361"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ru-RU" smtClean="0"/>
              <a:t>Образец заголовка</a:t>
            </a:r>
          </a:p>
        </p:txBody>
      </p:sp>
      <p:sp>
        <p:nvSpPr>
          <p:cNvPr id="100362"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100363"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endParaRPr lang="ru-RU"/>
          </a:p>
        </p:txBody>
      </p:sp>
      <p:sp>
        <p:nvSpPr>
          <p:cNvPr id="100364"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endParaRPr lang="ru-RU"/>
          </a:p>
        </p:txBody>
      </p:sp>
      <p:sp>
        <p:nvSpPr>
          <p:cNvPr id="100365"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EE72B478-CC16-4B27-BC04-2B0FDF3726AD}"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6"/>
          <p:cNvSpPr>
            <a:spLocks noGrp="1" noChangeArrowheads="1"/>
          </p:cNvSpPr>
          <p:nvPr>
            <p:ph type="sldNum" sz="quarter" idx="4"/>
          </p:nvPr>
        </p:nvSpPr>
        <p:spPr/>
        <p:txBody>
          <a:bodyPr/>
          <a:lstStyle/>
          <a:p>
            <a:fld id="{AD92DC28-4A41-4015-86A6-8B150ECC2C56}" type="slidenum">
              <a:rPr lang="ru-RU"/>
              <a:pPr/>
              <a:t>1</a:t>
            </a:fld>
            <a:endParaRPr lang="ru-RU"/>
          </a:p>
        </p:txBody>
      </p:sp>
      <p:sp>
        <p:nvSpPr>
          <p:cNvPr id="2050" name="Rectangle 2"/>
          <p:cNvSpPr>
            <a:spLocks noGrp="1" noChangeArrowheads="1"/>
          </p:cNvSpPr>
          <p:nvPr>
            <p:ph type="ctrTitle"/>
          </p:nvPr>
        </p:nvSpPr>
        <p:spPr/>
        <p:txBody>
          <a:bodyPr/>
          <a:lstStyle/>
          <a:p>
            <a:r>
              <a:rPr lang="en-US" b="1" dirty="0" smtClean="0"/>
              <a:t>Tourism Incomes and Expenditures Surveys in Belarus</a:t>
            </a:r>
            <a:endParaRPr lang="ru-RU" dirty="0"/>
          </a:p>
        </p:txBody>
      </p:sp>
      <p:sp>
        <p:nvSpPr>
          <p:cNvPr id="2051" name="Rectangle 3"/>
          <p:cNvSpPr>
            <a:spLocks noGrp="1" noChangeArrowheads="1"/>
          </p:cNvSpPr>
          <p:nvPr>
            <p:ph type="subTitle" idx="1"/>
          </p:nvPr>
        </p:nvSpPr>
        <p:spPr/>
        <p:txBody>
          <a:bodyPr/>
          <a:lstStyle/>
          <a:p>
            <a:r>
              <a:rPr lang="en-US" dirty="0" err="1"/>
              <a:t>Natallia</a:t>
            </a:r>
            <a:r>
              <a:rPr lang="en-US" dirty="0"/>
              <a:t> </a:t>
            </a:r>
            <a:r>
              <a:rPr lang="en-US" dirty="0" err="1"/>
              <a:t>Sakovich</a:t>
            </a:r>
            <a:endParaRPr lang="ru-RU" dirty="0"/>
          </a:p>
          <a:p>
            <a:r>
              <a:rPr lang="en-US" dirty="0" err="1" smtClean="0"/>
              <a:t>Jelgava</a:t>
            </a:r>
            <a:r>
              <a:rPr lang="en-US" dirty="0" smtClean="0"/>
              <a:t>, 2018</a:t>
            </a:r>
            <a:r>
              <a:rPr lang="ru-RU" dirty="0" smtClean="0"/>
              <a:t> </a:t>
            </a:r>
            <a:endParaRPr lang="ru-RU"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032EA078-42C1-4883-8350-19AD9842F411}" type="slidenum">
              <a:rPr lang="ru-RU"/>
              <a:pPr/>
              <a:t>10</a:t>
            </a:fld>
            <a:endParaRPr lang="ru-RU"/>
          </a:p>
        </p:txBody>
      </p:sp>
      <p:sp>
        <p:nvSpPr>
          <p:cNvPr id="105474" name="Rectangle 2"/>
          <p:cNvSpPr>
            <a:spLocks noGrp="1" noChangeArrowheads="1"/>
          </p:cNvSpPr>
          <p:nvPr>
            <p:ph type="title"/>
          </p:nvPr>
        </p:nvSpPr>
        <p:spPr>
          <a:xfrm>
            <a:off x="971601" y="285728"/>
            <a:ext cx="8172400" cy="1462087"/>
          </a:xfrm>
        </p:spPr>
        <p:txBody>
          <a:bodyPr/>
          <a:lstStyle/>
          <a:p>
            <a:r>
              <a:rPr lang="en-US" sz="4000" dirty="0" smtClean="0"/>
              <a:t>Table 1 - Tourism expenditures</a:t>
            </a:r>
            <a:r>
              <a:rPr lang="en-US" dirty="0" smtClean="0"/>
              <a:t/>
            </a:r>
            <a:br>
              <a:rPr lang="en-US" dirty="0" smtClean="0"/>
            </a:br>
            <a:r>
              <a:rPr lang="en-US" sz="3000" dirty="0" smtClean="0"/>
              <a:t>(from Household Sample Survey, % of total serves expenditures)</a:t>
            </a:r>
            <a:endParaRPr lang="ru-RU" sz="3000" dirty="0"/>
          </a:p>
        </p:txBody>
      </p:sp>
      <p:graphicFrame>
        <p:nvGraphicFramePr>
          <p:cNvPr id="8" name="Таблица 7"/>
          <p:cNvGraphicFramePr>
            <a:graphicFrameLocks noGrp="1"/>
          </p:cNvGraphicFramePr>
          <p:nvPr>
            <p:extLst>
              <p:ext uri="{D42A27DB-BD31-4B8C-83A1-F6EECF244321}">
                <p14:modId xmlns:p14="http://schemas.microsoft.com/office/powerpoint/2010/main" val="1432452758"/>
              </p:ext>
            </p:extLst>
          </p:nvPr>
        </p:nvGraphicFramePr>
        <p:xfrm>
          <a:off x="755578" y="2000242"/>
          <a:ext cx="7992886" cy="4286275"/>
        </p:xfrm>
        <a:graphic>
          <a:graphicData uri="http://schemas.openxmlformats.org/drawingml/2006/table">
            <a:tbl>
              <a:tblPr>
                <a:tableStyleId>{3C2FFA5D-87B4-456A-9821-1D502468CF0F}</a:tableStyleId>
              </a:tblPr>
              <a:tblGrid>
                <a:gridCol w="1557025"/>
                <a:gridCol w="1651742"/>
                <a:gridCol w="1766444"/>
                <a:gridCol w="1766444"/>
                <a:gridCol w="1251231"/>
              </a:tblGrid>
              <a:tr h="1237075">
                <a:tc>
                  <a:txBody>
                    <a:bodyPr/>
                    <a:lstStyle/>
                    <a:p>
                      <a:pPr algn="ctr">
                        <a:lnSpc>
                          <a:spcPct val="115000"/>
                        </a:lnSpc>
                        <a:spcAft>
                          <a:spcPts val="0"/>
                        </a:spcAft>
                      </a:pPr>
                      <a:endParaRPr lang="en-US" sz="2300" dirty="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Aft>
                          <a:spcPts val="0"/>
                        </a:spcAft>
                      </a:pPr>
                      <a:r>
                        <a:rPr lang="en-US" sz="2300" dirty="0"/>
                        <a:t>Sanatorium services</a:t>
                      </a:r>
                      <a:endParaRPr lang="ru-RU" sz="2300" dirty="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Aft>
                          <a:spcPts val="0"/>
                        </a:spcAft>
                      </a:pPr>
                      <a:r>
                        <a:rPr lang="en-US" sz="2300" dirty="0"/>
                        <a:t>Tourist and excursion services</a:t>
                      </a:r>
                      <a:endParaRPr lang="ru-RU" sz="2300" dirty="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Aft>
                          <a:spcPts val="0"/>
                        </a:spcAft>
                      </a:pPr>
                      <a:r>
                        <a:rPr lang="en-US" sz="2300" dirty="0"/>
                        <a:t>Culture and </a:t>
                      </a:r>
                      <a:r>
                        <a:rPr lang="en-US" sz="2300" dirty="0" smtClean="0"/>
                        <a:t>sporting </a:t>
                      </a:r>
                      <a:r>
                        <a:rPr lang="en-US" sz="2300" dirty="0"/>
                        <a:t>services</a:t>
                      </a:r>
                      <a:endParaRPr lang="ru-RU" sz="2300" dirty="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Aft>
                          <a:spcPts val="0"/>
                        </a:spcAft>
                      </a:pPr>
                      <a:r>
                        <a:rPr lang="en-US" sz="2300" dirty="0" smtClean="0">
                          <a:latin typeface="Tahoma" pitchFamily="34" charset="0"/>
                          <a:ea typeface="Tahoma" pitchFamily="34" charset="0"/>
                          <a:cs typeface="Tahoma" pitchFamily="34" charset="0"/>
                        </a:rPr>
                        <a:t>Total tourism services</a:t>
                      </a:r>
                      <a:endParaRPr lang="ru-RU" sz="2300" dirty="0">
                        <a:latin typeface="Tahoma" pitchFamily="34" charset="0"/>
                        <a:ea typeface="Tahoma" pitchFamily="34" charset="0"/>
                        <a:cs typeface="Tahoma" pitchFamily="34" charset="0"/>
                      </a:endParaRPr>
                    </a:p>
                  </a:txBody>
                  <a:tcPr marL="68580" marR="68580" marT="0" marB="0" anchor="ctr"/>
                </a:tc>
              </a:tr>
              <a:tr h="435600">
                <a:tc>
                  <a:txBody>
                    <a:bodyPr/>
                    <a:lstStyle/>
                    <a:p>
                      <a:pPr algn="ctr">
                        <a:lnSpc>
                          <a:spcPct val="115000"/>
                        </a:lnSpc>
                        <a:spcBef>
                          <a:spcPts val="600"/>
                        </a:spcBef>
                        <a:spcAft>
                          <a:spcPts val="600"/>
                        </a:spcAft>
                      </a:pPr>
                      <a:r>
                        <a:rPr lang="en-US" sz="2300" dirty="0"/>
                        <a:t>2011</a:t>
                      </a:r>
                      <a:endParaRPr lang="ru-RU" sz="2300" dirty="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Bef>
                          <a:spcPts val="600"/>
                        </a:spcBef>
                        <a:spcAft>
                          <a:spcPts val="600"/>
                        </a:spcAft>
                      </a:pPr>
                      <a:r>
                        <a:rPr lang="ru-RU" sz="2300" dirty="0" smtClean="0"/>
                        <a:t>0</a:t>
                      </a:r>
                      <a:r>
                        <a:rPr lang="en-US" sz="2300" dirty="0" smtClean="0"/>
                        <a:t>.</a:t>
                      </a:r>
                      <a:r>
                        <a:rPr lang="ru-RU" sz="2300" dirty="0" smtClean="0"/>
                        <a:t>6</a:t>
                      </a:r>
                      <a:endParaRPr lang="ru-RU" sz="2300" dirty="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Bef>
                          <a:spcPts val="600"/>
                        </a:spcBef>
                        <a:spcAft>
                          <a:spcPts val="600"/>
                        </a:spcAft>
                      </a:pPr>
                      <a:r>
                        <a:rPr lang="ru-RU" sz="2300" dirty="0" smtClean="0"/>
                        <a:t>3</a:t>
                      </a:r>
                      <a:r>
                        <a:rPr lang="en-US" sz="2300" dirty="0" smtClean="0"/>
                        <a:t>.</a:t>
                      </a:r>
                      <a:r>
                        <a:rPr lang="ru-RU" sz="2300" dirty="0" smtClean="0"/>
                        <a:t>8</a:t>
                      </a:r>
                      <a:endParaRPr lang="ru-RU" sz="2300" dirty="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Bef>
                          <a:spcPts val="600"/>
                        </a:spcBef>
                        <a:spcAft>
                          <a:spcPts val="600"/>
                        </a:spcAft>
                      </a:pPr>
                      <a:r>
                        <a:rPr lang="ru-RU" sz="2300" dirty="0" smtClean="0"/>
                        <a:t>2</a:t>
                      </a:r>
                      <a:r>
                        <a:rPr lang="en-US" sz="2300" dirty="0" smtClean="0"/>
                        <a:t>.</a:t>
                      </a:r>
                      <a:r>
                        <a:rPr lang="ru-RU" sz="2300" dirty="0" smtClean="0"/>
                        <a:t>7</a:t>
                      </a:r>
                      <a:endParaRPr lang="ru-RU" sz="2300" dirty="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Bef>
                          <a:spcPts val="600"/>
                        </a:spcBef>
                        <a:spcAft>
                          <a:spcPts val="600"/>
                        </a:spcAft>
                      </a:pPr>
                      <a:r>
                        <a:rPr lang="en-US" sz="2300" dirty="0" smtClean="0">
                          <a:latin typeface="Tahoma" pitchFamily="34" charset="0"/>
                          <a:ea typeface="Tahoma" pitchFamily="34" charset="0"/>
                          <a:cs typeface="Tahoma" pitchFamily="34" charset="0"/>
                        </a:rPr>
                        <a:t>7.1</a:t>
                      </a:r>
                      <a:endParaRPr lang="ru-RU" sz="2300" dirty="0">
                        <a:latin typeface="Tahoma" pitchFamily="34" charset="0"/>
                        <a:ea typeface="Tahoma" pitchFamily="34" charset="0"/>
                        <a:cs typeface="Tahoma" pitchFamily="34" charset="0"/>
                      </a:endParaRPr>
                    </a:p>
                  </a:txBody>
                  <a:tcPr marL="68580" marR="68580" marT="0" marB="0" anchor="ctr"/>
                </a:tc>
              </a:tr>
              <a:tr h="435600">
                <a:tc>
                  <a:txBody>
                    <a:bodyPr/>
                    <a:lstStyle/>
                    <a:p>
                      <a:pPr algn="ctr">
                        <a:lnSpc>
                          <a:spcPct val="115000"/>
                        </a:lnSpc>
                        <a:spcBef>
                          <a:spcPts val="600"/>
                        </a:spcBef>
                        <a:spcAft>
                          <a:spcPts val="600"/>
                        </a:spcAft>
                      </a:pPr>
                      <a:r>
                        <a:rPr lang="en-US" sz="2300" dirty="0"/>
                        <a:t>2012</a:t>
                      </a:r>
                      <a:endParaRPr lang="ru-RU" sz="2300" dirty="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Bef>
                          <a:spcPts val="600"/>
                        </a:spcBef>
                        <a:spcAft>
                          <a:spcPts val="600"/>
                        </a:spcAft>
                      </a:pPr>
                      <a:r>
                        <a:rPr lang="ru-RU" sz="2300" dirty="0" smtClean="0"/>
                        <a:t>1</a:t>
                      </a:r>
                      <a:r>
                        <a:rPr lang="en-US" sz="2300" dirty="0" smtClean="0"/>
                        <a:t>.</a:t>
                      </a:r>
                      <a:r>
                        <a:rPr lang="ru-RU" sz="2300" dirty="0" smtClean="0"/>
                        <a:t>1</a:t>
                      </a:r>
                      <a:endParaRPr lang="ru-RU" sz="2300" dirty="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Bef>
                          <a:spcPts val="600"/>
                        </a:spcBef>
                        <a:spcAft>
                          <a:spcPts val="600"/>
                        </a:spcAft>
                      </a:pPr>
                      <a:r>
                        <a:rPr lang="ru-RU" sz="2300" dirty="0" smtClean="0"/>
                        <a:t>6</a:t>
                      </a:r>
                      <a:r>
                        <a:rPr lang="en-US" sz="2300" dirty="0" smtClean="0"/>
                        <a:t>.</a:t>
                      </a:r>
                      <a:r>
                        <a:rPr lang="ru-RU" sz="2300" dirty="0" smtClean="0"/>
                        <a:t>3</a:t>
                      </a:r>
                      <a:endParaRPr lang="ru-RU" sz="2300" dirty="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Bef>
                          <a:spcPts val="600"/>
                        </a:spcBef>
                        <a:spcAft>
                          <a:spcPts val="600"/>
                        </a:spcAft>
                      </a:pPr>
                      <a:r>
                        <a:rPr lang="ru-RU" sz="2300" dirty="0" smtClean="0"/>
                        <a:t>3</a:t>
                      </a:r>
                      <a:r>
                        <a:rPr lang="en-US" sz="2300" dirty="0" smtClean="0"/>
                        <a:t>.</a:t>
                      </a:r>
                      <a:r>
                        <a:rPr lang="ru-RU" sz="2300" dirty="0" smtClean="0"/>
                        <a:t>2</a:t>
                      </a:r>
                      <a:endParaRPr lang="ru-RU" sz="2300" dirty="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Bef>
                          <a:spcPts val="600"/>
                        </a:spcBef>
                        <a:spcAft>
                          <a:spcPts val="600"/>
                        </a:spcAft>
                      </a:pPr>
                      <a:r>
                        <a:rPr lang="en-US" sz="2300" dirty="0" smtClean="0">
                          <a:latin typeface="Tahoma" pitchFamily="34" charset="0"/>
                          <a:ea typeface="Tahoma" pitchFamily="34" charset="0"/>
                          <a:cs typeface="Tahoma" pitchFamily="34" charset="0"/>
                        </a:rPr>
                        <a:t>10.6</a:t>
                      </a:r>
                      <a:endParaRPr lang="ru-RU" sz="2300" dirty="0">
                        <a:latin typeface="Tahoma" pitchFamily="34" charset="0"/>
                        <a:ea typeface="Tahoma" pitchFamily="34" charset="0"/>
                        <a:cs typeface="Tahoma" pitchFamily="34" charset="0"/>
                      </a:endParaRPr>
                    </a:p>
                  </a:txBody>
                  <a:tcPr marL="68580" marR="68580" marT="0" marB="0" anchor="ctr"/>
                </a:tc>
              </a:tr>
              <a:tr h="435600">
                <a:tc>
                  <a:txBody>
                    <a:bodyPr/>
                    <a:lstStyle/>
                    <a:p>
                      <a:pPr algn="ctr">
                        <a:lnSpc>
                          <a:spcPct val="115000"/>
                        </a:lnSpc>
                        <a:spcBef>
                          <a:spcPts val="600"/>
                        </a:spcBef>
                        <a:spcAft>
                          <a:spcPts val="600"/>
                        </a:spcAft>
                      </a:pPr>
                      <a:r>
                        <a:rPr lang="en-US" sz="2300"/>
                        <a:t>2013</a:t>
                      </a:r>
                      <a:endParaRPr lang="ru-RU" sz="230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Bef>
                          <a:spcPts val="600"/>
                        </a:spcBef>
                        <a:spcAft>
                          <a:spcPts val="600"/>
                        </a:spcAft>
                      </a:pPr>
                      <a:r>
                        <a:rPr lang="ru-RU" sz="2300" dirty="0" smtClean="0"/>
                        <a:t>1</a:t>
                      </a:r>
                      <a:r>
                        <a:rPr lang="en-US" sz="2300" dirty="0" smtClean="0"/>
                        <a:t>.</a:t>
                      </a:r>
                      <a:r>
                        <a:rPr lang="ru-RU" sz="2300" dirty="0" smtClean="0"/>
                        <a:t>2</a:t>
                      </a:r>
                      <a:endParaRPr lang="ru-RU" sz="2300" dirty="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Bef>
                          <a:spcPts val="600"/>
                        </a:spcBef>
                        <a:spcAft>
                          <a:spcPts val="600"/>
                        </a:spcAft>
                      </a:pPr>
                      <a:r>
                        <a:rPr lang="ru-RU" sz="2300" dirty="0" smtClean="0"/>
                        <a:t>6</a:t>
                      </a:r>
                      <a:r>
                        <a:rPr lang="en-US" sz="2300" dirty="0" smtClean="0"/>
                        <a:t>.</a:t>
                      </a:r>
                      <a:r>
                        <a:rPr lang="ru-RU" sz="2300" dirty="0" smtClean="0"/>
                        <a:t>1</a:t>
                      </a:r>
                      <a:endParaRPr lang="ru-RU" sz="2300" dirty="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Bef>
                          <a:spcPts val="600"/>
                        </a:spcBef>
                        <a:spcAft>
                          <a:spcPts val="600"/>
                        </a:spcAft>
                      </a:pPr>
                      <a:r>
                        <a:rPr lang="ru-RU" sz="2300" dirty="0" smtClean="0"/>
                        <a:t>3</a:t>
                      </a:r>
                      <a:r>
                        <a:rPr lang="en-US" sz="2300" dirty="0" smtClean="0"/>
                        <a:t>.</a:t>
                      </a:r>
                      <a:r>
                        <a:rPr lang="ru-RU" sz="2300" dirty="0" smtClean="0"/>
                        <a:t>4</a:t>
                      </a:r>
                      <a:endParaRPr lang="ru-RU" sz="2300" dirty="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Bef>
                          <a:spcPts val="600"/>
                        </a:spcBef>
                        <a:spcAft>
                          <a:spcPts val="600"/>
                        </a:spcAft>
                      </a:pPr>
                      <a:r>
                        <a:rPr lang="en-US" sz="2300" dirty="0" smtClean="0">
                          <a:latin typeface="Tahoma" pitchFamily="34" charset="0"/>
                          <a:ea typeface="Tahoma" pitchFamily="34" charset="0"/>
                          <a:cs typeface="Tahoma" pitchFamily="34" charset="0"/>
                        </a:rPr>
                        <a:t>10.7</a:t>
                      </a:r>
                      <a:endParaRPr lang="ru-RU" sz="2300" dirty="0">
                        <a:latin typeface="Tahoma" pitchFamily="34" charset="0"/>
                        <a:ea typeface="Tahoma" pitchFamily="34" charset="0"/>
                        <a:cs typeface="Tahoma" pitchFamily="34" charset="0"/>
                      </a:endParaRPr>
                    </a:p>
                  </a:txBody>
                  <a:tcPr marL="68580" marR="68580" marT="0" marB="0" anchor="ctr"/>
                </a:tc>
              </a:tr>
              <a:tr h="435600">
                <a:tc>
                  <a:txBody>
                    <a:bodyPr/>
                    <a:lstStyle/>
                    <a:p>
                      <a:pPr algn="ctr">
                        <a:lnSpc>
                          <a:spcPct val="115000"/>
                        </a:lnSpc>
                        <a:spcBef>
                          <a:spcPts val="600"/>
                        </a:spcBef>
                        <a:spcAft>
                          <a:spcPts val="600"/>
                        </a:spcAft>
                      </a:pPr>
                      <a:r>
                        <a:rPr lang="en-US" sz="2300"/>
                        <a:t>2014</a:t>
                      </a:r>
                      <a:endParaRPr lang="ru-RU" sz="230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Bef>
                          <a:spcPts val="600"/>
                        </a:spcBef>
                        <a:spcAft>
                          <a:spcPts val="600"/>
                        </a:spcAft>
                      </a:pPr>
                      <a:r>
                        <a:rPr lang="ru-RU" sz="2300" dirty="0" smtClean="0"/>
                        <a:t>0</a:t>
                      </a:r>
                      <a:r>
                        <a:rPr lang="en-US" sz="2300" dirty="0" smtClean="0"/>
                        <a:t>.</a:t>
                      </a:r>
                      <a:r>
                        <a:rPr lang="ru-RU" sz="2300" dirty="0" smtClean="0"/>
                        <a:t>8</a:t>
                      </a:r>
                      <a:endParaRPr lang="ru-RU" sz="2300" dirty="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Bef>
                          <a:spcPts val="600"/>
                        </a:spcBef>
                        <a:spcAft>
                          <a:spcPts val="600"/>
                        </a:spcAft>
                      </a:pPr>
                      <a:r>
                        <a:rPr lang="ru-RU" sz="2300" dirty="0" smtClean="0"/>
                        <a:t>5</a:t>
                      </a:r>
                      <a:r>
                        <a:rPr lang="en-US" sz="2300" dirty="0" smtClean="0"/>
                        <a:t>.</a:t>
                      </a:r>
                      <a:r>
                        <a:rPr lang="ru-RU" sz="2300" dirty="0" smtClean="0"/>
                        <a:t>6</a:t>
                      </a:r>
                      <a:endParaRPr lang="ru-RU" sz="2300" dirty="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Bef>
                          <a:spcPts val="600"/>
                        </a:spcBef>
                        <a:spcAft>
                          <a:spcPts val="600"/>
                        </a:spcAft>
                      </a:pPr>
                      <a:r>
                        <a:rPr lang="ru-RU" sz="2300" dirty="0" smtClean="0"/>
                        <a:t>3</a:t>
                      </a:r>
                      <a:r>
                        <a:rPr lang="en-US" sz="2300" dirty="0" smtClean="0"/>
                        <a:t>.</a:t>
                      </a:r>
                      <a:r>
                        <a:rPr lang="ru-RU" sz="2300" dirty="0" smtClean="0"/>
                        <a:t>4</a:t>
                      </a:r>
                      <a:endParaRPr lang="ru-RU" sz="2300" dirty="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Bef>
                          <a:spcPts val="600"/>
                        </a:spcBef>
                        <a:spcAft>
                          <a:spcPts val="600"/>
                        </a:spcAft>
                      </a:pPr>
                      <a:r>
                        <a:rPr lang="en-US" sz="2300" dirty="0" smtClean="0">
                          <a:latin typeface="Tahoma" pitchFamily="34" charset="0"/>
                          <a:ea typeface="Tahoma" pitchFamily="34" charset="0"/>
                          <a:cs typeface="Tahoma" pitchFamily="34" charset="0"/>
                        </a:rPr>
                        <a:t>9.8</a:t>
                      </a:r>
                      <a:endParaRPr lang="ru-RU" sz="2300" dirty="0">
                        <a:latin typeface="Tahoma" pitchFamily="34" charset="0"/>
                        <a:ea typeface="Tahoma" pitchFamily="34" charset="0"/>
                        <a:cs typeface="Tahoma" pitchFamily="34" charset="0"/>
                      </a:endParaRPr>
                    </a:p>
                  </a:txBody>
                  <a:tcPr marL="68580" marR="68580" marT="0" marB="0" anchor="ctr"/>
                </a:tc>
              </a:tr>
              <a:tr h="435600">
                <a:tc>
                  <a:txBody>
                    <a:bodyPr/>
                    <a:lstStyle/>
                    <a:p>
                      <a:pPr algn="ctr">
                        <a:lnSpc>
                          <a:spcPct val="115000"/>
                        </a:lnSpc>
                        <a:spcBef>
                          <a:spcPts val="600"/>
                        </a:spcBef>
                        <a:spcAft>
                          <a:spcPts val="600"/>
                        </a:spcAft>
                      </a:pPr>
                      <a:r>
                        <a:rPr lang="en-US" sz="2300"/>
                        <a:t>2015</a:t>
                      </a:r>
                      <a:endParaRPr lang="ru-RU" sz="230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Bef>
                          <a:spcPts val="600"/>
                        </a:spcBef>
                        <a:spcAft>
                          <a:spcPts val="600"/>
                        </a:spcAft>
                      </a:pPr>
                      <a:r>
                        <a:rPr lang="ru-RU" sz="2300" dirty="0" smtClean="0"/>
                        <a:t>0</a:t>
                      </a:r>
                      <a:r>
                        <a:rPr lang="en-US" sz="2300" dirty="0" smtClean="0"/>
                        <a:t>.</a:t>
                      </a:r>
                      <a:r>
                        <a:rPr lang="ru-RU" sz="2300" dirty="0" smtClean="0"/>
                        <a:t>7</a:t>
                      </a:r>
                      <a:endParaRPr lang="ru-RU" sz="2300" dirty="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Bef>
                          <a:spcPts val="600"/>
                        </a:spcBef>
                        <a:spcAft>
                          <a:spcPts val="600"/>
                        </a:spcAft>
                      </a:pPr>
                      <a:r>
                        <a:rPr lang="ru-RU" sz="2300" dirty="0" smtClean="0"/>
                        <a:t>4</a:t>
                      </a:r>
                      <a:r>
                        <a:rPr lang="en-US" sz="2300" dirty="0" smtClean="0"/>
                        <a:t>.</a:t>
                      </a:r>
                      <a:r>
                        <a:rPr lang="ru-RU" sz="2300" dirty="0" smtClean="0"/>
                        <a:t>9</a:t>
                      </a:r>
                      <a:endParaRPr lang="ru-RU" sz="2300" dirty="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Bef>
                          <a:spcPts val="600"/>
                        </a:spcBef>
                        <a:spcAft>
                          <a:spcPts val="600"/>
                        </a:spcAft>
                      </a:pPr>
                      <a:r>
                        <a:rPr lang="ru-RU" sz="2300" dirty="0" smtClean="0"/>
                        <a:t>3</a:t>
                      </a:r>
                      <a:r>
                        <a:rPr lang="en-US" sz="2300" dirty="0" smtClean="0"/>
                        <a:t>.</a:t>
                      </a:r>
                      <a:r>
                        <a:rPr lang="ru-RU" sz="2300" dirty="0" smtClean="0"/>
                        <a:t>0</a:t>
                      </a:r>
                      <a:endParaRPr lang="ru-RU" sz="2300" dirty="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Bef>
                          <a:spcPts val="600"/>
                        </a:spcBef>
                        <a:spcAft>
                          <a:spcPts val="600"/>
                        </a:spcAft>
                      </a:pPr>
                      <a:r>
                        <a:rPr lang="en-US" sz="2300" dirty="0" smtClean="0">
                          <a:latin typeface="Tahoma" pitchFamily="34" charset="0"/>
                          <a:ea typeface="Tahoma" pitchFamily="34" charset="0"/>
                          <a:cs typeface="Tahoma" pitchFamily="34" charset="0"/>
                        </a:rPr>
                        <a:t>8.6</a:t>
                      </a:r>
                      <a:endParaRPr lang="ru-RU" sz="2300" dirty="0">
                        <a:latin typeface="Tahoma" pitchFamily="34" charset="0"/>
                        <a:ea typeface="Tahoma" pitchFamily="34" charset="0"/>
                        <a:cs typeface="Tahoma" pitchFamily="34" charset="0"/>
                      </a:endParaRPr>
                    </a:p>
                  </a:txBody>
                  <a:tcPr marL="68580" marR="68580" marT="0" marB="0" anchor="ctr"/>
                </a:tc>
              </a:tr>
              <a:tr h="435600">
                <a:tc>
                  <a:txBody>
                    <a:bodyPr/>
                    <a:lstStyle/>
                    <a:p>
                      <a:pPr algn="ctr">
                        <a:lnSpc>
                          <a:spcPct val="115000"/>
                        </a:lnSpc>
                        <a:spcBef>
                          <a:spcPts val="600"/>
                        </a:spcBef>
                        <a:spcAft>
                          <a:spcPts val="600"/>
                        </a:spcAft>
                      </a:pPr>
                      <a:r>
                        <a:rPr lang="en-US" sz="2300"/>
                        <a:t>2016</a:t>
                      </a:r>
                      <a:endParaRPr lang="ru-RU" sz="230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Bef>
                          <a:spcPts val="600"/>
                        </a:spcBef>
                        <a:spcAft>
                          <a:spcPts val="600"/>
                        </a:spcAft>
                      </a:pPr>
                      <a:r>
                        <a:rPr lang="ru-RU" sz="2300" dirty="0" smtClean="0"/>
                        <a:t>0</a:t>
                      </a:r>
                      <a:r>
                        <a:rPr lang="en-US" sz="2300" dirty="0" smtClean="0"/>
                        <a:t>.</a:t>
                      </a:r>
                      <a:r>
                        <a:rPr lang="ru-RU" sz="2300" dirty="0" smtClean="0"/>
                        <a:t>9</a:t>
                      </a:r>
                      <a:endParaRPr lang="ru-RU" sz="2300" dirty="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Bef>
                          <a:spcPts val="600"/>
                        </a:spcBef>
                        <a:spcAft>
                          <a:spcPts val="600"/>
                        </a:spcAft>
                      </a:pPr>
                      <a:r>
                        <a:rPr lang="ru-RU" sz="2300" dirty="0" smtClean="0"/>
                        <a:t>3</a:t>
                      </a:r>
                      <a:r>
                        <a:rPr lang="en-US" sz="2300" dirty="0" smtClean="0"/>
                        <a:t>.</a:t>
                      </a:r>
                      <a:r>
                        <a:rPr lang="ru-RU" sz="2300" dirty="0" smtClean="0"/>
                        <a:t>0</a:t>
                      </a:r>
                      <a:endParaRPr lang="ru-RU" sz="2300" dirty="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Bef>
                          <a:spcPts val="600"/>
                        </a:spcBef>
                        <a:spcAft>
                          <a:spcPts val="600"/>
                        </a:spcAft>
                      </a:pPr>
                      <a:r>
                        <a:rPr lang="ru-RU" sz="2300" dirty="0" smtClean="0"/>
                        <a:t>2</a:t>
                      </a:r>
                      <a:r>
                        <a:rPr lang="en-US" sz="2300" dirty="0" smtClean="0"/>
                        <a:t>.</a:t>
                      </a:r>
                      <a:r>
                        <a:rPr lang="ru-RU" sz="2300" dirty="0" smtClean="0"/>
                        <a:t>9</a:t>
                      </a:r>
                      <a:endParaRPr lang="ru-RU" sz="2300" dirty="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Bef>
                          <a:spcPts val="600"/>
                        </a:spcBef>
                        <a:spcAft>
                          <a:spcPts val="600"/>
                        </a:spcAft>
                      </a:pPr>
                      <a:r>
                        <a:rPr lang="en-US" sz="2300" dirty="0" smtClean="0">
                          <a:latin typeface="Tahoma" pitchFamily="34" charset="0"/>
                          <a:ea typeface="Tahoma" pitchFamily="34" charset="0"/>
                          <a:cs typeface="Tahoma" pitchFamily="34" charset="0"/>
                        </a:rPr>
                        <a:t>6.8</a:t>
                      </a:r>
                      <a:endParaRPr lang="ru-RU" sz="2300" dirty="0">
                        <a:latin typeface="Tahoma" pitchFamily="34" charset="0"/>
                        <a:ea typeface="Tahoma" pitchFamily="34" charset="0"/>
                        <a:cs typeface="Tahoma" pitchFamily="34" charset="0"/>
                      </a:endParaRPr>
                    </a:p>
                  </a:txBody>
                  <a:tcPr marL="68580" marR="68580" marT="0" marB="0" anchor="ctr"/>
                </a:tc>
              </a:tr>
              <a:tr h="435600">
                <a:tc>
                  <a:txBody>
                    <a:bodyPr/>
                    <a:lstStyle/>
                    <a:p>
                      <a:pPr algn="ctr">
                        <a:lnSpc>
                          <a:spcPct val="115000"/>
                        </a:lnSpc>
                        <a:spcBef>
                          <a:spcPts val="600"/>
                        </a:spcBef>
                        <a:spcAft>
                          <a:spcPts val="600"/>
                        </a:spcAft>
                      </a:pPr>
                      <a:r>
                        <a:rPr lang="en-US" sz="2300"/>
                        <a:t>2017</a:t>
                      </a:r>
                      <a:endParaRPr lang="ru-RU" sz="230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Bef>
                          <a:spcPts val="600"/>
                        </a:spcBef>
                        <a:spcAft>
                          <a:spcPts val="600"/>
                        </a:spcAft>
                      </a:pPr>
                      <a:r>
                        <a:rPr lang="ru-RU" sz="2300" dirty="0" smtClean="0"/>
                        <a:t>1</a:t>
                      </a:r>
                      <a:r>
                        <a:rPr lang="en-US" sz="2300" dirty="0" smtClean="0"/>
                        <a:t>.</a:t>
                      </a:r>
                      <a:r>
                        <a:rPr lang="ru-RU" sz="2300" dirty="0" smtClean="0"/>
                        <a:t>1</a:t>
                      </a:r>
                      <a:endParaRPr lang="ru-RU" sz="2300" dirty="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Bef>
                          <a:spcPts val="600"/>
                        </a:spcBef>
                        <a:spcAft>
                          <a:spcPts val="600"/>
                        </a:spcAft>
                      </a:pPr>
                      <a:r>
                        <a:rPr lang="ru-RU" sz="2300" dirty="0" smtClean="0"/>
                        <a:t>3</a:t>
                      </a:r>
                      <a:r>
                        <a:rPr lang="en-US" sz="2300" dirty="0" smtClean="0"/>
                        <a:t>.</a:t>
                      </a:r>
                      <a:r>
                        <a:rPr lang="ru-RU" sz="2300" dirty="0" smtClean="0"/>
                        <a:t>5</a:t>
                      </a:r>
                      <a:endParaRPr lang="ru-RU" sz="2300" dirty="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Bef>
                          <a:spcPts val="600"/>
                        </a:spcBef>
                        <a:spcAft>
                          <a:spcPts val="600"/>
                        </a:spcAft>
                      </a:pPr>
                      <a:r>
                        <a:rPr lang="ru-RU" sz="2300" dirty="0" smtClean="0"/>
                        <a:t>2</a:t>
                      </a:r>
                      <a:r>
                        <a:rPr lang="en-US" sz="2300" dirty="0" smtClean="0"/>
                        <a:t>.</a:t>
                      </a:r>
                      <a:r>
                        <a:rPr lang="ru-RU" sz="2300" dirty="0" smtClean="0"/>
                        <a:t>9</a:t>
                      </a:r>
                      <a:endParaRPr lang="ru-RU" sz="2300" dirty="0">
                        <a:latin typeface="Tahoma" pitchFamily="34" charset="0"/>
                        <a:ea typeface="Tahoma" pitchFamily="34" charset="0"/>
                        <a:cs typeface="Tahoma" pitchFamily="34" charset="0"/>
                      </a:endParaRPr>
                    </a:p>
                  </a:txBody>
                  <a:tcPr marL="68580" marR="68580" marT="0" marB="0" anchor="ctr"/>
                </a:tc>
                <a:tc>
                  <a:txBody>
                    <a:bodyPr/>
                    <a:lstStyle/>
                    <a:p>
                      <a:pPr algn="ctr">
                        <a:lnSpc>
                          <a:spcPct val="115000"/>
                        </a:lnSpc>
                        <a:spcBef>
                          <a:spcPts val="600"/>
                        </a:spcBef>
                        <a:spcAft>
                          <a:spcPts val="600"/>
                        </a:spcAft>
                      </a:pPr>
                      <a:r>
                        <a:rPr lang="en-US" sz="2300" dirty="0" smtClean="0">
                          <a:latin typeface="Tahoma" pitchFamily="34" charset="0"/>
                          <a:ea typeface="Tahoma" pitchFamily="34" charset="0"/>
                          <a:cs typeface="Tahoma" pitchFamily="34" charset="0"/>
                        </a:rPr>
                        <a:t>7.5</a:t>
                      </a:r>
                      <a:endParaRPr lang="ru-RU" sz="2300" dirty="0">
                        <a:latin typeface="Tahoma" pitchFamily="34" charset="0"/>
                        <a:ea typeface="Tahoma" pitchFamily="34" charset="0"/>
                        <a:cs typeface="Tahoma" pitchFamily="34" charset="0"/>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5B15A081-F9F0-4BCE-96E0-4E221B5B9E6F}" type="slidenum">
              <a:rPr lang="ru-RU"/>
              <a:pPr/>
              <a:t>11</a:t>
            </a:fld>
            <a:endParaRPr lang="ru-RU"/>
          </a:p>
        </p:txBody>
      </p:sp>
      <p:sp>
        <p:nvSpPr>
          <p:cNvPr id="106498" name="Rectangle 2"/>
          <p:cNvSpPr>
            <a:spLocks noGrp="1" noChangeArrowheads="1"/>
          </p:cNvSpPr>
          <p:nvPr>
            <p:ph type="title"/>
          </p:nvPr>
        </p:nvSpPr>
        <p:spPr/>
        <p:txBody>
          <a:bodyPr/>
          <a:lstStyle/>
          <a:p>
            <a:r>
              <a:rPr lang="en-US" dirty="0" err="1" smtClean="0"/>
              <a:t>Labour</a:t>
            </a:r>
            <a:r>
              <a:rPr lang="en-US" dirty="0" smtClean="0"/>
              <a:t> Force Survey </a:t>
            </a:r>
            <a:r>
              <a:rPr lang="en-US" sz="4000" dirty="0" smtClean="0"/>
              <a:t>(LFS) </a:t>
            </a:r>
            <a:br>
              <a:rPr lang="en-US" sz="4000" dirty="0" smtClean="0"/>
            </a:br>
            <a:r>
              <a:rPr lang="en-US" sz="4000" dirty="0" smtClean="0"/>
              <a:t>(is conducted since 2012)</a:t>
            </a:r>
            <a:endParaRPr lang="ru-RU" sz="4000" dirty="0"/>
          </a:p>
        </p:txBody>
      </p:sp>
      <p:sp>
        <p:nvSpPr>
          <p:cNvPr id="106499" name="Rectangle 3"/>
          <p:cNvSpPr>
            <a:spLocks noGrp="1" noChangeArrowheads="1"/>
          </p:cNvSpPr>
          <p:nvPr>
            <p:ph type="body" idx="1"/>
          </p:nvPr>
        </p:nvSpPr>
        <p:spPr>
          <a:xfrm>
            <a:off x="714348" y="1928802"/>
            <a:ext cx="8429652" cy="4643470"/>
          </a:xfrm>
        </p:spPr>
        <p:txBody>
          <a:bodyPr/>
          <a:lstStyle/>
          <a:p>
            <a:pPr>
              <a:lnSpc>
                <a:spcPct val="90000"/>
              </a:lnSpc>
            </a:pPr>
            <a:r>
              <a:rPr lang="en-US" sz="2800" dirty="0" smtClean="0"/>
              <a:t>One of the purposes - to obtain statistics on employed by kind of activity, including tourism</a:t>
            </a:r>
          </a:p>
          <a:p>
            <a:pPr>
              <a:lnSpc>
                <a:spcPct val="90000"/>
              </a:lnSpc>
            </a:pPr>
            <a:r>
              <a:rPr lang="en-US" sz="2800" b="1" i="1" dirty="0" smtClean="0"/>
              <a:t>Frequency</a:t>
            </a:r>
            <a:r>
              <a:rPr lang="en-US" sz="2800" dirty="0" smtClean="0"/>
              <a:t>: quarterly and annual</a:t>
            </a:r>
            <a:endParaRPr lang="ru-RU" sz="2800" dirty="0" smtClean="0"/>
          </a:p>
          <a:p>
            <a:pPr>
              <a:lnSpc>
                <a:spcPct val="90000"/>
              </a:lnSpc>
            </a:pPr>
            <a:r>
              <a:rPr lang="en-US" sz="2800" b="1" i="1" dirty="0" smtClean="0"/>
              <a:t>Sample frame </a:t>
            </a:r>
            <a:r>
              <a:rPr lang="en-US" sz="2800" dirty="0" smtClean="0"/>
              <a:t>is based on the 2009 Census and includes: </a:t>
            </a:r>
          </a:p>
          <a:p>
            <a:pPr>
              <a:lnSpc>
                <a:spcPct val="90000"/>
              </a:lnSpc>
              <a:buFontTx/>
              <a:buChar char="-"/>
            </a:pPr>
            <a:r>
              <a:rPr lang="en-US" sz="2800" dirty="0" smtClean="0"/>
              <a:t>set of cities and of village councils in each region;</a:t>
            </a:r>
          </a:p>
          <a:p>
            <a:pPr>
              <a:lnSpc>
                <a:spcPct val="90000"/>
              </a:lnSpc>
              <a:buFontTx/>
              <a:buChar char="-"/>
            </a:pPr>
            <a:r>
              <a:rPr lang="en-US" sz="2800" dirty="0" smtClean="0"/>
              <a:t>census enumeration districts in each selected city;</a:t>
            </a:r>
          </a:p>
          <a:p>
            <a:pPr>
              <a:lnSpc>
                <a:spcPct val="90000"/>
              </a:lnSpc>
              <a:buFontTx/>
              <a:buChar char="-"/>
            </a:pPr>
            <a:r>
              <a:rPr lang="en-US" sz="2800" dirty="0" smtClean="0"/>
              <a:t>villages in each selected village council;</a:t>
            </a:r>
          </a:p>
          <a:p>
            <a:pPr>
              <a:lnSpc>
                <a:spcPct val="90000"/>
              </a:lnSpc>
              <a:buFontTx/>
              <a:buChar char="-"/>
            </a:pPr>
            <a:r>
              <a:rPr lang="en-US" sz="2800" dirty="0" smtClean="0"/>
              <a:t>the households in each selected unit</a:t>
            </a:r>
            <a:endParaRPr lang="ru-RU" sz="2800" dirty="0" smtClean="0"/>
          </a:p>
          <a:p>
            <a:pPr>
              <a:lnSpc>
                <a:spcPct val="90000"/>
              </a:lnSpc>
            </a:pPr>
            <a:endParaRPr lang="ru-RU"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5B15A081-F9F0-4BCE-96E0-4E221B5B9E6F}" type="slidenum">
              <a:rPr lang="ru-RU"/>
              <a:pPr/>
              <a:t>12</a:t>
            </a:fld>
            <a:endParaRPr lang="ru-RU"/>
          </a:p>
        </p:txBody>
      </p:sp>
      <p:sp>
        <p:nvSpPr>
          <p:cNvPr id="106498" name="Rectangle 2"/>
          <p:cNvSpPr>
            <a:spLocks noGrp="1" noChangeArrowheads="1"/>
          </p:cNvSpPr>
          <p:nvPr>
            <p:ph type="title"/>
          </p:nvPr>
        </p:nvSpPr>
        <p:spPr/>
        <p:txBody>
          <a:bodyPr/>
          <a:lstStyle/>
          <a:p>
            <a:r>
              <a:rPr lang="en-US" sz="4000" dirty="0" smtClean="0"/>
              <a:t>Sample size of LFS</a:t>
            </a:r>
            <a:endParaRPr lang="ru-RU" sz="4000" dirty="0"/>
          </a:p>
        </p:txBody>
      </p:sp>
      <p:sp>
        <p:nvSpPr>
          <p:cNvPr id="106499" name="Rectangle 3"/>
          <p:cNvSpPr>
            <a:spLocks noGrp="1" noChangeArrowheads="1"/>
          </p:cNvSpPr>
          <p:nvPr>
            <p:ph type="body" idx="1"/>
          </p:nvPr>
        </p:nvSpPr>
        <p:spPr>
          <a:xfrm>
            <a:off x="611560" y="2266315"/>
            <a:ext cx="8072494" cy="4411683"/>
          </a:xfrm>
        </p:spPr>
        <p:txBody>
          <a:bodyPr/>
          <a:lstStyle/>
          <a:p>
            <a:pPr>
              <a:lnSpc>
                <a:spcPct val="90000"/>
              </a:lnSpc>
            </a:pPr>
            <a:r>
              <a:rPr lang="en-US" sz="2800" dirty="0" smtClean="0"/>
              <a:t>Calculation results by different variants have shown that required sample size is </a:t>
            </a:r>
            <a:r>
              <a:rPr lang="en-US" sz="2800" b="1" i="1" dirty="0" smtClean="0"/>
              <a:t>26-29 thousand </a:t>
            </a:r>
            <a:r>
              <a:rPr lang="en-US" sz="2800" dirty="0" smtClean="0"/>
              <a:t>of HH (in average – 28).</a:t>
            </a:r>
            <a:endParaRPr lang="ru-RU" sz="2800" dirty="0" smtClean="0"/>
          </a:p>
          <a:p>
            <a:pPr>
              <a:lnSpc>
                <a:spcPct val="90000"/>
              </a:lnSpc>
            </a:pPr>
            <a:r>
              <a:rPr lang="en-US" sz="2800" dirty="0" smtClean="0"/>
              <a:t>Without taking into account non-responses sample size is 22 thousand.</a:t>
            </a:r>
            <a:endParaRPr lang="ru-RU" sz="2800" dirty="0" smtClean="0"/>
          </a:p>
          <a:p>
            <a:pPr>
              <a:lnSpc>
                <a:spcPct val="90000"/>
              </a:lnSpc>
            </a:pPr>
            <a:r>
              <a:rPr lang="en-US" sz="2800" dirty="0" smtClean="0"/>
              <a:t>Sample fraction is 0,6% HH</a:t>
            </a:r>
            <a:endParaRPr lang="ru-RU" sz="2800" dirty="0" smtClean="0"/>
          </a:p>
          <a:p>
            <a:pPr>
              <a:lnSpc>
                <a:spcPct val="90000"/>
              </a:lnSpc>
              <a:buNone/>
            </a:pPr>
            <a:endParaRPr lang="ru-RU" sz="28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935000" y="764704"/>
            <a:ext cx="4069048" cy="864096"/>
          </a:xfrm>
        </p:spPr>
        <p:txBody>
          <a:bodyPr>
            <a:normAutofit/>
          </a:bodyPr>
          <a:lstStyle/>
          <a:p>
            <a:r>
              <a:rPr lang="en-US" sz="3600" dirty="0"/>
              <a:t>Sample </a:t>
            </a:r>
            <a:r>
              <a:rPr lang="en-US" sz="3600" dirty="0" smtClean="0"/>
              <a:t>design</a:t>
            </a:r>
            <a:r>
              <a:rPr lang="en-US" sz="3600" dirty="0" smtClean="0">
                <a:solidFill>
                  <a:schemeClr val="tx1"/>
                </a:solidFill>
              </a:rPr>
              <a:t>:</a:t>
            </a:r>
            <a:endParaRPr lang="ru-RU" sz="3600" dirty="0" smtClean="0">
              <a:solidFill>
                <a:schemeClr val="tx1"/>
              </a:solidFill>
            </a:endParaRPr>
          </a:p>
        </p:txBody>
      </p:sp>
      <p:sp>
        <p:nvSpPr>
          <p:cNvPr id="5" name="Номер слайда 4"/>
          <p:cNvSpPr>
            <a:spLocks noGrp="1"/>
          </p:cNvSpPr>
          <p:nvPr>
            <p:ph type="sldNum" sz="quarter" idx="12"/>
          </p:nvPr>
        </p:nvSpPr>
        <p:spPr/>
        <p:txBody>
          <a:bodyPr/>
          <a:lstStyle/>
          <a:p>
            <a:pPr>
              <a:defRPr/>
            </a:pPr>
            <a:fld id="{8DAF6FC0-8DC3-4989-AB74-DA6EC159604F}" type="slidenum">
              <a:rPr lang="ru-RU"/>
              <a:pPr>
                <a:defRPr/>
              </a:pPr>
              <a:t>13</a:t>
            </a:fld>
            <a:endParaRPr lang="ru-RU"/>
          </a:p>
        </p:txBody>
      </p:sp>
      <p:sp>
        <p:nvSpPr>
          <p:cNvPr id="203779" name="Rectangle 3"/>
          <p:cNvSpPr>
            <a:spLocks noGrp="1" noChangeArrowheads="1"/>
          </p:cNvSpPr>
          <p:nvPr>
            <p:ph sz="quarter" idx="1"/>
          </p:nvPr>
        </p:nvSpPr>
        <p:spPr>
          <a:xfrm>
            <a:off x="251520" y="1844824"/>
            <a:ext cx="8208912" cy="4752305"/>
          </a:xfrm>
        </p:spPr>
        <p:txBody>
          <a:bodyPr>
            <a:normAutofit/>
          </a:bodyPr>
          <a:lstStyle/>
          <a:p>
            <a:pPr marL="274320" indent="-274320" fontAlgn="auto">
              <a:lnSpc>
                <a:spcPct val="90000"/>
              </a:lnSpc>
              <a:spcBef>
                <a:spcPct val="40000"/>
              </a:spcBef>
              <a:spcAft>
                <a:spcPts val="0"/>
              </a:spcAft>
              <a:buFont typeface="Wingdings 2"/>
              <a:buChar char=""/>
              <a:defRPr/>
            </a:pPr>
            <a:r>
              <a:rPr lang="en-US" sz="2400" dirty="0"/>
              <a:t>survey object is the private households in urban and rural areas for each </a:t>
            </a:r>
            <a:r>
              <a:rPr lang="en-US" sz="2400" dirty="0" smtClean="0"/>
              <a:t>region, </a:t>
            </a:r>
            <a:r>
              <a:rPr lang="en-US" sz="2400" dirty="0"/>
              <a:t>resident persons aged 15-74 years</a:t>
            </a:r>
          </a:p>
          <a:p>
            <a:pPr marL="274320" indent="-274320" fontAlgn="auto">
              <a:lnSpc>
                <a:spcPct val="90000"/>
              </a:lnSpc>
              <a:spcBef>
                <a:spcPct val="40000"/>
              </a:spcBef>
              <a:spcAft>
                <a:spcPts val="0"/>
              </a:spcAft>
              <a:buFont typeface="Wingdings 2"/>
              <a:buChar char=""/>
              <a:defRPr/>
            </a:pPr>
            <a:r>
              <a:rPr lang="en-US" sz="2400" b="1" i="1" dirty="0" smtClean="0"/>
              <a:t>Territorial three-stages sample </a:t>
            </a:r>
            <a:r>
              <a:rPr lang="en-US" sz="2400" dirty="0" smtClean="0"/>
              <a:t>is used:</a:t>
            </a:r>
            <a:endParaRPr lang="en-US" sz="2400" dirty="0"/>
          </a:p>
          <a:p>
            <a:pPr marL="548640" lvl="1" fontAlgn="auto">
              <a:lnSpc>
                <a:spcPct val="90000"/>
              </a:lnSpc>
              <a:spcBef>
                <a:spcPct val="40000"/>
              </a:spcBef>
              <a:spcAft>
                <a:spcPts val="0"/>
              </a:spcAft>
              <a:buFont typeface="Wingdings 2"/>
              <a:buChar char=""/>
              <a:defRPr/>
            </a:pPr>
            <a:r>
              <a:rPr lang="en-US" sz="2200" dirty="0"/>
              <a:t>primary unit – city or village council</a:t>
            </a:r>
          </a:p>
          <a:p>
            <a:pPr marL="548640" lvl="1" fontAlgn="auto">
              <a:lnSpc>
                <a:spcPct val="90000"/>
              </a:lnSpc>
              <a:spcBef>
                <a:spcPct val="40000"/>
              </a:spcBef>
              <a:spcAft>
                <a:spcPts val="0"/>
              </a:spcAft>
              <a:buFont typeface="Wingdings 2"/>
              <a:buChar char=""/>
              <a:defRPr/>
            </a:pPr>
            <a:r>
              <a:rPr lang="en-US" sz="2200" dirty="0"/>
              <a:t>secondary unit – census enumeration district or village (zone)</a:t>
            </a:r>
          </a:p>
          <a:p>
            <a:pPr marL="548640" lvl="1" fontAlgn="auto">
              <a:lnSpc>
                <a:spcPct val="90000"/>
              </a:lnSpc>
              <a:spcBef>
                <a:spcPct val="40000"/>
              </a:spcBef>
              <a:spcAft>
                <a:spcPts val="0"/>
              </a:spcAft>
              <a:buFont typeface="Wingdings 2"/>
              <a:buChar char=""/>
              <a:defRPr/>
            </a:pPr>
            <a:r>
              <a:rPr lang="en-US" sz="2200" dirty="0" smtClean="0"/>
              <a:t>third unit – </a:t>
            </a:r>
            <a:r>
              <a:rPr lang="en-US" sz="2200" dirty="0"/>
              <a:t>household</a:t>
            </a:r>
          </a:p>
          <a:p>
            <a:pPr marL="274320" indent="-274320" fontAlgn="auto">
              <a:lnSpc>
                <a:spcPct val="90000"/>
              </a:lnSpc>
              <a:spcBef>
                <a:spcPct val="40000"/>
              </a:spcBef>
              <a:spcAft>
                <a:spcPts val="0"/>
              </a:spcAft>
              <a:buFont typeface="Wingdings 2"/>
              <a:buChar char=""/>
              <a:defRPr/>
            </a:pPr>
            <a:r>
              <a:rPr lang="en-US" sz="2400" dirty="0"/>
              <a:t>at each stage units are selected </a:t>
            </a:r>
            <a:r>
              <a:rPr lang="en-US" sz="2400" b="1" i="1" dirty="0"/>
              <a:t>with systematic selection with </a:t>
            </a:r>
            <a:r>
              <a:rPr lang="en-US" sz="2400" b="1" i="1" dirty="0" smtClean="0"/>
              <a:t>probability, </a:t>
            </a:r>
            <a:r>
              <a:rPr lang="en-US" sz="2400" b="1" i="1" dirty="0"/>
              <a:t>that proportional population number or household </a:t>
            </a:r>
            <a:r>
              <a:rPr lang="en-US" sz="2400" b="1" i="1" dirty="0" smtClean="0"/>
              <a:t>number</a:t>
            </a:r>
            <a:endParaRPr lang="en-US" sz="2400" b="1" i="1" dirty="0"/>
          </a:p>
        </p:txBody>
      </p:sp>
    </p:spTree>
    <p:extLst>
      <p:ext uri="{BB962C8B-B14F-4D97-AF65-F5344CB8AC3E}">
        <p14:creationId xmlns:p14="http://schemas.microsoft.com/office/powerpoint/2010/main" val="101667514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5B15A081-F9F0-4BCE-96E0-4E221B5B9E6F}" type="slidenum">
              <a:rPr lang="ru-RU"/>
              <a:pPr/>
              <a:t>14</a:t>
            </a:fld>
            <a:endParaRPr lang="ru-RU"/>
          </a:p>
        </p:txBody>
      </p:sp>
      <p:sp>
        <p:nvSpPr>
          <p:cNvPr id="106498" name="Rectangle 2"/>
          <p:cNvSpPr>
            <a:spLocks noGrp="1" noChangeArrowheads="1"/>
          </p:cNvSpPr>
          <p:nvPr>
            <p:ph type="title"/>
          </p:nvPr>
        </p:nvSpPr>
        <p:spPr/>
        <p:txBody>
          <a:bodyPr/>
          <a:lstStyle/>
          <a:p>
            <a:r>
              <a:rPr lang="en-US" sz="4000" dirty="0" smtClean="0"/>
              <a:t>Weighting procedure of LFS</a:t>
            </a:r>
            <a:endParaRPr lang="ru-RU" sz="4000" dirty="0"/>
          </a:p>
        </p:txBody>
      </p:sp>
      <p:sp>
        <p:nvSpPr>
          <p:cNvPr id="106499" name="Rectangle 3"/>
          <p:cNvSpPr>
            <a:spLocks noGrp="1" noChangeArrowheads="1"/>
          </p:cNvSpPr>
          <p:nvPr>
            <p:ph type="body" idx="1"/>
          </p:nvPr>
        </p:nvSpPr>
        <p:spPr>
          <a:xfrm>
            <a:off x="714348" y="2000240"/>
            <a:ext cx="8072494" cy="4411683"/>
          </a:xfrm>
        </p:spPr>
        <p:txBody>
          <a:bodyPr/>
          <a:lstStyle/>
          <a:p>
            <a:pPr>
              <a:lnSpc>
                <a:spcPct val="90000"/>
              </a:lnSpc>
            </a:pPr>
            <a:r>
              <a:rPr lang="en-US" sz="2800" dirty="0" smtClean="0"/>
              <a:t>is connected with HH’s weights and individual’s weights.</a:t>
            </a:r>
          </a:p>
          <a:p>
            <a:pPr>
              <a:lnSpc>
                <a:spcPct val="90000"/>
              </a:lnSpc>
            </a:pPr>
            <a:r>
              <a:rPr lang="en-US" sz="2800" dirty="0" smtClean="0"/>
              <a:t>HH weights are calculated as inverse of overall sample probabilities. There are 25 census enumeration districts in cities and 16 village councils (zones).</a:t>
            </a:r>
          </a:p>
          <a:p>
            <a:pPr>
              <a:lnSpc>
                <a:spcPct val="90000"/>
              </a:lnSpc>
            </a:pPr>
            <a:r>
              <a:rPr lang="en-US" sz="2800" dirty="0" smtClean="0"/>
              <a:t>Individual’s weights are based on iterative weighting (two iteration).</a:t>
            </a:r>
          </a:p>
          <a:p>
            <a:pPr>
              <a:lnSpc>
                <a:spcPct val="90000"/>
              </a:lnSpc>
              <a:buNone/>
            </a:pPr>
            <a:endParaRPr lang="ru-RU" sz="28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5B15A081-F9F0-4BCE-96E0-4E221B5B9E6F}" type="slidenum">
              <a:rPr lang="ru-RU"/>
              <a:pPr/>
              <a:t>15</a:t>
            </a:fld>
            <a:endParaRPr lang="ru-RU"/>
          </a:p>
        </p:txBody>
      </p:sp>
      <p:sp>
        <p:nvSpPr>
          <p:cNvPr id="106498" name="Rectangle 2"/>
          <p:cNvSpPr>
            <a:spLocks noGrp="1" noChangeArrowheads="1"/>
          </p:cNvSpPr>
          <p:nvPr>
            <p:ph type="title"/>
          </p:nvPr>
        </p:nvSpPr>
        <p:spPr/>
        <p:txBody>
          <a:bodyPr/>
          <a:lstStyle/>
          <a:p>
            <a:r>
              <a:rPr lang="en-US" sz="4000" dirty="0" smtClean="0"/>
              <a:t>Weighting procedure of LFS</a:t>
            </a:r>
            <a:endParaRPr lang="ru-RU" sz="4000" dirty="0"/>
          </a:p>
        </p:txBody>
      </p:sp>
      <p:sp>
        <p:nvSpPr>
          <p:cNvPr id="106499" name="Rectangle 3"/>
          <p:cNvSpPr>
            <a:spLocks noGrp="1" noChangeArrowheads="1"/>
          </p:cNvSpPr>
          <p:nvPr>
            <p:ph type="body" idx="1"/>
          </p:nvPr>
        </p:nvSpPr>
        <p:spPr>
          <a:xfrm>
            <a:off x="467545" y="2000240"/>
            <a:ext cx="8476430" cy="4411683"/>
          </a:xfrm>
        </p:spPr>
        <p:txBody>
          <a:bodyPr/>
          <a:lstStyle/>
          <a:p>
            <a:pPr marL="274320" indent="-274320" fontAlgn="auto">
              <a:spcBef>
                <a:spcPct val="40000"/>
              </a:spcBef>
              <a:spcAft>
                <a:spcPts val="0"/>
              </a:spcAft>
              <a:buNone/>
              <a:defRPr/>
            </a:pPr>
            <a:r>
              <a:rPr lang="en-US" sz="2200" u="sng" dirty="0"/>
              <a:t>Iteration </a:t>
            </a:r>
            <a:r>
              <a:rPr lang="en-US" sz="2200" u="sng" dirty="0" smtClean="0"/>
              <a:t>I: </a:t>
            </a:r>
          </a:p>
          <a:p>
            <a:pPr marL="274320" indent="-274320" fontAlgn="auto">
              <a:spcBef>
                <a:spcPct val="40000"/>
              </a:spcBef>
              <a:spcAft>
                <a:spcPts val="0"/>
              </a:spcAft>
              <a:buNone/>
              <a:defRPr/>
            </a:pPr>
            <a:r>
              <a:rPr lang="en-US" sz="2200" dirty="0" smtClean="0"/>
              <a:t>	a) weights are calculated by sex, five-years group design</a:t>
            </a:r>
          </a:p>
          <a:p>
            <a:pPr marL="274320" indent="-274320" fontAlgn="auto">
              <a:spcBef>
                <a:spcPct val="40000"/>
              </a:spcBef>
              <a:spcAft>
                <a:spcPts val="0"/>
              </a:spcAft>
              <a:buNone/>
              <a:defRPr/>
            </a:pPr>
            <a:r>
              <a:rPr lang="en-US" sz="2200" dirty="0"/>
              <a:t>	b) the first correct coefficient (</a:t>
            </a:r>
            <a:r>
              <a:rPr lang="en-US" sz="2200" i="1" dirty="0"/>
              <a:t>k</a:t>
            </a:r>
            <a:r>
              <a:rPr lang="en-US" sz="2200" baseline="-25000" dirty="0"/>
              <a:t>1</a:t>
            </a:r>
            <a:r>
              <a:rPr lang="en-US" sz="2200" dirty="0"/>
              <a:t>) is calculated; variables of weighting are region, sex, rural/urban</a:t>
            </a:r>
          </a:p>
          <a:p>
            <a:pPr marL="274320" indent="-274320" fontAlgn="auto">
              <a:spcBef>
                <a:spcPct val="40000"/>
              </a:spcBef>
              <a:spcAft>
                <a:spcPts val="0"/>
              </a:spcAft>
              <a:buNone/>
              <a:defRPr/>
            </a:pPr>
            <a:r>
              <a:rPr lang="en-US" sz="2200" dirty="0"/>
              <a:t>	c) the second correct coefficient (</a:t>
            </a:r>
            <a:r>
              <a:rPr lang="en-US" sz="2200" i="1" dirty="0"/>
              <a:t>k</a:t>
            </a:r>
            <a:r>
              <a:rPr lang="en-US" sz="2200" baseline="-25000" dirty="0"/>
              <a:t>2</a:t>
            </a:r>
            <a:r>
              <a:rPr lang="en-US" sz="2200" dirty="0"/>
              <a:t>) is calculated; variables are region, sex, 11 five-years groups.</a:t>
            </a:r>
          </a:p>
          <a:p>
            <a:pPr marL="274320" indent="-274320" fontAlgn="auto">
              <a:spcBef>
                <a:spcPct val="40000"/>
              </a:spcBef>
              <a:spcAft>
                <a:spcPts val="0"/>
              </a:spcAft>
              <a:buNone/>
              <a:defRPr/>
            </a:pPr>
            <a:r>
              <a:rPr lang="en-US" sz="2200" dirty="0"/>
              <a:t>Weight is equal within each region, five-years group in </a:t>
            </a:r>
            <a:r>
              <a:rPr lang="en-US" sz="2200" dirty="0" smtClean="0"/>
              <a:t>urban/rural</a:t>
            </a:r>
            <a:endParaRPr lang="en-US" sz="2200" dirty="0"/>
          </a:p>
          <a:p>
            <a:pPr marL="274320" indent="-274320" fontAlgn="auto">
              <a:spcBef>
                <a:spcPct val="40000"/>
              </a:spcBef>
              <a:spcAft>
                <a:spcPts val="0"/>
              </a:spcAft>
              <a:buNone/>
              <a:defRPr/>
            </a:pPr>
            <a:r>
              <a:rPr lang="en-US" sz="2200" u="sng" dirty="0"/>
              <a:t>Iteration II:</a:t>
            </a:r>
            <a:r>
              <a:rPr lang="en-US" sz="2200" dirty="0"/>
              <a:t> follow adjustment of weights</a:t>
            </a:r>
          </a:p>
          <a:p>
            <a:pPr marL="274320" indent="-274320" fontAlgn="auto">
              <a:spcBef>
                <a:spcPct val="40000"/>
              </a:spcBef>
              <a:spcAft>
                <a:spcPts val="0"/>
              </a:spcAft>
              <a:buNone/>
              <a:defRPr/>
            </a:pPr>
            <a:r>
              <a:rPr lang="en-US" sz="2200" dirty="0" smtClean="0"/>
              <a:t>Final </a:t>
            </a:r>
            <a:r>
              <a:rPr lang="en-US" sz="2200" dirty="0"/>
              <a:t>individual weight for each five-years group:</a:t>
            </a:r>
          </a:p>
          <a:p>
            <a:pPr marL="274320" indent="-274320" algn="r" fontAlgn="auto">
              <a:spcBef>
                <a:spcPct val="40000"/>
              </a:spcBef>
              <a:spcAft>
                <a:spcPts val="0"/>
              </a:spcAft>
              <a:buNone/>
              <a:defRPr/>
            </a:pPr>
            <a:endParaRPr lang="en-US" sz="2200" dirty="0"/>
          </a:p>
          <a:p>
            <a:pPr marL="274320" indent="-274320" fontAlgn="auto">
              <a:spcBef>
                <a:spcPct val="40000"/>
              </a:spcBef>
              <a:spcAft>
                <a:spcPts val="0"/>
              </a:spcAft>
              <a:buNone/>
              <a:defRPr/>
            </a:pPr>
            <a:endParaRPr lang="en-US" sz="2200" b="1" dirty="0"/>
          </a:p>
          <a:p>
            <a:pPr marL="274320" indent="-274320" fontAlgn="auto">
              <a:spcBef>
                <a:spcPct val="40000"/>
              </a:spcBef>
              <a:spcAft>
                <a:spcPts val="0"/>
              </a:spcAft>
              <a:buNone/>
              <a:defRPr/>
            </a:pPr>
            <a:endParaRPr lang="en-US" sz="2200" b="1" dirty="0"/>
          </a:p>
        </p:txBody>
      </p:sp>
      <p:graphicFrame>
        <p:nvGraphicFramePr>
          <p:cNvPr id="7" name="Object 14"/>
          <p:cNvGraphicFramePr>
            <a:graphicFrameLocks noChangeAspect="1"/>
          </p:cNvGraphicFramePr>
          <p:nvPr>
            <p:extLst>
              <p:ext uri="{D42A27DB-BD31-4B8C-83A1-F6EECF244321}">
                <p14:modId xmlns:p14="http://schemas.microsoft.com/office/powerpoint/2010/main" val="1785514775"/>
              </p:ext>
            </p:extLst>
          </p:nvPr>
        </p:nvGraphicFramePr>
        <p:xfrm>
          <a:off x="611560" y="5916613"/>
          <a:ext cx="5002212" cy="784225"/>
        </p:xfrm>
        <a:graphic>
          <a:graphicData uri="http://schemas.openxmlformats.org/presentationml/2006/ole">
            <mc:AlternateContent xmlns:mc="http://schemas.openxmlformats.org/markup-compatibility/2006">
              <mc:Choice xmlns:v="urn:schemas-microsoft-com:vml" Requires="v">
                <p:oleObj spid="_x0000_s1042" name="Equation" r:id="rId3" imgW="2997000" imgH="469800" progId="">
                  <p:embed/>
                </p:oleObj>
              </mc:Choice>
              <mc:Fallback>
                <p:oleObj name="Equation" r:id="rId3" imgW="2997000" imgH="4698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5916613"/>
                        <a:ext cx="5002212"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516720045"/>
              </p:ext>
            </p:extLst>
          </p:nvPr>
        </p:nvGraphicFramePr>
        <p:xfrm>
          <a:off x="6660232" y="5474629"/>
          <a:ext cx="2376487" cy="522287"/>
        </p:xfrm>
        <a:graphic>
          <a:graphicData uri="http://schemas.openxmlformats.org/presentationml/2006/ole">
            <mc:AlternateContent xmlns:mc="http://schemas.openxmlformats.org/markup-compatibility/2006">
              <mc:Choice xmlns:v="urn:schemas-microsoft-com:vml" Requires="v">
                <p:oleObj spid="_x0000_s1043" name="Equation" r:id="rId5" imgW="1041120" imgH="228600" progId="">
                  <p:embed/>
                </p:oleObj>
              </mc:Choice>
              <mc:Fallback>
                <p:oleObj name="Equation" r:id="rId5" imgW="1041120" imgH="2286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0232" y="5474629"/>
                        <a:ext cx="2376487" cy="52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5B15A081-F9F0-4BCE-96E0-4E221B5B9E6F}" type="slidenum">
              <a:rPr lang="ru-RU"/>
              <a:pPr/>
              <a:t>16</a:t>
            </a:fld>
            <a:endParaRPr lang="ru-RU"/>
          </a:p>
        </p:txBody>
      </p:sp>
      <p:sp>
        <p:nvSpPr>
          <p:cNvPr id="106498" name="Rectangle 2"/>
          <p:cNvSpPr>
            <a:spLocks noGrp="1" noChangeArrowheads="1"/>
          </p:cNvSpPr>
          <p:nvPr>
            <p:ph type="title"/>
          </p:nvPr>
        </p:nvSpPr>
        <p:spPr/>
        <p:txBody>
          <a:bodyPr/>
          <a:lstStyle/>
          <a:p>
            <a:r>
              <a:rPr lang="en-US" sz="4000" dirty="0" smtClean="0"/>
              <a:t>Establishment-based survey</a:t>
            </a:r>
            <a:endParaRPr lang="ru-RU" sz="4000" dirty="0"/>
          </a:p>
        </p:txBody>
      </p:sp>
      <p:sp>
        <p:nvSpPr>
          <p:cNvPr id="106499" name="Rectangle 3"/>
          <p:cNvSpPr>
            <a:spLocks noGrp="1" noChangeArrowheads="1"/>
          </p:cNvSpPr>
          <p:nvPr>
            <p:ph type="body" idx="1"/>
          </p:nvPr>
        </p:nvSpPr>
        <p:spPr>
          <a:xfrm>
            <a:off x="683568" y="1831955"/>
            <a:ext cx="8072494" cy="4411683"/>
          </a:xfrm>
        </p:spPr>
        <p:txBody>
          <a:bodyPr/>
          <a:lstStyle/>
          <a:p>
            <a:r>
              <a:rPr lang="en-US" sz="2800" dirty="0"/>
              <a:t>Tourism activity is a complex, demand driven </a:t>
            </a:r>
            <a:r>
              <a:rPr lang="en-US" sz="2800" dirty="0" smtClean="0"/>
              <a:t>phenomenon.</a:t>
            </a:r>
          </a:p>
          <a:p>
            <a:r>
              <a:rPr lang="en-US" sz="2800" dirty="0" smtClean="0"/>
              <a:t>The </a:t>
            </a:r>
            <a:r>
              <a:rPr lang="en-US" sz="2800" dirty="0"/>
              <a:t>typical tourism products are: </a:t>
            </a:r>
            <a:endParaRPr lang="en-US" sz="2800" dirty="0" smtClean="0"/>
          </a:p>
          <a:p>
            <a:pPr>
              <a:buFontTx/>
              <a:buChar char="-"/>
            </a:pPr>
            <a:r>
              <a:rPr lang="en-US" sz="2400" dirty="0" smtClean="0"/>
              <a:t>accommodation </a:t>
            </a:r>
            <a:r>
              <a:rPr lang="en-US" sz="2400" dirty="0"/>
              <a:t>of visitors</a:t>
            </a:r>
            <a:r>
              <a:rPr lang="en-US" sz="2400" dirty="0" smtClean="0"/>
              <a:t>,</a:t>
            </a:r>
          </a:p>
          <a:p>
            <a:pPr>
              <a:buFontTx/>
              <a:buChar char="-"/>
            </a:pPr>
            <a:r>
              <a:rPr lang="en-US" sz="2400" dirty="0" smtClean="0"/>
              <a:t>services </a:t>
            </a:r>
            <a:r>
              <a:rPr lang="en-US" sz="2400" dirty="0"/>
              <a:t>of public catering entities</a:t>
            </a:r>
            <a:r>
              <a:rPr lang="en-US" sz="2400" dirty="0" smtClean="0"/>
              <a:t>,</a:t>
            </a:r>
          </a:p>
          <a:p>
            <a:pPr>
              <a:buFontTx/>
              <a:buChar char="-"/>
            </a:pPr>
            <a:r>
              <a:rPr lang="en-US" sz="2400" dirty="0" smtClean="0"/>
              <a:t>air </a:t>
            </a:r>
            <a:r>
              <a:rPr lang="en-US" sz="2400" dirty="0"/>
              <a:t>transport, transport, used to cross land borders (railways, other public transport by land, private transport by land, pedestrians</a:t>
            </a:r>
            <a:r>
              <a:rPr lang="en-US" sz="2400" dirty="0" smtClean="0"/>
              <a:t>)</a:t>
            </a:r>
          </a:p>
          <a:p>
            <a:pPr>
              <a:buFontTx/>
              <a:buChar char="-"/>
            </a:pPr>
            <a:r>
              <a:rPr lang="en-US" sz="2400" dirty="0" smtClean="0"/>
              <a:t>tourism </a:t>
            </a:r>
            <a:r>
              <a:rPr lang="en-US" sz="2400" dirty="0"/>
              <a:t>industry entities, culture services, sporting and others</a:t>
            </a:r>
            <a:r>
              <a:rPr lang="en-US" sz="2400" dirty="0" smtClean="0"/>
              <a:t>.</a:t>
            </a:r>
            <a:endParaRPr lang="ru-RU" sz="2400" dirty="0"/>
          </a:p>
        </p:txBody>
      </p:sp>
    </p:spTree>
    <p:extLst>
      <p:ext uri="{BB962C8B-B14F-4D97-AF65-F5344CB8AC3E}">
        <p14:creationId xmlns:p14="http://schemas.microsoft.com/office/powerpoint/2010/main" val="27732843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5B15A081-F9F0-4BCE-96E0-4E221B5B9E6F}" type="slidenum">
              <a:rPr lang="ru-RU"/>
              <a:pPr/>
              <a:t>17</a:t>
            </a:fld>
            <a:endParaRPr lang="ru-RU"/>
          </a:p>
        </p:txBody>
      </p:sp>
      <p:sp>
        <p:nvSpPr>
          <p:cNvPr id="106498" name="Rectangle 2"/>
          <p:cNvSpPr>
            <a:spLocks noGrp="1" noChangeArrowheads="1"/>
          </p:cNvSpPr>
          <p:nvPr>
            <p:ph type="title"/>
          </p:nvPr>
        </p:nvSpPr>
        <p:spPr/>
        <p:txBody>
          <a:bodyPr/>
          <a:lstStyle/>
          <a:p>
            <a:r>
              <a:rPr lang="en-US" sz="4000" dirty="0" smtClean="0"/>
              <a:t>Establishment-based survey</a:t>
            </a:r>
            <a:endParaRPr lang="ru-RU" sz="4000" dirty="0"/>
          </a:p>
        </p:txBody>
      </p:sp>
      <p:sp>
        <p:nvSpPr>
          <p:cNvPr id="106499" name="Rectangle 3"/>
          <p:cNvSpPr>
            <a:spLocks noGrp="1" noChangeArrowheads="1"/>
          </p:cNvSpPr>
          <p:nvPr>
            <p:ph type="body" idx="1"/>
          </p:nvPr>
        </p:nvSpPr>
        <p:spPr>
          <a:xfrm>
            <a:off x="714348" y="2000240"/>
            <a:ext cx="8072494" cy="4411683"/>
          </a:xfrm>
        </p:spPr>
        <p:txBody>
          <a:bodyPr/>
          <a:lstStyle/>
          <a:p>
            <a:r>
              <a:rPr lang="en-US" sz="2800" dirty="0" smtClean="0"/>
              <a:t>Main information sources:</a:t>
            </a:r>
          </a:p>
          <a:p>
            <a:pPr marL="0" indent="0">
              <a:buNone/>
            </a:pPr>
            <a:r>
              <a:rPr lang="en-US" sz="2800" dirty="0" smtClean="0"/>
              <a:t>1</a:t>
            </a:r>
            <a:r>
              <a:rPr lang="en-US" sz="2800" dirty="0"/>
              <a:t>) Establishment-level data (measuring </a:t>
            </a:r>
            <a:r>
              <a:rPr lang="en-US" sz="2800" dirty="0" err="1"/>
              <a:t>labour</a:t>
            </a:r>
            <a:r>
              <a:rPr lang="en-US" sz="2800" dirty="0"/>
              <a:t> demand</a:t>
            </a:r>
            <a:r>
              <a:rPr lang="en-US" sz="2800" dirty="0" smtClean="0"/>
              <a:t>) or enterprise reports; </a:t>
            </a:r>
          </a:p>
          <a:p>
            <a:pPr marL="0" indent="0">
              <a:buNone/>
            </a:pPr>
            <a:r>
              <a:rPr lang="en-US" sz="2800" dirty="0" smtClean="0"/>
              <a:t>2</a:t>
            </a:r>
            <a:r>
              <a:rPr lang="en-US" sz="2800" dirty="0"/>
              <a:t>) Administrative records, such as</a:t>
            </a:r>
            <a:r>
              <a:rPr lang="en-US" sz="2800" dirty="0" smtClean="0"/>
              <a:t>:</a:t>
            </a:r>
          </a:p>
          <a:p>
            <a:pPr>
              <a:buFontTx/>
              <a:buChar char="-"/>
            </a:pPr>
            <a:r>
              <a:rPr lang="en-US" sz="2800" dirty="0" smtClean="0"/>
              <a:t>employment </a:t>
            </a:r>
            <a:r>
              <a:rPr lang="en-US" sz="2800" dirty="0"/>
              <a:t>office registers</a:t>
            </a:r>
            <a:r>
              <a:rPr lang="en-US" sz="2800" dirty="0" smtClean="0"/>
              <a:t>,</a:t>
            </a:r>
          </a:p>
          <a:p>
            <a:pPr>
              <a:buFontTx/>
              <a:buChar char="-"/>
            </a:pPr>
            <a:r>
              <a:rPr lang="en-US" sz="2800" dirty="0" smtClean="0"/>
              <a:t>social </a:t>
            </a:r>
            <a:r>
              <a:rPr lang="en-US" sz="2800" dirty="0"/>
              <a:t>security files</a:t>
            </a:r>
            <a:r>
              <a:rPr lang="en-US" sz="2800" dirty="0" smtClean="0"/>
              <a:t>,</a:t>
            </a:r>
          </a:p>
          <a:p>
            <a:pPr>
              <a:buFontTx/>
              <a:buChar char="-"/>
            </a:pPr>
            <a:r>
              <a:rPr lang="en-US" sz="2800" dirty="0" smtClean="0"/>
              <a:t>tax </a:t>
            </a:r>
            <a:r>
              <a:rPr lang="en-US" sz="2800" dirty="0"/>
              <a:t>records, etc</a:t>
            </a:r>
            <a:r>
              <a:rPr lang="en-US" sz="2800" dirty="0" smtClean="0"/>
              <a:t>.</a:t>
            </a:r>
            <a:endParaRPr lang="ru-RU" sz="2800" dirty="0"/>
          </a:p>
        </p:txBody>
      </p:sp>
    </p:spTree>
    <p:extLst>
      <p:ext uri="{BB962C8B-B14F-4D97-AF65-F5344CB8AC3E}">
        <p14:creationId xmlns:p14="http://schemas.microsoft.com/office/powerpoint/2010/main" val="41330780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5B15A081-F9F0-4BCE-96E0-4E221B5B9E6F}" type="slidenum">
              <a:rPr lang="ru-RU"/>
              <a:pPr/>
              <a:t>18</a:t>
            </a:fld>
            <a:endParaRPr lang="ru-RU"/>
          </a:p>
        </p:txBody>
      </p:sp>
      <p:sp>
        <p:nvSpPr>
          <p:cNvPr id="106498" name="Rectangle 2"/>
          <p:cNvSpPr>
            <a:spLocks noGrp="1" noChangeArrowheads="1"/>
          </p:cNvSpPr>
          <p:nvPr>
            <p:ph type="title"/>
          </p:nvPr>
        </p:nvSpPr>
        <p:spPr/>
        <p:txBody>
          <a:bodyPr/>
          <a:lstStyle/>
          <a:p>
            <a:r>
              <a:rPr lang="en-US" sz="4000" dirty="0" smtClean="0"/>
              <a:t>Establishment-based survey</a:t>
            </a:r>
            <a:endParaRPr lang="ru-RU" sz="4000" dirty="0"/>
          </a:p>
        </p:txBody>
      </p:sp>
      <p:sp>
        <p:nvSpPr>
          <p:cNvPr id="106499" name="Rectangle 3"/>
          <p:cNvSpPr>
            <a:spLocks noGrp="1" noChangeArrowheads="1"/>
          </p:cNvSpPr>
          <p:nvPr>
            <p:ph type="body" idx="1"/>
          </p:nvPr>
        </p:nvSpPr>
        <p:spPr>
          <a:xfrm>
            <a:off x="714348" y="2000240"/>
            <a:ext cx="8072494" cy="4411683"/>
          </a:xfrm>
        </p:spPr>
        <p:txBody>
          <a:bodyPr/>
          <a:lstStyle/>
          <a:p>
            <a:r>
              <a:rPr lang="en-US" sz="2400" dirty="0" smtClean="0"/>
              <a:t>Establishment </a:t>
            </a:r>
            <a:r>
              <a:rPr lang="en-US" sz="2400" dirty="0"/>
              <a:t>surveys are </a:t>
            </a:r>
            <a:endParaRPr lang="en-US" sz="2400" dirty="0" smtClean="0"/>
          </a:p>
          <a:p>
            <a:pPr lvl="1"/>
            <a:r>
              <a:rPr lang="en-US" sz="2000" dirty="0" smtClean="0"/>
              <a:t>establishment censuses</a:t>
            </a:r>
          </a:p>
          <a:p>
            <a:pPr lvl="1"/>
            <a:r>
              <a:rPr lang="en-US" sz="2000" dirty="0" smtClean="0"/>
              <a:t>establishment-based </a:t>
            </a:r>
            <a:r>
              <a:rPr lang="en-US" sz="2000" dirty="0"/>
              <a:t>sample surveys, including small business surveys. </a:t>
            </a:r>
            <a:endParaRPr lang="en-US" sz="2000" dirty="0" smtClean="0"/>
          </a:p>
          <a:p>
            <a:pPr marL="0" indent="0">
              <a:buNone/>
            </a:pPr>
            <a:r>
              <a:rPr lang="en-US" sz="2400" dirty="0" smtClean="0"/>
              <a:t>The </a:t>
            </a:r>
            <a:r>
              <a:rPr lang="en-US" sz="2400" dirty="0"/>
              <a:t>priority is given to the continuous reporting.</a:t>
            </a:r>
            <a:endParaRPr lang="ru-RU" sz="2400" dirty="0"/>
          </a:p>
          <a:p>
            <a:r>
              <a:rPr lang="en-US" sz="2400" dirty="0"/>
              <a:t>There are a large variety of establishment surveys, each designed to obtain specific information: production, export, employment, average earnings, etc</a:t>
            </a:r>
            <a:r>
              <a:rPr lang="en-US" sz="2400" dirty="0" smtClean="0"/>
              <a:t>.</a:t>
            </a:r>
          </a:p>
          <a:p>
            <a:r>
              <a:rPr lang="en-US" sz="2400" dirty="0" smtClean="0"/>
              <a:t>Detailed </a:t>
            </a:r>
            <a:r>
              <a:rPr lang="en-US" sz="2400" dirty="0"/>
              <a:t>industrial classifications are </a:t>
            </a:r>
            <a:r>
              <a:rPr lang="en-US" sz="2400" dirty="0" smtClean="0"/>
              <a:t>more </a:t>
            </a:r>
            <a:r>
              <a:rPr lang="en-US" sz="2400" dirty="0"/>
              <a:t>reliably derived from establishment reports.</a:t>
            </a:r>
            <a:endParaRPr lang="ru-RU" sz="2400" dirty="0"/>
          </a:p>
          <a:p>
            <a:pPr>
              <a:lnSpc>
                <a:spcPct val="90000"/>
              </a:lnSpc>
              <a:buNone/>
            </a:pPr>
            <a:endParaRPr lang="ru-RU" sz="2800" dirty="0" smtClean="0"/>
          </a:p>
        </p:txBody>
      </p:sp>
    </p:spTree>
    <p:extLst>
      <p:ext uri="{BB962C8B-B14F-4D97-AF65-F5344CB8AC3E}">
        <p14:creationId xmlns:p14="http://schemas.microsoft.com/office/powerpoint/2010/main" val="1226409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33F34313-A196-4C90-B9C8-5DFC2F04F8BF}" type="slidenum">
              <a:rPr lang="ru-RU"/>
              <a:pPr/>
              <a:t>19</a:t>
            </a:fld>
            <a:endParaRPr lang="ru-RU"/>
          </a:p>
        </p:txBody>
      </p:sp>
      <p:sp>
        <p:nvSpPr>
          <p:cNvPr id="110594" name="Rectangle 2"/>
          <p:cNvSpPr>
            <a:spLocks noGrp="1" noChangeArrowheads="1"/>
          </p:cNvSpPr>
          <p:nvPr>
            <p:ph type="title"/>
          </p:nvPr>
        </p:nvSpPr>
        <p:spPr>
          <a:xfrm>
            <a:off x="1006982" y="476672"/>
            <a:ext cx="6303562" cy="1167855"/>
          </a:xfrm>
        </p:spPr>
        <p:txBody>
          <a:bodyPr/>
          <a:lstStyle/>
          <a:p>
            <a:r>
              <a:rPr lang="en-US" dirty="0" smtClean="0"/>
              <a:t>Conclusion</a:t>
            </a:r>
            <a:endParaRPr lang="ru-RU" dirty="0"/>
          </a:p>
        </p:txBody>
      </p:sp>
      <p:sp>
        <p:nvSpPr>
          <p:cNvPr id="110595" name="Rectangle 3"/>
          <p:cNvSpPr>
            <a:spLocks noGrp="1" noChangeArrowheads="1"/>
          </p:cNvSpPr>
          <p:nvPr>
            <p:ph type="body" idx="1"/>
          </p:nvPr>
        </p:nvSpPr>
        <p:spPr>
          <a:xfrm>
            <a:off x="971550" y="1916833"/>
            <a:ext cx="7983538" cy="4941168"/>
          </a:xfrm>
        </p:spPr>
        <p:txBody>
          <a:bodyPr/>
          <a:lstStyle/>
          <a:p>
            <a:pPr marL="0" indent="0">
              <a:lnSpc>
                <a:spcPct val="90000"/>
              </a:lnSpc>
              <a:buNone/>
            </a:pPr>
            <a:r>
              <a:rPr lang="en-US" sz="2100" dirty="0"/>
              <a:t>The experience of households survey and establishment surveys has shown </a:t>
            </a:r>
            <a:r>
              <a:rPr lang="en-US" sz="2100" dirty="0" smtClean="0"/>
              <a:t>following:</a:t>
            </a:r>
          </a:p>
          <a:p>
            <a:pPr>
              <a:lnSpc>
                <a:spcPct val="90000"/>
              </a:lnSpc>
            </a:pPr>
            <a:r>
              <a:rPr lang="en-US" sz="2100" dirty="0" smtClean="0"/>
              <a:t>main problems are: small sample localization; non-responses (20-30%); building of regional subsamples; the usage of methods combination to extrapolate each indicator from questionnaire becomes inadequate in some cases; different weighting schemes; structural parameters of employment estimation (for LFS);</a:t>
            </a:r>
          </a:p>
          <a:p>
            <a:pPr>
              <a:lnSpc>
                <a:spcPct val="90000"/>
              </a:lnSpc>
            </a:pPr>
            <a:r>
              <a:rPr lang="en-US" sz="2100" dirty="0" smtClean="0"/>
              <a:t>data from two sources (Households surveys and establishment-based surveys) differ from each other because of variations in definitions and coverage, source of information, methods of collections, estimating procedures. Sampling variability and response errors are additional reasons for discrepancies;</a:t>
            </a:r>
          </a:p>
          <a:p>
            <a:pPr>
              <a:lnSpc>
                <a:spcPct val="90000"/>
              </a:lnSpc>
            </a:pPr>
            <a:r>
              <a:rPr lang="en-US" sz="2100" dirty="0" smtClean="0"/>
              <a:t>additional specific tourism surveys are planned to use (informal tourism sector, telephone surveys, tourism employment).</a:t>
            </a:r>
            <a:endParaRPr lang="ru-RU" sz="21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2436B2EE-2427-4322-88BE-245DD0F37071}" type="slidenum">
              <a:rPr lang="ru-RU"/>
              <a:pPr/>
              <a:t>2</a:t>
            </a:fld>
            <a:endParaRPr lang="ru-RU"/>
          </a:p>
        </p:txBody>
      </p:sp>
      <p:sp>
        <p:nvSpPr>
          <p:cNvPr id="103426" name="Rectangle 2"/>
          <p:cNvSpPr>
            <a:spLocks noGrp="1" noChangeArrowheads="1"/>
          </p:cNvSpPr>
          <p:nvPr>
            <p:ph type="title"/>
          </p:nvPr>
        </p:nvSpPr>
        <p:spPr>
          <a:xfrm>
            <a:off x="1150938" y="214313"/>
            <a:ext cx="7793037" cy="1643051"/>
          </a:xfrm>
        </p:spPr>
        <p:txBody>
          <a:bodyPr/>
          <a:lstStyle/>
          <a:p>
            <a:pPr>
              <a:spcBef>
                <a:spcPts val="0"/>
              </a:spcBef>
              <a:spcAft>
                <a:spcPts val="0"/>
              </a:spcAft>
            </a:pPr>
            <a:r>
              <a:rPr lang="en-US" dirty="0" smtClean="0"/>
              <a:t>The national System of Tourism Statistics (STS):</a:t>
            </a:r>
            <a:endParaRPr lang="ru-RU" dirty="0"/>
          </a:p>
        </p:txBody>
      </p:sp>
      <p:sp>
        <p:nvSpPr>
          <p:cNvPr id="103427" name="Rectangle 3"/>
          <p:cNvSpPr>
            <a:spLocks noGrp="1" noChangeArrowheads="1"/>
          </p:cNvSpPr>
          <p:nvPr>
            <p:ph type="body" idx="1"/>
          </p:nvPr>
        </p:nvSpPr>
        <p:spPr>
          <a:xfrm>
            <a:off x="785786" y="2071678"/>
            <a:ext cx="8169302" cy="4500594"/>
          </a:xfrm>
        </p:spPr>
        <p:txBody>
          <a:bodyPr/>
          <a:lstStyle/>
          <a:p>
            <a:r>
              <a:rPr lang="en-US" sz="2400" dirty="0" smtClean="0"/>
              <a:t>statistical sources</a:t>
            </a:r>
          </a:p>
          <a:p>
            <a:r>
              <a:rPr lang="en-US" sz="2400" dirty="0" smtClean="0"/>
              <a:t>data derived from those sources: statistical drawn from surveys, administrative records,</a:t>
            </a:r>
            <a:r>
              <a:rPr lang="en-US" sz="2400" dirty="0"/>
              <a:t> </a:t>
            </a:r>
            <a:r>
              <a:rPr lang="en-US" sz="2400" dirty="0" smtClean="0"/>
              <a:t>other statistical sources (Balance of Payments and the National accounts)</a:t>
            </a:r>
          </a:p>
          <a:p>
            <a:r>
              <a:rPr lang="en-US" sz="2400" dirty="0" smtClean="0"/>
              <a:t>the specific tools and instruments used at certain stages of process</a:t>
            </a:r>
            <a:r>
              <a:rPr lang="en-US" sz="2400" dirty="0"/>
              <a:t> </a:t>
            </a:r>
            <a:r>
              <a:rPr lang="en-US" sz="2400" dirty="0" smtClean="0"/>
              <a:t>(concepts, definitions, databases)</a:t>
            </a:r>
          </a:p>
          <a:p>
            <a:r>
              <a:rPr lang="en-US" sz="2400" dirty="0" smtClean="0"/>
              <a:t>Households surveys, tourism industry entities surveys This surveys are the main methods of tourism expenditures and income estimation</a:t>
            </a:r>
            <a:endParaRPr lang="ru-RU"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0A3C08E6-E2F2-4DFF-9B66-9E76174F968F}" type="slidenum">
              <a:rPr lang="ru-RU"/>
              <a:pPr/>
              <a:t>20</a:t>
            </a:fld>
            <a:endParaRPr lang="ru-RU"/>
          </a:p>
        </p:txBody>
      </p:sp>
      <p:sp>
        <p:nvSpPr>
          <p:cNvPr id="111618" name="Rectangle 2"/>
          <p:cNvSpPr>
            <a:spLocks noGrp="1" noChangeArrowheads="1"/>
          </p:cNvSpPr>
          <p:nvPr>
            <p:ph type="title"/>
          </p:nvPr>
        </p:nvSpPr>
        <p:spPr/>
        <p:txBody>
          <a:bodyPr/>
          <a:lstStyle/>
          <a:p>
            <a:r>
              <a:rPr lang="ru-RU" b="1"/>
              <a:t>References</a:t>
            </a:r>
            <a:r>
              <a:rPr lang="ru-RU"/>
              <a:t> </a:t>
            </a:r>
          </a:p>
        </p:txBody>
      </p:sp>
      <p:sp>
        <p:nvSpPr>
          <p:cNvPr id="111619" name="Rectangle 3"/>
          <p:cNvSpPr>
            <a:spLocks noGrp="1" noChangeArrowheads="1"/>
          </p:cNvSpPr>
          <p:nvPr>
            <p:ph type="body" idx="1"/>
          </p:nvPr>
        </p:nvSpPr>
        <p:spPr/>
        <p:txBody>
          <a:bodyPr/>
          <a:lstStyle/>
          <a:p>
            <a:pPr>
              <a:lnSpc>
                <a:spcPct val="90000"/>
              </a:lnSpc>
            </a:pPr>
            <a:r>
              <a:rPr lang="en-US" sz="2800" dirty="0" err="1" smtClean="0"/>
              <a:t>Bokun</a:t>
            </a:r>
            <a:r>
              <a:rPr lang="en-US" sz="2800" dirty="0" smtClean="0"/>
              <a:t>, N (2013). Sample Survey of Households in Belarus: state and perspectives. Statistics in transition, Warsaw, 110-121</a:t>
            </a:r>
          </a:p>
          <a:p>
            <a:pPr>
              <a:lnSpc>
                <a:spcPct val="90000"/>
              </a:lnSpc>
            </a:pPr>
            <a:r>
              <a:rPr lang="en-US" sz="2800" dirty="0" smtClean="0"/>
              <a:t>International Recommendation for Tourism Statistics 2008. </a:t>
            </a:r>
            <a:r>
              <a:rPr lang="en-US" sz="2800" dirty="0" err="1" smtClean="0"/>
              <a:t>Complicative</a:t>
            </a:r>
            <a:r>
              <a:rPr lang="en-US" sz="2800" dirty="0" smtClean="0"/>
              <a:t> Guide (2010)</a:t>
            </a:r>
          </a:p>
          <a:p>
            <a:pPr>
              <a:lnSpc>
                <a:spcPct val="90000"/>
              </a:lnSpc>
            </a:pPr>
            <a:r>
              <a:rPr lang="en-US" sz="2800" dirty="0" err="1" smtClean="0"/>
              <a:t>Metodologicheskie</a:t>
            </a:r>
            <a:r>
              <a:rPr lang="en-US" sz="2800" dirty="0" smtClean="0"/>
              <a:t> </a:t>
            </a:r>
            <a:r>
              <a:rPr lang="en-US" sz="2800" dirty="0" err="1" smtClean="0"/>
              <a:t>polozheniya</a:t>
            </a:r>
            <a:r>
              <a:rPr lang="en-US" sz="2800" dirty="0" smtClean="0"/>
              <a:t> </a:t>
            </a:r>
            <a:r>
              <a:rPr lang="en-US" sz="2800" dirty="0" err="1" smtClean="0"/>
              <a:t>po</a:t>
            </a:r>
            <a:r>
              <a:rPr lang="en-US" sz="2800" dirty="0" smtClean="0"/>
              <a:t> </a:t>
            </a:r>
            <a:r>
              <a:rPr lang="en-US" sz="2800" dirty="0" err="1" smtClean="0"/>
              <a:t>postroeniyu</a:t>
            </a:r>
            <a:r>
              <a:rPr lang="en-US" sz="2800" dirty="0" smtClean="0"/>
              <a:t> </a:t>
            </a:r>
            <a:r>
              <a:rPr lang="en-US" sz="2800" dirty="0" err="1" smtClean="0"/>
              <a:t>vspomogatelnogo</a:t>
            </a:r>
            <a:r>
              <a:rPr lang="en-US" sz="2800" dirty="0" smtClean="0"/>
              <a:t> </a:t>
            </a:r>
            <a:r>
              <a:rPr lang="en-US" sz="2800" dirty="0" err="1" smtClean="0"/>
              <a:t>scheta</a:t>
            </a:r>
            <a:r>
              <a:rPr lang="en-US" sz="2800" dirty="0" smtClean="0"/>
              <a:t> </a:t>
            </a:r>
            <a:r>
              <a:rPr lang="en-US" sz="2800" dirty="0" err="1" smtClean="0"/>
              <a:t>turizma</a:t>
            </a:r>
            <a:r>
              <a:rPr lang="en-US" sz="2800" dirty="0" smtClean="0"/>
              <a:t> </a:t>
            </a:r>
            <a:r>
              <a:rPr lang="en-US" sz="2800" dirty="0" err="1" smtClean="0"/>
              <a:t>Respubliki</a:t>
            </a:r>
            <a:r>
              <a:rPr lang="en-US" sz="2800" dirty="0" smtClean="0"/>
              <a:t> Belarus (2017). Minsk, </a:t>
            </a:r>
            <a:r>
              <a:rPr lang="en-US" sz="2800" dirty="0" err="1" smtClean="0"/>
              <a:t>Belstat</a:t>
            </a:r>
            <a:r>
              <a:rPr lang="en-US" sz="2800" dirty="0" smtClean="0"/>
              <a:t>.</a:t>
            </a:r>
            <a:endParaRPr lang="ru-RU"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5"/>
          <p:cNvSpPr>
            <a:spLocks noGrp="1"/>
          </p:cNvSpPr>
          <p:nvPr>
            <p:ph type="sldNum" sz="quarter" idx="12"/>
          </p:nvPr>
        </p:nvSpPr>
        <p:spPr/>
        <p:txBody>
          <a:bodyPr/>
          <a:lstStyle/>
          <a:p>
            <a:fld id="{E82EA023-0B4A-40B2-8402-BB184693B10D}" type="slidenum">
              <a:rPr lang="ru-RU"/>
              <a:pPr/>
              <a:t>21</a:t>
            </a:fld>
            <a:endParaRPr lang="ru-RU"/>
          </a:p>
        </p:txBody>
      </p:sp>
      <p:sp>
        <p:nvSpPr>
          <p:cNvPr id="112642" name="Rectangle 2"/>
          <p:cNvSpPr>
            <a:spLocks noGrp="1" noChangeArrowheads="1"/>
          </p:cNvSpPr>
          <p:nvPr>
            <p:ph type="title"/>
          </p:nvPr>
        </p:nvSpPr>
        <p:spPr>
          <a:xfrm>
            <a:off x="1150938" y="1773238"/>
            <a:ext cx="7021512" cy="2735262"/>
          </a:xfrm>
        </p:spPr>
        <p:txBody>
          <a:bodyPr anchor="ctr"/>
          <a:lstStyle/>
          <a:p>
            <a:pPr algn="ctr"/>
            <a:r>
              <a:rPr lang="en-US" sz="6000"/>
              <a:t>Thank you</a:t>
            </a:r>
            <a:endParaRPr lang="ru-RU" sz="6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2436B2EE-2427-4322-88BE-245DD0F37071}" type="slidenum">
              <a:rPr lang="ru-RU"/>
              <a:pPr/>
              <a:t>3</a:t>
            </a:fld>
            <a:endParaRPr lang="ru-RU"/>
          </a:p>
        </p:txBody>
      </p:sp>
      <p:sp>
        <p:nvSpPr>
          <p:cNvPr id="103426" name="Rectangle 2"/>
          <p:cNvSpPr>
            <a:spLocks noGrp="1" noChangeArrowheads="1"/>
          </p:cNvSpPr>
          <p:nvPr>
            <p:ph type="title"/>
          </p:nvPr>
        </p:nvSpPr>
        <p:spPr>
          <a:xfrm>
            <a:off x="1172449" y="476672"/>
            <a:ext cx="7793037" cy="1066987"/>
          </a:xfrm>
        </p:spPr>
        <p:txBody>
          <a:bodyPr/>
          <a:lstStyle/>
          <a:p>
            <a:pPr>
              <a:spcBef>
                <a:spcPts val="0"/>
              </a:spcBef>
              <a:spcAft>
                <a:spcPts val="0"/>
              </a:spcAft>
            </a:pPr>
            <a:r>
              <a:rPr lang="en-US" dirty="0"/>
              <a:t>Main </a:t>
            </a:r>
            <a:r>
              <a:rPr lang="en-US" dirty="0" smtClean="0"/>
              <a:t>definitions</a:t>
            </a:r>
            <a:r>
              <a:rPr lang="ru-RU" dirty="0" smtClean="0"/>
              <a:t> </a:t>
            </a:r>
            <a:r>
              <a:rPr lang="en-US" dirty="0" smtClean="0"/>
              <a:t>(</a:t>
            </a:r>
            <a:r>
              <a:rPr lang="en-US" dirty="0"/>
              <a:t>IRTS 2008</a:t>
            </a:r>
            <a:r>
              <a:rPr lang="en-US" dirty="0" smtClean="0"/>
              <a:t>):</a:t>
            </a:r>
            <a:endParaRPr lang="ru-RU" dirty="0"/>
          </a:p>
        </p:txBody>
      </p:sp>
      <p:sp>
        <p:nvSpPr>
          <p:cNvPr id="103427" name="Rectangle 3"/>
          <p:cNvSpPr>
            <a:spLocks noGrp="1" noChangeArrowheads="1"/>
          </p:cNvSpPr>
          <p:nvPr>
            <p:ph type="body" idx="1"/>
          </p:nvPr>
        </p:nvSpPr>
        <p:spPr>
          <a:xfrm>
            <a:off x="395536" y="2132856"/>
            <a:ext cx="8280920" cy="4500594"/>
          </a:xfrm>
        </p:spPr>
        <p:txBody>
          <a:bodyPr/>
          <a:lstStyle/>
          <a:p>
            <a:pPr marL="0" indent="0">
              <a:buNone/>
            </a:pPr>
            <a:r>
              <a:rPr lang="en-US" sz="2400" b="1" u="sng" dirty="0" smtClean="0"/>
              <a:t>1) Domestic tourism</a:t>
            </a:r>
            <a:r>
              <a:rPr lang="en-US" sz="2400" dirty="0" smtClean="0"/>
              <a:t> comprises the activities of a </a:t>
            </a:r>
            <a:r>
              <a:rPr lang="en-US" sz="2400" i="1" dirty="0" smtClean="0"/>
              <a:t>resident</a:t>
            </a:r>
            <a:r>
              <a:rPr lang="en-US" sz="2400" dirty="0" smtClean="0"/>
              <a:t> visitor </a:t>
            </a:r>
            <a:r>
              <a:rPr lang="en-US" sz="2400" i="1" dirty="0" smtClean="0"/>
              <a:t>within</a:t>
            </a:r>
            <a:r>
              <a:rPr lang="en-US" sz="2400" dirty="0" smtClean="0"/>
              <a:t> the country of reference, either as part of domestic tourism trip or part of an outbound tourism trip </a:t>
            </a:r>
            <a:endParaRPr lang="ru-RU" sz="2400" dirty="0" smtClean="0"/>
          </a:p>
          <a:p>
            <a:pPr marL="0" indent="0">
              <a:buNone/>
            </a:pPr>
            <a:r>
              <a:rPr lang="en-US" sz="2400" b="1" u="sng" dirty="0" smtClean="0"/>
              <a:t>2) Outbound tourism</a:t>
            </a:r>
            <a:r>
              <a:rPr lang="en-US" sz="2400" dirty="0" smtClean="0"/>
              <a:t> </a:t>
            </a:r>
            <a:r>
              <a:rPr lang="en-US" sz="2400" dirty="0" smtClean="0">
                <a:solidFill>
                  <a:srgbClr val="000000"/>
                </a:solidFill>
              </a:rPr>
              <a:t>comprises the activities of a </a:t>
            </a:r>
            <a:r>
              <a:rPr lang="en-US" sz="2400" i="1" dirty="0" smtClean="0">
                <a:solidFill>
                  <a:srgbClr val="000000"/>
                </a:solidFill>
              </a:rPr>
              <a:t>resident</a:t>
            </a:r>
            <a:r>
              <a:rPr lang="en-US" sz="2400" dirty="0" smtClean="0">
                <a:solidFill>
                  <a:srgbClr val="000000"/>
                </a:solidFill>
              </a:rPr>
              <a:t> visitor </a:t>
            </a:r>
            <a:r>
              <a:rPr lang="en-US" sz="2400" i="1" dirty="0" smtClean="0">
                <a:solidFill>
                  <a:srgbClr val="000000"/>
                </a:solidFill>
              </a:rPr>
              <a:t>outside</a:t>
            </a:r>
            <a:r>
              <a:rPr lang="en-US" sz="2400" dirty="0" smtClean="0">
                <a:solidFill>
                  <a:srgbClr val="000000"/>
                </a:solidFill>
              </a:rPr>
              <a:t> the country of reference</a:t>
            </a:r>
          </a:p>
          <a:p>
            <a:pPr marL="0" indent="0">
              <a:buNone/>
            </a:pPr>
            <a:r>
              <a:rPr lang="en-US" sz="2400" b="1" u="sng" dirty="0" smtClean="0"/>
              <a:t>3) Inbound tourism</a:t>
            </a:r>
            <a:r>
              <a:rPr lang="en-US" sz="2400" dirty="0" smtClean="0"/>
              <a:t> </a:t>
            </a:r>
            <a:r>
              <a:rPr lang="en-US" sz="2400" dirty="0"/>
              <a:t>comprises the activities of a </a:t>
            </a:r>
            <a:r>
              <a:rPr lang="en-US" sz="2400" i="1" dirty="0"/>
              <a:t>non-resident</a:t>
            </a:r>
            <a:r>
              <a:rPr lang="en-US" sz="2400" dirty="0"/>
              <a:t> visitor </a:t>
            </a:r>
            <a:r>
              <a:rPr lang="en-US" sz="2400" i="1" dirty="0"/>
              <a:t>within</a:t>
            </a:r>
            <a:r>
              <a:rPr lang="en-US" sz="2400" dirty="0"/>
              <a:t> the country of </a:t>
            </a:r>
            <a:r>
              <a:rPr lang="en-US" sz="2400" dirty="0" smtClean="0"/>
              <a:t>reference</a:t>
            </a:r>
          </a:p>
          <a:p>
            <a:pPr marL="0" indent="0">
              <a:buNone/>
            </a:pPr>
            <a:r>
              <a:rPr lang="en-US" sz="2400" b="1" u="sng" dirty="0" smtClean="0"/>
              <a:t>4) National </a:t>
            </a:r>
            <a:r>
              <a:rPr lang="en-US" sz="2400" b="1" u="sng" dirty="0"/>
              <a:t>tourism </a:t>
            </a:r>
            <a:r>
              <a:rPr lang="en-US" sz="2400" dirty="0"/>
              <a:t>– comprises domestic tourism (1) and outbound tourism (2), </a:t>
            </a:r>
            <a:r>
              <a:rPr lang="en-US" sz="2400" dirty="0" smtClean="0"/>
              <a:t>the </a:t>
            </a:r>
            <a:r>
              <a:rPr lang="en-US" sz="2400" dirty="0"/>
              <a:t>activities of resident visitors </a:t>
            </a:r>
            <a:r>
              <a:rPr lang="en-US" sz="2400" i="1" dirty="0"/>
              <a:t>within</a:t>
            </a:r>
            <a:r>
              <a:rPr lang="en-US" sz="2400" dirty="0"/>
              <a:t> and </a:t>
            </a:r>
            <a:r>
              <a:rPr lang="en-US" sz="2400" i="1" dirty="0"/>
              <a:t>outside</a:t>
            </a:r>
            <a:r>
              <a:rPr lang="en-US" sz="2400" dirty="0"/>
              <a:t> the country of reference </a:t>
            </a:r>
          </a:p>
          <a:p>
            <a:endParaRPr lang="en-US" sz="2400" dirty="0"/>
          </a:p>
        </p:txBody>
      </p:sp>
    </p:spTree>
    <p:extLst>
      <p:ext uri="{BB962C8B-B14F-4D97-AF65-F5344CB8AC3E}">
        <p14:creationId xmlns:p14="http://schemas.microsoft.com/office/powerpoint/2010/main" val="2267781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2436B2EE-2427-4322-88BE-245DD0F37071}" type="slidenum">
              <a:rPr lang="ru-RU"/>
              <a:pPr/>
              <a:t>4</a:t>
            </a:fld>
            <a:endParaRPr lang="ru-RU"/>
          </a:p>
        </p:txBody>
      </p:sp>
      <p:sp>
        <p:nvSpPr>
          <p:cNvPr id="103426" name="Rectangle 2"/>
          <p:cNvSpPr>
            <a:spLocks noGrp="1" noChangeArrowheads="1"/>
          </p:cNvSpPr>
          <p:nvPr>
            <p:ph type="title"/>
          </p:nvPr>
        </p:nvSpPr>
        <p:spPr>
          <a:xfrm>
            <a:off x="1172449" y="476672"/>
            <a:ext cx="7793037" cy="1066987"/>
          </a:xfrm>
        </p:spPr>
        <p:txBody>
          <a:bodyPr/>
          <a:lstStyle/>
          <a:p>
            <a:pPr>
              <a:spcBef>
                <a:spcPts val="0"/>
              </a:spcBef>
              <a:spcAft>
                <a:spcPts val="0"/>
              </a:spcAft>
            </a:pPr>
            <a:r>
              <a:rPr lang="en-US" dirty="0" smtClean="0"/>
              <a:t>Main definitions:</a:t>
            </a:r>
            <a:endParaRPr lang="ru-RU" dirty="0"/>
          </a:p>
        </p:txBody>
      </p:sp>
      <p:sp>
        <p:nvSpPr>
          <p:cNvPr id="103427" name="Rectangle 3"/>
          <p:cNvSpPr>
            <a:spLocks noGrp="1" noChangeArrowheads="1"/>
          </p:cNvSpPr>
          <p:nvPr>
            <p:ph type="body" idx="1"/>
          </p:nvPr>
        </p:nvSpPr>
        <p:spPr>
          <a:xfrm>
            <a:off x="323528" y="2105472"/>
            <a:ext cx="8676456" cy="4752528"/>
          </a:xfrm>
        </p:spPr>
        <p:txBody>
          <a:bodyPr/>
          <a:lstStyle/>
          <a:p>
            <a:pPr marL="0" indent="0">
              <a:buNone/>
            </a:pPr>
            <a:r>
              <a:rPr lang="en-US" sz="2400" b="1" u="sng" dirty="0" smtClean="0"/>
              <a:t>5) Domestic tourism expenditure</a:t>
            </a:r>
            <a:r>
              <a:rPr lang="en-US" sz="2400" dirty="0" smtClean="0"/>
              <a:t> is the tourism expenditures of a </a:t>
            </a:r>
            <a:r>
              <a:rPr lang="en-US" sz="2400" i="1" dirty="0" smtClean="0"/>
              <a:t>resident</a:t>
            </a:r>
            <a:r>
              <a:rPr lang="en-US" sz="2400" dirty="0" smtClean="0"/>
              <a:t> visitor </a:t>
            </a:r>
            <a:r>
              <a:rPr lang="en-US" sz="2400" i="1" dirty="0" smtClean="0"/>
              <a:t>within</a:t>
            </a:r>
            <a:r>
              <a:rPr lang="en-US" sz="2400" dirty="0" smtClean="0"/>
              <a:t> the economy of reference</a:t>
            </a:r>
          </a:p>
          <a:p>
            <a:pPr marL="0" indent="0">
              <a:buNone/>
            </a:pPr>
            <a:r>
              <a:rPr lang="en-US" sz="2400" b="1" u="sng" dirty="0" smtClean="0"/>
              <a:t>6) Inbound </a:t>
            </a:r>
            <a:r>
              <a:rPr lang="en-US" sz="2400" b="1" u="sng" dirty="0"/>
              <a:t>tourism expenditure</a:t>
            </a:r>
            <a:r>
              <a:rPr lang="en-US" sz="2400" dirty="0"/>
              <a:t> is the tourism expenditures of a </a:t>
            </a:r>
            <a:r>
              <a:rPr lang="en-US" sz="2400" i="1" dirty="0" smtClean="0"/>
              <a:t>non-resident</a:t>
            </a:r>
            <a:r>
              <a:rPr lang="en-US" sz="2400" dirty="0" smtClean="0"/>
              <a:t> </a:t>
            </a:r>
            <a:r>
              <a:rPr lang="en-US" sz="2400" dirty="0"/>
              <a:t>visitor </a:t>
            </a:r>
            <a:r>
              <a:rPr lang="en-US" sz="2400" i="1" dirty="0"/>
              <a:t>within</a:t>
            </a:r>
            <a:r>
              <a:rPr lang="en-US" sz="2400" dirty="0"/>
              <a:t> the economy of </a:t>
            </a:r>
            <a:r>
              <a:rPr lang="en-US" sz="2400" dirty="0" smtClean="0"/>
              <a:t>reference</a:t>
            </a:r>
          </a:p>
          <a:p>
            <a:pPr marL="0" indent="0">
              <a:buNone/>
            </a:pPr>
            <a:r>
              <a:rPr lang="en-US" sz="2400" b="1" u="sng" dirty="0" smtClean="0"/>
              <a:t>7) Outbound </a:t>
            </a:r>
            <a:r>
              <a:rPr lang="en-US" sz="2400" b="1" u="sng" dirty="0"/>
              <a:t>tourism expenditure</a:t>
            </a:r>
            <a:r>
              <a:rPr lang="en-US" sz="2400" dirty="0"/>
              <a:t> is the tourism expenditures of a </a:t>
            </a:r>
            <a:r>
              <a:rPr lang="en-US" sz="2400" i="1" dirty="0"/>
              <a:t>resident</a:t>
            </a:r>
            <a:r>
              <a:rPr lang="en-US" sz="2400" dirty="0"/>
              <a:t> visitor </a:t>
            </a:r>
            <a:r>
              <a:rPr lang="en-US" sz="2400" i="1" dirty="0" smtClean="0"/>
              <a:t>outside</a:t>
            </a:r>
            <a:r>
              <a:rPr lang="en-US" sz="2400" dirty="0" smtClean="0"/>
              <a:t> </a:t>
            </a:r>
            <a:r>
              <a:rPr lang="en-US" sz="2400" dirty="0"/>
              <a:t>the economy of </a:t>
            </a:r>
            <a:r>
              <a:rPr lang="en-US" sz="2400" dirty="0" smtClean="0"/>
              <a:t>reference</a:t>
            </a:r>
            <a:endParaRPr lang="ru-RU" sz="2400" dirty="0"/>
          </a:p>
        </p:txBody>
      </p:sp>
    </p:spTree>
    <p:extLst>
      <p:ext uri="{BB962C8B-B14F-4D97-AF65-F5344CB8AC3E}">
        <p14:creationId xmlns:p14="http://schemas.microsoft.com/office/powerpoint/2010/main" val="109563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2436B2EE-2427-4322-88BE-245DD0F37071}" type="slidenum">
              <a:rPr lang="ru-RU"/>
              <a:pPr/>
              <a:t>5</a:t>
            </a:fld>
            <a:endParaRPr lang="ru-RU"/>
          </a:p>
        </p:txBody>
      </p:sp>
      <p:sp>
        <p:nvSpPr>
          <p:cNvPr id="103426" name="Rectangle 2"/>
          <p:cNvSpPr>
            <a:spLocks noGrp="1" noChangeArrowheads="1"/>
          </p:cNvSpPr>
          <p:nvPr>
            <p:ph type="title"/>
          </p:nvPr>
        </p:nvSpPr>
        <p:spPr>
          <a:xfrm>
            <a:off x="1172449" y="476672"/>
            <a:ext cx="7793037" cy="1066987"/>
          </a:xfrm>
        </p:spPr>
        <p:txBody>
          <a:bodyPr/>
          <a:lstStyle/>
          <a:p>
            <a:pPr>
              <a:spcBef>
                <a:spcPts val="0"/>
              </a:spcBef>
              <a:spcAft>
                <a:spcPts val="0"/>
              </a:spcAft>
            </a:pPr>
            <a:r>
              <a:rPr lang="en-US" dirty="0" smtClean="0"/>
              <a:t>Main definitions:</a:t>
            </a:r>
            <a:endParaRPr lang="ru-RU" dirty="0"/>
          </a:p>
        </p:txBody>
      </p:sp>
      <p:sp>
        <p:nvSpPr>
          <p:cNvPr id="103427" name="Rectangle 3"/>
          <p:cNvSpPr>
            <a:spLocks noGrp="1" noChangeArrowheads="1"/>
          </p:cNvSpPr>
          <p:nvPr>
            <p:ph type="body" idx="1"/>
          </p:nvPr>
        </p:nvSpPr>
        <p:spPr>
          <a:xfrm>
            <a:off x="485820" y="1916832"/>
            <a:ext cx="8676456" cy="4500594"/>
          </a:xfrm>
        </p:spPr>
        <p:txBody>
          <a:bodyPr/>
          <a:lstStyle/>
          <a:p>
            <a:pPr marL="0" indent="0">
              <a:buNone/>
            </a:pPr>
            <a:r>
              <a:rPr lang="en-US" sz="2400" b="1" u="sng" dirty="0" smtClean="0"/>
              <a:t>8) Tourism consumption</a:t>
            </a:r>
            <a:r>
              <a:rPr lang="en-US" sz="2400" dirty="0" smtClean="0"/>
              <a:t> – is formal </a:t>
            </a:r>
            <a:r>
              <a:rPr lang="en-US" sz="2400" dirty="0"/>
              <a:t>definition as tourism expenditure</a:t>
            </a:r>
            <a:r>
              <a:rPr lang="en-US" sz="2400" dirty="0" smtClean="0"/>
              <a:t>.</a:t>
            </a:r>
            <a:r>
              <a:rPr lang="ru-RU" sz="2400" dirty="0" smtClean="0"/>
              <a:t> </a:t>
            </a:r>
            <a:r>
              <a:rPr lang="en-US" sz="2400" dirty="0" smtClean="0"/>
              <a:t>This </a:t>
            </a:r>
            <a:r>
              <a:rPr lang="en-US" sz="2400" dirty="0"/>
              <a:t>concept </a:t>
            </a:r>
            <a:r>
              <a:rPr lang="en-US" sz="2400" dirty="0" smtClean="0"/>
              <a:t>used in </a:t>
            </a:r>
            <a:r>
              <a:rPr lang="en-US" sz="2400" dirty="0"/>
              <a:t>the Tourism Satellite Account </a:t>
            </a:r>
            <a:r>
              <a:rPr lang="en-US" sz="2400" dirty="0" smtClean="0"/>
              <a:t>more widely that </a:t>
            </a:r>
            <a:r>
              <a:rPr lang="en-US" sz="2400" dirty="0"/>
              <a:t>of tourism expenditure</a:t>
            </a:r>
            <a:r>
              <a:rPr lang="en-US" sz="2400" dirty="0" smtClean="0"/>
              <a:t>.</a:t>
            </a:r>
          </a:p>
          <a:p>
            <a:r>
              <a:rPr lang="en-US" sz="2400" dirty="0" smtClean="0"/>
              <a:t>It’s possible to find same differences</a:t>
            </a:r>
            <a:r>
              <a:rPr lang="en-US" sz="2400" dirty="0"/>
              <a:t>: </a:t>
            </a:r>
            <a:r>
              <a:rPr lang="en-US" sz="2400" dirty="0" smtClean="0"/>
              <a:t>consumption also includes</a:t>
            </a:r>
          </a:p>
          <a:p>
            <a:pPr lvl="1"/>
            <a:r>
              <a:rPr lang="en-US" sz="2000" dirty="0" smtClean="0"/>
              <a:t>services of vacation </a:t>
            </a:r>
            <a:r>
              <a:rPr lang="en-US" sz="2000" dirty="0"/>
              <a:t>accommodation on own account</a:t>
            </a:r>
            <a:r>
              <a:rPr lang="en-US" sz="2000" dirty="0" smtClean="0"/>
              <a:t>,</a:t>
            </a:r>
          </a:p>
          <a:p>
            <a:pPr lvl="1"/>
            <a:r>
              <a:rPr lang="en-US" sz="2000" dirty="0" smtClean="0"/>
              <a:t>tourism </a:t>
            </a:r>
            <a:r>
              <a:rPr lang="en-US" sz="2000" dirty="0"/>
              <a:t>social transfers in </a:t>
            </a:r>
            <a:r>
              <a:rPr lang="en-US" sz="2000" dirty="0" smtClean="0"/>
              <a:t>kind</a:t>
            </a:r>
          </a:p>
          <a:p>
            <a:pPr lvl="1"/>
            <a:r>
              <a:rPr lang="en-US" sz="2000" dirty="0" smtClean="0"/>
              <a:t>and </a:t>
            </a:r>
            <a:r>
              <a:rPr lang="en-US" sz="2000" dirty="0"/>
              <a:t>other imputed consumption</a:t>
            </a:r>
            <a:endParaRPr lang="en-US" sz="2000" dirty="0" smtClean="0"/>
          </a:p>
          <a:p>
            <a:r>
              <a:rPr lang="en-US" sz="2400" dirty="0" smtClean="0"/>
              <a:t>Their informational sources are:</a:t>
            </a:r>
          </a:p>
          <a:p>
            <a:pPr lvl="1"/>
            <a:r>
              <a:rPr lang="en-US" sz="2000" dirty="0" smtClean="0"/>
              <a:t>reports </a:t>
            </a:r>
            <a:r>
              <a:rPr lang="en-US" sz="2000" dirty="0"/>
              <a:t>on </a:t>
            </a:r>
            <a:r>
              <a:rPr lang="en-US" sz="2000" dirty="0" smtClean="0"/>
              <a:t>home</a:t>
            </a:r>
            <a:r>
              <a:rPr lang="ru-RU" sz="2000" dirty="0" smtClean="0"/>
              <a:t> </a:t>
            </a:r>
            <a:r>
              <a:rPr lang="en-US" sz="2000" dirty="0" smtClean="0"/>
              <a:t>exchanges,</a:t>
            </a:r>
          </a:p>
          <a:p>
            <a:pPr lvl="1"/>
            <a:r>
              <a:rPr lang="en-US" sz="2000" dirty="0" smtClean="0"/>
              <a:t>estimations </a:t>
            </a:r>
            <a:r>
              <a:rPr lang="en-US" sz="2000" dirty="0"/>
              <a:t>of rents associated with vacation homes</a:t>
            </a:r>
            <a:r>
              <a:rPr lang="en-US" sz="2000" dirty="0" smtClean="0"/>
              <a:t>,</a:t>
            </a:r>
          </a:p>
          <a:p>
            <a:pPr lvl="1"/>
            <a:r>
              <a:rPr lang="en-US" sz="2000" dirty="0" smtClean="0"/>
              <a:t>calculations </a:t>
            </a:r>
            <a:r>
              <a:rPr lang="en-US" sz="2000" dirty="0"/>
              <a:t>of </a:t>
            </a:r>
            <a:r>
              <a:rPr lang="en-US" sz="2000" dirty="0" smtClean="0"/>
              <a:t>financial</a:t>
            </a:r>
            <a:r>
              <a:rPr lang="ru-RU" sz="2000" dirty="0" smtClean="0"/>
              <a:t> </a:t>
            </a:r>
            <a:r>
              <a:rPr lang="en-US" sz="2000" dirty="0" smtClean="0"/>
              <a:t>intermediation </a:t>
            </a:r>
            <a:r>
              <a:rPr lang="en-US" sz="2000" dirty="0"/>
              <a:t>services indirectly </a:t>
            </a:r>
            <a:r>
              <a:rPr lang="en-US" sz="2000" dirty="0" smtClean="0"/>
              <a:t>measured</a:t>
            </a:r>
            <a:endParaRPr lang="ru-RU" sz="2000" dirty="0"/>
          </a:p>
        </p:txBody>
      </p:sp>
    </p:spTree>
    <p:extLst>
      <p:ext uri="{BB962C8B-B14F-4D97-AF65-F5344CB8AC3E}">
        <p14:creationId xmlns:p14="http://schemas.microsoft.com/office/powerpoint/2010/main" val="1177123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2436B2EE-2427-4322-88BE-245DD0F37071}" type="slidenum">
              <a:rPr lang="ru-RU"/>
              <a:pPr/>
              <a:t>6</a:t>
            </a:fld>
            <a:endParaRPr lang="ru-RU"/>
          </a:p>
        </p:txBody>
      </p:sp>
      <p:sp>
        <p:nvSpPr>
          <p:cNvPr id="103426" name="Rectangle 2"/>
          <p:cNvSpPr>
            <a:spLocks noGrp="1" noChangeArrowheads="1"/>
          </p:cNvSpPr>
          <p:nvPr>
            <p:ph type="title"/>
          </p:nvPr>
        </p:nvSpPr>
        <p:spPr>
          <a:xfrm>
            <a:off x="971601" y="476672"/>
            <a:ext cx="7993886" cy="1066987"/>
          </a:xfrm>
        </p:spPr>
        <p:txBody>
          <a:bodyPr/>
          <a:lstStyle/>
          <a:p>
            <a:pPr>
              <a:spcBef>
                <a:spcPts val="0"/>
              </a:spcBef>
              <a:spcAft>
                <a:spcPts val="0"/>
              </a:spcAft>
            </a:pPr>
            <a:r>
              <a:rPr lang="en-US" sz="3400" dirty="0" smtClean="0"/>
              <a:t>Relationship between trips, the venue of expenditures and tourism expenditures</a:t>
            </a:r>
            <a:endParaRPr lang="ru-RU" sz="3400" dirty="0"/>
          </a:p>
        </p:txBody>
      </p:sp>
      <p:pic>
        <p:nvPicPr>
          <p:cNvPr id="7" name="Рисунок 6"/>
          <p:cNvPicPr/>
          <p:nvPr/>
        </p:nvPicPr>
        <p:blipFill rotWithShape="1">
          <a:blip r:embed="rId2"/>
          <a:srcRect l="17189" t="15052" r="33426" b="17217"/>
          <a:stretch/>
        </p:blipFill>
        <p:spPr bwMode="auto">
          <a:xfrm>
            <a:off x="1098942" y="1988840"/>
            <a:ext cx="5974080" cy="46081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57940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EEA628EB-EE7F-4D00-905A-17BCF0E34CC1}" type="slidenum">
              <a:rPr lang="ru-RU"/>
              <a:pPr/>
              <a:t>7</a:t>
            </a:fld>
            <a:endParaRPr lang="ru-RU"/>
          </a:p>
        </p:txBody>
      </p:sp>
      <p:sp>
        <p:nvSpPr>
          <p:cNvPr id="104450" name="Rectangle 2"/>
          <p:cNvSpPr>
            <a:spLocks noGrp="1" noChangeArrowheads="1"/>
          </p:cNvSpPr>
          <p:nvPr>
            <p:ph type="title"/>
          </p:nvPr>
        </p:nvSpPr>
        <p:spPr/>
        <p:txBody>
          <a:bodyPr/>
          <a:lstStyle/>
          <a:p>
            <a:r>
              <a:rPr lang="en-US" dirty="0" smtClean="0"/>
              <a:t>Household Sample Survey </a:t>
            </a:r>
            <a:r>
              <a:rPr lang="en-US" sz="4000" dirty="0" smtClean="0"/>
              <a:t/>
            </a:r>
            <a:br>
              <a:rPr lang="en-US" sz="4000" dirty="0" smtClean="0"/>
            </a:br>
            <a:r>
              <a:rPr lang="en-US" sz="4000" dirty="0" smtClean="0"/>
              <a:t>(is conducted since 1995)</a:t>
            </a:r>
            <a:r>
              <a:rPr lang="ru-RU" sz="4000" dirty="0" smtClean="0"/>
              <a:t> </a:t>
            </a:r>
            <a:endParaRPr lang="ru-RU" sz="4000" dirty="0"/>
          </a:p>
        </p:txBody>
      </p:sp>
      <p:sp>
        <p:nvSpPr>
          <p:cNvPr id="104451" name="Rectangle 3"/>
          <p:cNvSpPr>
            <a:spLocks noGrp="1" noChangeArrowheads="1"/>
          </p:cNvSpPr>
          <p:nvPr>
            <p:ph type="body" idx="1"/>
          </p:nvPr>
        </p:nvSpPr>
        <p:spPr>
          <a:xfrm>
            <a:off x="900113" y="2017713"/>
            <a:ext cx="8054975" cy="4364037"/>
          </a:xfrm>
        </p:spPr>
        <p:txBody>
          <a:bodyPr/>
          <a:lstStyle/>
          <a:p>
            <a:pPr marL="0" indent="0">
              <a:spcBef>
                <a:spcPts val="0"/>
              </a:spcBef>
            </a:pPr>
            <a:r>
              <a:rPr lang="en-US" sz="2600" dirty="0" smtClean="0"/>
              <a:t> </a:t>
            </a:r>
            <a:r>
              <a:rPr lang="en-US" sz="2600" b="1" i="1" dirty="0" smtClean="0"/>
              <a:t>Main purpose </a:t>
            </a:r>
            <a:r>
              <a:rPr lang="en-US" sz="2600" dirty="0" smtClean="0"/>
              <a:t>is to get the information about the welfare of all population and particular demographic groups, detailed income and expenditure data.</a:t>
            </a:r>
          </a:p>
          <a:p>
            <a:pPr marL="0" indent="0"/>
            <a:r>
              <a:rPr lang="en-US" sz="2600" dirty="0" smtClean="0"/>
              <a:t> </a:t>
            </a:r>
            <a:r>
              <a:rPr lang="en-US" sz="2600" b="1" i="1" dirty="0" smtClean="0"/>
              <a:t>Main components</a:t>
            </a:r>
            <a:r>
              <a:rPr lang="en-US" sz="2600" dirty="0" smtClean="0"/>
              <a:t> are:</a:t>
            </a:r>
          </a:p>
          <a:p>
            <a:pPr>
              <a:buFontTx/>
              <a:buChar char="-"/>
            </a:pPr>
            <a:r>
              <a:rPr lang="en-US" sz="2600" dirty="0" smtClean="0"/>
              <a:t>baseline interview</a:t>
            </a:r>
          </a:p>
          <a:p>
            <a:pPr>
              <a:buFontTx/>
              <a:buChar char="-"/>
            </a:pPr>
            <a:r>
              <a:rPr lang="en-US" sz="2600" dirty="0" smtClean="0"/>
              <a:t>four-quarterly interviews</a:t>
            </a:r>
          </a:p>
          <a:p>
            <a:pPr>
              <a:buFontTx/>
              <a:buChar char="-"/>
            </a:pPr>
            <a:r>
              <a:rPr lang="en-US" sz="2600" dirty="0"/>
              <a:t>four two-week </a:t>
            </a:r>
            <a:r>
              <a:rPr lang="en-US" sz="2600" dirty="0" smtClean="0"/>
              <a:t>interviews</a:t>
            </a:r>
            <a:endParaRPr lang="en-US" sz="2600" dirty="0"/>
          </a:p>
          <a:p>
            <a:pPr marL="0" indent="0">
              <a:buNone/>
            </a:pPr>
            <a:r>
              <a:rPr lang="en-US" sz="2600" b="1" i="1" dirty="0" smtClean="0"/>
              <a:t>Survey object </a:t>
            </a:r>
            <a:r>
              <a:rPr lang="en-US" sz="2600" dirty="0" smtClean="0"/>
              <a:t>is</a:t>
            </a:r>
            <a:r>
              <a:rPr lang="en-US" sz="2600" dirty="0" smtClean="0"/>
              <a:t> </a:t>
            </a:r>
            <a:r>
              <a:rPr lang="en-US" sz="2600" dirty="0" smtClean="0"/>
              <a:t>households. Survey is carried out in all country regions and separately in Minsk.</a:t>
            </a:r>
            <a:endParaRPr lang="ru-RU" sz="2600" dirty="0" smtClean="0"/>
          </a:p>
          <a:p>
            <a:pPr marL="0" indent="0">
              <a:buNone/>
            </a:pPr>
            <a:r>
              <a:rPr lang="en-US" sz="2600" dirty="0" smtClean="0"/>
              <a:t>Annually the survey covers 0,2 % or 6000 HH. </a:t>
            </a:r>
            <a:endParaRPr lang="ru-RU" sz="2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EEA628EB-EE7F-4D00-905A-17BCF0E34CC1}" type="slidenum">
              <a:rPr lang="ru-RU"/>
              <a:pPr/>
              <a:t>8</a:t>
            </a:fld>
            <a:endParaRPr lang="ru-RU"/>
          </a:p>
        </p:txBody>
      </p:sp>
      <p:sp>
        <p:nvSpPr>
          <p:cNvPr id="104450" name="Rectangle 2"/>
          <p:cNvSpPr>
            <a:spLocks noGrp="1" noChangeArrowheads="1"/>
          </p:cNvSpPr>
          <p:nvPr>
            <p:ph type="title"/>
          </p:nvPr>
        </p:nvSpPr>
        <p:spPr/>
        <p:txBody>
          <a:bodyPr/>
          <a:lstStyle/>
          <a:p>
            <a:r>
              <a:rPr lang="en-US" dirty="0" smtClean="0"/>
              <a:t>Household Sample Survey</a:t>
            </a:r>
            <a:endParaRPr lang="ru-RU" dirty="0"/>
          </a:p>
        </p:txBody>
      </p:sp>
      <p:sp>
        <p:nvSpPr>
          <p:cNvPr id="104451" name="Rectangle 3"/>
          <p:cNvSpPr>
            <a:spLocks noGrp="1" noChangeArrowheads="1"/>
          </p:cNvSpPr>
          <p:nvPr>
            <p:ph type="body" idx="1"/>
          </p:nvPr>
        </p:nvSpPr>
        <p:spPr>
          <a:xfrm>
            <a:off x="900113" y="2017713"/>
            <a:ext cx="8054975" cy="4364037"/>
          </a:xfrm>
        </p:spPr>
        <p:txBody>
          <a:bodyPr/>
          <a:lstStyle/>
          <a:p>
            <a:pPr marL="0" indent="0">
              <a:spcBef>
                <a:spcPts val="0"/>
              </a:spcBef>
              <a:buNone/>
            </a:pPr>
            <a:r>
              <a:rPr lang="en-US" sz="2800" b="1" dirty="0" smtClean="0"/>
              <a:t> </a:t>
            </a:r>
            <a:r>
              <a:rPr lang="en-US" sz="2800" dirty="0" smtClean="0"/>
              <a:t>In this survey is used </a:t>
            </a:r>
            <a:r>
              <a:rPr lang="en-US" sz="2800" b="1" dirty="0" smtClean="0"/>
              <a:t>Three-stage probabilistic territorial sampling</a:t>
            </a:r>
            <a:r>
              <a:rPr lang="en-US" sz="2800" dirty="0" smtClean="0"/>
              <a:t>:</a:t>
            </a:r>
          </a:p>
          <a:p>
            <a:pPr marL="0" indent="0">
              <a:spcBef>
                <a:spcPts val="0"/>
              </a:spcBef>
              <a:buNone/>
            </a:pPr>
            <a:r>
              <a:rPr lang="en-US" sz="2800" dirty="0" smtClean="0"/>
              <a:t> 1) at the first step sampling units - cities and village councils;</a:t>
            </a:r>
          </a:p>
          <a:p>
            <a:pPr marL="0" indent="0">
              <a:spcBef>
                <a:spcPts val="0"/>
              </a:spcBef>
              <a:buNone/>
            </a:pPr>
            <a:r>
              <a:rPr lang="en-US" sz="2800" dirty="0" smtClean="0"/>
              <a:t> 2) at the second step – local-polling districts in city and data of the soviet account in village councils;</a:t>
            </a:r>
          </a:p>
          <a:p>
            <a:pPr marL="0" indent="0">
              <a:spcBef>
                <a:spcPts val="0"/>
              </a:spcBef>
              <a:buNone/>
            </a:pPr>
            <a:r>
              <a:rPr lang="en-US" sz="2800" dirty="0" smtClean="0"/>
              <a:t> 3) at the third – household (HH).</a:t>
            </a:r>
            <a:endParaRPr lang="ru-RU"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032EA078-42C1-4883-8350-19AD9842F411}" type="slidenum">
              <a:rPr lang="ru-RU"/>
              <a:pPr/>
              <a:t>9</a:t>
            </a:fld>
            <a:endParaRPr lang="ru-RU"/>
          </a:p>
        </p:txBody>
      </p:sp>
      <p:sp>
        <p:nvSpPr>
          <p:cNvPr id="105474" name="Rectangle 2"/>
          <p:cNvSpPr>
            <a:spLocks noGrp="1" noChangeArrowheads="1"/>
          </p:cNvSpPr>
          <p:nvPr>
            <p:ph type="title"/>
          </p:nvPr>
        </p:nvSpPr>
        <p:spPr/>
        <p:txBody>
          <a:bodyPr/>
          <a:lstStyle/>
          <a:p>
            <a:r>
              <a:rPr lang="en-US" dirty="0" smtClean="0"/>
              <a:t>Specific questions on tourism: </a:t>
            </a:r>
            <a:endParaRPr lang="ru-RU" dirty="0"/>
          </a:p>
        </p:txBody>
      </p:sp>
      <p:sp>
        <p:nvSpPr>
          <p:cNvPr id="105475" name="Rectangle 3"/>
          <p:cNvSpPr>
            <a:spLocks noGrp="1" noChangeArrowheads="1"/>
          </p:cNvSpPr>
          <p:nvPr>
            <p:ph type="body" idx="1"/>
          </p:nvPr>
        </p:nvSpPr>
        <p:spPr>
          <a:xfrm>
            <a:off x="900113" y="1916113"/>
            <a:ext cx="8054975" cy="4941887"/>
          </a:xfrm>
        </p:spPr>
        <p:txBody>
          <a:bodyPr/>
          <a:lstStyle/>
          <a:p>
            <a:r>
              <a:rPr lang="en-US" sz="2600" dirty="0" smtClean="0"/>
              <a:t>Did you make tourism trips?</a:t>
            </a:r>
          </a:p>
          <a:p>
            <a:r>
              <a:rPr lang="en-US" sz="2600" dirty="0" smtClean="0"/>
              <a:t>What were general parameters of your tourism trip (purpose; domestic, inbound or outbound; number of households members; durations)?</a:t>
            </a:r>
          </a:p>
          <a:p>
            <a:r>
              <a:rPr lang="en-US" sz="2600" dirty="0" smtClean="0"/>
              <a:t>Did you have tourism expenditures during reference quarter?</a:t>
            </a:r>
          </a:p>
          <a:p>
            <a:r>
              <a:rPr lang="en-US" sz="2600" dirty="0" smtClean="0"/>
              <a:t>What kind of the tourism expenditures did you have (package travel, package holidays and package tours; accommodation; food and drinks; local transport; international transport; recreations, culture and sporting activities; shopping; others)? </a:t>
            </a:r>
            <a:endParaRPr lang="ru-RU" sz="2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Палитра">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4765</TotalTime>
  <Words>1223</Words>
  <Application>Microsoft Office PowerPoint</Application>
  <PresentationFormat>Экран (4:3)</PresentationFormat>
  <Paragraphs>171</Paragraphs>
  <Slides>21</Slides>
  <Notes>1</Notes>
  <HiddenSlides>0</HiddenSlides>
  <MMClips>0</MMClips>
  <ScaleCrop>false</ScaleCrop>
  <HeadingPairs>
    <vt:vector size="8" baseType="variant">
      <vt:variant>
        <vt:lpstr>Использованные шрифты</vt:lpstr>
      </vt:variant>
      <vt:variant>
        <vt:i4>4</vt:i4>
      </vt:variant>
      <vt:variant>
        <vt:lpstr>Тема</vt:lpstr>
      </vt:variant>
      <vt:variant>
        <vt:i4>1</vt:i4>
      </vt:variant>
      <vt:variant>
        <vt:lpstr>Внедренные серверы OLE</vt:lpstr>
      </vt:variant>
      <vt:variant>
        <vt:i4>1</vt:i4>
      </vt:variant>
      <vt:variant>
        <vt:lpstr>Заголовки слайдов</vt:lpstr>
      </vt:variant>
      <vt:variant>
        <vt:i4>21</vt:i4>
      </vt:variant>
    </vt:vector>
  </HeadingPairs>
  <TitlesOfParts>
    <vt:vector size="27" baseType="lpstr">
      <vt:lpstr>Arial</vt:lpstr>
      <vt:lpstr>Tahoma</vt:lpstr>
      <vt:lpstr>Wingdings</vt:lpstr>
      <vt:lpstr>Wingdings 2</vt:lpstr>
      <vt:lpstr>Палитра</vt:lpstr>
      <vt:lpstr>Equation</vt:lpstr>
      <vt:lpstr>Tourism Incomes and Expenditures Surveys in Belarus</vt:lpstr>
      <vt:lpstr>The national System of Tourism Statistics (STS):</vt:lpstr>
      <vt:lpstr>Main definitions (IRTS 2008):</vt:lpstr>
      <vt:lpstr>Main definitions:</vt:lpstr>
      <vt:lpstr>Main definitions:</vt:lpstr>
      <vt:lpstr>Relationship between trips, the venue of expenditures and tourism expenditures</vt:lpstr>
      <vt:lpstr>Household Sample Survey  (is conducted since 1995) </vt:lpstr>
      <vt:lpstr>Household Sample Survey</vt:lpstr>
      <vt:lpstr>Specific questions on tourism: </vt:lpstr>
      <vt:lpstr>Table 1 - Tourism expenditures (from Household Sample Survey, % of total serves expenditures)</vt:lpstr>
      <vt:lpstr>Labour Force Survey (LFS)  (is conducted since 2012)</vt:lpstr>
      <vt:lpstr>Sample size of LFS</vt:lpstr>
      <vt:lpstr>Sample design:</vt:lpstr>
      <vt:lpstr>Weighting procedure of LFS</vt:lpstr>
      <vt:lpstr>Weighting procedure of LFS</vt:lpstr>
      <vt:lpstr>Establishment-based survey</vt:lpstr>
      <vt:lpstr>Establishment-based survey</vt:lpstr>
      <vt:lpstr>Establishment-based survey</vt:lpstr>
      <vt:lpstr>Conclusion</vt:lpstr>
      <vt:lpstr>References </vt:lpstr>
      <vt:lpstr>Thank you</vt:lpstr>
    </vt:vector>
  </TitlesOfParts>
  <Company>Reanimator Extreme Edition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Customer</dc:creator>
  <cp:lastModifiedBy>Пользователь Windows</cp:lastModifiedBy>
  <cp:revision>80</cp:revision>
  <dcterms:created xsi:type="dcterms:W3CDTF">2013-06-13T19:35:17Z</dcterms:created>
  <dcterms:modified xsi:type="dcterms:W3CDTF">2018-08-23T22:01:40Z</dcterms:modified>
</cp:coreProperties>
</file>