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9" r:id="rId3"/>
    <p:sldId id="324" r:id="rId4"/>
    <p:sldId id="328" r:id="rId5"/>
    <p:sldId id="382" r:id="rId6"/>
    <p:sldId id="372" r:id="rId7"/>
    <p:sldId id="384" r:id="rId8"/>
    <p:sldId id="385" r:id="rId9"/>
    <p:sldId id="386" r:id="rId10"/>
    <p:sldId id="397" r:id="rId11"/>
    <p:sldId id="387" r:id="rId12"/>
    <p:sldId id="388" r:id="rId13"/>
    <p:sldId id="402" r:id="rId14"/>
    <p:sldId id="415" r:id="rId15"/>
    <p:sldId id="391" r:id="rId16"/>
    <p:sldId id="392" r:id="rId17"/>
    <p:sldId id="410" r:id="rId18"/>
    <p:sldId id="411" r:id="rId19"/>
    <p:sldId id="412" r:id="rId20"/>
    <p:sldId id="413" r:id="rId21"/>
    <p:sldId id="367" r:id="rId22"/>
    <p:sldId id="368" r:id="rId23"/>
    <p:sldId id="373" r:id="rId24"/>
    <p:sldId id="260" r:id="rId25"/>
    <p:sldId id="383" r:id="rId26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EB46-BCED-4E7F-A3DC-E3DA193DA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0371D-45B4-4BDA-9415-0E8A52E39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CD68-18EB-4002-B18B-458A59BD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A608-A0C6-456B-8EDF-CBFC116A01CB}" type="datetimeFigureOut">
              <a:rPr lang="lv-LV" smtClean="0"/>
              <a:t>17.08.2018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C72B-14C4-4BDB-8C0A-1520E010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A8CC-28C1-4FD2-BBD1-063AF35B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DE0D-877F-43FA-A5AF-8A5F4F78B4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788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2211-C1E7-4460-B00F-19CA9DA2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85A9B-7546-4325-892D-F57F10C0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3384-8A17-41F0-8497-0D6C1865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A608-A0C6-456B-8EDF-CBFC116A01CB}" type="datetimeFigureOut">
              <a:rPr lang="lv-LV" smtClean="0"/>
              <a:t>17.08.2018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19E6-16B7-4706-875C-9497FBB9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300E-A0E8-499A-9134-10C464AE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DE0D-877F-43FA-A5AF-8A5F4F78B4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5130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63945-D381-4ECF-9462-F2229F249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A537A-8DBB-43CF-9AFC-9F7F8464C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89CA1-5BAD-48C8-A508-4D65C5D0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A608-A0C6-456B-8EDF-CBFC116A01CB}" type="datetimeFigureOut">
              <a:rPr lang="lv-LV" smtClean="0"/>
              <a:t>17.08.2018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F87A-A2DB-4AD3-8AF7-98229926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B5C0-4870-420B-A07C-4D9C9342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DE0D-877F-43FA-A5AF-8A5F4F78B4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1266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A0CC-2E6D-408E-897A-7946F059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1233-6538-43DF-8D26-EE58DA80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4DAB4-93AD-473E-A4E2-DDC45D07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A608-A0C6-456B-8EDF-CBFC116A01CB}" type="datetimeFigureOut">
              <a:rPr lang="lv-LV" smtClean="0"/>
              <a:t>17.08.2018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CF43-4726-445C-B0B1-667C8F3C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B098-07FF-4580-8421-17FFA899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DE0D-877F-43FA-A5AF-8A5F4F78B4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5450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7A67-246F-4269-BCEA-FEDE4CCC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7F10-5E25-46E6-9F1B-0753A3182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53D4-A70C-4A32-A852-1B5A6075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A608-A0C6-456B-8EDF-CBFC116A01CB}" type="datetimeFigureOut">
              <a:rPr lang="lv-LV" smtClean="0"/>
              <a:t>17.08.2018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D1D4-C1EC-413B-840D-ABCBC47A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AC51-12D9-4C5A-A7E9-F07F2FCF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DE0D-877F-43FA-A5AF-8A5F4F78B4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3600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5517-AF1C-456C-BB50-35542A6F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11B6-308D-426C-BD5F-7E84E7255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7AF1-37E8-4DFC-AF1F-B79F93AB3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C57FA-BEB2-401D-84E8-A913E375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A608-A0C6-456B-8EDF-CBFC116A01CB}" type="datetimeFigureOut">
              <a:rPr lang="lv-LV" smtClean="0"/>
              <a:t>17.08.2018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6B5E5-72AA-42D2-B790-48221894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BF821-D2E7-47F1-96AB-CCE62EA7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DE0D-877F-43FA-A5AF-8A5F4F78B4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10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AC84-9728-4A74-85A9-9B5F3BD6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385C-8D05-44F7-BD99-38E1C85F6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97BE4-3A1A-44F7-8F6C-A6E0C0CF6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CF1DB-D5D0-47A5-83C3-D6E85D36E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77A06-8865-49D9-B88A-DFCAFFFA6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AC776-8979-45D1-9EA5-98B88E0F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A608-A0C6-456B-8EDF-CBFC116A01CB}" type="datetimeFigureOut">
              <a:rPr lang="lv-LV" smtClean="0"/>
              <a:t>17.08.2018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D9796-C4AD-4B95-98B8-DD65089F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70D8E-CABA-4BFB-A7A4-0017D041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DE0D-877F-43FA-A5AF-8A5F4F78B4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033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4B12-5098-4EB1-A2C9-10AD092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80E6-6F54-4809-8559-49846290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A608-A0C6-456B-8EDF-CBFC116A01CB}" type="datetimeFigureOut">
              <a:rPr lang="lv-LV" smtClean="0"/>
              <a:t>17.08.2018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9D1ED-8711-41C0-9D50-773D3F95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4FF0A-2DEB-4329-89EB-31C2624F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DE0D-877F-43FA-A5AF-8A5F4F78B4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1657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3600E-3F04-44B3-B131-9EE88CC6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A608-A0C6-456B-8EDF-CBFC116A01CB}" type="datetimeFigureOut">
              <a:rPr lang="lv-LV" smtClean="0"/>
              <a:t>17.08.2018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FCE67-C3F8-4BCC-A513-49023C39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FC924-2CEB-40AE-B097-798EED89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DE0D-877F-43FA-A5AF-8A5F4F78B4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081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6A66-F29B-44CF-B311-339C220B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CF56-2C4E-4F0F-8422-1556BF7F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DE038-5615-4BE4-86DC-FE7AD0B3B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F0F4-2B89-47AC-A6BF-6D10AB0C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A608-A0C6-456B-8EDF-CBFC116A01CB}" type="datetimeFigureOut">
              <a:rPr lang="lv-LV" smtClean="0"/>
              <a:t>17.08.2018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B5C0D-D4FC-41C6-80A4-1691D643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7075E-2D8C-4B8B-9247-1132BD4F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DE0D-877F-43FA-A5AF-8A5F4F78B4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9524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B730-245C-4594-9539-3CB232EA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78849-0232-4F53-A2A1-9035B34BE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A9368-80D9-4F27-AA03-15A4D11F4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A2951-73A5-47E9-A6D1-77DD1C77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A608-A0C6-456B-8EDF-CBFC116A01CB}" type="datetimeFigureOut">
              <a:rPr lang="lv-LV" smtClean="0"/>
              <a:t>17.08.2018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9CC67-7149-4C8D-AC6A-83CFD88D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0D98D-523A-4334-B636-155CD259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DE0D-877F-43FA-A5AF-8A5F4F78B4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7555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5E5AB-7E6F-4C78-A5DB-7F1FF08C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31BE4-18D5-44E9-9113-B4F48EBB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0724-CA1D-46B3-97B3-994C7145B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A608-A0C6-456B-8EDF-CBFC116A01CB}" type="datetimeFigureOut">
              <a:rPr lang="lv-LV" smtClean="0"/>
              <a:t>17.08.2018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4D07-B7DC-4BCE-A95C-92B39BFBB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F992-F813-4C0A-BB4F-D01592720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DE0D-877F-43FA-A5AF-8A5F4F78B4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7338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916" y="167640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cs typeface="Times New Roman" panose="02020603050405020304" pitchFamily="18" charset="0"/>
              </a:rPr>
              <a:t>Calibration of Register </a:t>
            </a:r>
            <a:r>
              <a:rPr lang="lv-LV" b="1" dirty="0">
                <a:cs typeface="Times New Roman" panose="02020603050405020304" pitchFamily="18" charset="0"/>
              </a:rPr>
              <a:t> B</a:t>
            </a:r>
            <a:r>
              <a:rPr lang="en-GB" b="1" dirty="0" err="1">
                <a:cs typeface="Times New Roman" panose="02020603050405020304" pitchFamily="18" charset="0"/>
              </a:rPr>
              <a:t>ased</a:t>
            </a:r>
            <a:r>
              <a:rPr lang="en-GB" b="1" dirty="0">
                <a:cs typeface="Times New Roman" panose="02020603050405020304" pitchFamily="18" charset="0"/>
              </a:rPr>
              <a:t> Census Data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0" y="297180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3600" y="396240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sz="2200" dirty="0">
                <a:latin typeface="+mn-lt"/>
                <a:cs typeface="Times New Roman" panose="02020603050405020304" pitchFamily="18" charset="0"/>
              </a:rPr>
              <a:t>Elvijs Siliņš</a:t>
            </a:r>
          </a:p>
          <a:p>
            <a:endParaRPr lang="lv-LV" sz="2200" dirty="0">
              <a:cs typeface="Times New Roman" panose="02020603050405020304" pitchFamily="18" charset="0"/>
            </a:endParaRPr>
          </a:p>
          <a:p>
            <a:endParaRPr lang="lv-LV" sz="2200" dirty="0">
              <a:cs typeface="Times New Roman" panose="02020603050405020304" pitchFamily="18" charset="0"/>
            </a:endParaRPr>
          </a:p>
          <a:p>
            <a:r>
              <a:rPr lang="en-GB" sz="2200" dirty="0">
                <a:latin typeface="+mn-lt"/>
                <a:cs typeface="Times New Roman" panose="02020603050405020304" pitchFamily="18" charset="0"/>
              </a:rPr>
              <a:t>Central Statistical Bureau of Latvia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1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F909-D4A5-4BC7-BA70-B851EB0B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/>
              <a:t>2. </a:t>
            </a:r>
            <a:r>
              <a:rPr lang="lv-LV" b="1" dirty="0" err="1"/>
              <a:t>Imputation</a:t>
            </a:r>
            <a:r>
              <a:rPr lang="lv-LV" b="1" dirty="0"/>
              <a:t> </a:t>
            </a:r>
            <a:r>
              <a:rPr lang="lv-LV" b="1" dirty="0" err="1"/>
              <a:t>of</a:t>
            </a:r>
            <a:r>
              <a:rPr lang="lv-LV" b="1" dirty="0"/>
              <a:t> </a:t>
            </a:r>
            <a:r>
              <a:rPr lang="lv-LV" b="1" dirty="0" err="1"/>
              <a:t>unemployed</a:t>
            </a:r>
            <a:r>
              <a:rPr lang="lv-LV" b="1" dirty="0"/>
              <a:t> </a:t>
            </a:r>
            <a:r>
              <a:rPr lang="lv-LV" b="1" dirty="0" err="1"/>
              <a:t>persons</a:t>
            </a:r>
            <a:endParaRPr lang="lv-LV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D261-01BD-4AD8-9B09-7860DB1C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/>
              <a:t>R</a:t>
            </a:r>
            <a:r>
              <a:rPr lang="en-GB" dirty="0" err="1"/>
              <a:t>egularized</a:t>
            </a:r>
            <a:r>
              <a:rPr lang="en-GB" dirty="0"/>
              <a:t> discriminant analysis model </a:t>
            </a:r>
            <a:r>
              <a:rPr lang="lv-LV" dirty="0" err="1"/>
              <a:t>has</a:t>
            </a:r>
            <a:r>
              <a:rPr lang="lv-LV" dirty="0"/>
              <a:t> </a:t>
            </a:r>
            <a:r>
              <a:rPr lang="lv-LV" dirty="0" err="1"/>
              <a:t>been</a:t>
            </a:r>
            <a:r>
              <a:rPr lang="lv-LV" dirty="0"/>
              <a:t> </a:t>
            </a:r>
            <a:r>
              <a:rPr lang="lv-LV" dirty="0" err="1"/>
              <a:t>created</a:t>
            </a:r>
            <a:r>
              <a:rPr lang="lv-LV" dirty="0"/>
              <a:t> b</a:t>
            </a:r>
            <a:r>
              <a:rPr lang="en-GB" dirty="0"/>
              <a:t>y persons characteristics (gender, age, nationality, marital status, region of residence and employee income)</a:t>
            </a:r>
            <a:r>
              <a:rPr lang="lv-LV" dirty="0"/>
              <a:t> </a:t>
            </a:r>
            <a:r>
              <a:rPr lang="en-GB" dirty="0"/>
              <a:t>which classifies </a:t>
            </a:r>
            <a:r>
              <a:rPr lang="lv-LV" dirty="0" err="1"/>
              <a:t>if</a:t>
            </a:r>
            <a:r>
              <a:rPr lang="en-GB" dirty="0"/>
              <a:t> a person is unemployed</a:t>
            </a:r>
            <a:r>
              <a:rPr lang="lv-LV" dirty="0"/>
              <a:t>,</a:t>
            </a:r>
          </a:p>
          <a:p>
            <a:r>
              <a:rPr lang="en-GB" dirty="0"/>
              <a:t>LFS data was used to create the model.</a:t>
            </a:r>
            <a:endParaRPr lang="lv-LV" dirty="0"/>
          </a:p>
          <a:p>
            <a:r>
              <a:rPr lang="lv-LV" dirty="0" err="1"/>
              <a:t>Imputation</a:t>
            </a:r>
            <a:r>
              <a:rPr lang="lv-LV" dirty="0"/>
              <a:t> </a:t>
            </a:r>
            <a:r>
              <a:rPr lang="lv-LV" dirty="0" err="1"/>
              <a:t>was</a:t>
            </a:r>
            <a:r>
              <a:rPr lang="lv-LV" dirty="0"/>
              <a:t> </a:t>
            </a:r>
            <a:r>
              <a:rPr lang="lv-LV" dirty="0" err="1"/>
              <a:t>done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program</a:t>
            </a:r>
            <a:r>
              <a:rPr lang="lv-LV" dirty="0"/>
              <a:t> </a:t>
            </a:r>
            <a:r>
              <a:rPr lang="lv-LV" i="1" dirty="0"/>
              <a:t>R</a:t>
            </a:r>
            <a:r>
              <a:rPr lang="lv-LV" dirty="0"/>
              <a:t> </a:t>
            </a:r>
            <a:r>
              <a:rPr lang="lv-LV" dirty="0" err="1"/>
              <a:t>using</a:t>
            </a:r>
            <a:r>
              <a:rPr lang="lv-LV" dirty="0"/>
              <a:t> </a:t>
            </a:r>
            <a:r>
              <a:rPr lang="lv-LV" dirty="0" err="1"/>
              <a:t>function</a:t>
            </a:r>
            <a:r>
              <a:rPr lang="lv-LV" dirty="0"/>
              <a:t> ‘</a:t>
            </a:r>
            <a:r>
              <a:rPr lang="lv-LV" dirty="0" err="1"/>
              <a:t>rda</a:t>
            </a:r>
            <a:r>
              <a:rPr lang="lv-LV" dirty="0"/>
              <a:t>’ </a:t>
            </a:r>
            <a:r>
              <a:rPr lang="lv-LV" dirty="0" err="1"/>
              <a:t>from</a:t>
            </a:r>
            <a:r>
              <a:rPr lang="lv-LV" dirty="0"/>
              <a:t> </a:t>
            </a:r>
            <a:r>
              <a:rPr lang="lv-LV" dirty="0" err="1"/>
              <a:t>package</a:t>
            </a:r>
            <a:r>
              <a:rPr lang="lv-LV" dirty="0"/>
              <a:t> ‘</a:t>
            </a:r>
            <a:r>
              <a:rPr lang="lv-LV" dirty="0" err="1"/>
              <a:t>klaR</a:t>
            </a:r>
            <a:r>
              <a:rPr lang="lv-LV" dirty="0"/>
              <a:t>’.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27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30-37A4-4AF4-A558-BFBC19F6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72385"/>
            <a:ext cx="10515600" cy="478031"/>
          </a:xfrm>
        </p:spPr>
        <p:txBody>
          <a:bodyPr>
            <a:normAutofit/>
          </a:bodyPr>
          <a:lstStyle/>
          <a:p>
            <a:r>
              <a:rPr lang="lv-LV" sz="2400" b="1" dirty="0" err="1"/>
              <a:t>Unemployment</a:t>
            </a:r>
            <a:r>
              <a:rPr lang="lv-LV" sz="2400" b="1" dirty="0"/>
              <a:t> </a:t>
            </a:r>
            <a:r>
              <a:rPr lang="lv-LV" sz="2400" b="1" dirty="0" err="1"/>
              <a:t>rate</a:t>
            </a:r>
            <a:r>
              <a:rPr lang="lv-LV" sz="2400" b="1" dirty="0"/>
              <a:t> 2016 (</a:t>
            </a:r>
            <a:r>
              <a:rPr lang="lv-LV" sz="2400" b="1" dirty="0" err="1"/>
              <a:t>Census</a:t>
            </a:r>
            <a:r>
              <a:rPr lang="lv-LV" sz="2400" b="1" dirty="0"/>
              <a:t> </a:t>
            </a:r>
            <a:r>
              <a:rPr lang="lv-LV" sz="2400" b="1" dirty="0" err="1"/>
              <a:t>after</a:t>
            </a:r>
            <a:r>
              <a:rPr lang="lv-LV" sz="2400" b="1" dirty="0"/>
              <a:t> </a:t>
            </a:r>
            <a:r>
              <a:rPr lang="lv-LV" sz="2400" b="1" dirty="0" err="1"/>
              <a:t>imputation</a:t>
            </a:r>
            <a:r>
              <a:rPr lang="lv-LV" sz="24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8BCB2-3CB1-4D34-9F96-DA6238634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4" y="550863"/>
            <a:ext cx="10488272" cy="6307137"/>
          </a:xfrm>
        </p:spPr>
      </p:pic>
    </p:spTree>
    <p:extLst>
      <p:ext uri="{BB962C8B-B14F-4D97-AF65-F5344CB8AC3E}">
        <p14:creationId xmlns:p14="http://schemas.microsoft.com/office/powerpoint/2010/main" val="219920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30-37A4-4AF4-A558-BFBC19F6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72385"/>
            <a:ext cx="10515600" cy="478031"/>
          </a:xfrm>
        </p:spPr>
        <p:txBody>
          <a:bodyPr>
            <a:normAutofit/>
          </a:bodyPr>
          <a:lstStyle/>
          <a:p>
            <a:r>
              <a:rPr lang="lv-LV" sz="2400" b="1" dirty="0" err="1"/>
              <a:t>Unemployment</a:t>
            </a:r>
            <a:r>
              <a:rPr lang="lv-LV" sz="2400" b="1" dirty="0"/>
              <a:t> </a:t>
            </a:r>
            <a:r>
              <a:rPr lang="lv-LV" sz="2400" b="1" dirty="0" err="1"/>
              <a:t>rate</a:t>
            </a:r>
            <a:r>
              <a:rPr lang="lv-LV" sz="2400" b="1" dirty="0"/>
              <a:t> 2017 (</a:t>
            </a:r>
            <a:r>
              <a:rPr lang="lv-LV" sz="2400" b="1" dirty="0" err="1"/>
              <a:t>Census</a:t>
            </a:r>
            <a:r>
              <a:rPr lang="lv-LV" sz="2400" b="1" dirty="0"/>
              <a:t> </a:t>
            </a:r>
            <a:r>
              <a:rPr lang="lv-LV" sz="2400" b="1" dirty="0" err="1"/>
              <a:t>after</a:t>
            </a:r>
            <a:r>
              <a:rPr lang="lv-LV" sz="2400" b="1" dirty="0"/>
              <a:t> </a:t>
            </a:r>
            <a:r>
              <a:rPr lang="lv-LV" sz="2400" b="1" dirty="0" err="1"/>
              <a:t>imputation</a:t>
            </a:r>
            <a:r>
              <a:rPr lang="lv-LV" sz="24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54BC7-8A01-4F89-B1AC-AAFBBE6B5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4" y="550863"/>
            <a:ext cx="10488272" cy="6307137"/>
          </a:xfrm>
        </p:spPr>
      </p:pic>
    </p:spTree>
    <p:extLst>
      <p:ext uri="{BB962C8B-B14F-4D97-AF65-F5344CB8AC3E}">
        <p14:creationId xmlns:p14="http://schemas.microsoft.com/office/powerpoint/2010/main" val="267256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30-37A4-4AF4-A558-BFBC19F6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6" y="649435"/>
            <a:ext cx="10515600" cy="478031"/>
          </a:xfrm>
        </p:spPr>
        <p:txBody>
          <a:bodyPr>
            <a:normAutofit/>
          </a:bodyPr>
          <a:lstStyle/>
          <a:p>
            <a:r>
              <a:rPr lang="lv-LV" sz="2400" b="1" dirty="0" err="1"/>
              <a:t>Changes</a:t>
            </a:r>
            <a:endParaRPr lang="lv-LV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4C57E2-38E2-4506-BDDA-5F80B097D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674"/>
            <a:ext cx="12192000" cy="3962399"/>
          </a:xfrm>
        </p:spPr>
      </p:pic>
    </p:spTree>
    <p:extLst>
      <p:ext uri="{BB962C8B-B14F-4D97-AF65-F5344CB8AC3E}">
        <p14:creationId xmlns:p14="http://schemas.microsoft.com/office/powerpoint/2010/main" val="95227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F909-D4A5-4BC7-BA70-B851EB0B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000" b="1" dirty="0"/>
              <a:t>3. </a:t>
            </a:r>
            <a:r>
              <a:rPr lang="lv-LV" sz="4000" b="1" dirty="0" err="1"/>
              <a:t>Reconciliation</a:t>
            </a:r>
            <a:r>
              <a:rPr lang="lv-LV" sz="4000" b="1" dirty="0"/>
              <a:t> </a:t>
            </a:r>
            <a:r>
              <a:rPr lang="lv-LV" sz="4000" b="1" dirty="0" err="1"/>
              <a:t>of</a:t>
            </a:r>
            <a:r>
              <a:rPr lang="lv-LV" sz="4000" b="1" dirty="0"/>
              <a:t> </a:t>
            </a:r>
            <a:r>
              <a:rPr lang="lv-LV" sz="4000" b="1" dirty="0" err="1"/>
              <a:t>results</a:t>
            </a:r>
            <a:r>
              <a:rPr lang="lv-LV" sz="4000" b="1" dirty="0"/>
              <a:t> </a:t>
            </a:r>
            <a:r>
              <a:rPr lang="lv-LV" sz="4000" b="1" dirty="0" err="1"/>
              <a:t>between</a:t>
            </a:r>
            <a:r>
              <a:rPr lang="lv-LV" sz="4000" b="1" dirty="0"/>
              <a:t> </a:t>
            </a:r>
            <a:r>
              <a:rPr lang="lv-LV" sz="4000" b="1" dirty="0" err="1"/>
              <a:t>census</a:t>
            </a:r>
            <a:r>
              <a:rPr lang="lv-LV" sz="4000" b="1" dirty="0"/>
              <a:t> </a:t>
            </a:r>
            <a:r>
              <a:rPr lang="lv-LV" sz="4000" b="1" dirty="0" err="1"/>
              <a:t>and</a:t>
            </a:r>
            <a:r>
              <a:rPr lang="lv-LV" sz="4000" b="1" dirty="0"/>
              <a:t> LFS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D261-01BD-4AD8-9B09-7860DB1C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/>
              <a:t>LFS </a:t>
            </a:r>
            <a:r>
              <a:rPr lang="lv-LV" dirty="0" err="1"/>
              <a:t>sufficiently</a:t>
            </a:r>
            <a:r>
              <a:rPr lang="lv-LV" dirty="0"/>
              <a:t> </a:t>
            </a:r>
            <a:r>
              <a:rPr lang="lv-LV" dirty="0" err="1"/>
              <a:t>accurate</a:t>
            </a:r>
            <a:r>
              <a:rPr lang="lv-LV" dirty="0"/>
              <a:t> </a:t>
            </a:r>
            <a:r>
              <a:rPr lang="lv-LV" dirty="0" err="1"/>
              <a:t>estimates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unemployment</a:t>
            </a:r>
            <a:r>
              <a:rPr lang="lv-LV" dirty="0"/>
              <a:t> </a:t>
            </a:r>
            <a:r>
              <a:rPr lang="lv-LV" dirty="0" err="1"/>
              <a:t>rate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country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sufficiently</a:t>
            </a:r>
            <a:r>
              <a:rPr lang="lv-LV" dirty="0"/>
              <a:t> </a:t>
            </a:r>
            <a:r>
              <a:rPr lang="lv-LV" dirty="0" err="1"/>
              <a:t>large</a:t>
            </a:r>
            <a:r>
              <a:rPr lang="lv-LV" dirty="0"/>
              <a:t> </a:t>
            </a:r>
            <a:r>
              <a:rPr lang="lv-LV" dirty="0" err="1"/>
              <a:t>population</a:t>
            </a:r>
            <a:r>
              <a:rPr lang="lv-LV" dirty="0"/>
              <a:t> </a:t>
            </a:r>
            <a:r>
              <a:rPr lang="lv-LV" dirty="0" err="1"/>
              <a:t>subgroups</a:t>
            </a:r>
            <a:r>
              <a:rPr lang="lv-LV" dirty="0"/>
              <a:t>,</a:t>
            </a:r>
          </a:p>
          <a:p>
            <a:r>
              <a:rPr lang="lv-LV" dirty="0" err="1"/>
              <a:t>Reconciliation</a:t>
            </a:r>
            <a:r>
              <a:rPr lang="lv-LV" dirty="0"/>
              <a:t> </a:t>
            </a:r>
            <a:r>
              <a:rPr lang="lv-LV" dirty="0" err="1"/>
              <a:t>was</a:t>
            </a:r>
            <a:r>
              <a:rPr lang="lv-LV" dirty="0"/>
              <a:t> </a:t>
            </a:r>
            <a:r>
              <a:rPr lang="lv-LV" dirty="0" err="1"/>
              <a:t>done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order</a:t>
            </a:r>
            <a:r>
              <a:rPr lang="lv-LV" dirty="0"/>
              <a:t> to </a:t>
            </a:r>
            <a:r>
              <a:rPr lang="lv-LV" dirty="0" err="1"/>
              <a:t>improve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accuracy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results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census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to </a:t>
            </a:r>
            <a:r>
              <a:rPr lang="lv-LV" dirty="0" err="1"/>
              <a:t>gain</a:t>
            </a:r>
            <a:r>
              <a:rPr lang="lv-LV" dirty="0"/>
              <a:t> </a:t>
            </a:r>
            <a:r>
              <a:rPr lang="lv-LV" dirty="0" err="1"/>
              <a:t>coherence</a:t>
            </a:r>
            <a:r>
              <a:rPr lang="lv-LV" dirty="0"/>
              <a:t> </a:t>
            </a:r>
            <a:r>
              <a:rPr lang="lv-LV" dirty="0" err="1"/>
              <a:t>with</a:t>
            </a:r>
            <a:r>
              <a:rPr lang="lv-LV" dirty="0"/>
              <a:t> LFS </a:t>
            </a:r>
            <a:r>
              <a:rPr lang="lv-LV" dirty="0" err="1"/>
              <a:t>main</a:t>
            </a:r>
            <a:r>
              <a:rPr lang="lv-LV" dirty="0"/>
              <a:t> </a:t>
            </a:r>
            <a:r>
              <a:rPr lang="lv-LV" dirty="0" err="1"/>
              <a:t>results</a:t>
            </a:r>
            <a:r>
              <a:rPr lang="lv-LV" dirty="0"/>
              <a:t>:</a:t>
            </a:r>
          </a:p>
          <a:p>
            <a:pPr lvl="1"/>
            <a:r>
              <a:rPr lang="lv-LV" dirty="0" err="1"/>
              <a:t>Results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LFS </a:t>
            </a:r>
            <a:r>
              <a:rPr lang="lv-LV" dirty="0" err="1"/>
              <a:t>with</a:t>
            </a:r>
            <a:r>
              <a:rPr lang="lv-LV" dirty="0"/>
              <a:t> </a:t>
            </a:r>
            <a:r>
              <a:rPr lang="lv-LV" dirty="0" err="1"/>
              <a:t>sufficient</a:t>
            </a:r>
            <a:r>
              <a:rPr lang="lv-LV" dirty="0"/>
              <a:t> </a:t>
            </a:r>
            <a:r>
              <a:rPr lang="lv-LV" dirty="0" err="1"/>
              <a:t>precision</a:t>
            </a:r>
            <a:r>
              <a:rPr lang="lv-LV" dirty="0"/>
              <a:t> </a:t>
            </a:r>
            <a:r>
              <a:rPr lang="lv-LV" dirty="0" err="1"/>
              <a:t>were</a:t>
            </a:r>
            <a:r>
              <a:rPr lang="lv-LV" dirty="0"/>
              <a:t> </a:t>
            </a:r>
            <a:r>
              <a:rPr lang="lv-LV" dirty="0" err="1"/>
              <a:t>chosen</a:t>
            </a:r>
            <a:r>
              <a:rPr lang="lv-LV" dirty="0"/>
              <a:t> </a:t>
            </a:r>
            <a:r>
              <a:rPr lang="lv-LV" dirty="0" err="1"/>
              <a:t>that</a:t>
            </a:r>
            <a:r>
              <a:rPr lang="lv-LV" dirty="0"/>
              <a:t> </a:t>
            </a:r>
            <a:r>
              <a:rPr lang="lv-LV" dirty="0" err="1"/>
              <a:t>characterize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economic</a:t>
            </a:r>
            <a:r>
              <a:rPr lang="lv-LV" dirty="0"/>
              <a:t> </a:t>
            </a:r>
            <a:r>
              <a:rPr lang="lv-LV" dirty="0" err="1"/>
              <a:t>activity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population</a:t>
            </a:r>
            <a:r>
              <a:rPr lang="lv-LV" dirty="0"/>
              <a:t>:</a:t>
            </a:r>
          </a:p>
          <a:p>
            <a:pPr lvl="2"/>
            <a:r>
              <a:rPr lang="lv-LV" dirty="0" err="1"/>
              <a:t>Number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employed</a:t>
            </a:r>
            <a:r>
              <a:rPr lang="lv-LV" dirty="0"/>
              <a:t>, </a:t>
            </a:r>
            <a:r>
              <a:rPr lang="lv-LV" dirty="0" err="1"/>
              <a:t>unemployed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economically</a:t>
            </a:r>
            <a:r>
              <a:rPr lang="lv-LV" dirty="0"/>
              <a:t> </a:t>
            </a:r>
            <a:r>
              <a:rPr lang="lv-LV" dirty="0" err="1"/>
              <a:t>inactive</a:t>
            </a:r>
            <a:r>
              <a:rPr lang="lv-LV" dirty="0"/>
              <a:t> </a:t>
            </a:r>
            <a:r>
              <a:rPr lang="lv-LV" dirty="0" err="1"/>
              <a:t>population</a:t>
            </a:r>
            <a:r>
              <a:rPr lang="lv-LV" dirty="0"/>
              <a:t> </a:t>
            </a:r>
            <a:r>
              <a:rPr lang="lv-LV" dirty="0" err="1"/>
              <a:t>by</a:t>
            </a:r>
            <a:r>
              <a:rPr lang="lv-LV" dirty="0"/>
              <a:t> </a:t>
            </a:r>
            <a:r>
              <a:rPr lang="lv-LV" dirty="0" err="1"/>
              <a:t>gender</a:t>
            </a:r>
            <a:r>
              <a:rPr lang="lv-LV" dirty="0"/>
              <a:t>, </a:t>
            </a:r>
            <a:r>
              <a:rPr lang="lv-LV" dirty="0" err="1"/>
              <a:t>age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place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residence</a:t>
            </a:r>
            <a:r>
              <a:rPr lang="lv-LV" dirty="0"/>
              <a:t>.</a:t>
            </a:r>
          </a:p>
          <a:p>
            <a:pPr lvl="1"/>
            <a:r>
              <a:rPr lang="lv-LV" dirty="0" err="1"/>
              <a:t>Linear</a:t>
            </a:r>
            <a:r>
              <a:rPr lang="lv-LV" dirty="0"/>
              <a:t> </a:t>
            </a:r>
            <a:r>
              <a:rPr lang="lv-LV" dirty="0" err="1"/>
              <a:t>calibration</a:t>
            </a:r>
            <a:r>
              <a:rPr lang="lv-LV" dirty="0"/>
              <a:t> </a:t>
            </a:r>
            <a:r>
              <a:rPr lang="lv-LV" dirty="0" err="1"/>
              <a:t>was</a:t>
            </a:r>
            <a:r>
              <a:rPr lang="lv-LV" dirty="0"/>
              <a:t> </a:t>
            </a:r>
            <a:r>
              <a:rPr lang="lv-LV" dirty="0" err="1"/>
              <a:t>performed</a:t>
            </a:r>
            <a:r>
              <a:rPr lang="lv-LV" dirty="0"/>
              <a:t> to </a:t>
            </a:r>
            <a:r>
              <a:rPr lang="lv-LV" dirty="0" err="1"/>
              <a:t>reconcile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census</a:t>
            </a:r>
            <a:r>
              <a:rPr lang="lv-LV" dirty="0"/>
              <a:t> </a:t>
            </a:r>
            <a:r>
              <a:rPr lang="lv-LV" dirty="0" err="1"/>
              <a:t>results</a:t>
            </a:r>
            <a:r>
              <a:rPr lang="lv-LV" dirty="0"/>
              <a:t> </a:t>
            </a:r>
            <a:r>
              <a:rPr lang="lv-LV" dirty="0" err="1"/>
              <a:t>with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selected</a:t>
            </a:r>
            <a:r>
              <a:rPr lang="lv-LV" dirty="0"/>
              <a:t> LFS </a:t>
            </a:r>
            <a:r>
              <a:rPr lang="lv-LV" dirty="0" err="1"/>
              <a:t>results</a:t>
            </a:r>
            <a:endParaRPr lang="lv-LV" dirty="0"/>
          </a:p>
          <a:p>
            <a:pPr lvl="1"/>
            <a:r>
              <a:rPr lang="lv-LV" dirty="0" err="1"/>
              <a:t>Calibration</a:t>
            </a:r>
            <a:r>
              <a:rPr lang="lv-LV" dirty="0"/>
              <a:t> </a:t>
            </a:r>
            <a:r>
              <a:rPr lang="lv-LV" dirty="0" err="1"/>
              <a:t>was</a:t>
            </a:r>
            <a:r>
              <a:rPr lang="lv-LV" dirty="0"/>
              <a:t> </a:t>
            </a:r>
            <a:r>
              <a:rPr lang="lv-LV" dirty="0" err="1"/>
              <a:t>done</a:t>
            </a:r>
            <a:r>
              <a:rPr lang="lv-LV" dirty="0"/>
              <a:t> </a:t>
            </a:r>
            <a:r>
              <a:rPr lang="lv-LV" dirty="0" err="1"/>
              <a:t>using</a:t>
            </a:r>
            <a:r>
              <a:rPr lang="lv-LV" dirty="0"/>
              <a:t> </a:t>
            </a:r>
            <a:r>
              <a:rPr lang="lv-LV" dirty="0" err="1"/>
              <a:t>function</a:t>
            </a:r>
            <a:r>
              <a:rPr lang="lv-LV" dirty="0"/>
              <a:t> ‘</a:t>
            </a:r>
            <a:r>
              <a:rPr lang="lv-LV" dirty="0" err="1"/>
              <a:t>calib</a:t>
            </a:r>
            <a:r>
              <a:rPr lang="lv-LV" dirty="0"/>
              <a:t>’ </a:t>
            </a:r>
            <a:r>
              <a:rPr lang="lv-LV" dirty="0" err="1"/>
              <a:t>from</a:t>
            </a:r>
            <a:r>
              <a:rPr lang="lv-LV" dirty="0"/>
              <a:t> </a:t>
            </a:r>
            <a:r>
              <a:rPr lang="lv-LV" dirty="0" err="1"/>
              <a:t>package</a:t>
            </a:r>
            <a:r>
              <a:rPr lang="lv-LV" dirty="0"/>
              <a:t> ‘</a:t>
            </a:r>
            <a:r>
              <a:rPr lang="lv-LV" dirty="0" err="1"/>
              <a:t>sampling</a:t>
            </a:r>
            <a:r>
              <a:rPr lang="lv-LV" dirty="0"/>
              <a:t>’.</a:t>
            </a:r>
          </a:p>
          <a:p>
            <a:pPr marL="457200" lvl="1" indent="0">
              <a:buNone/>
            </a:pPr>
            <a:endParaRPr lang="lv-LV" dirty="0"/>
          </a:p>
          <a:p>
            <a:pPr lvl="1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4307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30-37A4-4AF4-A558-BFBC19F6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72385"/>
            <a:ext cx="10515600" cy="478031"/>
          </a:xfrm>
        </p:spPr>
        <p:txBody>
          <a:bodyPr>
            <a:normAutofit/>
          </a:bodyPr>
          <a:lstStyle/>
          <a:p>
            <a:r>
              <a:rPr lang="lv-LV" sz="2400" b="1" dirty="0" err="1"/>
              <a:t>Unemployment</a:t>
            </a:r>
            <a:r>
              <a:rPr lang="lv-LV" sz="2400" b="1" dirty="0"/>
              <a:t> </a:t>
            </a:r>
            <a:r>
              <a:rPr lang="lv-LV" sz="2400" b="1" dirty="0" err="1"/>
              <a:t>rate</a:t>
            </a:r>
            <a:r>
              <a:rPr lang="lv-LV" sz="2400" b="1" dirty="0"/>
              <a:t> 2016 (</a:t>
            </a:r>
            <a:r>
              <a:rPr lang="lv-LV" sz="2400" b="1" dirty="0" err="1"/>
              <a:t>Census</a:t>
            </a:r>
            <a:r>
              <a:rPr lang="lv-LV" sz="2400" b="1" dirty="0"/>
              <a:t> </a:t>
            </a:r>
            <a:r>
              <a:rPr lang="lv-LV" sz="2400" b="1" dirty="0" err="1"/>
              <a:t>after</a:t>
            </a:r>
            <a:r>
              <a:rPr lang="lv-LV" sz="2400" b="1" dirty="0"/>
              <a:t> </a:t>
            </a:r>
            <a:r>
              <a:rPr lang="lv-LV" sz="2400" b="1" dirty="0" err="1"/>
              <a:t>imputation</a:t>
            </a:r>
            <a:r>
              <a:rPr lang="lv-LV" sz="2400" b="1" dirty="0"/>
              <a:t> </a:t>
            </a:r>
            <a:r>
              <a:rPr lang="lv-LV" sz="2400" b="1" dirty="0" err="1"/>
              <a:t>and</a:t>
            </a:r>
            <a:r>
              <a:rPr lang="lv-LV" sz="2400" b="1" dirty="0"/>
              <a:t> </a:t>
            </a:r>
            <a:r>
              <a:rPr lang="lv-LV" sz="2400" b="1" dirty="0" err="1"/>
              <a:t>calibration</a:t>
            </a:r>
            <a:r>
              <a:rPr lang="lv-LV" sz="24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EFDEB-2310-4C19-AE35-0C3360A35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4" y="550863"/>
            <a:ext cx="10488272" cy="6307137"/>
          </a:xfrm>
        </p:spPr>
      </p:pic>
    </p:spTree>
    <p:extLst>
      <p:ext uri="{BB962C8B-B14F-4D97-AF65-F5344CB8AC3E}">
        <p14:creationId xmlns:p14="http://schemas.microsoft.com/office/powerpoint/2010/main" val="235707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30-37A4-4AF4-A558-BFBC19F6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72385"/>
            <a:ext cx="10515600" cy="478031"/>
          </a:xfrm>
        </p:spPr>
        <p:txBody>
          <a:bodyPr>
            <a:normAutofit/>
          </a:bodyPr>
          <a:lstStyle/>
          <a:p>
            <a:r>
              <a:rPr lang="lv-LV" sz="2400" b="1" dirty="0" err="1"/>
              <a:t>Unemployment</a:t>
            </a:r>
            <a:r>
              <a:rPr lang="lv-LV" sz="2400" b="1" dirty="0"/>
              <a:t> </a:t>
            </a:r>
            <a:r>
              <a:rPr lang="lv-LV" sz="2400" b="1" dirty="0" err="1"/>
              <a:t>rate</a:t>
            </a:r>
            <a:r>
              <a:rPr lang="lv-LV" sz="2400" b="1" dirty="0"/>
              <a:t> 2017 (</a:t>
            </a:r>
            <a:r>
              <a:rPr lang="lv-LV" sz="2400" b="1" dirty="0" err="1"/>
              <a:t>Census</a:t>
            </a:r>
            <a:r>
              <a:rPr lang="lv-LV" sz="2400" b="1" dirty="0"/>
              <a:t> </a:t>
            </a:r>
            <a:r>
              <a:rPr lang="lv-LV" sz="2400" b="1" dirty="0" err="1"/>
              <a:t>after</a:t>
            </a:r>
            <a:r>
              <a:rPr lang="lv-LV" sz="2400" b="1" dirty="0"/>
              <a:t> </a:t>
            </a:r>
            <a:r>
              <a:rPr lang="lv-LV" sz="2400" b="1" dirty="0" err="1"/>
              <a:t>imputation</a:t>
            </a:r>
            <a:r>
              <a:rPr lang="lv-LV" sz="2400" b="1" dirty="0"/>
              <a:t> </a:t>
            </a:r>
            <a:r>
              <a:rPr lang="lv-LV" sz="2400" b="1" dirty="0" err="1"/>
              <a:t>and</a:t>
            </a:r>
            <a:r>
              <a:rPr lang="lv-LV" sz="2400" b="1" dirty="0"/>
              <a:t> </a:t>
            </a:r>
            <a:r>
              <a:rPr lang="lv-LV" sz="2400" b="1" dirty="0" err="1"/>
              <a:t>calibration</a:t>
            </a:r>
            <a:r>
              <a:rPr lang="lv-LV" sz="24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A870B-7B4D-4E0B-9281-6614C9A24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4" y="550863"/>
            <a:ext cx="10488272" cy="6307137"/>
          </a:xfrm>
        </p:spPr>
      </p:pic>
    </p:spTree>
    <p:extLst>
      <p:ext uri="{BB962C8B-B14F-4D97-AF65-F5344CB8AC3E}">
        <p14:creationId xmlns:p14="http://schemas.microsoft.com/office/powerpoint/2010/main" val="256990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58ED7-6E04-4411-B5E2-56DE73626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0"/>
            <a:ext cx="10287001" cy="6858000"/>
          </a:xfrm>
        </p:spPr>
      </p:pic>
    </p:spTree>
    <p:extLst>
      <p:ext uri="{BB962C8B-B14F-4D97-AF65-F5344CB8AC3E}">
        <p14:creationId xmlns:p14="http://schemas.microsoft.com/office/powerpoint/2010/main" val="179605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30-37A4-4AF4-A558-BFBC19F6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72385"/>
            <a:ext cx="10515600" cy="478031"/>
          </a:xfrm>
        </p:spPr>
        <p:txBody>
          <a:bodyPr>
            <a:normAutofit/>
          </a:bodyPr>
          <a:lstStyle/>
          <a:p>
            <a:r>
              <a:rPr lang="lv-LV" sz="2000" b="1" dirty="0" err="1"/>
              <a:t>Unemployment</a:t>
            </a:r>
            <a:r>
              <a:rPr lang="lv-LV" sz="2000" b="1" dirty="0"/>
              <a:t> </a:t>
            </a:r>
            <a:r>
              <a:rPr lang="lv-LV" sz="2000" b="1" dirty="0" err="1"/>
              <a:t>rate</a:t>
            </a:r>
            <a:r>
              <a:rPr lang="lv-LV" sz="2000" b="1" dirty="0"/>
              <a:t> </a:t>
            </a:r>
            <a:r>
              <a:rPr lang="lv-LV" sz="2000" b="1" dirty="0" err="1"/>
              <a:t>for</a:t>
            </a:r>
            <a:r>
              <a:rPr lang="lv-LV" sz="2000" b="1" dirty="0"/>
              <a:t> </a:t>
            </a:r>
            <a:r>
              <a:rPr lang="lv-LV" sz="2000" b="1" dirty="0" err="1"/>
              <a:t>neighbourhoods</a:t>
            </a:r>
            <a:r>
              <a:rPr lang="lv-LV" sz="2000" b="1" dirty="0"/>
              <a:t> </a:t>
            </a:r>
            <a:r>
              <a:rPr lang="lv-LV" sz="2000" b="1" dirty="0" err="1"/>
              <a:t>in</a:t>
            </a:r>
            <a:r>
              <a:rPr lang="lv-LV" sz="2000" b="1" dirty="0"/>
              <a:t> </a:t>
            </a:r>
            <a:r>
              <a:rPr lang="lv-LV" sz="2000" b="1" dirty="0" err="1"/>
              <a:t>Riga</a:t>
            </a:r>
            <a:r>
              <a:rPr lang="lv-LV" sz="2000" b="1" dirty="0"/>
              <a:t> 2016 (</a:t>
            </a:r>
            <a:r>
              <a:rPr lang="lv-LV" sz="2000" b="1" dirty="0" err="1"/>
              <a:t>Census</a:t>
            </a:r>
            <a:r>
              <a:rPr lang="lv-LV" sz="2000" b="1" dirty="0"/>
              <a:t> </a:t>
            </a:r>
            <a:r>
              <a:rPr lang="lv-LV" sz="2000" b="1" dirty="0" err="1"/>
              <a:t>after</a:t>
            </a:r>
            <a:r>
              <a:rPr lang="lv-LV" sz="2000" b="1" dirty="0"/>
              <a:t> </a:t>
            </a:r>
            <a:r>
              <a:rPr lang="lv-LV" sz="2000" b="1" dirty="0" err="1"/>
              <a:t>imputation</a:t>
            </a:r>
            <a:r>
              <a:rPr lang="lv-LV" sz="2000" b="1" dirty="0"/>
              <a:t> </a:t>
            </a:r>
            <a:r>
              <a:rPr lang="lv-LV" sz="2000" b="1" dirty="0" err="1"/>
              <a:t>and</a:t>
            </a:r>
            <a:r>
              <a:rPr lang="lv-LV" sz="2000" b="1" dirty="0"/>
              <a:t> </a:t>
            </a:r>
            <a:r>
              <a:rPr lang="lv-LV" sz="2000" b="1" dirty="0" err="1"/>
              <a:t>calibration</a:t>
            </a:r>
            <a:r>
              <a:rPr lang="lv-LV" sz="2000" b="1" dirty="0"/>
              <a:t>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46E075-FEFF-4463-AC87-588232A81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31" y="550863"/>
            <a:ext cx="6307137" cy="6307137"/>
          </a:xfrm>
        </p:spPr>
      </p:pic>
    </p:spTree>
    <p:extLst>
      <p:ext uri="{BB962C8B-B14F-4D97-AF65-F5344CB8AC3E}">
        <p14:creationId xmlns:p14="http://schemas.microsoft.com/office/powerpoint/2010/main" val="3240654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30-37A4-4AF4-A558-BFBC19F6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72385"/>
            <a:ext cx="10515600" cy="478031"/>
          </a:xfrm>
        </p:spPr>
        <p:txBody>
          <a:bodyPr>
            <a:normAutofit/>
          </a:bodyPr>
          <a:lstStyle/>
          <a:p>
            <a:r>
              <a:rPr lang="lv-LV" sz="2000" b="1" dirty="0" err="1"/>
              <a:t>Unemployment</a:t>
            </a:r>
            <a:r>
              <a:rPr lang="lv-LV" sz="2000" b="1" dirty="0"/>
              <a:t> </a:t>
            </a:r>
            <a:r>
              <a:rPr lang="lv-LV" sz="2000" b="1" dirty="0" err="1"/>
              <a:t>rate</a:t>
            </a:r>
            <a:r>
              <a:rPr lang="lv-LV" sz="2000" b="1" dirty="0"/>
              <a:t> </a:t>
            </a:r>
            <a:r>
              <a:rPr lang="lv-LV" sz="2000" b="1" dirty="0" err="1"/>
              <a:t>for</a:t>
            </a:r>
            <a:r>
              <a:rPr lang="lv-LV" sz="2000" b="1" dirty="0"/>
              <a:t> </a:t>
            </a:r>
            <a:r>
              <a:rPr lang="lv-LV" sz="2000" b="1" dirty="0" err="1"/>
              <a:t>neighbourhoods</a:t>
            </a:r>
            <a:r>
              <a:rPr lang="lv-LV" sz="2000" b="1" dirty="0"/>
              <a:t> </a:t>
            </a:r>
            <a:r>
              <a:rPr lang="lv-LV" sz="2000" b="1" dirty="0" err="1"/>
              <a:t>in</a:t>
            </a:r>
            <a:r>
              <a:rPr lang="lv-LV" sz="2000" b="1" dirty="0"/>
              <a:t> </a:t>
            </a:r>
            <a:r>
              <a:rPr lang="lv-LV" sz="2000" b="1" dirty="0" err="1"/>
              <a:t>Riga</a:t>
            </a:r>
            <a:r>
              <a:rPr lang="lv-LV" sz="2000" b="1" dirty="0"/>
              <a:t> 2017 (</a:t>
            </a:r>
            <a:r>
              <a:rPr lang="lv-LV" sz="2000" b="1" dirty="0" err="1"/>
              <a:t>Census</a:t>
            </a:r>
            <a:r>
              <a:rPr lang="lv-LV" sz="2000" b="1" dirty="0"/>
              <a:t> </a:t>
            </a:r>
            <a:r>
              <a:rPr lang="lv-LV" sz="2000" b="1" dirty="0" err="1"/>
              <a:t>after</a:t>
            </a:r>
            <a:r>
              <a:rPr lang="lv-LV" sz="2000" b="1" dirty="0"/>
              <a:t> </a:t>
            </a:r>
            <a:r>
              <a:rPr lang="lv-LV" sz="2000" b="1" dirty="0" err="1"/>
              <a:t>imputation</a:t>
            </a:r>
            <a:r>
              <a:rPr lang="lv-LV" sz="2000" b="1" dirty="0"/>
              <a:t> </a:t>
            </a:r>
            <a:r>
              <a:rPr lang="lv-LV" sz="2000" b="1" dirty="0" err="1"/>
              <a:t>and</a:t>
            </a:r>
            <a:r>
              <a:rPr lang="lv-LV" sz="2000" b="1" dirty="0"/>
              <a:t> </a:t>
            </a:r>
            <a:r>
              <a:rPr lang="lv-LV" sz="2000" b="1" dirty="0" err="1"/>
              <a:t>calibration</a:t>
            </a:r>
            <a:r>
              <a:rPr lang="lv-LV" sz="2000" b="1" dirty="0"/>
              <a:t>) </a:t>
            </a:r>
            <a:endParaRPr lang="lv-LV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53CD9-0A3C-435C-B6DA-89B2FFB00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31" y="550863"/>
            <a:ext cx="6307137" cy="6307137"/>
          </a:xfrm>
        </p:spPr>
      </p:pic>
    </p:spTree>
    <p:extLst>
      <p:ext uri="{BB962C8B-B14F-4D97-AF65-F5344CB8AC3E}">
        <p14:creationId xmlns:p14="http://schemas.microsoft.com/office/powerpoint/2010/main" val="358836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CC32-AFCB-4090-8F98-98833FE3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0FD1-2B47-4F98-8D6E-12A217A3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Satisfy growing demand after more detailed statistics,</a:t>
            </a:r>
          </a:p>
          <a:p>
            <a:r>
              <a:rPr lang="en-GB" dirty="0"/>
              <a:t>Produce more detailed statistics with higher precision,</a:t>
            </a:r>
          </a:p>
          <a:p>
            <a:r>
              <a:rPr lang="en-GB" dirty="0"/>
              <a:t>Introduce with experimental s</a:t>
            </a:r>
            <a:r>
              <a:rPr lang="lv-LV" dirty="0"/>
              <a:t>t</a:t>
            </a:r>
            <a:r>
              <a:rPr lang="en-GB" dirty="0" err="1"/>
              <a:t>atistics</a:t>
            </a:r>
            <a:r>
              <a:rPr lang="en-GB" dirty="0"/>
              <a:t> – get data users assessment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402384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0F29FB-495F-42AB-A803-FBD5F5CBE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72" y="0"/>
            <a:ext cx="7615655" cy="6854090"/>
          </a:xfrm>
        </p:spPr>
      </p:pic>
    </p:spTree>
    <p:extLst>
      <p:ext uri="{BB962C8B-B14F-4D97-AF65-F5344CB8AC3E}">
        <p14:creationId xmlns:p14="http://schemas.microsoft.com/office/powerpoint/2010/main" val="317355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30-37A4-4AF4-A558-BFBC19F6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72385"/>
            <a:ext cx="10515600" cy="478031"/>
          </a:xfrm>
        </p:spPr>
        <p:txBody>
          <a:bodyPr>
            <a:normAutofit fontScale="90000"/>
          </a:bodyPr>
          <a:lstStyle/>
          <a:p>
            <a:r>
              <a:rPr lang="lv-LV" dirty="0" err="1"/>
              <a:t>Results</a:t>
            </a:r>
            <a:r>
              <a:rPr lang="lv-LV" dirty="0"/>
              <a:t>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dirty="0" err="1"/>
              <a:t>regions</a:t>
            </a:r>
            <a:endParaRPr lang="lv-LV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CC381-3957-4AD3-85C3-B41162DD0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4" y="674688"/>
            <a:ext cx="11483292" cy="6183312"/>
          </a:xfrm>
        </p:spPr>
      </p:pic>
    </p:spTree>
    <p:extLst>
      <p:ext uri="{BB962C8B-B14F-4D97-AF65-F5344CB8AC3E}">
        <p14:creationId xmlns:p14="http://schemas.microsoft.com/office/powerpoint/2010/main" val="3882686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30-37A4-4AF4-A558-BFBC19F6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72385"/>
            <a:ext cx="10515600" cy="478031"/>
          </a:xfrm>
        </p:spPr>
        <p:txBody>
          <a:bodyPr>
            <a:normAutofit fontScale="90000"/>
          </a:bodyPr>
          <a:lstStyle/>
          <a:p>
            <a:r>
              <a:rPr lang="lv-LV" dirty="0" err="1"/>
              <a:t>Results</a:t>
            </a:r>
            <a:r>
              <a:rPr lang="lv-LV" dirty="0"/>
              <a:t> </a:t>
            </a:r>
            <a:r>
              <a:rPr lang="lv-LV" dirty="0" err="1"/>
              <a:t>for</a:t>
            </a:r>
            <a:r>
              <a:rPr lang="lv-LV" dirty="0"/>
              <a:t> major </a:t>
            </a:r>
            <a:r>
              <a:rPr lang="lv-LV" dirty="0" err="1"/>
              <a:t>cities</a:t>
            </a:r>
            <a:endParaRPr lang="lv-LV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763D2-4537-4EDD-888E-3BBC8FD21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4" y="674688"/>
            <a:ext cx="11483292" cy="6183312"/>
          </a:xfrm>
        </p:spPr>
      </p:pic>
    </p:spTree>
    <p:extLst>
      <p:ext uri="{BB962C8B-B14F-4D97-AF65-F5344CB8AC3E}">
        <p14:creationId xmlns:p14="http://schemas.microsoft.com/office/powerpoint/2010/main" val="2965960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CC32-AFCB-4090-8F98-98833FE3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0FD1-2B47-4F98-8D6E-12A217A3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Provisional indicators of economic activity in administrative territories with different methods have been obtained,</a:t>
            </a:r>
          </a:p>
          <a:p>
            <a:r>
              <a:rPr lang="en-GB" dirty="0"/>
              <a:t>To obtain better quality territorial statistics it would be necessary to continue working, including studies of other methods</a:t>
            </a:r>
            <a:r>
              <a:rPr lang="lv-LV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82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09800"/>
            <a:ext cx="8229600" cy="1143000"/>
          </a:xfrm>
        </p:spPr>
        <p:txBody>
          <a:bodyPr/>
          <a:lstStyle/>
          <a:p>
            <a:pPr algn="ctr"/>
            <a:r>
              <a:rPr lang="lv-LV" b="1" dirty="0" err="1"/>
              <a:t>Thank</a:t>
            </a:r>
            <a:r>
              <a:rPr lang="lv-LV" b="1" dirty="0"/>
              <a:t> </a:t>
            </a:r>
            <a:r>
              <a:rPr lang="lv-LV" b="1" dirty="0" err="1"/>
              <a:t>you</a:t>
            </a:r>
            <a:r>
              <a:rPr lang="lv-LV" b="1" dirty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128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30-37A4-4AF4-A558-BFBC19F6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72385"/>
            <a:ext cx="10515600" cy="478031"/>
          </a:xfrm>
        </p:spPr>
        <p:txBody>
          <a:bodyPr>
            <a:normAutofit/>
          </a:bodyPr>
          <a:lstStyle/>
          <a:p>
            <a:r>
              <a:rPr lang="lv-LV" sz="2400" dirty="0" err="1"/>
              <a:t>Template</a:t>
            </a:r>
            <a:r>
              <a:rPr lang="lv-LV" sz="2400" dirty="0"/>
              <a:t> diagrammām un kartēm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9C51-AA34-4ADC-B31E-9AC1DEE3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0416"/>
            <a:ext cx="12191999" cy="630758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88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CC32-AFCB-4090-8F98-98833FE3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0FD1-2B47-4F98-8D6E-12A217A3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Unemployed are all persons aged from 15 to 74 who are:</a:t>
            </a:r>
          </a:p>
          <a:p>
            <a:pPr lvl="1"/>
            <a:r>
              <a:rPr lang="lv-LV" dirty="0"/>
              <a:t>w</a:t>
            </a:r>
            <a:r>
              <a:rPr lang="en-GB" dirty="0" err="1"/>
              <a:t>ithout</a:t>
            </a:r>
            <a:r>
              <a:rPr lang="lv-LV" dirty="0"/>
              <a:t> a </a:t>
            </a:r>
            <a:r>
              <a:rPr lang="lv-LV" dirty="0" err="1"/>
              <a:t>job</a:t>
            </a:r>
            <a:r>
              <a:rPr lang="lv-LV" dirty="0"/>
              <a:t>,</a:t>
            </a:r>
          </a:p>
          <a:p>
            <a:pPr lvl="1"/>
            <a:r>
              <a:rPr lang="lv-LV" dirty="0" err="1"/>
              <a:t>searching</a:t>
            </a:r>
            <a:r>
              <a:rPr lang="lv-LV" dirty="0"/>
              <a:t> </a:t>
            </a:r>
            <a:r>
              <a:rPr lang="lv-LV" dirty="0" err="1"/>
              <a:t>for</a:t>
            </a:r>
            <a:r>
              <a:rPr lang="lv-LV" dirty="0"/>
              <a:t> a </a:t>
            </a:r>
            <a:r>
              <a:rPr lang="lv-LV" dirty="0" err="1"/>
              <a:t>job</a:t>
            </a:r>
            <a:r>
              <a:rPr lang="lv-LV" dirty="0"/>
              <a:t>,</a:t>
            </a:r>
          </a:p>
          <a:p>
            <a:pPr lvl="1"/>
            <a:r>
              <a:rPr lang="lv-LV" dirty="0" err="1"/>
              <a:t>currently</a:t>
            </a:r>
            <a:r>
              <a:rPr lang="lv-LV" dirty="0"/>
              <a:t> </a:t>
            </a:r>
            <a:r>
              <a:rPr lang="lv-LV" dirty="0" err="1"/>
              <a:t>available</a:t>
            </a:r>
            <a:r>
              <a:rPr lang="lv-LV" dirty="0"/>
              <a:t>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dirty="0" err="1"/>
              <a:t>employment</a:t>
            </a:r>
            <a:r>
              <a:rPr lang="lv-LV" dirty="0"/>
              <a:t>.</a:t>
            </a:r>
          </a:p>
          <a:p>
            <a:r>
              <a:rPr lang="lv-LV" dirty="0" err="1"/>
              <a:t>Unemployment</a:t>
            </a:r>
            <a:r>
              <a:rPr lang="lv-LV" dirty="0"/>
              <a:t> </a:t>
            </a:r>
            <a:r>
              <a:rPr lang="lv-LV" dirty="0" err="1"/>
              <a:t>rate</a:t>
            </a:r>
            <a:r>
              <a:rPr lang="lv-LV" dirty="0"/>
              <a:t> </a:t>
            </a:r>
            <a:r>
              <a:rPr lang="lv-LV" dirty="0" err="1"/>
              <a:t>is</a:t>
            </a:r>
            <a:r>
              <a:rPr lang="lv-LV" dirty="0"/>
              <a:t> </a:t>
            </a:r>
            <a:r>
              <a:rPr lang="lv-LV" dirty="0" err="1"/>
              <a:t>share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unemployed</a:t>
            </a:r>
            <a:r>
              <a:rPr lang="lv-LV" dirty="0"/>
              <a:t> </a:t>
            </a:r>
            <a:r>
              <a:rPr lang="lv-LV" dirty="0" err="1"/>
              <a:t>persons</a:t>
            </a:r>
            <a:r>
              <a:rPr lang="lv-LV" dirty="0"/>
              <a:t> to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active</a:t>
            </a:r>
            <a:r>
              <a:rPr lang="lv-LV" dirty="0"/>
              <a:t> </a:t>
            </a:r>
            <a:r>
              <a:rPr lang="lv-LV" dirty="0" err="1"/>
              <a:t>population</a:t>
            </a:r>
            <a:r>
              <a:rPr lang="lv-LV" dirty="0"/>
              <a:t> (</a:t>
            </a:r>
            <a:r>
              <a:rPr lang="lv-LV" dirty="0" err="1"/>
              <a:t>employed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unemployed</a:t>
            </a:r>
            <a:r>
              <a:rPr lang="lv-LV" dirty="0"/>
              <a:t> </a:t>
            </a:r>
            <a:r>
              <a:rPr lang="lv-LV" dirty="0" err="1"/>
              <a:t>persons</a:t>
            </a:r>
            <a:r>
              <a:rPr lang="lv-LV" dirty="0"/>
              <a:t>)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same</a:t>
            </a:r>
            <a:r>
              <a:rPr lang="lv-LV" dirty="0"/>
              <a:t> </a:t>
            </a:r>
            <a:r>
              <a:rPr lang="lv-LV" dirty="0" err="1"/>
              <a:t>age</a:t>
            </a:r>
            <a:r>
              <a:rPr lang="lv-LV" dirty="0"/>
              <a:t> </a:t>
            </a:r>
            <a:r>
              <a:rPr lang="lv-LV" dirty="0" err="1"/>
              <a:t>group</a:t>
            </a:r>
            <a:r>
              <a:rPr lang="lv-LV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49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F909-D4A5-4BC7-BA70-B851EB0B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err="1"/>
              <a:t>Labour</a:t>
            </a:r>
            <a:r>
              <a:rPr lang="lv-LV" b="1" dirty="0"/>
              <a:t> </a:t>
            </a:r>
            <a:r>
              <a:rPr lang="lv-LV" b="1" dirty="0" err="1"/>
              <a:t>Force</a:t>
            </a:r>
            <a:r>
              <a:rPr lang="lv-LV" b="1" dirty="0"/>
              <a:t> </a:t>
            </a:r>
            <a:r>
              <a:rPr lang="lv-LV" b="1" dirty="0" err="1"/>
              <a:t>Survey</a:t>
            </a:r>
            <a:endParaRPr lang="lv-LV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D261-01BD-4AD8-9B09-7860DB1C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Regularly</a:t>
            </a:r>
            <a:r>
              <a:rPr lang="lv-LV" dirty="0"/>
              <a:t> </a:t>
            </a:r>
            <a:r>
              <a:rPr lang="lv-LV" dirty="0" err="1"/>
              <a:t>obtain</a:t>
            </a:r>
            <a:r>
              <a:rPr lang="lv-LV" dirty="0"/>
              <a:t> </a:t>
            </a:r>
            <a:r>
              <a:rPr lang="lv-LV" dirty="0" err="1"/>
              <a:t>information</a:t>
            </a:r>
            <a:r>
              <a:rPr lang="lv-LV" dirty="0"/>
              <a:t> </a:t>
            </a:r>
            <a:r>
              <a:rPr lang="lv-LV" dirty="0" err="1"/>
              <a:t>about</a:t>
            </a:r>
            <a:r>
              <a:rPr lang="lv-LV" dirty="0"/>
              <a:t> </a:t>
            </a:r>
            <a:r>
              <a:rPr lang="lv-LV" dirty="0" err="1"/>
              <a:t>economic</a:t>
            </a:r>
            <a:r>
              <a:rPr lang="lv-LV" dirty="0"/>
              <a:t> </a:t>
            </a:r>
            <a:r>
              <a:rPr lang="lv-LV" dirty="0" err="1"/>
              <a:t>activity</a:t>
            </a:r>
            <a:r>
              <a:rPr lang="lv-LV" dirty="0"/>
              <a:t> (</a:t>
            </a:r>
            <a:r>
              <a:rPr lang="lv-LV" dirty="0" err="1"/>
              <a:t>employed</a:t>
            </a:r>
            <a:r>
              <a:rPr lang="lv-LV" dirty="0"/>
              <a:t>, </a:t>
            </a:r>
            <a:r>
              <a:rPr lang="lv-LV" dirty="0" err="1"/>
              <a:t>unemployed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economically</a:t>
            </a:r>
            <a:r>
              <a:rPr lang="lv-LV" dirty="0"/>
              <a:t> </a:t>
            </a:r>
            <a:r>
              <a:rPr lang="lv-LV" dirty="0" err="1"/>
              <a:t>inactive</a:t>
            </a:r>
            <a:r>
              <a:rPr lang="lv-LV" dirty="0"/>
              <a:t> </a:t>
            </a:r>
            <a:r>
              <a:rPr lang="lv-LV" dirty="0" err="1"/>
              <a:t>persons</a:t>
            </a:r>
            <a:r>
              <a:rPr lang="lv-LV" dirty="0"/>
              <a:t>)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inhabitants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Latvia </a:t>
            </a:r>
            <a:r>
              <a:rPr lang="lv-LV" dirty="0" err="1"/>
              <a:t>is</a:t>
            </a:r>
            <a:r>
              <a:rPr lang="lv-LV" dirty="0"/>
              <a:t> </a:t>
            </a:r>
            <a:r>
              <a:rPr lang="lv-LV" dirty="0" err="1"/>
              <a:t>one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Labour</a:t>
            </a:r>
            <a:r>
              <a:rPr lang="lv-LV" dirty="0"/>
              <a:t> </a:t>
            </a:r>
            <a:r>
              <a:rPr lang="lv-LV" dirty="0" err="1"/>
              <a:t>Force</a:t>
            </a:r>
            <a:r>
              <a:rPr lang="lv-LV" dirty="0"/>
              <a:t> </a:t>
            </a:r>
            <a:r>
              <a:rPr lang="lv-LV" dirty="0" err="1"/>
              <a:t>Survey</a:t>
            </a:r>
            <a:r>
              <a:rPr lang="lv-LV" dirty="0"/>
              <a:t> (LFS) </a:t>
            </a:r>
            <a:r>
              <a:rPr lang="lv-LV" dirty="0" err="1"/>
              <a:t>targets</a:t>
            </a:r>
            <a:r>
              <a:rPr lang="lv-LV" dirty="0"/>
              <a:t>,</a:t>
            </a:r>
          </a:p>
          <a:p>
            <a:r>
              <a:rPr lang="lv-LV" dirty="0" err="1"/>
              <a:t>Obtained</a:t>
            </a:r>
            <a:r>
              <a:rPr lang="lv-LV" dirty="0"/>
              <a:t> </a:t>
            </a:r>
            <a:r>
              <a:rPr lang="lv-LV" dirty="0" err="1"/>
              <a:t>estimations</a:t>
            </a:r>
            <a:r>
              <a:rPr lang="lv-LV" dirty="0"/>
              <a:t> </a:t>
            </a:r>
            <a:r>
              <a:rPr lang="lv-LV" dirty="0" err="1"/>
              <a:t>are</a:t>
            </a:r>
            <a:r>
              <a:rPr lang="lv-LV" dirty="0"/>
              <a:t> </a:t>
            </a:r>
            <a:r>
              <a:rPr lang="lv-LV" dirty="0" err="1"/>
              <a:t>credible</a:t>
            </a:r>
            <a:r>
              <a:rPr lang="lv-LV" dirty="0"/>
              <a:t> </a:t>
            </a:r>
            <a:r>
              <a:rPr lang="lv-LV" dirty="0" err="1"/>
              <a:t>only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large</a:t>
            </a:r>
            <a:r>
              <a:rPr lang="lv-LV" dirty="0"/>
              <a:t> </a:t>
            </a:r>
            <a:r>
              <a:rPr lang="lv-LV" dirty="0" err="1"/>
              <a:t>domains</a:t>
            </a:r>
            <a:r>
              <a:rPr lang="lv-LV" dirty="0"/>
              <a:t> </a:t>
            </a:r>
            <a:r>
              <a:rPr lang="lv-LV" dirty="0" err="1"/>
              <a:t>but</a:t>
            </a:r>
            <a:r>
              <a:rPr lang="lv-LV" dirty="0"/>
              <a:t> </a:t>
            </a:r>
            <a:r>
              <a:rPr lang="lv-LV" dirty="0" err="1"/>
              <a:t>not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small</a:t>
            </a:r>
            <a:r>
              <a:rPr lang="lv-LV" dirty="0"/>
              <a:t> </a:t>
            </a:r>
            <a:r>
              <a:rPr lang="lv-LV" dirty="0" err="1"/>
              <a:t>population</a:t>
            </a:r>
            <a:r>
              <a:rPr lang="lv-LV" dirty="0"/>
              <a:t> </a:t>
            </a:r>
            <a:r>
              <a:rPr lang="lv-LV" dirty="0" err="1"/>
              <a:t>subgroups</a:t>
            </a:r>
            <a:r>
              <a:rPr lang="lv-LV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374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30-37A4-4AF4-A558-BFBC19F6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72385"/>
            <a:ext cx="10515600" cy="478031"/>
          </a:xfrm>
        </p:spPr>
        <p:txBody>
          <a:bodyPr>
            <a:normAutofit/>
          </a:bodyPr>
          <a:lstStyle/>
          <a:p>
            <a:r>
              <a:rPr lang="lv-LV" sz="2400" b="1" dirty="0" err="1"/>
              <a:t>Unemployment</a:t>
            </a:r>
            <a:r>
              <a:rPr lang="lv-LV" sz="2400" b="1" dirty="0"/>
              <a:t> </a:t>
            </a:r>
            <a:r>
              <a:rPr lang="lv-LV" sz="2400" b="1" dirty="0" err="1"/>
              <a:t>rate</a:t>
            </a:r>
            <a:r>
              <a:rPr lang="lv-LV" sz="2400" b="1" dirty="0"/>
              <a:t> 2017 (LFS)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C902C-D2E2-4F98-ACB3-F28AC755C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4" y="550863"/>
            <a:ext cx="10488272" cy="6307137"/>
          </a:xfrm>
        </p:spPr>
      </p:pic>
    </p:spTree>
    <p:extLst>
      <p:ext uri="{BB962C8B-B14F-4D97-AF65-F5344CB8AC3E}">
        <p14:creationId xmlns:p14="http://schemas.microsoft.com/office/powerpoint/2010/main" val="230332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F909-D4A5-4BC7-BA70-B851EB0B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/>
              <a:t>1. </a:t>
            </a:r>
            <a:r>
              <a:rPr lang="lv-LV" b="1" dirty="0" err="1"/>
              <a:t>Register</a:t>
            </a:r>
            <a:r>
              <a:rPr lang="lv-LV" b="1" dirty="0"/>
              <a:t> </a:t>
            </a:r>
            <a:r>
              <a:rPr lang="lv-LV" b="1" dirty="0" err="1"/>
              <a:t>based</a:t>
            </a:r>
            <a:r>
              <a:rPr lang="lv-LV" b="1" dirty="0"/>
              <a:t> </a:t>
            </a:r>
            <a:r>
              <a:rPr lang="lv-LV" b="1" dirty="0" err="1"/>
              <a:t>census</a:t>
            </a:r>
            <a:r>
              <a:rPr lang="lv-LV" b="1" dirty="0"/>
              <a:t> </a:t>
            </a:r>
            <a:r>
              <a:rPr lang="lv-LV" b="1" dirty="0" err="1"/>
              <a:t>data</a:t>
            </a:r>
            <a:endParaRPr lang="lv-LV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D261-01BD-4AD8-9B09-7860DB1C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dirty="0" err="1"/>
              <a:t>Central</a:t>
            </a:r>
            <a:r>
              <a:rPr lang="lv-LV" dirty="0"/>
              <a:t> </a:t>
            </a:r>
            <a:r>
              <a:rPr lang="lv-LV" dirty="0" err="1"/>
              <a:t>Statistical</a:t>
            </a:r>
            <a:r>
              <a:rPr lang="lv-LV" dirty="0"/>
              <a:t> </a:t>
            </a:r>
            <a:r>
              <a:rPr lang="lv-LV" dirty="0" err="1"/>
              <a:t>Bureau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Latvia </a:t>
            </a:r>
            <a:r>
              <a:rPr lang="lv-LV" dirty="0" err="1"/>
              <a:t>prepares</a:t>
            </a:r>
            <a:r>
              <a:rPr lang="lv-LV" dirty="0"/>
              <a:t> </a:t>
            </a:r>
            <a:r>
              <a:rPr lang="lv-LV" dirty="0" err="1"/>
              <a:t>data</a:t>
            </a:r>
            <a:r>
              <a:rPr lang="lv-LV" dirty="0"/>
              <a:t> </a:t>
            </a:r>
            <a:r>
              <a:rPr lang="lv-LV" dirty="0" err="1"/>
              <a:t>once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a </a:t>
            </a:r>
            <a:r>
              <a:rPr lang="lv-LV" dirty="0" err="1"/>
              <a:t>year</a:t>
            </a:r>
            <a:r>
              <a:rPr lang="lv-LV" dirty="0"/>
              <a:t>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dirty="0" err="1"/>
              <a:t>each</a:t>
            </a:r>
            <a:r>
              <a:rPr lang="lv-LV" dirty="0"/>
              <a:t> </a:t>
            </a:r>
            <a:r>
              <a:rPr lang="lv-LV" dirty="0" err="1"/>
              <a:t>inhabitant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Latvia. </a:t>
            </a:r>
            <a:r>
              <a:rPr lang="lv-LV" dirty="0" err="1"/>
              <a:t>This</a:t>
            </a:r>
            <a:r>
              <a:rPr lang="lv-LV" dirty="0"/>
              <a:t> </a:t>
            </a:r>
            <a:r>
              <a:rPr lang="lv-LV" dirty="0" err="1"/>
              <a:t>is</a:t>
            </a:r>
            <a:r>
              <a:rPr lang="lv-LV" dirty="0"/>
              <a:t> </a:t>
            </a:r>
            <a:r>
              <a:rPr lang="lv-LV" dirty="0" err="1"/>
              <a:t>done</a:t>
            </a:r>
            <a:r>
              <a:rPr lang="lv-LV" dirty="0"/>
              <a:t> </a:t>
            </a:r>
            <a:r>
              <a:rPr lang="lv-LV" dirty="0" err="1"/>
              <a:t>as</a:t>
            </a:r>
            <a:r>
              <a:rPr lang="lv-LV" dirty="0"/>
              <a:t> a test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dirty="0" err="1"/>
              <a:t>Census</a:t>
            </a:r>
            <a:r>
              <a:rPr lang="lv-LV" dirty="0"/>
              <a:t> 2021.</a:t>
            </a:r>
          </a:p>
          <a:p>
            <a:r>
              <a:rPr lang="lv-LV" dirty="0" err="1"/>
              <a:t>These</a:t>
            </a:r>
            <a:r>
              <a:rPr lang="lv-LV" dirty="0"/>
              <a:t> </a:t>
            </a:r>
            <a:r>
              <a:rPr lang="lv-LV" dirty="0" err="1"/>
              <a:t>data</a:t>
            </a:r>
            <a:r>
              <a:rPr lang="lv-LV" dirty="0"/>
              <a:t> </a:t>
            </a:r>
            <a:r>
              <a:rPr lang="lv-LV" dirty="0" err="1"/>
              <a:t>include</a:t>
            </a:r>
            <a:r>
              <a:rPr lang="lv-LV" dirty="0"/>
              <a:t> </a:t>
            </a:r>
            <a:r>
              <a:rPr lang="lv-LV" dirty="0" err="1"/>
              <a:t>information</a:t>
            </a:r>
            <a:r>
              <a:rPr lang="lv-LV" dirty="0"/>
              <a:t> </a:t>
            </a:r>
            <a:r>
              <a:rPr lang="lv-LV" dirty="0" err="1"/>
              <a:t>about</a:t>
            </a:r>
            <a:r>
              <a:rPr lang="lv-LV" dirty="0"/>
              <a:t>:</a:t>
            </a:r>
          </a:p>
          <a:p>
            <a:pPr lvl="1"/>
            <a:r>
              <a:rPr lang="lv-LV" dirty="0" err="1"/>
              <a:t>demography</a:t>
            </a:r>
            <a:r>
              <a:rPr lang="lv-LV" dirty="0"/>
              <a:t>,</a:t>
            </a:r>
          </a:p>
          <a:p>
            <a:pPr lvl="1"/>
            <a:r>
              <a:rPr lang="lv-LV" dirty="0"/>
              <a:t>status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economic</a:t>
            </a:r>
            <a:r>
              <a:rPr lang="lv-LV" dirty="0"/>
              <a:t> </a:t>
            </a:r>
            <a:r>
              <a:rPr lang="lv-LV" dirty="0" err="1"/>
              <a:t>activity</a:t>
            </a:r>
            <a:r>
              <a:rPr lang="lv-LV" dirty="0"/>
              <a:t>,</a:t>
            </a:r>
          </a:p>
          <a:p>
            <a:pPr lvl="1"/>
            <a:r>
              <a:rPr lang="lv-LV" dirty="0" err="1"/>
              <a:t>industries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occupations</a:t>
            </a:r>
            <a:r>
              <a:rPr lang="lv-LV" dirty="0"/>
              <a:t> (</a:t>
            </a:r>
            <a:r>
              <a:rPr lang="lv-LV" dirty="0" err="1"/>
              <a:t>only</a:t>
            </a:r>
            <a:r>
              <a:rPr lang="lv-LV" dirty="0"/>
              <a:t>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dirty="0" err="1"/>
              <a:t>employees</a:t>
            </a:r>
            <a:r>
              <a:rPr lang="lv-LV" dirty="0"/>
              <a:t>),</a:t>
            </a:r>
          </a:p>
          <a:p>
            <a:pPr lvl="1"/>
            <a:r>
              <a:rPr lang="lv-LV" dirty="0" err="1"/>
              <a:t>education</a:t>
            </a:r>
            <a:r>
              <a:rPr lang="lv-LV" dirty="0"/>
              <a:t>.</a:t>
            </a:r>
          </a:p>
          <a:p>
            <a:r>
              <a:rPr lang="lv-LV" dirty="0" err="1"/>
              <a:t>Formed</a:t>
            </a:r>
            <a:r>
              <a:rPr lang="lv-LV" dirty="0"/>
              <a:t> </a:t>
            </a:r>
            <a:r>
              <a:rPr lang="lv-LV" dirty="0" err="1"/>
              <a:t>from</a:t>
            </a:r>
            <a:r>
              <a:rPr lang="lv-LV" dirty="0"/>
              <a:t> </a:t>
            </a:r>
            <a:r>
              <a:rPr lang="lv-LV" dirty="0" err="1"/>
              <a:t>administrative</a:t>
            </a:r>
            <a:r>
              <a:rPr lang="lv-LV" dirty="0"/>
              <a:t> </a:t>
            </a:r>
            <a:r>
              <a:rPr lang="lv-LV" dirty="0" err="1"/>
              <a:t>registers</a:t>
            </a:r>
            <a:r>
              <a:rPr lang="lv-LV" dirty="0"/>
              <a:t>.</a:t>
            </a:r>
          </a:p>
          <a:p>
            <a:endParaRPr lang="lv-LV" dirty="0"/>
          </a:p>
          <a:p>
            <a:pPr marL="457200" lvl="1" indent="0">
              <a:buNone/>
            </a:pPr>
            <a:endParaRPr lang="lv-LV" dirty="0"/>
          </a:p>
          <a:p>
            <a:pPr marL="457200" lvl="1" indent="0">
              <a:buNone/>
            </a:pPr>
            <a:r>
              <a:rPr lang="lv-LV" dirty="0"/>
              <a:t> 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2650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30-37A4-4AF4-A558-BFBC19F6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72385"/>
            <a:ext cx="10515600" cy="478031"/>
          </a:xfrm>
        </p:spPr>
        <p:txBody>
          <a:bodyPr>
            <a:normAutofit/>
          </a:bodyPr>
          <a:lstStyle/>
          <a:p>
            <a:r>
              <a:rPr lang="lv-LV" sz="2400" b="1" dirty="0" err="1"/>
              <a:t>Unemployment</a:t>
            </a:r>
            <a:r>
              <a:rPr lang="lv-LV" sz="2400" b="1" dirty="0"/>
              <a:t> </a:t>
            </a:r>
            <a:r>
              <a:rPr lang="lv-LV" sz="2400" b="1" dirty="0" err="1"/>
              <a:t>rate</a:t>
            </a:r>
            <a:r>
              <a:rPr lang="lv-LV" sz="2400" b="1" dirty="0"/>
              <a:t> 2016 (</a:t>
            </a:r>
            <a:r>
              <a:rPr lang="lv-LV" sz="2400" b="1" dirty="0" err="1"/>
              <a:t>register</a:t>
            </a:r>
            <a:r>
              <a:rPr lang="lv-LV" sz="2400" b="1" dirty="0"/>
              <a:t> </a:t>
            </a:r>
            <a:r>
              <a:rPr lang="lv-LV" sz="2400" b="1" dirty="0" err="1"/>
              <a:t>based</a:t>
            </a:r>
            <a:r>
              <a:rPr lang="lv-LV" sz="2400" b="1" dirty="0"/>
              <a:t> </a:t>
            </a:r>
            <a:r>
              <a:rPr lang="lv-LV" sz="2400" b="1" dirty="0" err="1"/>
              <a:t>census</a:t>
            </a:r>
            <a:r>
              <a:rPr lang="lv-LV" sz="2400" b="1" dirty="0"/>
              <a:t> pilot)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03A2E-95FA-4845-A22E-FC6609DE4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4" y="550863"/>
            <a:ext cx="10488272" cy="6307137"/>
          </a:xfrm>
        </p:spPr>
      </p:pic>
    </p:spTree>
    <p:extLst>
      <p:ext uri="{BB962C8B-B14F-4D97-AF65-F5344CB8AC3E}">
        <p14:creationId xmlns:p14="http://schemas.microsoft.com/office/powerpoint/2010/main" val="346917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30-37A4-4AF4-A558-BFBC19F6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72385"/>
            <a:ext cx="10515600" cy="478031"/>
          </a:xfrm>
        </p:spPr>
        <p:txBody>
          <a:bodyPr>
            <a:normAutofit/>
          </a:bodyPr>
          <a:lstStyle/>
          <a:p>
            <a:r>
              <a:rPr lang="lv-LV" sz="2400" b="1" dirty="0" err="1"/>
              <a:t>Unemployment</a:t>
            </a:r>
            <a:r>
              <a:rPr lang="lv-LV" sz="2400" b="1" dirty="0"/>
              <a:t> </a:t>
            </a:r>
            <a:r>
              <a:rPr lang="lv-LV" sz="2400" b="1" dirty="0" err="1"/>
              <a:t>rate</a:t>
            </a:r>
            <a:r>
              <a:rPr lang="lv-LV" sz="2400" b="1" dirty="0"/>
              <a:t> 2017 (</a:t>
            </a:r>
            <a:r>
              <a:rPr lang="lv-LV" sz="2400" b="1" dirty="0" err="1"/>
              <a:t>register</a:t>
            </a:r>
            <a:r>
              <a:rPr lang="lv-LV" sz="2400" b="1" dirty="0"/>
              <a:t> </a:t>
            </a:r>
            <a:r>
              <a:rPr lang="lv-LV" sz="2400" b="1" dirty="0" err="1"/>
              <a:t>based</a:t>
            </a:r>
            <a:r>
              <a:rPr lang="lv-LV" sz="2400" b="1" dirty="0"/>
              <a:t> </a:t>
            </a:r>
            <a:r>
              <a:rPr lang="lv-LV" sz="2400" b="1" dirty="0" err="1"/>
              <a:t>census</a:t>
            </a:r>
            <a:r>
              <a:rPr lang="lv-LV" sz="2400" b="1" dirty="0"/>
              <a:t> pilot)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B62B0-D22D-4DB1-B3A2-F38C9909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4" y="550863"/>
            <a:ext cx="10488272" cy="6307137"/>
          </a:xfrm>
        </p:spPr>
      </p:pic>
    </p:spTree>
    <p:extLst>
      <p:ext uri="{BB962C8B-B14F-4D97-AF65-F5344CB8AC3E}">
        <p14:creationId xmlns:p14="http://schemas.microsoft.com/office/powerpoint/2010/main" val="133771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F909-D4A5-4BC7-BA70-B851EB0B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2. Imputation of unemployed persons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D261-01BD-4AD8-9B09-7860DB1C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Necessary to identify those persons who are unemployed but have not registered with the State Employment Agency (SEA),  </a:t>
            </a:r>
          </a:p>
          <a:p>
            <a:r>
              <a:rPr lang="en-GB" dirty="0"/>
              <a:t>Unemployed persons in LFS are observed in accordance with the definition of unemployed persons (regardless of the registration status in SEA), </a:t>
            </a:r>
          </a:p>
        </p:txBody>
      </p:sp>
    </p:spTree>
    <p:extLst>
      <p:ext uri="{BB962C8B-B14F-4D97-AF65-F5344CB8AC3E}">
        <p14:creationId xmlns:p14="http://schemas.microsoft.com/office/powerpoint/2010/main" val="158066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575</Words>
  <Application>Microsoft Office PowerPoint</Application>
  <PresentationFormat>Widescreen</PresentationFormat>
  <Paragraphs>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Calibration of Register  Based Census Data</vt:lpstr>
      <vt:lpstr>Aims</vt:lpstr>
      <vt:lpstr>Definitions</vt:lpstr>
      <vt:lpstr>Labour Force Survey</vt:lpstr>
      <vt:lpstr>Unemployment rate 2017 (LFS)</vt:lpstr>
      <vt:lpstr>1. Register based census data</vt:lpstr>
      <vt:lpstr>Unemployment rate 2016 (register based census pilot)</vt:lpstr>
      <vt:lpstr>Unemployment rate 2017 (register based census pilot)</vt:lpstr>
      <vt:lpstr>2. Imputation of unemployed persons</vt:lpstr>
      <vt:lpstr>2. Imputation of unemployed persons</vt:lpstr>
      <vt:lpstr>Unemployment rate 2016 (Census after imputation)</vt:lpstr>
      <vt:lpstr>Unemployment rate 2017 (Census after imputation)</vt:lpstr>
      <vt:lpstr>Changes</vt:lpstr>
      <vt:lpstr>3. Reconciliation of results between census and LFS</vt:lpstr>
      <vt:lpstr>Unemployment rate 2016 (Census after imputation and calibration)</vt:lpstr>
      <vt:lpstr>Unemployment rate 2017 (Census after imputation and calibration)</vt:lpstr>
      <vt:lpstr>PowerPoint Presentation</vt:lpstr>
      <vt:lpstr>Unemployment rate for neighbourhoods in Riga 2016 (Census after imputation and calibration) </vt:lpstr>
      <vt:lpstr>Unemployment rate for neighbourhoods in Riga 2017 (Census after imputation and calibration) </vt:lpstr>
      <vt:lpstr>PowerPoint Presentation</vt:lpstr>
      <vt:lpstr>Results for regions</vt:lpstr>
      <vt:lpstr>Results for major cities</vt:lpstr>
      <vt:lpstr>Conclusions</vt:lpstr>
      <vt:lpstr>Thank you!</vt:lpstr>
      <vt:lpstr>Template diagrammām un kartēm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Elvijs Silins</dc:creator>
  <cp:lastModifiedBy>Martins Liberts</cp:lastModifiedBy>
  <cp:revision>65</cp:revision>
  <dcterms:created xsi:type="dcterms:W3CDTF">2018-08-15T07:39:59Z</dcterms:created>
  <dcterms:modified xsi:type="dcterms:W3CDTF">2018-08-17T08:22:36Z</dcterms:modified>
</cp:coreProperties>
</file>