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648450" cy="9774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D3A754-9B1D-4C6A-B90B-649DBA8D81C8}">
  <a:tblStyle styleId="{60D3A754-9B1D-4C6A-B90B-649DBA8D81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13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65550" y="0"/>
            <a:ext cx="28813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8813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65550" y="9283700"/>
            <a:ext cx="28813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1" name="Google Shape;91;p1:notes"/>
          <p:cNvSpPr txBox="1"/>
          <p:nvPr/>
        </p:nvSpPr>
        <p:spPr>
          <a:xfrm>
            <a:off x="3765550" y="9283700"/>
            <a:ext cx="28813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d7fe9b12_0_16:notes"/>
          <p:cNvSpPr txBox="1"/>
          <p:nvPr>
            <p:ph idx="1" type="body"/>
          </p:nvPr>
        </p:nvSpPr>
        <p:spPr>
          <a:xfrm>
            <a:off x="665162" y="4703762"/>
            <a:ext cx="5318100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ed7fe9b12_0_16:notes"/>
          <p:cNvSpPr/>
          <p:nvPr>
            <p:ph idx="2" type="sldImg"/>
          </p:nvPr>
        </p:nvSpPr>
        <p:spPr>
          <a:xfrm>
            <a:off x="1125537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d7fe9b12_0_0:notes"/>
          <p:cNvSpPr/>
          <p:nvPr>
            <p:ph idx="2" type="sldImg"/>
          </p:nvPr>
        </p:nvSpPr>
        <p:spPr>
          <a:xfrm>
            <a:off x="1125537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d7fe9b12_0_0:notes"/>
          <p:cNvSpPr txBox="1"/>
          <p:nvPr>
            <p:ph idx="1" type="body"/>
          </p:nvPr>
        </p:nvSpPr>
        <p:spPr>
          <a:xfrm>
            <a:off x="665162" y="4703762"/>
            <a:ext cx="5318100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ed7fe9b12_0_0:notes"/>
          <p:cNvSpPr txBox="1"/>
          <p:nvPr>
            <p:ph idx="12" type="sldNum"/>
          </p:nvPr>
        </p:nvSpPr>
        <p:spPr>
          <a:xfrm>
            <a:off x="3765550" y="9283700"/>
            <a:ext cx="2881200" cy="49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d7fe9b12_0_7:notes"/>
          <p:cNvSpPr txBox="1"/>
          <p:nvPr>
            <p:ph idx="1" type="body"/>
          </p:nvPr>
        </p:nvSpPr>
        <p:spPr>
          <a:xfrm>
            <a:off x="665162" y="4703762"/>
            <a:ext cx="5318100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ed7fe9b12_0_7:notes"/>
          <p:cNvSpPr/>
          <p:nvPr>
            <p:ph idx="2" type="sldImg"/>
          </p:nvPr>
        </p:nvSpPr>
        <p:spPr>
          <a:xfrm>
            <a:off x="1125537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65162" y="4703762"/>
            <a:ext cx="5318125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25537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628650" y="641350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23888" y="727607"/>
            <a:ext cx="7886700" cy="1041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23888" y="5181600"/>
            <a:ext cx="7886700" cy="908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None/>
              <a:defRPr sz="24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None/>
              <a:defRPr sz="24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28650" y="641350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8650" y="1825625"/>
            <a:ext cx="78867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  <a:defRPr sz="28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28650" y="641350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 rot="5400000">
            <a:off x="2438400" y="15875"/>
            <a:ext cx="4267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  <a:defRPr sz="28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3200"/>
              <a:buFont typeface="Arial"/>
              <a:buNone/>
              <a:defRPr sz="32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Arial"/>
              <a:buNone/>
              <a:defRPr sz="16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3200"/>
              <a:buFont typeface="Arial"/>
              <a:buChar char="•"/>
              <a:defRPr sz="32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Arial"/>
              <a:buNone/>
              <a:defRPr sz="16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None/>
              <a:defRPr b="1" sz="24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  <a:defRPr sz="28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None/>
              <a:defRPr b="1" sz="24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  <a:defRPr sz="28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628650" y="641350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  <a:defRPr sz="28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  <a:defRPr sz="2800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549275"/>
          </a:xfrm>
          <a:prstGeom prst="rect">
            <a:avLst/>
          </a:prstGeom>
          <a:solidFill>
            <a:srgbClr val="AFD4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6264275"/>
            <a:ext cx="9144000" cy="593725"/>
          </a:xfrm>
          <a:prstGeom prst="rect">
            <a:avLst/>
          </a:prstGeom>
          <a:solidFill>
            <a:srgbClr val="AFD4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570662" y="200025"/>
            <a:ext cx="19446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www.stat.gov.lt</a:t>
            </a:r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28650" y="641350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28650" y="1825625"/>
            <a:ext cx="78867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36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  <a:defRPr b="0" i="0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8650" y="169862"/>
            <a:ext cx="784225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887" y="2276475"/>
            <a:ext cx="5243512" cy="39322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title"/>
          </p:nvPr>
        </p:nvSpPr>
        <p:spPr>
          <a:xfrm>
            <a:off x="87312" y="1049337"/>
            <a:ext cx="876300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Preparation for Census 2021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704975" y="2636837"/>
            <a:ext cx="58753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Calibri"/>
              <a:buNone/>
            </a:pPr>
            <a:r>
              <a:rPr b="0" i="1" lang="en-US" sz="16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Milda Šličkutė-Šeštokienė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600"/>
              <a:buFont typeface="Calibri"/>
              <a:buNone/>
            </a:pPr>
            <a:r>
              <a:rPr b="0" i="1" lang="en-US" sz="16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Statistics Lithuania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09800" y="6273800"/>
            <a:ext cx="55832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442912" y="488950"/>
            <a:ext cx="83232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3600"/>
              <a:buFont typeface="Calibri"/>
              <a:buNone/>
            </a:pPr>
            <a:r>
              <a:rPr b="1" i="0" lang="en-US" sz="3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Number of usual residents and persons who declared place of residence in LT 2016.01.01</a:t>
            </a:r>
            <a:endParaRPr sz="3000"/>
          </a:p>
        </p:txBody>
      </p:sp>
      <p:graphicFrame>
        <p:nvGraphicFramePr>
          <p:cNvPr id="176" name="Google Shape;176;p22"/>
          <p:cNvGraphicFramePr/>
          <p:nvPr/>
        </p:nvGraphicFramePr>
        <p:xfrm>
          <a:off x="1624012" y="169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{60D3A754-9B1D-4C6A-B90B-649DBA8D81C8}</a:tableStyleId>
              </a:tblPr>
              <a:tblGrid>
                <a:gridCol w="831850"/>
                <a:gridCol w="2141525"/>
                <a:gridCol w="1709725"/>
                <a:gridCol w="1482725"/>
              </a:tblGrid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Persons, who declared residence in LT (PR)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Usual residents published by SL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(SL*100 /PR)-100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3176481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2888558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313447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292005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10-19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310102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293884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20-29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436479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391756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-10.2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30-39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429557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352392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-18.0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40-49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451346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400702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-11.2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50-59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479796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437936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60-69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343023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317838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70-79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259251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250172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 80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153480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151873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2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3028950" y="6356350"/>
            <a:ext cx="3960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628650" y="565150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Number of households by size</a:t>
            </a:r>
            <a:endParaRPr/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628650" y="1538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{60D3A754-9B1D-4C6A-B90B-649DBA8D81C8}</a:tableStyleId>
              </a:tblPr>
              <a:tblGrid>
                <a:gridCol w="1976425"/>
                <a:gridCol w="1976425"/>
                <a:gridCol w="1976425"/>
                <a:gridCol w="1976425"/>
              </a:tblGrid>
              <a:tr h="61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Household size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Census 2011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Population Register 2017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 compared to 2011, in %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1.267.316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1.125.681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88,8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401.402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334.855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83,4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359.013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271.045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75,5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242.965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206.379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84,9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183.655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163.410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89,0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79.885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142.531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178,4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10-19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7.038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1777,3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20-49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50-99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100-199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 200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3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3028950" y="6356350"/>
            <a:ext cx="3833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628650" y="641350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Draft census budget 2021 </a:t>
            </a:r>
            <a:br>
              <a:rPr b="1" i="0" lang="en-US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compared to 2011</a:t>
            </a:r>
            <a:endParaRPr/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628650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{60D3A754-9B1D-4C6A-B90B-649DBA8D81C8}</a:tableStyleId>
              </a:tblPr>
              <a:tblGrid>
                <a:gridCol w="3248025"/>
                <a:gridCol w="1223950"/>
                <a:gridCol w="1223950"/>
                <a:gridCol w="1660525"/>
              </a:tblGrid>
              <a:tr h="64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2011, in euros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2021, in euros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 compared to 2011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8.587.407,70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1.769.634,91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20,6%</a:t>
                      </a:r>
                      <a:endParaRPr/>
                    </a:p>
                  </a:txBody>
                  <a:tcPr marT="7700" marB="0" marR="7700" marL="77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2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Management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693.582,00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693.582,00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Printing census sheets and forms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196.912,70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263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 awareness campaign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217.794,30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Pilot Studies/Census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218489,4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109.244,70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2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Maps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143.680,50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63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E-census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405.294,30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6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Salaries of temporary staff, rent of premises, logistics etc.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5.606.058,90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processing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925249,3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786.461,91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263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Dissemination of results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54.390,60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54.390,60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125.955,70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125.955,70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100,0%</a:t>
                      </a:r>
                      <a:endParaRPr/>
                    </a:p>
                  </a:txBody>
                  <a:tcPr marT="7700" marB="0" marR="7700" marL="7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4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628650" y="412750"/>
            <a:ext cx="78867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Population of Lithuania</a:t>
            </a:r>
            <a:endParaRPr b="1" i="0" sz="4400" u="none" cap="none" strike="noStrike">
              <a:solidFill>
                <a:srgbClr val="133660"/>
              </a:solidFill>
            </a:endParaRPr>
          </a:p>
        </p:txBody>
      </p:sp>
      <p:pic>
        <p:nvPicPr>
          <p:cNvPr id="203" name="Google Shape;20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050" y="1482325"/>
            <a:ext cx="6541800" cy="46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14" name="Google Shape;21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241824"/>
            <a:ext cx="8605800" cy="45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628650" y="641350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133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628650" y="2655887"/>
            <a:ext cx="7886700" cy="156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Thank you ☺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3028950" y="6356350"/>
            <a:ext cx="4222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1022350"/>
            <a:ext cx="7886700" cy="104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265150" y="2165350"/>
            <a:ext cx="8666100" cy="241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Preparation for register-based Census 2021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Key challenges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628650" y="735012"/>
            <a:ext cx="78867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Administrative sources in SL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628650" y="2278062"/>
            <a:ext cx="78867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4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106 Administrative data sets at the aggregated level (52 data holders);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133660"/>
              </a:buClr>
              <a:buSzPts val="4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57 Administrative data sets at the micro level (21 data holders)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133660"/>
              </a:buClr>
              <a:buSzPts val="4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42% of published data are based on administrative sources. In Social Statistics - 52,3%.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33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028950" y="6356350"/>
            <a:ext cx="47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28650" y="750887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Changing profile of census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96912" y="1930400"/>
            <a:ext cx="7886700" cy="412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2001 – Traditional approach;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2011 – Combined approach – administrative sources were extensively used: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Some data were derived from administrative sources 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Users were able to fill-in  electronic questionnaire (34%).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2021 – Completely register-based, no field-work: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3366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2019 Pilot register-based census.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After 2024 some indicators will be produced annually.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028950" y="6356350"/>
            <a:ext cx="431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28650" y="547687"/>
            <a:ext cx="78867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4400"/>
              <a:buFont typeface="Calibri"/>
              <a:buNone/>
            </a:pPr>
            <a:r>
              <a:rPr b="1" i="0" lang="en-US" sz="36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How will the 2021 Census be built? </a:t>
            </a:r>
            <a:endParaRPr sz="3600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28650" y="1482875"/>
            <a:ext cx="80613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Census will be </a:t>
            </a:r>
            <a:r>
              <a:rPr b="1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build around the Population Register </a:t>
            </a: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(PR);</a:t>
            </a:r>
            <a:endParaRPr sz="2400"/>
          </a:p>
          <a:p>
            <a:pPr indent="-254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The PR contains some variables for each person: identification number, sex, date and place of birth, citizenship, declared place of residence.  </a:t>
            </a:r>
            <a:endParaRPr sz="2400"/>
          </a:p>
          <a:p>
            <a:pPr indent="-254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personal information will be linked with other administrative sources using </a:t>
            </a:r>
            <a:r>
              <a:rPr b="1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personal ID or address ID</a:t>
            </a: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/>
          </a:p>
          <a:p>
            <a:pPr indent="-254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data coming from different sources will be integrated to add census variables. </a:t>
            </a:r>
            <a:endParaRPr sz="2400"/>
          </a:p>
          <a:p>
            <a:pPr indent="-254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For each Census variable</a:t>
            </a: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 not included in the PR </a:t>
            </a:r>
            <a:r>
              <a:rPr b="1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different sources </a:t>
            </a: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of information may be considered and </a:t>
            </a:r>
            <a:r>
              <a:rPr b="1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different methodological </a:t>
            </a:r>
            <a:r>
              <a:rPr b="0" i="0" lang="en-US" sz="24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approaches must be adopted. </a:t>
            </a:r>
            <a:endParaRPr sz="2400"/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1400"/>
              <a:buFont typeface="Arial"/>
              <a:buNone/>
            </a:pPr>
            <a:r>
              <a:t/>
            </a:r>
            <a:endParaRPr b="0" i="0" sz="2400" u="none">
              <a:solidFill>
                <a:srgbClr val="1336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1400"/>
              <a:buFont typeface="Arial"/>
              <a:buNone/>
            </a:pPr>
            <a:r>
              <a:t/>
            </a:r>
            <a:endParaRPr b="0" i="0" sz="2400" u="none">
              <a:solidFill>
                <a:srgbClr val="1336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1400"/>
              <a:buFont typeface="Arial"/>
              <a:buNone/>
            </a:pPr>
            <a:r>
              <a:t/>
            </a:r>
            <a:endParaRPr b="0" i="0" sz="2400" u="none">
              <a:solidFill>
                <a:srgbClr val="133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69862" y="952500"/>
            <a:ext cx="88646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Administrative sources for census 2021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620712" y="2381250"/>
            <a:ext cx="79773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34 administrative sources analyzed;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3366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18 administrative sources were chosen for census 2021 (this number constantly changing).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133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628650" y="488950"/>
            <a:ext cx="82542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3400"/>
              <a:buFont typeface="Calibri"/>
              <a:buNone/>
            </a:pPr>
            <a:r>
              <a:rPr b="1" lang="en-US" sz="3400"/>
              <a:t>Integrated Social Statistics Data Warehouse</a:t>
            </a:r>
            <a:endParaRPr/>
          </a:p>
        </p:txBody>
      </p:sp>
      <p:pic>
        <p:nvPicPr>
          <p:cNvPr id="148" name="Google Shape;14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650" y="1628775"/>
            <a:ext cx="6772200" cy="45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685800" y="5545137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The linkage variables: personal ID and address ID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3028950" y="635635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52400" y="-111550"/>
            <a:ext cx="90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400"/>
              <a:buFont typeface="Calibri"/>
              <a:buNone/>
            </a:pPr>
            <a:r>
              <a:rPr b="1" i="0" lang="en-US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Administrative data integrated int</a:t>
            </a:r>
            <a:r>
              <a:rPr b="1" lang="en-US" sz="2400">
                <a:solidFill>
                  <a:srgbClr val="003366"/>
                </a:solidFill>
              </a:rPr>
              <a:t>o</a:t>
            </a:r>
            <a:r>
              <a:rPr b="1" i="0" lang="en-US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 Social Statistics Data Warehouse</a:t>
            </a:r>
            <a:endParaRPr sz="2400"/>
          </a:p>
        </p:txBody>
      </p:sp>
      <p:graphicFrame>
        <p:nvGraphicFramePr>
          <p:cNvPr id="158" name="Google Shape;158;p20"/>
          <p:cNvGraphicFramePr/>
          <p:nvPr/>
        </p:nvGraphicFramePr>
        <p:xfrm>
          <a:off x="62865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{60D3A754-9B1D-4C6A-B90B-649DBA8D81C8}</a:tableStyleId>
              </a:tblPr>
              <a:tblGrid>
                <a:gridCol w="4116375"/>
                <a:gridCol w="4113200"/>
              </a:tblGrid>
              <a:tr h="363525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administrative data source 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Holder of the administrative data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</a:tr>
              <a:tr h="229375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Population Register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Enterprise “Centre of registers”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</a:tr>
              <a:tr h="218900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Register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  <a:tc vMerge="1"/>
              </a:tr>
              <a:tr h="205275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Property Register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  <a:tc vMerge="1"/>
              </a:tr>
              <a:tr h="243000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Statistical Business Register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Statistics Lithuania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</a:tr>
              <a:tr h="217325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Insurance Fund Board database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Insurance Fund Board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</a:tr>
              <a:tr h="243000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National Health Insurance Fund data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National Health Insurance Fund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</a:tr>
              <a:tr h="217325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Labour Exchange data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Labour exchange Office 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</a:tr>
              <a:tr h="243000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 Payers Register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Tax Inspectorate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</a:tr>
              <a:tr h="267475"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Farmers Register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0637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enterprise “Agricultural Information &amp; Rural Development Centre”</a:t>
                      </a:r>
                      <a:endParaRPr sz="1800"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4"/>
                    </a:solidFill>
                  </a:tcPr>
                </a:tc>
              </a:tr>
              <a:tr h="231325">
                <a:tc>
                  <a:txBody>
                    <a:bodyPr>
                      <a:noAutofit/>
                    </a:bodyPr>
                    <a:lstStyle/>
                    <a:p>
                      <a:pPr indent="4762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Students’ Register</a:t>
                      </a:r>
                      <a:endParaRPr b="1" i="0" sz="1800" u="none" cap="none" strike="noStrike">
                        <a:solidFill>
                          <a:srgbClr val="0033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4762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Ministry of Education &amp; Science</a:t>
                      </a:r>
                      <a:endParaRPr b="1" i="0" sz="1800" u="none" cap="none" strike="noStrike">
                        <a:solidFill>
                          <a:srgbClr val="0033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1325">
                <a:tc>
                  <a:txBody>
                    <a:bodyPr>
                      <a:noAutofit/>
                    </a:bodyPr>
                    <a:lstStyle/>
                    <a:p>
                      <a:pPr indent="4762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Pupils’ Register</a:t>
                      </a:r>
                      <a:endParaRPr b="1" i="0" sz="1800" u="none" cap="none" strike="noStrike">
                        <a:solidFill>
                          <a:srgbClr val="0033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</a:tr>
              <a:tr h="279525">
                <a:tc>
                  <a:txBody>
                    <a:bodyPr>
                      <a:noAutofit/>
                    </a:bodyPr>
                    <a:lstStyle/>
                    <a:p>
                      <a:pPr indent="4762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Pedagogues’ Register</a:t>
                      </a:r>
                      <a:endParaRPr b="1" i="0" sz="1800" u="none" cap="none" strike="noStrike">
                        <a:solidFill>
                          <a:srgbClr val="0033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</a:tr>
              <a:tr h="255425">
                <a:tc>
                  <a:txBody>
                    <a:bodyPr>
                      <a:noAutofit/>
                    </a:bodyPr>
                    <a:lstStyle/>
                    <a:p>
                      <a:pPr indent="4762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Suspects, Accused &amp; Convicted Persons Register</a:t>
                      </a:r>
                      <a:endParaRPr b="1" i="0" sz="1800" u="none" cap="none" strike="noStrike">
                        <a:solidFill>
                          <a:srgbClr val="0033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762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technology &amp; communication department</a:t>
                      </a:r>
                      <a:endParaRPr b="1" i="0" sz="1800" u="none" cap="none" strike="noStrike">
                        <a:solidFill>
                          <a:srgbClr val="0033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55425">
                <a:tc>
                  <a:txBody>
                    <a:bodyPr>
                      <a:noAutofit/>
                    </a:bodyPr>
                    <a:lstStyle/>
                    <a:p>
                      <a:pPr indent="4762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Family Support Information System </a:t>
                      </a:r>
                      <a:endParaRPr b="1" i="0" sz="1800" u="none" cap="none" strike="noStrike">
                        <a:solidFill>
                          <a:srgbClr val="0033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762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Ministry of Social Security &amp; Labour</a:t>
                      </a:r>
                      <a:endParaRPr b="1" i="0" sz="1800" u="none" cap="none" strike="noStrike">
                        <a:solidFill>
                          <a:srgbClr val="0033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0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3028950" y="6356350"/>
            <a:ext cx="442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28650" y="901700"/>
            <a:ext cx="78867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Biggest challengers at the moment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74662" y="2252662"/>
            <a:ext cx="7999412" cy="313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Identification of </a:t>
            </a:r>
            <a:r>
              <a:rPr b="1" i="0" lang="en-US" sz="28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usual residents </a:t>
            </a:r>
            <a:r>
              <a:rPr b="0" i="0" lang="en-US" sz="28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(high number unofficial migrants)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Household and family formation </a:t>
            </a:r>
            <a:r>
              <a:rPr b="0" i="0" lang="en-US" sz="28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(&gt;20% of persons declared only the locality of residence but not the full address)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1336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3660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133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21−24 August 2018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2989262" y="6388100"/>
            <a:ext cx="4468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66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133660"/>
                </a:solidFill>
                <a:latin typeface="Calibri"/>
                <a:ea typeface="Calibri"/>
                <a:cs typeface="Calibri"/>
                <a:sym typeface="Calibri"/>
              </a:rPr>
              <a:t>BNU WORKSHOP 2018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