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D60A-9533-4B5A-93E2-7A4ECE3CB27E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C5A9-080C-43FC-853C-71784564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2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D60A-9533-4B5A-93E2-7A4ECE3CB27E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C5A9-080C-43FC-853C-71784564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D60A-9533-4B5A-93E2-7A4ECE3CB27E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C5A9-080C-43FC-853C-71784564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9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D60A-9533-4B5A-93E2-7A4ECE3CB27E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C5A9-080C-43FC-853C-71784564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D60A-9533-4B5A-93E2-7A4ECE3CB27E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C5A9-080C-43FC-853C-71784564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D60A-9533-4B5A-93E2-7A4ECE3CB27E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C5A9-080C-43FC-853C-71784564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2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D60A-9533-4B5A-93E2-7A4ECE3CB27E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C5A9-080C-43FC-853C-71784564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0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D60A-9533-4B5A-93E2-7A4ECE3CB27E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C5A9-080C-43FC-853C-71784564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D60A-9533-4B5A-93E2-7A4ECE3CB27E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C5A9-080C-43FC-853C-71784564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D60A-9533-4B5A-93E2-7A4ECE3CB27E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C5A9-080C-43FC-853C-71784564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D60A-9533-4B5A-93E2-7A4ECE3CB27E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C5A9-080C-43FC-853C-71784564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6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CD60A-9533-4B5A-93E2-7A4ECE3CB27E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C5A9-080C-43FC-853C-71784564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8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v-LV" b="1" dirty="0"/>
              <a:t>Challenges for Data Analysis for Public Administrators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b="1" dirty="0">
                <a:solidFill>
                  <a:schemeClr val="tx1"/>
                </a:solidFill>
              </a:rPr>
              <a:t>Biruta Sloka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lv-LV" dirty="0">
                <a:solidFill>
                  <a:schemeClr val="tx1"/>
                </a:solidFill>
              </a:rPr>
              <a:t>University of Latvia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lv-LV" dirty="0">
                <a:solidFill>
                  <a:schemeClr val="tx1"/>
                </a:solidFill>
              </a:rPr>
              <a:t>Biruta.Sloka@lu.lv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19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Materials for practical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lv-LV" dirty="0"/>
              <a:t>For practical calculations there were used results of </a:t>
            </a:r>
            <a:endParaRPr lang="lv-LV" dirty="0" smtClean="0"/>
          </a:p>
          <a:p>
            <a:pPr algn="just"/>
            <a:r>
              <a:rPr lang="en-US" dirty="0" smtClean="0"/>
              <a:t>Household </a:t>
            </a:r>
            <a:r>
              <a:rPr lang="en-US" dirty="0"/>
              <a:t>Finance and Consumption Network conducted the </a:t>
            </a:r>
            <a:r>
              <a:rPr lang="en-US" dirty="0" err="1"/>
              <a:t>Eurosystem's</a:t>
            </a:r>
            <a:r>
              <a:rPr lang="en-US" dirty="0"/>
              <a:t> Household Finance and Consumption Survey (HFCS), which collects household-level data on households' finances and </a:t>
            </a:r>
            <a:r>
              <a:rPr lang="en-US" dirty="0" smtClean="0"/>
              <a:t>consumption</a:t>
            </a:r>
            <a:endParaRPr lang="lv-LV" dirty="0" smtClean="0"/>
          </a:p>
          <a:p>
            <a:pPr algn="just"/>
            <a:r>
              <a:rPr lang="en-US" dirty="0" smtClean="0"/>
              <a:t>databases </a:t>
            </a:r>
            <a:r>
              <a:rPr lang="en-US" dirty="0"/>
              <a:t>of Central Statistical Bureau of Latvia, data files (SPSS) of Household </a:t>
            </a:r>
            <a:r>
              <a:rPr lang="en-US" dirty="0" smtClean="0"/>
              <a:t>Surveys </a:t>
            </a:r>
            <a:endParaRPr lang="lv-LV" dirty="0" smtClean="0"/>
          </a:p>
          <a:p>
            <a:pPr algn="just"/>
            <a:r>
              <a:rPr lang="en-US" dirty="0" smtClean="0"/>
              <a:t>SILC surveys</a:t>
            </a:r>
            <a:endParaRPr lang="lv-LV" dirty="0" smtClean="0"/>
          </a:p>
          <a:p>
            <a:pPr algn="just"/>
            <a:r>
              <a:rPr lang="en-US" dirty="0" smtClean="0"/>
              <a:t>Employment Surveys</a:t>
            </a:r>
            <a:endParaRPr lang="lv-LV" dirty="0" smtClean="0"/>
          </a:p>
          <a:p>
            <a:pPr marL="0" indent="0" algn="just">
              <a:buNone/>
            </a:pPr>
            <a:endParaRPr lang="lv-LV" dirty="0" smtClean="0"/>
          </a:p>
          <a:p>
            <a:pPr marL="0" indent="0" algn="just">
              <a:buNone/>
            </a:pPr>
            <a:r>
              <a:rPr lang="en-US" dirty="0" smtClean="0"/>
              <a:t>It </a:t>
            </a:r>
            <a:r>
              <a:rPr lang="en-US" dirty="0"/>
              <a:t>was nice that participants could use real data files and make their calculations and </a:t>
            </a:r>
            <a:r>
              <a:rPr lang="en-US" dirty="0" smtClean="0"/>
              <a:t>analysis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2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Thank you for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8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 smtClean="0"/>
              <a:t>Specialised training program </a:t>
            </a:r>
            <a:br>
              <a:rPr lang="lv-LV" dirty="0" smtClean="0"/>
            </a:br>
            <a:r>
              <a:rPr lang="lv-LV" dirty="0" smtClean="0"/>
              <a:t>“Data Analysis”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lv-LV" dirty="0"/>
              <a:t>School of Public Administration, Republic of Latvia has organised preparation of specialised training program “Data Analysis” and provision of training to employees in institutions of public </a:t>
            </a:r>
            <a:r>
              <a:rPr lang="lv-LV" dirty="0" smtClean="0"/>
              <a:t>administration</a:t>
            </a:r>
            <a:endParaRPr lang="lv-LV" dirty="0"/>
          </a:p>
          <a:p>
            <a:pPr algn="just"/>
            <a:r>
              <a:rPr lang="lv-LV" dirty="0" smtClean="0"/>
              <a:t>For </a:t>
            </a:r>
            <a:r>
              <a:rPr lang="lv-LV" dirty="0"/>
              <a:t>development of requirements of the trainin program there were involved participants freom different institutions: Central Statictical Bureau of Republic of Latvia, Bank of Latvia and other institutions taking into account experience in realisation of such programs in other </a:t>
            </a:r>
            <a:r>
              <a:rPr lang="lv-LV" dirty="0" smtClean="0"/>
              <a:t>countries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1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 smtClean="0"/>
              <a:t>Planned trained persons and lengths for each level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lv-LV" dirty="0"/>
              <a:t>Planned trained persons were 608 persons (31 group), including: </a:t>
            </a:r>
            <a:endParaRPr lang="en-US" dirty="0"/>
          </a:p>
          <a:p>
            <a:pPr algn="just"/>
            <a:r>
              <a:rPr lang="lv-LV" dirty="0"/>
              <a:t>1) </a:t>
            </a:r>
            <a:r>
              <a:rPr lang="lv-LV" dirty="0" smtClean="0"/>
              <a:t>first </a:t>
            </a:r>
            <a:r>
              <a:rPr lang="lv-LV" dirty="0"/>
              <a:t>level course 380 participants (19 groups</a:t>
            </a:r>
            <a:r>
              <a:rPr lang="lv-LV" dirty="0" smtClean="0"/>
              <a:t>) </a:t>
            </a:r>
            <a:endParaRPr lang="en-US" dirty="0"/>
          </a:p>
          <a:p>
            <a:pPr algn="just"/>
            <a:r>
              <a:rPr lang="lv-LV" dirty="0"/>
              <a:t>2) </a:t>
            </a:r>
            <a:r>
              <a:rPr lang="lv-LV" dirty="0" smtClean="0"/>
              <a:t>second </a:t>
            </a:r>
            <a:r>
              <a:rPr lang="lv-LV" dirty="0"/>
              <a:t>level course 228 participants (12 groups</a:t>
            </a:r>
            <a:r>
              <a:rPr lang="lv-LV" dirty="0" smtClean="0"/>
              <a:t>)</a:t>
            </a:r>
          </a:p>
          <a:p>
            <a:pPr marL="0" indent="0" algn="just">
              <a:buNone/>
            </a:pPr>
            <a:endParaRPr lang="lv-LV" dirty="0" smtClean="0"/>
          </a:p>
          <a:p>
            <a:pPr marL="0" indent="0" algn="just">
              <a:buNone/>
            </a:pPr>
            <a:r>
              <a:rPr lang="lv-LV" dirty="0" smtClean="0"/>
              <a:t>Number </a:t>
            </a:r>
            <a:r>
              <a:rPr lang="lv-LV" dirty="0"/>
              <a:t>of participants in one training group around 20 (+/-5) </a:t>
            </a:r>
            <a:r>
              <a:rPr lang="lv-LV" dirty="0" smtClean="0"/>
              <a:t>persons</a:t>
            </a:r>
            <a:endParaRPr lang="en-US" dirty="0"/>
          </a:p>
          <a:p>
            <a:pPr marL="0" indent="0" algn="just">
              <a:buNone/>
            </a:pPr>
            <a:r>
              <a:rPr lang="lv-LV" dirty="0"/>
              <a:t>Lengths for each </a:t>
            </a:r>
            <a:r>
              <a:rPr lang="lv-LV" dirty="0" smtClean="0"/>
              <a:t>level couses: </a:t>
            </a:r>
            <a:endParaRPr lang="en-US" dirty="0"/>
          </a:p>
          <a:p>
            <a:pPr algn="just"/>
            <a:r>
              <a:rPr lang="lv-LV" dirty="0"/>
              <a:t>1) </a:t>
            </a:r>
            <a:r>
              <a:rPr lang="lv-LV" dirty="0" smtClean="0"/>
              <a:t>for </a:t>
            </a:r>
            <a:r>
              <a:rPr lang="lv-LV" dirty="0"/>
              <a:t>first level course 24 academic hours realised during 3 </a:t>
            </a:r>
            <a:r>
              <a:rPr lang="lv-LV" dirty="0" smtClean="0"/>
              <a:t>days</a:t>
            </a:r>
            <a:endParaRPr lang="en-US" dirty="0"/>
          </a:p>
          <a:p>
            <a:pPr algn="just"/>
            <a:r>
              <a:rPr lang="lv-LV" dirty="0"/>
              <a:t>2) </a:t>
            </a:r>
            <a:r>
              <a:rPr lang="lv-LV" dirty="0" smtClean="0"/>
              <a:t>for </a:t>
            </a:r>
            <a:r>
              <a:rPr lang="lv-LV" dirty="0"/>
              <a:t>second level course 40 academic hours realised during 5 </a:t>
            </a:r>
            <a:r>
              <a:rPr lang="lv-LV" dirty="0" smtClean="0"/>
              <a:t>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1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lv-LV" dirty="0" smtClean="0"/>
          </a:p>
          <a:p>
            <a:pPr marL="0" indent="0" algn="just">
              <a:buNone/>
            </a:pPr>
            <a:r>
              <a:rPr lang="lv-LV" dirty="0" smtClean="0"/>
              <a:t>Training </a:t>
            </a:r>
            <a:r>
              <a:rPr lang="lv-LV" dirty="0"/>
              <a:t>was realised according the training aim to ensure improvement of knowledge in data analysis (including statistical analysis) that after the respective training in </a:t>
            </a:r>
            <a:r>
              <a:rPr lang="lv-LV" dirty="0" smtClean="0"/>
              <a:t>respective </a:t>
            </a:r>
            <a:r>
              <a:rPr lang="lv-LV" dirty="0"/>
              <a:t>level </a:t>
            </a:r>
            <a:r>
              <a:rPr lang="lv-LV" dirty="0" smtClean="0"/>
              <a:t>course (first level or second level) </a:t>
            </a:r>
            <a:r>
              <a:rPr lang="lv-LV" dirty="0"/>
              <a:t>participants could </a:t>
            </a:r>
            <a:r>
              <a:rPr lang="lv-LV" dirty="0" smtClean="0"/>
              <a:t>know certain amount of information/knowledge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6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 smtClean="0"/>
              <a:t>Requirements first level  course participants 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endParaRPr lang="lv-LV" dirty="0" smtClean="0"/>
          </a:p>
          <a:p>
            <a:pPr marL="0" lvl="0" indent="0" algn="just">
              <a:buNone/>
            </a:pPr>
            <a:r>
              <a:rPr lang="lv-LV" sz="4400" dirty="0" smtClean="0"/>
              <a:t>1) understand </a:t>
            </a:r>
            <a:r>
              <a:rPr lang="lv-LV" sz="4400" dirty="0"/>
              <a:t>aims of </a:t>
            </a:r>
            <a:r>
              <a:rPr lang="lv-LV" sz="4400" dirty="0" smtClean="0"/>
              <a:t>statistics</a:t>
            </a:r>
          </a:p>
          <a:p>
            <a:pPr marL="0" lvl="0" indent="0" algn="just">
              <a:buNone/>
            </a:pPr>
            <a:r>
              <a:rPr lang="lv-LV" sz="4400" dirty="0" smtClean="0"/>
              <a:t>2) understand </a:t>
            </a:r>
            <a:r>
              <a:rPr lang="lv-LV" sz="4400" dirty="0"/>
              <a:t>differences between qualitative and quantitative data and would know possible application of those </a:t>
            </a:r>
            <a:r>
              <a:rPr lang="lv-LV" sz="4400" dirty="0" smtClean="0"/>
              <a:t>data</a:t>
            </a:r>
            <a:endParaRPr lang="en-US" sz="4400" dirty="0"/>
          </a:p>
          <a:p>
            <a:pPr marL="0" lvl="0" indent="0" algn="just">
              <a:buNone/>
            </a:pPr>
            <a:r>
              <a:rPr lang="lv-LV" sz="4400" dirty="0" smtClean="0"/>
              <a:t>3) understand </a:t>
            </a:r>
            <a:r>
              <a:rPr lang="lv-LV" sz="4400" dirty="0"/>
              <a:t>conception of population and would know the advantages and dissadvantages of sampling </a:t>
            </a:r>
            <a:r>
              <a:rPr lang="lv-LV" sz="4400" dirty="0" smtClean="0"/>
              <a:t>method</a:t>
            </a:r>
            <a:endParaRPr lang="en-US" sz="4400" dirty="0"/>
          </a:p>
          <a:p>
            <a:pPr marL="0" lvl="0" indent="0" algn="just">
              <a:buNone/>
            </a:pPr>
            <a:r>
              <a:rPr lang="lv-LV" sz="4400" dirty="0" smtClean="0"/>
              <a:t>4) understand </a:t>
            </a:r>
            <a:r>
              <a:rPr lang="lv-LV" sz="4400" dirty="0"/>
              <a:t>differences between census data and survey data, and would know the advantages and dissadvantages of those </a:t>
            </a:r>
            <a:r>
              <a:rPr lang="lv-LV" sz="4400" dirty="0" smtClean="0"/>
              <a:t>methods</a:t>
            </a:r>
            <a:endParaRPr lang="en-US" sz="4400" dirty="0"/>
          </a:p>
          <a:p>
            <a:pPr marL="0" lvl="0" indent="0" algn="just">
              <a:buNone/>
            </a:pPr>
            <a:r>
              <a:rPr lang="lv-LV" sz="4400" dirty="0" smtClean="0"/>
              <a:t>5) understand </a:t>
            </a:r>
            <a:r>
              <a:rPr lang="lv-LV" sz="4400" dirty="0"/>
              <a:t>the advantages and dissadvantages of </a:t>
            </a:r>
            <a:r>
              <a:rPr lang="lv-LV" sz="4400" dirty="0" smtClean="0"/>
              <a:t>statistics</a:t>
            </a:r>
            <a:endParaRPr lang="en-US" sz="4400" dirty="0"/>
          </a:p>
          <a:p>
            <a:pPr marL="0" lvl="0" indent="0" algn="just">
              <a:buNone/>
            </a:pPr>
            <a:r>
              <a:rPr lang="lv-LV" sz="4400" dirty="0" smtClean="0"/>
              <a:t>6) will </a:t>
            </a:r>
            <a:r>
              <a:rPr lang="lv-LV" sz="4400" dirty="0"/>
              <a:t>be familiar with different kinds of </a:t>
            </a:r>
            <a:r>
              <a:rPr lang="lv-LV" sz="4400" dirty="0" smtClean="0"/>
              <a:t>data</a:t>
            </a:r>
            <a:endParaRPr lang="en-US" sz="4400" dirty="0"/>
          </a:p>
          <a:p>
            <a:pPr marL="0" lvl="0" indent="0" algn="just">
              <a:buNone/>
            </a:pPr>
            <a:r>
              <a:rPr lang="lv-LV" sz="4400" dirty="0" smtClean="0"/>
              <a:t>7) could </a:t>
            </a:r>
            <a:r>
              <a:rPr lang="lv-LV" sz="4400" dirty="0"/>
              <a:t>calculate basic indicators of central tendency or location and </a:t>
            </a:r>
            <a:r>
              <a:rPr lang="lv-LV" sz="4400" dirty="0" smtClean="0"/>
              <a:t>indicators </a:t>
            </a:r>
            <a:r>
              <a:rPr lang="lv-LV" sz="4400" dirty="0"/>
              <a:t>of variability or </a:t>
            </a:r>
            <a:r>
              <a:rPr lang="lv-LV" sz="4400" dirty="0" smtClean="0"/>
              <a:t>dispersion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8272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 smtClean="0"/>
              <a:t>Requirements first level  course participants (b)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algn="just">
              <a:buNone/>
            </a:pPr>
            <a:r>
              <a:rPr lang="lv-LV" sz="2800" dirty="0" smtClean="0"/>
              <a:t>8) could </a:t>
            </a:r>
            <a:r>
              <a:rPr lang="lv-LV" sz="2800" dirty="0"/>
              <a:t>perfoerm basic analysis of two and more </a:t>
            </a:r>
            <a:r>
              <a:rPr lang="lv-LV" sz="2800" dirty="0" smtClean="0"/>
              <a:t>variables</a:t>
            </a:r>
            <a:endParaRPr lang="en-US" sz="2800" dirty="0"/>
          </a:p>
          <a:p>
            <a:pPr marL="0" lvl="0" indent="0" algn="just">
              <a:buNone/>
            </a:pPr>
            <a:r>
              <a:rPr lang="lv-LV" sz="2800" dirty="0" smtClean="0"/>
              <a:t>9) could </a:t>
            </a:r>
            <a:r>
              <a:rPr lang="lv-LV" sz="2800" dirty="0"/>
              <a:t>select necessary indicators for analysis of problematic </a:t>
            </a:r>
            <a:r>
              <a:rPr lang="lv-LV" sz="2800" dirty="0" smtClean="0"/>
              <a:t>issues</a:t>
            </a:r>
            <a:endParaRPr lang="en-US" sz="2800" dirty="0"/>
          </a:p>
          <a:p>
            <a:pPr marL="0" lvl="0" indent="0" algn="just">
              <a:buNone/>
            </a:pPr>
            <a:r>
              <a:rPr lang="lv-LV" sz="2800" dirty="0" smtClean="0"/>
              <a:t>10) could </a:t>
            </a:r>
            <a:r>
              <a:rPr lang="lv-LV" sz="2800" dirty="0"/>
              <a:t>understand principles and methods of basic data </a:t>
            </a:r>
            <a:r>
              <a:rPr lang="lv-LV" sz="2800" dirty="0" smtClean="0"/>
              <a:t>analysis</a:t>
            </a:r>
            <a:endParaRPr lang="en-US" sz="2800" dirty="0"/>
          </a:p>
          <a:p>
            <a:pPr marL="0" lvl="0" indent="0" algn="just">
              <a:buNone/>
            </a:pPr>
            <a:r>
              <a:rPr lang="lv-LV" sz="2800" dirty="0" smtClean="0"/>
              <a:t>11) could </a:t>
            </a:r>
            <a:r>
              <a:rPr lang="lv-LV" sz="2800" dirty="0"/>
              <a:t>perform analysis with data bases in Latvia and international </a:t>
            </a:r>
            <a:r>
              <a:rPr lang="lv-LV" sz="2800" dirty="0" smtClean="0"/>
              <a:t>organisations</a:t>
            </a:r>
            <a:endParaRPr lang="en-US" sz="2800" dirty="0"/>
          </a:p>
          <a:p>
            <a:pPr marL="0" lvl="0" indent="0" algn="just">
              <a:buNone/>
            </a:pPr>
            <a:r>
              <a:rPr lang="lv-LV" sz="2800" dirty="0" smtClean="0"/>
              <a:t>12) will </a:t>
            </a:r>
            <a:r>
              <a:rPr lang="lv-LV" sz="2800" dirty="0"/>
              <a:t>understand principles of quality of </a:t>
            </a:r>
            <a:r>
              <a:rPr lang="lv-LV" sz="2800" dirty="0" smtClean="0"/>
              <a:t>statistics</a:t>
            </a:r>
            <a:endParaRPr lang="en-US" sz="2800" dirty="0"/>
          </a:p>
          <a:p>
            <a:pPr marL="0" lvl="0" indent="0" algn="just">
              <a:buNone/>
            </a:pPr>
            <a:r>
              <a:rPr lang="lv-LV" sz="2800" dirty="0" smtClean="0"/>
              <a:t>13) will </a:t>
            </a:r>
            <a:r>
              <a:rPr lang="lv-LV" sz="2800" dirty="0"/>
              <a:t>understand principles of questionnaire </a:t>
            </a:r>
            <a:r>
              <a:rPr lang="lv-LV" sz="2800" dirty="0" smtClean="0"/>
              <a:t>development</a:t>
            </a:r>
            <a:endParaRPr lang="en-US" sz="2800" dirty="0"/>
          </a:p>
          <a:p>
            <a:pPr marL="0" lvl="0" indent="0" algn="just">
              <a:buNone/>
            </a:pPr>
            <a:r>
              <a:rPr lang="lv-LV" sz="2800" dirty="0" smtClean="0"/>
              <a:t>14) will </a:t>
            </a:r>
            <a:r>
              <a:rPr lang="lv-LV" sz="2800" dirty="0"/>
              <a:t>know the most important requirements for graphical presentation of </a:t>
            </a:r>
            <a:r>
              <a:rPr lang="lv-LV" sz="2800" dirty="0" smtClean="0"/>
              <a:t>data</a:t>
            </a:r>
            <a:endParaRPr lang="en-US" sz="2800" dirty="0"/>
          </a:p>
          <a:p>
            <a:pPr marL="0" lvl="0" indent="0">
              <a:buNone/>
            </a:pPr>
            <a:r>
              <a:rPr lang="lv-LV" sz="2800" dirty="0" smtClean="0"/>
              <a:t>15) will </a:t>
            </a:r>
            <a:r>
              <a:rPr lang="lv-LV" sz="2800" dirty="0"/>
              <a:t>know principles of statistical </a:t>
            </a:r>
            <a:r>
              <a:rPr lang="lv-LV" sz="2800" dirty="0" smtClean="0"/>
              <a:t>communication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136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 smtClean="0"/>
              <a:t>Requirements second level  course 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just">
              <a:buNone/>
            </a:pPr>
            <a:r>
              <a:rPr lang="lv-LV" sz="2800" dirty="0" smtClean="0"/>
              <a:t>1) </a:t>
            </a:r>
            <a:r>
              <a:rPr lang="lv-LV" sz="2400" dirty="0"/>
              <a:t>will know data analysis software principles and could perform basic activities with data analysis programs (it was wonderful to introduce for most of the participants SPSS</a:t>
            </a:r>
            <a:r>
              <a:rPr lang="lv-LV" sz="2400" dirty="0" smtClean="0"/>
              <a:t>)</a:t>
            </a:r>
            <a:endParaRPr lang="en-US" sz="2400" dirty="0"/>
          </a:p>
          <a:p>
            <a:pPr marL="0" lvl="0" indent="0" algn="just">
              <a:buNone/>
            </a:pPr>
            <a:r>
              <a:rPr lang="lv-LV" sz="2400" dirty="0" smtClean="0"/>
              <a:t>2) will </a:t>
            </a:r>
            <a:r>
              <a:rPr lang="lv-LV" sz="2400" dirty="0"/>
              <a:t>know basic of probability </a:t>
            </a:r>
            <a:r>
              <a:rPr lang="lv-LV" sz="2400" dirty="0" smtClean="0"/>
              <a:t>theory</a:t>
            </a:r>
            <a:endParaRPr lang="en-US" sz="2400" dirty="0"/>
          </a:p>
          <a:p>
            <a:pPr marL="0" lvl="0" indent="0" algn="just">
              <a:buNone/>
            </a:pPr>
            <a:r>
              <a:rPr lang="lv-LV" sz="2400" dirty="0" smtClean="0"/>
              <a:t>3) will </a:t>
            </a:r>
            <a:r>
              <a:rPr lang="lv-LV" sz="2400" dirty="0"/>
              <a:t>know statistical </a:t>
            </a:r>
            <a:r>
              <a:rPr lang="lv-LV" sz="2400" dirty="0" smtClean="0"/>
              <a:t>distributions</a:t>
            </a:r>
            <a:endParaRPr lang="en-US" sz="2400" dirty="0"/>
          </a:p>
          <a:p>
            <a:pPr marL="0" lvl="0" indent="0" algn="just">
              <a:buNone/>
            </a:pPr>
            <a:r>
              <a:rPr lang="lv-LV" sz="2400" dirty="0" smtClean="0"/>
              <a:t>4) could </a:t>
            </a:r>
            <a:r>
              <a:rPr lang="lv-LV" sz="2400" dirty="0"/>
              <a:t>apply practically basic principles of sampling </a:t>
            </a:r>
            <a:r>
              <a:rPr lang="lv-LV" sz="2400" dirty="0" smtClean="0"/>
              <a:t>theory</a:t>
            </a:r>
            <a:endParaRPr lang="en-US" sz="2400" dirty="0"/>
          </a:p>
          <a:p>
            <a:pPr marL="0" lvl="0" indent="0" algn="just">
              <a:buNone/>
            </a:pPr>
            <a:r>
              <a:rPr lang="lv-LV" sz="2400" dirty="0" smtClean="0"/>
              <a:t>5) will </a:t>
            </a:r>
            <a:r>
              <a:rPr lang="lv-LV" sz="2400" dirty="0"/>
              <a:t>know and could practically perform data analysis in the situation of </a:t>
            </a:r>
            <a:r>
              <a:rPr lang="lv-LV" sz="2400" dirty="0" smtClean="0"/>
              <a:t>non-response</a:t>
            </a:r>
            <a:endParaRPr lang="en-US" sz="2400" dirty="0"/>
          </a:p>
          <a:p>
            <a:pPr marL="0" lvl="0" indent="0" algn="just">
              <a:buNone/>
            </a:pPr>
            <a:r>
              <a:rPr lang="lv-LV" sz="2400" dirty="0" smtClean="0"/>
              <a:t>6) could </a:t>
            </a:r>
            <a:r>
              <a:rPr lang="lv-LV" sz="2400" dirty="0"/>
              <a:t>apply basic data imputauion </a:t>
            </a:r>
            <a:r>
              <a:rPr lang="lv-LV" sz="2400" dirty="0" smtClean="0"/>
              <a:t>methods</a:t>
            </a:r>
            <a:endParaRPr lang="en-US" sz="2400" dirty="0"/>
          </a:p>
          <a:p>
            <a:pPr marL="0" lvl="0" indent="0" algn="just">
              <a:buNone/>
            </a:pPr>
            <a:r>
              <a:rPr lang="lv-LV" sz="2400" dirty="0" smtClean="0"/>
              <a:t>7) could </a:t>
            </a:r>
            <a:r>
              <a:rPr lang="lv-LV" sz="2400" dirty="0"/>
              <a:t>develop basic regression models and analyse quality of those </a:t>
            </a:r>
            <a:r>
              <a:rPr lang="lv-LV" sz="2400" dirty="0" smtClean="0"/>
              <a:t>models</a:t>
            </a:r>
            <a:endParaRPr lang="en-US" sz="2400" dirty="0"/>
          </a:p>
          <a:p>
            <a:pPr marL="0" lvl="0" indent="0" algn="just">
              <a:buNone/>
            </a:pPr>
            <a:r>
              <a:rPr lang="lv-LV" sz="2400" dirty="0" smtClean="0"/>
              <a:t>8) will </a:t>
            </a:r>
            <a:r>
              <a:rPr lang="lv-LV" sz="2400" dirty="0"/>
              <a:t>know basics of time series </a:t>
            </a:r>
            <a:r>
              <a:rPr lang="lv-LV" sz="2400" dirty="0" smtClean="0"/>
              <a:t>analysis</a:t>
            </a:r>
            <a:endParaRPr lang="en-US" sz="2400" dirty="0"/>
          </a:p>
          <a:p>
            <a:pPr marL="0" lvl="0" indent="0" algn="just">
              <a:buNone/>
            </a:pPr>
            <a:r>
              <a:rPr lang="lv-LV" sz="2400" dirty="0" smtClean="0"/>
              <a:t>9) will </a:t>
            </a:r>
            <a:r>
              <a:rPr lang="lv-LV" sz="2400" dirty="0"/>
              <a:t>know basic methods of risk </a:t>
            </a:r>
            <a:r>
              <a:rPr lang="lv-LV" sz="2400" dirty="0" smtClean="0"/>
              <a:t>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450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/>
              <a:t>Methods used for </a:t>
            </a:r>
            <a:r>
              <a:rPr lang="lv-LV" dirty="0" smtClean="0"/>
              <a:t>training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76400"/>
            <a:ext cx="7696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4400" dirty="0" smtClean="0"/>
              <a:t>lectures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4400" dirty="0" smtClean="0"/>
              <a:t>practical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4400" dirty="0" smtClean="0"/>
              <a:t>disscussions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4400" dirty="0" smtClean="0"/>
              <a:t>group work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4400" dirty="0" smtClean="0"/>
              <a:t>presentations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9409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Used materials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7772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800" dirty="0"/>
              <a:t>For realisation of the courses it was widelly used materials of </a:t>
            </a:r>
            <a:endParaRPr lang="lv-LV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lv-LV" sz="2800" dirty="0" smtClean="0"/>
              <a:t>Council </a:t>
            </a:r>
            <a:r>
              <a:rPr lang="lv-LV" sz="2800" dirty="0"/>
              <a:t>of Statistics of Latvia available on webpage of Central Statistics Buruau of Latvia – in many situations course participants were very thankful for information availavle on CSB </a:t>
            </a:r>
            <a:r>
              <a:rPr lang="lv-LV" sz="2800" dirty="0" smtClean="0"/>
              <a:t>webpage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lv-LV" sz="2800" dirty="0" smtClean="0"/>
              <a:t>Materials </a:t>
            </a:r>
            <a:r>
              <a:rPr lang="lv-LV" sz="2800" dirty="0"/>
              <a:t>from Readings of Association of Statisticians of Latvia was used also very often – including materials about census, quality of tatistics and about application of program </a:t>
            </a:r>
            <a:r>
              <a:rPr lang="lv-LV" sz="2800" dirty="0" smtClean="0"/>
              <a:t>R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129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690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Challenges for Data Analysis for Public Administrators </vt:lpstr>
      <vt:lpstr>Specialised training program  “Data Analysis”</vt:lpstr>
      <vt:lpstr>Planned trained persons and lengths for each level courses</vt:lpstr>
      <vt:lpstr>Requirements</vt:lpstr>
      <vt:lpstr>Requirements first level  course participants (a)</vt:lpstr>
      <vt:lpstr>Requirements first level  course participants (b)</vt:lpstr>
      <vt:lpstr>Requirements second level  course participants</vt:lpstr>
      <vt:lpstr>Methods used for training</vt:lpstr>
      <vt:lpstr>Used materials</vt:lpstr>
      <vt:lpstr>Materials for practical calculations</vt:lpstr>
      <vt:lpstr>Thank you for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for Data Analysis for Public Administrators</dc:title>
  <dc:creator>Biruta</dc:creator>
  <cp:lastModifiedBy>ESAF</cp:lastModifiedBy>
  <cp:revision>9</cp:revision>
  <dcterms:created xsi:type="dcterms:W3CDTF">2018-08-23T06:16:08Z</dcterms:created>
  <dcterms:modified xsi:type="dcterms:W3CDTF">2018-08-23T10:40:43Z</dcterms:modified>
</cp:coreProperties>
</file>