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9926638" cy="67976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Раздел по умолчанию" id="{9C55E265-7447-42D1-9F69-D15456C8E2A7}">
          <p14:sldIdLst>
            <p14:sldId id="256"/>
            <p14:sldId id="257"/>
            <p14:sldId id="258"/>
            <p14:sldId id="259"/>
            <p14:sldId id="260"/>
          </p14:sldIdLst>
        </p14:section>
        <p14:section name="Раздел без заголовка" id="{706C4E06-453A-4FC2-B0B7-698ED092406A}">
          <p14:sldIdLst>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487370-275A-4B5C-96CA-F42670CAAD77}">
  <a:tblStyle styleId="{EA487370-275A-4B5C-96CA-F42670CAAD77}"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71" autoAdjust="0"/>
  </p:normalViewPr>
  <p:slideViewPr>
    <p:cSldViewPr snapToGrid="0">
      <p:cViewPr varScale="1">
        <p:scale>
          <a:sx n="48" d="100"/>
          <a:sy n="48" d="100"/>
        </p:scale>
        <p:origin x="13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4301543" cy="34106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22798" y="1"/>
            <a:ext cx="4301543" cy="341064"/>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4301543" cy="341063"/>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0" i="0" u="none" strike="noStrike" cap="none">
                <a:solidFill>
                  <a:schemeClr val="dk1"/>
                </a:solidFill>
                <a:latin typeface="Calibri"/>
                <a:ea typeface="Calibri"/>
                <a:cs typeface="Calibri"/>
                <a:sym typeface="Calibri"/>
              </a:rPr>
              <a:t>Hello! </a:t>
            </a:r>
            <a:endParaRPr/>
          </a:p>
          <a:p>
            <a:pPr marL="0" marR="0" lvl="0" indent="0" algn="l" rtl="0">
              <a:spcBef>
                <a:spcPts val="0"/>
              </a:spcBef>
              <a:spcAft>
                <a:spcPts val="0"/>
              </a:spcAft>
              <a:buNone/>
            </a:pPr>
            <a:r>
              <a:rPr lang="en-GB" sz="1200" b="0" i="0" u="none" strike="noStrike" cap="none">
                <a:solidFill>
                  <a:schemeClr val="dk1"/>
                </a:solidFill>
                <a:latin typeface="Calibri"/>
                <a:ea typeface="Calibri"/>
                <a:cs typeface="Calibri"/>
                <a:sym typeface="Calibri"/>
              </a:rPr>
              <a:t>My name is Diana Sokurova.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GB"/>
              <a:t>Here I represent the University of Tartu and </a:t>
            </a:r>
            <a:r>
              <a:rPr lang="en-GB" sz="1200" b="0" i="0" u="none" strike="noStrike" cap="none">
                <a:solidFill>
                  <a:schemeClr val="dk1"/>
                </a:solidFill>
                <a:latin typeface="Calibri"/>
                <a:ea typeface="Calibri"/>
                <a:cs typeface="Calibri"/>
                <a:sym typeface="Calibri"/>
              </a:rPr>
              <a:t>the National Institute for Health Development.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GB"/>
              <a:t>My presentation about The Local Pivotal Method and its Application on StatVillage Data</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7" name="Google Shape;87;p1: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1: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SzPts val="1100"/>
              <a:buNone/>
            </a:pPr>
            <a:r>
              <a:rPr lang="en-GB" dirty="0">
                <a:solidFill>
                  <a:srgbClr val="212121"/>
                </a:solidFill>
                <a:highlight>
                  <a:srgbClr val="FFFFFF"/>
                </a:highlight>
                <a:latin typeface="Arial"/>
                <a:ea typeface="Arial"/>
                <a:cs typeface="Arial"/>
                <a:sym typeface="Arial"/>
              </a:rPr>
              <a:t>The first-way is called the Local Pivotal Method I.</a:t>
            </a:r>
            <a:endParaRPr dirty="0">
              <a:solidFill>
                <a:srgbClr val="212121"/>
              </a:solidFill>
              <a:highlight>
                <a:srgbClr val="FFFFFF"/>
              </a:highlight>
              <a:latin typeface="Arial"/>
              <a:ea typeface="Arial"/>
              <a:cs typeface="Arial"/>
              <a:sym typeface="Arial"/>
            </a:endParaRPr>
          </a:p>
          <a:p>
            <a:pPr marL="0" lvl="0" indent="0" rtl="0">
              <a:lnSpc>
                <a:spcPct val="115000"/>
              </a:lnSpc>
              <a:spcBef>
                <a:spcPts val="0"/>
              </a:spcBef>
              <a:spcAft>
                <a:spcPts val="0"/>
              </a:spcAft>
              <a:buSzPts val="1100"/>
              <a:buNone/>
            </a:pPr>
            <a:r>
              <a:rPr lang="en-GB" dirty="0">
                <a:solidFill>
                  <a:srgbClr val="212121"/>
                </a:solidFill>
                <a:highlight>
                  <a:srgbClr val="FFFFFF"/>
                </a:highlight>
                <a:latin typeface="Arial"/>
                <a:ea typeface="Arial"/>
                <a:cs typeface="Arial"/>
                <a:sym typeface="Arial"/>
              </a:rPr>
              <a:t>There is the algorithm how this method is committed</a:t>
            </a:r>
            <a:endParaRPr dirty="0">
              <a:solidFill>
                <a:srgbClr val="212121"/>
              </a:solidFill>
              <a:highlight>
                <a:srgbClr val="FFFFFF"/>
              </a:highlight>
              <a:latin typeface="Arial"/>
              <a:ea typeface="Arial"/>
              <a:cs typeface="Arial"/>
              <a:sym typeface="Arial"/>
            </a:endParaRPr>
          </a:p>
          <a:p>
            <a:pPr marL="0" lvl="0" indent="0" rtl="0">
              <a:lnSpc>
                <a:spcPct val="115000"/>
              </a:lnSpc>
              <a:spcBef>
                <a:spcPts val="0"/>
              </a:spcBef>
              <a:spcAft>
                <a:spcPts val="0"/>
              </a:spcAft>
              <a:buSzPts val="1100"/>
              <a:buNone/>
            </a:pPr>
            <a:r>
              <a:rPr lang="en-GB" dirty="0"/>
              <a:t>Randomly choose </a:t>
            </a:r>
            <a:r>
              <a:rPr lang="en-GB" dirty="0">
                <a:solidFill>
                  <a:srgbClr val="212121"/>
                </a:solidFill>
                <a:highlight>
                  <a:srgbClr val="FFFFFF"/>
                </a:highlight>
                <a:latin typeface="Arial"/>
                <a:ea typeface="Arial"/>
                <a:cs typeface="Arial"/>
                <a:sym typeface="Arial"/>
              </a:rPr>
              <a:t>The first unit</a:t>
            </a:r>
            <a:endParaRPr dirty="0"/>
          </a:p>
          <a:p>
            <a:pPr marL="0" lvl="0" indent="0" rtl="0">
              <a:lnSpc>
                <a:spcPct val="115000"/>
              </a:lnSpc>
              <a:spcBef>
                <a:spcPts val="0"/>
              </a:spcBef>
              <a:spcAft>
                <a:spcPts val="0"/>
              </a:spcAft>
              <a:buSzPts val="1100"/>
              <a:buNone/>
            </a:pPr>
            <a:r>
              <a:rPr lang="en-GB" dirty="0"/>
              <a:t>Choose </a:t>
            </a:r>
            <a:r>
              <a:rPr lang="en-GB" dirty="0">
                <a:solidFill>
                  <a:srgbClr val="212121"/>
                </a:solidFill>
                <a:highlight>
                  <a:srgbClr val="FFFFFF"/>
                </a:highlight>
                <a:latin typeface="Arial"/>
                <a:ea typeface="Arial"/>
                <a:cs typeface="Arial"/>
                <a:sym typeface="Arial"/>
              </a:rPr>
              <a:t>The second one </a:t>
            </a:r>
            <a:r>
              <a:rPr lang="en-GB" dirty="0"/>
              <a:t> </a:t>
            </a:r>
            <a:r>
              <a:rPr lang="en-GB" dirty="0">
                <a:solidFill>
                  <a:srgbClr val="212121"/>
                </a:solidFill>
                <a:highlight>
                  <a:srgbClr val="FFFFFF"/>
                </a:highlight>
                <a:latin typeface="Arial"/>
                <a:ea typeface="Arial"/>
                <a:cs typeface="Arial"/>
                <a:sym typeface="Arial"/>
              </a:rPr>
              <a:t>to be </a:t>
            </a:r>
            <a:r>
              <a:rPr lang="en-GB" dirty="0"/>
              <a:t>a nearest </a:t>
            </a:r>
            <a:r>
              <a:rPr lang="en-GB" dirty="0" err="1"/>
              <a:t>neighbor</a:t>
            </a:r>
            <a:r>
              <a:rPr lang="en-GB" dirty="0"/>
              <a:t> </a:t>
            </a:r>
            <a:r>
              <a:rPr lang="en-GB" dirty="0" err="1"/>
              <a:t>tothe</a:t>
            </a:r>
            <a:r>
              <a:rPr lang="en-GB" dirty="0"/>
              <a:t> first. If two or more units have the same distance to the first, then randomly choose between them. </a:t>
            </a:r>
            <a:endParaRPr dirty="0"/>
          </a:p>
          <a:p>
            <a:pPr marL="0" lvl="0" indent="0" rtl="0">
              <a:lnSpc>
                <a:spcPct val="115000"/>
              </a:lnSpc>
              <a:spcBef>
                <a:spcPts val="0"/>
              </a:spcBef>
              <a:spcAft>
                <a:spcPts val="0"/>
              </a:spcAft>
              <a:buSzPts val="1100"/>
              <a:buNone/>
            </a:pPr>
            <a:r>
              <a:rPr lang="en-GB" dirty="0"/>
              <a:t>If </a:t>
            </a:r>
            <a:r>
              <a:rPr lang="en-GB" dirty="0">
                <a:solidFill>
                  <a:srgbClr val="212121"/>
                </a:solidFill>
                <a:highlight>
                  <a:srgbClr val="FFFFFF"/>
                </a:highlight>
                <a:latin typeface="Arial"/>
                <a:ea typeface="Arial"/>
                <a:cs typeface="Arial"/>
                <a:sym typeface="Arial"/>
              </a:rPr>
              <a:t>the first unit is also the nearest </a:t>
            </a:r>
            <a:r>
              <a:rPr lang="en-GB" dirty="0" err="1">
                <a:solidFill>
                  <a:srgbClr val="212121"/>
                </a:solidFill>
                <a:highlight>
                  <a:srgbClr val="FFFFFF"/>
                </a:highlight>
                <a:latin typeface="Arial"/>
                <a:ea typeface="Arial"/>
                <a:cs typeface="Arial"/>
                <a:sym typeface="Arial"/>
              </a:rPr>
              <a:t>neighbor</a:t>
            </a:r>
            <a:r>
              <a:rPr lang="en-GB" dirty="0">
                <a:solidFill>
                  <a:srgbClr val="212121"/>
                </a:solidFill>
                <a:highlight>
                  <a:srgbClr val="FFFFFF"/>
                </a:highlight>
                <a:latin typeface="Arial"/>
                <a:ea typeface="Arial"/>
                <a:cs typeface="Arial"/>
                <a:sym typeface="Arial"/>
              </a:rPr>
              <a:t> to the second unit</a:t>
            </a:r>
            <a:r>
              <a:rPr lang="en-GB" dirty="0"/>
              <a:t>, then update the inclusion probabilities according to the updating rule. Otherwise repeat the algorithm from the beginning</a:t>
            </a:r>
            <a:endParaRPr dirty="0"/>
          </a:p>
          <a:p>
            <a:pPr marL="0" lvl="0" indent="0" rtl="0">
              <a:lnSpc>
                <a:spcPct val="115000"/>
              </a:lnSpc>
              <a:spcBef>
                <a:spcPts val="0"/>
              </a:spcBef>
              <a:spcAft>
                <a:spcPts val="0"/>
              </a:spcAft>
              <a:buSzPts val="1100"/>
              <a:buNone/>
            </a:pPr>
            <a:r>
              <a:rPr lang="en-GB" dirty="0"/>
              <a:t>Repeat this procedure until all units are ﬁnished</a:t>
            </a:r>
            <a:endParaRPr dirty="0"/>
          </a:p>
          <a:p>
            <a:pPr marL="0" lvl="0" indent="0" rtl="0">
              <a:lnSpc>
                <a:spcPct val="115000"/>
              </a:lnSpc>
              <a:spcBef>
                <a:spcPts val="0"/>
              </a:spcBef>
              <a:spcAft>
                <a:spcPts val="0"/>
              </a:spcAft>
              <a:buClr>
                <a:schemeClr val="dk1"/>
              </a:buClr>
              <a:buSzPts val="1100"/>
              <a:buFont typeface="Arial"/>
              <a:buNone/>
            </a:pP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51" name="Google Shape;151;p11: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2: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25400" lvl="0" indent="0" rtl="0">
              <a:lnSpc>
                <a:spcPct val="115000"/>
              </a:lnSpc>
              <a:spcBef>
                <a:spcPts val="0"/>
              </a:spcBef>
              <a:spcAft>
                <a:spcPts val="0"/>
              </a:spcAft>
              <a:buClr>
                <a:schemeClr val="dk1"/>
              </a:buClr>
              <a:buSzPts val="1100"/>
              <a:buFont typeface="Arial"/>
              <a:buNone/>
            </a:pPr>
            <a:r>
              <a:rPr lang="en-GB" sz="1100">
                <a:solidFill>
                  <a:srgbClr val="212121"/>
                </a:solidFill>
                <a:highlight>
                  <a:srgbClr val="FFFFFF"/>
                </a:highlight>
                <a:latin typeface="Arial"/>
                <a:ea typeface="Arial"/>
                <a:cs typeface="Arial"/>
                <a:sym typeface="Arial"/>
              </a:rPr>
              <a:t>We now look at a second-way algorithm, called the Local </a:t>
            </a:r>
            <a:r>
              <a:rPr lang="en-GB">
                <a:solidFill>
                  <a:srgbClr val="212121"/>
                </a:solidFill>
                <a:highlight>
                  <a:srgbClr val="FFFFFF"/>
                </a:highlight>
                <a:latin typeface="Arial"/>
                <a:ea typeface="Arial"/>
                <a:cs typeface="Arial"/>
                <a:sym typeface="Arial"/>
              </a:rPr>
              <a:t>Pivotal Method</a:t>
            </a:r>
            <a:r>
              <a:rPr lang="en-GB" sz="1100">
                <a:solidFill>
                  <a:srgbClr val="212121"/>
                </a:solidFill>
                <a:highlight>
                  <a:srgbClr val="FFFFFF"/>
                </a:highlight>
                <a:latin typeface="Arial"/>
                <a:ea typeface="Arial"/>
                <a:cs typeface="Arial"/>
                <a:sym typeface="Arial"/>
              </a:rPr>
              <a:t> II.</a:t>
            </a:r>
            <a:br>
              <a:rPr lang="en-GB" sz="1100">
                <a:solidFill>
                  <a:srgbClr val="212121"/>
                </a:solidFill>
                <a:highlight>
                  <a:srgbClr val="FFFFFF"/>
                </a:highlight>
                <a:latin typeface="Arial"/>
                <a:ea typeface="Arial"/>
                <a:cs typeface="Arial"/>
                <a:sym typeface="Arial"/>
              </a:rPr>
            </a:br>
            <a:r>
              <a:rPr lang="en-GB" sz="1100">
                <a:solidFill>
                  <a:srgbClr val="212121"/>
                </a:solidFill>
                <a:highlight>
                  <a:srgbClr val="FFFFFF"/>
                </a:highlight>
                <a:latin typeface="Arial"/>
                <a:ea typeface="Arial"/>
                <a:cs typeface="Arial"/>
                <a:sym typeface="Arial"/>
              </a:rPr>
              <a:t>This algorithm is almost the same as the previous algorithm, excepted the third point.</a:t>
            </a:r>
            <a:br>
              <a:rPr lang="en-GB" sz="1100">
                <a:solidFill>
                  <a:srgbClr val="212121"/>
                </a:solidFill>
                <a:highlight>
                  <a:srgbClr val="FFFFFF"/>
                </a:highlight>
                <a:latin typeface="Arial"/>
                <a:ea typeface="Arial"/>
                <a:cs typeface="Arial"/>
                <a:sym typeface="Arial"/>
              </a:rPr>
            </a:br>
            <a:r>
              <a:rPr lang="en-GB" sz="1100">
                <a:solidFill>
                  <a:srgbClr val="212121"/>
                </a:solidFill>
                <a:highlight>
                  <a:srgbClr val="FFFFFF"/>
                </a:highlight>
                <a:latin typeface="Arial"/>
                <a:ea typeface="Arial"/>
                <a:cs typeface="Arial"/>
                <a:sym typeface="Arial"/>
              </a:rPr>
              <a:t>Here, the first unit is chosen, its nearest neighbor is found, and then their inclusion probabilities are directly updated without checking the other distance .</a:t>
            </a:r>
            <a:br>
              <a:rPr lang="en-GB" sz="1100">
                <a:solidFill>
                  <a:srgbClr val="212121"/>
                </a:solidFill>
                <a:highlight>
                  <a:srgbClr val="FFFFFF"/>
                </a:highlight>
                <a:latin typeface="Arial"/>
                <a:ea typeface="Arial"/>
                <a:cs typeface="Arial"/>
                <a:sym typeface="Arial"/>
              </a:rPr>
            </a:br>
            <a:r>
              <a:rPr lang="en-GB" sz="1100">
                <a:solidFill>
                  <a:srgbClr val="212121"/>
                </a:solidFill>
                <a:highlight>
                  <a:srgbClr val="FFFFFF"/>
                </a:highlight>
                <a:latin typeface="Arial"/>
                <a:ea typeface="Arial"/>
                <a:cs typeface="Arial"/>
                <a:sym typeface="Arial"/>
              </a:rPr>
              <a:t>The process ends when all units are finished</a:t>
            </a:r>
            <a:endParaRPr sz="1100">
              <a:solidFill>
                <a:srgbClr val="212121"/>
              </a:solidFill>
              <a:highlight>
                <a:srgbClr val="FFFFFF"/>
              </a:highligh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8" name="Google Shape;158;p12: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4: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SzPts val="1100"/>
              <a:buNone/>
            </a:pPr>
            <a:r>
              <a:rPr lang="en-GB" dirty="0"/>
              <a:t>To compare Local Pivotal Method with other sampling methods was used the Monte-Carlo simulation.</a:t>
            </a:r>
            <a:endParaRPr dirty="0"/>
          </a:p>
          <a:p>
            <a:pPr marL="0" lvl="0" indent="0" rtl="0">
              <a:lnSpc>
                <a:spcPct val="115000"/>
              </a:lnSpc>
              <a:spcBef>
                <a:spcPts val="0"/>
              </a:spcBef>
              <a:spcAft>
                <a:spcPts val="0"/>
              </a:spcAft>
              <a:buSzPts val="1100"/>
              <a:buNone/>
            </a:pPr>
            <a:r>
              <a:rPr lang="en-GB" dirty="0"/>
              <a:t>For each sampling method, 1000 samples were drawn and 1000 estimations of total were found. Then Monte-Carlo mean and Monte-Carlo standard error was calculated by following equation.</a:t>
            </a:r>
            <a:endParaRPr dirty="0"/>
          </a:p>
          <a:p>
            <a:pPr marL="0" lvl="0" indent="0" rtl="0">
              <a:lnSpc>
                <a:spcPct val="115000"/>
              </a:lnSpc>
              <a:spcBef>
                <a:spcPts val="0"/>
              </a:spcBef>
              <a:spcAft>
                <a:spcPts val="0"/>
              </a:spcAft>
              <a:buSzPts val="1100"/>
              <a:buNone/>
            </a:pPr>
            <a:endParaRPr dirty="0"/>
          </a:p>
          <a:p>
            <a:pPr marL="0" lvl="0" indent="0" rtl="0">
              <a:lnSpc>
                <a:spcPct val="115000"/>
              </a:lnSpc>
              <a:spcBef>
                <a:spcPts val="0"/>
              </a:spcBef>
              <a:spcAft>
                <a:spcPts val="0"/>
              </a:spcAft>
              <a:buSzPts val="1100"/>
              <a:buNone/>
            </a:pPr>
            <a:r>
              <a:rPr lang="en-GB" dirty="0"/>
              <a:t>Data was taken from  a hypothetical village in Canada, named </a:t>
            </a:r>
            <a:r>
              <a:rPr lang="en-GB" dirty="0" err="1"/>
              <a:t>StatVillage</a:t>
            </a:r>
            <a:r>
              <a:rPr lang="en-GB" dirty="0"/>
              <a:t>. The data of </a:t>
            </a:r>
            <a:r>
              <a:rPr lang="en-GB" dirty="0" err="1"/>
              <a:t>StatVillage</a:t>
            </a:r>
            <a:r>
              <a:rPr lang="en-GB" dirty="0"/>
              <a:t> is real, because was taken from the 1991 census of Canada.</a:t>
            </a:r>
            <a:endParaRPr dirty="0"/>
          </a:p>
          <a:p>
            <a:pPr marL="0" lvl="0" indent="0" rtl="0">
              <a:lnSpc>
                <a:spcPct val="115000"/>
              </a:lnSpc>
              <a:spcBef>
                <a:spcPts val="0"/>
              </a:spcBef>
              <a:spcAft>
                <a:spcPts val="0"/>
              </a:spcAft>
              <a:buSzPts val="1100"/>
              <a:buNone/>
            </a:pPr>
            <a:endParaRPr dirty="0"/>
          </a:p>
          <a:p>
            <a:pPr marL="0" lvl="0" indent="0" rtl="0">
              <a:lnSpc>
                <a:spcPct val="115000"/>
              </a:lnSpc>
              <a:spcBef>
                <a:spcPts val="0"/>
              </a:spcBef>
              <a:spcAft>
                <a:spcPts val="0"/>
              </a:spcAft>
              <a:buSzPts val="1100"/>
              <a:buNone/>
            </a:pPr>
            <a:r>
              <a:rPr lang="en-GB" dirty="0"/>
              <a:t>Simulations was done for two study variables: continuous variable household month income (</a:t>
            </a:r>
            <a:r>
              <a:rPr lang="en-GB" dirty="0" err="1"/>
              <a:t>moninch</a:t>
            </a:r>
            <a:r>
              <a:rPr lang="en-GB" dirty="0"/>
              <a:t>) , and discrete variable household size (</a:t>
            </a:r>
            <a:r>
              <a:rPr lang="en-GB" dirty="0" err="1"/>
              <a:t>hhsize</a:t>
            </a:r>
            <a:r>
              <a:rPr lang="en-GB" dirty="0"/>
              <a:t>). </a:t>
            </a:r>
            <a:endParaRPr dirty="0"/>
          </a:p>
          <a:p>
            <a:pPr marL="0" lvl="0" indent="0" rtl="0">
              <a:lnSpc>
                <a:spcPct val="115000"/>
              </a:lnSpc>
              <a:spcBef>
                <a:spcPts val="0"/>
              </a:spcBef>
              <a:spcAft>
                <a:spcPts val="0"/>
              </a:spcAft>
              <a:buSzPts val="1100"/>
              <a:buNone/>
            </a:pPr>
            <a:r>
              <a:rPr lang="en-GB" dirty="0"/>
              <a:t>The block and the house numbers from address of household and number of income recipients were taken as the auxiliary information.</a:t>
            </a:r>
            <a:endParaRPr dirty="0"/>
          </a:p>
          <a:p>
            <a:pPr marL="0" marR="0" lvl="0" indent="0" algn="l" rtl="0">
              <a:spcBef>
                <a:spcPts val="0"/>
              </a:spcBef>
              <a:spcAft>
                <a:spcPts val="0"/>
              </a:spcAft>
              <a:buNone/>
            </a:pPr>
            <a:endParaRPr sz="1200" b="1" i="0" u="none" strike="noStrike" cap="none" dirty="0">
              <a:solidFill>
                <a:schemeClr val="dk1"/>
              </a:solidFill>
              <a:latin typeface="Calibri"/>
              <a:ea typeface="Calibri"/>
              <a:cs typeface="Calibri"/>
              <a:sym typeface="Calibri"/>
            </a:endParaRPr>
          </a:p>
        </p:txBody>
      </p:sp>
      <p:sp>
        <p:nvSpPr>
          <p:cNvPr id="165" name="Google Shape;165;p14: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25400" lvl="0" indent="0" rtl="0">
              <a:lnSpc>
                <a:spcPct val="115000"/>
              </a:lnSpc>
              <a:spcBef>
                <a:spcPts val="0"/>
              </a:spcBef>
              <a:spcAft>
                <a:spcPts val="0"/>
              </a:spcAft>
              <a:buSzPts val="1100"/>
              <a:buNone/>
            </a:pPr>
            <a:r>
              <a:rPr lang="en-GB" sz="1100">
                <a:solidFill>
                  <a:srgbClr val="212121"/>
                </a:solidFill>
                <a:highlight>
                  <a:srgbClr val="FFFFFF"/>
                </a:highlight>
                <a:latin typeface="Arial"/>
                <a:ea typeface="Arial"/>
                <a:cs typeface="Arial"/>
                <a:sym typeface="Arial"/>
              </a:rPr>
              <a:t>Let's first look at the simulation results for the continuous variable.</a:t>
            </a:r>
            <a:endParaRPr sz="110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SzPts val="1100"/>
              <a:buNone/>
            </a:pPr>
            <a:endParaRPr sz="110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SzPts val="1100"/>
              <a:buNone/>
            </a:pPr>
            <a:r>
              <a:rPr lang="en-GB" sz="1100">
                <a:solidFill>
                  <a:srgbClr val="212121"/>
                </a:solidFill>
                <a:highlight>
                  <a:srgbClr val="FFFFFF"/>
                </a:highlight>
                <a:latin typeface="Arial"/>
                <a:ea typeface="Arial"/>
                <a:cs typeface="Arial"/>
                <a:sym typeface="Arial"/>
              </a:rPr>
              <a:t>Based on the table, the most accurate estimates are gotten from the systematic stratified sampling and both local pivotal methods. Where is  small difference in standard errors between both local pivotal methods.</a:t>
            </a:r>
            <a:endParaRPr sz="110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SzPts val="1100"/>
              <a:buNone/>
            </a:pPr>
            <a:br>
              <a:rPr lang="en-GB" sz="1100">
                <a:solidFill>
                  <a:srgbClr val="212121"/>
                </a:solidFill>
                <a:highlight>
                  <a:srgbClr val="FFFFFF"/>
                </a:highlight>
                <a:latin typeface="Arial"/>
                <a:ea typeface="Arial"/>
                <a:cs typeface="Arial"/>
                <a:sym typeface="Arial"/>
              </a:rPr>
            </a:br>
            <a:r>
              <a:rPr lang="en-GB" sz="1100">
                <a:solidFill>
                  <a:srgbClr val="212121"/>
                </a:solidFill>
                <a:highlight>
                  <a:srgbClr val="FFFFFF"/>
                </a:highlight>
                <a:latin typeface="Arial"/>
                <a:ea typeface="Arial"/>
                <a:cs typeface="Arial"/>
                <a:sym typeface="Arial"/>
              </a:rPr>
              <a:t>In the figure, it can be seen that, in the case of a local pivotal method II, the difference between the upper and lower quartile of the estimates is the smallest.</a:t>
            </a:r>
            <a:endParaRPr sz="1100">
              <a:solidFill>
                <a:srgbClr val="212121"/>
              </a:solidFill>
              <a:highlight>
                <a:srgbClr val="FFFFFF"/>
              </a:highligh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a:p>
          <a:p>
            <a:pPr marL="0" marR="0" lvl="0" indent="0" algn="l" rtl="0">
              <a:spcBef>
                <a:spcPts val="0"/>
              </a:spcBef>
              <a:spcAft>
                <a:spcPts val="0"/>
              </a:spcAft>
              <a:buNone/>
            </a:pP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2" name="Google Shape;172;p15: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6: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25400" lvl="0" indent="0" rtl="0">
              <a:lnSpc>
                <a:spcPct val="115000"/>
              </a:lnSpc>
              <a:spcBef>
                <a:spcPts val="0"/>
              </a:spcBef>
              <a:spcAft>
                <a:spcPts val="0"/>
              </a:spcAft>
              <a:buClr>
                <a:schemeClr val="dk1"/>
              </a:buClr>
              <a:buSzPts val="1100"/>
              <a:buFont typeface="Arial"/>
              <a:buNone/>
            </a:pPr>
            <a:r>
              <a:rPr lang="en-GB" sz="1100">
                <a:solidFill>
                  <a:srgbClr val="212121"/>
                </a:solidFill>
                <a:highlight>
                  <a:schemeClr val="lt1"/>
                </a:highlight>
                <a:latin typeface="Arial"/>
                <a:ea typeface="Arial"/>
                <a:cs typeface="Arial"/>
                <a:sym typeface="Arial"/>
              </a:rPr>
              <a:t>Here is the simulation results for the discrete variable.</a:t>
            </a:r>
            <a:endParaRPr>
              <a:solidFill>
                <a:srgbClr val="212121"/>
              </a:solidFill>
              <a:highlight>
                <a:srgbClr val="FFFFFF"/>
              </a:highlight>
              <a:latin typeface="Arial"/>
              <a:ea typeface="Arial"/>
              <a:cs typeface="Arial"/>
              <a:sym typeface="Arial"/>
            </a:endParaRPr>
          </a:p>
          <a:p>
            <a:pPr marL="0" marR="0" lvl="0" indent="0" algn="l" rtl="0">
              <a:spcBef>
                <a:spcPts val="0"/>
              </a:spcBef>
              <a:spcAft>
                <a:spcPts val="0"/>
              </a:spcAft>
              <a:buSzPts val="1100"/>
              <a:buNone/>
            </a:pPr>
            <a:r>
              <a:rPr lang="en-GB">
                <a:solidFill>
                  <a:srgbClr val="212121"/>
                </a:solidFill>
                <a:highlight>
                  <a:srgbClr val="FFFFFF"/>
                </a:highlight>
                <a:latin typeface="Arial"/>
                <a:ea typeface="Arial"/>
                <a:cs typeface="Arial"/>
                <a:sym typeface="Arial"/>
              </a:rPr>
              <a:t>Based on the table, the most accurate estimate for standard error is derived from a systematic stratified sampling. Both local pivotal methods did not give the best or worst estimate, but the local pivotal method II is a bit more accurate than the local pivotal I.</a:t>
            </a:r>
            <a:endParaRPr>
              <a:solidFill>
                <a:srgbClr val="212121"/>
              </a:solidFill>
              <a:highlight>
                <a:srgbClr val="FFFFFF"/>
              </a:highlight>
              <a:latin typeface="Arial"/>
              <a:ea typeface="Arial"/>
              <a:cs typeface="Arial"/>
              <a:sym typeface="Arial"/>
            </a:endParaRPr>
          </a:p>
          <a:p>
            <a:pPr marL="0" marR="0" lvl="0" indent="0" algn="l" rtl="0">
              <a:spcBef>
                <a:spcPts val="0"/>
              </a:spcBef>
              <a:spcAft>
                <a:spcPts val="0"/>
              </a:spcAft>
              <a:buSzPts val="1100"/>
              <a:buNone/>
            </a:pPr>
            <a:br>
              <a:rPr lang="en-GB">
                <a:solidFill>
                  <a:srgbClr val="212121"/>
                </a:solidFill>
                <a:highlight>
                  <a:srgbClr val="FFFFFF"/>
                </a:highlight>
                <a:latin typeface="Arial"/>
                <a:ea typeface="Arial"/>
                <a:cs typeface="Arial"/>
                <a:sym typeface="Arial"/>
              </a:rPr>
            </a:br>
            <a:r>
              <a:rPr lang="en-GB">
                <a:solidFill>
                  <a:srgbClr val="212121"/>
                </a:solidFill>
                <a:highlight>
                  <a:srgbClr val="FFFFFF"/>
                </a:highlight>
                <a:latin typeface="Arial"/>
                <a:ea typeface="Arial"/>
                <a:cs typeface="Arial"/>
                <a:sym typeface="Arial"/>
              </a:rPr>
              <a:t>In addition, the figure shows that there is no exceptions in the systematic stratified sampling.</a:t>
            </a:r>
            <a:br>
              <a:rPr lang="en-GB">
                <a:solidFill>
                  <a:srgbClr val="212121"/>
                </a:solidFill>
                <a:highlight>
                  <a:srgbClr val="FFFFFF"/>
                </a:highlight>
                <a:latin typeface="Arial"/>
                <a:ea typeface="Arial"/>
                <a:cs typeface="Arial"/>
                <a:sym typeface="Arial"/>
              </a:rPr>
            </a:br>
            <a:r>
              <a:rPr lang="en-GB">
                <a:solidFill>
                  <a:srgbClr val="212121"/>
                </a:solidFill>
                <a:highlight>
                  <a:srgbClr val="FFFFFF"/>
                </a:highlight>
                <a:latin typeface="Arial"/>
                <a:ea typeface="Arial"/>
                <a:cs typeface="Arial"/>
                <a:sym typeface="Arial"/>
              </a:rPr>
              <a:t>At the same time, the difference between the upper and lower quartile is less in the case of a Stratified Random Sampling.</a:t>
            </a:r>
            <a:endParaRPr>
              <a:solidFill>
                <a:srgbClr val="212121"/>
              </a:solidFill>
              <a:highlight>
                <a:srgbClr val="FFFFFF"/>
              </a:highlight>
              <a:latin typeface="Arial"/>
              <a:ea typeface="Arial"/>
              <a:cs typeface="Arial"/>
              <a:sym typeface="Arial"/>
            </a:endParaRPr>
          </a:p>
          <a:p>
            <a:pPr marL="0" marR="0" lvl="0" indent="0" algn="l" rtl="0">
              <a:spcBef>
                <a:spcPts val="0"/>
              </a:spcBef>
              <a:spcAft>
                <a:spcPts val="0"/>
              </a:spcAft>
              <a:buSzPts val="1100"/>
              <a:buNone/>
            </a:pPr>
            <a:endParaRPr/>
          </a:p>
          <a:p>
            <a:pPr marL="0" marR="0" lvl="0" indent="0" algn="l" rtl="0">
              <a:spcBef>
                <a:spcPts val="0"/>
              </a:spcBef>
              <a:spcAft>
                <a:spcPts val="0"/>
              </a:spcAft>
              <a:buSzPts val="1100"/>
              <a:buNone/>
            </a:pPr>
            <a:endParaRPr/>
          </a:p>
          <a:p>
            <a:pPr marL="0" marR="0" lvl="0" indent="0" algn="l" rtl="0">
              <a:spcBef>
                <a:spcPts val="0"/>
              </a:spcBef>
              <a:spcAft>
                <a:spcPts val="0"/>
              </a:spcAft>
              <a:buClr>
                <a:schemeClr val="dk1"/>
              </a:buClr>
              <a:buSzPts val="1100"/>
              <a:buFont typeface="Arial"/>
              <a:buNone/>
            </a:pPr>
            <a:r>
              <a:rPr lang="en-GB"/>
              <a:t>Diskreetse tunnuse korral ei andnud lokaalsed pöördemeetodid parimat ega halvimat hinnangut.</a:t>
            </a:r>
            <a:endParaRPr/>
          </a:p>
          <a:p>
            <a:pPr marL="0" marR="0" lvl="0" indent="0" algn="l" rtl="0">
              <a:spcBef>
                <a:spcPts val="0"/>
              </a:spcBef>
              <a:spcAft>
                <a:spcPts val="0"/>
              </a:spcAft>
              <a:buClr>
                <a:schemeClr val="dk1"/>
              </a:buClr>
              <a:buSzPts val="1100"/>
              <a:buFont typeface="Arial"/>
              <a:buNone/>
            </a:pPr>
            <a:r>
              <a:rPr lang="en-GB"/>
              <a:t>Kõige täpsem hinnang on saadud süstemaatilise kihtvaliku abil.</a:t>
            </a:r>
            <a:endParaRPr/>
          </a:p>
          <a:p>
            <a:pPr marL="0" marR="0" lvl="0" indent="0" algn="l" rtl="0">
              <a:spcBef>
                <a:spcPts val="0"/>
              </a:spcBef>
              <a:spcAft>
                <a:spcPts val="0"/>
              </a:spcAft>
              <a:buClr>
                <a:schemeClr val="dk1"/>
              </a:buClr>
              <a:buSzPts val="1100"/>
              <a:buFont typeface="Arial"/>
              <a:buNone/>
            </a:pPr>
            <a:r>
              <a:rPr lang="en-GB"/>
              <a:t>Joonisel on lisaks näha, et  süstemaatilise kihtvaliku korral ei ole ühtegi erindit.</a:t>
            </a:r>
            <a:endParaRPr/>
          </a:p>
          <a:p>
            <a:pPr marL="0" marR="0" lvl="0" indent="0" algn="l" rtl="0">
              <a:spcBef>
                <a:spcPts val="0"/>
              </a:spcBef>
              <a:spcAft>
                <a:spcPts val="0"/>
              </a:spcAft>
              <a:buClr>
                <a:schemeClr val="dk1"/>
              </a:buClr>
              <a:buSzPts val="1100"/>
              <a:buFont typeface="Arial"/>
              <a:buNone/>
            </a:pPr>
            <a:r>
              <a:rPr lang="en-GB"/>
              <a:t>Samal ajal lihtsa juhusliku kihtvaliku korral ülemise ja alumise kvartiili vahe on väiksem.</a:t>
            </a:r>
            <a:endParaRPr/>
          </a:p>
          <a:p>
            <a:pPr marL="0" marR="0" lvl="0" indent="0" algn="l" rtl="0">
              <a:spcBef>
                <a:spcPts val="0"/>
              </a:spcBef>
              <a:spcAft>
                <a:spcPts val="0"/>
              </a:spcAft>
              <a:buClr>
                <a:schemeClr val="dk1"/>
              </a:buClr>
              <a:buSzPts val="1100"/>
              <a:buFont typeface="Arial"/>
              <a:buNone/>
            </a:pPr>
            <a:endParaRPr/>
          </a:p>
          <a:p>
            <a:pPr marL="0" marR="0" lvl="0" indent="0" algn="l" rtl="0">
              <a:spcBef>
                <a:spcPts val="0"/>
              </a:spcBef>
              <a:spcAft>
                <a:spcPts val="0"/>
              </a:spcAft>
              <a:buNone/>
            </a:pP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80" name="Google Shape;180;p16: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7: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7: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25400" lvl="0" indent="0" rtl="0">
              <a:lnSpc>
                <a:spcPct val="115000"/>
              </a:lnSpc>
              <a:spcBef>
                <a:spcPts val="0"/>
              </a:spcBef>
              <a:spcAft>
                <a:spcPts val="0"/>
              </a:spcAft>
              <a:buClr>
                <a:schemeClr val="dk1"/>
              </a:buClr>
              <a:buSzPts val="1100"/>
              <a:buFont typeface="Arial"/>
              <a:buNone/>
            </a:pPr>
            <a:r>
              <a:rPr lang="en-GB" sz="1100" dirty="0">
                <a:solidFill>
                  <a:srgbClr val="212121"/>
                </a:solidFill>
                <a:highlight>
                  <a:srgbClr val="FFFFFF"/>
                </a:highlight>
                <a:latin typeface="Arial"/>
                <a:ea typeface="Arial"/>
                <a:cs typeface="Arial"/>
                <a:sym typeface="Arial"/>
              </a:rPr>
              <a:t>On this slide, the </a:t>
            </a:r>
            <a:r>
              <a:rPr lang="en-GB" sz="1100" dirty="0" err="1">
                <a:solidFill>
                  <a:srgbClr val="212121"/>
                </a:solidFill>
                <a:highlight>
                  <a:srgbClr val="FFFFFF"/>
                </a:highlight>
                <a:latin typeface="Arial"/>
                <a:ea typeface="Arial"/>
                <a:cs typeface="Arial"/>
                <a:sym typeface="Arial"/>
              </a:rPr>
              <a:t>StatVillage</a:t>
            </a:r>
            <a:r>
              <a:rPr lang="en-GB" sz="1100" dirty="0">
                <a:solidFill>
                  <a:srgbClr val="212121"/>
                </a:solidFill>
                <a:highlight>
                  <a:srgbClr val="FFFFFF"/>
                </a:highlight>
                <a:latin typeface="Arial"/>
                <a:ea typeface="Arial"/>
                <a:cs typeface="Arial"/>
                <a:sym typeface="Arial"/>
              </a:rPr>
              <a:t> village is shown. The green points are the houses that were included in the sample using simple random sampling and local pivotal method I.</a:t>
            </a:r>
            <a:endParaRPr sz="1100" dirty="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Clr>
                <a:schemeClr val="dk1"/>
              </a:buClr>
              <a:buSzPts val="1100"/>
              <a:buFont typeface="Arial"/>
              <a:buNone/>
            </a:pPr>
            <a:endParaRPr sz="1100" dirty="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Clr>
                <a:schemeClr val="dk1"/>
              </a:buClr>
              <a:buSzPts val="1100"/>
              <a:buFont typeface="Arial"/>
              <a:buNone/>
            </a:pPr>
            <a:r>
              <a:rPr lang="en-GB" sz="1100" dirty="0">
                <a:solidFill>
                  <a:srgbClr val="212121"/>
                </a:solidFill>
                <a:highlight>
                  <a:srgbClr val="FFFFFF"/>
                </a:highlight>
                <a:latin typeface="Arial"/>
                <a:ea typeface="Arial"/>
                <a:cs typeface="Arial"/>
                <a:sym typeface="Arial"/>
              </a:rPr>
              <a:t>Every square is the block of 8 houses</a:t>
            </a:r>
            <a:r>
              <a:rPr lang="en-US" sz="1100" dirty="0">
                <a:solidFill>
                  <a:srgbClr val="212121"/>
                </a:solidFill>
                <a:highlight>
                  <a:srgbClr val="FFFFFF"/>
                </a:highlight>
                <a:latin typeface="Arial"/>
                <a:ea typeface="Arial"/>
                <a:cs typeface="Arial"/>
                <a:sym typeface="Arial"/>
              </a:rPr>
              <a:t>.</a:t>
            </a:r>
            <a:endParaRPr sz="1100" dirty="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Clr>
                <a:schemeClr val="dk1"/>
              </a:buClr>
              <a:buSzPts val="1100"/>
              <a:buFont typeface="Arial"/>
              <a:buNone/>
            </a:pPr>
            <a:r>
              <a:rPr lang="en-GB" sz="1100" dirty="0">
                <a:solidFill>
                  <a:srgbClr val="212121"/>
                </a:solidFill>
                <a:highlight>
                  <a:srgbClr val="FFFFFF"/>
                </a:highlight>
                <a:latin typeface="Arial"/>
                <a:ea typeface="Arial"/>
                <a:cs typeface="Arial"/>
                <a:sym typeface="Arial"/>
              </a:rPr>
              <a:t>With blue are marked these blocks, in which none of houses were chosen</a:t>
            </a:r>
            <a:endParaRPr sz="1100" dirty="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Clr>
                <a:schemeClr val="dk1"/>
              </a:buClr>
              <a:buSzPts val="1100"/>
              <a:buFont typeface="Arial"/>
              <a:buNone/>
            </a:pPr>
            <a:r>
              <a:rPr lang="en-GB" sz="1100" dirty="0">
                <a:solidFill>
                  <a:srgbClr val="212121"/>
                </a:solidFill>
                <a:highlight>
                  <a:srgbClr val="FFFFFF"/>
                </a:highlight>
                <a:latin typeface="Arial"/>
                <a:ea typeface="Arial"/>
                <a:cs typeface="Arial"/>
                <a:sym typeface="Arial"/>
              </a:rPr>
              <a:t>With  red are marked these blocks, in which more than 4 houses were chosen</a:t>
            </a:r>
            <a:endParaRPr sz="1100" dirty="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Clr>
                <a:schemeClr val="dk1"/>
              </a:buClr>
              <a:buSzPts val="1100"/>
              <a:buFont typeface="Arial"/>
              <a:buNone/>
            </a:pPr>
            <a:br>
              <a:rPr lang="en-GB" sz="1100" dirty="0">
                <a:solidFill>
                  <a:srgbClr val="212121"/>
                </a:solidFill>
                <a:highlight>
                  <a:srgbClr val="FFFFFF"/>
                </a:highlight>
                <a:latin typeface="Arial"/>
                <a:ea typeface="Arial"/>
                <a:cs typeface="Arial"/>
                <a:sym typeface="Arial"/>
              </a:rPr>
            </a:br>
            <a:r>
              <a:rPr lang="en-GB" sz="1100" dirty="0">
                <a:solidFill>
                  <a:srgbClr val="212121"/>
                </a:solidFill>
                <a:highlight>
                  <a:srgbClr val="FFFFFF"/>
                </a:highlight>
                <a:latin typeface="Arial"/>
                <a:ea typeface="Arial"/>
                <a:cs typeface="Arial"/>
                <a:sym typeface="Arial"/>
              </a:rPr>
              <a:t>It is seen that, in the case of a simple random sampling, there are more marked blocks and they are placed closer to each other than in the case of local </a:t>
            </a:r>
            <a:r>
              <a:rPr lang="en-GB" sz="1100" dirty="0">
                <a:solidFill>
                  <a:srgbClr val="212121"/>
                </a:solidFill>
                <a:highlight>
                  <a:schemeClr val="lt1"/>
                </a:highlight>
                <a:latin typeface="Arial"/>
                <a:ea typeface="Arial"/>
                <a:cs typeface="Arial"/>
                <a:sym typeface="Arial"/>
              </a:rPr>
              <a:t>pivotal method I</a:t>
            </a:r>
            <a:r>
              <a:rPr lang="en-GB" sz="1100" dirty="0">
                <a:solidFill>
                  <a:srgbClr val="212121"/>
                </a:solidFill>
                <a:highlight>
                  <a:srgbClr val="FFFFFF"/>
                </a:highlight>
                <a:latin typeface="Arial"/>
                <a:ea typeface="Arial"/>
                <a:cs typeface="Arial"/>
                <a:sym typeface="Arial"/>
              </a:rPr>
              <a:t>I.</a:t>
            </a:r>
            <a:br>
              <a:rPr lang="en-GB" sz="1100" dirty="0">
                <a:solidFill>
                  <a:srgbClr val="212121"/>
                </a:solidFill>
                <a:highlight>
                  <a:srgbClr val="FFFFFF"/>
                </a:highlight>
                <a:latin typeface="Arial"/>
                <a:ea typeface="Arial"/>
                <a:cs typeface="Arial"/>
                <a:sym typeface="Arial"/>
              </a:rPr>
            </a:br>
            <a:r>
              <a:rPr lang="en-GB" sz="1100" dirty="0">
                <a:solidFill>
                  <a:srgbClr val="212121"/>
                </a:solidFill>
                <a:highlight>
                  <a:srgbClr val="FFFFFF"/>
                </a:highlight>
                <a:latin typeface="Arial"/>
                <a:ea typeface="Arial"/>
                <a:cs typeface="Arial"/>
                <a:sym typeface="Arial"/>
              </a:rPr>
              <a:t>This shows that the local </a:t>
            </a:r>
            <a:r>
              <a:rPr lang="en-GB" sz="1100" dirty="0">
                <a:solidFill>
                  <a:srgbClr val="212121"/>
                </a:solidFill>
                <a:highlight>
                  <a:schemeClr val="lt1"/>
                </a:highlight>
                <a:latin typeface="Arial"/>
                <a:ea typeface="Arial"/>
                <a:cs typeface="Arial"/>
                <a:sym typeface="Arial"/>
              </a:rPr>
              <a:t>pivotal method </a:t>
            </a:r>
            <a:r>
              <a:rPr lang="en-GB" sz="1100" dirty="0">
                <a:solidFill>
                  <a:srgbClr val="212121"/>
                </a:solidFill>
                <a:highlight>
                  <a:srgbClr val="FFFFFF"/>
                </a:highlight>
                <a:latin typeface="Arial"/>
                <a:ea typeface="Arial"/>
                <a:cs typeface="Arial"/>
                <a:sym typeface="Arial"/>
              </a:rPr>
              <a:t>I is more balanced than the simple random sampling.</a:t>
            </a:r>
            <a:endParaRPr sz="1100" dirty="0">
              <a:solidFill>
                <a:srgbClr val="212121"/>
              </a:solidFill>
              <a:highlight>
                <a:srgbClr val="FFFFFF"/>
              </a:highlight>
              <a:latin typeface="Arial"/>
              <a:ea typeface="Arial"/>
              <a:cs typeface="Arial"/>
              <a:sym typeface="Arial"/>
            </a:endParaRPr>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dirty="0"/>
          </a:p>
        </p:txBody>
      </p:sp>
      <p:sp>
        <p:nvSpPr>
          <p:cNvPr id="188" name="Google Shape;188;p17: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8: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a:t>To sum up, in the case of a continuous variable, both local pivotal methods provide more accurate estimates, and in this case, it is recommended to use local pivotal method II because it is more accurate and faster in execution. In the case of a discrete variable, each of the local pivotal methods did not provide any better estimates, and in this case, it is advisable to use a systematic stratified selection. </a:t>
            </a:r>
            <a:endParaRPr/>
          </a:p>
          <a:p>
            <a:pPr marL="0" lvl="0" indent="0" rtl="0">
              <a:lnSpc>
                <a:spcPct val="115000"/>
              </a:lnSpc>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p:txBody>
      </p:sp>
      <p:sp>
        <p:nvSpPr>
          <p:cNvPr id="196" name="Google Shape;196;p18: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9: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a:p>
          <a:p>
            <a:pPr marL="0" lvl="0" indent="0" rtl="0">
              <a:lnSpc>
                <a:spcPct val="115000"/>
              </a:lnSpc>
              <a:spcBef>
                <a:spcPts val="0"/>
              </a:spcBef>
              <a:spcAft>
                <a:spcPts val="0"/>
              </a:spcAft>
              <a:buClr>
                <a:schemeClr val="dk1"/>
              </a:buClr>
              <a:buSzPts val="1100"/>
              <a:buFont typeface="Arial"/>
              <a:buNone/>
            </a:pPr>
            <a:r>
              <a:rPr lang="en-GB">
                <a:solidFill>
                  <a:srgbClr val="212121"/>
                </a:solidFill>
                <a:highlight>
                  <a:srgbClr val="FFFFFF"/>
                </a:highlight>
                <a:latin typeface="Arial"/>
                <a:ea typeface="Arial"/>
                <a:cs typeface="Arial"/>
                <a:sym typeface="Arial"/>
              </a:rPr>
              <a:t>That's where my presentation ends.</a:t>
            </a:r>
            <a:br>
              <a:rPr lang="en-GB">
                <a:solidFill>
                  <a:srgbClr val="212121"/>
                </a:solidFill>
                <a:highlight>
                  <a:srgbClr val="FFFFFF"/>
                </a:highlight>
                <a:latin typeface="Arial"/>
                <a:ea typeface="Arial"/>
                <a:cs typeface="Arial"/>
                <a:sym typeface="Arial"/>
              </a:rPr>
            </a:br>
            <a:r>
              <a:rPr lang="en-GB">
                <a:solidFill>
                  <a:srgbClr val="212121"/>
                </a:solidFill>
                <a:highlight>
                  <a:srgbClr val="FFFFFF"/>
                </a:highlight>
                <a:latin typeface="Arial"/>
                <a:ea typeface="Arial"/>
                <a:cs typeface="Arial"/>
                <a:sym typeface="Arial"/>
              </a:rPr>
              <a:t>Thank you for attention!</a:t>
            </a:r>
            <a:br>
              <a:rPr lang="en-GB">
                <a:solidFill>
                  <a:srgbClr val="212121"/>
                </a:solidFill>
                <a:highlight>
                  <a:srgbClr val="FFFFFF"/>
                </a:highlight>
                <a:latin typeface="Arial"/>
                <a:ea typeface="Arial"/>
                <a:cs typeface="Arial"/>
                <a:sym typeface="Arial"/>
              </a:rPr>
            </a:br>
            <a:r>
              <a:rPr lang="en-GB">
                <a:solidFill>
                  <a:srgbClr val="212121"/>
                </a:solidFill>
                <a:highlight>
                  <a:srgbClr val="FFFFFF"/>
                </a:highlight>
                <a:latin typeface="Arial"/>
                <a:ea typeface="Arial"/>
                <a:cs typeface="Arial"/>
                <a:sym typeface="Arial"/>
              </a:rPr>
              <a:t>I will be happy to answer all your questions</a:t>
            </a:r>
            <a:endParaRPr>
              <a:solidFill>
                <a:srgbClr val="212121"/>
              </a:solidFill>
              <a:highlight>
                <a:srgbClr val="FFFFFF"/>
              </a:highligh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endParaRPr/>
          </a:p>
        </p:txBody>
      </p:sp>
      <p:sp>
        <p:nvSpPr>
          <p:cNvPr id="203" name="Google Shape;203;p19: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fb5510f72_0_6: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fb5510f72_0_6:notes"/>
          <p:cNvSpPr txBox="1">
            <a:spLocks noGrp="1"/>
          </p:cNvSpPr>
          <p:nvPr>
            <p:ph type="body" idx="1"/>
          </p:nvPr>
        </p:nvSpPr>
        <p:spPr>
          <a:xfrm>
            <a:off x="992664" y="3271381"/>
            <a:ext cx="7941300" cy="2676600"/>
          </a:xfrm>
          <a:prstGeom prst="rect">
            <a:avLst/>
          </a:prstGeom>
        </p:spPr>
        <p:txBody>
          <a:bodyPr spcFirstLastPara="1" wrap="square" lIns="91425" tIns="45700" rIns="91425" bIns="45700" anchor="t" anchorCtr="0">
            <a:noAutofit/>
          </a:bodyPr>
          <a:lstStyle/>
          <a:p>
            <a:pPr marL="0" lvl="0" indent="0">
              <a:spcBef>
                <a:spcPts val="1000"/>
              </a:spcBef>
              <a:spcAft>
                <a:spcPts val="0"/>
              </a:spcAft>
              <a:buNone/>
            </a:pPr>
            <a:r>
              <a:rPr lang="en-GB" dirty="0"/>
              <a:t>The aim of a probabilistic survey sampling is to find out </a:t>
            </a:r>
            <a:r>
              <a:rPr lang="en-GB" dirty="0">
                <a:solidFill>
                  <a:srgbClr val="FF0000"/>
                </a:solidFill>
              </a:rPr>
              <a:t>sampling </a:t>
            </a:r>
            <a:r>
              <a:rPr lang="en-GB" dirty="0"/>
              <a:t>strategy and </a:t>
            </a:r>
            <a:r>
              <a:rPr lang="en-GB" dirty="0">
                <a:solidFill>
                  <a:srgbClr val="FF0000"/>
                </a:solidFill>
              </a:rPr>
              <a:t>the estimator </a:t>
            </a:r>
            <a:r>
              <a:rPr lang="en-GB" dirty="0"/>
              <a:t>that leads to </a:t>
            </a:r>
            <a:r>
              <a:rPr lang="en-GB" dirty="0">
                <a:solidFill>
                  <a:srgbClr val="FF0000"/>
                </a:solidFill>
              </a:rPr>
              <a:t>the</a:t>
            </a:r>
            <a:r>
              <a:rPr lang="en-GB" dirty="0"/>
              <a:t> best estimate of </a:t>
            </a:r>
            <a:r>
              <a:rPr lang="en-GB" dirty="0">
                <a:solidFill>
                  <a:srgbClr val="FF0000"/>
                </a:solidFill>
              </a:rPr>
              <a:t>a </a:t>
            </a:r>
            <a:r>
              <a:rPr lang="en-GB" dirty="0"/>
              <a:t>population parameter </a:t>
            </a:r>
            <a:r>
              <a:rPr lang="en-GB" dirty="0">
                <a:solidFill>
                  <a:srgbClr val="FF0000"/>
                </a:solidFill>
              </a:rPr>
              <a:t>under</a:t>
            </a:r>
            <a:r>
              <a:rPr lang="en-GB" dirty="0"/>
              <a:t> interest.</a:t>
            </a:r>
          </a:p>
          <a:p>
            <a:pPr marL="0" lvl="0" indent="0">
              <a:spcBef>
                <a:spcPts val="0"/>
              </a:spcBef>
              <a:spcAft>
                <a:spcPts val="0"/>
              </a:spcAft>
              <a:buNone/>
            </a:pPr>
            <a:r>
              <a:rPr lang="en-GB" dirty="0"/>
              <a:t>In my papers I had compared new sampling method with other common sampling methods</a:t>
            </a:r>
            <a:endParaRPr dirty="0"/>
          </a:p>
        </p:txBody>
      </p:sp>
      <p:sp>
        <p:nvSpPr>
          <p:cNvPr id="94" name="Google Shape;94;g3fb5510f72_0_6:notes"/>
          <p:cNvSpPr txBox="1">
            <a:spLocks noGrp="1"/>
          </p:cNvSpPr>
          <p:nvPr>
            <p:ph type="sldNum" idx="12"/>
          </p:nvPr>
        </p:nvSpPr>
        <p:spPr>
          <a:xfrm>
            <a:off x="5622798" y="6456612"/>
            <a:ext cx="4301400" cy="3411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SzPts val="1100"/>
              <a:buNone/>
            </a:pPr>
            <a:r>
              <a:rPr lang="en-GB" dirty="0"/>
              <a:t>These sampling methods are </a:t>
            </a:r>
            <a:endParaRPr dirty="0"/>
          </a:p>
          <a:p>
            <a:pPr marL="0" lvl="0" indent="0" rtl="0">
              <a:spcBef>
                <a:spcPts val="0"/>
              </a:spcBef>
              <a:spcAft>
                <a:spcPts val="0"/>
              </a:spcAft>
              <a:buSzPts val="1100"/>
              <a:buNone/>
            </a:pPr>
            <a:r>
              <a:rPr lang="en-GB" dirty="0"/>
              <a:t>- simple random sampling, for which all objects in population have the equal inclusion probabilities,</a:t>
            </a:r>
            <a:endParaRPr dirty="0"/>
          </a:p>
          <a:p>
            <a:pPr marL="0" lvl="0" indent="0" rtl="0">
              <a:spcBef>
                <a:spcPts val="0"/>
              </a:spcBef>
              <a:spcAft>
                <a:spcPts val="0"/>
              </a:spcAft>
              <a:buSzPts val="1100"/>
              <a:buNone/>
            </a:pPr>
            <a:r>
              <a:rPr lang="en-GB" dirty="0"/>
              <a:t>-and  stratified sampling, for which population is divided into strata by determined criteria and after that some sampling method is applied in every stratum separately. </a:t>
            </a:r>
            <a:endParaRPr dirty="0"/>
          </a:p>
          <a:p>
            <a:pPr marL="0" lvl="0" indent="0" rtl="0">
              <a:spcBef>
                <a:spcPts val="0"/>
              </a:spcBef>
              <a:spcAft>
                <a:spcPts val="0"/>
              </a:spcAft>
              <a:buClr>
                <a:schemeClr val="dk1"/>
              </a:buClr>
              <a:buSzPts val="1100"/>
              <a:buFont typeface="Arial"/>
              <a:buNone/>
            </a:pPr>
            <a:r>
              <a:rPr lang="en-GB" dirty="0"/>
              <a:t>The stratified </a:t>
            </a:r>
            <a:r>
              <a:rPr lang="et-EE" dirty="0"/>
              <a:t>simple </a:t>
            </a:r>
            <a:r>
              <a:rPr lang="en-GB" dirty="0"/>
              <a:t>sampling method, with simple random sampling applied in each stratum, is called stratified random sampling. The method, where systematic sampling is applied in each stratum, is called systematic stratified sampling, where is systematic sampling is based on the selection of elements from an ordered sampling frame. </a:t>
            </a: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01" name="Google Shape;101;p3: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92664" y="3271381"/>
            <a:ext cx="7941310" cy="2676585"/>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GB" dirty="0"/>
              <a:t>And now I present  you the Pivotal method.</a:t>
            </a:r>
            <a:endParaRPr dirty="0"/>
          </a:p>
          <a:p>
            <a:pPr marL="0" lvl="0" indent="0">
              <a:spcBef>
                <a:spcPts val="0"/>
              </a:spcBef>
              <a:spcAft>
                <a:spcPts val="0"/>
              </a:spcAft>
              <a:buNone/>
            </a:pPr>
            <a:r>
              <a:rPr lang="en-GB" dirty="0"/>
              <a:t>The first mention of this method was in year 1998 in article ”Unequal probability sampling without replacement through</a:t>
            </a:r>
            <a:br>
              <a:rPr lang="en-GB" dirty="0"/>
            </a:br>
            <a:r>
              <a:rPr lang="en-GB" dirty="0"/>
              <a:t>a splitting method”, which authors were Deville </a:t>
            </a:r>
            <a:r>
              <a:rPr lang="en-GB" dirty="0" err="1"/>
              <a:t>ja</a:t>
            </a:r>
            <a:r>
              <a:rPr lang="en-GB" dirty="0"/>
              <a:t> </a:t>
            </a:r>
            <a:r>
              <a:rPr lang="en-GB" dirty="0" err="1"/>
              <a:t>Tille</a:t>
            </a:r>
            <a:r>
              <a:rPr lang="en-GB" dirty="0"/>
              <a:t>.</a:t>
            </a:r>
            <a:endParaRPr dirty="0"/>
          </a:p>
          <a:p>
            <a:pPr marL="0" lvl="0" indent="0">
              <a:spcBef>
                <a:spcPts val="0"/>
              </a:spcBef>
              <a:spcAft>
                <a:spcPts val="0"/>
              </a:spcAft>
              <a:buNone/>
            </a:pPr>
            <a:endParaRPr dirty="0"/>
          </a:p>
          <a:p>
            <a:pPr marL="0" lvl="0" indent="0">
              <a:spcBef>
                <a:spcPts val="0"/>
              </a:spcBef>
              <a:spcAft>
                <a:spcPts val="0"/>
              </a:spcAft>
              <a:buNone/>
            </a:pPr>
            <a:r>
              <a:rPr lang="en-GB" dirty="0"/>
              <a:t>In this article was told about sampling technique, which called  “splitting method”.  These class of sampling methods consists of splitting the inclusion probability vector into several new inclusion  probability vectors. </a:t>
            </a:r>
            <a:endParaRPr dirty="0"/>
          </a:p>
          <a:p>
            <a:pPr marL="0" lvl="0" indent="0">
              <a:spcBef>
                <a:spcPts val="0"/>
              </a:spcBef>
              <a:spcAft>
                <a:spcPts val="0"/>
              </a:spcAft>
              <a:buNone/>
            </a:pPr>
            <a:endParaRPr dirty="0"/>
          </a:p>
          <a:p>
            <a:pPr marL="0" marR="25400" lvl="0" indent="0" rtl="0">
              <a:lnSpc>
                <a:spcPct val="115000"/>
              </a:lnSpc>
              <a:spcBef>
                <a:spcPts val="0"/>
              </a:spcBef>
              <a:spcAft>
                <a:spcPts val="0"/>
              </a:spcAft>
              <a:buClr>
                <a:schemeClr val="dk1"/>
              </a:buClr>
              <a:buSzPts val="1100"/>
              <a:buFont typeface="Arial"/>
              <a:buNone/>
            </a:pPr>
            <a:r>
              <a:rPr lang="en-GB" sz="1100" dirty="0">
                <a:solidFill>
                  <a:srgbClr val="212121"/>
                </a:solidFill>
                <a:highlight>
                  <a:srgbClr val="FFFFFF"/>
                </a:highlight>
                <a:latin typeface="Arial"/>
                <a:ea typeface="Arial"/>
                <a:cs typeface="Arial"/>
                <a:sym typeface="Arial"/>
              </a:rPr>
              <a:t>The basic features of this method are repetition and simplification of each step </a:t>
            </a:r>
            <a:endParaRPr sz="1100" dirty="0">
              <a:solidFill>
                <a:srgbClr val="212121"/>
              </a:solidFill>
              <a:highlight>
                <a:srgbClr val="FFFFFF"/>
              </a:highlight>
              <a:latin typeface="Arial"/>
              <a:ea typeface="Arial"/>
              <a:cs typeface="Arial"/>
              <a:sym typeface="Arial"/>
            </a:endParaRPr>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p:txBody>
      </p:sp>
      <p:sp>
        <p:nvSpPr>
          <p:cNvPr id="107" name="Google Shape;107;p5: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GB" dirty="0"/>
              <a:t>The pivotal method is the sampling without replacement, which allows using the unequal inclusion probabilities as the initial ones. Method updates the initial inclusion probabilities interactively so that in each step the inclusion probabilities are recalculated until they becomes equal 0 or 1. The value of 1 means that corresponded unit is in sample, the value of 0 - not in a sample. </a:t>
            </a:r>
            <a:endParaRPr dirty="0"/>
          </a:p>
          <a:p>
            <a:pPr marL="0" marR="0" lvl="0" indent="0" algn="l" rtl="0">
              <a:spcBef>
                <a:spcPts val="0"/>
              </a:spcBef>
              <a:spcAft>
                <a:spcPts val="0"/>
              </a:spcAft>
              <a:buClr>
                <a:schemeClr val="dk1"/>
              </a:buClr>
              <a:buSzPts val="1100"/>
              <a:buFont typeface="Arial"/>
              <a:buNone/>
            </a:pPr>
            <a:endParaRPr dirty="0"/>
          </a:p>
          <a:p>
            <a:pPr marL="0" marR="0" lvl="0" indent="0" algn="l" rtl="0">
              <a:spcBef>
                <a:spcPts val="0"/>
              </a:spcBef>
              <a:spcAft>
                <a:spcPts val="0"/>
              </a:spcAft>
              <a:buClr>
                <a:schemeClr val="dk1"/>
              </a:buClr>
              <a:buSzPts val="1100"/>
              <a:buFont typeface="Arial"/>
              <a:buNone/>
            </a:pPr>
            <a:r>
              <a:rPr lang="en-GB" dirty="0"/>
              <a:t>To describe the updating </a:t>
            </a:r>
            <a:r>
              <a:rPr lang="en-GB" dirty="0" err="1"/>
              <a:t>rule,some</a:t>
            </a:r>
            <a:r>
              <a:rPr lang="en-GB" dirty="0"/>
              <a:t> notation have to be introduced. </a:t>
            </a:r>
            <a:endParaRPr dirty="0"/>
          </a:p>
          <a:p>
            <a:pPr marL="0" marR="0" lvl="0" indent="0" algn="l" rtl="0">
              <a:spcBef>
                <a:spcPts val="0"/>
              </a:spcBef>
              <a:spcAft>
                <a:spcPts val="0"/>
              </a:spcAft>
              <a:buClr>
                <a:schemeClr val="dk1"/>
              </a:buClr>
              <a:buSzPts val="1100"/>
              <a:buFont typeface="Arial"/>
              <a:buNone/>
            </a:pPr>
            <a:r>
              <a:rPr lang="en-GB" dirty="0"/>
              <a:t>We denote possibly updated inclusion probabilities with </a:t>
            </a:r>
            <a:r>
              <a:rPr lang="en-GB" dirty="0" err="1"/>
              <a:t>pi_i_primm</a:t>
            </a:r>
            <a:r>
              <a:rPr lang="en-GB" dirty="0"/>
              <a:t>(?) , and that the unit “</a:t>
            </a:r>
            <a:r>
              <a:rPr lang="en-GB" dirty="0" err="1"/>
              <a:t>i</a:t>
            </a:r>
            <a:r>
              <a:rPr lang="en-GB" dirty="0"/>
              <a:t>“ is finished if its inclusion probability is zero or one.</a:t>
            </a:r>
            <a:endParaRPr dirty="0"/>
          </a:p>
          <a:p>
            <a:pPr marL="0" marR="0" lvl="0" indent="0" algn="l" rtl="0">
              <a:spcBef>
                <a:spcPts val="0"/>
              </a:spcBef>
              <a:spcAft>
                <a:spcPts val="0"/>
              </a:spcAft>
              <a:buClr>
                <a:schemeClr val="dk1"/>
              </a:buClr>
              <a:buSzPts val="1100"/>
              <a:buFont typeface="Arial"/>
              <a:buNone/>
            </a:pPr>
            <a:r>
              <a:rPr lang="en-GB" dirty="0"/>
              <a:t>Once a unit is finished, it is not used in algorithm again.</a:t>
            </a:r>
            <a:endParaRPr sz="1200" b="0" i="0" u="none" strike="noStrike" cap="none" dirty="0">
              <a:solidFill>
                <a:schemeClr val="dk1"/>
              </a:solidFill>
              <a:latin typeface="Calibri"/>
              <a:ea typeface="Calibri"/>
              <a:cs typeface="Calibri"/>
              <a:sym typeface="Calibri"/>
            </a:endParaRPr>
          </a:p>
        </p:txBody>
      </p:sp>
      <p:sp>
        <p:nvSpPr>
          <p:cNvPr id="114" name="Google Shape;114;p6: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fb5510f72_0_20: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3fb5510f72_0_20:notes"/>
          <p:cNvSpPr txBox="1">
            <a:spLocks noGrp="1"/>
          </p:cNvSpPr>
          <p:nvPr>
            <p:ph type="body" idx="1"/>
          </p:nvPr>
        </p:nvSpPr>
        <p:spPr>
          <a:xfrm>
            <a:off x="992664" y="3271381"/>
            <a:ext cx="7941300" cy="2676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a:t>There is the algorithm how to commit the Pivotal Method.</a:t>
            </a:r>
            <a:endParaRPr/>
          </a:p>
          <a:p>
            <a:pPr marL="0" marR="0" lvl="0" indent="0" algn="l" rtl="0">
              <a:spcBef>
                <a:spcPts val="0"/>
              </a:spcBef>
              <a:spcAft>
                <a:spcPts val="0"/>
              </a:spcAft>
              <a:buNone/>
            </a:pPr>
            <a:endParaRPr/>
          </a:p>
          <a:p>
            <a:pPr marL="0" marR="0" lvl="0" indent="0" algn="l" rtl="0">
              <a:spcBef>
                <a:spcPts val="0"/>
              </a:spcBef>
              <a:spcAft>
                <a:spcPts val="0"/>
              </a:spcAft>
              <a:buNone/>
            </a:pPr>
            <a:r>
              <a:rPr lang="en-GB"/>
              <a:t>First of all , randomly  choose two units from finite population. Then update their inclusion probabilities by the following updating rule.  This updating procedure is repeated with the updated  inclusion probabilities  until all units are finished.</a:t>
            </a:r>
            <a:endParaRPr/>
          </a:p>
          <a:p>
            <a:pPr marL="0" marR="0" lvl="0" indent="0" algn="l" rtl="0">
              <a:spcBef>
                <a:spcPts val="0"/>
              </a:spcBef>
              <a:spcAft>
                <a:spcPts val="0"/>
              </a:spcAft>
              <a:buNone/>
            </a:pPr>
            <a:r>
              <a:rPr lang="en-GB"/>
              <a:t>Look into this updating rule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1" name="Google Shape;121;g3fb5510f72_0_20:notes"/>
          <p:cNvSpPr txBox="1">
            <a:spLocks noGrp="1"/>
          </p:cNvSpPr>
          <p:nvPr>
            <p:ph type="sldNum" idx="12"/>
          </p:nvPr>
        </p:nvSpPr>
        <p:spPr>
          <a:xfrm>
            <a:off x="5622798" y="6456612"/>
            <a:ext cx="4301400" cy="3411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8: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dirty="0"/>
          </a:p>
          <a:p>
            <a:pPr marL="0" marR="0" lvl="0" indent="0" algn="l" rtl="0">
              <a:lnSpc>
                <a:spcPct val="100000"/>
              </a:lnSpc>
              <a:spcBef>
                <a:spcPts val="0"/>
              </a:spcBef>
              <a:spcAft>
                <a:spcPts val="0"/>
              </a:spcAft>
              <a:buClr>
                <a:schemeClr val="dk1"/>
              </a:buClr>
              <a:buSzPts val="1100"/>
              <a:buFont typeface="Arial"/>
              <a:buNone/>
            </a:pPr>
            <a:r>
              <a:rPr lang="en-GB" dirty="0">
                <a:solidFill>
                  <a:srgbClr val="212121"/>
                </a:solidFill>
                <a:highlight>
                  <a:srgbClr val="FFFFFF"/>
                </a:highlight>
                <a:latin typeface="Arial"/>
                <a:ea typeface="Arial"/>
                <a:cs typeface="Arial"/>
                <a:sym typeface="Arial"/>
              </a:rPr>
              <a:t>If the sum of inclusion probabilities of two units is less than one, then the probability that the first unit’s inclusion probability becomes zero and the second is the value of their probabilities’ sum, is the inclusion probability of the second unit divided by the sum of both inclusion probabilities. </a:t>
            </a:r>
            <a:endParaRPr dirty="0">
              <a:solidFill>
                <a:srgbClr val="21212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GB" dirty="0">
                <a:solidFill>
                  <a:srgbClr val="212121"/>
                </a:solidFill>
                <a:highlight>
                  <a:srgbClr val="FFFFFF"/>
                </a:highlight>
                <a:latin typeface="Arial"/>
                <a:ea typeface="Arial"/>
                <a:cs typeface="Arial"/>
                <a:sym typeface="Arial"/>
              </a:rPr>
              <a:t>Similarly is calculated, the probability that the inclusion probability of the first unit will be the value of their sum and the second is zero. Here, the inclusion probability of the first unit is divided by the sum.</a:t>
            </a:r>
            <a:endParaRPr dirty="0">
              <a:solidFill>
                <a:srgbClr val="212121"/>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8" name="Google Shape;128;p8: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9: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25400" lvl="0" indent="0" rtl="0">
              <a:lnSpc>
                <a:spcPct val="115000"/>
              </a:lnSpc>
              <a:spcBef>
                <a:spcPts val="0"/>
              </a:spcBef>
              <a:spcAft>
                <a:spcPts val="0"/>
              </a:spcAft>
              <a:buClr>
                <a:schemeClr val="dk1"/>
              </a:buClr>
              <a:buSzPts val="1100"/>
              <a:buFont typeface="Arial"/>
              <a:buNone/>
            </a:pPr>
            <a:r>
              <a:rPr lang="en-GB" sz="1100">
                <a:solidFill>
                  <a:srgbClr val="212121"/>
                </a:solidFill>
                <a:highlight>
                  <a:srgbClr val="FFFFFF"/>
                </a:highlight>
                <a:latin typeface="Arial"/>
                <a:ea typeface="Arial"/>
                <a:cs typeface="Arial"/>
                <a:sym typeface="Arial"/>
              </a:rPr>
              <a:t>If the sum of inclusion probabilities of two units is equal or greater than one, then the probability that the inclusion probability of the first units will be one and the other will be the sum of both inclusion probabilities minus 1 is 1 minus the inclusion probability of the second unit  divided by 2 minus their sum. </a:t>
            </a:r>
            <a:endParaRPr sz="1100">
              <a:solidFill>
                <a:srgbClr val="212121"/>
              </a:solidFill>
              <a:highlight>
                <a:srgbClr val="FFFFFF"/>
              </a:highlight>
              <a:latin typeface="Arial"/>
              <a:ea typeface="Arial"/>
              <a:cs typeface="Arial"/>
              <a:sym typeface="Arial"/>
            </a:endParaRPr>
          </a:p>
          <a:p>
            <a:pPr marL="0" marR="25400" lvl="0" indent="0" rtl="0">
              <a:lnSpc>
                <a:spcPct val="115000"/>
              </a:lnSpc>
              <a:spcBef>
                <a:spcPts val="0"/>
              </a:spcBef>
              <a:spcAft>
                <a:spcPts val="0"/>
              </a:spcAft>
              <a:buClr>
                <a:schemeClr val="dk1"/>
              </a:buClr>
              <a:buSzPts val="1100"/>
              <a:buFont typeface="Arial"/>
              <a:buNone/>
            </a:pPr>
            <a:r>
              <a:rPr lang="en-GB" sz="1100">
                <a:solidFill>
                  <a:srgbClr val="212121"/>
                </a:solidFill>
                <a:highlight>
                  <a:srgbClr val="FFFFFF"/>
                </a:highlight>
                <a:latin typeface="Arial"/>
                <a:ea typeface="Arial"/>
                <a:cs typeface="Arial"/>
                <a:sym typeface="Arial"/>
              </a:rPr>
              <a:t>Similarly is calculated, the probability, that the inclusion probability of the first units becomes the sum of the both values minus 1 and the second is  one. Here  the inclusion probability of the first unit is used  (shown on the board)</a:t>
            </a:r>
            <a:endParaRPr sz="1100">
              <a:solidFill>
                <a:srgbClr val="212121"/>
              </a:solidFill>
              <a:highlight>
                <a:srgbClr val="FFFFFF"/>
              </a:highligh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6" name="Google Shape;136;p9: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2924175" y="849313"/>
            <a:ext cx="4078288" cy="22939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992664" y="3271381"/>
            <a:ext cx="7941310" cy="26765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dirty="0"/>
              <a:t>The Local Pivotal Method was  introduced in 2012 by </a:t>
            </a:r>
            <a:r>
              <a:rPr lang="en-GB" dirty="0" err="1"/>
              <a:t>Grafström</a:t>
            </a:r>
            <a:r>
              <a:rPr lang="en-GB" dirty="0"/>
              <a:t>, A., Lundström, N. L. P. &amp; </a:t>
            </a:r>
            <a:r>
              <a:rPr lang="en-GB" dirty="0" err="1"/>
              <a:t>Schelin</a:t>
            </a:r>
            <a:r>
              <a:rPr lang="en-GB" dirty="0"/>
              <a:t>, L.   in article</a:t>
            </a:r>
            <a:br>
              <a:rPr lang="en-GB" dirty="0"/>
            </a:br>
            <a:r>
              <a:rPr lang="en-GB" dirty="0"/>
              <a:t>“Spatially balanced sampling through the pivotal method” </a:t>
            </a:r>
            <a:br>
              <a:rPr lang="en-GB" dirty="0"/>
            </a:br>
            <a:r>
              <a:rPr lang="en-GB" dirty="0"/>
              <a:t>This is the special case of the Pivotal Method, which  provide spatially balanced sampling by choosing two nearby units.</a:t>
            </a:r>
            <a:br>
              <a:rPr lang="en-GB" dirty="0"/>
            </a:br>
            <a:r>
              <a:rPr lang="en-GB" dirty="0"/>
              <a:t>Inclusion probabilities are updated according the same updating rule</a:t>
            </a:r>
            <a:br>
              <a:rPr lang="en-GB" dirty="0"/>
            </a:br>
            <a:r>
              <a:rPr lang="en-GB" dirty="0"/>
              <a:t>There is two different ways to choose two nearby units.</a:t>
            </a:r>
            <a:br>
              <a:rPr lang="en-GB" dirty="0"/>
            </a:br>
            <a:endParaRPr dirty="0"/>
          </a:p>
          <a:p>
            <a:pPr marL="0" marR="0" lvl="0" indent="0" algn="l" rtl="0">
              <a:spcBef>
                <a:spcPts val="0"/>
              </a:spcBef>
              <a:spcAft>
                <a:spcPts val="0"/>
              </a:spcAft>
              <a:buNone/>
            </a:pPr>
            <a:endParaRPr dirty="0"/>
          </a:p>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44" name="Google Shape;144;p10:notes"/>
          <p:cNvSpPr txBox="1">
            <a:spLocks noGrp="1"/>
          </p:cNvSpPr>
          <p:nvPr>
            <p:ph type="sldNum" idx="12"/>
          </p:nvPr>
        </p:nvSpPr>
        <p:spPr>
          <a:xfrm>
            <a:off x="5622798" y="6456612"/>
            <a:ext cx="4301543" cy="3410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5400"/>
              <a:buFont typeface="Calibri"/>
              <a:buNone/>
            </a:pPr>
            <a:r>
              <a:rPr lang="en-GB" sz="5400" b="0" i="0" u="none" strike="noStrike" cap="none">
                <a:solidFill>
                  <a:schemeClr val="dk1"/>
                </a:solidFill>
                <a:latin typeface="Calibri"/>
                <a:ea typeface="Calibri"/>
                <a:cs typeface="Calibri"/>
                <a:sym typeface="Calibri"/>
              </a:rPr>
              <a:t>The Local Pivotal Method and its Application on StatVillage Data</a:t>
            </a:r>
            <a:endParaRPr/>
          </a:p>
        </p:txBody>
      </p:sp>
      <p:sp>
        <p:nvSpPr>
          <p:cNvPr id="90" name="Google Shape;90;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GB" sz="2400" b="0" i="0" u="none" strike="noStrike" cap="none">
                <a:solidFill>
                  <a:schemeClr val="dk1"/>
                </a:solidFill>
                <a:latin typeface="Calibri"/>
                <a:ea typeface="Calibri"/>
                <a:cs typeface="Calibri"/>
                <a:sym typeface="Calibri"/>
              </a:rPr>
              <a:t>Diana Sokurova</a:t>
            </a:r>
            <a:endParaRPr/>
          </a:p>
          <a:p>
            <a:pPr marL="0" marR="0" lvl="0" indent="0" algn="ctr" rtl="0">
              <a:lnSpc>
                <a:spcPct val="90000"/>
              </a:lnSpc>
              <a:spcBef>
                <a:spcPts val="1000"/>
              </a:spcBef>
              <a:spcAft>
                <a:spcPts val="0"/>
              </a:spcAft>
              <a:buClr>
                <a:schemeClr val="dk1"/>
              </a:buClr>
              <a:buSzPts val="2400"/>
              <a:buFont typeface="Arial"/>
              <a:buNone/>
            </a:pPr>
            <a:r>
              <a:rPr lang="en-GB" sz="2400" b="0" i="0" u="none" strike="noStrike" cap="none">
                <a:solidFill>
                  <a:schemeClr val="dk1"/>
                </a:solidFill>
                <a:latin typeface="Calibri"/>
                <a:ea typeface="Calibri"/>
                <a:cs typeface="Calibri"/>
                <a:sym typeface="Calibri"/>
              </a:rPr>
              <a:t>University of Tartu</a:t>
            </a: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GB" sz="2400" b="0" i="0" u="none" strike="noStrike" cap="none">
                <a:solidFill>
                  <a:schemeClr val="dk1"/>
                </a:solidFill>
                <a:latin typeface="Calibri"/>
                <a:ea typeface="Calibri"/>
                <a:cs typeface="Calibri"/>
                <a:sym typeface="Calibri"/>
              </a:rPr>
              <a:t>National Institute for Health Development</a:t>
            </a:r>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a:solidFill>
                  <a:schemeClr val="dk1"/>
                </a:solidFill>
                <a:latin typeface="Calibri"/>
                <a:ea typeface="Calibri"/>
                <a:cs typeface="Calibri"/>
                <a:sym typeface="Calibri"/>
              </a:rPr>
              <a:t>Algorithm 2: </a:t>
            </a:r>
            <a:r>
              <a:rPr lang="en-GB"/>
              <a:t>Local Pivotal Method I</a:t>
            </a:r>
            <a:endParaRPr sz="4400" b="0" i="0" u="none" strike="noStrike" cap="none">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 name="Текст 1">
                <a:extLst>
                  <a:ext uri="{FF2B5EF4-FFF2-40B4-BE49-F238E27FC236}">
                    <a16:creationId xmlns:a16="http://schemas.microsoft.com/office/drawing/2014/main" id="{2C970E5F-FFF4-4581-A200-9F172D5AEA9B}"/>
                  </a:ext>
                </a:extLst>
              </p:cNvPr>
              <p:cNvSpPr>
                <a:spLocks noGrp="1"/>
              </p:cNvSpPr>
              <p:nvPr>
                <p:ph type="body" idx="1"/>
              </p:nvPr>
            </p:nvSpPr>
            <p:spPr>
              <a:xfrm>
                <a:off x="838199" y="1825625"/>
                <a:ext cx="9887465" cy="4351338"/>
              </a:xfrm>
            </p:spPr>
            <p:txBody>
              <a:bodyPr/>
              <a:lstStyle/>
              <a:p>
                <a:pPr marL="565150" indent="-514350">
                  <a:buFont typeface="+mj-lt"/>
                  <a:buAutoNum type="arabicPeriod"/>
                </a:pPr>
                <a:r>
                  <a:rPr lang="et-EE" dirty="0"/>
                  <a:t>Randomly choose one unit </a:t>
                </a:r>
                <a14:m>
                  <m:oMath xmlns:m="http://schemas.openxmlformats.org/officeDocument/2006/math">
                    <m:r>
                      <a:rPr lang="et-EE" b="0" i="1" smtClean="0">
                        <a:latin typeface="Cambria Math" panose="02040503050406030204" pitchFamily="18" charset="0"/>
                      </a:rPr>
                      <m:t>𝑖</m:t>
                    </m:r>
                  </m:oMath>
                </a14:m>
                <a:r>
                  <a:rPr lang="et-EE" dirty="0"/>
                  <a:t>.</a:t>
                </a:r>
              </a:p>
              <a:p>
                <a:pPr marL="565150" indent="-514350">
                  <a:buFont typeface="+mj-lt"/>
                  <a:buAutoNum type="arabicPeriod"/>
                </a:pPr>
                <a:r>
                  <a:rPr lang="et-EE" dirty="0"/>
                  <a:t>Choose unit </a:t>
                </a:r>
                <a14:m>
                  <m:oMath xmlns:m="http://schemas.openxmlformats.org/officeDocument/2006/math">
                    <m:r>
                      <a:rPr lang="et-EE" b="0" i="1" smtClean="0">
                        <a:latin typeface="Cambria Math" panose="02040503050406030204" pitchFamily="18" charset="0"/>
                      </a:rPr>
                      <m:t>𝑗</m:t>
                    </m:r>
                  </m:oMath>
                </a14:m>
                <a:r>
                  <a:rPr lang="et-EE" dirty="0"/>
                  <a:t>, a nearest neighbo</a:t>
                </a:r>
                <a:r>
                  <a:rPr lang="en-GB" dirty="0"/>
                  <a:t>u</a:t>
                </a:r>
                <a:r>
                  <a:rPr lang="et-EE" dirty="0"/>
                  <a:t>r to </a:t>
                </a:r>
                <a14:m>
                  <m:oMath xmlns:m="http://schemas.openxmlformats.org/officeDocument/2006/math">
                    <m:r>
                      <a:rPr lang="et-EE" b="0" i="1" smtClean="0">
                        <a:latin typeface="Cambria Math" panose="02040503050406030204" pitchFamily="18" charset="0"/>
                      </a:rPr>
                      <m:t>𝑖</m:t>
                    </m:r>
                  </m:oMath>
                </a14:m>
                <a:r>
                  <a:rPr lang="et-EE" dirty="0"/>
                  <a:t>. If two or more units have the same distance to </a:t>
                </a:r>
                <a14:m>
                  <m:oMath xmlns:m="http://schemas.openxmlformats.org/officeDocument/2006/math">
                    <m:r>
                      <a:rPr lang="et-EE" i="1">
                        <a:latin typeface="Cambria Math" panose="02040503050406030204" pitchFamily="18" charset="0"/>
                      </a:rPr>
                      <m:t>𝑖</m:t>
                    </m:r>
                  </m:oMath>
                </a14:m>
                <a:r>
                  <a:rPr lang="et-EE" dirty="0"/>
                  <a:t>, then randomly choose between them with equal probability</a:t>
                </a:r>
              </a:p>
              <a:p>
                <a:pPr marL="565150" indent="-514350">
                  <a:buFont typeface="+mj-lt"/>
                  <a:buAutoNum type="arabicPeriod"/>
                </a:pPr>
                <a:r>
                  <a:rPr lang="et-EE" dirty="0"/>
                  <a:t>If </a:t>
                </a:r>
                <a14:m>
                  <m:oMath xmlns:m="http://schemas.openxmlformats.org/officeDocument/2006/math">
                    <m:r>
                      <a:rPr lang="et-EE" i="1">
                        <a:latin typeface="Cambria Math" panose="02040503050406030204" pitchFamily="18" charset="0"/>
                      </a:rPr>
                      <m:t>𝑗</m:t>
                    </m:r>
                  </m:oMath>
                </a14:m>
                <a:r>
                  <a:rPr lang="et-EE" dirty="0"/>
                  <a:t> has </a:t>
                </a:r>
                <a14:m>
                  <m:oMath xmlns:m="http://schemas.openxmlformats.org/officeDocument/2006/math">
                    <m:r>
                      <a:rPr lang="et-EE" i="1">
                        <a:latin typeface="Cambria Math" panose="02040503050406030204" pitchFamily="18" charset="0"/>
                      </a:rPr>
                      <m:t>𝑖</m:t>
                    </m:r>
                  </m:oMath>
                </a14:m>
                <a:r>
                  <a:rPr lang="et-EE" dirty="0"/>
                  <a:t> as its nearest neighbo</a:t>
                </a:r>
                <a:r>
                  <a:rPr lang="en-GB" dirty="0"/>
                  <a:t>u</a:t>
                </a:r>
                <a:r>
                  <a:rPr lang="et-EE" dirty="0"/>
                  <a:t>r, then update their inclusion probabilities according to the updating rule. Otherwise go to 1.</a:t>
                </a:r>
              </a:p>
              <a:p>
                <a:pPr marL="565150" indent="-514350">
                  <a:buFont typeface="+mj-lt"/>
                  <a:buAutoNum type="arabicPeriod"/>
                </a:pPr>
                <a:r>
                  <a:rPr lang="et-EE" dirty="0"/>
                  <a:t>If all units are finished, then stop. Otherwise go to 1.</a:t>
                </a:r>
                <a:endParaRPr lang="en-GB" dirty="0"/>
              </a:p>
            </p:txBody>
          </p:sp>
        </mc:Choice>
        <mc:Fallback xmlns="">
          <p:sp>
            <p:nvSpPr>
              <p:cNvPr id="2" name="Текст 1">
                <a:extLst>
                  <a:ext uri="{FF2B5EF4-FFF2-40B4-BE49-F238E27FC236}">
                    <a16:creationId xmlns:a16="http://schemas.microsoft.com/office/drawing/2014/main" id="{2C970E5F-FFF4-4581-A200-9F172D5AEA9B}"/>
                  </a:ext>
                </a:extLst>
              </p:cNvPr>
              <p:cNvSpPr>
                <a:spLocks noGrp="1" noRot="1" noChangeAspect="1" noMove="1" noResize="1" noEditPoints="1" noAdjustHandles="1" noChangeArrowheads="1" noChangeShapeType="1" noTextEdit="1"/>
              </p:cNvSpPr>
              <p:nvPr>
                <p:ph type="body" idx="1"/>
              </p:nvPr>
            </p:nvSpPr>
            <p:spPr>
              <a:xfrm>
                <a:off x="838199" y="1825625"/>
                <a:ext cx="9887465" cy="4351338"/>
              </a:xfrm>
              <a:blipFill>
                <a:blip r:embed="rId3"/>
                <a:stretch>
                  <a:fillRect l="-801" r="-801"/>
                </a:stretch>
              </a:blipFill>
            </p:spPr>
            <p:txBody>
              <a:bodyPr/>
              <a:lstStyle/>
              <a:p>
                <a:r>
                  <a:rPr lang="en-GB">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a:solidFill>
                  <a:schemeClr val="dk1"/>
                </a:solidFill>
                <a:latin typeface="Calibri"/>
                <a:ea typeface="Calibri"/>
                <a:cs typeface="Calibri"/>
                <a:sym typeface="Calibri"/>
              </a:rPr>
              <a:t>Algoritm 3:Lo</a:t>
            </a:r>
            <a:r>
              <a:rPr lang="en-GB"/>
              <a:t>cal Pivotal Method</a:t>
            </a:r>
            <a:r>
              <a:rPr lang="en-GB" sz="4400" b="0" i="0" u="none" strike="noStrike" cap="none">
                <a:solidFill>
                  <a:schemeClr val="dk1"/>
                </a:solidFill>
                <a:latin typeface="Calibri"/>
                <a:ea typeface="Calibri"/>
                <a:cs typeface="Calibri"/>
                <a:sym typeface="Calibri"/>
              </a:rPr>
              <a:t> II</a:t>
            </a:r>
            <a:endParaRPr/>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025F57D7-5AB9-4F25-A15A-49C6F3A41D7B}"/>
                  </a:ext>
                </a:extLst>
              </p:cNvPr>
              <p:cNvSpPr/>
              <p:nvPr/>
            </p:nvSpPr>
            <p:spPr>
              <a:xfrm>
                <a:off x="838200" y="1874728"/>
                <a:ext cx="9936892" cy="3108543"/>
              </a:xfrm>
              <a:prstGeom prst="rect">
                <a:avLst/>
              </a:prstGeom>
            </p:spPr>
            <p:txBody>
              <a:bodyPr wrap="square">
                <a:spAutoFit/>
              </a:bodyPr>
              <a:lstStyle/>
              <a:p>
                <a:pPr marL="565150" indent="-514350">
                  <a:buFont typeface="+mj-lt"/>
                  <a:buAutoNum type="arabicPeriod"/>
                </a:pPr>
                <a:r>
                  <a:rPr lang="et-EE" sz="2800" dirty="0">
                    <a:latin typeface="Calibri" panose="020F0502020204030204" pitchFamily="34" charset="0"/>
                    <a:cs typeface="Calibri" panose="020F0502020204030204" pitchFamily="34" charset="0"/>
                  </a:rPr>
                  <a:t>Randomly choose one unit </a:t>
                </a:r>
                <a14:m>
                  <m:oMath xmlns:m="http://schemas.openxmlformats.org/officeDocument/2006/math">
                    <m:r>
                      <a:rPr lang="et-EE" sz="2800" i="1">
                        <a:latin typeface="Cambria Math" panose="02040503050406030204" pitchFamily="18" charset="0"/>
                      </a:rPr>
                      <m:t>𝑖</m:t>
                    </m:r>
                  </m:oMath>
                </a14:m>
                <a:r>
                  <a:rPr lang="et-EE" sz="2800" dirty="0">
                    <a:latin typeface="Calibri" panose="020F0502020204030204" pitchFamily="34" charset="0"/>
                    <a:cs typeface="Calibri" panose="020F0502020204030204" pitchFamily="34" charset="0"/>
                  </a:rPr>
                  <a:t>.</a:t>
                </a:r>
              </a:p>
              <a:p>
                <a:pPr marL="565150" indent="-514350">
                  <a:buFont typeface="+mj-lt"/>
                  <a:buAutoNum type="arabicPeriod"/>
                </a:pPr>
                <a:r>
                  <a:rPr lang="et-EE" sz="2800" dirty="0">
                    <a:latin typeface="Calibri" panose="020F0502020204030204" pitchFamily="34" charset="0"/>
                    <a:cs typeface="Calibri" panose="020F0502020204030204" pitchFamily="34" charset="0"/>
                  </a:rPr>
                  <a:t>Choose unit </a:t>
                </a:r>
                <a14:m>
                  <m:oMath xmlns:m="http://schemas.openxmlformats.org/officeDocument/2006/math">
                    <m:r>
                      <a:rPr lang="et-EE" sz="2800" i="1">
                        <a:latin typeface="Cambria Math" panose="02040503050406030204" pitchFamily="18" charset="0"/>
                      </a:rPr>
                      <m:t>𝑗</m:t>
                    </m:r>
                  </m:oMath>
                </a14:m>
                <a:r>
                  <a:rPr lang="et-EE" sz="2800" dirty="0">
                    <a:latin typeface="Calibri" panose="020F0502020204030204" pitchFamily="34" charset="0"/>
                    <a:cs typeface="Calibri" panose="020F0502020204030204" pitchFamily="34" charset="0"/>
                  </a:rPr>
                  <a:t>, a nearest neighbo</a:t>
                </a:r>
                <a:r>
                  <a:rPr lang="en-GB" sz="2800" dirty="0">
                    <a:latin typeface="Calibri" panose="020F0502020204030204" pitchFamily="34" charset="0"/>
                    <a:cs typeface="Calibri" panose="020F0502020204030204" pitchFamily="34" charset="0"/>
                  </a:rPr>
                  <a:t>u</a:t>
                </a:r>
                <a:r>
                  <a:rPr lang="et-EE" sz="2800" dirty="0">
                    <a:latin typeface="Calibri" panose="020F0502020204030204" pitchFamily="34" charset="0"/>
                    <a:cs typeface="Calibri" panose="020F0502020204030204" pitchFamily="34" charset="0"/>
                  </a:rPr>
                  <a:t>r to </a:t>
                </a:r>
                <a14:m>
                  <m:oMath xmlns:m="http://schemas.openxmlformats.org/officeDocument/2006/math">
                    <m:r>
                      <a:rPr lang="et-EE" sz="2800" i="1">
                        <a:latin typeface="Cambria Math" panose="02040503050406030204" pitchFamily="18" charset="0"/>
                      </a:rPr>
                      <m:t>𝑖</m:t>
                    </m:r>
                  </m:oMath>
                </a14:m>
                <a:r>
                  <a:rPr lang="et-EE" sz="2800" dirty="0">
                    <a:latin typeface="Calibri" panose="020F0502020204030204" pitchFamily="34" charset="0"/>
                    <a:cs typeface="Calibri" panose="020F0502020204030204" pitchFamily="34" charset="0"/>
                  </a:rPr>
                  <a:t>. If two or more units have the same distance to </a:t>
                </a:r>
                <a14:m>
                  <m:oMath xmlns:m="http://schemas.openxmlformats.org/officeDocument/2006/math">
                    <m:r>
                      <a:rPr lang="et-EE" sz="2800" i="1">
                        <a:latin typeface="Cambria Math" panose="02040503050406030204" pitchFamily="18" charset="0"/>
                      </a:rPr>
                      <m:t>𝑖</m:t>
                    </m:r>
                  </m:oMath>
                </a14:m>
                <a:r>
                  <a:rPr lang="et-EE" sz="2800" dirty="0">
                    <a:latin typeface="Calibri" panose="020F0502020204030204" pitchFamily="34" charset="0"/>
                    <a:cs typeface="Calibri" panose="020F0502020204030204" pitchFamily="34" charset="0"/>
                  </a:rPr>
                  <a:t>, then randomly choose between them with equal probability</a:t>
                </a:r>
              </a:p>
              <a:p>
                <a:pPr marL="565150" indent="-514350">
                  <a:buFont typeface="+mj-lt"/>
                  <a:buAutoNum type="arabicPeriod"/>
                </a:pPr>
                <a:r>
                  <a:rPr lang="et-EE" sz="2800" dirty="0">
                    <a:latin typeface="Calibri" panose="020F0502020204030204" pitchFamily="34" charset="0"/>
                    <a:cs typeface="Calibri" panose="020F0502020204030204" pitchFamily="34" charset="0"/>
                  </a:rPr>
                  <a:t>Update the inclusion  probabilities for the units </a:t>
                </a:r>
                <a14:m>
                  <m:oMath xmlns:m="http://schemas.openxmlformats.org/officeDocument/2006/math">
                    <m:r>
                      <a:rPr lang="et-EE" sz="2800" i="1">
                        <a:latin typeface="Cambria Math" panose="02040503050406030204" pitchFamily="18" charset="0"/>
                      </a:rPr>
                      <m:t>𝑖</m:t>
                    </m:r>
                  </m:oMath>
                </a14:m>
                <a:r>
                  <a:rPr lang="et-EE" sz="2800" dirty="0">
                    <a:latin typeface="Calibri" panose="020F0502020204030204" pitchFamily="34" charset="0"/>
                    <a:cs typeface="Calibri" panose="020F0502020204030204" pitchFamily="34" charset="0"/>
                  </a:rPr>
                  <a:t> and </a:t>
                </a:r>
                <a14:m>
                  <m:oMath xmlns:m="http://schemas.openxmlformats.org/officeDocument/2006/math">
                    <m:r>
                      <a:rPr lang="et-EE" sz="2800" i="1">
                        <a:latin typeface="Cambria Math" panose="02040503050406030204" pitchFamily="18" charset="0"/>
                      </a:rPr>
                      <m:t>𝑗</m:t>
                    </m:r>
                  </m:oMath>
                </a14:m>
                <a:r>
                  <a:rPr lang="et-EE" sz="2800" dirty="0">
                    <a:latin typeface="Calibri" panose="020F0502020204030204" pitchFamily="34" charset="0"/>
                    <a:cs typeface="Calibri" panose="020F0502020204030204" pitchFamily="34" charset="0"/>
                  </a:rPr>
                  <a:t> according to the updating rule.</a:t>
                </a:r>
              </a:p>
              <a:p>
                <a:pPr marL="565150" indent="-514350">
                  <a:buFont typeface="+mj-lt"/>
                  <a:buAutoNum type="arabicPeriod"/>
                </a:pPr>
                <a:r>
                  <a:rPr lang="et-EE" sz="2800" dirty="0">
                    <a:latin typeface="Calibri" panose="020F0502020204030204" pitchFamily="34" charset="0"/>
                    <a:cs typeface="Calibri" panose="020F0502020204030204" pitchFamily="34" charset="0"/>
                  </a:rPr>
                  <a:t>If all units are finished, then stop. Otherwise go to 1.</a:t>
                </a:r>
                <a:endParaRPr lang="en-GB" sz="2800" dirty="0">
                  <a:latin typeface="Calibri" panose="020F0502020204030204" pitchFamily="34" charset="0"/>
                  <a:cs typeface="Calibri" panose="020F0502020204030204" pitchFamily="34" charset="0"/>
                </a:endParaRPr>
              </a:p>
            </p:txBody>
          </p:sp>
        </mc:Choice>
        <mc:Fallback xmlns="">
          <p:sp>
            <p:nvSpPr>
              <p:cNvPr id="2" name="Прямоугольник 1">
                <a:extLst>
                  <a:ext uri="{FF2B5EF4-FFF2-40B4-BE49-F238E27FC236}">
                    <a16:creationId xmlns:a16="http://schemas.microsoft.com/office/drawing/2014/main" id="{025F57D7-5AB9-4F25-A15A-49C6F3A41D7B}"/>
                  </a:ext>
                </a:extLst>
              </p:cNvPr>
              <p:cNvSpPr>
                <a:spLocks noRot="1" noChangeAspect="1" noMove="1" noResize="1" noEditPoints="1" noAdjustHandles="1" noChangeArrowheads="1" noChangeShapeType="1" noTextEdit="1"/>
              </p:cNvSpPr>
              <p:nvPr/>
            </p:nvSpPr>
            <p:spPr>
              <a:xfrm>
                <a:off x="838200" y="1874728"/>
                <a:ext cx="9936892" cy="3108543"/>
              </a:xfrm>
              <a:prstGeom prst="rect">
                <a:avLst/>
              </a:prstGeom>
              <a:blipFill>
                <a:blip r:embed="rId3"/>
                <a:stretch>
                  <a:fillRect l="-798" t="-2161" b="-4912"/>
                </a:stretch>
              </a:blipFill>
            </p:spPr>
            <p:txBody>
              <a:bodyPr/>
              <a:lstStyle/>
              <a:p>
                <a:r>
                  <a:rPr lang="en-GB">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a:solidFill>
                  <a:schemeClr val="dk1"/>
                </a:solidFill>
                <a:latin typeface="Calibri"/>
                <a:ea typeface="Calibri"/>
                <a:cs typeface="Calibri"/>
                <a:sym typeface="Calibri"/>
              </a:rPr>
              <a:t>Simulation</a:t>
            </a:r>
            <a:endParaRPr sz="4400" b="0" i="0" u="none" strike="noStrike" cap="none">
              <a:solidFill>
                <a:schemeClr val="dk1"/>
              </a:solidFill>
              <a:latin typeface="Calibri"/>
              <a:ea typeface="Calibri"/>
              <a:cs typeface="Calibri"/>
              <a:sym typeface="Calibri"/>
            </a:endParaRPr>
          </a:p>
        </p:txBody>
      </p:sp>
      <p:sp>
        <p:nvSpPr>
          <p:cNvPr id="168" name="Google Shape;168;p24"/>
          <p:cNvSpPr txBox="1">
            <a:spLocks noGrp="1"/>
          </p:cNvSpPr>
          <p:nvPr>
            <p:ph type="body" idx="1"/>
          </p:nvPr>
        </p:nvSpPr>
        <p:spPr>
          <a:xfrm>
            <a:off x="838199"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80000"/>
              </a:lnSpc>
              <a:spcBef>
                <a:spcPts val="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Monte-Carlo simulation</a:t>
            </a: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Estimation of total</a:t>
            </a:r>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Data is taken from </a:t>
            </a:r>
            <a:r>
              <a:rPr lang="en-GB" sz="2800" b="0" i="0" u="none" strike="noStrike" cap="none" dirty="0" err="1">
                <a:solidFill>
                  <a:schemeClr val="dk1"/>
                </a:solidFill>
                <a:latin typeface="Calibri"/>
                <a:ea typeface="Calibri"/>
                <a:cs typeface="Calibri"/>
                <a:sym typeface="Calibri"/>
              </a:rPr>
              <a:t>StatVillage</a:t>
            </a:r>
            <a:endParaRPr lang="en-GB" dirty="0"/>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Study variables</a:t>
            </a:r>
          </a:p>
          <a:p>
            <a:pPr marL="685800" marR="0" lvl="1" indent="-228600" algn="l" rtl="0">
              <a:lnSpc>
                <a:spcPct val="80000"/>
              </a:lnSpc>
              <a:spcBef>
                <a:spcPts val="500"/>
              </a:spcBef>
              <a:spcAft>
                <a:spcPts val="0"/>
              </a:spcAft>
              <a:buClr>
                <a:schemeClr val="dk1"/>
              </a:buClr>
              <a:buSzPts val="2400"/>
              <a:buFont typeface="Arial"/>
              <a:buChar char="•"/>
            </a:pPr>
            <a:r>
              <a:rPr lang="en-GB" sz="2400" b="0" i="0" u="none" strike="noStrike" cap="none" dirty="0">
                <a:solidFill>
                  <a:schemeClr val="dk1"/>
                </a:solidFill>
                <a:latin typeface="Calibri"/>
                <a:ea typeface="Calibri"/>
                <a:cs typeface="Calibri"/>
                <a:sym typeface="Calibri"/>
              </a:rPr>
              <a:t>Continuous variable - household month income(</a:t>
            </a:r>
            <a:r>
              <a:rPr lang="en-GB" sz="2400" b="0" i="0" u="none" strike="noStrike" cap="none" dirty="0" err="1">
                <a:solidFill>
                  <a:schemeClr val="dk1"/>
                </a:solidFill>
                <a:latin typeface="Calibri"/>
                <a:ea typeface="Calibri"/>
                <a:cs typeface="Calibri"/>
                <a:sym typeface="Calibri"/>
              </a:rPr>
              <a:t>moninch</a:t>
            </a:r>
            <a:r>
              <a:rPr lang="en-GB" sz="2400" b="0" i="0" u="none" strike="noStrike" cap="none" dirty="0">
                <a:solidFill>
                  <a:schemeClr val="dk1"/>
                </a:solidFill>
                <a:latin typeface="Calibri"/>
                <a:ea typeface="Calibri"/>
                <a:cs typeface="Calibri"/>
                <a:sym typeface="Calibri"/>
              </a:rPr>
              <a:t>)</a:t>
            </a:r>
            <a:endParaRPr lang="en-GB" dirty="0"/>
          </a:p>
          <a:p>
            <a:pPr marL="685800" marR="0" lvl="1" indent="-228600" algn="l" rtl="0">
              <a:lnSpc>
                <a:spcPct val="80000"/>
              </a:lnSpc>
              <a:spcBef>
                <a:spcPts val="500"/>
              </a:spcBef>
              <a:spcAft>
                <a:spcPts val="0"/>
              </a:spcAft>
              <a:buClr>
                <a:schemeClr val="dk1"/>
              </a:buClr>
              <a:buSzPts val="2400"/>
              <a:buFont typeface="Arial"/>
              <a:buChar char="•"/>
            </a:pPr>
            <a:r>
              <a:rPr lang="en-GB" sz="2400" b="0" i="0" u="none" strike="noStrike" cap="none" dirty="0">
                <a:solidFill>
                  <a:schemeClr val="dk1"/>
                </a:solidFill>
                <a:latin typeface="Calibri"/>
                <a:ea typeface="Calibri"/>
                <a:cs typeface="Calibri"/>
                <a:sym typeface="Calibri"/>
              </a:rPr>
              <a:t>Discrete variable – household size(</a:t>
            </a:r>
            <a:r>
              <a:rPr lang="en-GB" sz="2400" b="0" i="0" u="none" strike="noStrike" cap="none" dirty="0" err="1">
                <a:solidFill>
                  <a:schemeClr val="dk1"/>
                </a:solidFill>
                <a:latin typeface="Calibri"/>
                <a:ea typeface="Calibri"/>
                <a:cs typeface="Calibri"/>
                <a:sym typeface="Calibri"/>
              </a:rPr>
              <a:t>hhsize</a:t>
            </a:r>
            <a:r>
              <a:rPr lang="en-GB" sz="2400" b="0" i="0" u="none" strike="noStrike" cap="none" dirty="0">
                <a:solidFill>
                  <a:schemeClr val="dk1"/>
                </a:solidFill>
                <a:latin typeface="Calibri"/>
                <a:ea typeface="Calibri"/>
                <a:cs typeface="Calibri"/>
                <a:sym typeface="Calibri"/>
              </a:rPr>
              <a:t>). </a:t>
            </a:r>
            <a:endParaRPr lang="en-GB" dirty="0"/>
          </a:p>
          <a:p>
            <a:pPr marL="228600" marR="0" lvl="0" indent="-228600" algn="l" rtl="0">
              <a:lnSpc>
                <a:spcPct val="8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Auxiliary variables</a:t>
            </a:r>
          </a:p>
          <a:p>
            <a:pPr marL="685800" marR="0" lvl="1" indent="-228600" algn="l" rtl="0">
              <a:lnSpc>
                <a:spcPct val="80000"/>
              </a:lnSpc>
              <a:spcBef>
                <a:spcPts val="500"/>
              </a:spcBef>
              <a:spcAft>
                <a:spcPts val="0"/>
              </a:spcAft>
              <a:buClr>
                <a:schemeClr val="dk1"/>
              </a:buClr>
              <a:buSzPts val="2400"/>
              <a:buFont typeface="Arial"/>
              <a:buChar char="•"/>
            </a:pPr>
            <a:r>
              <a:rPr lang="en-GB" sz="2400" b="0" i="0" u="none" strike="noStrike" cap="none" dirty="0">
                <a:solidFill>
                  <a:schemeClr val="dk1"/>
                </a:solidFill>
                <a:latin typeface="Calibri"/>
                <a:ea typeface="Calibri"/>
                <a:cs typeface="Calibri"/>
                <a:sym typeface="Calibri"/>
              </a:rPr>
              <a:t>Stratified Sampling - number of income recipients</a:t>
            </a:r>
            <a:endParaRPr lang="en-GB" dirty="0"/>
          </a:p>
          <a:p>
            <a:pPr marL="685800" marR="0" lvl="1" indent="-228600" algn="l" rtl="0">
              <a:lnSpc>
                <a:spcPct val="80000"/>
              </a:lnSpc>
              <a:spcBef>
                <a:spcPts val="500"/>
              </a:spcBef>
              <a:spcAft>
                <a:spcPts val="0"/>
              </a:spcAft>
              <a:buClr>
                <a:schemeClr val="dk1"/>
              </a:buClr>
              <a:buSzPts val="2400"/>
              <a:buFont typeface="Arial"/>
              <a:buChar char="•"/>
            </a:pPr>
            <a:r>
              <a:rPr lang="en-GB" sz="2400" b="0" i="0" u="none" strike="noStrike" cap="none" dirty="0">
                <a:solidFill>
                  <a:schemeClr val="dk1"/>
                </a:solidFill>
                <a:latin typeface="Calibri"/>
                <a:ea typeface="Calibri"/>
                <a:cs typeface="Calibri"/>
                <a:sym typeface="Calibri"/>
              </a:rPr>
              <a:t>Local Pivotal Method–  the block and the house numbers from address of household and number of income recipients</a:t>
            </a:r>
          </a:p>
          <a:p>
            <a:pPr marL="685800" marR="0" lvl="1" indent="-76200" algn="l" rtl="0">
              <a:lnSpc>
                <a:spcPct val="80000"/>
              </a:lnSpc>
              <a:spcBef>
                <a:spcPts val="5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2" name="Текст 1">
                <a:extLst>
                  <a:ext uri="{FF2B5EF4-FFF2-40B4-BE49-F238E27FC236}">
                    <a16:creationId xmlns:a16="http://schemas.microsoft.com/office/drawing/2014/main" id="{0F6A7BB1-0F81-4A44-8322-F574BAC7742B}"/>
                  </a:ext>
                </a:extLst>
              </p:cNvPr>
              <p:cNvSpPr>
                <a:spLocks noGrp="1"/>
              </p:cNvSpPr>
              <p:nvPr>
                <p:ph type="body" idx="2"/>
              </p:nvPr>
            </p:nvSpPr>
            <p:spPr>
              <a:xfrm>
                <a:off x="6095999" y="943704"/>
                <a:ext cx="5764427" cy="1856689"/>
              </a:xfrm>
            </p:spPr>
            <p:txBody>
              <a:bodyPr/>
              <a:lstStyle/>
              <a:p>
                <a:pPr marL="457200" lvl="1" indent="0">
                  <a:lnSpc>
                    <a:spcPct val="80000"/>
                  </a:lnSpc>
                  <a:spcBef>
                    <a:spcPts val="1000"/>
                  </a:spcBef>
                  <a:buNone/>
                </a:pPr>
                <a14:m>
                  <m:oMathPara xmlns:m="http://schemas.openxmlformats.org/officeDocument/2006/math">
                    <m:oMathParaPr>
                      <m:jc m:val="centerGroup"/>
                    </m:oMathParaPr>
                    <m:oMath xmlns:m="http://schemas.openxmlformats.org/officeDocument/2006/math">
                      <m:sSub>
                        <m:sSubPr>
                          <m:ctrlPr>
                            <a:rPr lang="ar-AE" i="1" dirty="0">
                              <a:latin typeface="Cambria Math" panose="02040503050406030204" pitchFamily="18" charset="0"/>
                            </a:rPr>
                          </m:ctrlPr>
                        </m:sSubPr>
                        <m:e>
                          <m:r>
                            <a:rPr lang="ar-AE" i="1" dirty="0">
                              <a:latin typeface="Cambria Math" panose="02040503050406030204" pitchFamily="18" charset="0"/>
                            </a:rPr>
                            <m:t>𝐸</m:t>
                          </m:r>
                        </m:e>
                        <m:sub>
                          <m:r>
                            <a:rPr lang="et-EE" i="1" dirty="0">
                              <a:latin typeface="Cambria Math" panose="02040503050406030204" pitchFamily="18" charset="0"/>
                            </a:rPr>
                            <m:t>𝑀𝐶</m:t>
                          </m:r>
                        </m:sub>
                      </m:sSub>
                      <m:d>
                        <m:dPr>
                          <m:ctrlPr>
                            <a:rPr lang="et-EE" i="1" dirty="0">
                              <a:latin typeface="Cambria Math" panose="02040503050406030204" pitchFamily="18" charset="0"/>
                            </a:rPr>
                          </m:ctrlPr>
                        </m:dPr>
                        <m:e>
                          <m:acc>
                            <m:accPr>
                              <m:chr m:val="̂"/>
                              <m:ctrlPr>
                                <a:rPr lang="et-EE" i="1" dirty="0">
                                  <a:latin typeface="Cambria Math" panose="02040503050406030204" pitchFamily="18" charset="0"/>
                                </a:rPr>
                              </m:ctrlPr>
                            </m:accPr>
                            <m:e>
                              <m:r>
                                <a:rPr lang="et-EE" i="1" dirty="0">
                                  <a:latin typeface="Cambria Math" panose="02040503050406030204" pitchFamily="18" charset="0"/>
                                </a:rPr>
                                <m:t>𝑡</m:t>
                              </m:r>
                            </m:e>
                          </m:acc>
                        </m:e>
                      </m:d>
                      <m:r>
                        <a:rPr lang="et-EE" i="1" dirty="0">
                          <a:latin typeface="Cambria Math" panose="02040503050406030204" pitchFamily="18" charset="0"/>
                        </a:rPr>
                        <m:t>=</m:t>
                      </m:r>
                      <m:f>
                        <m:fPr>
                          <m:ctrlPr>
                            <a:rPr lang="et-EE" i="1" dirty="0">
                              <a:latin typeface="Cambria Math" panose="02040503050406030204" pitchFamily="18" charset="0"/>
                            </a:rPr>
                          </m:ctrlPr>
                        </m:fPr>
                        <m:num>
                          <m:r>
                            <a:rPr lang="et-EE" i="1" dirty="0">
                              <a:latin typeface="Cambria Math" panose="02040503050406030204" pitchFamily="18" charset="0"/>
                            </a:rPr>
                            <m:t>1</m:t>
                          </m:r>
                        </m:num>
                        <m:den>
                          <m:r>
                            <a:rPr lang="et-EE" i="1" dirty="0">
                              <a:latin typeface="Cambria Math" panose="02040503050406030204" pitchFamily="18" charset="0"/>
                            </a:rPr>
                            <m:t>1000</m:t>
                          </m:r>
                        </m:den>
                      </m:f>
                      <m:nary>
                        <m:naryPr>
                          <m:chr m:val="∑"/>
                          <m:ctrlPr>
                            <a:rPr lang="et-EE" i="1" dirty="0">
                              <a:latin typeface="Cambria Math" panose="02040503050406030204" pitchFamily="18" charset="0"/>
                            </a:rPr>
                          </m:ctrlPr>
                        </m:naryPr>
                        <m:sub>
                          <m:r>
                            <m:rPr>
                              <m:brk m:alnAt="23"/>
                            </m:rPr>
                            <a:rPr lang="et-EE" i="1" dirty="0">
                              <a:latin typeface="Cambria Math" panose="02040503050406030204" pitchFamily="18" charset="0"/>
                            </a:rPr>
                            <m:t>𝑘</m:t>
                          </m:r>
                          <m:r>
                            <a:rPr lang="et-EE" i="1" dirty="0">
                              <a:latin typeface="Cambria Math" panose="02040503050406030204" pitchFamily="18" charset="0"/>
                            </a:rPr>
                            <m:t>=</m:t>
                          </m:r>
                          <m:r>
                            <m:rPr>
                              <m:brk m:alnAt="23"/>
                            </m:rPr>
                            <a:rPr lang="et-EE" i="1" dirty="0">
                              <a:latin typeface="Cambria Math" panose="02040503050406030204" pitchFamily="18" charset="0"/>
                            </a:rPr>
                            <m:t>1</m:t>
                          </m:r>
                        </m:sub>
                        <m:sup>
                          <m:r>
                            <a:rPr lang="et-EE" i="1" dirty="0">
                              <a:latin typeface="Cambria Math" panose="02040503050406030204" pitchFamily="18" charset="0"/>
                            </a:rPr>
                            <m:t>1000</m:t>
                          </m:r>
                        </m:sup>
                        <m:e>
                          <m:sSub>
                            <m:sSubPr>
                              <m:ctrlPr>
                                <a:rPr lang="et-EE" i="1" dirty="0">
                                  <a:latin typeface="Cambria Math" panose="02040503050406030204" pitchFamily="18" charset="0"/>
                                </a:rPr>
                              </m:ctrlPr>
                            </m:sSubPr>
                            <m:e>
                              <m:acc>
                                <m:accPr>
                                  <m:chr m:val="̂"/>
                                  <m:ctrlPr>
                                    <a:rPr lang="et-EE" i="1" dirty="0">
                                      <a:latin typeface="Cambria Math" panose="02040503050406030204" pitchFamily="18" charset="0"/>
                                    </a:rPr>
                                  </m:ctrlPr>
                                </m:accPr>
                                <m:e>
                                  <m:r>
                                    <a:rPr lang="et-EE" i="1" dirty="0">
                                      <a:latin typeface="Cambria Math" panose="02040503050406030204" pitchFamily="18" charset="0"/>
                                    </a:rPr>
                                    <m:t>𝑡</m:t>
                                  </m:r>
                                </m:e>
                              </m:acc>
                            </m:e>
                            <m:sub>
                              <m:r>
                                <a:rPr lang="et-EE" i="1" dirty="0">
                                  <a:latin typeface="Cambria Math" panose="02040503050406030204" pitchFamily="18" charset="0"/>
                                </a:rPr>
                                <m:t>𝑘</m:t>
                              </m:r>
                            </m:sub>
                          </m:sSub>
                        </m:e>
                      </m:nary>
                    </m:oMath>
                  </m:oMathPara>
                </a14:m>
                <a:endParaRPr lang="et-EE" dirty="0"/>
              </a:p>
              <a:p>
                <a:pPr marL="457200" lvl="1" indent="0">
                  <a:lnSpc>
                    <a:spcPct val="80000"/>
                  </a:lnSpc>
                  <a:spcBef>
                    <a:spcPts val="1000"/>
                  </a:spcBef>
                  <a:buNone/>
                </a:pPr>
                <a:endParaRPr lang="et-EE" dirty="0"/>
              </a:p>
              <a:p>
                <a:pPr marL="457200" lvl="1" indent="0">
                  <a:lnSpc>
                    <a:spcPct val="80000"/>
                  </a:lnSpc>
                  <a:spcBef>
                    <a:spcPts val="1000"/>
                  </a:spcBef>
                  <a:buNone/>
                </a:pPr>
                <a14:m>
                  <m:oMathPara xmlns:m="http://schemas.openxmlformats.org/officeDocument/2006/math">
                    <m:oMathParaPr>
                      <m:jc m:val="centerGroup"/>
                    </m:oMathParaPr>
                    <m:oMath xmlns:m="http://schemas.openxmlformats.org/officeDocument/2006/math">
                      <m:rad>
                        <m:radPr>
                          <m:degHide m:val="on"/>
                          <m:ctrlPr>
                            <a:rPr lang="en-GB" i="1">
                              <a:latin typeface="Cambria Math" panose="02040503050406030204" pitchFamily="18" charset="0"/>
                            </a:rPr>
                          </m:ctrlPr>
                        </m:radPr>
                        <m:deg/>
                        <m:e>
                          <m:sSub>
                            <m:sSubPr>
                              <m:ctrlPr>
                                <a:rPr lang="en-GB" i="1">
                                  <a:latin typeface="Cambria Math" panose="02040503050406030204" pitchFamily="18" charset="0"/>
                                </a:rPr>
                              </m:ctrlPr>
                            </m:sSubPr>
                            <m:e>
                              <m:r>
                                <a:rPr lang="et-EE" i="1">
                                  <a:latin typeface="Cambria Math" panose="02040503050406030204" pitchFamily="18" charset="0"/>
                                </a:rPr>
                                <m:t>𝑉</m:t>
                              </m:r>
                            </m:e>
                            <m:sub>
                              <m:r>
                                <a:rPr lang="et-EE" i="1">
                                  <a:latin typeface="Cambria Math" panose="02040503050406030204" pitchFamily="18" charset="0"/>
                                </a:rPr>
                                <m:t>𝑀𝐶</m:t>
                              </m:r>
                            </m:sub>
                          </m:sSub>
                          <m:r>
                            <a:rPr lang="et-EE" i="1">
                              <a:latin typeface="Cambria Math" panose="02040503050406030204" pitchFamily="18" charset="0"/>
                            </a:rPr>
                            <m:t>(</m:t>
                          </m:r>
                          <m:acc>
                            <m:accPr>
                              <m:chr m:val="̂"/>
                              <m:ctrlPr>
                                <a:rPr lang="et-EE" i="1" dirty="0">
                                  <a:latin typeface="Cambria Math" panose="02040503050406030204" pitchFamily="18" charset="0"/>
                                </a:rPr>
                              </m:ctrlPr>
                            </m:accPr>
                            <m:e>
                              <m:r>
                                <a:rPr lang="et-EE" i="1" dirty="0">
                                  <a:latin typeface="Cambria Math" panose="02040503050406030204" pitchFamily="18" charset="0"/>
                                </a:rPr>
                                <m:t>𝑡</m:t>
                              </m:r>
                            </m:e>
                          </m:acc>
                          <m:r>
                            <a:rPr lang="et-EE" i="1">
                              <a:latin typeface="Cambria Math" panose="02040503050406030204" pitchFamily="18" charset="0"/>
                            </a:rPr>
                            <m:t>)</m:t>
                          </m:r>
                        </m:e>
                      </m:rad>
                      <m:r>
                        <a:rPr lang="et-EE" i="1">
                          <a:latin typeface="Cambria Math" panose="02040503050406030204" pitchFamily="18" charset="0"/>
                        </a:rPr>
                        <m:t>=</m:t>
                      </m:r>
                      <m:rad>
                        <m:radPr>
                          <m:degHide m:val="on"/>
                          <m:ctrlPr>
                            <a:rPr lang="et-EE" i="1">
                              <a:latin typeface="Cambria Math" panose="02040503050406030204" pitchFamily="18" charset="0"/>
                            </a:rPr>
                          </m:ctrlPr>
                        </m:radPr>
                        <m:deg/>
                        <m:e>
                          <m:f>
                            <m:fPr>
                              <m:ctrlPr>
                                <a:rPr lang="et-EE" i="1">
                                  <a:latin typeface="Cambria Math" panose="02040503050406030204" pitchFamily="18" charset="0"/>
                                </a:rPr>
                              </m:ctrlPr>
                            </m:fPr>
                            <m:num>
                              <m:r>
                                <a:rPr lang="et-EE" i="1">
                                  <a:latin typeface="Cambria Math" panose="02040503050406030204" pitchFamily="18" charset="0"/>
                                </a:rPr>
                                <m:t>1</m:t>
                              </m:r>
                            </m:num>
                            <m:den>
                              <m:r>
                                <a:rPr lang="et-EE" i="1">
                                  <a:latin typeface="Cambria Math" panose="02040503050406030204" pitchFamily="18" charset="0"/>
                                </a:rPr>
                                <m:t>999</m:t>
                              </m:r>
                            </m:den>
                          </m:f>
                          <m:nary>
                            <m:naryPr>
                              <m:chr m:val="∑"/>
                              <m:ctrlPr>
                                <a:rPr lang="et-EE" i="1">
                                  <a:latin typeface="Cambria Math" panose="02040503050406030204" pitchFamily="18" charset="0"/>
                                </a:rPr>
                              </m:ctrlPr>
                            </m:naryPr>
                            <m:sub>
                              <m:r>
                                <m:rPr>
                                  <m:brk m:alnAt="23"/>
                                </m:rPr>
                                <a:rPr lang="et-EE" i="1">
                                  <a:latin typeface="Cambria Math" panose="02040503050406030204" pitchFamily="18" charset="0"/>
                                </a:rPr>
                                <m:t>𝑘</m:t>
                              </m:r>
                              <m:r>
                                <a:rPr lang="et-EE" i="1">
                                  <a:latin typeface="Cambria Math" panose="02040503050406030204" pitchFamily="18" charset="0"/>
                                </a:rPr>
                                <m:t>=</m:t>
                              </m:r>
                              <m:r>
                                <m:rPr>
                                  <m:brk m:alnAt="23"/>
                                </m:rPr>
                                <a:rPr lang="et-EE" i="1">
                                  <a:latin typeface="Cambria Math" panose="02040503050406030204" pitchFamily="18" charset="0"/>
                                </a:rPr>
                                <m:t>1</m:t>
                              </m:r>
                            </m:sub>
                            <m:sup>
                              <m:r>
                                <a:rPr lang="et-EE" i="1">
                                  <a:latin typeface="Cambria Math" panose="02040503050406030204" pitchFamily="18" charset="0"/>
                                </a:rPr>
                                <m:t>1000</m:t>
                              </m:r>
                            </m:sup>
                            <m:e>
                              <m:sSup>
                                <m:sSupPr>
                                  <m:ctrlPr>
                                    <a:rPr lang="et-EE" i="1">
                                      <a:latin typeface="Cambria Math" panose="02040503050406030204" pitchFamily="18" charset="0"/>
                                    </a:rPr>
                                  </m:ctrlPr>
                                </m:sSupPr>
                                <m:e>
                                  <m:r>
                                    <a:rPr lang="et-EE" i="1">
                                      <a:latin typeface="Cambria Math" panose="02040503050406030204" pitchFamily="18" charset="0"/>
                                    </a:rPr>
                                    <m:t>(</m:t>
                                  </m:r>
                                  <m:sSub>
                                    <m:sSubPr>
                                      <m:ctrlPr>
                                        <a:rPr lang="et-EE" i="1" dirty="0">
                                          <a:latin typeface="Cambria Math" panose="02040503050406030204" pitchFamily="18" charset="0"/>
                                        </a:rPr>
                                      </m:ctrlPr>
                                    </m:sSubPr>
                                    <m:e>
                                      <m:acc>
                                        <m:accPr>
                                          <m:chr m:val="̂"/>
                                          <m:ctrlPr>
                                            <a:rPr lang="et-EE" i="1" dirty="0">
                                              <a:latin typeface="Cambria Math" panose="02040503050406030204" pitchFamily="18" charset="0"/>
                                            </a:rPr>
                                          </m:ctrlPr>
                                        </m:accPr>
                                        <m:e>
                                          <m:r>
                                            <a:rPr lang="et-EE" i="1" dirty="0">
                                              <a:latin typeface="Cambria Math" panose="02040503050406030204" pitchFamily="18" charset="0"/>
                                            </a:rPr>
                                            <m:t>𝑡</m:t>
                                          </m:r>
                                        </m:e>
                                      </m:acc>
                                    </m:e>
                                    <m:sub>
                                      <m:r>
                                        <a:rPr lang="et-EE" i="1" dirty="0">
                                          <a:latin typeface="Cambria Math" panose="02040503050406030204" pitchFamily="18" charset="0"/>
                                        </a:rPr>
                                        <m:t>𝑘</m:t>
                                      </m:r>
                                    </m:sub>
                                  </m:sSub>
                                  <m:r>
                                    <a:rPr lang="et-EE" i="1" dirty="0">
                                      <a:latin typeface="Cambria Math" panose="02040503050406030204" pitchFamily="18" charset="0"/>
                                    </a:rPr>
                                    <m:t>−</m:t>
                                  </m:r>
                                  <m:sSub>
                                    <m:sSubPr>
                                      <m:ctrlPr>
                                        <a:rPr lang="ar-AE" i="1" dirty="0">
                                          <a:latin typeface="Cambria Math" panose="02040503050406030204" pitchFamily="18" charset="0"/>
                                        </a:rPr>
                                      </m:ctrlPr>
                                    </m:sSubPr>
                                    <m:e>
                                      <m:r>
                                        <a:rPr lang="ar-AE" i="1" dirty="0">
                                          <a:latin typeface="Cambria Math" panose="02040503050406030204" pitchFamily="18" charset="0"/>
                                        </a:rPr>
                                        <m:t>𝐸</m:t>
                                      </m:r>
                                    </m:e>
                                    <m:sub>
                                      <m:r>
                                        <a:rPr lang="et-EE" i="1" dirty="0">
                                          <a:latin typeface="Cambria Math" panose="02040503050406030204" pitchFamily="18" charset="0"/>
                                        </a:rPr>
                                        <m:t>𝑀𝐶</m:t>
                                      </m:r>
                                    </m:sub>
                                  </m:sSub>
                                  <m:d>
                                    <m:dPr>
                                      <m:ctrlPr>
                                        <a:rPr lang="et-EE" i="1" dirty="0">
                                          <a:latin typeface="Cambria Math" panose="02040503050406030204" pitchFamily="18" charset="0"/>
                                        </a:rPr>
                                      </m:ctrlPr>
                                    </m:dPr>
                                    <m:e>
                                      <m:acc>
                                        <m:accPr>
                                          <m:chr m:val="̂"/>
                                          <m:ctrlPr>
                                            <a:rPr lang="et-EE" i="1" dirty="0">
                                              <a:latin typeface="Cambria Math" panose="02040503050406030204" pitchFamily="18" charset="0"/>
                                            </a:rPr>
                                          </m:ctrlPr>
                                        </m:accPr>
                                        <m:e>
                                          <m:r>
                                            <a:rPr lang="et-EE" i="1" dirty="0">
                                              <a:latin typeface="Cambria Math" panose="02040503050406030204" pitchFamily="18" charset="0"/>
                                            </a:rPr>
                                            <m:t>𝑡</m:t>
                                          </m:r>
                                        </m:e>
                                      </m:acc>
                                      <m:r>
                                        <a:rPr lang="et-EE" i="1" dirty="0">
                                          <a:latin typeface="Cambria Math" panose="02040503050406030204" pitchFamily="18" charset="0"/>
                                        </a:rPr>
                                        <m:t>)</m:t>
                                      </m:r>
                                    </m:e>
                                  </m:d>
                                </m:e>
                                <m:sup>
                                  <m:r>
                                    <a:rPr lang="et-EE" i="1">
                                      <a:latin typeface="Cambria Math" panose="02040503050406030204" pitchFamily="18" charset="0"/>
                                    </a:rPr>
                                    <m:t>2</m:t>
                                  </m:r>
                                </m:sup>
                              </m:sSup>
                            </m:e>
                          </m:nary>
                        </m:e>
                      </m:rad>
                    </m:oMath>
                  </m:oMathPara>
                </a14:m>
                <a:endParaRPr lang="en-GB" dirty="0"/>
              </a:p>
              <a:p>
                <a:endParaRPr lang="en-GB" dirty="0"/>
              </a:p>
            </p:txBody>
          </p:sp>
        </mc:Choice>
        <mc:Fallback xmlns="">
          <p:sp>
            <p:nvSpPr>
              <p:cNvPr id="2" name="Текст 1">
                <a:extLst>
                  <a:ext uri="{FF2B5EF4-FFF2-40B4-BE49-F238E27FC236}">
                    <a16:creationId xmlns:a16="http://schemas.microsoft.com/office/drawing/2014/main" id="{0F6A7BB1-0F81-4A44-8322-F574BAC7742B}"/>
                  </a:ext>
                </a:extLst>
              </p:cNvPr>
              <p:cNvSpPr>
                <a:spLocks noGrp="1" noRot="1" noChangeAspect="1" noMove="1" noResize="1" noEditPoints="1" noAdjustHandles="1" noChangeArrowheads="1" noChangeShapeType="1" noTextEdit="1"/>
              </p:cNvSpPr>
              <p:nvPr>
                <p:ph type="body" idx="2"/>
              </p:nvPr>
            </p:nvSpPr>
            <p:spPr>
              <a:xfrm>
                <a:off x="6095999" y="943704"/>
                <a:ext cx="5764427" cy="1856689"/>
              </a:xfrm>
              <a:blipFill>
                <a:blip r:embed="rId3"/>
                <a:stretch>
                  <a:fillRect t="-4276" b="-35197"/>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pic>
        <p:nvPicPr>
          <p:cNvPr id="174" name="Google Shape;174;p25"/>
          <p:cNvPicPr preferRelativeResize="0"/>
          <p:nvPr/>
        </p:nvPicPr>
        <p:blipFill>
          <a:blip r:embed="rId3"/>
          <a:stretch>
            <a:fillRect/>
          </a:stretch>
        </p:blipFill>
        <p:spPr>
          <a:xfrm>
            <a:off x="5618841" y="1903751"/>
            <a:ext cx="5523358" cy="4480600"/>
          </a:xfrm>
          <a:prstGeom prst="rect">
            <a:avLst/>
          </a:prstGeom>
          <a:noFill/>
          <a:ln>
            <a:noFill/>
          </a:ln>
        </p:spPr>
      </p:pic>
      <p:sp>
        <p:nvSpPr>
          <p:cNvPr id="175" name="Google Shape;175;p25"/>
          <p:cNvSpPr txBox="1">
            <a:spLocks noGrp="1"/>
          </p:cNvSpPr>
          <p:nvPr>
            <p:ph type="title"/>
          </p:nvPr>
        </p:nvSpPr>
        <p:spPr>
          <a:xfrm>
            <a:off x="529008" y="29659"/>
            <a:ext cx="8650503" cy="16766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700"/>
              <a:buFont typeface="Calibri"/>
              <a:buNone/>
            </a:pPr>
            <a:r>
              <a:rPr lang="en-GB" sz="3700" dirty="0"/>
              <a:t>Accuracy</a:t>
            </a:r>
            <a:r>
              <a:rPr lang="en-GB" sz="3700" b="0" i="0" u="none" strike="noStrike" cap="none" dirty="0">
                <a:solidFill>
                  <a:schemeClr val="dk1"/>
                </a:solidFill>
                <a:latin typeface="Calibri"/>
                <a:ea typeface="Calibri"/>
                <a:cs typeface="Calibri"/>
                <a:sym typeface="Calibri"/>
              </a:rPr>
              <a:t> </a:t>
            </a:r>
            <a:r>
              <a:rPr lang="en-GB" sz="3700" b="0" i="0" u="none" strike="noStrike" cap="none">
                <a:solidFill>
                  <a:schemeClr val="dk1"/>
                </a:solidFill>
                <a:latin typeface="Calibri"/>
                <a:ea typeface="Calibri"/>
                <a:cs typeface="Calibri"/>
                <a:sym typeface="Calibri"/>
              </a:rPr>
              <a:t>of </a:t>
            </a:r>
            <a:r>
              <a:rPr lang="en-GB" sz="3700"/>
              <a:t>continuous</a:t>
            </a:r>
            <a:r>
              <a:rPr lang="en-GB" sz="3700" b="0" i="0" u="none" strike="noStrike" cap="none">
                <a:solidFill>
                  <a:schemeClr val="dk1"/>
                </a:solidFill>
                <a:latin typeface="Calibri"/>
                <a:ea typeface="Calibri"/>
                <a:cs typeface="Calibri"/>
                <a:sym typeface="Calibri"/>
              </a:rPr>
              <a:t> </a:t>
            </a:r>
            <a:r>
              <a:rPr lang="en-GB" sz="3700" b="0" i="0" u="none" strike="noStrike" cap="none" dirty="0">
                <a:solidFill>
                  <a:schemeClr val="dk1"/>
                </a:solidFill>
                <a:latin typeface="Calibri"/>
                <a:ea typeface="Calibri"/>
                <a:cs typeface="Calibri"/>
                <a:sym typeface="Calibri"/>
              </a:rPr>
              <a:t>variable estimate</a:t>
            </a:r>
            <a:endParaRPr sz="3700" b="0" i="0" u="none" strike="noStrike" cap="none" dirty="0">
              <a:solidFill>
                <a:schemeClr val="dk1"/>
              </a:solidFill>
              <a:latin typeface="Calibri"/>
              <a:ea typeface="Calibri"/>
              <a:cs typeface="Calibri"/>
              <a:sym typeface="Calibri"/>
            </a:endParaRPr>
          </a:p>
        </p:txBody>
      </p:sp>
      <p:graphicFrame>
        <p:nvGraphicFramePr>
          <p:cNvPr id="176" name="Google Shape;176;p25"/>
          <p:cNvGraphicFramePr/>
          <p:nvPr/>
        </p:nvGraphicFramePr>
        <p:xfrm>
          <a:off x="164892" y="1903751"/>
          <a:ext cx="4676950" cy="4480600"/>
        </p:xfrm>
        <a:graphic>
          <a:graphicData uri="http://schemas.openxmlformats.org/drawingml/2006/table">
            <a:tbl>
              <a:tblPr firstRow="1" bandRow="1">
                <a:noFill/>
                <a:tableStyleId>{EA487370-275A-4B5C-96CA-F42670CAAD77}</a:tableStyleId>
              </a:tblPr>
              <a:tblGrid>
                <a:gridCol w="2338475">
                  <a:extLst>
                    <a:ext uri="{9D8B030D-6E8A-4147-A177-3AD203B41FA5}">
                      <a16:colId xmlns:a16="http://schemas.microsoft.com/office/drawing/2014/main" val="20000"/>
                    </a:ext>
                  </a:extLst>
                </a:gridCol>
                <a:gridCol w="2338475">
                  <a:extLst>
                    <a:ext uri="{9D8B030D-6E8A-4147-A177-3AD203B41FA5}">
                      <a16:colId xmlns:a16="http://schemas.microsoft.com/office/drawing/2014/main" val="20001"/>
                    </a:ext>
                  </a:extLst>
                </a:gridCol>
              </a:tblGrid>
              <a:tr h="640075">
                <a:tc>
                  <a:txBody>
                    <a:bodyPr/>
                    <a:lstStyle/>
                    <a:p>
                      <a:pPr marL="0" marR="0" lvl="0" indent="0" algn="ctr" rtl="0">
                        <a:spcBef>
                          <a:spcPts val="0"/>
                        </a:spcBef>
                        <a:spcAft>
                          <a:spcPts val="0"/>
                        </a:spcAft>
                        <a:buNone/>
                      </a:pPr>
                      <a:r>
                        <a:rPr lang="en-GB" sz="1800" u="none" strike="noStrike" cap="none"/>
                        <a:t>Sampling Method</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Monte-Carlo </a:t>
                      </a:r>
                      <a:endParaRPr sz="1800" u="none" strike="noStrike" cap="none"/>
                    </a:p>
                    <a:p>
                      <a:pPr marL="0" marR="0" lvl="0" indent="0" algn="ctr" rtl="0">
                        <a:spcBef>
                          <a:spcPts val="0"/>
                        </a:spcBef>
                        <a:spcAft>
                          <a:spcPts val="0"/>
                        </a:spcAft>
                        <a:buNone/>
                      </a:pPr>
                      <a:r>
                        <a:rPr lang="en-GB" sz="1800" u="none" strike="noStrike" cap="none"/>
                        <a:t>standard error</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40075">
                <a:tc>
                  <a:txBody>
                    <a:bodyPr/>
                    <a:lstStyle/>
                    <a:p>
                      <a:pPr marL="0" marR="0" lvl="0" indent="0" algn="ctr" rtl="0">
                        <a:spcBef>
                          <a:spcPts val="0"/>
                        </a:spcBef>
                        <a:spcAft>
                          <a:spcPts val="0"/>
                        </a:spcAft>
                        <a:buNone/>
                      </a:pPr>
                      <a:r>
                        <a:rPr lang="en-GB" sz="1800" u="none" strike="noStrike" cap="none"/>
                        <a:t>Simple Random Sampling</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152 718.57</a:t>
                      </a:r>
                      <a:endParaRPr/>
                    </a:p>
                    <a:p>
                      <a:pPr marL="0" marR="0" lvl="0" indent="0" algn="ctr" rtl="0">
                        <a:spcBef>
                          <a:spcPts val="0"/>
                        </a:spcBef>
                        <a:spcAft>
                          <a:spcPts val="0"/>
                        </a:spcAft>
                        <a:buNone/>
                      </a:pP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40075">
                <a:tc>
                  <a:txBody>
                    <a:bodyPr/>
                    <a:lstStyle/>
                    <a:p>
                      <a:pPr marL="0" marR="0" lvl="0" indent="0" algn="ctr" rtl="0">
                        <a:spcBef>
                          <a:spcPts val="0"/>
                        </a:spcBef>
                        <a:spcAft>
                          <a:spcPts val="0"/>
                        </a:spcAft>
                        <a:buNone/>
                      </a:pPr>
                      <a:r>
                        <a:rPr lang="en-GB" sz="1800" u="none" strike="noStrike" cap="none"/>
                        <a:t>Stratified Random Sampling</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139 327.05</a:t>
                      </a:r>
                      <a:endParaRPr/>
                    </a:p>
                    <a:p>
                      <a:pPr marL="0" marR="0" lvl="0" indent="0" algn="ctr" rtl="0">
                        <a:spcBef>
                          <a:spcPts val="0"/>
                        </a:spcBef>
                        <a:spcAft>
                          <a:spcPts val="0"/>
                        </a:spcAft>
                        <a:buNone/>
                      </a:pP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40075">
                <a:tc>
                  <a:txBody>
                    <a:bodyPr/>
                    <a:lstStyle/>
                    <a:p>
                      <a:pPr marL="0" marR="0" lvl="0" indent="0" algn="ctr" rtl="0">
                        <a:spcBef>
                          <a:spcPts val="0"/>
                        </a:spcBef>
                        <a:spcAft>
                          <a:spcPts val="0"/>
                        </a:spcAft>
                        <a:buNone/>
                      </a:pPr>
                      <a:r>
                        <a:rPr lang="en-GB" sz="1800" u="none" strike="noStrike" cap="none"/>
                        <a:t>Systematic stratified sampling</a:t>
                      </a:r>
                      <a:endParaRPr/>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58 380.02</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40075">
                <a:tc>
                  <a:txBody>
                    <a:bodyPr/>
                    <a:lstStyle/>
                    <a:p>
                      <a:pPr marL="0" marR="0" lvl="0" indent="0" algn="ctr" rtl="0">
                        <a:spcBef>
                          <a:spcPts val="0"/>
                        </a:spcBef>
                        <a:spcAft>
                          <a:spcPts val="0"/>
                        </a:spcAft>
                        <a:buNone/>
                      </a:pPr>
                      <a:r>
                        <a:rPr lang="en-GB" sz="1800" u="none" strike="noStrike" cap="none"/>
                        <a:t>Random Pivotal Method</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156 132.98</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40075">
                <a:tc>
                  <a:txBody>
                    <a:bodyPr/>
                    <a:lstStyle/>
                    <a:p>
                      <a:pPr marL="0" marR="0" lvl="0" indent="0" algn="ctr" rtl="0">
                        <a:spcBef>
                          <a:spcPts val="0"/>
                        </a:spcBef>
                        <a:spcAft>
                          <a:spcPts val="0"/>
                        </a:spcAft>
                        <a:buNone/>
                      </a:pPr>
                      <a:r>
                        <a:rPr lang="en-GB" sz="1800" u="none" strike="noStrike" cap="none"/>
                        <a:t>Local Pivotal Method I</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50 190.02</a:t>
                      </a:r>
                      <a:endParaRPr/>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640075">
                <a:tc>
                  <a:txBody>
                    <a:bodyPr/>
                    <a:lstStyle/>
                    <a:p>
                      <a:pPr marL="0" marR="0" lvl="0" indent="0" algn="ctr" rtl="0">
                        <a:spcBef>
                          <a:spcPts val="0"/>
                        </a:spcBef>
                        <a:spcAft>
                          <a:spcPts val="0"/>
                        </a:spcAft>
                        <a:buNone/>
                      </a:pPr>
                      <a:r>
                        <a:rPr lang="en-GB" sz="1800" u="none" strike="noStrike" cap="none"/>
                        <a:t>Local Pivotal Method II</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49 183.08</a:t>
                      </a:r>
                      <a:endParaRPr/>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pic>
        <p:nvPicPr>
          <p:cNvPr id="182" name="Google Shape;182;p26"/>
          <p:cNvPicPr preferRelativeResize="0"/>
          <p:nvPr/>
        </p:nvPicPr>
        <p:blipFill>
          <a:blip r:embed="rId3"/>
          <a:stretch>
            <a:fillRect/>
          </a:stretch>
        </p:blipFill>
        <p:spPr>
          <a:xfrm>
            <a:off x="5522241" y="1903751"/>
            <a:ext cx="5643063" cy="4480600"/>
          </a:xfrm>
          <a:prstGeom prst="rect">
            <a:avLst/>
          </a:prstGeom>
          <a:noFill/>
          <a:ln>
            <a:noFill/>
          </a:ln>
        </p:spPr>
      </p:pic>
      <p:sp>
        <p:nvSpPr>
          <p:cNvPr id="183" name="Google Shape;183;p26"/>
          <p:cNvSpPr txBox="1">
            <a:spLocks noGrp="1"/>
          </p:cNvSpPr>
          <p:nvPr>
            <p:ph type="title"/>
          </p:nvPr>
        </p:nvSpPr>
        <p:spPr>
          <a:xfrm>
            <a:off x="529007" y="29659"/>
            <a:ext cx="8650503" cy="16766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700"/>
              <a:buFont typeface="Calibri"/>
              <a:buNone/>
            </a:pPr>
            <a:r>
              <a:rPr lang="en-GB" sz="3700" dirty="0"/>
              <a:t>Accuracy</a:t>
            </a:r>
            <a:r>
              <a:rPr lang="en-GB" sz="3700" b="0" i="0" u="none" strike="noStrike" cap="none" dirty="0">
                <a:solidFill>
                  <a:schemeClr val="dk1"/>
                </a:solidFill>
                <a:latin typeface="Calibri"/>
                <a:ea typeface="Calibri"/>
                <a:cs typeface="Calibri"/>
                <a:sym typeface="Calibri"/>
              </a:rPr>
              <a:t> of </a:t>
            </a:r>
            <a:r>
              <a:rPr lang="en-GB" sz="3700" dirty="0"/>
              <a:t>discrete</a:t>
            </a:r>
            <a:r>
              <a:rPr lang="en-GB" sz="3700" b="0" i="0" u="none" strike="noStrike" cap="none" dirty="0">
                <a:solidFill>
                  <a:schemeClr val="dk1"/>
                </a:solidFill>
                <a:latin typeface="Calibri"/>
                <a:ea typeface="Calibri"/>
                <a:cs typeface="Calibri"/>
                <a:sym typeface="Calibri"/>
              </a:rPr>
              <a:t> variable estimate</a:t>
            </a:r>
            <a:endParaRPr sz="3700" b="0" i="0" u="none" strike="noStrike" cap="none" dirty="0">
              <a:solidFill>
                <a:schemeClr val="dk1"/>
              </a:solidFill>
              <a:latin typeface="Calibri"/>
              <a:ea typeface="Calibri"/>
              <a:cs typeface="Calibri"/>
              <a:sym typeface="Calibri"/>
            </a:endParaRPr>
          </a:p>
        </p:txBody>
      </p:sp>
      <p:graphicFrame>
        <p:nvGraphicFramePr>
          <p:cNvPr id="184" name="Google Shape;184;p26"/>
          <p:cNvGraphicFramePr/>
          <p:nvPr/>
        </p:nvGraphicFramePr>
        <p:xfrm>
          <a:off x="164892" y="1903751"/>
          <a:ext cx="4676950" cy="4480600"/>
        </p:xfrm>
        <a:graphic>
          <a:graphicData uri="http://schemas.openxmlformats.org/drawingml/2006/table">
            <a:tbl>
              <a:tblPr firstRow="1" bandRow="1">
                <a:noFill/>
                <a:tableStyleId>{EA487370-275A-4B5C-96CA-F42670CAAD77}</a:tableStyleId>
              </a:tblPr>
              <a:tblGrid>
                <a:gridCol w="2338475">
                  <a:extLst>
                    <a:ext uri="{9D8B030D-6E8A-4147-A177-3AD203B41FA5}">
                      <a16:colId xmlns:a16="http://schemas.microsoft.com/office/drawing/2014/main" val="20000"/>
                    </a:ext>
                  </a:extLst>
                </a:gridCol>
                <a:gridCol w="2338475">
                  <a:extLst>
                    <a:ext uri="{9D8B030D-6E8A-4147-A177-3AD203B41FA5}">
                      <a16:colId xmlns:a16="http://schemas.microsoft.com/office/drawing/2014/main" val="20001"/>
                    </a:ext>
                  </a:extLst>
                </a:gridCol>
              </a:tblGrid>
              <a:tr h="640075">
                <a:tc>
                  <a:txBody>
                    <a:bodyPr/>
                    <a:lstStyle/>
                    <a:p>
                      <a:pPr marL="0" marR="0" lvl="0" indent="0" algn="ctr" rtl="0">
                        <a:spcBef>
                          <a:spcPts val="0"/>
                        </a:spcBef>
                        <a:spcAft>
                          <a:spcPts val="0"/>
                        </a:spcAft>
                        <a:buNone/>
                      </a:pPr>
                      <a:r>
                        <a:rPr lang="en-GB" sz="1800" u="none" strike="noStrike" cap="none"/>
                        <a:t>Sampling Method</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Monte-Carlo standard error</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40075">
                <a:tc>
                  <a:txBody>
                    <a:bodyPr/>
                    <a:lstStyle/>
                    <a:p>
                      <a:pPr marL="0" marR="0" lvl="0" indent="0" algn="ctr" rtl="0">
                        <a:spcBef>
                          <a:spcPts val="0"/>
                        </a:spcBef>
                        <a:spcAft>
                          <a:spcPts val="0"/>
                        </a:spcAft>
                        <a:buNone/>
                      </a:pPr>
                      <a:r>
                        <a:rPr lang="en-GB" sz="1800" u="none" strike="noStrike" cap="none"/>
                        <a:t>Simple Random Sampling</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73.22</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40075">
                <a:tc>
                  <a:txBody>
                    <a:bodyPr/>
                    <a:lstStyle/>
                    <a:p>
                      <a:pPr marL="0" marR="0" lvl="0" indent="0" algn="ctr" rtl="0">
                        <a:spcBef>
                          <a:spcPts val="0"/>
                        </a:spcBef>
                        <a:spcAft>
                          <a:spcPts val="0"/>
                        </a:spcAft>
                        <a:buNone/>
                      </a:pPr>
                      <a:r>
                        <a:rPr lang="en-GB" sz="1800" u="none" strike="noStrike" cap="none"/>
                        <a:t>Stratified Random Sampling</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54.13</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40075">
                <a:tc>
                  <a:txBody>
                    <a:bodyPr/>
                    <a:lstStyle/>
                    <a:p>
                      <a:pPr marL="0" marR="0" lvl="0" indent="0" algn="ctr" rtl="0">
                        <a:spcBef>
                          <a:spcPts val="0"/>
                        </a:spcBef>
                        <a:spcAft>
                          <a:spcPts val="0"/>
                        </a:spcAft>
                        <a:buNone/>
                      </a:pPr>
                      <a:r>
                        <a:rPr lang="en-GB" sz="1800" u="none" strike="noStrike" cap="none"/>
                        <a:t>Systematic stratified sampling</a:t>
                      </a:r>
                      <a:endParaRPr/>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51.15</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40075">
                <a:tc>
                  <a:txBody>
                    <a:bodyPr/>
                    <a:lstStyle/>
                    <a:p>
                      <a:pPr marL="0" marR="0" lvl="0" indent="0" algn="ctr" rtl="0">
                        <a:spcBef>
                          <a:spcPts val="0"/>
                        </a:spcBef>
                        <a:spcAft>
                          <a:spcPts val="0"/>
                        </a:spcAft>
                        <a:buNone/>
                      </a:pPr>
                      <a:r>
                        <a:rPr lang="en-GB" sz="1800" u="none" strike="noStrike" cap="none"/>
                        <a:t>Random Pivotal Method</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71.17</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40075">
                <a:tc>
                  <a:txBody>
                    <a:bodyPr/>
                    <a:lstStyle/>
                    <a:p>
                      <a:pPr marL="0" marR="0" lvl="0" indent="0" algn="ctr" rtl="0">
                        <a:spcBef>
                          <a:spcPts val="0"/>
                        </a:spcBef>
                        <a:spcAft>
                          <a:spcPts val="0"/>
                        </a:spcAft>
                        <a:buNone/>
                      </a:pPr>
                      <a:r>
                        <a:rPr lang="en-GB" sz="1800" u="none" strike="noStrike" cap="none"/>
                        <a:t>Local Pivotal Method I</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60.19</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640075">
                <a:tc>
                  <a:txBody>
                    <a:bodyPr/>
                    <a:lstStyle/>
                    <a:p>
                      <a:pPr marL="0" marR="0" lvl="0" indent="0" algn="ctr" rtl="0">
                        <a:spcBef>
                          <a:spcPts val="0"/>
                        </a:spcBef>
                        <a:spcAft>
                          <a:spcPts val="0"/>
                        </a:spcAft>
                        <a:buNone/>
                      </a:pPr>
                      <a:r>
                        <a:rPr lang="en-GB" sz="1800" u="none" strike="noStrike" cap="none"/>
                        <a:t>Local Pivotal Method II</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a:t>58.42</a:t>
                      </a:r>
                      <a:endParaRPr sz="1800" u="none" strike="noStrike" cap="none"/>
                    </a:p>
                  </a:txBody>
                  <a:tcPr marL="91450" marR="91450" marT="45725" marB="457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838201" y="110059"/>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a:solidFill>
                  <a:schemeClr val="dk1"/>
                </a:solidFill>
                <a:latin typeface="Calibri"/>
                <a:ea typeface="Calibri"/>
                <a:cs typeface="Calibri"/>
                <a:sym typeface="Calibri"/>
              </a:rPr>
              <a:t>Visualisation of samples</a:t>
            </a:r>
            <a:endParaRPr sz="4400" b="0" i="0" u="none" strike="noStrike" cap="none">
              <a:solidFill>
                <a:schemeClr val="dk1"/>
              </a:solidFill>
              <a:latin typeface="Calibri"/>
              <a:ea typeface="Calibri"/>
              <a:cs typeface="Calibri"/>
              <a:sym typeface="Calibri"/>
            </a:endParaRPr>
          </a:p>
        </p:txBody>
      </p:sp>
      <p:pic>
        <p:nvPicPr>
          <p:cNvPr id="191" name="Google Shape;191;p27" descr="Изображение выглядит как стена, внутренний&#10;&#10;Описание создано с очень высокой степенью достоверности"/>
          <p:cNvPicPr preferRelativeResize="0">
            <a:picLocks noGrp="1"/>
          </p:cNvPicPr>
          <p:nvPr>
            <p:ph type="body" idx="1"/>
          </p:nvPr>
        </p:nvPicPr>
        <p:blipFill rotWithShape="1">
          <a:blip r:embed="rId3">
            <a:alphaModFix/>
          </a:blip>
          <a:srcRect/>
          <a:stretch/>
        </p:blipFill>
        <p:spPr>
          <a:xfrm>
            <a:off x="838199" y="1178380"/>
            <a:ext cx="3898692" cy="5569561"/>
          </a:xfrm>
          <a:prstGeom prst="rect">
            <a:avLst/>
          </a:prstGeom>
          <a:noFill/>
          <a:ln>
            <a:noFill/>
          </a:ln>
        </p:spPr>
      </p:pic>
      <p:pic>
        <p:nvPicPr>
          <p:cNvPr id="192" name="Google Shape;192;p27" descr="Изображение выглядит как стена&#10;&#10;Описание создано с высокой степенью достоверности"/>
          <p:cNvPicPr preferRelativeResize="0">
            <a:picLocks noGrp="1"/>
          </p:cNvPicPr>
          <p:nvPr>
            <p:ph type="body" idx="2"/>
          </p:nvPr>
        </p:nvPicPr>
        <p:blipFill rotWithShape="1">
          <a:blip r:embed="rId4">
            <a:alphaModFix/>
          </a:blip>
          <a:srcRect/>
          <a:stretch/>
        </p:blipFill>
        <p:spPr>
          <a:xfrm>
            <a:off x="7455108" y="1178380"/>
            <a:ext cx="3898691" cy="5569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a:solidFill>
                  <a:schemeClr val="dk1"/>
                </a:solidFill>
                <a:latin typeface="Calibri"/>
                <a:ea typeface="Calibri"/>
                <a:cs typeface="Calibri"/>
                <a:sym typeface="Calibri"/>
              </a:rPr>
              <a:t>Conclusion</a:t>
            </a:r>
            <a:endParaRPr sz="4400" b="0" i="0" u="none" strike="noStrike" cap="none">
              <a:solidFill>
                <a:schemeClr val="dk1"/>
              </a:solidFill>
              <a:latin typeface="Calibri"/>
              <a:ea typeface="Calibri"/>
              <a:cs typeface="Calibri"/>
              <a:sym typeface="Calibri"/>
            </a:endParaRPr>
          </a:p>
        </p:txBody>
      </p:sp>
      <p:sp>
        <p:nvSpPr>
          <p:cNvPr id="199" name="Google Shape;19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In the case of a continuous variable, both local pivotal methods provide more accurate estimates, and in this case, it is recommended to use local pivotal method II because it is more accurate and faster in execution. </a:t>
            </a:r>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a:solidFill>
                  <a:schemeClr val="dk1"/>
                </a:solidFill>
                <a:latin typeface="Calibri"/>
                <a:ea typeface="Calibri"/>
                <a:cs typeface="Calibri"/>
                <a:sym typeface="Calibri"/>
              </a:rPr>
              <a:t>In the case of a discrete variable, each of the local pivotal methods did not provide any better estimates, and in this case, it is advisable to use a systematic stratiﬁed selection.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6000"/>
              <a:buFont typeface="Calibri"/>
              <a:buNone/>
            </a:pPr>
            <a:r>
              <a:rPr lang="en-GB" sz="6000" b="0" i="0" u="none" strike="noStrike" cap="none">
                <a:solidFill>
                  <a:schemeClr val="dk1"/>
                </a:solidFill>
                <a:latin typeface="Calibri"/>
                <a:ea typeface="Calibri"/>
                <a:cs typeface="Calibri"/>
                <a:sym typeface="Calibri"/>
              </a:rPr>
              <a:t>Thank you!</a:t>
            </a:r>
            <a:endParaRPr sz="6000" b="0" i="0" u="none" strike="noStrike" cap="none">
              <a:solidFill>
                <a:schemeClr val="dk1"/>
              </a:solidFill>
              <a:latin typeface="Calibri"/>
              <a:ea typeface="Calibri"/>
              <a:cs typeface="Calibri"/>
              <a:sym typeface="Calibri"/>
            </a:endParaRPr>
          </a:p>
        </p:txBody>
      </p:sp>
      <p:sp>
        <p:nvSpPr>
          <p:cNvPr id="206" name="Google Shape;206;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888888"/>
              </a:buClr>
              <a:buSzPts val="2400"/>
              <a:buFont typeface="Arial"/>
              <a:buNone/>
            </a:pPr>
            <a:endParaRPr sz="2400" b="0" i="0" u="none" strike="noStrike" cap="non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spcBef>
                <a:spcPts val="0"/>
              </a:spcBef>
              <a:spcAft>
                <a:spcPts val="0"/>
              </a:spcAft>
              <a:buNone/>
            </a:pPr>
            <a:r>
              <a:rPr lang="en-GB"/>
              <a:t>What is the Survey Sampling?</a:t>
            </a:r>
            <a:endParaRPr/>
          </a:p>
        </p:txBody>
      </p:sp>
      <p:sp>
        <p:nvSpPr>
          <p:cNvPr id="97" name="Google Shape;97;p1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spcBef>
                <a:spcPts val="1000"/>
              </a:spcBef>
              <a:spcAft>
                <a:spcPts val="0"/>
              </a:spcAft>
              <a:buNone/>
            </a:pPr>
            <a:r>
              <a:rPr lang="en-GB" dirty="0">
                <a:solidFill>
                  <a:schemeClr val="tx1"/>
                </a:solidFill>
              </a:rPr>
              <a:t>The aim of a probabilistic survey sampling is to find out </a:t>
            </a:r>
            <a:r>
              <a:rPr lang="et-EE" dirty="0" err="1">
                <a:solidFill>
                  <a:schemeClr val="tx1"/>
                </a:solidFill>
              </a:rPr>
              <a:t>sampling</a:t>
            </a:r>
            <a:r>
              <a:rPr lang="en-GB" dirty="0">
                <a:solidFill>
                  <a:schemeClr val="tx1"/>
                </a:solidFill>
              </a:rPr>
              <a:t> strategy and </a:t>
            </a:r>
            <a:r>
              <a:rPr lang="et-EE" dirty="0" err="1">
                <a:solidFill>
                  <a:schemeClr val="tx1"/>
                </a:solidFill>
              </a:rPr>
              <a:t>the</a:t>
            </a:r>
            <a:r>
              <a:rPr lang="et-EE" dirty="0">
                <a:solidFill>
                  <a:schemeClr val="tx1"/>
                </a:solidFill>
              </a:rPr>
              <a:t> </a:t>
            </a:r>
            <a:r>
              <a:rPr lang="en-GB" dirty="0">
                <a:solidFill>
                  <a:schemeClr val="tx1"/>
                </a:solidFill>
              </a:rPr>
              <a:t>estimator that leads to </a:t>
            </a:r>
            <a:r>
              <a:rPr lang="et-EE" dirty="0" err="1">
                <a:solidFill>
                  <a:schemeClr val="tx1"/>
                </a:solidFill>
              </a:rPr>
              <a:t>the</a:t>
            </a:r>
            <a:r>
              <a:rPr lang="et-EE" dirty="0">
                <a:solidFill>
                  <a:schemeClr val="tx1"/>
                </a:solidFill>
              </a:rPr>
              <a:t> </a:t>
            </a:r>
            <a:r>
              <a:rPr lang="en-GB" dirty="0">
                <a:solidFill>
                  <a:schemeClr val="tx1"/>
                </a:solidFill>
              </a:rPr>
              <a:t>best estimate of </a:t>
            </a:r>
            <a:r>
              <a:rPr lang="et-EE" dirty="0">
                <a:solidFill>
                  <a:schemeClr val="tx1"/>
                </a:solidFill>
              </a:rPr>
              <a:t>a </a:t>
            </a:r>
            <a:r>
              <a:rPr lang="en-GB" dirty="0">
                <a:solidFill>
                  <a:schemeClr val="tx1"/>
                </a:solidFill>
              </a:rPr>
              <a:t>population parameter </a:t>
            </a:r>
            <a:r>
              <a:rPr lang="et-EE" dirty="0" err="1">
                <a:solidFill>
                  <a:schemeClr val="tx1"/>
                </a:solidFill>
              </a:rPr>
              <a:t>under</a:t>
            </a:r>
            <a:r>
              <a:rPr lang="en-GB" dirty="0">
                <a:solidFill>
                  <a:schemeClr val="tx1"/>
                </a:solidFill>
              </a:rPr>
              <a:t> interest.</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a:solidFill>
                  <a:schemeClr val="dk1"/>
                </a:solidFill>
                <a:latin typeface="Calibri"/>
                <a:ea typeface="Calibri"/>
                <a:cs typeface="Calibri"/>
                <a:sym typeface="Calibri"/>
              </a:rPr>
              <a:t>Well-known sampling methods</a:t>
            </a:r>
            <a:endParaRPr sz="4400" b="0" i="0" u="none" strike="noStrike" cap="none">
              <a:solidFill>
                <a:schemeClr val="dk1"/>
              </a:solidFill>
              <a:latin typeface="Calibri"/>
              <a:ea typeface="Calibri"/>
              <a:cs typeface="Calibri"/>
              <a:sym typeface="Calibri"/>
            </a:endParaRPr>
          </a:p>
        </p:txBody>
      </p:sp>
      <p:sp>
        <p:nvSpPr>
          <p:cNvPr id="104" name="Google Shape;104;p1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Simple Random Sampling</a:t>
            </a: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Stratified sampling</a:t>
            </a:r>
            <a:endParaRPr dirty="0"/>
          </a:p>
          <a:p>
            <a:pPr marL="685800" marR="0" lvl="1" indent="-228600" algn="l" rtl="0">
              <a:lnSpc>
                <a:spcPct val="90000"/>
              </a:lnSpc>
              <a:spcBef>
                <a:spcPts val="500"/>
              </a:spcBef>
              <a:spcAft>
                <a:spcPts val="0"/>
              </a:spcAft>
              <a:buClr>
                <a:schemeClr val="dk1"/>
              </a:buClr>
              <a:buSzPts val="2400"/>
              <a:buFont typeface="Arial"/>
              <a:buChar char="•"/>
            </a:pPr>
            <a:r>
              <a:rPr lang="en-GB" sz="2400" b="0" i="0" u="none" strike="noStrike" cap="none" dirty="0">
                <a:solidFill>
                  <a:schemeClr val="tx1"/>
                </a:solidFill>
                <a:latin typeface="Calibri"/>
                <a:ea typeface="Calibri"/>
                <a:cs typeface="Calibri"/>
                <a:sym typeface="Calibri"/>
              </a:rPr>
              <a:t>Stratified </a:t>
            </a:r>
            <a:r>
              <a:rPr lang="et-EE" dirty="0" err="1">
                <a:solidFill>
                  <a:schemeClr val="tx1"/>
                </a:solidFill>
              </a:rPr>
              <a:t>simple</a:t>
            </a:r>
            <a:r>
              <a:rPr lang="et-EE" dirty="0">
                <a:solidFill>
                  <a:schemeClr val="tx1"/>
                </a:solidFill>
              </a:rPr>
              <a:t> </a:t>
            </a:r>
            <a:r>
              <a:rPr lang="en-GB" sz="2400" b="0" i="0" u="none" strike="noStrike" cap="none" dirty="0">
                <a:solidFill>
                  <a:schemeClr val="tx1"/>
                </a:solidFill>
                <a:latin typeface="Calibri"/>
                <a:ea typeface="Calibri"/>
                <a:cs typeface="Calibri"/>
                <a:sym typeface="Calibri"/>
              </a:rPr>
              <a:t>random </a:t>
            </a:r>
            <a:r>
              <a:rPr lang="en-GB" sz="2400" b="0" i="0" u="none" strike="noStrike" cap="none" dirty="0">
                <a:solidFill>
                  <a:schemeClr val="tx1"/>
                </a:solidFill>
                <a:sym typeface="Calibri"/>
              </a:rPr>
              <a:t>sampling</a:t>
            </a:r>
            <a:endParaRPr dirty="0">
              <a:solidFill>
                <a:schemeClr val="tx1"/>
              </a:solidFill>
            </a:endParaRPr>
          </a:p>
          <a:p>
            <a:pPr marL="685800" marR="0" lvl="1" indent="-228600" algn="l" rtl="0">
              <a:lnSpc>
                <a:spcPct val="90000"/>
              </a:lnSpc>
              <a:spcBef>
                <a:spcPts val="500"/>
              </a:spcBef>
              <a:spcAft>
                <a:spcPts val="0"/>
              </a:spcAft>
              <a:buClr>
                <a:schemeClr val="dk1"/>
              </a:buClr>
              <a:buSzPts val="2400"/>
              <a:buFont typeface="Arial"/>
              <a:buChar char="•"/>
            </a:pPr>
            <a:r>
              <a:rPr lang="en-GB" sz="2400" b="0" i="0" u="none" strike="noStrike" cap="none" dirty="0">
                <a:solidFill>
                  <a:schemeClr val="dk1"/>
                </a:solidFill>
                <a:latin typeface="Calibri"/>
                <a:ea typeface="Calibri"/>
                <a:cs typeface="Calibri"/>
                <a:sym typeface="Calibri"/>
              </a:rPr>
              <a:t>Systematic stratified sampling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dirty="0">
                <a:solidFill>
                  <a:schemeClr val="tx1"/>
                </a:solidFill>
                <a:latin typeface="Calibri"/>
                <a:ea typeface="Calibri"/>
                <a:cs typeface="Calibri"/>
                <a:sym typeface="Calibri"/>
              </a:rPr>
              <a:t>What </a:t>
            </a:r>
            <a:r>
              <a:rPr lang="et-EE" sz="4400" b="0" i="0" u="none" strike="noStrike" cap="none" dirty="0" err="1">
                <a:solidFill>
                  <a:schemeClr val="tx1"/>
                </a:solidFill>
                <a:latin typeface="Calibri"/>
                <a:ea typeface="Calibri"/>
                <a:cs typeface="Calibri"/>
                <a:sym typeface="Calibri"/>
              </a:rPr>
              <a:t>is</a:t>
            </a:r>
            <a:r>
              <a:rPr lang="et-EE" sz="4400" b="0" i="0" u="none" strike="noStrike" cap="none" dirty="0">
                <a:solidFill>
                  <a:schemeClr val="tx1"/>
                </a:solidFill>
                <a:latin typeface="Calibri"/>
                <a:ea typeface="Calibri"/>
                <a:cs typeface="Calibri"/>
                <a:sym typeface="Calibri"/>
              </a:rPr>
              <a:t> </a:t>
            </a:r>
            <a:r>
              <a:rPr lang="en-GB" sz="4400" b="0" i="0" u="none" strike="noStrike" cap="none" dirty="0">
                <a:solidFill>
                  <a:schemeClr val="tx1"/>
                </a:solidFill>
                <a:latin typeface="Calibri"/>
                <a:ea typeface="Calibri"/>
                <a:cs typeface="Calibri"/>
                <a:sym typeface="Calibri"/>
              </a:rPr>
              <a:t>Pivotal </a:t>
            </a:r>
            <a:r>
              <a:rPr lang="en-GB" sz="4400" b="0" i="0" u="none" strike="noStrike" cap="none" dirty="0">
                <a:solidFill>
                  <a:schemeClr val="dk1"/>
                </a:solidFill>
                <a:latin typeface="Calibri"/>
                <a:ea typeface="Calibri"/>
                <a:cs typeface="Calibri"/>
                <a:sym typeface="Calibri"/>
              </a:rPr>
              <a:t>Method?</a:t>
            </a:r>
            <a:endParaRPr sz="4400" b="0" i="0" u="none" strike="noStrike" cap="none" dirty="0">
              <a:solidFill>
                <a:schemeClr val="dk1"/>
              </a:solidFill>
              <a:latin typeface="Calibri"/>
              <a:ea typeface="Calibri"/>
              <a:cs typeface="Calibri"/>
              <a:sym typeface="Calibri"/>
            </a:endParaRPr>
          </a:p>
        </p:txBody>
      </p:sp>
      <p:sp>
        <p:nvSpPr>
          <p:cNvPr id="110" name="Google Shape;110;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Was introduced in 199</a:t>
            </a:r>
            <a:r>
              <a:rPr lang="en-GB" dirty="0"/>
              <a:t>8</a:t>
            </a:r>
            <a:r>
              <a:rPr lang="en-GB" sz="2800" b="0" i="0" u="none" strike="noStrike" cap="none" dirty="0">
                <a:solidFill>
                  <a:schemeClr val="dk1"/>
                </a:solidFill>
                <a:latin typeface="Calibri"/>
                <a:ea typeface="Calibri"/>
                <a:cs typeface="Calibri"/>
                <a:sym typeface="Calibri"/>
              </a:rPr>
              <a:t> by Deville, J.-C. &amp; </a:t>
            </a:r>
            <a:r>
              <a:rPr lang="en-GB" sz="2800" b="0" i="0" u="none" strike="noStrike" cap="none" dirty="0" err="1">
                <a:solidFill>
                  <a:schemeClr val="dk1"/>
                </a:solidFill>
                <a:latin typeface="Calibri"/>
                <a:ea typeface="Calibri"/>
                <a:cs typeface="Calibri"/>
                <a:sym typeface="Calibri"/>
              </a:rPr>
              <a:t>Tillé</a:t>
            </a:r>
            <a:r>
              <a:rPr lang="en-GB" sz="2800" b="0" i="0" u="none" strike="noStrike" cap="none" dirty="0">
                <a:solidFill>
                  <a:schemeClr val="dk1"/>
                </a:solidFill>
                <a:latin typeface="Calibri"/>
                <a:ea typeface="Calibri"/>
                <a:cs typeface="Calibri"/>
                <a:sym typeface="Calibri"/>
              </a:rPr>
              <a:t>, Y. </a:t>
            </a:r>
            <a:endParaRPr dirty="0"/>
          </a:p>
          <a:p>
            <a:pPr marL="685800" marR="0" lvl="0" indent="0" algn="l" rtl="0">
              <a:lnSpc>
                <a:spcPct val="90000"/>
              </a:lnSpc>
              <a:spcBef>
                <a:spcPts val="0"/>
              </a:spcBef>
              <a:spcAft>
                <a:spcPts val="0"/>
              </a:spcAft>
              <a:buNone/>
            </a:pPr>
            <a:r>
              <a:rPr lang="en-GB" dirty="0"/>
              <a:t>“Unequal probability sampling without replacement through a splitting method” </a:t>
            </a:r>
            <a:endParaRPr dirty="0"/>
          </a:p>
          <a:p>
            <a:pPr marL="685800" marR="0" lvl="0" indent="0" algn="l" rtl="0">
              <a:lnSpc>
                <a:spcPct val="90000"/>
              </a:lnSpc>
              <a:spcBef>
                <a:spcPts val="0"/>
              </a:spcBef>
              <a:spcAft>
                <a:spcPts val="0"/>
              </a:spcAft>
              <a:buNone/>
            </a:pPr>
            <a:endParaRPr dirty="0"/>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tx1"/>
                </a:solidFill>
                <a:latin typeface="Calibri"/>
                <a:ea typeface="Calibri"/>
                <a:cs typeface="Calibri"/>
                <a:sym typeface="Calibri"/>
              </a:rPr>
              <a:t>The </a:t>
            </a:r>
            <a:r>
              <a:rPr lang="et-EE" sz="2800" b="0" i="0" u="none" strike="noStrike" cap="none" dirty="0">
                <a:solidFill>
                  <a:schemeClr val="tx1"/>
                </a:solidFill>
                <a:latin typeface="Calibri"/>
                <a:ea typeface="Calibri"/>
                <a:cs typeface="Calibri"/>
                <a:sym typeface="Calibri"/>
              </a:rPr>
              <a:t>special case</a:t>
            </a:r>
            <a:r>
              <a:rPr lang="en-GB" dirty="0">
                <a:solidFill>
                  <a:schemeClr val="tx1"/>
                </a:solidFill>
              </a:rPr>
              <a:t> </a:t>
            </a:r>
            <a:r>
              <a:rPr lang="en-GB" sz="2800" b="0" i="0" u="none" strike="noStrike" cap="none" dirty="0">
                <a:solidFill>
                  <a:schemeClr val="tx1"/>
                </a:solidFill>
                <a:latin typeface="Calibri"/>
                <a:ea typeface="Calibri"/>
                <a:cs typeface="Calibri"/>
                <a:sym typeface="Calibri"/>
              </a:rPr>
              <a:t>of splitting method</a:t>
            </a:r>
            <a:endParaRPr sz="2800" b="0" i="0" u="none" strike="noStrike" cap="none" dirty="0">
              <a:solidFill>
                <a:schemeClr val="tx1"/>
              </a:solidFill>
              <a:latin typeface="Calibri"/>
              <a:ea typeface="Calibri"/>
              <a:cs typeface="Calibri"/>
              <a:sym typeface="Calibri"/>
            </a:endParaRPr>
          </a:p>
          <a:p>
            <a:pPr marL="685800" marR="0" lvl="1" indent="-228600" algn="l" rtl="0">
              <a:lnSpc>
                <a:spcPct val="90000"/>
              </a:lnSpc>
              <a:spcBef>
                <a:spcPts val="1000"/>
              </a:spcBef>
              <a:spcAft>
                <a:spcPts val="0"/>
              </a:spcAft>
              <a:buSzPts val="2400"/>
              <a:buChar char="•"/>
            </a:pPr>
            <a:r>
              <a:rPr lang="en-GB" dirty="0">
                <a:solidFill>
                  <a:schemeClr val="tx1"/>
                </a:solidFill>
              </a:rPr>
              <a:t>Repetition</a:t>
            </a:r>
            <a:endParaRPr dirty="0">
              <a:solidFill>
                <a:schemeClr val="tx1"/>
              </a:solidFill>
            </a:endParaRPr>
          </a:p>
          <a:p>
            <a:pPr marL="685800" marR="0" lvl="1" indent="-228600" algn="l" rtl="0">
              <a:lnSpc>
                <a:spcPct val="90000"/>
              </a:lnSpc>
              <a:spcBef>
                <a:spcPts val="1000"/>
              </a:spcBef>
              <a:spcAft>
                <a:spcPts val="0"/>
              </a:spcAft>
              <a:buSzPts val="2400"/>
              <a:buChar char="•"/>
            </a:pPr>
            <a:r>
              <a:rPr lang="en-GB" dirty="0"/>
              <a:t>Simplification </a:t>
            </a:r>
            <a:endParaRPr dirty="0"/>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a:solidFill>
                  <a:schemeClr val="dk1"/>
                </a:solidFill>
                <a:latin typeface="Calibri"/>
                <a:ea typeface="Calibri"/>
                <a:cs typeface="Calibri"/>
                <a:sym typeface="Calibri"/>
              </a:rPr>
              <a:t>Pivotal Method</a:t>
            </a:r>
            <a:endParaRPr/>
          </a:p>
        </p:txBody>
      </p:sp>
      <p:sp>
        <p:nvSpPr>
          <p:cNvPr id="117" name="Google Shape;117;p17"/>
          <p:cNvSpPr txBox="1">
            <a:spLocks noGrp="1"/>
          </p:cNvSpPr>
          <p:nvPr>
            <p:ph type="body" idx="1"/>
          </p:nvPr>
        </p:nvSpPr>
        <p:spPr>
          <a:xfrm>
            <a:off x="838200" y="1633575"/>
            <a:ext cx="10515600" cy="4351200"/>
          </a:xfrm>
          <a:prstGeom prst="rect">
            <a:avLst/>
          </a:prstGeom>
          <a:blipFill rotWithShape="1">
            <a:blip r:embed="rId3">
              <a:alphaModFix/>
            </a:blip>
            <a:stretch>
              <a:fillRect l="-1042" t="-2240"/>
            </a:stretch>
          </a:blip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800" b="0" i="0" u="none" strike="noStrike" cap="none">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p:txBody>
          <a:bodyPr/>
          <a:lstStyle/>
          <a:p>
            <a:pPr lvl="0"/>
            <a:r>
              <a:rPr lang="en-GB">
                <a:sym typeface="Calibri"/>
              </a:rPr>
              <a:t>Algorithm 1. Pivotal Method</a:t>
            </a:r>
            <a:endParaRPr lang="en-GB" dirty="0">
              <a:sym typeface="Calibri"/>
            </a:endParaRPr>
          </a:p>
        </p:txBody>
      </p:sp>
      <mc:AlternateContent xmlns:mc="http://schemas.openxmlformats.org/markup-compatibility/2006" xmlns:a14="http://schemas.microsoft.com/office/drawing/2010/main">
        <mc:Choice Requires="a14">
          <p:sp>
            <p:nvSpPr>
              <p:cNvPr id="3" name="Текст 2">
                <a:extLst>
                  <a:ext uri="{FF2B5EF4-FFF2-40B4-BE49-F238E27FC236}">
                    <a16:creationId xmlns:a16="http://schemas.microsoft.com/office/drawing/2014/main" id="{B319682C-62D4-470D-B144-10EEF4FE8F34}"/>
                  </a:ext>
                </a:extLst>
              </p:cNvPr>
              <p:cNvSpPr>
                <a:spLocks noGrp="1"/>
              </p:cNvSpPr>
              <p:nvPr>
                <p:ph type="body" idx="1"/>
              </p:nvPr>
            </p:nvSpPr>
            <p:spPr>
              <a:xfrm>
                <a:off x="432486" y="1825625"/>
                <a:ext cx="11759514" cy="4190164"/>
              </a:xfrm>
            </p:spPr>
            <p:txBody>
              <a:bodyPr/>
              <a:lstStyle/>
              <a:p>
                <a:pPr marL="565150" indent="-514350">
                  <a:buFont typeface="+mj-lt"/>
                  <a:buAutoNum type="arabicPeriod"/>
                </a:pPr>
                <a:r>
                  <a:rPr lang="et-EE" dirty="0"/>
                  <a:t>Choose two units </a:t>
                </a:r>
                <a14:m>
                  <m:oMath xmlns:m="http://schemas.openxmlformats.org/officeDocument/2006/math">
                    <m:r>
                      <a:rPr lang="et-EE" b="0" i="1" smtClean="0">
                        <a:latin typeface="Cambria Math" panose="02040503050406030204" pitchFamily="18" charset="0"/>
                      </a:rPr>
                      <m:t>𝑖</m:t>
                    </m:r>
                  </m:oMath>
                </a14:m>
                <a:r>
                  <a:rPr lang="et-EE" dirty="0"/>
                  <a:t> and </a:t>
                </a:r>
                <a14:m>
                  <m:oMath xmlns:m="http://schemas.openxmlformats.org/officeDocument/2006/math">
                    <m:r>
                      <a:rPr lang="et-EE" b="0" i="1" smtClean="0">
                        <a:latin typeface="Cambria Math" panose="02040503050406030204" pitchFamily="18" charset="0"/>
                      </a:rPr>
                      <m:t>𝑗</m:t>
                    </m:r>
                  </m:oMath>
                </a14:m>
                <a:r>
                  <a:rPr lang="et-EE" dirty="0"/>
                  <a:t> randomly, </a:t>
                </a:r>
                <a14:m>
                  <m:oMath xmlns:m="http://schemas.openxmlformats.org/officeDocument/2006/math">
                    <m:r>
                      <a:rPr lang="et-EE" b="0" i="1" smtClean="0">
                        <a:latin typeface="Cambria Math" panose="02040503050406030204" pitchFamily="18" charset="0"/>
                      </a:rPr>
                      <m:t>𝑖</m:t>
                    </m:r>
                    <m:r>
                      <a:rPr lang="et-EE" b="0" i="1" smtClean="0">
                        <a:latin typeface="Cambria Math" panose="02040503050406030204" pitchFamily="18" charset="0"/>
                      </a:rPr>
                      <m:t>,</m:t>
                    </m:r>
                    <m:r>
                      <a:rPr lang="et-EE" b="0" i="1" smtClean="0">
                        <a:latin typeface="Cambria Math" panose="02040503050406030204" pitchFamily="18" charset="0"/>
                      </a:rPr>
                      <m:t>𝑗</m:t>
                    </m:r>
                    <m:r>
                      <a:rPr lang="et-EE" b="0" i="1" smtClean="0">
                        <a:latin typeface="Cambria Math" panose="02040503050406030204" pitchFamily="18" charset="0"/>
                        <a:ea typeface="Cambria Math" panose="02040503050406030204" pitchFamily="18" charset="0"/>
                      </a:rPr>
                      <m:t>∈</m:t>
                    </m:r>
                    <m:r>
                      <a:rPr lang="et-EE" b="0" i="1" smtClean="0">
                        <a:latin typeface="Cambria Math" panose="02040503050406030204" pitchFamily="18" charset="0"/>
                        <a:ea typeface="Cambria Math" panose="02040503050406030204" pitchFamily="18" charset="0"/>
                      </a:rPr>
                      <m:t>𝑈</m:t>
                    </m:r>
                  </m:oMath>
                </a14:m>
                <a:r>
                  <a:rPr lang="et-EE" dirty="0"/>
                  <a:t>, where </a:t>
                </a:r>
                <a14:m>
                  <m:oMath xmlns:m="http://schemas.openxmlformats.org/officeDocument/2006/math">
                    <m:r>
                      <a:rPr lang="et-EE" b="0" i="1" smtClean="0">
                        <a:latin typeface="Cambria Math" panose="02040503050406030204" pitchFamily="18" charset="0"/>
                      </a:rPr>
                      <m:t>𝑈</m:t>
                    </m:r>
                  </m:oMath>
                </a14:m>
                <a:r>
                  <a:rPr lang="et-EE" dirty="0"/>
                  <a:t> is the finite population.</a:t>
                </a:r>
              </a:p>
              <a:p>
                <a:pPr marL="565150" indent="-514350">
                  <a:buFont typeface="+mj-lt"/>
                  <a:buAutoNum type="arabicPeriod"/>
                </a:pPr>
                <a:r>
                  <a:rPr lang="et-EE" dirty="0"/>
                  <a:t>Update the vector of their inclusion probabilities by the following </a:t>
                </a:r>
                <a:r>
                  <a:rPr lang="et-EE" u="sng" dirty="0"/>
                  <a:t>updating rule.</a:t>
                </a:r>
              </a:p>
              <a:p>
                <a:pPr marL="1022350" lvl="1" indent="-514350">
                  <a:buFont typeface="+mj-lt"/>
                  <a:buAutoNum type="alphaLcPeriod"/>
                </a:pPr>
                <a14:m>
                  <m:oMath xmlns:m="http://schemas.openxmlformats.org/officeDocument/2006/math">
                    <m:r>
                      <m:rPr>
                        <m:nor/>
                      </m:rPr>
                      <a:rPr lang="en-US" dirty="0"/>
                      <m:t>If</m:t>
                    </m:r>
                    <m:r>
                      <m:rPr>
                        <m:nor/>
                      </m:rPr>
                      <a:rPr lang="fi-FI" dirty="0"/>
                      <m:t> </m:t>
                    </m:r>
                    <m:sSub>
                      <m:sSubPr>
                        <m:ctrlPr>
                          <a:rPr lang="et-EE" i="1" dirty="0">
                            <a:latin typeface="Cambria Math" panose="02040503050406030204" pitchFamily="18" charset="0"/>
                            <a:ea typeface="Cambria Math" panose="02040503050406030204" pitchFamily="18" charset="0"/>
                          </a:rPr>
                        </m:ctrlPr>
                      </m:sSubPr>
                      <m:e>
                        <m:r>
                          <a:rPr lang="et-EE" i="1" dirty="0">
                            <a:latin typeface="Cambria Math" panose="02040503050406030204" pitchFamily="18" charset="0"/>
                            <a:ea typeface="Cambria Math" panose="02040503050406030204" pitchFamily="18" charset="0"/>
                          </a:rPr>
                          <m:t>𝜋</m:t>
                        </m:r>
                      </m:e>
                      <m:sub>
                        <m:r>
                          <a:rPr lang="et-EE" i="1" dirty="0">
                            <a:latin typeface="Cambria Math" panose="02040503050406030204" pitchFamily="18" charset="0"/>
                            <a:ea typeface="Cambria Math" panose="02040503050406030204" pitchFamily="18" charset="0"/>
                          </a:rPr>
                          <m:t>𝑖</m:t>
                        </m:r>
                      </m:sub>
                    </m:sSub>
                    <m:r>
                      <a:rPr lang="fi-FI" i="1" dirty="0">
                        <a:latin typeface="Cambria Math" panose="02040503050406030204" pitchFamily="18" charset="0"/>
                      </a:rPr>
                      <m:t>+ </m:t>
                    </m:r>
                    <m:sSub>
                      <m:sSubPr>
                        <m:ctrlPr>
                          <a:rPr lang="et-EE" i="1" dirty="0">
                            <a:latin typeface="Cambria Math" panose="02040503050406030204" pitchFamily="18" charset="0"/>
                            <a:ea typeface="Cambria Math" panose="02040503050406030204" pitchFamily="18" charset="0"/>
                          </a:rPr>
                        </m:ctrlPr>
                      </m:sSubPr>
                      <m:e>
                        <m:r>
                          <a:rPr lang="et-EE" i="1" dirty="0">
                            <a:latin typeface="Cambria Math" panose="02040503050406030204" pitchFamily="18" charset="0"/>
                            <a:ea typeface="Cambria Math" panose="02040503050406030204" pitchFamily="18" charset="0"/>
                          </a:rPr>
                          <m:t>𝜋</m:t>
                        </m:r>
                      </m:e>
                      <m:sub>
                        <m:r>
                          <a:rPr lang="et-EE" i="1" dirty="0">
                            <a:latin typeface="Cambria Math" panose="02040503050406030204" pitchFamily="18" charset="0"/>
                            <a:ea typeface="Cambria Math" panose="02040503050406030204" pitchFamily="18" charset="0"/>
                          </a:rPr>
                          <m:t>𝑗</m:t>
                        </m:r>
                      </m:sub>
                    </m:sSub>
                    <m:r>
                      <a:rPr lang="fi-FI" i="1" dirty="0">
                        <a:latin typeface="Cambria Math" panose="02040503050406030204" pitchFamily="18" charset="0"/>
                      </a:rPr>
                      <m:t>&lt; </m:t>
                    </m:r>
                    <m:r>
                      <a:rPr lang="fi-FI" i="1" dirty="0">
                        <a:latin typeface="Cambria Math" panose="02040503050406030204" pitchFamily="18" charset="0"/>
                      </a:rPr>
                      <m:t>1</m:t>
                    </m:r>
                    <m:r>
                      <m:rPr>
                        <m:nor/>
                      </m:rPr>
                      <a:rPr lang="fi-FI" dirty="0"/>
                      <m:t>, </m:t>
                    </m:r>
                    <m:r>
                      <m:rPr>
                        <m:nor/>
                      </m:rPr>
                      <a:rPr lang="en-US" dirty="0"/>
                      <m:t>then</m:t>
                    </m:r>
                    <m:r>
                      <m:rPr>
                        <m:nor/>
                      </m:rPr>
                      <a:rPr lang="et-EE" dirty="0"/>
                      <m:t> </m:t>
                    </m:r>
                    <m:d>
                      <m:dPr>
                        <m:ctrlPr>
                          <a:rPr lang="et-EE" i="1">
                            <a:latin typeface="Cambria Math" panose="02040503050406030204" pitchFamily="18" charset="0"/>
                          </a:rPr>
                        </m:ctrlPr>
                      </m:dPr>
                      <m:e>
                        <m:sSubSup>
                          <m:sSubSupPr>
                            <m:ctrlPr>
                              <a:rPr lang="en-GB" i="1">
                                <a:latin typeface="Cambria Math" panose="02040503050406030204" pitchFamily="18" charset="0"/>
                              </a:rPr>
                            </m:ctrlPr>
                          </m:sSubSupPr>
                          <m:e>
                            <m:r>
                              <a:rPr lang="et-EE" i="1">
                                <a:latin typeface="Cambria Math" panose="02040503050406030204" pitchFamily="18" charset="0"/>
                              </a:rPr>
                              <m:t>𝜋</m:t>
                            </m:r>
                          </m:e>
                          <m:sub>
                            <m:r>
                              <a:rPr lang="et-EE" i="1">
                                <a:latin typeface="Cambria Math" panose="02040503050406030204" pitchFamily="18" charset="0"/>
                              </a:rPr>
                              <m:t>𝑖</m:t>
                            </m:r>
                          </m:sub>
                          <m:sup>
                            <m:r>
                              <a:rPr lang="et-EE" i="1">
                                <a:latin typeface="Cambria Math" panose="02040503050406030204" pitchFamily="18" charset="0"/>
                              </a:rPr>
                              <m:t>′</m:t>
                            </m:r>
                          </m:sup>
                        </m:sSubSup>
                        <m:r>
                          <a:rPr lang="et-EE" i="1">
                            <a:latin typeface="Cambria Math" panose="02040503050406030204" pitchFamily="18" charset="0"/>
                          </a:rPr>
                          <m:t> ,</m:t>
                        </m:r>
                        <m:sSubSup>
                          <m:sSubSupPr>
                            <m:ctrlPr>
                              <a:rPr lang="en-GB" i="1">
                                <a:latin typeface="Cambria Math" panose="02040503050406030204" pitchFamily="18" charset="0"/>
                              </a:rPr>
                            </m:ctrlPr>
                          </m:sSubSupPr>
                          <m:e>
                            <m:r>
                              <a:rPr lang="et-EE" i="1">
                                <a:latin typeface="Cambria Math" panose="02040503050406030204" pitchFamily="18" charset="0"/>
                              </a:rPr>
                              <m:t>𝜋</m:t>
                            </m:r>
                          </m:e>
                          <m:sub>
                            <m:r>
                              <a:rPr lang="et-EE" i="1">
                                <a:latin typeface="Cambria Math" panose="02040503050406030204" pitchFamily="18" charset="0"/>
                              </a:rPr>
                              <m:t>𝑗</m:t>
                            </m:r>
                          </m:sub>
                          <m:sup>
                            <m:r>
                              <a:rPr lang="et-EE" i="1">
                                <a:latin typeface="Cambria Math" panose="02040503050406030204" pitchFamily="18" charset="0"/>
                              </a:rPr>
                              <m:t>′</m:t>
                            </m:r>
                          </m:sup>
                        </m:sSubSup>
                      </m:e>
                    </m:d>
                    <m:r>
                      <a:rPr lang="et-EE" i="1">
                        <a:latin typeface="Cambria Math" panose="02040503050406030204" pitchFamily="18" charset="0"/>
                      </a:rPr>
                      <m:t>=</m:t>
                    </m:r>
                    <m:d>
                      <m:dPr>
                        <m:begChr m:val="{"/>
                        <m:endChr m:val=""/>
                        <m:ctrlPr>
                          <a:rPr lang="en-GB" i="1">
                            <a:latin typeface="Cambria Math" panose="02040503050406030204" pitchFamily="18" charset="0"/>
                          </a:rPr>
                        </m:ctrlPr>
                      </m:dPr>
                      <m:e>
                        <m:eqArr>
                          <m:eqArrPr>
                            <m:ctrlPr>
                              <a:rPr lang="en-GB" i="1">
                                <a:latin typeface="Cambria Math" panose="02040503050406030204" pitchFamily="18" charset="0"/>
                              </a:rPr>
                            </m:ctrlPr>
                          </m:eqArrPr>
                          <m:e>
                            <m:d>
                              <m:dPr>
                                <m:ctrlPr>
                                  <a:rPr lang="en-GB" i="1">
                                    <a:latin typeface="Cambria Math" panose="02040503050406030204" pitchFamily="18" charset="0"/>
                                  </a:rPr>
                                </m:ctrlPr>
                              </m:dPr>
                              <m:e>
                                <m:r>
                                  <a:rPr lang="et-EE" i="1">
                                    <a:latin typeface="Cambria Math" panose="02040503050406030204" pitchFamily="18" charset="0"/>
                                  </a:rPr>
                                  <m:t>0</m:t>
                                </m:r>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e>
                            </m:d>
                            <m:r>
                              <a:rPr lang="et-EE" i="1">
                                <a:latin typeface="Cambria Math" panose="02040503050406030204" pitchFamily="18" charset="0"/>
                              </a:rPr>
                              <m:t>, </m:t>
                            </m:r>
                            <m:r>
                              <a:rPr lang="en-US" i="1">
                                <a:latin typeface="Cambria Math" panose="02040503050406030204" pitchFamily="18" charset="0"/>
                              </a:rPr>
                              <m:t>𝑤𝑖𝑡</m:t>
                            </m:r>
                            <m:r>
                              <a:rPr lang="en-US" i="1">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𝑝𝑟𝑜𝑏𝑎𝑏𝑖𝑙𝑖𝑡𝑦</m:t>
                            </m:r>
                            <m:f>
                              <m:fPr>
                                <m:type m:val="skw"/>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num>
                              <m:den>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den>
                            </m:f>
                          </m:e>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r>
                                  <a:rPr lang="et-EE" i="1">
                                    <a:latin typeface="Cambria Math" panose="02040503050406030204" pitchFamily="18" charset="0"/>
                                  </a:rPr>
                                  <m:t>,</m:t>
                                </m:r>
                                <m:r>
                                  <a:rPr lang="et-EE" i="1">
                                    <a:latin typeface="Cambria Math" panose="02040503050406030204" pitchFamily="18" charset="0"/>
                                  </a:rPr>
                                  <m:t>0</m:t>
                                </m:r>
                              </m:e>
                            </m:d>
                            <m:r>
                              <a:rPr lang="et-EE" i="1">
                                <a:latin typeface="Cambria Math" panose="02040503050406030204" pitchFamily="18" charset="0"/>
                              </a:rPr>
                              <m:t>,</m:t>
                            </m:r>
                            <m:r>
                              <a:rPr lang="en-US" i="1">
                                <a:latin typeface="Cambria Math" panose="02040503050406030204" pitchFamily="18" charset="0"/>
                              </a:rPr>
                              <m:t>𝑤𝑖𝑡</m:t>
                            </m:r>
                            <m:r>
                              <a:rPr lang="en-US" i="1">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𝑝𝑟𝑜𝑏𝑎𝑏𝑖𝑙𝑖𝑡𝑦</m:t>
                            </m:r>
                            <m:f>
                              <m:fPr>
                                <m:type m:val="skw"/>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num>
                              <m:den>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den>
                            </m:f>
                            <m:r>
                              <a:rPr lang="et-EE" i="1">
                                <a:latin typeface="Cambria Math" panose="02040503050406030204" pitchFamily="18" charset="0"/>
                              </a:rPr>
                              <m:t>  </m:t>
                            </m:r>
                          </m:e>
                        </m:eqArr>
                      </m:e>
                    </m:d>
                  </m:oMath>
                </a14:m>
                <a:endParaRPr lang="et-EE" dirty="0"/>
              </a:p>
              <a:p>
                <a:pPr marL="1022350" lvl="1" indent="-514350">
                  <a:buFont typeface="+mj-lt"/>
                  <a:buAutoNum type="alphaLcPeriod"/>
                </a:pPr>
                <a:r>
                  <a:rPr lang="fi-FI" dirty="0"/>
                  <a:t>If </a:t>
                </a:r>
                <a14:m>
                  <m:oMath xmlns:m="http://schemas.openxmlformats.org/officeDocument/2006/math">
                    <m:sSub>
                      <m:sSubPr>
                        <m:ctrlPr>
                          <a:rPr lang="et-EE" i="1" dirty="0">
                            <a:latin typeface="Cambria Math" panose="02040503050406030204" pitchFamily="18" charset="0"/>
                            <a:ea typeface="Cambria Math" panose="02040503050406030204" pitchFamily="18" charset="0"/>
                          </a:rPr>
                        </m:ctrlPr>
                      </m:sSubPr>
                      <m:e>
                        <m:r>
                          <a:rPr lang="et-EE" i="1" dirty="0">
                            <a:latin typeface="Cambria Math" panose="02040503050406030204" pitchFamily="18" charset="0"/>
                            <a:ea typeface="Cambria Math" panose="02040503050406030204" pitchFamily="18" charset="0"/>
                          </a:rPr>
                          <m:t>𝜋</m:t>
                        </m:r>
                      </m:e>
                      <m:sub>
                        <m:r>
                          <a:rPr lang="et-EE" i="1" dirty="0">
                            <a:latin typeface="Cambria Math" panose="02040503050406030204" pitchFamily="18" charset="0"/>
                            <a:ea typeface="Cambria Math" panose="02040503050406030204" pitchFamily="18" charset="0"/>
                          </a:rPr>
                          <m:t>𝑖</m:t>
                        </m:r>
                      </m:sub>
                    </m:sSub>
                    <m:r>
                      <a:rPr lang="fi-FI" i="1" dirty="0">
                        <a:latin typeface="Cambria Math" panose="02040503050406030204" pitchFamily="18" charset="0"/>
                      </a:rPr>
                      <m:t>+ </m:t>
                    </m:r>
                    <m:sSub>
                      <m:sSubPr>
                        <m:ctrlPr>
                          <a:rPr lang="et-EE" i="1" dirty="0">
                            <a:latin typeface="Cambria Math" panose="02040503050406030204" pitchFamily="18" charset="0"/>
                            <a:ea typeface="Cambria Math" panose="02040503050406030204" pitchFamily="18" charset="0"/>
                          </a:rPr>
                        </m:ctrlPr>
                      </m:sSubPr>
                      <m:e>
                        <m:r>
                          <a:rPr lang="et-EE" i="1" dirty="0">
                            <a:latin typeface="Cambria Math" panose="02040503050406030204" pitchFamily="18" charset="0"/>
                            <a:ea typeface="Cambria Math" panose="02040503050406030204" pitchFamily="18" charset="0"/>
                          </a:rPr>
                          <m:t>𝜋</m:t>
                        </m:r>
                      </m:e>
                      <m:sub>
                        <m:r>
                          <a:rPr lang="et-EE" i="1" dirty="0">
                            <a:latin typeface="Cambria Math" panose="02040503050406030204" pitchFamily="18" charset="0"/>
                            <a:ea typeface="Cambria Math" panose="02040503050406030204" pitchFamily="18" charset="0"/>
                          </a:rPr>
                          <m:t>𝑗</m:t>
                        </m:r>
                      </m:sub>
                    </m:sSub>
                    <m:r>
                      <a:rPr lang="fi-FI" i="1" dirty="0">
                        <a:latin typeface="Cambria Math" panose="02040503050406030204" pitchFamily="18" charset="0"/>
                      </a:rPr>
                      <m:t>≥ </m:t>
                    </m:r>
                    <m:r>
                      <a:rPr lang="fi-FI" i="1" dirty="0">
                        <a:latin typeface="Cambria Math" panose="02040503050406030204" pitchFamily="18" charset="0"/>
                      </a:rPr>
                      <m:t>1</m:t>
                    </m:r>
                  </m:oMath>
                </a14:m>
                <a:r>
                  <a:rPr lang="fi-FI" dirty="0"/>
                  <a:t>, </a:t>
                </a:r>
                <a:r>
                  <a:rPr lang="fi-FI" dirty="0" err="1"/>
                  <a:t>then</a:t>
                </a:r>
                <a:r>
                  <a:rPr lang="et-EE" dirty="0"/>
                  <a:t> </a:t>
                </a:r>
                <a14:m>
                  <m:oMath xmlns:m="http://schemas.openxmlformats.org/officeDocument/2006/math">
                    <m:d>
                      <m:dPr>
                        <m:ctrlPr>
                          <a:rPr lang="et-EE" i="1">
                            <a:latin typeface="Cambria Math" panose="02040503050406030204" pitchFamily="18" charset="0"/>
                          </a:rPr>
                        </m:ctrlPr>
                      </m:dPr>
                      <m:e>
                        <m:sSubSup>
                          <m:sSubSupPr>
                            <m:ctrlPr>
                              <a:rPr lang="en-GB" i="1">
                                <a:latin typeface="Cambria Math" panose="02040503050406030204" pitchFamily="18" charset="0"/>
                              </a:rPr>
                            </m:ctrlPr>
                          </m:sSubSupPr>
                          <m:e>
                            <m:r>
                              <a:rPr lang="et-EE" i="1">
                                <a:latin typeface="Cambria Math" panose="02040503050406030204" pitchFamily="18" charset="0"/>
                              </a:rPr>
                              <m:t>𝜋</m:t>
                            </m:r>
                          </m:e>
                          <m:sub>
                            <m:r>
                              <a:rPr lang="et-EE" i="1">
                                <a:latin typeface="Cambria Math" panose="02040503050406030204" pitchFamily="18" charset="0"/>
                              </a:rPr>
                              <m:t>𝑖</m:t>
                            </m:r>
                          </m:sub>
                          <m:sup>
                            <m:r>
                              <a:rPr lang="et-EE" i="1">
                                <a:latin typeface="Cambria Math" panose="02040503050406030204" pitchFamily="18" charset="0"/>
                              </a:rPr>
                              <m:t>′</m:t>
                            </m:r>
                          </m:sup>
                        </m:sSubSup>
                        <m:r>
                          <a:rPr lang="et-EE" i="1">
                            <a:latin typeface="Cambria Math" panose="02040503050406030204" pitchFamily="18" charset="0"/>
                          </a:rPr>
                          <m:t> ,</m:t>
                        </m:r>
                        <m:sSubSup>
                          <m:sSubSupPr>
                            <m:ctrlPr>
                              <a:rPr lang="en-GB" i="1">
                                <a:latin typeface="Cambria Math" panose="02040503050406030204" pitchFamily="18" charset="0"/>
                              </a:rPr>
                            </m:ctrlPr>
                          </m:sSubSupPr>
                          <m:e>
                            <m:r>
                              <a:rPr lang="et-EE" i="1">
                                <a:latin typeface="Cambria Math" panose="02040503050406030204" pitchFamily="18" charset="0"/>
                              </a:rPr>
                              <m:t>𝜋</m:t>
                            </m:r>
                          </m:e>
                          <m:sub>
                            <m:r>
                              <a:rPr lang="et-EE" i="1">
                                <a:latin typeface="Cambria Math" panose="02040503050406030204" pitchFamily="18" charset="0"/>
                              </a:rPr>
                              <m:t>𝑗</m:t>
                            </m:r>
                          </m:sub>
                          <m:sup>
                            <m:r>
                              <a:rPr lang="et-EE" i="1">
                                <a:latin typeface="Cambria Math" panose="02040503050406030204" pitchFamily="18" charset="0"/>
                              </a:rPr>
                              <m:t>′</m:t>
                            </m:r>
                          </m:sup>
                        </m:sSubSup>
                      </m:e>
                    </m:d>
                    <m:r>
                      <a:rPr lang="en-US" i="1">
                        <a:latin typeface="Cambria Math" panose="02040503050406030204" pitchFamily="18" charset="0"/>
                      </a:rPr>
                      <m:t>=</m:t>
                    </m:r>
                    <m:d>
                      <m:dPr>
                        <m:begChr m:val="{"/>
                        <m:endChr m:val=""/>
                        <m:ctrlPr>
                          <a:rPr lang="en-GB" i="1">
                            <a:latin typeface="Cambria Math" panose="02040503050406030204" pitchFamily="18" charset="0"/>
                          </a:rPr>
                        </m:ctrlPr>
                      </m:dPr>
                      <m:e>
                        <m:eqArr>
                          <m:eqArrPr>
                            <m:ctrlPr>
                              <a:rPr lang="en-GB" i="1">
                                <a:latin typeface="Cambria Math" panose="02040503050406030204" pitchFamily="18" charset="0"/>
                              </a:rPr>
                            </m:ctrlPr>
                          </m:eqArrPr>
                          <m:e>
                            <m:d>
                              <m:dPr>
                                <m:ctrlPr>
                                  <a:rPr lang="en-GB" i="1">
                                    <a:latin typeface="Cambria Math" panose="02040503050406030204" pitchFamily="18" charset="0"/>
                                  </a:rPr>
                                </m:ctrlPr>
                              </m:dPr>
                              <m:e>
                                <m:r>
                                  <a:rPr lang="et-EE" i="1">
                                    <a:latin typeface="Cambria Math" panose="02040503050406030204" pitchFamily="18" charset="0"/>
                                  </a:rPr>
                                  <m:t>1</m:t>
                                </m:r>
                                <m:r>
                                  <a:rPr lang="et-EE" i="1">
                                    <a:latin typeface="Cambria Math" panose="02040503050406030204" pitchFamily="18" charset="0"/>
                                  </a:rPr>
                                  <m:t>, </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r>
                                  <a:rPr lang="et-EE" i="1">
                                    <a:latin typeface="Cambria Math" panose="02040503050406030204" pitchFamily="18" charset="0"/>
                                  </a:rPr>
                                  <m:t>−</m:t>
                                </m:r>
                                <m:r>
                                  <a:rPr lang="et-EE" i="1">
                                    <a:latin typeface="Cambria Math" panose="02040503050406030204" pitchFamily="18" charset="0"/>
                                  </a:rPr>
                                  <m:t>1</m:t>
                                </m:r>
                              </m:e>
                            </m:d>
                            <m:r>
                              <a:rPr lang="et-EE" i="1">
                                <a:latin typeface="Cambria Math" panose="02040503050406030204" pitchFamily="18" charset="0"/>
                              </a:rPr>
                              <m:t>, </m:t>
                            </m:r>
                            <m:r>
                              <a:rPr lang="en-US" i="1">
                                <a:latin typeface="Cambria Math" panose="02040503050406030204" pitchFamily="18" charset="0"/>
                              </a:rPr>
                              <m:t>𝑤𝑖𝑡</m:t>
                            </m:r>
                            <m:r>
                              <a:rPr lang="en-US" i="1">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𝑝𝑟𝑜𝑏𝑎𝑏𝑖𝑙𝑖𝑡𝑦</m:t>
                            </m:r>
                            <m:f>
                              <m:fPr>
                                <m:type m:val="skw"/>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t-EE" i="1">
                                        <a:latin typeface="Cambria Math" panose="02040503050406030204" pitchFamily="18" charset="0"/>
                                      </a:rPr>
                                      <m:t>1</m:t>
                                    </m:r>
                                    <m:r>
                                      <a:rPr lang="et-EE" i="1">
                                        <a:latin typeface="Cambria Math" panose="02040503050406030204" pitchFamily="18" charset="0"/>
                                      </a:rPr>
                                      <m:t>−</m:t>
                                    </m:r>
                                    <m:r>
                                      <a:rPr lang="et-EE" i="1">
                                        <a:latin typeface="Cambria Math" panose="02040503050406030204" pitchFamily="18" charset="0"/>
                                      </a:rPr>
                                      <m:t>𝜋</m:t>
                                    </m:r>
                                  </m:e>
                                  <m:sub>
                                    <m:r>
                                      <a:rPr lang="et-EE" i="1">
                                        <a:latin typeface="Cambria Math" panose="02040503050406030204" pitchFamily="18" charset="0"/>
                                      </a:rPr>
                                      <m:t>𝑗</m:t>
                                    </m:r>
                                  </m:sub>
                                </m:sSub>
                              </m:num>
                              <m:den>
                                <m:sSub>
                                  <m:sSubPr>
                                    <m:ctrlPr>
                                      <a:rPr lang="en-GB" i="1">
                                        <a:latin typeface="Cambria Math" panose="02040503050406030204" pitchFamily="18" charset="0"/>
                                      </a:rPr>
                                    </m:ctrlPr>
                                  </m:sSubPr>
                                  <m:e>
                                    <m:r>
                                      <a:rPr lang="et-EE" i="1">
                                        <a:latin typeface="Cambria Math" panose="02040503050406030204" pitchFamily="18" charset="0"/>
                                      </a:rPr>
                                      <m:t>2</m:t>
                                    </m:r>
                                    <m:r>
                                      <a:rPr lang="et-EE" i="1">
                                        <a:latin typeface="Cambria Math" panose="02040503050406030204" pitchFamily="18" charset="0"/>
                                      </a:rPr>
                                      <m:t>−</m:t>
                                    </m:r>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den>
                            </m:f>
                          </m:e>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r>
                                  <a:rPr lang="et-EE" i="1">
                                    <a:latin typeface="Cambria Math" panose="02040503050406030204" pitchFamily="18" charset="0"/>
                                  </a:rPr>
                                  <m:t>−</m:t>
                                </m:r>
                                <m:r>
                                  <a:rPr lang="et-EE" i="1">
                                    <a:latin typeface="Cambria Math" panose="02040503050406030204" pitchFamily="18" charset="0"/>
                                  </a:rPr>
                                  <m:t>1</m:t>
                                </m:r>
                                <m:r>
                                  <a:rPr lang="et-EE" i="1">
                                    <a:latin typeface="Cambria Math" panose="02040503050406030204" pitchFamily="18" charset="0"/>
                                  </a:rPr>
                                  <m:t>, </m:t>
                                </m:r>
                                <m:r>
                                  <a:rPr lang="et-EE" i="1">
                                    <a:latin typeface="Cambria Math" panose="02040503050406030204" pitchFamily="18" charset="0"/>
                                  </a:rPr>
                                  <m:t>1</m:t>
                                </m:r>
                              </m:e>
                            </m:d>
                            <m:r>
                              <a:rPr lang="en-US" i="1">
                                <a:latin typeface="Cambria Math" panose="02040503050406030204" pitchFamily="18" charset="0"/>
                              </a:rPr>
                              <m:t>, </m:t>
                            </m:r>
                            <m:r>
                              <a:rPr lang="en-US" i="1">
                                <a:latin typeface="Cambria Math" panose="02040503050406030204" pitchFamily="18" charset="0"/>
                              </a:rPr>
                              <m:t>𝑤𝑖𝑡</m:t>
                            </m:r>
                            <m:r>
                              <a:rPr lang="en-US" i="1">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𝑝𝑟𝑜𝑏𝑎𝑏𝑖𝑙𝑖𝑡𝑦</m:t>
                            </m:r>
                            <m:f>
                              <m:fPr>
                                <m:type m:val="skw"/>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t-EE" i="1">
                                        <a:latin typeface="Cambria Math" panose="02040503050406030204" pitchFamily="18" charset="0"/>
                                      </a:rPr>
                                      <m:t>1</m:t>
                                    </m:r>
                                    <m:r>
                                      <a:rPr lang="et-EE" i="1">
                                        <a:latin typeface="Cambria Math" panose="02040503050406030204" pitchFamily="18" charset="0"/>
                                      </a:rPr>
                                      <m:t>−</m:t>
                                    </m:r>
                                    <m:r>
                                      <a:rPr lang="et-EE" i="1">
                                        <a:latin typeface="Cambria Math" panose="02040503050406030204" pitchFamily="18" charset="0"/>
                                      </a:rPr>
                                      <m:t>𝜋</m:t>
                                    </m:r>
                                  </m:e>
                                  <m:sub>
                                    <m:r>
                                      <a:rPr lang="et-EE" i="1">
                                        <a:latin typeface="Cambria Math" panose="02040503050406030204" pitchFamily="18" charset="0"/>
                                      </a:rPr>
                                      <m:t>𝑖</m:t>
                                    </m:r>
                                  </m:sub>
                                </m:sSub>
                              </m:num>
                              <m:den>
                                <m:sSub>
                                  <m:sSubPr>
                                    <m:ctrlPr>
                                      <a:rPr lang="en-GB" i="1">
                                        <a:latin typeface="Cambria Math" panose="02040503050406030204" pitchFamily="18" charset="0"/>
                                      </a:rPr>
                                    </m:ctrlPr>
                                  </m:sSubPr>
                                  <m:e>
                                    <m:r>
                                      <a:rPr lang="et-EE" i="1">
                                        <a:latin typeface="Cambria Math" panose="02040503050406030204" pitchFamily="18" charset="0"/>
                                      </a:rPr>
                                      <m:t>2</m:t>
                                    </m:r>
                                    <m:r>
                                      <a:rPr lang="et-EE" i="1">
                                        <a:latin typeface="Cambria Math" panose="02040503050406030204" pitchFamily="18" charset="0"/>
                                      </a:rPr>
                                      <m:t>−</m:t>
                                    </m:r>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den>
                            </m:f>
                          </m:e>
                        </m:eqArr>
                      </m:e>
                    </m:d>
                  </m:oMath>
                </a14:m>
                <a:endParaRPr lang="et-EE" dirty="0"/>
              </a:p>
              <a:p>
                <a:pPr marL="565150" indent="-514350">
                  <a:buFont typeface="+mj-lt"/>
                  <a:buAutoNum type="arabicPeriod"/>
                </a:pPr>
                <a:r>
                  <a:rPr lang="et-EE" dirty="0"/>
                  <a:t>Repeat algorithm until all units are finished (i.e. equails to 0 or 1)</a:t>
                </a:r>
              </a:p>
              <a:p>
                <a:pPr marL="1022350" lvl="1" indent="-514350">
                  <a:buFont typeface="+mj-lt"/>
                  <a:buAutoNum type="alphaLcPeriod"/>
                </a:pPr>
                <a:endParaRPr lang="et-EE" u="sng" dirty="0"/>
              </a:p>
              <a:p>
                <a:pPr marL="508000" lvl="1" indent="0">
                  <a:buNone/>
                </a:pPr>
                <a:endParaRPr lang="et-EE" u="sng" dirty="0"/>
              </a:p>
              <a:p>
                <a:pPr marL="508000" lvl="1" indent="0">
                  <a:buNone/>
                </a:pPr>
                <a:endParaRPr lang="en-GB" u="sng" dirty="0"/>
              </a:p>
            </p:txBody>
          </p:sp>
        </mc:Choice>
        <mc:Fallback xmlns="">
          <p:sp>
            <p:nvSpPr>
              <p:cNvPr id="3" name="Текст 2">
                <a:extLst>
                  <a:ext uri="{FF2B5EF4-FFF2-40B4-BE49-F238E27FC236}">
                    <a16:creationId xmlns:a16="http://schemas.microsoft.com/office/drawing/2014/main" id="{B319682C-62D4-470D-B144-10EEF4FE8F34}"/>
                  </a:ext>
                </a:extLst>
              </p:cNvPr>
              <p:cNvSpPr>
                <a:spLocks noGrp="1" noRot="1" noChangeAspect="1" noMove="1" noResize="1" noEditPoints="1" noAdjustHandles="1" noChangeArrowheads="1" noChangeShapeType="1" noTextEdit="1"/>
              </p:cNvSpPr>
              <p:nvPr>
                <p:ph type="body" idx="1"/>
              </p:nvPr>
            </p:nvSpPr>
            <p:spPr>
              <a:xfrm>
                <a:off x="432486" y="1825625"/>
                <a:ext cx="11759514" cy="4190164"/>
              </a:xfrm>
              <a:blipFill>
                <a:blip r:embed="rId3"/>
                <a:stretch>
                  <a:fillRect l="-674" b="-14535"/>
                </a:stretch>
              </a:blipFill>
            </p:spPr>
            <p:txBody>
              <a:bodyPr/>
              <a:lstStyle/>
              <a:p>
                <a:r>
                  <a:rPr lang="en-GB">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D94E7BC-4EFA-4680-BF47-B4D7462DC4A9}"/>
                  </a:ext>
                </a:extLst>
              </p:cNvPr>
              <p:cNvSpPr>
                <a:spLocks noGrp="1"/>
              </p:cNvSpPr>
              <p:nvPr>
                <p:ph type="body" idx="2"/>
              </p:nvPr>
            </p:nvSpPr>
            <p:spPr>
              <a:xfrm>
                <a:off x="346464" y="103357"/>
                <a:ext cx="11499071" cy="4351338"/>
              </a:xfrm>
            </p:spPr>
            <p:txBody>
              <a:bodyPr/>
              <a:lstStyle/>
              <a:p>
                <a:pPr marL="50800" indent="0">
                  <a:buNone/>
                </a:pPr>
                <a14:m>
                  <m:oMathPara xmlns:m="http://schemas.openxmlformats.org/officeDocument/2006/math">
                    <m:oMathParaPr>
                      <m:jc m:val="centerGroup"/>
                    </m:oMathParaPr>
                    <m:oMath xmlns:m="http://schemas.openxmlformats.org/officeDocument/2006/math">
                      <m:r>
                        <m:rPr>
                          <m:nor/>
                        </m:rPr>
                        <a:rPr lang="en-US" dirty="0"/>
                        <m:t>If</m:t>
                      </m:r>
                      <m:r>
                        <m:rPr>
                          <m:nor/>
                        </m:rPr>
                        <a:rPr lang="fi-FI" dirty="0"/>
                        <m:t> </m:t>
                      </m:r>
                      <m:sSub>
                        <m:sSubPr>
                          <m:ctrlPr>
                            <a:rPr lang="et-EE" i="1" dirty="0">
                              <a:latin typeface="Cambria Math" panose="02040503050406030204" pitchFamily="18" charset="0"/>
                              <a:ea typeface="Cambria Math" panose="02040503050406030204" pitchFamily="18" charset="0"/>
                            </a:rPr>
                          </m:ctrlPr>
                        </m:sSubPr>
                        <m:e>
                          <m:r>
                            <a:rPr lang="et-EE" i="1" dirty="0">
                              <a:latin typeface="Cambria Math" panose="02040503050406030204" pitchFamily="18" charset="0"/>
                              <a:ea typeface="Cambria Math" panose="02040503050406030204" pitchFamily="18" charset="0"/>
                            </a:rPr>
                            <m:t>𝜋</m:t>
                          </m:r>
                        </m:e>
                        <m:sub>
                          <m:r>
                            <a:rPr lang="et-EE" i="1" dirty="0">
                              <a:latin typeface="Cambria Math" panose="02040503050406030204" pitchFamily="18" charset="0"/>
                              <a:ea typeface="Cambria Math" panose="02040503050406030204" pitchFamily="18" charset="0"/>
                            </a:rPr>
                            <m:t>𝑖</m:t>
                          </m:r>
                        </m:sub>
                      </m:sSub>
                      <m:r>
                        <a:rPr lang="fi-FI" i="1" dirty="0">
                          <a:latin typeface="Cambria Math" panose="02040503050406030204" pitchFamily="18" charset="0"/>
                        </a:rPr>
                        <m:t>+ </m:t>
                      </m:r>
                      <m:sSub>
                        <m:sSubPr>
                          <m:ctrlPr>
                            <a:rPr lang="et-EE" i="1" dirty="0">
                              <a:latin typeface="Cambria Math" panose="02040503050406030204" pitchFamily="18" charset="0"/>
                              <a:ea typeface="Cambria Math" panose="02040503050406030204" pitchFamily="18" charset="0"/>
                            </a:rPr>
                          </m:ctrlPr>
                        </m:sSubPr>
                        <m:e>
                          <m:r>
                            <a:rPr lang="et-EE" i="1" dirty="0">
                              <a:latin typeface="Cambria Math" panose="02040503050406030204" pitchFamily="18" charset="0"/>
                              <a:ea typeface="Cambria Math" panose="02040503050406030204" pitchFamily="18" charset="0"/>
                            </a:rPr>
                            <m:t>𝜋</m:t>
                          </m:r>
                        </m:e>
                        <m:sub>
                          <m:r>
                            <a:rPr lang="et-EE" i="1" dirty="0">
                              <a:latin typeface="Cambria Math" panose="02040503050406030204" pitchFamily="18" charset="0"/>
                              <a:ea typeface="Cambria Math" panose="02040503050406030204" pitchFamily="18" charset="0"/>
                            </a:rPr>
                            <m:t>𝑗</m:t>
                          </m:r>
                        </m:sub>
                      </m:sSub>
                      <m:r>
                        <a:rPr lang="fi-FI" i="1" dirty="0">
                          <a:latin typeface="Cambria Math" panose="02040503050406030204" pitchFamily="18" charset="0"/>
                        </a:rPr>
                        <m:t>&lt; 1</m:t>
                      </m:r>
                      <m:r>
                        <m:rPr>
                          <m:nor/>
                        </m:rPr>
                        <a:rPr lang="fi-FI" dirty="0"/>
                        <m:t>, </m:t>
                      </m:r>
                      <m:r>
                        <m:rPr>
                          <m:nor/>
                        </m:rPr>
                        <a:rPr lang="en-US" dirty="0"/>
                        <m:t>then</m:t>
                      </m:r>
                      <m:r>
                        <m:rPr>
                          <m:nor/>
                        </m:rPr>
                        <a:rPr lang="et-EE" dirty="0"/>
                        <m:t> </m:t>
                      </m:r>
                      <m:d>
                        <m:dPr>
                          <m:ctrlPr>
                            <a:rPr lang="et-EE" i="1">
                              <a:latin typeface="Cambria Math" panose="02040503050406030204" pitchFamily="18" charset="0"/>
                            </a:rPr>
                          </m:ctrlPr>
                        </m:dPr>
                        <m:e>
                          <m:sSubSup>
                            <m:sSubSupPr>
                              <m:ctrlPr>
                                <a:rPr lang="en-GB" i="1">
                                  <a:latin typeface="Cambria Math" panose="02040503050406030204" pitchFamily="18" charset="0"/>
                                </a:rPr>
                              </m:ctrlPr>
                            </m:sSubSupPr>
                            <m:e>
                              <m:r>
                                <a:rPr lang="et-EE" i="1">
                                  <a:latin typeface="Cambria Math" panose="02040503050406030204" pitchFamily="18" charset="0"/>
                                </a:rPr>
                                <m:t>𝜋</m:t>
                              </m:r>
                            </m:e>
                            <m:sub>
                              <m:r>
                                <a:rPr lang="et-EE" i="1">
                                  <a:latin typeface="Cambria Math" panose="02040503050406030204" pitchFamily="18" charset="0"/>
                                </a:rPr>
                                <m:t>𝑖</m:t>
                              </m:r>
                            </m:sub>
                            <m:sup>
                              <m:r>
                                <a:rPr lang="et-EE" i="1">
                                  <a:latin typeface="Cambria Math" panose="02040503050406030204" pitchFamily="18" charset="0"/>
                                </a:rPr>
                                <m:t>′</m:t>
                              </m:r>
                            </m:sup>
                          </m:sSubSup>
                          <m:r>
                            <a:rPr lang="et-EE" i="1">
                              <a:latin typeface="Cambria Math" panose="02040503050406030204" pitchFamily="18" charset="0"/>
                            </a:rPr>
                            <m:t> ,</m:t>
                          </m:r>
                          <m:sSubSup>
                            <m:sSubSupPr>
                              <m:ctrlPr>
                                <a:rPr lang="en-GB" i="1">
                                  <a:latin typeface="Cambria Math" panose="02040503050406030204" pitchFamily="18" charset="0"/>
                                </a:rPr>
                              </m:ctrlPr>
                            </m:sSubSupPr>
                            <m:e>
                              <m:r>
                                <a:rPr lang="et-EE" i="1">
                                  <a:latin typeface="Cambria Math" panose="02040503050406030204" pitchFamily="18" charset="0"/>
                                </a:rPr>
                                <m:t>𝜋</m:t>
                              </m:r>
                            </m:e>
                            <m:sub>
                              <m:r>
                                <a:rPr lang="et-EE" i="1">
                                  <a:latin typeface="Cambria Math" panose="02040503050406030204" pitchFamily="18" charset="0"/>
                                </a:rPr>
                                <m:t>𝑗</m:t>
                              </m:r>
                            </m:sub>
                            <m:sup>
                              <m:r>
                                <a:rPr lang="et-EE" i="1">
                                  <a:latin typeface="Cambria Math" panose="02040503050406030204" pitchFamily="18" charset="0"/>
                                </a:rPr>
                                <m:t>′</m:t>
                              </m:r>
                            </m:sup>
                          </m:sSubSup>
                        </m:e>
                      </m:d>
                      <m:r>
                        <a:rPr lang="et-EE" i="1">
                          <a:latin typeface="Cambria Math" panose="02040503050406030204" pitchFamily="18" charset="0"/>
                        </a:rPr>
                        <m:t>=</m:t>
                      </m:r>
                      <m:d>
                        <m:dPr>
                          <m:begChr m:val="{"/>
                          <m:endChr m:val=""/>
                          <m:ctrlPr>
                            <a:rPr lang="en-GB" i="1">
                              <a:latin typeface="Cambria Math" panose="02040503050406030204" pitchFamily="18" charset="0"/>
                            </a:rPr>
                          </m:ctrlPr>
                        </m:dPr>
                        <m:e>
                          <m:eqArr>
                            <m:eqArrPr>
                              <m:ctrlPr>
                                <a:rPr lang="en-GB" i="1">
                                  <a:latin typeface="Cambria Math" panose="02040503050406030204" pitchFamily="18" charset="0"/>
                                </a:rPr>
                              </m:ctrlPr>
                            </m:eqArrPr>
                            <m:e>
                              <m:d>
                                <m:dPr>
                                  <m:ctrlPr>
                                    <a:rPr lang="en-GB" i="1">
                                      <a:latin typeface="Cambria Math" panose="02040503050406030204" pitchFamily="18" charset="0"/>
                                    </a:rPr>
                                  </m:ctrlPr>
                                </m:dPr>
                                <m:e>
                                  <m:r>
                                    <a:rPr lang="et-EE" i="1">
                                      <a:latin typeface="Cambria Math" panose="02040503050406030204" pitchFamily="18" charset="0"/>
                                    </a:rPr>
                                    <m:t>0,</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e>
                              </m:d>
                              <m:r>
                                <a:rPr lang="et-EE" i="1">
                                  <a:latin typeface="Cambria Math" panose="02040503050406030204" pitchFamily="18" charset="0"/>
                                </a:rPr>
                                <m:t>, </m:t>
                              </m:r>
                              <m:r>
                                <a:rPr lang="en-US" i="1">
                                  <a:latin typeface="Cambria Math" panose="02040503050406030204" pitchFamily="18" charset="0"/>
                                </a:rPr>
                                <m:t>𝑤𝑖𝑡h</m:t>
                              </m:r>
                              <m:r>
                                <a:rPr lang="en-US" i="1">
                                  <a:latin typeface="Cambria Math" panose="02040503050406030204" pitchFamily="18" charset="0"/>
                                </a:rPr>
                                <m:t> </m:t>
                              </m:r>
                              <m:r>
                                <a:rPr lang="en-US" i="1">
                                  <a:latin typeface="Cambria Math" panose="02040503050406030204" pitchFamily="18" charset="0"/>
                                </a:rPr>
                                <m:t>𝑝𝑟𝑜𝑏𝑎𝑏𝑖𝑙𝑖𝑡𝑦</m:t>
                              </m:r>
                              <m:f>
                                <m:fPr>
                                  <m:type m:val="skw"/>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num>
                                <m:den>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den>
                              </m:f>
                            </m:e>
                            <m:e>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r>
                                    <a:rPr lang="et-EE" i="1">
                                      <a:latin typeface="Cambria Math" panose="02040503050406030204" pitchFamily="18" charset="0"/>
                                    </a:rPr>
                                    <m:t>,0</m:t>
                                  </m:r>
                                </m:e>
                              </m:d>
                              <m:r>
                                <a:rPr lang="et-EE" i="1">
                                  <a:latin typeface="Cambria Math" panose="02040503050406030204" pitchFamily="18" charset="0"/>
                                </a:rPr>
                                <m:t>,</m:t>
                              </m:r>
                              <m:r>
                                <a:rPr lang="en-US" i="1">
                                  <a:latin typeface="Cambria Math" panose="02040503050406030204" pitchFamily="18" charset="0"/>
                                </a:rPr>
                                <m:t>𝑤𝑖𝑡h</m:t>
                              </m:r>
                              <m:r>
                                <a:rPr lang="en-US" i="1">
                                  <a:latin typeface="Cambria Math" panose="02040503050406030204" pitchFamily="18" charset="0"/>
                                </a:rPr>
                                <m:t> </m:t>
                              </m:r>
                              <m:r>
                                <a:rPr lang="en-US" i="1">
                                  <a:latin typeface="Cambria Math" panose="02040503050406030204" pitchFamily="18" charset="0"/>
                                </a:rPr>
                                <m:t>𝑝𝑟𝑜𝑏𝑎𝑏𝑖𝑙𝑖𝑡𝑦</m:t>
                              </m:r>
                              <m:f>
                                <m:fPr>
                                  <m:type m:val="skw"/>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num>
                                <m:den>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𝑖</m:t>
                                      </m:r>
                                    </m:sub>
                                  </m:sSub>
                                  <m:r>
                                    <a:rPr lang="et-EE" i="1">
                                      <a:latin typeface="Cambria Math" panose="02040503050406030204" pitchFamily="18" charset="0"/>
                                    </a:rPr>
                                    <m:t>+</m:t>
                                  </m:r>
                                  <m:sSub>
                                    <m:sSubPr>
                                      <m:ctrlPr>
                                        <a:rPr lang="en-GB" i="1">
                                          <a:latin typeface="Cambria Math" panose="02040503050406030204" pitchFamily="18" charset="0"/>
                                        </a:rPr>
                                      </m:ctrlPr>
                                    </m:sSubPr>
                                    <m:e>
                                      <m:r>
                                        <a:rPr lang="et-EE" i="1">
                                          <a:latin typeface="Cambria Math" panose="02040503050406030204" pitchFamily="18" charset="0"/>
                                        </a:rPr>
                                        <m:t>𝜋</m:t>
                                      </m:r>
                                    </m:e>
                                    <m:sub>
                                      <m:r>
                                        <a:rPr lang="et-EE" i="1">
                                          <a:latin typeface="Cambria Math" panose="02040503050406030204" pitchFamily="18" charset="0"/>
                                        </a:rPr>
                                        <m:t>𝑗</m:t>
                                      </m:r>
                                    </m:sub>
                                  </m:sSub>
                                </m:den>
                              </m:f>
                              <m:r>
                                <a:rPr lang="et-EE" i="1">
                                  <a:latin typeface="Cambria Math" panose="02040503050406030204" pitchFamily="18" charset="0"/>
                                </a:rPr>
                                <m:t>  </m:t>
                              </m:r>
                            </m:e>
                          </m:eqArr>
                        </m:e>
                      </m:d>
                    </m:oMath>
                  </m:oMathPara>
                </a14:m>
                <a:endParaRPr lang="et-EE" dirty="0"/>
              </a:p>
            </p:txBody>
          </p:sp>
        </mc:Choice>
        <mc:Fallback xmlns="">
          <p:sp>
            <p:nvSpPr>
              <p:cNvPr id="3" name="Text Placeholder 2">
                <a:extLst>
                  <a:ext uri="{FF2B5EF4-FFF2-40B4-BE49-F238E27FC236}">
                    <a16:creationId xmlns:a16="http://schemas.microsoft.com/office/drawing/2014/main" id="{1D94E7BC-4EFA-4680-BF47-B4D7462DC4A9}"/>
                  </a:ext>
                </a:extLst>
              </p:cNvPr>
              <p:cNvSpPr>
                <a:spLocks noGrp="1" noRot="1" noChangeAspect="1" noMove="1" noResize="1" noEditPoints="1" noAdjustHandles="1" noChangeArrowheads="1" noChangeShapeType="1" noTextEdit="1"/>
              </p:cNvSpPr>
              <p:nvPr>
                <p:ph type="body" idx="2"/>
              </p:nvPr>
            </p:nvSpPr>
            <p:spPr>
              <a:xfrm>
                <a:off x="346464" y="103357"/>
                <a:ext cx="11499071" cy="4351338"/>
              </a:xfrm>
              <a:blipFill>
                <a:blip r:embed="rId3"/>
                <a:stretch>
                  <a:fillRect t="-420"/>
                </a:stretch>
              </a:blipFill>
            </p:spPr>
            <p:txBody>
              <a:bodyPr/>
              <a:lstStyle/>
              <a:p>
                <a:r>
                  <a:rPr lang="et-EE">
                    <a:noFill/>
                  </a:rPr>
                  <a:t> </a:t>
                </a:r>
              </a:p>
            </p:txBody>
          </p:sp>
        </mc:Fallback>
      </mc:AlternateContent>
      <p:pic>
        <p:nvPicPr>
          <p:cNvPr id="6" name="Picture 5">
            <a:extLst>
              <a:ext uri="{FF2B5EF4-FFF2-40B4-BE49-F238E27FC236}">
                <a16:creationId xmlns:a16="http://schemas.microsoft.com/office/drawing/2014/main" id="{87C0F215-385B-4A16-8E01-0799481363D3}"/>
              </a:ext>
            </a:extLst>
          </p:cNvPr>
          <p:cNvPicPr>
            <a:picLocks noChangeAspect="1"/>
          </p:cNvPicPr>
          <p:nvPr/>
        </p:nvPicPr>
        <p:blipFill>
          <a:blip r:embed="rId4"/>
          <a:stretch>
            <a:fillRect/>
          </a:stretch>
        </p:blipFill>
        <p:spPr>
          <a:xfrm>
            <a:off x="1885309" y="1848144"/>
            <a:ext cx="6983483" cy="49064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8" name="Google Shape;138;p20"/>
              <p:cNvSpPr txBox="1">
                <a:spLocks noGrp="1"/>
              </p:cNvSpPr>
              <p:nvPr>
                <p:ph type="title"/>
              </p:nvPr>
            </p:nvSpPr>
            <p:spPr>
              <a:xfrm>
                <a:off x="-452764" y="38503"/>
                <a:ext cx="12828235" cy="1595023"/>
              </a:xfrm>
              <a:prstGeom prst="rect">
                <a:avLst/>
              </a:prstGeom>
              <a:noFill/>
              <a:ln>
                <a:noFill/>
              </a:ln>
            </p:spPr>
            <p:txBody>
              <a:bodyPr spcFirstLastPara="1" wrap="square" lIns="91425" tIns="45700" rIns="91425" bIns="45700" anchor="ctr" anchorCtr="0">
                <a:noAutofit/>
              </a:bodyPr>
              <a:lstStyle/>
              <a:p>
                <a:pPr marL="457200" lvl="1"/>
                <a:r>
                  <a:rPr lang="fi-FI" sz="2800" dirty="0"/>
                  <a:t>If </a:t>
                </a:r>
                <a14:m>
                  <m:oMath xmlns:m="http://schemas.openxmlformats.org/officeDocument/2006/math">
                    <m:sSub>
                      <m:sSubPr>
                        <m:ctrlPr>
                          <a:rPr lang="et-EE" sz="2800" i="1" dirty="0">
                            <a:latin typeface="Cambria Math" panose="02040503050406030204" pitchFamily="18" charset="0"/>
                            <a:ea typeface="Cambria Math" panose="02040503050406030204" pitchFamily="18" charset="0"/>
                          </a:rPr>
                        </m:ctrlPr>
                      </m:sSubPr>
                      <m:e>
                        <m:r>
                          <a:rPr lang="et-EE" sz="2800" i="1" dirty="0">
                            <a:latin typeface="Cambria Math" panose="02040503050406030204" pitchFamily="18" charset="0"/>
                            <a:ea typeface="Cambria Math" panose="02040503050406030204" pitchFamily="18" charset="0"/>
                          </a:rPr>
                          <m:t>𝜋</m:t>
                        </m:r>
                      </m:e>
                      <m:sub>
                        <m:r>
                          <a:rPr lang="et-EE" sz="2800" i="1" dirty="0">
                            <a:latin typeface="Cambria Math" panose="02040503050406030204" pitchFamily="18" charset="0"/>
                            <a:ea typeface="Cambria Math" panose="02040503050406030204" pitchFamily="18" charset="0"/>
                          </a:rPr>
                          <m:t>𝑖</m:t>
                        </m:r>
                      </m:sub>
                    </m:sSub>
                    <m:r>
                      <a:rPr lang="fi-FI" sz="2800" i="1" dirty="0">
                        <a:latin typeface="Cambria Math" panose="02040503050406030204" pitchFamily="18" charset="0"/>
                      </a:rPr>
                      <m:t>+ </m:t>
                    </m:r>
                    <m:sSub>
                      <m:sSubPr>
                        <m:ctrlPr>
                          <a:rPr lang="et-EE" sz="2800" i="1" dirty="0">
                            <a:latin typeface="Cambria Math" panose="02040503050406030204" pitchFamily="18" charset="0"/>
                            <a:ea typeface="Cambria Math" panose="02040503050406030204" pitchFamily="18" charset="0"/>
                          </a:rPr>
                        </m:ctrlPr>
                      </m:sSubPr>
                      <m:e>
                        <m:r>
                          <a:rPr lang="et-EE" sz="2800" i="1" dirty="0">
                            <a:latin typeface="Cambria Math" panose="02040503050406030204" pitchFamily="18" charset="0"/>
                            <a:ea typeface="Cambria Math" panose="02040503050406030204" pitchFamily="18" charset="0"/>
                          </a:rPr>
                          <m:t>𝜋</m:t>
                        </m:r>
                      </m:e>
                      <m:sub>
                        <m:r>
                          <a:rPr lang="et-EE" sz="2800" i="1" dirty="0">
                            <a:latin typeface="Cambria Math" panose="02040503050406030204" pitchFamily="18" charset="0"/>
                            <a:ea typeface="Cambria Math" panose="02040503050406030204" pitchFamily="18" charset="0"/>
                          </a:rPr>
                          <m:t>𝑗</m:t>
                        </m:r>
                      </m:sub>
                    </m:sSub>
                    <m:r>
                      <a:rPr lang="fi-FI" sz="2800" i="1" dirty="0">
                        <a:latin typeface="Cambria Math" panose="02040503050406030204" pitchFamily="18" charset="0"/>
                      </a:rPr>
                      <m:t>≥ </m:t>
                    </m:r>
                    <m:r>
                      <a:rPr lang="fi-FI" sz="2800" i="1" dirty="0">
                        <a:latin typeface="Cambria Math" panose="02040503050406030204" pitchFamily="18" charset="0"/>
                      </a:rPr>
                      <m:t>1</m:t>
                    </m:r>
                  </m:oMath>
                </a14:m>
                <a:r>
                  <a:rPr lang="fi-FI" sz="2800" dirty="0"/>
                  <a:t>, </a:t>
                </a:r>
                <a:r>
                  <a:rPr lang="fi-FI" sz="2800" dirty="0" err="1"/>
                  <a:t>then</a:t>
                </a:r>
                <a:r>
                  <a:rPr lang="et-EE" sz="2800" dirty="0"/>
                  <a:t> </a:t>
                </a:r>
                <a14:m>
                  <m:oMath xmlns:m="http://schemas.openxmlformats.org/officeDocument/2006/math">
                    <m:d>
                      <m:dPr>
                        <m:ctrlPr>
                          <a:rPr lang="et-EE" sz="2800" i="1">
                            <a:latin typeface="Cambria Math" panose="02040503050406030204" pitchFamily="18" charset="0"/>
                          </a:rPr>
                        </m:ctrlPr>
                      </m:dPr>
                      <m:e>
                        <m:sSubSup>
                          <m:sSubSupPr>
                            <m:ctrlPr>
                              <a:rPr lang="en-GB" sz="2800" i="1">
                                <a:latin typeface="Cambria Math" panose="02040503050406030204" pitchFamily="18" charset="0"/>
                              </a:rPr>
                            </m:ctrlPr>
                          </m:sSubSupPr>
                          <m:e>
                            <m:r>
                              <a:rPr lang="et-EE" sz="2800" i="1">
                                <a:latin typeface="Cambria Math" panose="02040503050406030204" pitchFamily="18" charset="0"/>
                              </a:rPr>
                              <m:t>𝜋</m:t>
                            </m:r>
                          </m:e>
                          <m:sub>
                            <m:r>
                              <a:rPr lang="et-EE" sz="2800" i="1">
                                <a:latin typeface="Cambria Math" panose="02040503050406030204" pitchFamily="18" charset="0"/>
                              </a:rPr>
                              <m:t>𝑖</m:t>
                            </m:r>
                          </m:sub>
                          <m:sup>
                            <m:r>
                              <a:rPr lang="et-EE" sz="2800" i="1">
                                <a:latin typeface="Cambria Math" panose="02040503050406030204" pitchFamily="18" charset="0"/>
                              </a:rPr>
                              <m:t>′</m:t>
                            </m:r>
                          </m:sup>
                        </m:sSubSup>
                        <m:r>
                          <a:rPr lang="et-EE" sz="2800" i="1">
                            <a:latin typeface="Cambria Math" panose="02040503050406030204" pitchFamily="18" charset="0"/>
                          </a:rPr>
                          <m:t> ,</m:t>
                        </m:r>
                        <m:sSubSup>
                          <m:sSubSupPr>
                            <m:ctrlPr>
                              <a:rPr lang="en-GB" sz="2800" i="1">
                                <a:latin typeface="Cambria Math" panose="02040503050406030204" pitchFamily="18" charset="0"/>
                              </a:rPr>
                            </m:ctrlPr>
                          </m:sSubSupPr>
                          <m:e>
                            <m:r>
                              <a:rPr lang="et-EE" sz="2800" i="1">
                                <a:latin typeface="Cambria Math" panose="02040503050406030204" pitchFamily="18" charset="0"/>
                              </a:rPr>
                              <m:t>𝜋</m:t>
                            </m:r>
                          </m:e>
                          <m:sub>
                            <m:r>
                              <a:rPr lang="et-EE" sz="2800" i="1">
                                <a:latin typeface="Cambria Math" panose="02040503050406030204" pitchFamily="18" charset="0"/>
                              </a:rPr>
                              <m:t>𝑗</m:t>
                            </m:r>
                          </m:sub>
                          <m:sup>
                            <m:r>
                              <a:rPr lang="et-EE" sz="2800" i="1">
                                <a:latin typeface="Cambria Math" panose="02040503050406030204" pitchFamily="18" charset="0"/>
                              </a:rPr>
                              <m:t>′</m:t>
                            </m:r>
                          </m:sup>
                        </m:sSubSup>
                      </m:e>
                    </m:d>
                    <m:r>
                      <a:rPr lang="en-US" sz="2800" b="0" i="1" smtClean="0">
                        <a:latin typeface="Cambria Math" panose="02040503050406030204" pitchFamily="18" charset="0"/>
                      </a:rPr>
                      <m:t>=</m:t>
                    </m:r>
                    <m:d>
                      <m:dPr>
                        <m:begChr m:val="{"/>
                        <m:endChr m:val=""/>
                        <m:ctrlPr>
                          <a:rPr lang="en-GB" sz="2800" i="1">
                            <a:latin typeface="Cambria Math" panose="02040503050406030204" pitchFamily="18" charset="0"/>
                          </a:rPr>
                        </m:ctrlPr>
                      </m:dPr>
                      <m:e>
                        <m:eqArr>
                          <m:eqArrPr>
                            <m:ctrlPr>
                              <a:rPr lang="en-GB" sz="2800" i="1">
                                <a:latin typeface="Cambria Math" panose="02040503050406030204" pitchFamily="18" charset="0"/>
                              </a:rPr>
                            </m:ctrlPr>
                          </m:eqArrPr>
                          <m:e>
                            <m:d>
                              <m:dPr>
                                <m:ctrlPr>
                                  <a:rPr lang="en-GB" sz="2800" i="1">
                                    <a:latin typeface="Cambria Math" panose="02040503050406030204" pitchFamily="18" charset="0"/>
                                  </a:rPr>
                                </m:ctrlPr>
                              </m:dPr>
                              <m:e>
                                <m:r>
                                  <a:rPr lang="et-EE" sz="2800" i="1">
                                    <a:latin typeface="Cambria Math" panose="02040503050406030204" pitchFamily="18" charset="0"/>
                                  </a:rPr>
                                  <m:t>1</m:t>
                                </m:r>
                                <m:r>
                                  <a:rPr lang="et-EE" sz="2800" i="1">
                                    <a:latin typeface="Cambria Math" panose="02040503050406030204" pitchFamily="18" charset="0"/>
                                  </a:rPr>
                                  <m:t>, </m:t>
                                </m:r>
                                <m:sSub>
                                  <m:sSubPr>
                                    <m:ctrlPr>
                                      <a:rPr lang="en-GB" sz="2800" i="1">
                                        <a:latin typeface="Cambria Math" panose="02040503050406030204" pitchFamily="18" charset="0"/>
                                      </a:rPr>
                                    </m:ctrlPr>
                                  </m:sSubPr>
                                  <m:e>
                                    <m:r>
                                      <a:rPr lang="et-EE" sz="2800" i="1">
                                        <a:latin typeface="Cambria Math" panose="02040503050406030204" pitchFamily="18" charset="0"/>
                                      </a:rPr>
                                      <m:t>𝜋</m:t>
                                    </m:r>
                                  </m:e>
                                  <m:sub>
                                    <m:r>
                                      <a:rPr lang="et-EE" sz="2800" i="1">
                                        <a:latin typeface="Cambria Math" panose="02040503050406030204" pitchFamily="18" charset="0"/>
                                      </a:rPr>
                                      <m:t>𝑖</m:t>
                                    </m:r>
                                  </m:sub>
                                </m:sSub>
                                <m:r>
                                  <a:rPr lang="et-EE" sz="2800" i="1">
                                    <a:latin typeface="Cambria Math" panose="02040503050406030204" pitchFamily="18" charset="0"/>
                                  </a:rPr>
                                  <m:t>+</m:t>
                                </m:r>
                                <m:sSub>
                                  <m:sSubPr>
                                    <m:ctrlPr>
                                      <a:rPr lang="en-GB" sz="2800" i="1">
                                        <a:latin typeface="Cambria Math" panose="02040503050406030204" pitchFamily="18" charset="0"/>
                                      </a:rPr>
                                    </m:ctrlPr>
                                  </m:sSubPr>
                                  <m:e>
                                    <m:r>
                                      <a:rPr lang="et-EE" sz="2800" i="1">
                                        <a:latin typeface="Cambria Math" panose="02040503050406030204" pitchFamily="18" charset="0"/>
                                      </a:rPr>
                                      <m:t>𝜋</m:t>
                                    </m:r>
                                  </m:e>
                                  <m:sub>
                                    <m:r>
                                      <a:rPr lang="et-EE" sz="2800" i="1">
                                        <a:latin typeface="Cambria Math" panose="02040503050406030204" pitchFamily="18" charset="0"/>
                                      </a:rPr>
                                      <m:t>𝑗</m:t>
                                    </m:r>
                                  </m:sub>
                                </m:sSub>
                                <m:r>
                                  <a:rPr lang="et-EE" sz="2800" i="1">
                                    <a:latin typeface="Cambria Math" panose="02040503050406030204" pitchFamily="18" charset="0"/>
                                  </a:rPr>
                                  <m:t>−</m:t>
                                </m:r>
                                <m:r>
                                  <a:rPr lang="et-EE" sz="2800" i="1">
                                    <a:latin typeface="Cambria Math" panose="02040503050406030204" pitchFamily="18" charset="0"/>
                                  </a:rPr>
                                  <m:t>1</m:t>
                                </m:r>
                              </m:e>
                            </m:d>
                            <m:r>
                              <a:rPr lang="et-EE" sz="2800" i="1">
                                <a:latin typeface="Cambria Math" panose="02040503050406030204" pitchFamily="18" charset="0"/>
                              </a:rPr>
                              <m:t>, </m:t>
                            </m:r>
                            <m:r>
                              <a:rPr lang="en-US" sz="2800" b="0" i="1" smtClean="0">
                                <a:latin typeface="Cambria Math" panose="02040503050406030204" pitchFamily="18" charset="0"/>
                              </a:rPr>
                              <m:t>𝑤𝑖𝑡</m:t>
                            </m:r>
                            <m:r>
                              <a:rPr lang="en-US" sz="2800" b="0" i="1" smtClean="0">
                                <a:latin typeface="Cambria Math" panose="02040503050406030204" pitchFamily="18" charset="0"/>
                              </a:rPr>
                              <m:t>h</m:t>
                            </m:r>
                            <m:r>
                              <a:rPr lang="en-US" sz="2800" b="0" i="1" smtClean="0">
                                <a:latin typeface="Cambria Math" panose="02040503050406030204" pitchFamily="18" charset="0"/>
                              </a:rPr>
                              <m:t> </m:t>
                            </m:r>
                            <m:r>
                              <a:rPr lang="en-US" sz="2800" b="0" i="1" smtClean="0">
                                <a:latin typeface="Cambria Math" panose="02040503050406030204" pitchFamily="18" charset="0"/>
                              </a:rPr>
                              <m:t>𝑝𝑟𝑜𝑏𝑎𝑏𝑖𝑙𝑖𝑡𝑦</m:t>
                            </m:r>
                            <m:f>
                              <m:fPr>
                                <m:type m:val="skw"/>
                                <m:ctrlPr>
                                  <a:rPr lang="en-GB" sz="2800" i="1">
                                    <a:latin typeface="Cambria Math" panose="02040503050406030204" pitchFamily="18" charset="0"/>
                                  </a:rPr>
                                </m:ctrlPr>
                              </m:fPr>
                              <m:num>
                                <m:sSub>
                                  <m:sSubPr>
                                    <m:ctrlPr>
                                      <a:rPr lang="en-GB" sz="2800" i="1">
                                        <a:latin typeface="Cambria Math" panose="02040503050406030204" pitchFamily="18" charset="0"/>
                                      </a:rPr>
                                    </m:ctrlPr>
                                  </m:sSubPr>
                                  <m:e>
                                    <m:r>
                                      <a:rPr lang="et-EE" sz="2800" i="1">
                                        <a:latin typeface="Cambria Math" panose="02040503050406030204" pitchFamily="18" charset="0"/>
                                      </a:rPr>
                                      <m:t>1</m:t>
                                    </m:r>
                                    <m:r>
                                      <a:rPr lang="et-EE" sz="2800" i="1">
                                        <a:latin typeface="Cambria Math" panose="02040503050406030204" pitchFamily="18" charset="0"/>
                                      </a:rPr>
                                      <m:t>−</m:t>
                                    </m:r>
                                    <m:r>
                                      <a:rPr lang="et-EE" sz="2800" i="1">
                                        <a:latin typeface="Cambria Math" panose="02040503050406030204" pitchFamily="18" charset="0"/>
                                      </a:rPr>
                                      <m:t>𝜋</m:t>
                                    </m:r>
                                  </m:e>
                                  <m:sub>
                                    <m:r>
                                      <a:rPr lang="et-EE" sz="2800" i="1">
                                        <a:latin typeface="Cambria Math" panose="02040503050406030204" pitchFamily="18" charset="0"/>
                                      </a:rPr>
                                      <m:t>𝑗</m:t>
                                    </m:r>
                                  </m:sub>
                                </m:sSub>
                              </m:num>
                              <m:den>
                                <m:sSub>
                                  <m:sSubPr>
                                    <m:ctrlPr>
                                      <a:rPr lang="en-GB" sz="2800" i="1">
                                        <a:latin typeface="Cambria Math" panose="02040503050406030204" pitchFamily="18" charset="0"/>
                                      </a:rPr>
                                    </m:ctrlPr>
                                  </m:sSubPr>
                                  <m:e>
                                    <m:r>
                                      <a:rPr lang="et-EE" sz="2800" i="1">
                                        <a:latin typeface="Cambria Math" panose="02040503050406030204" pitchFamily="18" charset="0"/>
                                      </a:rPr>
                                      <m:t>2</m:t>
                                    </m:r>
                                    <m:r>
                                      <a:rPr lang="et-EE" sz="2800" i="1">
                                        <a:latin typeface="Cambria Math" panose="02040503050406030204" pitchFamily="18" charset="0"/>
                                      </a:rPr>
                                      <m:t>−</m:t>
                                    </m:r>
                                    <m:r>
                                      <a:rPr lang="et-EE" sz="2800" i="1">
                                        <a:latin typeface="Cambria Math" panose="02040503050406030204" pitchFamily="18" charset="0"/>
                                      </a:rPr>
                                      <m:t>𝜋</m:t>
                                    </m:r>
                                  </m:e>
                                  <m:sub>
                                    <m:r>
                                      <a:rPr lang="et-EE" sz="2800" i="1">
                                        <a:latin typeface="Cambria Math" panose="02040503050406030204" pitchFamily="18" charset="0"/>
                                      </a:rPr>
                                      <m:t>𝑖</m:t>
                                    </m:r>
                                  </m:sub>
                                </m:sSub>
                                <m:r>
                                  <a:rPr lang="et-EE" sz="2800" i="1">
                                    <a:latin typeface="Cambria Math" panose="02040503050406030204" pitchFamily="18" charset="0"/>
                                  </a:rPr>
                                  <m:t>−</m:t>
                                </m:r>
                                <m:sSub>
                                  <m:sSubPr>
                                    <m:ctrlPr>
                                      <a:rPr lang="en-GB" sz="2800" i="1">
                                        <a:latin typeface="Cambria Math" panose="02040503050406030204" pitchFamily="18" charset="0"/>
                                      </a:rPr>
                                    </m:ctrlPr>
                                  </m:sSubPr>
                                  <m:e>
                                    <m:r>
                                      <a:rPr lang="et-EE" sz="2800" i="1">
                                        <a:latin typeface="Cambria Math" panose="02040503050406030204" pitchFamily="18" charset="0"/>
                                      </a:rPr>
                                      <m:t>𝜋</m:t>
                                    </m:r>
                                  </m:e>
                                  <m:sub>
                                    <m:r>
                                      <a:rPr lang="et-EE" sz="2800" i="1">
                                        <a:latin typeface="Cambria Math" panose="02040503050406030204" pitchFamily="18" charset="0"/>
                                      </a:rPr>
                                      <m:t>𝑗</m:t>
                                    </m:r>
                                  </m:sub>
                                </m:sSub>
                              </m:den>
                            </m:f>
                          </m:e>
                          <m:e>
                            <m:d>
                              <m:dPr>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t-EE" sz="2800" i="1">
                                        <a:latin typeface="Cambria Math" panose="02040503050406030204" pitchFamily="18" charset="0"/>
                                      </a:rPr>
                                      <m:t>𝜋</m:t>
                                    </m:r>
                                  </m:e>
                                  <m:sub>
                                    <m:r>
                                      <a:rPr lang="et-EE" sz="2800" i="1">
                                        <a:latin typeface="Cambria Math" panose="02040503050406030204" pitchFamily="18" charset="0"/>
                                      </a:rPr>
                                      <m:t>𝑖</m:t>
                                    </m:r>
                                  </m:sub>
                                </m:sSub>
                                <m:r>
                                  <a:rPr lang="et-EE" sz="2800" i="1">
                                    <a:latin typeface="Cambria Math" panose="02040503050406030204" pitchFamily="18" charset="0"/>
                                  </a:rPr>
                                  <m:t>+</m:t>
                                </m:r>
                                <m:sSub>
                                  <m:sSubPr>
                                    <m:ctrlPr>
                                      <a:rPr lang="en-GB" sz="2800" i="1">
                                        <a:latin typeface="Cambria Math" panose="02040503050406030204" pitchFamily="18" charset="0"/>
                                      </a:rPr>
                                    </m:ctrlPr>
                                  </m:sSubPr>
                                  <m:e>
                                    <m:r>
                                      <a:rPr lang="et-EE" sz="2800" i="1">
                                        <a:latin typeface="Cambria Math" panose="02040503050406030204" pitchFamily="18" charset="0"/>
                                      </a:rPr>
                                      <m:t>𝜋</m:t>
                                    </m:r>
                                  </m:e>
                                  <m:sub>
                                    <m:r>
                                      <a:rPr lang="et-EE" sz="2800" i="1">
                                        <a:latin typeface="Cambria Math" panose="02040503050406030204" pitchFamily="18" charset="0"/>
                                      </a:rPr>
                                      <m:t>𝑗</m:t>
                                    </m:r>
                                  </m:sub>
                                </m:sSub>
                                <m:r>
                                  <a:rPr lang="et-EE" sz="2800" i="1">
                                    <a:latin typeface="Cambria Math" panose="02040503050406030204" pitchFamily="18" charset="0"/>
                                  </a:rPr>
                                  <m:t>−</m:t>
                                </m:r>
                                <m:r>
                                  <a:rPr lang="et-EE" sz="2800" i="1">
                                    <a:latin typeface="Cambria Math" panose="02040503050406030204" pitchFamily="18" charset="0"/>
                                  </a:rPr>
                                  <m:t>1</m:t>
                                </m:r>
                                <m:r>
                                  <a:rPr lang="et-EE" sz="2800" i="1">
                                    <a:latin typeface="Cambria Math" panose="02040503050406030204" pitchFamily="18" charset="0"/>
                                  </a:rPr>
                                  <m:t>, </m:t>
                                </m:r>
                                <m:r>
                                  <a:rPr lang="et-EE" sz="2800" i="1">
                                    <a:latin typeface="Cambria Math" panose="02040503050406030204" pitchFamily="18" charset="0"/>
                                  </a:rPr>
                                  <m:t>1</m:t>
                                </m:r>
                              </m:e>
                            </m:d>
                            <m:r>
                              <a:rPr lang="en-US" sz="2800" b="0" i="1" smtClean="0">
                                <a:latin typeface="Cambria Math" panose="02040503050406030204" pitchFamily="18" charset="0"/>
                              </a:rPr>
                              <m:t>, </m:t>
                            </m:r>
                            <m:r>
                              <a:rPr lang="en-US" sz="2800" i="1">
                                <a:latin typeface="Cambria Math" panose="02040503050406030204" pitchFamily="18" charset="0"/>
                              </a:rPr>
                              <m:t>𝑤𝑖𝑡</m:t>
                            </m:r>
                            <m:r>
                              <a:rPr lang="en-US" sz="2800" i="1">
                                <a:latin typeface="Cambria Math" panose="02040503050406030204" pitchFamily="18" charset="0"/>
                              </a:rPr>
                              <m:t>h</m:t>
                            </m:r>
                            <m:r>
                              <a:rPr lang="en-US" sz="2800" i="1">
                                <a:latin typeface="Cambria Math" panose="02040503050406030204" pitchFamily="18" charset="0"/>
                              </a:rPr>
                              <m:t> </m:t>
                            </m:r>
                            <m:r>
                              <a:rPr lang="en-US" sz="2800" i="1">
                                <a:latin typeface="Cambria Math" panose="02040503050406030204" pitchFamily="18" charset="0"/>
                              </a:rPr>
                              <m:t>𝑝𝑟𝑜𝑏𝑎𝑏𝑖𝑙𝑖𝑡𝑦</m:t>
                            </m:r>
                            <m:f>
                              <m:fPr>
                                <m:type m:val="skw"/>
                                <m:ctrlPr>
                                  <a:rPr lang="en-GB" sz="2800" i="1">
                                    <a:latin typeface="Cambria Math" panose="02040503050406030204" pitchFamily="18" charset="0"/>
                                  </a:rPr>
                                </m:ctrlPr>
                              </m:fPr>
                              <m:num>
                                <m:sSub>
                                  <m:sSubPr>
                                    <m:ctrlPr>
                                      <a:rPr lang="en-GB" sz="2800" i="1">
                                        <a:latin typeface="Cambria Math" panose="02040503050406030204" pitchFamily="18" charset="0"/>
                                      </a:rPr>
                                    </m:ctrlPr>
                                  </m:sSubPr>
                                  <m:e>
                                    <m:r>
                                      <a:rPr lang="et-EE" sz="2800" i="1">
                                        <a:latin typeface="Cambria Math" panose="02040503050406030204" pitchFamily="18" charset="0"/>
                                      </a:rPr>
                                      <m:t>1</m:t>
                                    </m:r>
                                    <m:r>
                                      <a:rPr lang="et-EE" sz="2800" i="1">
                                        <a:latin typeface="Cambria Math" panose="02040503050406030204" pitchFamily="18" charset="0"/>
                                      </a:rPr>
                                      <m:t>−</m:t>
                                    </m:r>
                                    <m:r>
                                      <a:rPr lang="et-EE" sz="2800" i="1">
                                        <a:latin typeface="Cambria Math" panose="02040503050406030204" pitchFamily="18" charset="0"/>
                                      </a:rPr>
                                      <m:t>𝜋</m:t>
                                    </m:r>
                                  </m:e>
                                  <m:sub>
                                    <m:r>
                                      <a:rPr lang="et-EE" sz="2800" i="1">
                                        <a:latin typeface="Cambria Math" panose="02040503050406030204" pitchFamily="18" charset="0"/>
                                      </a:rPr>
                                      <m:t>𝑖</m:t>
                                    </m:r>
                                  </m:sub>
                                </m:sSub>
                              </m:num>
                              <m:den>
                                <m:sSub>
                                  <m:sSubPr>
                                    <m:ctrlPr>
                                      <a:rPr lang="en-GB" sz="2800" i="1">
                                        <a:latin typeface="Cambria Math" panose="02040503050406030204" pitchFamily="18" charset="0"/>
                                      </a:rPr>
                                    </m:ctrlPr>
                                  </m:sSubPr>
                                  <m:e>
                                    <m:r>
                                      <a:rPr lang="et-EE" sz="2800" i="1">
                                        <a:latin typeface="Cambria Math" panose="02040503050406030204" pitchFamily="18" charset="0"/>
                                      </a:rPr>
                                      <m:t>2</m:t>
                                    </m:r>
                                    <m:r>
                                      <a:rPr lang="et-EE" sz="2800" i="1">
                                        <a:latin typeface="Cambria Math" panose="02040503050406030204" pitchFamily="18" charset="0"/>
                                      </a:rPr>
                                      <m:t>−</m:t>
                                    </m:r>
                                    <m:r>
                                      <a:rPr lang="et-EE" sz="2800" i="1">
                                        <a:latin typeface="Cambria Math" panose="02040503050406030204" pitchFamily="18" charset="0"/>
                                      </a:rPr>
                                      <m:t>𝜋</m:t>
                                    </m:r>
                                  </m:e>
                                  <m:sub>
                                    <m:r>
                                      <a:rPr lang="et-EE" sz="2800" i="1">
                                        <a:latin typeface="Cambria Math" panose="02040503050406030204" pitchFamily="18" charset="0"/>
                                      </a:rPr>
                                      <m:t>𝑖</m:t>
                                    </m:r>
                                  </m:sub>
                                </m:sSub>
                                <m:r>
                                  <a:rPr lang="et-EE" sz="2800" i="1">
                                    <a:latin typeface="Cambria Math" panose="02040503050406030204" pitchFamily="18" charset="0"/>
                                  </a:rPr>
                                  <m:t>−</m:t>
                                </m:r>
                                <m:sSub>
                                  <m:sSubPr>
                                    <m:ctrlPr>
                                      <a:rPr lang="en-GB" sz="2800" i="1">
                                        <a:latin typeface="Cambria Math" panose="02040503050406030204" pitchFamily="18" charset="0"/>
                                      </a:rPr>
                                    </m:ctrlPr>
                                  </m:sSubPr>
                                  <m:e>
                                    <m:r>
                                      <a:rPr lang="et-EE" sz="2800" i="1">
                                        <a:latin typeface="Cambria Math" panose="02040503050406030204" pitchFamily="18" charset="0"/>
                                      </a:rPr>
                                      <m:t>𝜋</m:t>
                                    </m:r>
                                  </m:e>
                                  <m:sub>
                                    <m:r>
                                      <a:rPr lang="et-EE" sz="2800" i="1">
                                        <a:latin typeface="Cambria Math" panose="02040503050406030204" pitchFamily="18" charset="0"/>
                                      </a:rPr>
                                      <m:t>𝑗</m:t>
                                    </m:r>
                                  </m:sub>
                                </m:sSub>
                              </m:den>
                            </m:f>
                          </m:e>
                        </m:eqArr>
                      </m:e>
                    </m:d>
                  </m:oMath>
                </a14:m>
                <a:endParaRPr lang="en-GB" sz="2800" dirty="0"/>
              </a:p>
            </p:txBody>
          </p:sp>
        </mc:Choice>
        <mc:Fallback xmlns="">
          <p:sp>
            <p:nvSpPr>
              <p:cNvPr id="138" name="Google Shape;138;p20"/>
              <p:cNvSpPr txBox="1">
                <a:spLocks noGrp="1" noRot="1" noChangeAspect="1" noMove="1" noResize="1" noEditPoints="1" noAdjustHandles="1" noChangeArrowheads="1" noChangeShapeType="1" noTextEdit="1"/>
              </p:cNvSpPr>
              <p:nvPr>
                <p:ph type="title"/>
              </p:nvPr>
            </p:nvSpPr>
            <p:spPr>
              <a:xfrm>
                <a:off x="-452764" y="38503"/>
                <a:ext cx="12828235" cy="1595023"/>
              </a:xfrm>
              <a:prstGeom prst="rect">
                <a:avLst/>
              </a:prstGeom>
              <a:blipFill>
                <a:blip r:embed="rId3"/>
                <a:stretch>
                  <a:fillRect/>
                </a:stretch>
              </a:blipFill>
              <a:ln>
                <a:noFill/>
              </a:ln>
            </p:spPr>
            <p:txBody>
              <a:bodyPr/>
              <a:lstStyle/>
              <a:p>
                <a:r>
                  <a:rPr lang="et-EE">
                    <a:noFill/>
                  </a:rPr>
                  <a:t> </a:t>
                </a:r>
              </a:p>
            </p:txBody>
          </p:sp>
        </mc:Fallback>
      </mc:AlternateContent>
      <p:pic>
        <p:nvPicPr>
          <p:cNvPr id="7" name="Объект 9">
            <a:extLst>
              <a:ext uri="{FF2B5EF4-FFF2-40B4-BE49-F238E27FC236}">
                <a16:creationId xmlns:a16="http://schemas.microsoft.com/office/drawing/2014/main" id="{FAE31208-0D11-4C53-8493-874E30B16DA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275982" y="1626868"/>
            <a:ext cx="7370742" cy="50765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a:solidFill>
                  <a:schemeClr val="dk1"/>
                </a:solidFill>
                <a:latin typeface="Calibri"/>
                <a:ea typeface="Calibri"/>
                <a:cs typeface="Calibri"/>
                <a:sym typeface="Calibri"/>
              </a:rPr>
              <a:t>The Local Pivotal Method </a:t>
            </a:r>
            <a:endParaRPr/>
          </a:p>
        </p:txBody>
      </p:sp>
      <p:sp>
        <p:nvSpPr>
          <p:cNvPr id="147" name="Google Shape;14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rtl="0">
              <a:spcBef>
                <a:spcPts val="0"/>
              </a:spcBef>
              <a:spcAft>
                <a:spcPts val="0"/>
              </a:spcAft>
              <a:buClr>
                <a:schemeClr val="dk1"/>
              </a:buClr>
              <a:buSzPts val="2800"/>
              <a:buFont typeface="Arial"/>
              <a:buChar char="•"/>
            </a:pPr>
            <a:r>
              <a:rPr lang="en-GB" dirty="0"/>
              <a:t>Was introduced in 2012 by </a:t>
            </a:r>
            <a:r>
              <a:rPr lang="en-GB" dirty="0" err="1"/>
              <a:t>Grafström</a:t>
            </a:r>
            <a:r>
              <a:rPr lang="en-GB" dirty="0"/>
              <a:t>, A., Lundström, N. L. P. &amp; </a:t>
            </a:r>
            <a:r>
              <a:rPr lang="en-GB" dirty="0" err="1"/>
              <a:t>Schelin</a:t>
            </a:r>
            <a:r>
              <a:rPr lang="en-GB" dirty="0"/>
              <a:t>, L. </a:t>
            </a:r>
            <a:endParaRPr dirty="0"/>
          </a:p>
          <a:p>
            <a:pPr marL="685800" lvl="0" indent="0" rtl="0">
              <a:spcBef>
                <a:spcPts val="0"/>
              </a:spcBef>
              <a:spcAft>
                <a:spcPts val="0"/>
              </a:spcAft>
              <a:buClr>
                <a:srgbClr val="000000"/>
              </a:buClr>
              <a:buSzPts val="1100"/>
              <a:buFont typeface="Arial"/>
              <a:buNone/>
            </a:pPr>
            <a:r>
              <a:rPr lang="en-GB" dirty="0"/>
              <a:t>“Spatially balanced sampling through the pivotal method” </a:t>
            </a:r>
            <a:endParaRPr dirty="0"/>
          </a:p>
          <a:p>
            <a:pPr marL="228600" lvl="0" indent="-228600" rtl="0">
              <a:spcBef>
                <a:spcPts val="1000"/>
              </a:spcBef>
              <a:spcAft>
                <a:spcPts val="0"/>
              </a:spcAft>
              <a:buClr>
                <a:schemeClr val="dk1"/>
              </a:buClr>
              <a:buSzPts val="2800"/>
              <a:buFont typeface="Arial"/>
              <a:buChar char="•"/>
            </a:pPr>
            <a:r>
              <a:rPr lang="en-GB" dirty="0">
                <a:solidFill>
                  <a:schemeClr val="tx1"/>
                </a:solidFill>
              </a:rPr>
              <a:t>The </a:t>
            </a:r>
            <a:r>
              <a:rPr lang="et-EE" dirty="0">
                <a:solidFill>
                  <a:schemeClr val="tx1"/>
                </a:solidFill>
              </a:rPr>
              <a:t>special case</a:t>
            </a:r>
            <a:r>
              <a:rPr lang="en-GB" dirty="0">
                <a:solidFill>
                  <a:schemeClr val="tx1"/>
                </a:solidFill>
              </a:rPr>
              <a:t> of the </a:t>
            </a:r>
            <a:r>
              <a:rPr lang="en-GB" dirty="0"/>
              <a:t>Pivotal Method</a:t>
            </a:r>
            <a:endParaRPr dirty="0"/>
          </a:p>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dirty="0">
                <a:solidFill>
                  <a:schemeClr val="tx1"/>
                </a:solidFill>
                <a:latin typeface="Calibri"/>
                <a:ea typeface="Calibri"/>
                <a:cs typeface="Calibri"/>
                <a:sym typeface="Calibri"/>
              </a:rPr>
              <a:t>Provide</a:t>
            </a:r>
            <a:r>
              <a:rPr lang="et-EE" sz="2800" b="0" i="0" u="none" strike="noStrike" cap="none" dirty="0">
                <a:solidFill>
                  <a:schemeClr val="tx1"/>
                </a:solidFill>
                <a:latin typeface="Calibri"/>
                <a:ea typeface="Calibri"/>
                <a:cs typeface="Calibri"/>
                <a:sym typeface="Calibri"/>
              </a:rPr>
              <a:t>s</a:t>
            </a:r>
            <a:r>
              <a:rPr lang="en-GB" sz="2800" b="0" i="0" u="none" strike="noStrike" cap="none" dirty="0">
                <a:solidFill>
                  <a:schemeClr val="tx1"/>
                </a:solidFill>
                <a:latin typeface="Calibri"/>
                <a:ea typeface="Calibri"/>
                <a:cs typeface="Calibri"/>
                <a:sym typeface="Calibri"/>
              </a:rPr>
              <a:t> </a:t>
            </a:r>
            <a:r>
              <a:rPr lang="en-GB" sz="2800" b="0" i="0" u="none" strike="noStrike" cap="none" dirty="0">
                <a:solidFill>
                  <a:schemeClr val="dk1"/>
                </a:solidFill>
                <a:latin typeface="Calibri"/>
                <a:ea typeface="Calibri"/>
                <a:cs typeface="Calibri"/>
                <a:sym typeface="Calibri"/>
              </a:rPr>
              <a:t>spatially balanced sampling</a:t>
            </a: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Inclusion probabilities are updated according the same rule</a:t>
            </a:r>
            <a:endParaRPr dirty="0"/>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There is two different ways to choose </a:t>
            </a:r>
            <a:r>
              <a:rPr lang="en-GB" dirty="0"/>
              <a:t>t</a:t>
            </a:r>
            <a:r>
              <a:rPr lang="en-GB" sz="2800" b="0" i="0" u="none" strike="noStrike" cap="none" dirty="0">
                <a:solidFill>
                  <a:schemeClr val="dk1"/>
                </a:solidFill>
                <a:latin typeface="Calibri"/>
                <a:ea typeface="Calibri"/>
                <a:cs typeface="Calibri"/>
                <a:sym typeface="Calibri"/>
              </a:rPr>
              <a:t>wo nearby units.</a:t>
            </a:r>
            <a:endParaRPr dirty="0"/>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1804</Words>
  <Application>Microsoft Office PowerPoint</Application>
  <PresentationFormat>Widescreen</PresentationFormat>
  <Paragraphs>189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Тема Office</vt:lpstr>
      <vt:lpstr>The Local Pivotal Method and its Application on StatVillage Data</vt:lpstr>
      <vt:lpstr>What is the Survey Sampling?</vt:lpstr>
      <vt:lpstr>Well-known sampling methods</vt:lpstr>
      <vt:lpstr>What is Pivotal Method?</vt:lpstr>
      <vt:lpstr>Pivotal Method</vt:lpstr>
      <vt:lpstr>Algorithm 1. Pivotal Method</vt:lpstr>
      <vt:lpstr>PowerPoint Presentation</vt:lpstr>
      <vt:lpstr>If π_i+ π_j≥ 1, then (π_i^′  ,π_j^′ )={█((1, π_i+π_j-1), with probability 〖1-π〗_j⁄(〖2-π〗_i-π_j )@(π_i+π_j-1, 1), with probability 〖1-π〗_i⁄(〖2-π〗_i-π_j ))┤</vt:lpstr>
      <vt:lpstr>The Local Pivotal Method </vt:lpstr>
      <vt:lpstr>Algorithm 2: Local Pivotal Method I</vt:lpstr>
      <vt:lpstr>Algoritm 3:Local Pivotal Method II</vt:lpstr>
      <vt:lpstr>Simulation</vt:lpstr>
      <vt:lpstr>Accuracy of continuous variable estimate</vt:lpstr>
      <vt:lpstr>Accuracy of discrete variable estimate</vt:lpstr>
      <vt:lpstr>Visualisation of samples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Local Pivotal Method and its Application on StatVillage Data</dc:title>
  <dc:creator>Imbi Traat</dc:creator>
  <cp:lastModifiedBy>Diana Sokurova</cp:lastModifiedBy>
  <cp:revision>15</cp:revision>
  <dcterms:modified xsi:type="dcterms:W3CDTF">2018-08-20T20:26:44Z</dcterms:modified>
</cp:coreProperties>
</file>