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8" r:id="rId12"/>
    <p:sldId id="266" r:id="rId13"/>
    <p:sldId id="267" r:id="rId14"/>
    <p:sldId id="269" r:id="rId15"/>
  </p:sldIdLst>
  <p:sldSz cx="9144000" cy="6858000" type="screen4x3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FF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Помірний стиль 2 –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8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Пі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uk-UA" smtClean="0"/>
              <a:t>Зразок підзаголовка</a:t>
            </a:r>
            <a:endParaRPr lang="uk-UA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2E79E-1631-4D2F-81B5-AC999238613C}" type="datetimeFigureOut">
              <a:rPr lang="uk-UA" smtClean="0"/>
              <a:t>21.08.2018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1A2E3-90CC-4699-9803-36456BDB1F14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60992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вертикального тексту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2E79E-1631-4D2F-81B5-AC999238613C}" type="datetimeFigureOut">
              <a:rPr lang="uk-UA" smtClean="0"/>
              <a:t>21.08.2018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1A2E3-90CC-4699-9803-36456BDB1F14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555813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и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вертикального тексту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2E79E-1631-4D2F-81B5-AC999238613C}" type="datetimeFigureOut">
              <a:rPr lang="uk-UA" smtClean="0"/>
              <a:t>21.08.2018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1A2E3-90CC-4699-9803-36456BDB1F14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571817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і об'є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2E79E-1631-4D2F-81B5-AC999238613C}" type="datetimeFigureOut">
              <a:rPr lang="uk-UA" smtClean="0"/>
              <a:t>21.08.2018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1A2E3-90CC-4699-9803-36456BDB1F14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72196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2E79E-1631-4D2F-81B5-AC999238613C}" type="datetimeFigureOut">
              <a:rPr lang="uk-UA" smtClean="0"/>
              <a:t>21.08.2018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1A2E3-90CC-4699-9803-36456BDB1F14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502795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'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вмісту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4" name="Місце для вмісту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2E79E-1631-4D2F-81B5-AC999238613C}" type="datetimeFigureOut">
              <a:rPr lang="uk-UA" smtClean="0"/>
              <a:t>21.08.2018</a:t>
            </a:fld>
            <a:endParaRPr lang="uk-UA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1A2E3-90CC-4699-9803-36456BDB1F14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468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Місце для вмісту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5" name="Місце для тексту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6" name="Місце для вмісту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7" name="Місце для дати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2E79E-1631-4D2F-81B5-AC999238613C}" type="datetimeFigureOut">
              <a:rPr lang="uk-UA" smtClean="0"/>
              <a:t>21.08.2018</a:t>
            </a:fld>
            <a:endParaRPr lang="uk-UA"/>
          </a:p>
        </p:txBody>
      </p:sp>
      <p:sp>
        <p:nvSpPr>
          <p:cNvPr id="8" name="Місце для нижнього колонтитула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Місце для номера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1A2E3-90CC-4699-9803-36456BDB1F14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28047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дати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2E79E-1631-4D2F-81B5-AC999238613C}" type="datetimeFigureOut">
              <a:rPr lang="uk-UA" smtClean="0"/>
              <a:t>21.08.2018</a:t>
            </a:fld>
            <a:endParaRPr lang="uk-UA"/>
          </a:p>
        </p:txBody>
      </p:sp>
      <p:sp>
        <p:nvSpPr>
          <p:cNvPr id="4" name="Місце для нижнього колонтитула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Місце для номера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1A2E3-90CC-4699-9803-36456BDB1F14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273830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дати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2E79E-1631-4D2F-81B5-AC999238613C}" type="datetimeFigureOut">
              <a:rPr lang="uk-UA" smtClean="0"/>
              <a:t>21.08.2018</a:t>
            </a:fld>
            <a:endParaRPr lang="uk-UA"/>
          </a:p>
        </p:txBody>
      </p:sp>
      <p:sp>
        <p:nvSpPr>
          <p:cNvPr id="3" name="Місце для нижнього колонтитула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1A2E3-90CC-4699-9803-36456BDB1F14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488900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4" name="Місце для тексту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2E79E-1631-4D2F-81B5-AC999238613C}" type="datetimeFigureOut">
              <a:rPr lang="uk-UA" smtClean="0"/>
              <a:t>21.08.2018</a:t>
            </a:fld>
            <a:endParaRPr lang="uk-UA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1A2E3-90CC-4699-9803-36456BDB1F14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443428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Зображенн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зображення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Місце для тексту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2E79E-1631-4D2F-81B5-AC999238613C}" type="datetimeFigureOut">
              <a:rPr lang="uk-UA" smtClean="0"/>
              <a:t>21.08.2018</a:t>
            </a:fld>
            <a:endParaRPr lang="uk-UA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1A2E3-90CC-4699-9803-36456BDB1F14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250805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аголовка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72E79E-1631-4D2F-81B5-AC999238613C}" type="datetimeFigureOut">
              <a:rPr lang="uk-UA" smtClean="0"/>
              <a:t>21.08.2018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C1A2E3-90CC-4699-9803-36456BDB1F14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216575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Sample models in monitoring survey </a:t>
            </a:r>
            <a:r>
              <a:rPr lang="en-US" dirty="0" err="1" smtClean="0"/>
              <a:t>UniDOS</a:t>
            </a:r>
            <a:endParaRPr lang="uk-UA" dirty="0"/>
          </a:p>
        </p:txBody>
      </p:sp>
      <p:sp>
        <p:nvSpPr>
          <p:cNvPr id="3" name="Підзаголовок 2"/>
          <p:cNvSpPr>
            <a:spLocks noGrp="1"/>
          </p:cNvSpPr>
          <p:nvPr>
            <p:ph type="subTitle" idx="1"/>
          </p:nvPr>
        </p:nvSpPr>
        <p:spPr>
          <a:xfrm>
            <a:off x="179512" y="3861048"/>
            <a:ext cx="8784976" cy="2592288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Mykola</a:t>
            </a:r>
            <a:r>
              <a:rPr lang="en-US" dirty="0" smtClean="0"/>
              <a:t> </a:t>
            </a:r>
            <a:r>
              <a:rPr lang="en-US" dirty="0" err="1" smtClean="0"/>
              <a:t>Sydorov</a:t>
            </a:r>
            <a:r>
              <a:rPr lang="en-US" dirty="0" smtClean="0"/>
              <a:t>, Oleksiy </a:t>
            </a:r>
            <a:r>
              <a:rPr lang="en-US" dirty="0" err="1" smtClean="0"/>
              <a:t>Sereda</a:t>
            </a:r>
            <a:endParaRPr lang="en-US" dirty="0" smtClean="0"/>
          </a:p>
          <a:p>
            <a:r>
              <a:rPr lang="en-US" sz="1900" dirty="0" smtClean="0"/>
              <a:t>Kyiv National </a:t>
            </a:r>
            <a:r>
              <a:rPr lang="en-US" sz="1900" dirty="0" err="1" smtClean="0"/>
              <a:t>Taras</a:t>
            </a:r>
            <a:r>
              <a:rPr lang="en-US" sz="1900" dirty="0" smtClean="0"/>
              <a:t> Shevchenko University, Faculty of Sociology</a:t>
            </a:r>
          </a:p>
          <a:p>
            <a:endParaRPr lang="en-US" sz="1900" dirty="0" smtClean="0"/>
          </a:p>
          <a:p>
            <a:endParaRPr lang="en-US" sz="1900" dirty="0"/>
          </a:p>
          <a:p>
            <a:endParaRPr lang="en-US" sz="1900" dirty="0" smtClean="0"/>
          </a:p>
          <a:p>
            <a:endParaRPr lang="en-US" sz="1900" dirty="0"/>
          </a:p>
          <a:p>
            <a:r>
              <a:rPr lang="en-US" sz="1800" dirty="0"/>
              <a:t>Workshop of Baltic-Nordic-Ukrainian Network on Survey Statistics 2018 (Latvia, Jelgava)</a:t>
            </a:r>
            <a:endParaRPr lang="uk-UA" sz="1800" dirty="0"/>
          </a:p>
        </p:txBody>
      </p:sp>
    </p:spTree>
    <p:extLst>
      <p:ext uri="{BB962C8B-B14F-4D97-AF65-F5344CB8AC3E}">
        <p14:creationId xmlns:p14="http://schemas.microsoft.com/office/powerpoint/2010/main" val="2214420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Approach #2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 faculty 50 resp. minimum (50*17=850)/ Rest 1200-850=350</a:t>
            </a:r>
          </a:p>
          <a:p>
            <a:r>
              <a:rPr lang="en-US" dirty="0" smtClean="0"/>
              <a:t>Smallest faculty have to have smallest number of respondents</a:t>
            </a:r>
          </a:p>
          <a:p>
            <a:r>
              <a:rPr lang="en-US" dirty="0" smtClean="0"/>
              <a:t>As smallest is Sociology (138 available) from numbers of all faculties we have to minus 138 and than recalculate proportion for 350 respondents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833058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Sample Approach #2. Sampling</a:t>
            </a:r>
            <a:endParaRPr lang="uk-UA" dirty="0"/>
          </a:p>
        </p:txBody>
      </p:sp>
      <p:graphicFrame>
        <p:nvGraphicFramePr>
          <p:cNvPr id="4" name="Місце для вмісту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9270890"/>
              </p:ext>
            </p:extLst>
          </p:nvPr>
        </p:nvGraphicFramePr>
        <p:xfrm>
          <a:off x="107504" y="764704"/>
          <a:ext cx="8928992" cy="603321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57911"/>
                <a:gridCol w="2060537"/>
                <a:gridCol w="2166395"/>
                <a:gridCol w="1344149"/>
              </a:tblGrid>
              <a:tr h="303182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dirty="0">
                          <a:effectLst/>
                        </a:rPr>
                        <a:t>Faculty / Institute</a:t>
                      </a:r>
                      <a:endParaRPr lang="uk-UA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uk-UA" sz="2000" b="0" dirty="0">
                          <a:effectLst/>
                          <a:latin typeface="+mn-lt"/>
                          <a:ea typeface="Times New Roman"/>
                          <a:cs typeface="FreeSans"/>
                        </a:rPr>
                        <a:t>N</a:t>
                      </a:r>
                      <a:r>
                        <a:rPr lang="en-US" sz="2000" b="0" dirty="0">
                          <a:effectLst/>
                          <a:latin typeface="+mn-lt"/>
                          <a:ea typeface="Times New Roman"/>
                          <a:cs typeface="FreeSans"/>
                        </a:rPr>
                        <a:t> of </a:t>
                      </a:r>
                      <a:r>
                        <a:rPr lang="en-US" sz="2000" b="0" dirty="0" smtClean="0">
                          <a:effectLst/>
                          <a:latin typeface="+mn-lt"/>
                          <a:ea typeface="Times New Roman"/>
                          <a:cs typeface="FreeSans"/>
                        </a:rPr>
                        <a:t>general</a:t>
                      </a:r>
                      <a:endParaRPr lang="uk-UA" sz="2000" b="0" dirty="0">
                        <a:effectLst/>
                        <a:latin typeface="+mn-lt"/>
                        <a:ea typeface="Times New Roman"/>
                        <a:cs typeface="FreeSan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  <a:latin typeface="+mn-lt"/>
                          <a:ea typeface="Times New Roman"/>
                          <a:cs typeface="FreeSans"/>
                        </a:rPr>
                        <a:t>General – </a:t>
                      </a:r>
                      <a:r>
                        <a:rPr lang="en-US" sz="2000" b="0" dirty="0" smtClean="0">
                          <a:effectLst/>
                          <a:latin typeface="+mn-lt"/>
                          <a:ea typeface="Times New Roman"/>
                          <a:cs typeface="FreeSans"/>
                        </a:rPr>
                        <a:t>sociology </a:t>
                      </a:r>
                      <a:endParaRPr lang="uk-UA" sz="2000" b="0" dirty="0">
                        <a:effectLst/>
                        <a:latin typeface="+mn-lt"/>
                        <a:ea typeface="Times New Roman"/>
                        <a:cs typeface="FreeSan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  <a:latin typeface="+mn-lt"/>
                          <a:ea typeface="Times New Roman"/>
                          <a:cs typeface="FreeSans"/>
                        </a:rPr>
                        <a:t>n of sample</a:t>
                      </a:r>
                      <a:endParaRPr lang="uk-UA" sz="2000" b="0" dirty="0">
                        <a:effectLst/>
                        <a:latin typeface="+mn-lt"/>
                        <a:ea typeface="Times New Roman"/>
                        <a:cs typeface="FreeSan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03182"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u="none" strike="noStrike" dirty="0">
                          <a:effectLst/>
                        </a:rPr>
                        <a:t>Institute of Biology</a:t>
                      </a:r>
                      <a:endParaRPr lang="uk-UA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  <a:latin typeface="+mn-lt"/>
                          <a:ea typeface="Times New Roman"/>
                          <a:cs typeface="FreeSans"/>
                        </a:rPr>
                        <a:t>737</a:t>
                      </a:r>
                      <a:endParaRPr lang="uk-UA" sz="2000">
                        <a:effectLst/>
                        <a:latin typeface="+mn-lt"/>
                        <a:ea typeface="Times New Roman"/>
                        <a:cs typeface="FreeSan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  <a:latin typeface="+mn-lt"/>
                          <a:ea typeface="Times New Roman"/>
                          <a:cs typeface="FreeSans"/>
                        </a:rPr>
                        <a:t>599</a:t>
                      </a:r>
                      <a:endParaRPr lang="uk-UA" sz="2000">
                        <a:effectLst/>
                        <a:latin typeface="+mn-lt"/>
                        <a:ea typeface="Times New Roman"/>
                        <a:cs typeface="FreeSan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  <a:latin typeface="+mn-lt"/>
                          <a:ea typeface="Times New Roman"/>
                          <a:cs typeface="FreeSans"/>
                        </a:rPr>
                        <a:t>69</a:t>
                      </a:r>
                      <a:endParaRPr lang="uk-UA" sz="2000">
                        <a:effectLst/>
                        <a:latin typeface="+mn-lt"/>
                        <a:ea typeface="Times New Roman"/>
                        <a:cs typeface="FreeSan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03182"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u="none" strike="noStrike" dirty="0">
                          <a:effectLst/>
                        </a:rPr>
                        <a:t>Geography </a:t>
                      </a:r>
                      <a:endParaRPr lang="uk-UA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  <a:latin typeface="+mn-lt"/>
                          <a:ea typeface="Times New Roman"/>
                          <a:cs typeface="FreeSans"/>
                        </a:rPr>
                        <a:t>844</a:t>
                      </a:r>
                      <a:endParaRPr lang="uk-UA" sz="2000">
                        <a:effectLst/>
                        <a:latin typeface="+mn-lt"/>
                        <a:ea typeface="Times New Roman"/>
                        <a:cs typeface="FreeSan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  <a:latin typeface="+mn-lt"/>
                          <a:ea typeface="Times New Roman"/>
                          <a:cs typeface="FreeSans"/>
                        </a:rPr>
                        <a:t>706</a:t>
                      </a:r>
                      <a:endParaRPr lang="uk-UA" sz="2000">
                        <a:effectLst/>
                        <a:latin typeface="+mn-lt"/>
                        <a:ea typeface="Times New Roman"/>
                        <a:cs typeface="FreeSan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  <a:latin typeface="+mn-lt"/>
                          <a:ea typeface="Times New Roman"/>
                          <a:cs typeface="FreeSans"/>
                        </a:rPr>
                        <a:t>72</a:t>
                      </a:r>
                      <a:endParaRPr lang="uk-UA" sz="2000">
                        <a:effectLst/>
                        <a:latin typeface="+mn-lt"/>
                        <a:ea typeface="Times New Roman"/>
                        <a:cs typeface="FreeSan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03182"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u="none" strike="noStrike">
                          <a:effectLst/>
                        </a:rPr>
                        <a:t>Geological </a:t>
                      </a:r>
                      <a:endParaRPr lang="uk-UA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  <a:latin typeface="+mn-lt"/>
                          <a:ea typeface="Times New Roman"/>
                          <a:cs typeface="FreeSans"/>
                        </a:rPr>
                        <a:t>326</a:t>
                      </a:r>
                      <a:endParaRPr lang="uk-UA" sz="2000">
                        <a:effectLst/>
                        <a:latin typeface="+mn-lt"/>
                        <a:ea typeface="Times New Roman"/>
                        <a:cs typeface="FreeSan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  <a:latin typeface="+mn-lt"/>
                          <a:ea typeface="Times New Roman"/>
                          <a:cs typeface="FreeSans"/>
                        </a:rPr>
                        <a:t>188</a:t>
                      </a:r>
                      <a:endParaRPr lang="uk-UA" sz="2000">
                        <a:effectLst/>
                        <a:latin typeface="+mn-lt"/>
                        <a:ea typeface="Times New Roman"/>
                        <a:cs typeface="FreeSan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  <a:latin typeface="+mn-lt"/>
                          <a:ea typeface="Times New Roman"/>
                          <a:cs typeface="FreeSans"/>
                        </a:rPr>
                        <a:t>56</a:t>
                      </a:r>
                      <a:endParaRPr lang="uk-UA" sz="2000">
                        <a:effectLst/>
                        <a:latin typeface="+mn-lt"/>
                        <a:ea typeface="Times New Roman"/>
                        <a:cs typeface="FreeSan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03182"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u="none" strike="noStrike">
                          <a:effectLst/>
                        </a:rPr>
                        <a:t>Economics</a:t>
                      </a:r>
                      <a:endParaRPr lang="uk-UA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  <a:latin typeface="+mn-lt"/>
                          <a:ea typeface="Times New Roman"/>
                          <a:cs typeface="FreeSans"/>
                        </a:rPr>
                        <a:t>1307</a:t>
                      </a:r>
                      <a:endParaRPr lang="uk-UA" sz="2000" dirty="0">
                        <a:effectLst/>
                        <a:latin typeface="+mn-lt"/>
                        <a:ea typeface="Times New Roman"/>
                        <a:cs typeface="FreeSan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  <a:latin typeface="+mn-lt"/>
                          <a:ea typeface="Times New Roman"/>
                          <a:cs typeface="FreeSans"/>
                        </a:rPr>
                        <a:t>1169</a:t>
                      </a:r>
                      <a:endParaRPr lang="uk-UA" sz="2000">
                        <a:effectLst/>
                        <a:latin typeface="+mn-lt"/>
                        <a:ea typeface="Times New Roman"/>
                        <a:cs typeface="FreeSan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  <a:latin typeface="+mn-lt"/>
                          <a:ea typeface="Times New Roman"/>
                          <a:cs typeface="FreeSans"/>
                        </a:rPr>
                        <a:t>86</a:t>
                      </a:r>
                      <a:endParaRPr lang="uk-UA" sz="2000">
                        <a:effectLst/>
                        <a:latin typeface="+mn-lt"/>
                        <a:ea typeface="Times New Roman"/>
                        <a:cs typeface="FreeSan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03182"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u="none" strike="noStrike" dirty="0">
                          <a:effectLst/>
                        </a:rPr>
                        <a:t>Historical </a:t>
                      </a:r>
                      <a:endParaRPr lang="uk-UA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  <a:latin typeface="+mn-lt"/>
                          <a:ea typeface="Times New Roman"/>
                          <a:cs typeface="FreeSans"/>
                        </a:rPr>
                        <a:t>593</a:t>
                      </a:r>
                      <a:endParaRPr lang="uk-UA" sz="2000">
                        <a:effectLst/>
                        <a:latin typeface="+mn-lt"/>
                        <a:ea typeface="Times New Roman"/>
                        <a:cs typeface="FreeSan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  <a:latin typeface="+mn-lt"/>
                          <a:ea typeface="Times New Roman"/>
                          <a:cs typeface="FreeSans"/>
                        </a:rPr>
                        <a:t>455</a:t>
                      </a:r>
                      <a:endParaRPr lang="uk-UA" sz="2000">
                        <a:effectLst/>
                        <a:latin typeface="+mn-lt"/>
                        <a:ea typeface="Times New Roman"/>
                        <a:cs typeface="FreeSan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  <a:latin typeface="+mn-lt"/>
                          <a:ea typeface="Times New Roman"/>
                          <a:cs typeface="FreeSans"/>
                        </a:rPr>
                        <a:t>64</a:t>
                      </a:r>
                      <a:endParaRPr lang="uk-UA" sz="2000">
                        <a:effectLst/>
                        <a:latin typeface="+mn-lt"/>
                        <a:ea typeface="Times New Roman"/>
                        <a:cs typeface="FreeSan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03182"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u="none" strike="noStrike">
                          <a:effectLst/>
                        </a:rPr>
                        <a:t>Cybernetics</a:t>
                      </a:r>
                      <a:endParaRPr lang="uk-UA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  <a:latin typeface="+mn-lt"/>
                          <a:ea typeface="Times New Roman"/>
                          <a:cs typeface="FreeSans"/>
                        </a:rPr>
                        <a:t>703</a:t>
                      </a:r>
                      <a:endParaRPr lang="uk-UA" sz="2000">
                        <a:effectLst/>
                        <a:latin typeface="+mn-lt"/>
                        <a:ea typeface="Times New Roman"/>
                        <a:cs typeface="FreeSan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  <a:latin typeface="+mn-lt"/>
                          <a:ea typeface="Times New Roman"/>
                          <a:cs typeface="FreeSans"/>
                        </a:rPr>
                        <a:t>565</a:t>
                      </a:r>
                      <a:endParaRPr lang="uk-UA" sz="2000">
                        <a:effectLst/>
                        <a:latin typeface="+mn-lt"/>
                        <a:ea typeface="Times New Roman"/>
                        <a:cs typeface="FreeSan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  <a:latin typeface="+mn-lt"/>
                          <a:ea typeface="Times New Roman"/>
                          <a:cs typeface="FreeSans"/>
                        </a:rPr>
                        <a:t>67</a:t>
                      </a:r>
                      <a:endParaRPr lang="uk-UA" sz="2000">
                        <a:effectLst/>
                        <a:latin typeface="+mn-lt"/>
                        <a:ea typeface="Times New Roman"/>
                        <a:cs typeface="FreeSan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5369"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u="none" strike="noStrike">
                          <a:effectLst/>
                        </a:rPr>
                        <a:t>Mechanical and Mathematical</a:t>
                      </a:r>
                      <a:endParaRPr lang="uk-UA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  <a:latin typeface="+mn-lt"/>
                          <a:ea typeface="Times New Roman"/>
                          <a:cs typeface="FreeSans"/>
                        </a:rPr>
                        <a:t>547</a:t>
                      </a:r>
                      <a:endParaRPr lang="uk-UA" sz="2000">
                        <a:effectLst/>
                        <a:latin typeface="+mn-lt"/>
                        <a:ea typeface="Times New Roman"/>
                        <a:cs typeface="FreeSan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  <a:latin typeface="+mn-lt"/>
                          <a:ea typeface="Times New Roman"/>
                          <a:cs typeface="FreeSans"/>
                        </a:rPr>
                        <a:t>409</a:t>
                      </a:r>
                      <a:endParaRPr lang="uk-UA" sz="2000">
                        <a:effectLst/>
                        <a:latin typeface="+mn-lt"/>
                        <a:ea typeface="Times New Roman"/>
                        <a:cs typeface="FreeSan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  <a:latin typeface="+mn-lt"/>
                          <a:ea typeface="Times New Roman"/>
                          <a:cs typeface="FreeSans"/>
                        </a:rPr>
                        <a:t>63</a:t>
                      </a:r>
                      <a:endParaRPr lang="uk-UA" sz="2000">
                        <a:effectLst/>
                        <a:latin typeface="+mn-lt"/>
                        <a:ea typeface="Times New Roman"/>
                        <a:cs typeface="FreeSan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03182"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u="none" strike="noStrike">
                          <a:effectLst/>
                        </a:rPr>
                        <a:t>Psychology</a:t>
                      </a:r>
                      <a:endParaRPr lang="uk-UA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  <a:latin typeface="+mn-lt"/>
                          <a:ea typeface="Times New Roman"/>
                          <a:cs typeface="FreeSans"/>
                        </a:rPr>
                        <a:t>508</a:t>
                      </a:r>
                      <a:endParaRPr lang="uk-UA" sz="2000">
                        <a:effectLst/>
                        <a:latin typeface="+mn-lt"/>
                        <a:ea typeface="Times New Roman"/>
                        <a:cs typeface="FreeSan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  <a:latin typeface="+mn-lt"/>
                          <a:ea typeface="Times New Roman"/>
                          <a:cs typeface="FreeSans"/>
                        </a:rPr>
                        <a:t>370</a:t>
                      </a:r>
                      <a:endParaRPr lang="uk-UA" sz="2000" dirty="0">
                        <a:effectLst/>
                        <a:latin typeface="+mn-lt"/>
                        <a:ea typeface="Times New Roman"/>
                        <a:cs typeface="FreeSan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  <a:latin typeface="+mn-lt"/>
                          <a:ea typeface="Times New Roman"/>
                          <a:cs typeface="FreeSans"/>
                        </a:rPr>
                        <a:t>61</a:t>
                      </a:r>
                      <a:endParaRPr lang="uk-UA" sz="2000">
                        <a:effectLst/>
                        <a:latin typeface="+mn-lt"/>
                        <a:ea typeface="Times New Roman"/>
                        <a:cs typeface="FreeSan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03182"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u="none" strike="noStrike">
                          <a:effectLst/>
                        </a:rPr>
                        <a:t>Radiophysics</a:t>
                      </a:r>
                      <a:endParaRPr lang="uk-UA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  <a:latin typeface="+mn-lt"/>
                          <a:ea typeface="Times New Roman"/>
                          <a:cs typeface="FreeSans"/>
                        </a:rPr>
                        <a:t>608</a:t>
                      </a:r>
                      <a:endParaRPr lang="uk-UA" sz="2000">
                        <a:effectLst/>
                        <a:latin typeface="+mn-lt"/>
                        <a:ea typeface="Times New Roman"/>
                        <a:cs typeface="FreeSan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  <a:latin typeface="+mn-lt"/>
                          <a:ea typeface="Times New Roman"/>
                          <a:cs typeface="FreeSans"/>
                        </a:rPr>
                        <a:t>470</a:t>
                      </a:r>
                      <a:endParaRPr lang="uk-UA" sz="2000">
                        <a:effectLst/>
                        <a:latin typeface="+mn-lt"/>
                        <a:ea typeface="Times New Roman"/>
                        <a:cs typeface="FreeSan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  <a:latin typeface="+mn-lt"/>
                          <a:ea typeface="Times New Roman"/>
                          <a:cs typeface="FreeSans"/>
                        </a:rPr>
                        <a:t>65</a:t>
                      </a:r>
                      <a:endParaRPr lang="uk-UA" sz="2000">
                        <a:effectLst/>
                        <a:latin typeface="+mn-lt"/>
                        <a:ea typeface="Times New Roman"/>
                        <a:cs typeface="FreeSan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03182"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u="none" strike="noStrike">
                          <a:effectLst/>
                        </a:rPr>
                        <a:t>Sociology</a:t>
                      </a:r>
                      <a:endParaRPr lang="uk-UA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  <a:latin typeface="+mn-lt"/>
                          <a:ea typeface="Times New Roman"/>
                          <a:cs typeface="FreeSans"/>
                        </a:rPr>
                        <a:t>138</a:t>
                      </a:r>
                      <a:endParaRPr lang="uk-UA" sz="2000">
                        <a:effectLst/>
                        <a:latin typeface="+mn-lt"/>
                        <a:ea typeface="Times New Roman"/>
                        <a:cs typeface="FreeSan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  <a:latin typeface="+mn-lt"/>
                          <a:ea typeface="Times New Roman"/>
                          <a:cs typeface="FreeSans"/>
                        </a:rPr>
                        <a:t>0</a:t>
                      </a:r>
                      <a:endParaRPr lang="uk-UA" sz="2000">
                        <a:effectLst/>
                        <a:latin typeface="+mn-lt"/>
                        <a:ea typeface="Times New Roman"/>
                        <a:cs typeface="FreeSan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000" b="1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Times New Roman"/>
                          <a:cs typeface="FreeSans"/>
                        </a:rPr>
                        <a:t>50</a:t>
                      </a:r>
                      <a:endParaRPr lang="uk-UA" sz="2000" b="1" dirty="0">
                        <a:solidFill>
                          <a:srgbClr val="FF0000"/>
                        </a:solidFill>
                        <a:effectLst/>
                        <a:latin typeface="+mn-lt"/>
                        <a:ea typeface="Times New Roman"/>
                        <a:cs typeface="FreeSan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03182"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u="none" strike="noStrike">
                          <a:effectLst/>
                        </a:rPr>
                        <a:t>Physics</a:t>
                      </a:r>
                      <a:endParaRPr lang="uk-UA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  <a:latin typeface="+mn-lt"/>
                          <a:ea typeface="Times New Roman"/>
                          <a:cs typeface="FreeSans"/>
                        </a:rPr>
                        <a:t>570</a:t>
                      </a:r>
                      <a:endParaRPr lang="uk-UA" sz="2000">
                        <a:effectLst/>
                        <a:latin typeface="+mn-lt"/>
                        <a:ea typeface="Times New Roman"/>
                        <a:cs typeface="FreeSan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  <a:latin typeface="+mn-lt"/>
                          <a:ea typeface="Times New Roman"/>
                          <a:cs typeface="FreeSans"/>
                        </a:rPr>
                        <a:t>432</a:t>
                      </a:r>
                      <a:endParaRPr lang="uk-UA" sz="2000">
                        <a:effectLst/>
                        <a:latin typeface="+mn-lt"/>
                        <a:ea typeface="Times New Roman"/>
                        <a:cs typeface="FreeSan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  <a:latin typeface="+mn-lt"/>
                          <a:ea typeface="Times New Roman"/>
                          <a:cs typeface="FreeSans"/>
                        </a:rPr>
                        <a:t>63</a:t>
                      </a:r>
                      <a:endParaRPr lang="uk-UA" sz="2000">
                        <a:effectLst/>
                        <a:latin typeface="+mn-lt"/>
                        <a:ea typeface="Times New Roman"/>
                        <a:cs typeface="FreeSan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03182"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u="none" strike="noStrike">
                          <a:effectLst/>
                        </a:rPr>
                        <a:t>Philosophy</a:t>
                      </a:r>
                      <a:endParaRPr lang="uk-UA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  <a:latin typeface="+mn-lt"/>
                          <a:ea typeface="Times New Roman"/>
                          <a:cs typeface="FreeSans"/>
                        </a:rPr>
                        <a:t>589</a:t>
                      </a:r>
                      <a:endParaRPr lang="uk-UA" sz="2000">
                        <a:effectLst/>
                        <a:latin typeface="+mn-lt"/>
                        <a:ea typeface="Times New Roman"/>
                        <a:cs typeface="FreeSan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  <a:latin typeface="+mn-lt"/>
                          <a:ea typeface="Times New Roman"/>
                          <a:cs typeface="FreeSans"/>
                        </a:rPr>
                        <a:t>451</a:t>
                      </a:r>
                      <a:endParaRPr lang="uk-UA" sz="2000">
                        <a:effectLst/>
                        <a:latin typeface="+mn-lt"/>
                        <a:ea typeface="Times New Roman"/>
                        <a:cs typeface="FreeSan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  <a:latin typeface="+mn-lt"/>
                          <a:ea typeface="Times New Roman"/>
                          <a:cs typeface="FreeSans"/>
                        </a:rPr>
                        <a:t>64</a:t>
                      </a:r>
                      <a:endParaRPr lang="uk-UA" sz="2000">
                        <a:effectLst/>
                        <a:latin typeface="+mn-lt"/>
                        <a:ea typeface="Times New Roman"/>
                        <a:cs typeface="FreeSan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03182"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u="none" strike="noStrike">
                          <a:effectLst/>
                        </a:rPr>
                        <a:t>Chemical</a:t>
                      </a:r>
                      <a:endParaRPr lang="uk-UA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  <a:latin typeface="+mn-lt"/>
                          <a:ea typeface="Times New Roman"/>
                          <a:cs typeface="FreeSans"/>
                        </a:rPr>
                        <a:t>390</a:t>
                      </a:r>
                      <a:endParaRPr lang="uk-UA" sz="2000">
                        <a:effectLst/>
                        <a:latin typeface="+mn-lt"/>
                        <a:ea typeface="Times New Roman"/>
                        <a:cs typeface="FreeSan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  <a:latin typeface="+mn-lt"/>
                          <a:ea typeface="Times New Roman"/>
                          <a:cs typeface="FreeSans"/>
                        </a:rPr>
                        <a:t>252</a:t>
                      </a:r>
                      <a:endParaRPr lang="uk-UA" sz="2000">
                        <a:effectLst/>
                        <a:latin typeface="+mn-lt"/>
                        <a:ea typeface="Times New Roman"/>
                        <a:cs typeface="FreeSan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  <a:latin typeface="+mn-lt"/>
                          <a:ea typeface="Times New Roman"/>
                          <a:cs typeface="FreeSans"/>
                        </a:rPr>
                        <a:t>58</a:t>
                      </a:r>
                      <a:endParaRPr lang="uk-UA" sz="2000">
                        <a:effectLst/>
                        <a:latin typeface="+mn-lt"/>
                        <a:ea typeface="Times New Roman"/>
                        <a:cs typeface="FreeSan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03182"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u="none" strike="noStrike">
                          <a:effectLst/>
                        </a:rPr>
                        <a:t>Law</a:t>
                      </a:r>
                      <a:endParaRPr lang="uk-UA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  <a:latin typeface="+mn-lt"/>
                          <a:ea typeface="Times New Roman"/>
                          <a:cs typeface="FreeSans"/>
                        </a:rPr>
                        <a:t>1738</a:t>
                      </a:r>
                      <a:endParaRPr lang="uk-UA" sz="2000">
                        <a:effectLst/>
                        <a:latin typeface="+mn-lt"/>
                        <a:ea typeface="Times New Roman"/>
                        <a:cs typeface="FreeSan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  <a:latin typeface="+mn-lt"/>
                          <a:ea typeface="Times New Roman"/>
                          <a:cs typeface="FreeSans"/>
                        </a:rPr>
                        <a:t>1600</a:t>
                      </a:r>
                      <a:endParaRPr lang="uk-UA" sz="2000">
                        <a:effectLst/>
                        <a:latin typeface="+mn-lt"/>
                        <a:ea typeface="Times New Roman"/>
                        <a:cs typeface="FreeSan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  <a:latin typeface="+mn-lt"/>
                          <a:ea typeface="Times New Roman"/>
                          <a:cs typeface="FreeSans"/>
                        </a:rPr>
                        <a:t>100</a:t>
                      </a:r>
                      <a:endParaRPr lang="uk-UA" sz="2000">
                        <a:effectLst/>
                        <a:latin typeface="+mn-lt"/>
                        <a:ea typeface="Times New Roman"/>
                        <a:cs typeface="FreeSan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03182"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u="none" strike="noStrike">
                          <a:effectLst/>
                        </a:rPr>
                        <a:t>Journalism</a:t>
                      </a:r>
                      <a:endParaRPr lang="uk-UA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  <a:latin typeface="+mn-lt"/>
                          <a:ea typeface="Times New Roman"/>
                          <a:cs typeface="FreeSans"/>
                        </a:rPr>
                        <a:t>792</a:t>
                      </a:r>
                      <a:endParaRPr lang="uk-UA" sz="2000">
                        <a:effectLst/>
                        <a:latin typeface="+mn-lt"/>
                        <a:ea typeface="Times New Roman"/>
                        <a:cs typeface="FreeSan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  <a:latin typeface="+mn-lt"/>
                          <a:ea typeface="Times New Roman"/>
                          <a:cs typeface="FreeSans"/>
                        </a:rPr>
                        <a:t>654</a:t>
                      </a:r>
                      <a:endParaRPr lang="uk-UA" sz="2000">
                        <a:effectLst/>
                        <a:latin typeface="+mn-lt"/>
                        <a:ea typeface="Times New Roman"/>
                        <a:cs typeface="FreeSan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  <a:latin typeface="+mn-lt"/>
                          <a:ea typeface="Times New Roman"/>
                          <a:cs typeface="FreeSans"/>
                        </a:rPr>
                        <a:t>70</a:t>
                      </a:r>
                      <a:endParaRPr lang="uk-UA" sz="2000">
                        <a:effectLst/>
                        <a:latin typeface="+mn-lt"/>
                        <a:ea typeface="Times New Roman"/>
                        <a:cs typeface="FreeSan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03182"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u="none" strike="noStrike">
                          <a:effectLst/>
                        </a:rPr>
                        <a:t>International Relations</a:t>
                      </a:r>
                      <a:endParaRPr lang="uk-UA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  <a:latin typeface="+mn-lt"/>
                          <a:ea typeface="Times New Roman"/>
                          <a:cs typeface="FreeSans"/>
                        </a:rPr>
                        <a:t>1587</a:t>
                      </a:r>
                      <a:endParaRPr lang="uk-UA" sz="2000">
                        <a:effectLst/>
                        <a:latin typeface="+mn-lt"/>
                        <a:ea typeface="Times New Roman"/>
                        <a:cs typeface="FreeSan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  <a:latin typeface="+mn-lt"/>
                          <a:ea typeface="Times New Roman"/>
                          <a:cs typeface="FreeSans"/>
                        </a:rPr>
                        <a:t>1449</a:t>
                      </a:r>
                      <a:endParaRPr lang="uk-UA" sz="2000">
                        <a:effectLst/>
                        <a:latin typeface="+mn-lt"/>
                        <a:ea typeface="Times New Roman"/>
                        <a:cs typeface="FreeSan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  <a:latin typeface="+mn-lt"/>
                          <a:ea typeface="Times New Roman"/>
                          <a:cs typeface="FreeSans"/>
                        </a:rPr>
                        <a:t>95</a:t>
                      </a:r>
                      <a:endParaRPr lang="uk-UA" sz="2000">
                        <a:effectLst/>
                        <a:latin typeface="+mn-lt"/>
                        <a:ea typeface="Times New Roman"/>
                        <a:cs typeface="FreeSan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03182"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u="none" strike="noStrike">
                          <a:effectLst/>
                        </a:rPr>
                        <a:t>Philology</a:t>
                      </a:r>
                      <a:endParaRPr lang="uk-UA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  <a:latin typeface="+mn-lt"/>
                          <a:ea typeface="Times New Roman"/>
                          <a:cs typeface="FreeSans"/>
                        </a:rPr>
                        <a:t>1681</a:t>
                      </a:r>
                      <a:endParaRPr lang="uk-UA" sz="2000">
                        <a:effectLst/>
                        <a:latin typeface="+mn-lt"/>
                        <a:ea typeface="Times New Roman"/>
                        <a:cs typeface="FreeSan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  <a:latin typeface="+mn-lt"/>
                          <a:ea typeface="Times New Roman"/>
                          <a:cs typeface="FreeSans"/>
                        </a:rPr>
                        <a:t>1543</a:t>
                      </a:r>
                      <a:endParaRPr lang="uk-UA" sz="2000">
                        <a:effectLst/>
                        <a:latin typeface="+mn-lt"/>
                        <a:ea typeface="Times New Roman"/>
                        <a:cs typeface="FreeSan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  <a:latin typeface="+mn-lt"/>
                          <a:ea typeface="Times New Roman"/>
                          <a:cs typeface="FreeSans"/>
                        </a:rPr>
                        <a:t>98</a:t>
                      </a:r>
                      <a:endParaRPr lang="uk-UA" sz="2000">
                        <a:effectLst/>
                        <a:latin typeface="+mn-lt"/>
                        <a:ea typeface="Times New Roman"/>
                        <a:cs typeface="FreeSan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03182"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u="none" strike="noStrike">
                          <a:effectLst/>
                        </a:rPr>
                        <a:t>Total</a:t>
                      </a:r>
                      <a:endParaRPr lang="uk-UA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  <a:latin typeface="+mn-lt"/>
                          <a:ea typeface="Times New Roman"/>
                          <a:cs typeface="FreeSans"/>
                        </a:rPr>
                        <a:t>13658</a:t>
                      </a:r>
                      <a:endParaRPr lang="uk-UA" sz="2000">
                        <a:effectLst/>
                        <a:latin typeface="+mn-lt"/>
                        <a:ea typeface="Times New Roman"/>
                        <a:cs typeface="FreeSan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  <a:latin typeface="+mn-lt"/>
                          <a:ea typeface="Times New Roman"/>
                          <a:cs typeface="FreeSans"/>
                        </a:rPr>
                        <a:t>11312</a:t>
                      </a:r>
                      <a:endParaRPr lang="uk-UA" sz="2000">
                        <a:effectLst/>
                        <a:latin typeface="+mn-lt"/>
                        <a:ea typeface="Times New Roman"/>
                        <a:cs typeface="FreeSan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000" b="1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Times New Roman"/>
                          <a:cs typeface="FreeSans"/>
                        </a:rPr>
                        <a:t>1201</a:t>
                      </a:r>
                      <a:endParaRPr lang="uk-UA" sz="2000" b="1" dirty="0">
                        <a:solidFill>
                          <a:srgbClr val="FF0000"/>
                        </a:solidFill>
                        <a:effectLst/>
                        <a:latin typeface="+mn-lt"/>
                        <a:ea typeface="Times New Roman"/>
                        <a:cs typeface="FreeSans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9703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Sample Approach #2. Calculation</a:t>
            </a:r>
            <a:endParaRPr lang="uk-UA" dirty="0"/>
          </a:p>
        </p:txBody>
      </p:sp>
      <p:graphicFrame>
        <p:nvGraphicFramePr>
          <p:cNvPr id="4" name="Місце для вмісту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19671300"/>
              </p:ext>
            </p:extLst>
          </p:nvPr>
        </p:nvGraphicFramePr>
        <p:xfrm>
          <a:off x="179512" y="692696"/>
          <a:ext cx="8640958" cy="603321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12368"/>
                <a:gridCol w="1152128"/>
                <a:gridCol w="648072"/>
                <a:gridCol w="720080"/>
                <a:gridCol w="720080"/>
                <a:gridCol w="648072"/>
                <a:gridCol w="720080"/>
                <a:gridCol w="720078"/>
              </a:tblGrid>
              <a:tr h="303182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dirty="0">
                          <a:effectLst/>
                          <a:latin typeface="+mn-lt"/>
                        </a:rPr>
                        <a:t>Faculty / Institute</a:t>
                      </a:r>
                      <a:endParaRPr lang="uk-UA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>
                          <a:latin typeface="+mn-lt"/>
                        </a:rPr>
                        <a:t>flcty</a:t>
                      </a:r>
                      <a:r>
                        <a:rPr lang="en-US" sz="2000" dirty="0" smtClean="0">
                          <a:latin typeface="+mn-lt"/>
                        </a:rPr>
                        <a:t>/sum</a:t>
                      </a:r>
                      <a:endParaRPr lang="uk-UA" sz="2000" dirty="0"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dirty="0">
                          <a:effectLst/>
                          <a:latin typeface="+mn-lt"/>
                        </a:rPr>
                        <a:t>B2</a:t>
                      </a:r>
                      <a:endParaRPr lang="uk-UA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dirty="0">
                          <a:effectLst/>
                          <a:latin typeface="+mn-lt"/>
                        </a:rPr>
                        <a:t>B3</a:t>
                      </a:r>
                      <a:endParaRPr lang="uk-UA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dirty="0">
                          <a:effectLst/>
                          <a:latin typeface="+mn-lt"/>
                        </a:rPr>
                        <a:t>B4</a:t>
                      </a:r>
                      <a:endParaRPr lang="uk-UA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dirty="0">
                          <a:effectLst/>
                          <a:latin typeface="+mn-lt"/>
                        </a:rPr>
                        <a:t>S</a:t>
                      </a:r>
                      <a:endParaRPr lang="uk-UA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dirty="0">
                          <a:effectLst/>
                          <a:latin typeface="+mn-lt"/>
                        </a:rPr>
                        <a:t>M1</a:t>
                      </a:r>
                      <a:endParaRPr lang="uk-UA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dirty="0">
                          <a:effectLst/>
                          <a:latin typeface="+mn-lt"/>
                        </a:rPr>
                        <a:t>M2</a:t>
                      </a:r>
                      <a:endParaRPr lang="uk-UA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03182"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u="none" strike="noStrike">
                          <a:effectLst/>
                          <a:latin typeface="+mn-lt"/>
                        </a:rPr>
                        <a:t>Institute of Biology</a:t>
                      </a:r>
                      <a:endParaRPr lang="uk-UA" sz="2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03182"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u="none" strike="noStrike" dirty="0">
                          <a:effectLst/>
                          <a:latin typeface="+mn-lt"/>
                        </a:rPr>
                        <a:t>Geography </a:t>
                      </a:r>
                      <a:endParaRPr lang="uk-UA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03182"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u="none" strike="noStrike" dirty="0">
                          <a:effectLst/>
                          <a:latin typeface="+mn-lt"/>
                        </a:rPr>
                        <a:t>Geological </a:t>
                      </a:r>
                      <a:endParaRPr lang="uk-UA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03182"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u="none" strike="noStrike">
                          <a:effectLst/>
                          <a:latin typeface="+mn-lt"/>
                        </a:rPr>
                        <a:t>Economics</a:t>
                      </a:r>
                      <a:endParaRPr lang="uk-UA" sz="2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03182"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u="none" strike="noStrike" dirty="0">
                          <a:effectLst/>
                          <a:latin typeface="+mn-lt"/>
                        </a:rPr>
                        <a:t>Historical </a:t>
                      </a:r>
                      <a:endParaRPr lang="uk-UA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03182"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u="none" strike="noStrike">
                          <a:effectLst/>
                          <a:latin typeface="+mn-lt"/>
                        </a:rPr>
                        <a:t>Cybernetics</a:t>
                      </a:r>
                      <a:endParaRPr lang="uk-UA" sz="2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5369"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u="none" strike="noStrike">
                          <a:effectLst/>
                          <a:latin typeface="+mn-lt"/>
                        </a:rPr>
                        <a:t>Mechanical and Mathematical</a:t>
                      </a:r>
                      <a:endParaRPr lang="uk-UA" sz="2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03182"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u="none" strike="noStrike">
                          <a:effectLst/>
                          <a:latin typeface="+mn-lt"/>
                        </a:rPr>
                        <a:t>Psychology</a:t>
                      </a:r>
                      <a:endParaRPr lang="uk-UA" sz="2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03182"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u="none" strike="noStrike">
                          <a:effectLst/>
                          <a:latin typeface="+mn-lt"/>
                        </a:rPr>
                        <a:t>Radiophysics</a:t>
                      </a:r>
                      <a:endParaRPr lang="uk-UA" sz="2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03182"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u="none" strike="noStrike">
                          <a:effectLst/>
                          <a:latin typeface="+mn-lt"/>
                        </a:rPr>
                        <a:t>Sociology</a:t>
                      </a:r>
                      <a:endParaRPr lang="uk-UA" sz="2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03182"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u="none" strike="noStrike">
                          <a:effectLst/>
                          <a:latin typeface="+mn-lt"/>
                        </a:rPr>
                        <a:t>Physics</a:t>
                      </a:r>
                      <a:endParaRPr lang="uk-UA" sz="2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03182"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u="none" strike="noStrike">
                          <a:effectLst/>
                          <a:latin typeface="+mn-lt"/>
                        </a:rPr>
                        <a:t>Philosophy</a:t>
                      </a:r>
                      <a:endParaRPr lang="uk-UA" sz="2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03182"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u="none" strike="noStrike">
                          <a:effectLst/>
                          <a:latin typeface="+mn-lt"/>
                        </a:rPr>
                        <a:t>Chemical</a:t>
                      </a:r>
                      <a:endParaRPr lang="uk-UA" sz="2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03182"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u="none" strike="noStrike">
                          <a:effectLst/>
                          <a:latin typeface="+mn-lt"/>
                        </a:rPr>
                        <a:t>Law</a:t>
                      </a:r>
                      <a:endParaRPr lang="uk-UA" sz="2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03182"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u="none" strike="noStrike">
                          <a:effectLst/>
                          <a:latin typeface="+mn-lt"/>
                        </a:rPr>
                        <a:t>Journalism</a:t>
                      </a:r>
                      <a:endParaRPr lang="uk-UA" sz="2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1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03182"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u="none" strike="noStrike">
                          <a:effectLst/>
                          <a:latin typeface="+mn-lt"/>
                        </a:rPr>
                        <a:t>International Relations</a:t>
                      </a:r>
                      <a:endParaRPr lang="uk-UA" sz="2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03182"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u="none" strike="noStrike">
                          <a:effectLst/>
                          <a:latin typeface="+mn-lt"/>
                        </a:rPr>
                        <a:t>Philology</a:t>
                      </a:r>
                      <a:endParaRPr lang="uk-UA" sz="2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1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03182"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u="none" strike="noStrike">
                          <a:effectLst/>
                          <a:latin typeface="+mn-lt"/>
                        </a:rPr>
                        <a:t>Total</a:t>
                      </a:r>
                      <a:endParaRPr lang="uk-UA" sz="2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1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1202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314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224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238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197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179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4854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Sample Approach. Compare</a:t>
            </a:r>
            <a:endParaRPr lang="uk-UA" dirty="0"/>
          </a:p>
        </p:txBody>
      </p:sp>
      <p:graphicFrame>
        <p:nvGraphicFramePr>
          <p:cNvPr id="4" name="Таблиця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8411870"/>
              </p:ext>
            </p:extLst>
          </p:nvPr>
        </p:nvGraphicFramePr>
        <p:xfrm>
          <a:off x="827585" y="1556792"/>
          <a:ext cx="7776863" cy="246884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131298"/>
                <a:gridCol w="1886695"/>
                <a:gridCol w="1758870"/>
              </a:tblGrid>
              <a:tr h="493769">
                <a:tc>
                  <a:txBody>
                    <a:bodyPr/>
                    <a:lstStyle/>
                    <a:p>
                      <a:pPr algn="ctr" fontAlgn="ctr"/>
                      <a:r>
                        <a:rPr lang="uk-UA" sz="2000" u="none" strike="noStrike" dirty="0">
                          <a:effectLst/>
                        </a:rPr>
                        <a:t> </a:t>
                      </a:r>
                      <a:endParaRPr lang="uk-UA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Approach 1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Approach 2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3769"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u="none" strike="noStrike">
                          <a:effectLst/>
                        </a:rPr>
                        <a:t>Sample size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2000" u="none" strike="noStrike">
                          <a:effectLst/>
                        </a:rPr>
                        <a:t>1202</a:t>
                      </a:r>
                      <a:endParaRPr lang="uk-UA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2000" u="none" strike="noStrike" dirty="0">
                          <a:effectLst/>
                        </a:rPr>
                        <a:t>1202</a:t>
                      </a:r>
                      <a:endParaRPr lang="uk-UA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3769"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u="none" strike="noStrike" dirty="0">
                          <a:effectLst/>
                        </a:rPr>
                        <a:t>Monotony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2000" u="none" strike="noStrike">
                          <a:effectLst/>
                        </a:rPr>
                        <a:t>-</a:t>
                      </a:r>
                      <a:endParaRPr lang="uk-UA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2000" u="none" strike="noStrike" dirty="0">
                          <a:effectLst/>
                        </a:rPr>
                        <a:t>+</a:t>
                      </a:r>
                      <a:endParaRPr lang="uk-UA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3769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Weights coefficients Faculty MIN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2000" u="none" strike="noStrike">
                          <a:effectLst/>
                        </a:rPr>
                        <a:t>0,2429</a:t>
                      </a:r>
                      <a:endParaRPr lang="uk-UA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dirty="0">
                          <a:effectLst/>
                        </a:rPr>
                        <a:t>0,8108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3769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Weights coefficients Faculty MAX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2000" u="none" strike="noStrike">
                          <a:effectLst/>
                        </a:rPr>
                        <a:t>1,1254</a:t>
                      </a:r>
                      <a:endParaRPr lang="uk-UA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dirty="0">
                          <a:effectLst/>
                        </a:rPr>
                        <a:t>1,4696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588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rot="16200000">
            <a:off x="-2630016" y="2840673"/>
            <a:ext cx="6762056" cy="1143000"/>
          </a:xfrm>
        </p:spPr>
        <p:txBody>
          <a:bodyPr/>
          <a:lstStyle/>
          <a:p>
            <a:r>
              <a:rPr lang="en-US" dirty="0" smtClean="0"/>
              <a:t>Thank you for your patience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772676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UniDOS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KNU monitoring survey from 2009</a:t>
            </a:r>
          </a:p>
          <a:p>
            <a:r>
              <a:rPr lang="en-US" dirty="0" smtClean="0"/>
              <a:t>General population –</a:t>
            </a:r>
            <a:r>
              <a:rPr lang="en-GB" dirty="0" smtClean="0"/>
              <a:t>full-time </a:t>
            </a:r>
            <a:r>
              <a:rPr lang="en-GB" dirty="0"/>
              <a:t>students of </a:t>
            </a:r>
            <a:r>
              <a:rPr lang="en-GB" dirty="0" smtClean="0"/>
              <a:t>17 (18) faculties(institutes) </a:t>
            </a:r>
            <a:endParaRPr lang="en-US" dirty="0" smtClean="0"/>
          </a:p>
          <a:p>
            <a:r>
              <a:rPr lang="en-US" dirty="0" smtClean="0"/>
              <a:t>Up to 2012 – sample of students for all years of study</a:t>
            </a:r>
          </a:p>
          <a:p>
            <a:r>
              <a:rPr lang="en-US" dirty="0" smtClean="0"/>
              <a:t>From 2013 – sample for 2+ and continuous for 1</a:t>
            </a:r>
            <a:r>
              <a:rPr lang="en-US" baseline="30000" dirty="0" smtClean="0"/>
              <a:t>st</a:t>
            </a:r>
            <a:r>
              <a:rPr lang="en-US" dirty="0" smtClean="0"/>
              <a:t> year. </a:t>
            </a:r>
          </a:p>
          <a:p>
            <a:endParaRPr lang="en-US" dirty="0" smtClean="0"/>
          </a:p>
          <a:p>
            <a:pPr marL="0" indent="0">
              <a:buNone/>
            </a:pP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477424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of </a:t>
            </a:r>
            <a:r>
              <a:rPr lang="en-US" dirty="0" err="1" smtClean="0"/>
              <a:t>UniDOS</a:t>
            </a:r>
            <a:r>
              <a:rPr lang="en-US" dirty="0" smtClean="0"/>
              <a:t> questionnaire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Motivation for higher education</a:t>
            </a:r>
          </a:p>
          <a:p>
            <a:r>
              <a:rPr lang="en-US" dirty="0" smtClean="0"/>
              <a:t>Plans for the future after graduation from university</a:t>
            </a:r>
          </a:p>
          <a:p>
            <a:r>
              <a:rPr lang="en-US" dirty="0" smtClean="0"/>
              <a:t>Expectations on the Labor Market and Further Employment</a:t>
            </a:r>
          </a:p>
          <a:p>
            <a:r>
              <a:rPr lang="en-US" dirty="0" smtClean="0"/>
              <a:t>Opinion on the educational process at the faculties</a:t>
            </a:r>
          </a:p>
          <a:p>
            <a:r>
              <a:rPr lang="en-US" dirty="0" smtClean="0"/>
              <a:t>Health, free time and social activity</a:t>
            </a:r>
          </a:p>
          <a:p>
            <a:r>
              <a:rPr lang="en-US" dirty="0" smtClean="0"/>
              <a:t>Sources of information and communication facilities for students of the KNU</a:t>
            </a:r>
          </a:p>
          <a:p>
            <a:r>
              <a:rPr lang="en-US" dirty="0" smtClean="0"/>
              <a:t>Attitude to plagiarism</a:t>
            </a:r>
          </a:p>
          <a:p>
            <a:r>
              <a:rPr lang="en-US" dirty="0" smtClean="0"/>
              <a:t>Socio-demographic portrait of university students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041851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sampling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1 </a:t>
            </a:r>
            <a:r>
              <a:rPr lang="en-GB" dirty="0"/>
              <a:t>- continuous selection of faculties, </a:t>
            </a:r>
            <a:r>
              <a:rPr lang="en-GB" dirty="0" smtClean="0"/>
              <a:t>proportion </a:t>
            </a:r>
            <a:r>
              <a:rPr lang="en-GB" dirty="0"/>
              <a:t>to the number of students at the </a:t>
            </a:r>
            <a:r>
              <a:rPr lang="en-GB" dirty="0" smtClean="0"/>
              <a:t>faculty: </a:t>
            </a:r>
            <a:r>
              <a:rPr lang="en-GB" dirty="0"/>
              <a:t>faculty - stratum.</a:t>
            </a:r>
            <a:endParaRPr lang="uk-UA" dirty="0"/>
          </a:p>
          <a:p>
            <a:r>
              <a:rPr lang="en-GB" dirty="0" smtClean="0"/>
              <a:t>2 </a:t>
            </a:r>
            <a:r>
              <a:rPr lang="en-GB" dirty="0"/>
              <a:t>- stratification at the year of study </a:t>
            </a:r>
            <a:r>
              <a:rPr lang="en-GB" dirty="0" smtClean="0"/>
              <a:t>– proportion to # </a:t>
            </a:r>
            <a:r>
              <a:rPr lang="en-GB" dirty="0"/>
              <a:t>of </a:t>
            </a:r>
            <a:r>
              <a:rPr lang="en-GB" dirty="0" smtClean="0"/>
              <a:t>students </a:t>
            </a:r>
            <a:r>
              <a:rPr lang="en-GB" dirty="0"/>
              <a:t>for each year: every </a:t>
            </a:r>
            <a:r>
              <a:rPr lang="en-GB" dirty="0" smtClean="0"/>
              <a:t>year </a:t>
            </a:r>
            <a:r>
              <a:rPr lang="en-GB" dirty="0"/>
              <a:t>- stratum</a:t>
            </a:r>
            <a:endParaRPr lang="uk-UA" dirty="0"/>
          </a:p>
          <a:p>
            <a:r>
              <a:rPr lang="en-GB" dirty="0" smtClean="0"/>
              <a:t>3 – nested, corresponds </a:t>
            </a:r>
            <a:r>
              <a:rPr lang="en-GB" dirty="0"/>
              <a:t>to the selected groups (group) of a year of study at the faculty.</a:t>
            </a:r>
            <a:endParaRPr lang="uk-UA" dirty="0"/>
          </a:p>
          <a:p>
            <a:r>
              <a:rPr lang="en-GB" dirty="0" smtClean="0"/>
              <a:t>4 </a:t>
            </a:r>
            <a:r>
              <a:rPr lang="en-GB" dirty="0"/>
              <a:t>- random selection of respondents in each selected group (using two-colours cards).</a:t>
            </a:r>
            <a:endParaRPr lang="uk-UA" dirty="0"/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745858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Sampling problem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3"/>
          </a:xfrm>
        </p:spPr>
        <p:txBody>
          <a:bodyPr/>
          <a:lstStyle/>
          <a:p>
            <a:r>
              <a:rPr lang="en-US" dirty="0" smtClean="0"/>
              <a:t>No precise information about students even for 2+:</a:t>
            </a:r>
          </a:p>
          <a:p>
            <a:pPr lvl="1"/>
            <a:r>
              <a:rPr lang="en-US" dirty="0" smtClean="0"/>
              <a:t>By faculties</a:t>
            </a:r>
          </a:p>
          <a:p>
            <a:pPr lvl="1"/>
            <a:r>
              <a:rPr lang="en-US" dirty="0" smtClean="0"/>
              <a:t>By years of study</a:t>
            </a:r>
          </a:p>
          <a:p>
            <a:pPr lvl="1"/>
            <a:r>
              <a:rPr lang="en-US" dirty="0" smtClean="0"/>
              <a:t>By educational programs</a:t>
            </a:r>
          </a:p>
          <a:p>
            <a:pPr lvl="1"/>
            <a:r>
              <a:rPr lang="en-US" dirty="0" smtClean="0"/>
              <a:t>By groups</a:t>
            </a:r>
          </a:p>
          <a:p>
            <a:pPr lvl="1"/>
            <a:r>
              <a:rPr lang="en-US" dirty="0" smtClean="0"/>
              <a:t>By sex (absent)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261468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44624"/>
            <a:ext cx="8928992" cy="56207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Approximate structure of GP in UniDOS9</a:t>
            </a:r>
            <a:endParaRPr lang="uk-UA" dirty="0"/>
          </a:p>
        </p:txBody>
      </p:sp>
      <p:graphicFrame>
        <p:nvGraphicFramePr>
          <p:cNvPr id="4" name="Місце для вмісту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5733789"/>
              </p:ext>
            </p:extLst>
          </p:nvPr>
        </p:nvGraphicFramePr>
        <p:xfrm>
          <a:off x="-1" y="620689"/>
          <a:ext cx="9144002" cy="612067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419873"/>
                <a:gridCol w="864096"/>
                <a:gridCol w="792088"/>
                <a:gridCol w="792088"/>
                <a:gridCol w="698353"/>
                <a:gridCol w="859168"/>
                <a:gridCol w="859168"/>
                <a:gridCol w="859168"/>
              </a:tblGrid>
              <a:tr h="318154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dirty="0">
                          <a:effectLst/>
                        </a:rPr>
                        <a:t>Faculty / Institute</a:t>
                      </a:r>
                      <a:endParaRPr lang="uk-UA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>
                          <a:effectLst/>
                        </a:rPr>
                        <a:t>B2</a:t>
                      </a:r>
                      <a:endParaRPr lang="uk-UA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>
                          <a:effectLst/>
                        </a:rPr>
                        <a:t>B3</a:t>
                      </a:r>
                      <a:endParaRPr lang="uk-UA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>
                          <a:effectLst/>
                        </a:rPr>
                        <a:t>B4</a:t>
                      </a:r>
                      <a:endParaRPr lang="uk-UA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>
                          <a:effectLst/>
                        </a:rPr>
                        <a:t>S</a:t>
                      </a:r>
                      <a:endParaRPr lang="uk-UA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>
                          <a:effectLst/>
                        </a:rPr>
                        <a:t>M1</a:t>
                      </a:r>
                      <a:endParaRPr lang="uk-UA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>
                          <a:effectLst/>
                        </a:rPr>
                        <a:t>M2</a:t>
                      </a:r>
                      <a:endParaRPr lang="uk-UA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uk-UA" sz="2000" u="none" strike="noStrike" dirty="0">
                          <a:effectLst/>
                        </a:rPr>
                        <a:t> </a:t>
                      </a:r>
                      <a:endParaRPr lang="uk-UA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8154"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u="none" strike="noStrike" dirty="0">
                          <a:effectLst/>
                        </a:rPr>
                        <a:t>Institute of Biology</a:t>
                      </a:r>
                      <a:endParaRPr lang="uk-UA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dirty="0">
                          <a:effectLst/>
                        </a:rPr>
                        <a:t>172</a:t>
                      </a:r>
                      <a:endParaRPr lang="uk-UA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dirty="0">
                          <a:effectLst/>
                        </a:rPr>
                        <a:t>129</a:t>
                      </a:r>
                      <a:endParaRPr lang="uk-UA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dirty="0">
                          <a:effectLst/>
                        </a:rPr>
                        <a:t>151</a:t>
                      </a:r>
                      <a:endParaRPr lang="uk-UA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>
                          <a:effectLst/>
                        </a:rPr>
                        <a:t>21</a:t>
                      </a:r>
                      <a:endParaRPr lang="uk-UA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>
                          <a:effectLst/>
                        </a:rPr>
                        <a:t>133</a:t>
                      </a:r>
                      <a:endParaRPr lang="uk-UA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>
                          <a:effectLst/>
                        </a:rPr>
                        <a:t>131</a:t>
                      </a:r>
                      <a:endParaRPr lang="uk-UA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000" u="none" strike="noStrike" dirty="0">
                          <a:effectLst/>
                        </a:rPr>
                        <a:t>737</a:t>
                      </a:r>
                      <a:endParaRPr lang="uk-UA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8154"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u="none" strike="noStrike" dirty="0">
                          <a:effectLst/>
                        </a:rPr>
                        <a:t>Geography </a:t>
                      </a:r>
                      <a:endParaRPr lang="uk-UA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dirty="0">
                          <a:effectLst/>
                        </a:rPr>
                        <a:t>178</a:t>
                      </a:r>
                      <a:endParaRPr lang="uk-UA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>
                          <a:effectLst/>
                        </a:rPr>
                        <a:t>143</a:t>
                      </a:r>
                      <a:endParaRPr lang="uk-UA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dirty="0">
                          <a:effectLst/>
                        </a:rPr>
                        <a:t>195</a:t>
                      </a:r>
                      <a:endParaRPr lang="uk-UA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>
                          <a:effectLst/>
                        </a:rPr>
                        <a:t>53</a:t>
                      </a:r>
                      <a:endParaRPr lang="uk-UA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>
                          <a:effectLst/>
                        </a:rPr>
                        <a:t>140</a:t>
                      </a:r>
                      <a:endParaRPr lang="uk-UA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>
                          <a:effectLst/>
                        </a:rPr>
                        <a:t>135</a:t>
                      </a:r>
                      <a:endParaRPr lang="uk-UA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000" u="none" strike="noStrike" dirty="0">
                          <a:effectLst/>
                        </a:rPr>
                        <a:t>844</a:t>
                      </a:r>
                      <a:endParaRPr lang="uk-UA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8154"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u="none" strike="noStrike">
                          <a:effectLst/>
                        </a:rPr>
                        <a:t>Geological </a:t>
                      </a:r>
                      <a:endParaRPr lang="uk-UA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dirty="0">
                          <a:effectLst/>
                        </a:rPr>
                        <a:t>90</a:t>
                      </a:r>
                      <a:endParaRPr lang="uk-UA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>
                          <a:effectLst/>
                        </a:rPr>
                        <a:t>46</a:t>
                      </a:r>
                      <a:endParaRPr lang="uk-UA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>
                          <a:effectLst/>
                        </a:rPr>
                        <a:t>73</a:t>
                      </a:r>
                      <a:endParaRPr lang="uk-UA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dirty="0">
                          <a:effectLst/>
                        </a:rPr>
                        <a:t>0</a:t>
                      </a:r>
                      <a:endParaRPr lang="uk-UA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>
                          <a:effectLst/>
                        </a:rPr>
                        <a:t>56</a:t>
                      </a:r>
                      <a:endParaRPr lang="uk-UA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>
                          <a:effectLst/>
                        </a:rPr>
                        <a:t>61</a:t>
                      </a:r>
                      <a:endParaRPr lang="uk-UA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000" b="0" i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326</a:t>
                      </a:r>
                      <a:endParaRPr lang="uk-UA" sz="2000" b="0" i="1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18154"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u="none" strike="noStrike">
                          <a:effectLst/>
                        </a:rPr>
                        <a:t>Economics</a:t>
                      </a:r>
                      <a:endParaRPr lang="uk-UA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dirty="0">
                          <a:effectLst/>
                        </a:rPr>
                        <a:t>322</a:t>
                      </a:r>
                      <a:endParaRPr lang="uk-UA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dirty="0">
                          <a:effectLst/>
                        </a:rPr>
                        <a:t>241</a:t>
                      </a:r>
                      <a:endParaRPr lang="uk-UA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>
                          <a:effectLst/>
                        </a:rPr>
                        <a:t>278</a:t>
                      </a:r>
                      <a:endParaRPr lang="uk-UA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>
                          <a:effectLst/>
                        </a:rPr>
                        <a:t>0</a:t>
                      </a:r>
                      <a:endParaRPr lang="uk-UA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dirty="0">
                          <a:effectLst/>
                        </a:rPr>
                        <a:t>244</a:t>
                      </a:r>
                      <a:endParaRPr lang="uk-UA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>
                          <a:effectLst/>
                        </a:rPr>
                        <a:t>222</a:t>
                      </a:r>
                      <a:endParaRPr lang="uk-UA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000" b="1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1307</a:t>
                      </a:r>
                      <a:endParaRPr lang="uk-UA" sz="2000" b="1" i="0" u="none" strike="noStrike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8154"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u="none" strike="noStrike" dirty="0">
                          <a:effectLst/>
                        </a:rPr>
                        <a:t>Historical </a:t>
                      </a:r>
                      <a:endParaRPr lang="uk-UA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>
                          <a:effectLst/>
                        </a:rPr>
                        <a:t>140</a:t>
                      </a:r>
                      <a:endParaRPr lang="uk-UA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dirty="0">
                          <a:effectLst/>
                        </a:rPr>
                        <a:t>97</a:t>
                      </a:r>
                      <a:endParaRPr lang="uk-UA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>
                          <a:effectLst/>
                        </a:rPr>
                        <a:t>138</a:t>
                      </a:r>
                      <a:endParaRPr lang="uk-UA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dirty="0">
                          <a:effectLst/>
                        </a:rPr>
                        <a:t>64</a:t>
                      </a:r>
                      <a:endParaRPr lang="uk-UA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>
                          <a:effectLst/>
                        </a:rPr>
                        <a:t>78</a:t>
                      </a:r>
                      <a:endParaRPr lang="uk-UA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>
                          <a:effectLst/>
                        </a:rPr>
                        <a:t>76</a:t>
                      </a:r>
                      <a:endParaRPr lang="uk-UA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000" u="none" strike="noStrike" dirty="0">
                          <a:effectLst/>
                        </a:rPr>
                        <a:t>593</a:t>
                      </a:r>
                      <a:endParaRPr lang="uk-UA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8154"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u="none" strike="noStrike">
                          <a:effectLst/>
                        </a:rPr>
                        <a:t>Cybernetics</a:t>
                      </a:r>
                      <a:endParaRPr lang="uk-UA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>
                          <a:effectLst/>
                        </a:rPr>
                        <a:t>175</a:t>
                      </a:r>
                      <a:endParaRPr lang="uk-UA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dirty="0">
                          <a:effectLst/>
                        </a:rPr>
                        <a:t>139</a:t>
                      </a:r>
                      <a:endParaRPr lang="uk-UA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>
                          <a:effectLst/>
                        </a:rPr>
                        <a:t>148</a:t>
                      </a:r>
                      <a:endParaRPr lang="uk-UA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dirty="0">
                          <a:effectLst/>
                        </a:rPr>
                        <a:t>55</a:t>
                      </a:r>
                      <a:endParaRPr lang="uk-UA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>
                          <a:effectLst/>
                        </a:rPr>
                        <a:t>107</a:t>
                      </a:r>
                      <a:endParaRPr lang="uk-UA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>
                          <a:effectLst/>
                        </a:rPr>
                        <a:t>79</a:t>
                      </a:r>
                      <a:endParaRPr lang="uk-UA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000" u="none" strike="noStrike" dirty="0">
                          <a:effectLst/>
                        </a:rPr>
                        <a:t>703</a:t>
                      </a:r>
                      <a:endParaRPr lang="uk-UA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3906"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u="none" strike="noStrike">
                          <a:effectLst/>
                        </a:rPr>
                        <a:t>Mechanical and Mathematical</a:t>
                      </a:r>
                      <a:endParaRPr lang="uk-UA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>
                          <a:effectLst/>
                        </a:rPr>
                        <a:t>124</a:t>
                      </a:r>
                      <a:endParaRPr lang="uk-UA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dirty="0">
                          <a:effectLst/>
                        </a:rPr>
                        <a:t>110</a:t>
                      </a:r>
                      <a:endParaRPr lang="uk-UA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>
                          <a:effectLst/>
                        </a:rPr>
                        <a:t>117</a:t>
                      </a:r>
                      <a:endParaRPr lang="uk-UA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dirty="0">
                          <a:effectLst/>
                        </a:rPr>
                        <a:t>30</a:t>
                      </a:r>
                      <a:endParaRPr lang="uk-UA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>
                          <a:effectLst/>
                        </a:rPr>
                        <a:t>88</a:t>
                      </a:r>
                      <a:endParaRPr lang="uk-UA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>
                          <a:effectLst/>
                        </a:rPr>
                        <a:t>78</a:t>
                      </a:r>
                      <a:endParaRPr lang="uk-UA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000" u="none" strike="noStrike" dirty="0">
                          <a:effectLst/>
                        </a:rPr>
                        <a:t>547</a:t>
                      </a:r>
                      <a:endParaRPr lang="uk-UA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8154"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u="none" strike="noStrike">
                          <a:effectLst/>
                        </a:rPr>
                        <a:t>Psychology</a:t>
                      </a:r>
                      <a:endParaRPr lang="uk-UA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>
                          <a:effectLst/>
                        </a:rPr>
                        <a:t>130</a:t>
                      </a:r>
                      <a:endParaRPr lang="uk-UA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dirty="0">
                          <a:effectLst/>
                        </a:rPr>
                        <a:t>108</a:t>
                      </a:r>
                      <a:endParaRPr lang="uk-UA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dirty="0">
                          <a:effectLst/>
                        </a:rPr>
                        <a:t>115</a:t>
                      </a:r>
                      <a:endParaRPr lang="uk-UA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>
                          <a:effectLst/>
                        </a:rPr>
                        <a:t>19</a:t>
                      </a:r>
                      <a:endParaRPr lang="uk-UA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dirty="0">
                          <a:effectLst/>
                        </a:rPr>
                        <a:t>74</a:t>
                      </a:r>
                      <a:endParaRPr lang="uk-UA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>
                          <a:effectLst/>
                        </a:rPr>
                        <a:t>62</a:t>
                      </a:r>
                      <a:endParaRPr lang="uk-UA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000" u="none" strike="noStrike" dirty="0">
                          <a:effectLst/>
                        </a:rPr>
                        <a:t>508</a:t>
                      </a:r>
                      <a:endParaRPr lang="uk-UA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8154"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u="none" strike="noStrike">
                          <a:effectLst/>
                        </a:rPr>
                        <a:t>Radiophysics</a:t>
                      </a:r>
                      <a:endParaRPr lang="uk-UA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>
                          <a:effectLst/>
                        </a:rPr>
                        <a:t>157</a:t>
                      </a:r>
                      <a:endParaRPr lang="uk-UA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>
                          <a:effectLst/>
                        </a:rPr>
                        <a:t>163</a:t>
                      </a:r>
                      <a:endParaRPr lang="uk-UA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dirty="0">
                          <a:effectLst/>
                        </a:rPr>
                        <a:t>126</a:t>
                      </a:r>
                      <a:endParaRPr lang="uk-UA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>
                          <a:effectLst/>
                        </a:rPr>
                        <a:t>18</a:t>
                      </a:r>
                      <a:endParaRPr lang="uk-UA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dirty="0">
                          <a:effectLst/>
                        </a:rPr>
                        <a:t>78</a:t>
                      </a:r>
                      <a:endParaRPr lang="uk-UA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>
                          <a:effectLst/>
                        </a:rPr>
                        <a:t>66</a:t>
                      </a:r>
                      <a:endParaRPr lang="uk-UA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000" u="none" strike="noStrike" dirty="0">
                          <a:effectLst/>
                        </a:rPr>
                        <a:t>608</a:t>
                      </a:r>
                      <a:endParaRPr lang="uk-UA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8154"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u="none" strike="noStrike">
                          <a:effectLst/>
                        </a:rPr>
                        <a:t>Sociology</a:t>
                      </a:r>
                      <a:endParaRPr lang="uk-UA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>
                          <a:effectLst/>
                        </a:rPr>
                        <a:t>72</a:t>
                      </a:r>
                      <a:endParaRPr lang="uk-UA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44</a:t>
                      </a:r>
                      <a:endParaRPr lang="uk-UA" sz="20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63</a:t>
                      </a:r>
                      <a:endParaRPr lang="uk-UA" sz="20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18</a:t>
                      </a:r>
                      <a:endParaRPr lang="uk-UA" sz="20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dirty="0">
                          <a:effectLst/>
                        </a:rPr>
                        <a:t>33</a:t>
                      </a:r>
                      <a:endParaRPr lang="uk-UA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>
                          <a:effectLst/>
                        </a:rPr>
                        <a:t>33</a:t>
                      </a:r>
                      <a:endParaRPr lang="uk-UA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000" i="1" u="none" strike="noStrike" dirty="0">
                          <a:effectLst/>
                        </a:rPr>
                        <a:t>263</a:t>
                      </a:r>
                      <a:endParaRPr lang="uk-UA" sz="2000" b="0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18154"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u="none" strike="noStrike">
                          <a:effectLst/>
                        </a:rPr>
                        <a:t>Physics</a:t>
                      </a:r>
                      <a:endParaRPr lang="uk-UA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>
                          <a:effectLst/>
                        </a:rPr>
                        <a:t>116</a:t>
                      </a:r>
                      <a:endParaRPr lang="uk-UA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>
                          <a:effectLst/>
                        </a:rPr>
                        <a:t>103</a:t>
                      </a:r>
                      <a:endParaRPr lang="uk-UA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dirty="0">
                          <a:effectLst/>
                        </a:rPr>
                        <a:t>106</a:t>
                      </a:r>
                      <a:endParaRPr lang="uk-UA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>
                          <a:effectLst/>
                        </a:rPr>
                        <a:t>19</a:t>
                      </a:r>
                      <a:endParaRPr lang="uk-UA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dirty="0">
                          <a:effectLst/>
                        </a:rPr>
                        <a:t>109</a:t>
                      </a:r>
                      <a:endParaRPr lang="uk-UA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>
                          <a:effectLst/>
                        </a:rPr>
                        <a:t>117</a:t>
                      </a:r>
                      <a:endParaRPr lang="uk-UA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000" u="none" strike="noStrike" dirty="0">
                          <a:effectLst/>
                        </a:rPr>
                        <a:t>570</a:t>
                      </a:r>
                      <a:endParaRPr lang="uk-UA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8154"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u="none" strike="noStrike">
                          <a:effectLst/>
                        </a:rPr>
                        <a:t>Philosophy</a:t>
                      </a:r>
                      <a:endParaRPr lang="uk-UA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>
                          <a:effectLst/>
                        </a:rPr>
                        <a:t>174</a:t>
                      </a:r>
                      <a:endParaRPr lang="uk-UA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>
                          <a:effectLst/>
                        </a:rPr>
                        <a:t>98</a:t>
                      </a:r>
                      <a:endParaRPr lang="uk-UA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dirty="0">
                          <a:effectLst/>
                        </a:rPr>
                        <a:t>157</a:t>
                      </a:r>
                      <a:endParaRPr lang="uk-UA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dirty="0">
                          <a:effectLst/>
                        </a:rPr>
                        <a:t>25</a:t>
                      </a:r>
                      <a:endParaRPr lang="uk-UA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dirty="0">
                          <a:effectLst/>
                        </a:rPr>
                        <a:t>73</a:t>
                      </a:r>
                      <a:endParaRPr lang="uk-UA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dirty="0">
                          <a:effectLst/>
                        </a:rPr>
                        <a:t>62</a:t>
                      </a:r>
                      <a:endParaRPr lang="uk-UA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000" u="none" strike="noStrike" dirty="0">
                          <a:effectLst/>
                        </a:rPr>
                        <a:t>589</a:t>
                      </a:r>
                      <a:endParaRPr lang="uk-UA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8154"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u="none" strike="noStrike">
                          <a:effectLst/>
                        </a:rPr>
                        <a:t>Chemical</a:t>
                      </a:r>
                      <a:endParaRPr lang="uk-UA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>
                          <a:effectLst/>
                        </a:rPr>
                        <a:t>88</a:t>
                      </a:r>
                      <a:endParaRPr lang="uk-UA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>
                          <a:effectLst/>
                        </a:rPr>
                        <a:t>73</a:t>
                      </a:r>
                      <a:endParaRPr lang="uk-UA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>
                          <a:effectLst/>
                        </a:rPr>
                        <a:t>83</a:t>
                      </a:r>
                      <a:endParaRPr lang="uk-UA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dirty="0">
                          <a:effectLst/>
                        </a:rPr>
                        <a:t>20</a:t>
                      </a:r>
                      <a:endParaRPr lang="uk-UA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>
                          <a:effectLst/>
                        </a:rPr>
                        <a:t>66</a:t>
                      </a:r>
                      <a:endParaRPr lang="uk-UA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dirty="0">
                          <a:effectLst/>
                        </a:rPr>
                        <a:t>60</a:t>
                      </a:r>
                      <a:endParaRPr lang="uk-UA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000" i="1" u="none" strike="noStrike" dirty="0">
                          <a:effectLst/>
                        </a:rPr>
                        <a:t>390</a:t>
                      </a:r>
                      <a:endParaRPr lang="uk-UA" sz="2000" b="0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18154"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u="none" strike="noStrike">
                          <a:effectLst/>
                        </a:rPr>
                        <a:t>Law</a:t>
                      </a:r>
                      <a:endParaRPr lang="uk-UA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>
                          <a:effectLst/>
                        </a:rPr>
                        <a:t>413</a:t>
                      </a:r>
                      <a:endParaRPr lang="uk-UA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>
                          <a:effectLst/>
                        </a:rPr>
                        <a:t>273</a:t>
                      </a:r>
                      <a:endParaRPr lang="uk-UA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>
                          <a:effectLst/>
                        </a:rPr>
                        <a:t>409</a:t>
                      </a:r>
                      <a:endParaRPr lang="uk-UA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dirty="0">
                          <a:effectLst/>
                        </a:rPr>
                        <a:t>87</a:t>
                      </a:r>
                      <a:endParaRPr lang="uk-UA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>
                          <a:effectLst/>
                        </a:rPr>
                        <a:t>282</a:t>
                      </a:r>
                      <a:endParaRPr lang="uk-UA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dirty="0">
                          <a:effectLst/>
                        </a:rPr>
                        <a:t>274</a:t>
                      </a:r>
                      <a:endParaRPr lang="uk-UA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000" b="1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1738</a:t>
                      </a:r>
                      <a:endParaRPr lang="uk-UA" sz="2000" b="1" i="0" u="none" strike="noStrike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8154"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u="none" strike="noStrike">
                          <a:effectLst/>
                        </a:rPr>
                        <a:t>Journalism</a:t>
                      </a:r>
                      <a:endParaRPr lang="uk-UA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>
                          <a:effectLst/>
                        </a:rPr>
                        <a:t>261</a:t>
                      </a:r>
                      <a:endParaRPr lang="uk-UA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>
                          <a:effectLst/>
                        </a:rPr>
                        <a:t>170</a:t>
                      </a:r>
                      <a:endParaRPr lang="uk-UA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>
                          <a:effectLst/>
                        </a:rPr>
                        <a:t>226</a:t>
                      </a:r>
                      <a:endParaRPr lang="uk-UA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dirty="0">
                          <a:effectLst/>
                        </a:rPr>
                        <a:t>15</a:t>
                      </a:r>
                      <a:endParaRPr lang="uk-UA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dirty="0">
                          <a:effectLst/>
                        </a:rPr>
                        <a:t>120</a:t>
                      </a:r>
                      <a:endParaRPr lang="uk-UA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123</a:t>
                      </a:r>
                      <a:endParaRPr lang="uk-UA" sz="20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000" u="none" strike="noStrike" dirty="0">
                          <a:effectLst/>
                        </a:rPr>
                        <a:t>915</a:t>
                      </a:r>
                      <a:endParaRPr lang="uk-UA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8154"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u="none" strike="noStrike">
                          <a:effectLst/>
                        </a:rPr>
                        <a:t>International Relations</a:t>
                      </a:r>
                      <a:endParaRPr lang="uk-UA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>
                          <a:effectLst/>
                        </a:rPr>
                        <a:t>336</a:t>
                      </a:r>
                      <a:endParaRPr lang="uk-UA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>
                          <a:effectLst/>
                        </a:rPr>
                        <a:t>294</a:t>
                      </a:r>
                      <a:endParaRPr lang="uk-UA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>
                          <a:effectLst/>
                        </a:rPr>
                        <a:t>348</a:t>
                      </a:r>
                      <a:endParaRPr lang="uk-UA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>
                          <a:effectLst/>
                        </a:rPr>
                        <a:t>110</a:t>
                      </a:r>
                      <a:endParaRPr lang="uk-UA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dirty="0">
                          <a:effectLst/>
                        </a:rPr>
                        <a:t>254</a:t>
                      </a:r>
                      <a:endParaRPr lang="uk-UA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dirty="0">
                          <a:effectLst/>
                        </a:rPr>
                        <a:t>245</a:t>
                      </a:r>
                      <a:endParaRPr lang="uk-UA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000" b="1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1587</a:t>
                      </a:r>
                      <a:endParaRPr lang="uk-UA" sz="2000" b="1" i="0" u="none" strike="noStrike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8154"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u="none" strike="noStrike">
                          <a:effectLst/>
                        </a:rPr>
                        <a:t>Philology</a:t>
                      </a:r>
                      <a:endParaRPr lang="uk-UA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>
                          <a:effectLst/>
                        </a:rPr>
                        <a:t>510</a:t>
                      </a:r>
                      <a:endParaRPr lang="uk-UA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>
                          <a:effectLst/>
                        </a:rPr>
                        <a:t>476</a:t>
                      </a:r>
                      <a:endParaRPr lang="uk-UA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>
                          <a:effectLst/>
                        </a:rPr>
                        <a:t>25</a:t>
                      </a:r>
                      <a:endParaRPr lang="uk-UA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>
                          <a:effectLst/>
                        </a:rPr>
                        <a:t>43</a:t>
                      </a:r>
                      <a:endParaRPr lang="uk-UA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dirty="0">
                          <a:effectLst/>
                        </a:rPr>
                        <a:t>305</a:t>
                      </a:r>
                      <a:endParaRPr lang="uk-UA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dirty="0">
                          <a:effectLst/>
                        </a:rPr>
                        <a:t>322</a:t>
                      </a:r>
                      <a:endParaRPr lang="uk-UA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000" b="1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1681</a:t>
                      </a:r>
                      <a:endParaRPr lang="uk-UA" sz="2000" b="1" i="0" u="none" strike="noStrike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8154"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u="none" strike="noStrike">
                          <a:effectLst/>
                        </a:rPr>
                        <a:t>Total</a:t>
                      </a:r>
                      <a:endParaRPr lang="uk-UA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>
                          <a:effectLst/>
                        </a:rPr>
                        <a:t>3458</a:t>
                      </a:r>
                      <a:endParaRPr lang="uk-UA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>
                          <a:effectLst/>
                        </a:rPr>
                        <a:t>2707</a:t>
                      </a:r>
                      <a:endParaRPr lang="uk-UA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>
                          <a:effectLst/>
                        </a:rPr>
                        <a:t>2758</a:t>
                      </a:r>
                      <a:endParaRPr lang="uk-UA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>
                          <a:effectLst/>
                        </a:rPr>
                        <a:t>597</a:t>
                      </a:r>
                      <a:endParaRPr lang="uk-UA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>
                          <a:effectLst/>
                        </a:rPr>
                        <a:t>2240</a:t>
                      </a:r>
                      <a:endParaRPr lang="uk-UA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dirty="0">
                          <a:effectLst/>
                        </a:rPr>
                        <a:t>2146</a:t>
                      </a:r>
                      <a:endParaRPr lang="uk-UA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000" u="none" strike="noStrike" dirty="0">
                          <a:effectLst/>
                        </a:rPr>
                        <a:t>13906</a:t>
                      </a:r>
                      <a:endParaRPr lang="uk-UA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404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Sample size for Faculties </a:t>
            </a:r>
            <a:r>
              <a:rPr lang="uk-UA" dirty="0" smtClean="0"/>
              <a:t>(</a:t>
            </a:r>
            <a:r>
              <a:rPr lang="en-US" dirty="0" smtClean="0"/>
              <a:t>years</a:t>
            </a:r>
            <a:r>
              <a:rPr lang="uk-UA" dirty="0" smtClean="0"/>
              <a:t>)</a:t>
            </a:r>
            <a:endParaRPr lang="uk-UA" dirty="0"/>
          </a:p>
        </p:txBody>
      </p:sp>
      <p:graphicFrame>
        <p:nvGraphicFramePr>
          <p:cNvPr id="5" name="Місце для вмісту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2156232"/>
              </p:ext>
            </p:extLst>
          </p:nvPr>
        </p:nvGraphicFramePr>
        <p:xfrm>
          <a:off x="179512" y="764704"/>
          <a:ext cx="8712968" cy="59721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00089"/>
                <a:gridCol w="2904323"/>
                <a:gridCol w="1908556"/>
              </a:tblGrid>
              <a:tr h="303182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b="1" u="none" strike="noStrike" dirty="0">
                          <a:effectLst/>
                        </a:rPr>
                        <a:t>Faculty / Institute</a:t>
                      </a:r>
                      <a:endParaRPr lang="uk-UA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uk-UA" sz="2000" b="1" dirty="0">
                          <a:effectLst/>
                          <a:latin typeface="+mn-lt"/>
                          <a:ea typeface="Times New Roman"/>
                          <a:cs typeface="FreeSans"/>
                        </a:rPr>
                        <a:t>N</a:t>
                      </a:r>
                      <a:r>
                        <a:rPr lang="en-US" sz="2000" b="1" dirty="0">
                          <a:effectLst/>
                          <a:latin typeface="+mn-lt"/>
                          <a:ea typeface="Times New Roman"/>
                          <a:cs typeface="FreeSans"/>
                        </a:rPr>
                        <a:t> of </a:t>
                      </a:r>
                      <a:r>
                        <a:rPr lang="en-US" sz="2000" b="1" dirty="0" smtClean="0">
                          <a:effectLst/>
                          <a:latin typeface="+mn-lt"/>
                          <a:ea typeface="Times New Roman"/>
                          <a:cs typeface="FreeSans"/>
                        </a:rPr>
                        <a:t>general</a:t>
                      </a:r>
                      <a:r>
                        <a:rPr lang="en-US" sz="2000" b="1" baseline="0" dirty="0" smtClean="0">
                          <a:effectLst/>
                          <a:latin typeface="+mn-lt"/>
                          <a:ea typeface="Times New Roman"/>
                          <a:cs typeface="FreeSans"/>
                        </a:rPr>
                        <a:t> p</a:t>
                      </a:r>
                      <a:r>
                        <a:rPr lang="en-US" sz="2000" b="1" dirty="0" smtClean="0">
                          <a:effectLst/>
                          <a:latin typeface="+mn-lt"/>
                          <a:ea typeface="Times New Roman"/>
                          <a:cs typeface="FreeSans"/>
                        </a:rPr>
                        <a:t>opulation</a:t>
                      </a:r>
                      <a:endParaRPr lang="uk-UA" sz="2000" b="1" dirty="0">
                        <a:effectLst/>
                        <a:latin typeface="+mn-lt"/>
                        <a:ea typeface="Times New Roman"/>
                        <a:cs typeface="FreeSan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+mn-lt"/>
                          <a:ea typeface="Times New Roman"/>
                          <a:cs typeface="FreeSans"/>
                        </a:rPr>
                        <a:t>n of sample</a:t>
                      </a:r>
                      <a:endParaRPr lang="uk-UA" sz="2000" b="1" dirty="0">
                        <a:effectLst/>
                        <a:latin typeface="+mn-lt"/>
                        <a:ea typeface="Times New Roman"/>
                        <a:cs typeface="FreeSan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03182"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u="none" strike="noStrike" dirty="0">
                          <a:effectLst/>
                        </a:rPr>
                        <a:t>Institute of Biology</a:t>
                      </a:r>
                      <a:endParaRPr lang="uk-UA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uk-UA" sz="2000" dirty="0">
                          <a:effectLst/>
                          <a:latin typeface="+mn-lt"/>
                          <a:ea typeface="Times New Roman"/>
                          <a:cs typeface="FreeSans"/>
                        </a:rPr>
                        <a:t>737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uk-UA" sz="2000">
                          <a:effectLst/>
                          <a:latin typeface="+mn-lt"/>
                          <a:ea typeface="Times New Roman"/>
                          <a:cs typeface="FreeSans"/>
                        </a:rPr>
                        <a:t>253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03182"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u="none" strike="noStrike" dirty="0">
                          <a:effectLst/>
                        </a:rPr>
                        <a:t>Geography </a:t>
                      </a:r>
                      <a:endParaRPr lang="uk-UA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uk-UA" sz="2000" dirty="0">
                          <a:effectLst/>
                          <a:latin typeface="+mn-lt"/>
                          <a:ea typeface="Times New Roman"/>
                          <a:cs typeface="FreeSans"/>
                        </a:rPr>
                        <a:t>844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uk-UA" sz="2000" dirty="0">
                          <a:effectLst/>
                          <a:latin typeface="+mn-lt"/>
                          <a:ea typeface="Times New Roman"/>
                          <a:cs typeface="FreeSans"/>
                        </a:rPr>
                        <a:t>264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03182"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u="none" strike="noStrike" dirty="0">
                          <a:effectLst/>
                        </a:rPr>
                        <a:t>Geological </a:t>
                      </a:r>
                      <a:endParaRPr lang="uk-UA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uk-UA" sz="2000" dirty="0">
                          <a:effectLst/>
                          <a:latin typeface="+mn-lt"/>
                          <a:ea typeface="Times New Roman"/>
                          <a:cs typeface="FreeSans"/>
                        </a:rPr>
                        <a:t>326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uk-UA" sz="2000" dirty="0">
                          <a:effectLst/>
                          <a:latin typeface="+mn-lt"/>
                          <a:ea typeface="Times New Roman"/>
                          <a:cs typeface="FreeSans"/>
                        </a:rPr>
                        <a:t>176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03182"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u="none" strike="noStrike">
                          <a:effectLst/>
                        </a:rPr>
                        <a:t>Economics</a:t>
                      </a:r>
                      <a:endParaRPr lang="uk-UA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uk-UA" sz="2000" dirty="0">
                          <a:effectLst/>
                          <a:latin typeface="+mn-lt"/>
                          <a:ea typeface="Times New Roman"/>
                          <a:cs typeface="FreeSans"/>
                        </a:rPr>
                        <a:t>1307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uk-UA" sz="2000" dirty="0">
                          <a:effectLst/>
                          <a:latin typeface="+mn-lt"/>
                          <a:ea typeface="Times New Roman"/>
                          <a:cs typeface="FreeSans"/>
                        </a:rPr>
                        <a:t>297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03182"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u="none" strike="noStrike" dirty="0">
                          <a:effectLst/>
                        </a:rPr>
                        <a:t>Historical </a:t>
                      </a:r>
                      <a:endParaRPr lang="uk-UA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uk-UA" sz="2000" dirty="0">
                          <a:effectLst/>
                          <a:latin typeface="+mn-lt"/>
                          <a:ea typeface="Times New Roman"/>
                          <a:cs typeface="FreeSans"/>
                        </a:rPr>
                        <a:t>593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uk-UA" sz="2000" dirty="0">
                          <a:effectLst/>
                          <a:latin typeface="+mn-lt"/>
                          <a:ea typeface="Times New Roman"/>
                          <a:cs typeface="FreeSans"/>
                        </a:rPr>
                        <a:t>233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03182"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u="none" strike="noStrike">
                          <a:effectLst/>
                        </a:rPr>
                        <a:t>Cybernetics</a:t>
                      </a:r>
                      <a:endParaRPr lang="uk-UA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uk-UA" sz="2000" dirty="0">
                          <a:effectLst/>
                          <a:latin typeface="+mn-lt"/>
                          <a:ea typeface="Times New Roman"/>
                          <a:cs typeface="FreeSans"/>
                        </a:rPr>
                        <a:t>703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uk-UA" sz="2000" dirty="0">
                          <a:effectLst/>
                          <a:latin typeface="+mn-lt"/>
                          <a:ea typeface="Times New Roman"/>
                          <a:cs typeface="FreeSans"/>
                        </a:rPr>
                        <a:t>248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3988"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u="none" strike="noStrike">
                          <a:effectLst/>
                        </a:rPr>
                        <a:t>Mechanical and Mathematical</a:t>
                      </a:r>
                      <a:endParaRPr lang="uk-UA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uk-UA" sz="2000" dirty="0">
                          <a:effectLst/>
                          <a:latin typeface="+mn-lt"/>
                          <a:ea typeface="Times New Roman"/>
                          <a:cs typeface="FreeSans"/>
                        </a:rPr>
                        <a:t>547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uk-UA" sz="2000" dirty="0">
                          <a:effectLst/>
                          <a:latin typeface="+mn-lt"/>
                          <a:ea typeface="Times New Roman"/>
                          <a:cs typeface="FreeSans"/>
                        </a:rPr>
                        <a:t>226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03182"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u="none" strike="noStrike">
                          <a:effectLst/>
                        </a:rPr>
                        <a:t>Psychology</a:t>
                      </a:r>
                      <a:endParaRPr lang="uk-UA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uk-UA" sz="2000" dirty="0">
                          <a:effectLst/>
                          <a:latin typeface="+mn-lt"/>
                          <a:ea typeface="Times New Roman"/>
                          <a:cs typeface="FreeSans"/>
                        </a:rPr>
                        <a:t>508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uk-UA" sz="2000">
                          <a:effectLst/>
                          <a:latin typeface="+mn-lt"/>
                          <a:ea typeface="Times New Roman"/>
                          <a:cs typeface="FreeSans"/>
                        </a:rPr>
                        <a:t>219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03182"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u="none" strike="noStrike">
                          <a:effectLst/>
                        </a:rPr>
                        <a:t>Radiophysics</a:t>
                      </a:r>
                      <a:endParaRPr lang="uk-UA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uk-UA" sz="2000" dirty="0">
                          <a:effectLst/>
                          <a:latin typeface="+mn-lt"/>
                          <a:ea typeface="Times New Roman"/>
                          <a:cs typeface="FreeSans"/>
                        </a:rPr>
                        <a:t>608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uk-UA" sz="2000" dirty="0">
                          <a:effectLst/>
                          <a:latin typeface="+mn-lt"/>
                          <a:ea typeface="Times New Roman"/>
                          <a:cs typeface="FreeSans"/>
                        </a:rPr>
                        <a:t>235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03182"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u="none" strike="noStrike">
                          <a:effectLst/>
                        </a:rPr>
                        <a:t>Sociology</a:t>
                      </a:r>
                      <a:endParaRPr lang="uk-UA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uk-UA" sz="2000" dirty="0">
                          <a:effectLst/>
                          <a:latin typeface="+mn-lt"/>
                          <a:ea typeface="Times New Roman"/>
                          <a:cs typeface="FreeSans"/>
                        </a:rPr>
                        <a:t>138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uk-UA" sz="2000" dirty="0">
                          <a:effectLst/>
                          <a:latin typeface="+mn-lt"/>
                          <a:ea typeface="Times New Roman"/>
                          <a:cs typeface="FreeSans"/>
                        </a:rPr>
                        <a:t>102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03182"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u="none" strike="noStrike">
                          <a:effectLst/>
                        </a:rPr>
                        <a:t>Physics</a:t>
                      </a:r>
                      <a:endParaRPr lang="uk-UA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uk-UA" sz="2000" dirty="0">
                          <a:effectLst/>
                          <a:latin typeface="+mn-lt"/>
                          <a:ea typeface="Times New Roman"/>
                          <a:cs typeface="FreeSans"/>
                        </a:rPr>
                        <a:t>570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uk-UA" sz="2000" dirty="0">
                          <a:effectLst/>
                          <a:latin typeface="+mn-lt"/>
                          <a:ea typeface="Times New Roman"/>
                          <a:cs typeface="FreeSans"/>
                        </a:rPr>
                        <a:t>229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03182"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u="none" strike="noStrike">
                          <a:effectLst/>
                        </a:rPr>
                        <a:t>Philosophy</a:t>
                      </a:r>
                      <a:endParaRPr lang="uk-UA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uk-UA" sz="2000" dirty="0">
                          <a:effectLst/>
                          <a:latin typeface="+mn-lt"/>
                          <a:ea typeface="Times New Roman"/>
                          <a:cs typeface="FreeSans"/>
                        </a:rPr>
                        <a:t>589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uk-UA" sz="2000" dirty="0">
                          <a:effectLst/>
                          <a:latin typeface="+mn-lt"/>
                          <a:ea typeface="Times New Roman"/>
                          <a:cs typeface="FreeSans"/>
                        </a:rPr>
                        <a:t>233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03182"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u="none" strike="noStrike">
                          <a:effectLst/>
                        </a:rPr>
                        <a:t>Chemical</a:t>
                      </a:r>
                      <a:endParaRPr lang="uk-UA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uk-UA" sz="2000">
                          <a:effectLst/>
                          <a:latin typeface="+mn-lt"/>
                          <a:ea typeface="Times New Roman"/>
                          <a:cs typeface="FreeSans"/>
                        </a:rPr>
                        <a:t>390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uk-UA" sz="2000" dirty="0">
                          <a:effectLst/>
                          <a:latin typeface="+mn-lt"/>
                          <a:ea typeface="Times New Roman"/>
                          <a:cs typeface="FreeSans"/>
                        </a:rPr>
                        <a:t>194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03182"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u="none" strike="noStrike">
                          <a:effectLst/>
                        </a:rPr>
                        <a:t>Law</a:t>
                      </a:r>
                      <a:endParaRPr lang="uk-UA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uk-UA" sz="2000">
                          <a:effectLst/>
                          <a:latin typeface="+mn-lt"/>
                          <a:ea typeface="Times New Roman"/>
                          <a:cs typeface="FreeSans"/>
                        </a:rPr>
                        <a:t>1738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uk-UA" sz="2000" dirty="0">
                          <a:effectLst/>
                          <a:latin typeface="+mn-lt"/>
                          <a:ea typeface="Times New Roman"/>
                          <a:cs typeface="FreeSans"/>
                        </a:rPr>
                        <a:t>315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03182"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u="none" strike="noStrike">
                          <a:effectLst/>
                        </a:rPr>
                        <a:t>Journalism</a:t>
                      </a:r>
                      <a:endParaRPr lang="uk-UA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uk-UA" sz="2000">
                          <a:effectLst/>
                          <a:latin typeface="+mn-lt"/>
                          <a:ea typeface="Times New Roman"/>
                          <a:cs typeface="FreeSans"/>
                        </a:rPr>
                        <a:t>792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uk-UA" sz="2000" dirty="0">
                          <a:effectLst/>
                          <a:latin typeface="+mn-lt"/>
                          <a:ea typeface="Times New Roman"/>
                          <a:cs typeface="FreeSans"/>
                        </a:rPr>
                        <a:t>259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03182"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u="none" strike="noStrike">
                          <a:effectLst/>
                        </a:rPr>
                        <a:t>International Relations</a:t>
                      </a:r>
                      <a:endParaRPr lang="uk-UA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uk-UA" sz="2000">
                          <a:effectLst/>
                          <a:latin typeface="+mn-lt"/>
                          <a:ea typeface="Times New Roman"/>
                          <a:cs typeface="FreeSans"/>
                        </a:rPr>
                        <a:t>1587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uk-UA" sz="2000" dirty="0">
                          <a:effectLst/>
                          <a:latin typeface="+mn-lt"/>
                          <a:ea typeface="Times New Roman"/>
                          <a:cs typeface="FreeSans"/>
                        </a:rPr>
                        <a:t>309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03182"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u="none" strike="noStrike">
                          <a:effectLst/>
                        </a:rPr>
                        <a:t>Philology</a:t>
                      </a:r>
                      <a:endParaRPr lang="uk-UA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uk-UA" sz="2000">
                          <a:effectLst/>
                          <a:latin typeface="+mn-lt"/>
                          <a:ea typeface="Times New Roman"/>
                          <a:cs typeface="FreeSans"/>
                        </a:rPr>
                        <a:t>1681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uk-UA" sz="2000" dirty="0">
                          <a:effectLst/>
                          <a:latin typeface="+mn-lt"/>
                          <a:ea typeface="Times New Roman"/>
                          <a:cs typeface="FreeSans"/>
                        </a:rPr>
                        <a:t>313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03182"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u="none" strike="noStrike">
                          <a:effectLst/>
                        </a:rPr>
                        <a:t>Total</a:t>
                      </a:r>
                      <a:endParaRPr lang="uk-UA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uk-UA" sz="2000" b="1" dirty="0">
                          <a:effectLst/>
                          <a:latin typeface="+mn-lt"/>
                          <a:ea typeface="Times New Roman"/>
                          <a:cs typeface="FreeSans"/>
                        </a:rPr>
                        <a:t>13658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uk-UA" sz="2000" b="1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Times New Roman"/>
                          <a:cs typeface="FreeSans"/>
                        </a:rPr>
                        <a:t>4105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8351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Reduced sample size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457200" y="908721"/>
            <a:ext cx="8229600" cy="3456384"/>
          </a:xfrm>
        </p:spPr>
        <p:txBody>
          <a:bodyPr/>
          <a:lstStyle/>
          <a:p>
            <a:r>
              <a:rPr lang="en-US" dirty="0" smtClean="0"/>
              <a:t>4105 is an extremely lot</a:t>
            </a:r>
          </a:p>
          <a:p>
            <a:r>
              <a:rPr lang="en-US" dirty="0" smtClean="0"/>
              <a:t>Maximum 1200-1230</a:t>
            </a:r>
          </a:p>
          <a:p>
            <a:r>
              <a:rPr lang="en-US" dirty="0" smtClean="0"/>
              <a:t>For every faculty 50 respondents at least</a:t>
            </a:r>
          </a:p>
          <a:p>
            <a:r>
              <a:rPr lang="en-US" dirty="0" smtClean="0"/>
              <a:t>Random selection of students groups</a:t>
            </a:r>
          </a:p>
          <a:p>
            <a:r>
              <a:rPr lang="en-US" dirty="0" smtClean="0"/>
              <a:t>5-7 respondents in every selected groups (2-3 for M1-2) </a:t>
            </a:r>
          </a:p>
          <a:p>
            <a:endParaRPr lang="en-US" dirty="0"/>
          </a:p>
          <a:p>
            <a:pPr marL="0" indent="0">
              <a:buNone/>
            </a:pP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472695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Approach #1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+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 smtClean="0"/>
              <a:t>1 phase – proportional to faculty size but total number of respondents – not more than 1090</a:t>
            </a:r>
          </a:p>
          <a:p>
            <a:r>
              <a:rPr lang="en-US" dirty="0" smtClean="0"/>
              <a:t>2 phase – additional: for every faculties with sample size&lt;50 add up to 50</a:t>
            </a:r>
          </a:p>
          <a:p>
            <a:r>
              <a:rPr lang="en-US" dirty="0" smtClean="0"/>
              <a:t>Result: 1085 proportional + 112 additional = 1197 total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–</a:t>
            </a:r>
          </a:p>
          <a:p>
            <a:r>
              <a:rPr lang="en-US" dirty="0" smtClean="0"/>
              <a:t> After rounding: 1202</a:t>
            </a:r>
          </a:p>
          <a:p>
            <a:r>
              <a:rPr lang="en-US" dirty="0" smtClean="0"/>
              <a:t>Philosophy - 49(589), Sociology - 50(138), History - 50(593)  (</a:t>
            </a:r>
            <a:r>
              <a:rPr lang="en-US" dirty="0" smtClean="0"/>
              <a:t>monotony </a:t>
            </a:r>
            <a:r>
              <a:rPr lang="en-US" dirty="0" smtClean="0"/>
              <a:t>failed)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45552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</TotalTime>
  <Words>919</Words>
  <Application>Microsoft Office PowerPoint</Application>
  <PresentationFormat>Екран (4:3)</PresentationFormat>
  <Paragraphs>510</Paragraphs>
  <Slides>14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слайдів</vt:lpstr>
      </vt:variant>
      <vt:variant>
        <vt:i4>14</vt:i4>
      </vt:variant>
    </vt:vector>
  </HeadingPairs>
  <TitlesOfParts>
    <vt:vector size="15" baseType="lpstr">
      <vt:lpstr>Тема Office</vt:lpstr>
      <vt:lpstr>Sample models in monitoring survey UniDOS</vt:lpstr>
      <vt:lpstr>UniDOS</vt:lpstr>
      <vt:lpstr>Structure of UniDOS questionnaire</vt:lpstr>
      <vt:lpstr>Basic sampling</vt:lpstr>
      <vt:lpstr>Sampling problem</vt:lpstr>
      <vt:lpstr>Approximate structure of GP in UniDOS9</vt:lpstr>
      <vt:lpstr>Sample size for Faculties (years)</vt:lpstr>
      <vt:lpstr>Reduced sample size</vt:lpstr>
      <vt:lpstr>Sample Approach #1</vt:lpstr>
      <vt:lpstr>Sample Approach #2</vt:lpstr>
      <vt:lpstr>Sample Approach #2. Sampling</vt:lpstr>
      <vt:lpstr>Sample Approach #2. Calculation</vt:lpstr>
      <vt:lpstr>Sample Approach. Compare</vt:lpstr>
      <vt:lpstr>Thank you for your patience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Sample models in monitoring survey UniDOS</dc:title>
  <dc:creator>myksyd</dc:creator>
  <cp:lastModifiedBy>MykSyd</cp:lastModifiedBy>
  <cp:revision>25</cp:revision>
  <dcterms:created xsi:type="dcterms:W3CDTF">2018-08-19T10:01:23Z</dcterms:created>
  <dcterms:modified xsi:type="dcterms:W3CDTF">2018-08-21T06:02:09Z</dcterms:modified>
</cp:coreProperties>
</file>