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5" r:id="rId3"/>
    <p:sldMasterId id="2147483656" r:id="rId4"/>
    <p:sldMasterId id="2147483657" r:id="rId5"/>
  </p:sldMasterIdLst>
  <p:notesMasterIdLst>
    <p:notesMasterId r:id="rId29"/>
  </p:notesMasterIdLst>
  <p:sldIdLst>
    <p:sldId id="256" r:id="rId6"/>
    <p:sldId id="316" r:id="rId7"/>
    <p:sldId id="317" r:id="rId8"/>
    <p:sldId id="318" r:id="rId9"/>
    <p:sldId id="280" r:id="rId10"/>
    <p:sldId id="297" r:id="rId11"/>
    <p:sldId id="282" r:id="rId12"/>
    <p:sldId id="289" r:id="rId13"/>
    <p:sldId id="319" r:id="rId14"/>
    <p:sldId id="299" r:id="rId15"/>
    <p:sldId id="300" r:id="rId16"/>
    <p:sldId id="301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4" r:id="rId26"/>
    <p:sldId id="320" r:id="rId27"/>
    <p:sldId id="267" r:id="rId28"/>
  </p:sldIdLst>
  <p:sldSz cx="9144000" cy="5143500" type="screen16x9"/>
  <p:notesSz cx="6858000" cy="9144000"/>
  <p:defaultTextStyle>
    <a:defPPr>
      <a:defRPr lang="et-EE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395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395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395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395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395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00395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00395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00395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00395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howGuides="1">
      <p:cViewPr varScale="1">
        <p:scale>
          <a:sx n="85" d="100"/>
          <a:sy n="85" d="100"/>
        </p:scale>
        <p:origin x="324" y="66"/>
      </p:cViewPr>
      <p:guideLst>
        <p:guide orient="horz" pos="1620"/>
        <p:guide pos="2880"/>
        <p:guide pos="5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E0FDF-150A-4853-93AF-287B8679F450}" type="datetimeFigureOut">
              <a:rPr lang="et-EE" smtClean="0"/>
              <a:pPr/>
              <a:t>21.08.2018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0D62-C236-4605-9C36-E371B54CACC9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6190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0D62-C236-4605-9C36-E371B54CACC9}" type="slidenum">
              <a:rPr lang="et-EE" smtClean="0"/>
              <a:pPr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9537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20D62-C236-4605-9C36-E371B54CACC9}" type="slidenum">
              <a:rPr lang="et-EE" smtClean="0"/>
              <a:pPr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6127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silogo-07-0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673894"/>
            <a:ext cx="4498975" cy="640556"/>
          </a:xfrm>
        </p:spPr>
        <p:txBody>
          <a:bodyPr anchor="b"/>
          <a:lstStyle>
            <a:lvl1pPr>
              <a:defRPr sz="3000" b="0"/>
            </a:lvl1pPr>
          </a:lstStyle>
          <a:p>
            <a:r>
              <a:rPr lang="et-EE"/>
              <a:t>PEALKIRI</a:t>
            </a: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4495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r>
              <a:rPr lang="et-EE"/>
              <a:t>Esitaja Nimi Perekonnanimi</a:t>
            </a:r>
          </a:p>
          <a:p>
            <a:r>
              <a:rPr lang="et-EE"/>
              <a:t>00.00.2006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988" y="951310"/>
            <a:ext cx="1878012" cy="3849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776" y="951310"/>
            <a:ext cx="5484813" cy="3849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059656"/>
            <a:ext cx="4106862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59656"/>
            <a:ext cx="410845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Esitluse või esitleja nimi</a:t>
            </a:r>
            <a:endParaRPr lang="en-GB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t-E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4" y="357188"/>
            <a:ext cx="2090737" cy="39028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57188"/>
            <a:ext cx="6124575" cy="3902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7776" y="1653778"/>
            <a:ext cx="3681413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1588" y="1653778"/>
            <a:ext cx="3681412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>
          <a:xfrm>
            <a:off x="1142976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96888AA8-42D4-47F8-B9DC-89C8E32D15A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Esitluse või esitleja nimi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2067694"/>
            <a:ext cx="8295457" cy="273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smtClean="0"/>
              <a:t>Sisu tekst</a:t>
            </a:r>
          </a:p>
          <a:p>
            <a:pPr lvl="1"/>
            <a:r>
              <a:rPr lang="et-EE" dirty="0" smtClean="0"/>
              <a:t>sisu</a:t>
            </a:r>
          </a:p>
          <a:p>
            <a:pPr lvl="2"/>
            <a:r>
              <a:rPr lang="et-EE" dirty="0" smtClean="0"/>
              <a:t>Sisu</a:t>
            </a:r>
          </a:p>
          <a:p>
            <a:pPr lvl="3"/>
            <a:endParaRPr lang="en-GB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7884" y="4972050"/>
            <a:ext cx="2895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defRPr sz="1200" b="0"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7545" y="1365895"/>
            <a:ext cx="828117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smtClean="0"/>
              <a:t>Pealkiri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8" name="Picture 7" descr="ES_lyhike_PowerPoint_EST.em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" y="0"/>
            <a:ext cx="1679738" cy="1219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79500" indent="-363538" algn="l" rtl="0" eaLnBrk="0" fontAlgn="base" hangingPunct="0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795463" indent="-363538" algn="l" rtl="0" eaLnBrk="0" fontAlgn="base" hangingPunct="0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22034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6114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30686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5258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9830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4402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7884" y="4972050"/>
            <a:ext cx="2895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spcBef>
                <a:spcPct val="20000"/>
              </a:spcBef>
              <a:defRPr sz="1200" b="0"/>
            </a:lvl1pPr>
          </a:lstStyle>
          <a:p>
            <a:pPr algn="r"/>
            <a:r>
              <a:rPr lang="en-GB" dirty="0" err="1" smtClean="0"/>
              <a:t>Esitluse</a:t>
            </a:r>
            <a:r>
              <a:rPr lang="en-GB" dirty="0" smtClean="0"/>
              <a:t> </a:t>
            </a:r>
            <a:r>
              <a:rPr lang="en-GB" dirty="0" err="1" smtClean="0"/>
              <a:t>või</a:t>
            </a:r>
            <a:r>
              <a:rPr lang="en-GB" dirty="0" smtClean="0"/>
              <a:t> </a:t>
            </a:r>
            <a:r>
              <a:rPr lang="en-GB" dirty="0" err="1" smtClean="0"/>
              <a:t>esitleja</a:t>
            </a:r>
            <a:r>
              <a:rPr lang="en-GB" dirty="0" smtClean="0"/>
              <a:t> </a:t>
            </a:r>
            <a:r>
              <a:rPr lang="en-GB" dirty="0" err="1" smtClean="0"/>
              <a:t>nimi</a:t>
            </a:r>
            <a:endParaRPr lang="en-GB" dirty="0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8744" y="1131590"/>
            <a:ext cx="836771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smtClean="0"/>
              <a:t>Sisu tekst</a:t>
            </a:r>
          </a:p>
          <a:p>
            <a:pPr lvl="1"/>
            <a:r>
              <a:rPr lang="et-EE" dirty="0" smtClean="0"/>
              <a:t>sisu</a:t>
            </a:r>
          </a:p>
          <a:p>
            <a:pPr lvl="2"/>
            <a:r>
              <a:rPr lang="et-EE" dirty="0" smtClean="0"/>
              <a:t>Sisu</a:t>
            </a:r>
          </a:p>
          <a:p>
            <a:pPr lvl="3"/>
            <a:endParaRPr lang="en-GB" dirty="0" smtClean="0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15616" y="483518"/>
            <a:ext cx="74898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smtClean="0"/>
              <a:t>Pealkiri</a:t>
            </a:r>
          </a:p>
        </p:txBody>
      </p:sp>
      <p:pic>
        <p:nvPicPr>
          <p:cNvPr id="12298" name="Picture 10" descr="Eesti statistika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934" y="-11903"/>
            <a:ext cx="905175" cy="905175"/>
          </a:xfrm>
          <a:prstGeom prst="rect">
            <a:avLst/>
          </a:prstGeom>
          <a:noFill/>
        </p:spPr>
      </p:pic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467544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003951"/>
                </a:solidFill>
              </a:defRPr>
            </a:lvl1pPr>
          </a:lstStyle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951"/>
          </a:solidFill>
          <a:latin typeface="Arial" charset="0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79500" indent="-363538" algn="l" rtl="0" fontAlgn="base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795463" indent="-363538" algn="l" rtl="0" fontAlgn="base">
        <a:spcBef>
          <a:spcPct val="20000"/>
        </a:spcBef>
        <a:spcAft>
          <a:spcPct val="0"/>
        </a:spcAft>
        <a:buClr>
          <a:srgbClr val="A72F16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22034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6114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30686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5258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9830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44023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t-EE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t-EE" dirty="0" smtClean="0"/>
              <a:t> </a:t>
            </a:r>
          </a:p>
        </p:txBody>
      </p:sp>
      <p:pic>
        <p:nvPicPr>
          <p:cNvPr id="13" name="Picture 12" descr="sinine est la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t-EE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t-EE" smtClean="0"/>
          </a:p>
        </p:txBody>
      </p:sp>
      <p:pic>
        <p:nvPicPr>
          <p:cNvPr id="6" name="Picture 5" descr="kollane lai est-0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t-EE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t-EE" dirty="0" smtClean="0"/>
          </a:p>
        </p:txBody>
      </p:sp>
      <p:pic>
        <p:nvPicPr>
          <p:cNvPr id="6" name="Picture 5" descr="punane est lai-03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73894"/>
            <a:ext cx="5889848" cy="817736"/>
          </a:xfrm>
        </p:spPr>
        <p:txBody>
          <a:bodyPr/>
          <a:lstStyle/>
          <a:p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sz="2400" b="1" dirty="0" smtClean="0"/>
              <a:t>Using Mobile Positioning for Improving the Quality of Register Data</a:t>
            </a:r>
            <a:r>
              <a:rPr lang="en-GB" noProof="0" dirty="0" smtClean="0"/>
              <a:t>	</a:t>
            </a:r>
            <a:endParaRPr lang="en-GB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779662"/>
            <a:ext cx="4495800" cy="1020688"/>
          </a:xfrm>
        </p:spPr>
        <p:txBody>
          <a:bodyPr/>
          <a:lstStyle/>
          <a:p>
            <a:r>
              <a:rPr lang="en-GB" noProof="0" dirty="0" smtClean="0"/>
              <a:t>Kaja Sõstra, PhD</a:t>
            </a:r>
          </a:p>
          <a:p>
            <a:r>
              <a:rPr lang="en-GB" noProof="0" dirty="0" smtClean="0"/>
              <a:t>Leading analyst</a:t>
            </a:r>
          </a:p>
          <a:p>
            <a:r>
              <a:rPr lang="en-GB" dirty="0" smtClean="0"/>
              <a:t>Statistics Estonia</a:t>
            </a:r>
            <a:endParaRPr lang="en-GB" noProof="0" dirty="0" smtClean="0"/>
          </a:p>
          <a:p>
            <a:endParaRPr lang="en-GB" noProof="0" dirty="0" smtClean="0"/>
          </a:p>
          <a:p>
            <a:r>
              <a:rPr lang="en-GB" dirty="0" smtClean="0"/>
              <a:t>Workshop of the Baltic-Nordic-Ukrainian Network</a:t>
            </a:r>
          </a:p>
          <a:p>
            <a:r>
              <a:rPr lang="en-GB" dirty="0" smtClean="0"/>
              <a:t>on Survey Statistics 2018 </a:t>
            </a:r>
            <a:endParaRPr lang="en-GB" noProof="0" dirty="0" smtClean="0"/>
          </a:p>
          <a:p>
            <a:r>
              <a:rPr lang="en-GB" noProof="0" dirty="0" smtClean="0"/>
              <a:t>20-24.08.2018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Actual place of residence, home and work-home anchor points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35" y="1131888"/>
            <a:ext cx="5087592" cy="3600450"/>
          </a:xfrm>
        </p:spPr>
      </p:pic>
    </p:spTree>
    <p:extLst>
      <p:ext uri="{BB962C8B-B14F-4D97-AF65-F5344CB8AC3E}">
        <p14:creationId xmlns:p14="http://schemas.microsoft.com/office/powerpoint/2010/main" val="228421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Actual place of residence, home and work-home anchor points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1" y="1131888"/>
            <a:ext cx="508794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655" y="3939902"/>
            <a:ext cx="1713029" cy="648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083918"/>
            <a:ext cx="1170236" cy="6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Actual place of residence, home and work-home anchor points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1" y="1131888"/>
            <a:ext cx="508794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655" y="3939902"/>
            <a:ext cx="1713029" cy="648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083918"/>
            <a:ext cx="1170236" cy="6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Number of anchor points</a:t>
            </a:r>
            <a:endParaRPr lang="en-GB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15327"/>
              </p:ext>
            </p:extLst>
          </p:nvPr>
        </p:nvGraphicFramePr>
        <p:xfrm>
          <a:off x="307975" y="1131888"/>
          <a:ext cx="8367712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25"/>
                <a:gridCol w="1720031"/>
                <a:gridCol w="2091928"/>
                <a:gridCol w="209192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Anchor</a:t>
                      </a:r>
                      <a:r>
                        <a:rPr lang="et-E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t-E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point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anchor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points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numbers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Share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51,9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Work-home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work-home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99,6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Second</a:t>
                      </a:r>
                      <a:r>
                        <a:rPr lang="et-E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t-EE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79,8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99,2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6483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Anchor points and actual address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82% of participants have their actual place of residence in the polygon of their home or home-work anchor point </a:t>
            </a:r>
          </a:p>
          <a:p>
            <a:r>
              <a:rPr lang="en-GB" dirty="0"/>
              <a:t>91% of persons have their actual place of residence in the polygon of their home, home-work or second home anchor point</a:t>
            </a:r>
          </a:p>
          <a:p>
            <a:r>
              <a:rPr lang="en-GB" noProof="0" dirty="0" smtClean="0"/>
              <a:t>Actual place of residence and anchor point </a:t>
            </a:r>
          </a:p>
          <a:p>
            <a:pPr lvl="1"/>
            <a:r>
              <a:rPr lang="en-GB" noProof="0" dirty="0" smtClean="0"/>
              <a:t>in the same county – 97 %</a:t>
            </a:r>
          </a:p>
          <a:p>
            <a:pPr lvl="1"/>
            <a:r>
              <a:rPr lang="en-GB" noProof="0" dirty="0" smtClean="0"/>
              <a:t>In the same municipality – 87%</a:t>
            </a:r>
          </a:p>
          <a:p>
            <a:pPr lvl="1"/>
            <a:r>
              <a:rPr lang="en-GB" noProof="0" dirty="0" smtClean="0"/>
              <a:t>In the same settlement – 67%</a:t>
            </a:r>
          </a:p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1469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Validation of PR address using mobile data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Validation if polygon of anchor point (home, work-home or second home) includes coordinates of PR address</a:t>
            </a:r>
          </a:p>
          <a:p>
            <a:r>
              <a:rPr lang="en-GB" noProof="0" dirty="0" smtClean="0"/>
              <a:t>Decision</a:t>
            </a:r>
          </a:p>
          <a:p>
            <a:pPr lvl="1"/>
            <a:r>
              <a:rPr lang="en-GB" noProof="0" dirty="0" smtClean="0"/>
              <a:t>PR address is actual address if any polygon includes coordinates of PR address </a:t>
            </a:r>
          </a:p>
          <a:p>
            <a:pPr lvl="1"/>
            <a:r>
              <a:rPr lang="en-GB" noProof="0" dirty="0" smtClean="0"/>
              <a:t>PR address is not actual address if PR address is outside of all polygons 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0052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Polygons of anchor points in the city</a:t>
            </a:r>
            <a:endParaRPr lang="en-GB" noProof="0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6" y="1131888"/>
            <a:ext cx="5086350" cy="3600450"/>
          </a:xfrm>
        </p:spPr>
      </p:pic>
    </p:spTree>
    <p:extLst>
      <p:ext uri="{BB962C8B-B14F-4D97-AF65-F5344CB8AC3E}">
        <p14:creationId xmlns:p14="http://schemas.microsoft.com/office/powerpoint/2010/main" val="6896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Polygons of anchor points in rural areas</a:t>
            </a:r>
            <a:endParaRPr lang="en-GB" noProof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1" y="1131888"/>
            <a:ext cx="508794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63" y="3903555"/>
            <a:ext cx="2494409" cy="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of </a:t>
            </a:r>
            <a:r>
              <a:rPr lang="en-GB" dirty="0" smtClean="0"/>
              <a:t>validation </a:t>
            </a:r>
            <a:r>
              <a:rPr lang="en-GB" dirty="0"/>
              <a:t>of PR address</a:t>
            </a:r>
            <a:endParaRPr lang="en-GB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707679"/>
              </p:ext>
            </p:extLst>
          </p:nvPr>
        </p:nvGraphicFramePr>
        <p:xfrm>
          <a:off x="307975" y="1131888"/>
          <a:ext cx="8367715" cy="20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/>
                <a:gridCol w="1673543"/>
                <a:gridCol w="1673543"/>
                <a:gridCol w="1673543"/>
                <a:gridCol w="16735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r>
                        <a:rPr lang="et-EE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made </a:t>
                      </a:r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t-EE" sz="1600" b="0" i="0" u="none" strike="noStrike" baseline="0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t-EE" sz="1600" b="0" i="0" u="none" strike="noStrike" baseline="0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positioning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t-EE" sz="1600" b="0" i="0" u="none" strike="noStrike" baseline="0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(h</a:t>
                      </a:r>
                      <a:r>
                        <a:rPr lang="en-GB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</a:t>
                      </a:r>
                      <a:r>
                        <a:rPr lang="en-GB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home-work and second home anchor</a:t>
                      </a:r>
                      <a:r>
                        <a:rPr lang="en-GB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points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 ≠ Actual</a:t>
                      </a:r>
                      <a:endParaRPr lang="en-GB" sz="1600" b="0" i="0" u="none" strike="noStrike" noProof="0" dirty="0">
                        <a:solidFill>
                          <a:srgbClr val="00395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t-E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Coincidence</a:t>
                      </a:r>
                      <a:r>
                        <a:rPr lang="et-EE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r>
                        <a:rPr lang="et-EE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</a:t>
                      </a:r>
                      <a:r>
                        <a:rPr lang="et-EE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t-EE" sz="1600" b="0" i="0" u="none" strike="noStrike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residnece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t-EE" sz="1600" b="0" i="0" u="none" strike="noStrike" baseline="0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 </a:t>
                      </a:r>
                      <a:r>
                        <a:rPr lang="et-EE" sz="1600" b="0" i="0" u="none" strike="noStrike" baseline="0" noProof="0" dirty="0" err="1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r>
                        <a:rPr lang="et-EE" sz="1600" b="0" i="0" u="none" strike="noStrike" baseline="0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t-E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t-E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t-E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t-E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  <a:endParaRPr lang="et-E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t-E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noProof="0" dirty="0" smtClean="0">
                          <a:solidFill>
                            <a:srgbClr val="00395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 ≠ Actual</a:t>
                      </a:r>
                      <a:endParaRPr lang="en-GB" sz="1600" b="0" i="0" u="none" strike="noStrike" noProof="0" dirty="0">
                        <a:solidFill>
                          <a:srgbClr val="00395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t-E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t-EE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t-EE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t-E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43584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1600" dirty="0" err="1"/>
              <a:t>Right</a:t>
            </a:r>
            <a:r>
              <a:rPr lang="et-EE" sz="1600" dirty="0"/>
              <a:t> </a:t>
            </a:r>
            <a:r>
              <a:rPr lang="et-EE" sz="1600" dirty="0" err="1"/>
              <a:t>decision</a:t>
            </a:r>
            <a:r>
              <a:rPr lang="et-EE" sz="1600" dirty="0"/>
              <a:t> </a:t>
            </a:r>
            <a:r>
              <a:rPr lang="et-EE" sz="1600" dirty="0" smtClean="0"/>
              <a:t>146 </a:t>
            </a:r>
            <a:r>
              <a:rPr lang="et-EE" sz="1600" dirty="0"/>
              <a:t>+ </a:t>
            </a:r>
            <a:r>
              <a:rPr lang="et-EE" sz="1600" dirty="0" smtClean="0"/>
              <a:t>63 </a:t>
            </a:r>
            <a:r>
              <a:rPr lang="et-EE" sz="1600" dirty="0"/>
              <a:t>= </a:t>
            </a:r>
            <a:r>
              <a:rPr lang="et-EE" sz="1600" dirty="0" smtClean="0"/>
              <a:t>209 </a:t>
            </a:r>
            <a:r>
              <a:rPr lang="et-EE" sz="1600" dirty="0"/>
              <a:t>(</a:t>
            </a:r>
            <a:r>
              <a:rPr lang="et-EE" sz="1600" dirty="0" smtClean="0"/>
              <a:t>87%) </a:t>
            </a:r>
            <a:r>
              <a:rPr lang="et-EE" sz="1600" dirty="0" err="1"/>
              <a:t>cases</a:t>
            </a:r>
            <a:endParaRPr lang="et-EE" sz="1600" dirty="0"/>
          </a:p>
        </p:txBody>
      </p:sp>
    </p:spTree>
    <p:extLst>
      <p:ext uri="{BB962C8B-B14F-4D97-AF65-F5344CB8AC3E}">
        <p14:creationId xmlns:p14="http://schemas.microsoft.com/office/powerpoint/2010/main" val="115644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Example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1" y="1131888"/>
            <a:ext cx="508794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23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with difference of registered and actual place of residence</a:t>
            </a:r>
          </a:p>
          <a:p>
            <a:r>
              <a:rPr lang="en-GB" dirty="0" smtClean="0"/>
              <a:t>Organisation of pilot study</a:t>
            </a:r>
          </a:p>
          <a:p>
            <a:r>
              <a:rPr lang="en-GB" dirty="0" smtClean="0"/>
              <a:t>Anchor point model</a:t>
            </a:r>
          </a:p>
          <a:p>
            <a:r>
              <a:rPr lang="en-GB" dirty="0" smtClean="0"/>
              <a:t>Validation of register addresses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3073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Other addresses from registers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00" dirty="0"/>
              <a:t>The following addresses were linked from registers to the participant in the study:</a:t>
            </a:r>
          </a:p>
          <a:p>
            <a:pPr lvl="1"/>
            <a:r>
              <a:rPr lang="en-GB" sz="2000" dirty="0"/>
              <a:t>PR address of spouse</a:t>
            </a:r>
          </a:p>
          <a:p>
            <a:pPr lvl="1"/>
            <a:r>
              <a:rPr lang="en-GB" sz="2000" dirty="0"/>
              <a:t>Addresses of registered real estate of participant in the land register</a:t>
            </a:r>
          </a:p>
          <a:p>
            <a:pPr lvl="1"/>
            <a:r>
              <a:rPr lang="en-GB" sz="2000" dirty="0"/>
              <a:t>Addresses of registered real estate of spouse in the land register</a:t>
            </a:r>
          </a:p>
          <a:p>
            <a:r>
              <a:rPr lang="en-GB" sz="2100" dirty="0"/>
              <a:t>Those addresses were most likely to coincide with the actual place of residence</a:t>
            </a:r>
          </a:p>
          <a:p>
            <a:r>
              <a:rPr lang="en-GB" sz="2100" dirty="0"/>
              <a:t>Decision – if the polygon of some anchor point includes an additional address, it is considered the person’s actual address</a:t>
            </a:r>
          </a:p>
          <a:p>
            <a:endParaRPr lang="en-GB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88970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Anchor points and addresses from registers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6" y="1131888"/>
            <a:ext cx="5086350" cy="3600450"/>
          </a:xfrm>
        </p:spPr>
      </p:pic>
    </p:spTree>
    <p:extLst>
      <p:ext uri="{BB962C8B-B14F-4D97-AF65-F5344CB8AC3E}">
        <p14:creationId xmlns:p14="http://schemas.microsoft.com/office/powerpoint/2010/main" val="123919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biggest challenges on the way to register based census in Estonia is the difference between registered and actual places of residence</a:t>
            </a:r>
          </a:p>
          <a:p>
            <a:endParaRPr lang="en-GB" dirty="0" smtClean="0"/>
          </a:p>
          <a:p>
            <a:r>
              <a:rPr lang="en-GB" dirty="0" smtClean="0"/>
              <a:t>Feasibility study showed that mobile positioning data is useful for validation of the quality of registered addresses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9004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142976" y="4869657"/>
            <a:ext cx="2133600" cy="273844"/>
          </a:xfrm>
        </p:spPr>
        <p:txBody>
          <a:bodyPr/>
          <a:lstStyle/>
          <a:p>
            <a:fld id="{0FBD571D-970F-4DC7-84D8-C5778AA78899}" type="datetime1">
              <a:rPr lang="et-EE" smtClean="0"/>
              <a:pPr/>
              <a:t>21.08.2018</a:t>
            </a:fld>
            <a:endParaRPr lang="et-EE" dirty="0"/>
          </a:p>
        </p:txBody>
      </p:sp>
      <p:pic>
        <p:nvPicPr>
          <p:cNvPr id="6" name="Picture 5" descr="kollane lai est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1292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34" y="1131590"/>
            <a:ext cx="8281170" cy="485775"/>
          </a:xfrm>
        </p:spPr>
        <p:txBody>
          <a:bodyPr/>
          <a:lstStyle/>
          <a:p>
            <a:r>
              <a:rPr lang="en-GB" dirty="0" smtClean="0"/>
              <a:t>First register based Population and Housing Census in Estonia in 2021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mandatory census topics are covered in registers</a:t>
            </a:r>
          </a:p>
          <a:p>
            <a:r>
              <a:rPr lang="en-GB" dirty="0" smtClean="0"/>
              <a:t>Register data can be linked using personal ID, address ID and enterprise ID</a:t>
            </a:r>
          </a:p>
          <a:p>
            <a:endParaRPr lang="en-GB" dirty="0" smtClean="0"/>
          </a:p>
          <a:p>
            <a:r>
              <a:rPr lang="en-GB" dirty="0" smtClean="0"/>
              <a:t>One of the biggest challenges is the difference between registered and actual places of residence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971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411510"/>
            <a:ext cx="7489825" cy="485775"/>
          </a:xfrm>
        </p:spPr>
        <p:txBody>
          <a:bodyPr/>
          <a:lstStyle/>
          <a:p>
            <a:r>
              <a:rPr lang="en-GB" dirty="0" smtClean="0"/>
              <a:t>Place of residence in Population Register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Everybody </a:t>
            </a:r>
            <a:r>
              <a:rPr lang="en-GB" b="1" dirty="0" smtClean="0"/>
              <a:t>is obliged </a:t>
            </a:r>
            <a:r>
              <a:rPr lang="en-GB" dirty="0" smtClean="0"/>
              <a:t>to register their right address to PR by the law</a:t>
            </a:r>
          </a:p>
          <a:p>
            <a:r>
              <a:rPr lang="en-GB" dirty="0" smtClean="0"/>
              <a:t>Due to different reasons people don’t always do that</a:t>
            </a:r>
          </a:p>
          <a:p>
            <a:r>
              <a:rPr lang="en-GB" dirty="0" smtClean="0"/>
              <a:t>20–25% of all permanent residents of Estonia at a different address than registered in PR</a:t>
            </a:r>
          </a:p>
          <a:p>
            <a:pPr lvl="1"/>
            <a:r>
              <a:rPr lang="en-GB" dirty="0" smtClean="0"/>
              <a:t>people do not consider registration necessary (historical reason)</a:t>
            </a:r>
          </a:p>
          <a:p>
            <a:pPr lvl="1"/>
            <a:r>
              <a:rPr lang="en-GB" dirty="0" smtClean="0"/>
              <a:t>different benefits (school places, free public transport, land tax, wish to support another local government)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474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Pilot study of mobile positioning data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Objective: test the feasibility of specifying actual place of residence with the help of mobile positioning data</a:t>
            </a:r>
          </a:p>
          <a:p>
            <a:r>
              <a:rPr lang="en-GB" dirty="0" smtClean="0"/>
              <a:t>Study </a:t>
            </a:r>
            <a:r>
              <a:rPr lang="en-GB" dirty="0"/>
              <a:t>was conducted in cooperation with the University of Tartu and </a:t>
            </a:r>
            <a:r>
              <a:rPr lang="en-GB" dirty="0" err="1"/>
              <a:t>Positium</a:t>
            </a:r>
            <a:r>
              <a:rPr lang="en-GB" dirty="0"/>
              <a:t> LBS</a:t>
            </a:r>
          </a:p>
          <a:p>
            <a:r>
              <a:rPr lang="en-GB" dirty="0" err="1"/>
              <a:t>Positium</a:t>
            </a:r>
            <a:r>
              <a:rPr lang="en-GB" dirty="0"/>
              <a:t> LBS requested data from mobile operators and calculated and analysed the anchor points</a:t>
            </a:r>
          </a:p>
          <a:p>
            <a:r>
              <a:rPr lang="en-GB" dirty="0"/>
              <a:t>SE analysed register data with the help of the calculated anchor points</a:t>
            </a:r>
          </a:p>
          <a:p>
            <a:pPr marL="0" indent="0">
              <a:buNone/>
            </a:pPr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6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Steps of pilot study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SE asked volunteers to participate in the pilot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Set of potential addresses was created for each participant based on registers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The anchor points of the place of residence were estimated based on the mobile positioning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 smtClean="0"/>
              <a:t>Anchor points and other auxiliary information was used to </a:t>
            </a:r>
            <a:r>
              <a:rPr lang="et-EE" noProof="0" dirty="0" err="1" smtClean="0"/>
              <a:t>validate</a:t>
            </a:r>
            <a:r>
              <a:rPr lang="et-EE" noProof="0" dirty="0" smtClean="0"/>
              <a:t> </a:t>
            </a:r>
            <a:r>
              <a:rPr lang="en-GB" noProof="0" dirty="0" smtClean="0"/>
              <a:t>place </a:t>
            </a:r>
            <a:r>
              <a:rPr lang="en-GB" noProof="0" dirty="0" smtClean="0"/>
              <a:t>of residence from the set of addresses. 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759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Participants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SE asked volunteers to participate in the project</a:t>
            </a:r>
          </a:p>
          <a:p>
            <a:pPr lvl="1"/>
            <a:r>
              <a:rPr lang="en-GB" noProof="0" dirty="0" smtClean="0"/>
              <a:t>Employees of Statistics Estonia</a:t>
            </a:r>
          </a:p>
          <a:p>
            <a:pPr lvl="1"/>
            <a:r>
              <a:rPr lang="en-GB" noProof="0" dirty="0" smtClean="0"/>
              <a:t>Employees of other institutions</a:t>
            </a:r>
          </a:p>
          <a:p>
            <a:pPr lvl="1"/>
            <a:r>
              <a:rPr lang="en-GB" noProof="0" dirty="0" smtClean="0"/>
              <a:t>All people of Estonia</a:t>
            </a:r>
          </a:p>
          <a:p>
            <a:r>
              <a:rPr lang="en-GB" noProof="0" dirty="0" smtClean="0"/>
              <a:t>Participants filled in written consent (digitally signed) to use their mobile positioning data. </a:t>
            </a:r>
          </a:p>
          <a:p>
            <a:r>
              <a:rPr lang="en-GB" noProof="0" dirty="0" smtClean="0"/>
              <a:t>In addition the actual place of residence of volunteers was collected to compare positioning data with actual address</a:t>
            </a:r>
          </a:p>
          <a:p>
            <a:pPr marL="715962" lvl="1" indent="0">
              <a:buNone/>
            </a:pPr>
            <a:endParaRPr lang="en-GB" noProof="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9398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Response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Division of participants by mobile operator:</a:t>
            </a:r>
          </a:p>
          <a:p>
            <a:pPr lvl="1"/>
            <a:r>
              <a:rPr lang="en-GB" dirty="0" err="1"/>
              <a:t>Telia</a:t>
            </a:r>
            <a:r>
              <a:rPr lang="en-GB" dirty="0"/>
              <a:t> – 158 </a:t>
            </a:r>
          </a:p>
          <a:p>
            <a:pPr lvl="1"/>
            <a:r>
              <a:rPr lang="en-GB" dirty="0"/>
              <a:t>Elisa – 103</a:t>
            </a:r>
          </a:p>
          <a:p>
            <a:pPr lvl="1"/>
            <a:r>
              <a:rPr lang="en-GB" i="1" dirty="0"/>
              <a:t>Tele 2 – 53</a:t>
            </a:r>
          </a:p>
          <a:p>
            <a:r>
              <a:rPr lang="en-GB" dirty="0" err="1"/>
              <a:t>Telia</a:t>
            </a:r>
            <a:r>
              <a:rPr lang="en-GB" dirty="0"/>
              <a:t> and Elisa data have been used in the analysis of anchor points. In total, 261 phone numbers and 257 persons</a:t>
            </a:r>
          </a:p>
          <a:p>
            <a:r>
              <a:rPr lang="en-GB" dirty="0"/>
              <a:t>Anchor points were calculated for 243 phone numbers (93%) and 240 persons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8330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anchor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Home anchor – average starting time of daily calls is after 17:00 and standard deviation of beginning time of calls is greater than 0.175</a:t>
            </a:r>
          </a:p>
          <a:p>
            <a:r>
              <a:rPr lang="en-GB" dirty="0" smtClean="0"/>
              <a:t>Working time anchor – average starting time of daily calls is before 17:00 and standard deviation is less than 0.175</a:t>
            </a:r>
          </a:p>
          <a:p>
            <a:r>
              <a:rPr lang="en-GB" dirty="0" smtClean="0"/>
              <a:t>Work-home anchor – anchor point in which the home and work-time anchor points are located in the same network cell and cannot be separately identified.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GB" smtClean="0"/>
              <a:t>Esitluse või esitleja nimi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6771B-B9DC-4A6E-9746-2BD084F1D346}" type="datetime1">
              <a:rPr lang="et-EE" smtClean="0"/>
              <a:pPr/>
              <a:t>21.08.2018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02876846"/>
      </p:ext>
    </p:extLst>
  </p:cSld>
  <p:clrMapOvr>
    <a:masterClrMapping/>
  </p:clrMapOvr>
</p:sld>
</file>

<file path=ppt/theme/theme1.xml><?xml version="1.0" encoding="utf-8"?>
<a:theme xmlns:a="http://schemas.openxmlformats.org/drawingml/2006/main" name="Sisuslaid suure logoga">
  <a:themeElements>
    <a:clrScheme name="Sisuslaid suure logoga 12">
      <a:dk1>
        <a:srgbClr val="003951"/>
      </a:dk1>
      <a:lt1>
        <a:srgbClr val="FFFFFF"/>
      </a:lt1>
      <a:dk2>
        <a:srgbClr val="003951"/>
      </a:dk2>
      <a:lt2>
        <a:srgbClr val="808080"/>
      </a:lt2>
      <a:accent1>
        <a:srgbClr val="CFEEA0"/>
      </a:accent1>
      <a:accent2>
        <a:srgbClr val="3333CC"/>
      </a:accent2>
      <a:accent3>
        <a:srgbClr val="FFFFFF"/>
      </a:accent3>
      <a:accent4>
        <a:srgbClr val="002F44"/>
      </a:accent4>
      <a:accent5>
        <a:srgbClr val="E4F5CD"/>
      </a:accent5>
      <a:accent6>
        <a:srgbClr val="2D2DB9"/>
      </a:accent6>
      <a:hlink>
        <a:srgbClr val="B3A0A6"/>
      </a:hlink>
      <a:folHlink>
        <a:srgbClr val="B2B2B2"/>
      </a:folHlink>
    </a:clrScheme>
    <a:fontScheme name="Sisuslaid suure logog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suslaid suure logog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uslaid suure logog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8">
        <a:dk1>
          <a:srgbClr val="003951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9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10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B22F1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11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B3A0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suure logoga 12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CFEEA0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E4F5CD"/>
        </a:accent5>
        <a:accent6>
          <a:srgbClr val="2D2DB9"/>
        </a:accent6>
        <a:hlink>
          <a:srgbClr val="B3A0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suslaid väikse logoga">
  <a:themeElements>
    <a:clrScheme name="Sisuslaid väikse logoga 12">
      <a:dk1>
        <a:srgbClr val="003951"/>
      </a:dk1>
      <a:lt1>
        <a:srgbClr val="FFFFFF"/>
      </a:lt1>
      <a:dk2>
        <a:srgbClr val="003951"/>
      </a:dk2>
      <a:lt2>
        <a:srgbClr val="808080"/>
      </a:lt2>
      <a:accent1>
        <a:srgbClr val="CFEEA0"/>
      </a:accent1>
      <a:accent2>
        <a:srgbClr val="3333CC"/>
      </a:accent2>
      <a:accent3>
        <a:srgbClr val="FFFFFF"/>
      </a:accent3>
      <a:accent4>
        <a:srgbClr val="002F44"/>
      </a:accent4>
      <a:accent5>
        <a:srgbClr val="E4F5CD"/>
      </a:accent5>
      <a:accent6>
        <a:srgbClr val="2D2DB9"/>
      </a:accent6>
      <a:hlink>
        <a:srgbClr val="B3A0A6"/>
      </a:hlink>
      <a:folHlink>
        <a:srgbClr val="B2B2B2"/>
      </a:folHlink>
    </a:clrScheme>
    <a:fontScheme name="Sisuslaid väikse logog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suslaid väikse logog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uslaid väikse logog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8">
        <a:dk1>
          <a:srgbClr val="003951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9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10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B22F1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11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AAE2CA"/>
        </a:accent5>
        <a:accent6>
          <a:srgbClr val="2D2DB9"/>
        </a:accent6>
        <a:hlink>
          <a:srgbClr val="B3A0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uslaid väikse logoga 12">
        <a:dk1>
          <a:srgbClr val="003951"/>
        </a:dk1>
        <a:lt1>
          <a:srgbClr val="FFFFFF"/>
        </a:lt1>
        <a:dk2>
          <a:srgbClr val="003951"/>
        </a:dk2>
        <a:lt2>
          <a:srgbClr val="808080"/>
        </a:lt2>
        <a:accent1>
          <a:srgbClr val="CFEEA0"/>
        </a:accent1>
        <a:accent2>
          <a:srgbClr val="3333CC"/>
        </a:accent2>
        <a:accent3>
          <a:srgbClr val="FFFFFF"/>
        </a:accent3>
        <a:accent4>
          <a:srgbClr val="002F44"/>
        </a:accent4>
        <a:accent5>
          <a:srgbClr val="E4F5CD"/>
        </a:accent5>
        <a:accent6>
          <a:srgbClr val="2D2DB9"/>
        </a:accent6>
        <a:hlink>
          <a:srgbClr val="B3A0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aheleht 1">
  <a:themeElements>
    <a:clrScheme name="Vaheleht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heleh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aheleh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Vaheleht 2">
  <a:themeElements>
    <a:clrScheme name="Vaheleh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heleh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aheleh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Vaheleht 3">
  <a:themeElements>
    <a:clrScheme name="Vaheleht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heleh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t-EE" sz="3200" b="1" i="0" u="none" strike="noStrike" cap="none" normalizeH="0" baseline="0" smtClean="0">
            <a:ln>
              <a:noFill/>
            </a:ln>
            <a:solidFill>
              <a:srgbClr val="00395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aheleht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heleht 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heleht 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14389</TotalTime>
  <Words>959</Words>
  <Application>Microsoft Office PowerPoint</Application>
  <PresentationFormat>On-screen Show (16:9)</PresentationFormat>
  <Paragraphs>168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Wingdings</vt:lpstr>
      <vt:lpstr>Sisuslaid suure logoga</vt:lpstr>
      <vt:lpstr>Sisuslaid väikse logoga</vt:lpstr>
      <vt:lpstr>Vaheleht 1</vt:lpstr>
      <vt:lpstr>Vaheleht 2</vt:lpstr>
      <vt:lpstr>Vaheleht 3</vt:lpstr>
      <vt:lpstr> Using Mobile Positioning for Improving the Quality of Register Data </vt:lpstr>
      <vt:lpstr>Content</vt:lpstr>
      <vt:lpstr>First register based Population and Housing Census in Estonia in 2021</vt:lpstr>
      <vt:lpstr>Place of residence in Population Register</vt:lpstr>
      <vt:lpstr>Pilot study of mobile positioning data</vt:lpstr>
      <vt:lpstr>Steps of pilot study</vt:lpstr>
      <vt:lpstr>Participants</vt:lpstr>
      <vt:lpstr>Response</vt:lpstr>
      <vt:lpstr>Types of anchor points</vt:lpstr>
      <vt:lpstr>Actual place of residence, home and work-home anchor points</vt:lpstr>
      <vt:lpstr>Actual place of residence, home and work-home anchor points</vt:lpstr>
      <vt:lpstr>Actual place of residence, home and work-home anchor points</vt:lpstr>
      <vt:lpstr>Number of anchor points</vt:lpstr>
      <vt:lpstr>Anchor points and actual address</vt:lpstr>
      <vt:lpstr>Validation of PR address using mobile data</vt:lpstr>
      <vt:lpstr>Polygons of anchor points in the city</vt:lpstr>
      <vt:lpstr>Polygons of anchor points in rural areas</vt:lpstr>
      <vt:lpstr>Results of validation of PR address</vt:lpstr>
      <vt:lpstr>Example</vt:lpstr>
      <vt:lpstr>Other addresses from registers</vt:lpstr>
      <vt:lpstr>Anchor points and addresses from registers</vt:lpstr>
      <vt:lpstr>Conclusions</vt:lpstr>
      <vt:lpstr>PowerPoint Presentation</vt:lpstr>
    </vt:vector>
  </TitlesOfParts>
  <Company>Rahandusministeerium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Kaja Sõstra STAT</cp:lastModifiedBy>
  <cp:revision>737</cp:revision>
  <dcterms:created xsi:type="dcterms:W3CDTF">2008-10-03T06:06:14Z</dcterms:created>
  <dcterms:modified xsi:type="dcterms:W3CDTF">2018-08-21T05:33:10Z</dcterms:modified>
</cp:coreProperties>
</file>