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1" r:id="rId4"/>
    <p:sldId id="268" r:id="rId5"/>
    <p:sldId id="259" r:id="rId6"/>
    <p:sldId id="258" r:id="rId7"/>
    <p:sldId id="260" r:id="rId8"/>
    <p:sldId id="272" r:id="rId9"/>
    <p:sldId id="270" r:id="rId10"/>
    <p:sldId id="262" r:id="rId11"/>
    <p:sldId id="269" r:id="rId12"/>
    <p:sldId id="266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59" autoAdjust="0"/>
  </p:normalViewPr>
  <p:slideViewPr>
    <p:cSldViewPr>
      <p:cViewPr varScale="1">
        <p:scale>
          <a:sx n="73" d="100"/>
          <a:sy n="73" d="100"/>
        </p:scale>
        <p:origin x="-12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X:\Dropbox\SGM\evals\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lineChart>
        <c:grouping val="standard"/>
        <c:ser>
          <c:idx val="0"/>
          <c:order val="0"/>
          <c:tx>
            <c:v>Range SGBM, fast</c:v>
          </c:tx>
          <c:cat>
            <c:numRef>
              <c:f>Лист1!$H$69:$H$73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300</c:v>
                </c:pt>
                <c:pt idx="4">
                  <c:v>350</c:v>
                </c:pt>
              </c:numCache>
            </c:numRef>
          </c:cat>
          <c:val>
            <c:numRef>
              <c:f>Лист1!$I$69:$I$73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4.0999999999999996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</c:ser>
        <c:ser>
          <c:idx val="1"/>
          <c:order val="1"/>
          <c:tx>
            <c:v>Range SGBM, quality</c:v>
          </c:tx>
          <c:cat>
            <c:numRef>
              <c:f>Лист1!$H$69:$H$73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300</c:v>
                </c:pt>
                <c:pt idx="4">
                  <c:v>350</c:v>
                </c:pt>
              </c:numCache>
            </c:numRef>
          </c:cat>
          <c:val>
            <c:numRef>
              <c:f>Лист1!$I$74:$I$78</c:f>
              <c:numCache>
                <c:formatCode>General</c:formatCode>
                <c:ptCount val="5"/>
                <c:pt idx="0">
                  <c:v>5.6</c:v>
                </c:pt>
                <c:pt idx="1">
                  <c:v>6.8</c:v>
                </c:pt>
                <c:pt idx="2">
                  <c:v>9.6</c:v>
                </c:pt>
                <c:pt idx="3">
                  <c:v>9.2000000000000011</c:v>
                </c:pt>
                <c:pt idx="4">
                  <c:v>10.3</c:v>
                </c:pt>
              </c:numCache>
            </c:numRef>
          </c:val>
        </c:ser>
        <c:ser>
          <c:idx val="2"/>
          <c:order val="2"/>
          <c:tx>
            <c:v>Range BM, fast</c:v>
          </c:tx>
          <c:cat>
            <c:numRef>
              <c:f>Лист1!$H$69:$H$73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300</c:v>
                </c:pt>
                <c:pt idx="4">
                  <c:v>350</c:v>
                </c:pt>
              </c:numCache>
            </c:numRef>
          </c:cat>
          <c:val>
            <c:numRef>
              <c:f>Лист1!$I$79:$I$83</c:f>
              <c:numCache>
                <c:formatCode>General</c:formatCode>
                <c:ptCount val="5"/>
                <c:pt idx="0">
                  <c:v>4.5</c:v>
                </c:pt>
                <c:pt idx="1">
                  <c:v>4.5999999999999996</c:v>
                </c:pt>
                <c:pt idx="2">
                  <c:v>4.7</c:v>
                </c:pt>
                <c:pt idx="3">
                  <c:v>4.5999999999999996</c:v>
                </c:pt>
                <c:pt idx="4">
                  <c:v>4.5999999999999996</c:v>
                </c:pt>
              </c:numCache>
            </c:numRef>
          </c:val>
        </c:ser>
        <c:ser>
          <c:idx val="3"/>
          <c:order val="3"/>
          <c:tx>
            <c:v>Range BM, quality</c:v>
          </c:tx>
          <c:cat>
            <c:numRef>
              <c:f>Лист1!$H$69:$H$73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300</c:v>
                </c:pt>
                <c:pt idx="4">
                  <c:v>350</c:v>
                </c:pt>
              </c:numCache>
            </c:numRef>
          </c:cat>
          <c:val>
            <c:numRef>
              <c:f>Лист1!$I$84:$I$88</c:f>
              <c:numCache>
                <c:formatCode>General</c:formatCode>
                <c:ptCount val="5"/>
                <c:pt idx="0">
                  <c:v>7</c:v>
                </c:pt>
                <c:pt idx="1">
                  <c:v>9.4</c:v>
                </c:pt>
                <c:pt idx="2">
                  <c:v>13</c:v>
                </c:pt>
                <c:pt idx="3">
                  <c:v>13.6</c:v>
                </c:pt>
                <c:pt idx="4">
                  <c:v>15.7</c:v>
                </c:pt>
              </c:numCache>
            </c:numRef>
          </c:val>
        </c:ser>
        <c:marker val="1"/>
        <c:axId val="85213568"/>
        <c:axId val="85215872"/>
      </c:lineChart>
      <c:catAx>
        <c:axId val="852135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/>
                  <a:t>диспаратность</a:t>
                </a:r>
              </a:p>
            </c:rich>
          </c:tx>
          <c:layout/>
        </c:title>
        <c:numFmt formatCode="General" sourceLinked="1"/>
        <c:tickLblPos val="nextTo"/>
        <c:crossAx val="85215872"/>
        <c:crosses val="autoZero"/>
        <c:auto val="1"/>
        <c:lblAlgn val="ctr"/>
        <c:lblOffset val="100"/>
      </c:catAx>
      <c:valAx>
        <c:axId val="852158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dirty="0"/>
                  <a:t>время работы, с</a:t>
                </a:r>
              </a:p>
            </c:rich>
          </c:tx>
          <c:layout/>
        </c:title>
        <c:numFmt formatCode="General" sourceLinked="1"/>
        <c:tickLblPos val="nextTo"/>
        <c:crossAx val="852135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87FCD-D438-44F1-987D-A49E45516B6F}" type="datetimeFigureOut">
              <a:rPr lang="ru-RU" smtClean="0"/>
              <a:pPr/>
              <a:t>20.06.2013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7B68C-F9EA-4AB0-9093-11FEC1AE670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20351703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/>
          <p:cNvSpPr txBox="1"/>
          <p:nvPr userDrawn="1"/>
        </p:nvSpPr>
        <p:spPr>
          <a:xfrm>
            <a:off x="7786710" y="621508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D8E8AC-F7B3-4E2A-8102-260E4084AF1E}" type="slidenum">
              <a:rPr lang="en-US" smtClean="0"/>
              <a:pPr/>
              <a:t>‹#›</a:t>
            </a:fld>
            <a:r>
              <a:rPr lang="en-US" dirty="0" smtClean="0"/>
              <a:t>/1</a:t>
            </a:r>
            <a:r>
              <a:rPr lang="ru-RU" dirty="0" smtClean="0"/>
              <a:t>2</a:t>
            </a:r>
            <a:endParaRPr lang="en-US" dirty="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</a:p>
          <a:p>
            <a:pPr>
              <a:buNone/>
            </a:pPr>
            <a:r>
              <a:rPr lang="en" sz="3000" dirty="0"/>
              <a:t>Повышение эффективности алгоритма Semi Global Matching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subTitle" idx="4294967295"/>
          </p:nvPr>
        </p:nvSpPr>
        <p:spPr>
          <a:xfrm>
            <a:off x="428596" y="2857496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/>
              <a:t>Ванслов Евгений Андреевич, группа 4528</a:t>
            </a:r>
          </a:p>
          <a:p>
            <a:pPr lvl="0" rtl="0">
              <a:buNone/>
            </a:pPr>
            <a:r>
              <a:rPr lang="en" sz="1800" dirty="0"/>
              <a:t>Научный руководитель: Родиков Денис Евгеньевич, </a:t>
            </a:r>
          </a:p>
          <a:p>
            <a:pPr lvl="0" rtl="0">
              <a:buNone/>
            </a:pPr>
            <a:r>
              <a:rPr lang="en" sz="1800" dirty="0"/>
              <a:t>аспирант каф. КТ, начальник департамента интеллектуальных ГИС ЗАО Транзас-Технологии.</a:t>
            </a:r>
          </a:p>
          <a:p>
            <a:endParaRPr/>
          </a:p>
          <a:p>
            <a:pPr lvl="0" rtl="0">
              <a:buNone/>
            </a:pPr>
            <a:r>
              <a:rPr lang="en" sz="1400" dirty="0"/>
              <a:t>Санкт-Петербургский национальный </a:t>
            </a:r>
            <a:r>
              <a:rPr lang="en" sz="1400" dirty="0" smtClean="0"/>
              <a:t>исследовательский </a:t>
            </a:r>
            <a:r>
              <a:rPr lang="en" sz="1400" dirty="0"/>
              <a:t>университет информационных технологий, механики и оптики. </a:t>
            </a:r>
          </a:p>
          <a:p>
            <a:pPr lvl="0" rtl="0">
              <a:buNone/>
            </a:pPr>
            <a:r>
              <a:rPr lang="en" sz="1400" dirty="0"/>
              <a:t>кафедра Компьютерных технологий</a:t>
            </a:r>
          </a:p>
          <a:p>
            <a:endParaRPr/>
          </a:p>
          <a:p>
            <a:pPr>
              <a:buNone/>
            </a:pPr>
            <a:r>
              <a:rPr lang="en" sz="1800" dirty="0"/>
              <a:t>15 мая </a:t>
            </a:r>
            <a:r>
              <a:rPr lang="en" sz="1800" dirty="0" smtClean="0"/>
              <a:t>2013.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ru-RU" dirty="0" smtClean="0"/>
              <a:t>Р</a:t>
            </a:r>
            <a:r>
              <a:rPr lang="en" dirty="0" smtClean="0"/>
              <a:t>езультаты</a:t>
            </a:r>
            <a:endParaRPr lang="en" dirty="0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1142976" y="1643050"/>
          <a:ext cx="6630135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ru-RU" dirty="0" smtClean="0"/>
              <a:t>Р</a:t>
            </a:r>
            <a:r>
              <a:rPr lang="en" dirty="0" smtClean="0"/>
              <a:t>езультаты</a:t>
            </a:r>
            <a:endParaRPr lang="en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00166" y="1571612"/>
          <a:ext cx="5715040" cy="5120640"/>
        </p:xfrm>
        <a:graphic>
          <a:graphicData uri="http://schemas.openxmlformats.org/drawingml/2006/table">
            <a:tbl>
              <a:tblPr firstRow="1" bandRow="1"/>
              <a:tblGrid>
                <a:gridCol w="2103438"/>
                <a:gridCol w="1754214"/>
                <a:gridCol w="1857388"/>
              </a:tblGrid>
              <a:tr h="842962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Алгоритм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Процент неверных пикселей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Время</a:t>
                      </a:r>
                      <a:r>
                        <a:rPr lang="ru-RU" sz="1800" baseline="0" dirty="0" smtClean="0"/>
                        <a:t> работы, с</a:t>
                      </a:r>
                      <a:endParaRPr lang="ru-RU" sz="1800" dirty="0"/>
                    </a:p>
                  </a:txBody>
                  <a:tcPr/>
                </a:tc>
              </a:tr>
              <a:tr h="57701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SGM</a:t>
                      </a:r>
                    </a:p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10.9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17.4</a:t>
                      </a:r>
                      <a:endParaRPr lang="ru-RU" sz="1800" dirty="0"/>
                    </a:p>
                  </a:txBody>
                  <a:tcPr/>
                </a:tc>
              </a:tr>
              <a:tr h="3297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SGBM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11.9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3.8</a:t>
                      </a:r>
                      <a:endParaRPr lang="ru-RU" sz="1800" dirty="0"/>
                    </a:p>
                  </a:txBody>
                  <a:tcPr/>
                </a:tc>
              </a:tr>
              <a:tr h="57701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Range by</a:t>
                      </a:r>
                      <a:r>
                        <a:rPr lang="en-US" sz="1800" baseline="0" dirty="0" smtClean="0"/>
                        <a:t> SGBM</a:t>
                      </a:r>
                    </a:p>
                    <a:p>
                      <a:r>
                        <a:rPr lang="en-US" sz="1800" dirty="0" smtClean="0"/>
                        <a:t>fast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11.0</a:t>
                      </a:r>
                    </a:p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4.0</a:t>
                      </a:r>
                      <a:endParaRPr lang="ru-RU" sz="1800" dirty="0"/>
                    </a:p>
                  </a:txBody>
                  <a:tcPr/>
                </a:tc>
              </a:tr>
              <a:tr h="57701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Range by SGBM</a:t>
                      </a:r>
                    </a:p>
                    <a:p>
                      <a:r>
                        <a:rPr lang="en-US" sz="1800" dirty="0" smtClean="0"/>
                        <a:t>quality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11.0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6.7</a:t>
                      </a:r>
                      <a:endParaRPr lang="ru-RU" sz="1800" dirty="0"/>
                    </a:p>
                  </a:txBody>
                  <a:tcPr/>
                </a:tc>
              </a:tr>
              <a:tr h="3570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BM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26.2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0.4</a:t>
                      </a:r>
                      <a:endParaRPr lang="ru-RU" sz="1800" dirty="0"/>
                    </a:p>
                  </a:txBody>
                  <a:tcPr/>
                </a:tc>
              </a:tr>
              <a:tr h="57701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Range by BM</a:t>
                      </a:r>
                    </a:p>
                    <a:p>
                      <a:r>
                        <a:rPr lang="en-US" sz="1800" dirty="0" smtClean="0"/>
                        <a:t>fast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11.2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ru-RU" sz="1800" dirty="0"/>
                    </a:p>
                  </a:txBody>
                  <a:tcPr/>
                </a:tc>
              </a:tr>
              <a:tr h="8243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Range</a:t>
                      </a:r>
                      <a:r>
                        <a:rPr lang="en-US" sz="1800" baseline="0" dirty="0" smtClean="0"/>
                        <a:t> by BM</a:t>
                      </a:r>
                    </a:p>
                    <a:p>
                      <a:r>
                        <a:rPr lang="en-US" sz="1800" baseline="0" dirty="0" smtClean="0"/>
                        <a:t>quality</a:t>
                      </a:r>
                    </a:p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14.4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8.8</a:t>
                      </a:r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733075" y="2946804"/>
            <a:ext cx="5538299" cy="1392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Спасибо за внимание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ru-RU" dirty="0" smtClean="0"/>
              <a:t>Задача</a:t>
            </a:r>
            <a:endParaRPr lang="en" dirty="0"/>
          </a:p>
        </p:txBody>
      </p:sp>
      <p:pic>
        <p:nvPicPr>
          <p:cNvPr id="1026" name="Picture 2" descr="X:\Dropbox\SGM\dataset\other\Baby2\view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000372"/>
            <a:ext cx="2285873" cy="2047877"/>
          </a:xfrm>
          <a:prstGeom prst="rect">
            <a:avLst/>
          </a:prstGeom>
          <a:noFill/>
        </p:spPr>
      </p:pic>
      <p:pic>
        <p:nvPicPr>
          <p:cNvPr id="1027" name="Picture 3" descr="X:\Dropbox\SGM\dataset\other\Baby2\view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4071942"/>
            <a:ext cx="2378018" cy="2130428"/>
          </a:xfrm>
          <a:prstGeom prst="rect">
            <a:avLst/>
          </a:prstGeom>
          <a:noFill/>
        </p:spPr>
      </p:pic>
      <p:pic>
        <p:nvPicPr>
          <p:cNvPr id="1028" name="Picture 4" descr="X:\Dropbox\SGM\dataset\other\Baby2\disp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3357562"/>
            <a:ext cx="2392208" cy="2143140"/>
          </a:xfrm>
          <a:prstGeom prst="rect">
            <a:avLst/>
          </a:prstGeom>
          <a:noFill/>
        </p:spPr>
      </p:pic>
      <p:sp>
        <p:nvSpPr>
          <p:cNvPr id="9" name="Стрелка вправо 8"/>
          <p:cNvSpPr/>
          <p:nvPr/>
        </p:nvSpPr>
        <p:spPr>
          <a:xfrm>
            <a:off x="4643438" y="4714884"/>
            <a:ext cx="1143008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1571612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Есть снимки с двух камер, необходимо получить карту </a:t>
            </a:r>
            <a:r>
              <a:rPr lang="ru-RU" sz="3000" dirty="0" smtClean="0"/>
              <a:t>диспаратностей</a:t>
            </a:r>
            <a:r>
              <a:rPr lang="ru-RU" sz="3000" dirty="0" smtClean="0"/>
              <a:t>.</a:t>
            </a:r>
            <a:endParaRPr lang="ru-RU" sz="3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Актуальность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Сферы использования: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3D модели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Робототехника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3D карты</a:t>
            </a:r>
          </a:p>
        </p:txBody>
      </p:sp>
      <p:sp>
        <p:nvSpPr>
          <p:cNvPr id="39" name="Shape 39"/>
          <p:cNvSpPr/>
          <p:nvPr/>
        </p:nvSpPr>
        <p:spPr>
          <a:xfrm>
            <a:off x="1181925" y="3940350"/>
            <a:ext cx="3058002" cy="24137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0" name="Shape 40"/>
          <p:cNvSpPr/>
          <p:nvPr/>
        </p:nvSpPr>
        <p:spPr>
          <a:xfrm>
            <a:off x="4500562" y="3929066"/>
            <a:ext cx="3058002" cy="24137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="" xmlns:p14="http://schemas.microsoft.com/office/powerpoint/2010/main" val="494491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Локальные алгоритмы</a:t>
            </a:r>
            <a:endParaRPr lang="en" sz="3600" dirty="0">
              <a:solidFill>
                <a:srgbClr val="FF0000"/>
              </a:solidFill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4294967295"/>
          </p:nvPr>
        </p:nvSpPr>
        <p:spPr>
          <a:xfrm>
            <a:off x="142844" y="1285860"/>
            <a:ext cx="8229600" cy="996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l" rtl="0">
              <a:buClr>
                <a:schemeClr val="dk1"/>
              </a:buClr>
              <a:buSzPct val="166666"/>
              <a:buNone/>
            </a:pPr>
            <a:r>
              <a:rPr lang="en" dirty="0"/>
              <a:t>Поиск </a:t>
            </a:r>
            <a:r>
              <a:rPr lang="ru-RU" dirty="0" smtClean="0"/>
              <a:t>наиболее подходящего пикселя на основе окрестности</a:t>
            </a:r>
            <a:endParaRPr lang="en" dirty="0"/>
          </a:p>
          <a:p>
            <a:endParaRPr/>
          </a:p>
          <a:p>
            <a:pPr lvl="0">
              <a:buNone/>
            </a:pPr>
            <a:r>
              <a:rPr lang="en" dirty="0"/>
              <a:t> 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title" idx="4294967295"/>
          </p:nvPr>
        </p:nvSpPr>
        <p:spPr>
          <a:xfrm>
            <a:off x="0" y="2928934"/>
            <a:ext cx="8229600" cy="85566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ru-RU" sz="3600" dirty="0" smtClean="0">
                <a:solidFill>
                  <a:srgbClr val="FF0000"/>
                </a:solidFill>
              </a:rPr>
              <a:t>Глобальные алгоритмы</a:t>
            </a:r>
            <a:endParaRPr lang="en" sz="3600" dirty="0">
              <a:solidFill>
                <a:srgbClr val="FF0000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body" idx="4294967295"/>
          </p:nvPr>
        </p:nvSpPr>
        <p:spPr>
          <a:xfrm>
            <a:off x="214282" y="3714752"/>
            <a:ext cx="8229600" cy="714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l" rtl="0">
              <a:buClr>
                <a:schemeClr val="dk1"/>
              </a:buClr>
              <a:buSzPct val="166666"/>
              <a:buNone/>
            </a:pPr>
            <a:r>
              <a:rPr lang="ru-RU" sz="2800" dirty="0" smtClean="0"/>
              <a:t>Минимизация функционала</a:t>
            </a:r>
          </a:p>
        </p:txBody>
      </p:sp>
      <p:pic>
        <p:nvPicPr>
          <p:cNvPr id="6" name="Рисунок 5" descr="gif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4357694"/>
            <a:ext cx="6611385" cy="17176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SGM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1. Вычисление стоимостей соответствий.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	</a:t>
            </a:r>
            <a:r>
              <a:rPr lang="en" sz="2400" dirty="0"/>
              <a:t>Census </a:t>
            </a:r>
          </a:p>
          <a:p>
            <a:pPr lvl="0" rtl="0">
              <a:buNone/>
            </a:pPr>
            <a:r>
              <a:rPr lang="en" dirty="0"/>
              <a:t>2. Поиск оптимальной карты соотвестивия</a:t>
            </a:r>
          </a:p>
          <a:p>
            <a:pPr marL="4572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Минимизация энергии с помощью динамики</a:t>
            </a:r>
          </a:p>
          <a:p>
            <a:endParaRPr/>
          </a:p>
          <a:p>
            <a:pPr marL="457200" lvl="0" indent="0" rtl="0">
              <a:buNone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endParaRPr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3. Улучшение карты диспаратности.</a:t>
            </a:r>
          </a:p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162762" y="4022862"/>
            <a:ext cx="5787253" cy="744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6" name="Shape 56"/>
          <p:cNvSpPr/>
          <p:nvPr/>
        </p:nvSpPr>
        <p:spPr>
          <a:xfrm>
            <a:off x="7188800" y="4022862"/>
            <a:ext cx="1733550" cy="13049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45"/>
          <p:cNvSpPr txBox="1">
            <a:spLocks/>
          </p:cNvSpPr>
          <p:nvPr/>
        </p:nvSpPr>
        <p:spPr>
          <a:xfrm>
            <a:off x="428596" y="357166"/>
            <a:ext cx="8229600" cy="714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Цель работы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46"/>
          <p:cNvSpPr txBox="1">
            <a:spLocks/>
          </p:cNvSpPr>
          <p:nvPr/>
        </p:nvSpPr>
        <p:spPr>
          <a:xfrm>
            <a:off x="357158" y="1142984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Повышение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производительности алгоритма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SGM 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с сохранением качества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47"/>
          <p:cNvSpPr txBox="1">
            <a:spLocks/>
          </p:cNvSpPr>
          <p:nvPr/>
        </p:nvSpPr>
        <p:spPr>
          <a:xfrm>
            <a:off x="428596" y="1857364"/>
            <a:ext cx="8229600" cy="783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Задачи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48"/>
          <p:cNvSpPr txBox="1">
            <a:spLocks/>
          </p:cNvSpPr>
          <p:nvPr/>
        </p:nvSpPr>
        <p:spPr>
          <a:xfrm>
            <a:off x="357158" y="2714620"/>
            <a:ext cx="8229600" cy="191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Анализ алгоритма SGM, а также других существующих решений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Реализация эталонного алгоритма SGM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Исследование и внесение предложений по оптимизации алгоритма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Оценка получившегося алгоритма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28596" y="500042"/>
            <a:ext cx="8229600" cy="79690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rgbClr val="FF0000"/>
                </a:solidFill>
              </a:rPr>
              <a:t>Идея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00034" y="1643050"/>
            <a:ext cx="8229600" cy="1000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Использовать приближенную карту глубины для построения более точной с большой скоростью</a:t>
            </a:r>
          </a:p>
          <a:p>
            <a:endParaRPr sz="2400"/>
          </a:p>
        </p:txBody>
      </p:sp>
      <p:sp>
        <p:nvSpPr>
          <p:cNvPr id="9" name="Shape 67"/>
          <p:cNvSpPr txBox="1">
            <a:spLocks/>
          </p:cNvSpPr>
          <p:nvPr/>
        </p:nvSpPr>
        <p:spPr>
          <a:xfrm>
            <a:off x="457200" y="2643182"/>
            <a:ext cx="8229600" cy="3365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SGM: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Время   -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O(W * H * D)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Память -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O(W * H * 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При использовании приближений: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Время   -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O(W * H * d)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Память -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O(W * H * d) 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42910" y="285728"/>
            <a:ext cx="8072494" cy="1392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ru-RU" dirty="0" smtClean="0"/>
              <a:t>Алгоритм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1285852" y="1714488"/>
            <a:ext cx="72866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/>
              <a:t> Строим приближение карты глубины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На его основе ищем интервал возможных значений диспаратности для каждой точки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Считаем </a:t>
            </a:r>
            <a:r>
              <a:rPr lang="ru-RU" sz="2800" dirty="0" smtClean="0"/>
              <a:t>попиксельную</a:t>
            </a:r>
            <a:r>
              <a:rPr lang="ru-RU" sz="2800" dirty="0" smtClean="0"/>
              <a:t> стоимость только для возможных значений диспаратности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Минимизируем функционал </a:t>
            </a:r>
            <a:endParaRPr lang="ru-RU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2"/>
          <p:cNvSpPr txBox="1">
            <a:spLocks/>
          </p:cNvSpPr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kumimoji="0" lang="ru-RU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DA000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Р</a:t>
            </a:r>
            <a:r>
              <a:rPr kumimoji="0" lang="e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DA000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езультаты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DA000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071678"/>
            <a:ext cx="61436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/>
              <a:t> Реализован алгоритм построения карты глубины </a:t>
            </a:r>
            <a:r>
              <a:rPr lang="en-US" sz="2800" dirty="0" smtClean="0"/>
              <a:t>Semi-Global Matching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ru-RU" sz="2800" dirty="0" smtClean="0"/>
              <a:t>Предложен метод быстрого повышения качества карты глубины на основе быстрого алгоритма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Предложено два подхода работы с картой диспаратности, имеющей погрешность</a:t>
            </a:r>
          </a:p>
          <a:p>
            <a:pPr>
              <a:buFont typeface="Arial" pitchFamily="34" charset="0"/>
              <a:buChar char="•"/>
            </a:pPr>
            <a:endParaRPr lang="ru-RU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285</Words>
  <Application>Microsoft Office PowerPoint</Application>
  <PresentationFormat>Экран (4:3)</PresentationFormat>
  <Paragraphs>93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/>
      <vt:lpstr>
 Повышение эффективности алгоритма Semi Global Matching</vt:lpstr>
      <vt:lpstr>Задача</vt:lpstr>
      <vt:lpstr>Актуальность</vt:lpstr>
      <vt:lpstr>Локальные алгоритмы</vt:lpstr>
      <vt:lpstr>SGM</vt:lpstr>
      <vt:lpstr>Слайд 6</vt:lpstr>
      <vt:lpstr>Идея</vt:lpstr>
      <vt:lpstr>Алгоритм</vt:lpstr>
      <vt:lpstr>Слайд 9</vt:lpstr>
      <vt:lpstr>Результаты</vt:lpstr>
      <vt:lpstr>Результаты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
 Повышение эффективности алгоритма Semi Global Matching</dc:title>
  <dc:creator>admin</dc:creator>
  <cp:lastModifiedBy>mom</cp:lastModifiedBy>
  <cp:revision>41</cp:revision>
  <dcterms:modified xsi:type="dcterms:W3CDTF">2013-06-19T21:14:25Z</dcterms:modified>
</cp:coreProperties>
</file>