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A0E8-23B3-4664-892E-137D618058B1}" type="datetimeFigureOut">
              <a:rPr lang="es-BO" smtClean="0"/>
              <a:t>04/12/2018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60EC-9121-4A82-A394-963520434E57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MONOGRAFIA</a:t>
            </a:r>
            <a:br>
              <a:rPr lang="es-BO" dirty="0" smtClean="0"/>
            </a:br>
            <a:r>
              <a:rPr lang="es-BO" dirty="0" smtClean="0"/>
              <a:t>Postgrado UNSXX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Docente facilitador: </a:t>
            </a:r>
          </a:p>
          <a:p>
            <a:r>
              <a:rPr lang="es-BO" dirty="0" smtClean="0"/>
              <a:t>Germán </a:t>
            </a:r>
            <a:r>
              <a:rPr lang="es-BO" dirty="0" err="1" smtClean="0"/>
              <a:t>Silvetti</a:t>
            </a:r>
            <a:r>
              <a:rPr lang="es-BO" dirty="0" smtClean="0"/>
              <a:t> Escobar</a:t>
            </a:r>
            <a:endParaRPr lang="es-B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Delimitar el problema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Qué es </a:t>
            </a:r>
            <a:r>
              <a:rPr lang="es-BO" b="1" dirty="0" smtClean="0"/>
              <a:t>delimitar</a:t>
            </a:r>
            <a:r>
              <a:rPr lang="es-BO" dirty="0" smtClean="0"/>
              <a:t>? Todo problema se debe delimitar en </a:t>
            </a:r>
            <a:r>
              <a:rPr lang="es-BO" b="1" dirty="0" smtClean="0"/>
              <a:t>tiempo</a:t>
            </a:r>
            <a:r>
              <a:rPr lang="es-BO" dirty="0" smtClean="0"/>
              <a:t> (año, bienio, trienio, …) y </a:t>
            </a:r>
            <a:r>
              <a:rPr lang="es-BO" b="1" dirty="0" smtClean="0"/>
              <a:t>lugar</a:t>
            </a:r>
            <a:r>
              <a:rPr lang="es-BO" dirty="0" smtClean="0"/>
              <a:t> (dónde se realizará, en la universidad, en alguna institución, …)</a:t>
            </a:r>
          </a:p>
          <a:p>
            <a:r>
              <a:rPr lang="es-BO" dirty="0" smtClean="0"/>
              <a:t> Por lo tanto, consiste en plantear de manera precisa y clara el problema.</a:t>
            </a:r>
            <a:endParaRPr lang="es-B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Justificación del problema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Qué es</a:t>
            </a:r>
            <a:r>
              <a:rPr lang="es-BO" b="1" dirty="0" smtClean="0"/>
              <a:t> justificar</a:t>
            </a:r>
            <a:r>
              <a:rPr lang="es-BO" dirty="0" smtClean="0"/>
              <a:t>? Es la conveniencia de llevar adelante el trabajo de investigación, debe realizarse a partir de criterios que se proponen.</a:t>
            </a:r>
          </a:p>
          <a:p>
            <a:r>
              <a:rPr lang="es-BO" dirty="0" smtClean="0"/>
              <a:t>La </a:t>
            </a:r>
            <a:r>
              <a:rPr lang="es-BO" b="1" dirty="0" smtClean="0"/>
              <a:t>justificación</a:t>
            </a:r>
            <a:r>
              <a:rPr lang="es-BO" dirty="0" smtClean="0"/>
              <a:t>, son las razones personales, las motivaciones que lo hacen proponer el trabajo que va a realizar. </a:t>
            </a:r>
            <a:endParaRPr lang="es-B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Objetivos de la investigación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Qué es un </a:t>
            </a:r>
            <a:r>
              <a:rPr lang="es-BO" b="1" dirty="0" smtClean="0"/>
              <a:t>objetivo</a:t>
            </a:r>
            <a:r>
              <a:rPr lang="es-BO" dirty="0" smtClean="0"/>
              <a:t>? Son los propósitos que se persigue con la investigación y cuáles los resultados que se esperan obtener al finalizar la investigación.</a:t>
            </a:r>
          </a:p>
          <a:p>
            <a:r>
              <a:rPr lang="es-BO" dirty="0" smtClean="0"/>
              <a:t>El </a:t>
            </a:r>
            <a:r>
              <a:rPr lang="es-BO" b="1" dirty="0" smtClean="0"/>
              <a:t>Objetivo General</a:t>
            </a:r>
            <a:r>
              <a:rPr lang="es-BO" dirty="0" smtClean="0"/>
              <a:t>, da respuesta a la pregunta de investigación, debe empezar con un</a:t>
            </a:r>
            <a:r>
              <a:rPr lang="es-BO" b="1" dirty="0" smtClean="0"/>
              <a:t> verbo </a:t>
            </a:r>
            <a:r>
              <a:rPr lang="es-BO" dirty="0" smtClean="0"/>
              <a:t>infinitivo (</a:t>
            </a:r>
            <a:r>
              <a:rPr lang="es-BO" dirty="0" err="1" smtClean="0"/>
              <a:t>ar</a:t>
            </a:r>
            <a:r>
              <a:rPr lang="es-BO" dirty="0" smtClean="0"/>
              <a:t>, </a:t>
            </a:r>
            <a:r>
              <a:rPr lang="es-BO" dirty="0" err="1" smtClean="0"/>
              <a:t>er</a:t>
            </a:r>
            <a:r>
              <a:rPr lang="es-BO" dirty="0" smtClean="0"/>
              <a:t>, ir,…), señala el </a:t>
            </a:r>
            <a:r>
              <a:rPr lang="es-BO" b="1" dirty="0" smtClean="0"/>
              <a:t>fenómeno</a:t>
            </a:r>
            <a:r>
              <a:rPr lang="es-BO" dirty="0" smtClean="0"/>
              <a:t> (en qué sector se aplicará esa acción) y la </a:t>
            </a:r>
            <a:r>
              <a:rPr lang="es-BO" b="1" dirty="0" smtClean="0"/>
              <a:t>población</a:t>
            </a:r>
            <a:r>
              <a:rPr lang="es-BO" dirty="0" smtClean="0"/>
              <a:t> (quiénes serán los investigados?).</a:t>
            </a:r>
            <a:endParaRPr lang="es-B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definición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BO" dirty="0" smtClean="0"/>
              <a:t>Qué es la </a:t>
            </a:r>
            <a:r>
              <a:rPr lang="es-BO" b="1" dirty="0" smtClean="0"/>
              <a:t>monografía</a:t>
            </a:r>
            <a:r>
              <a:rPr lang="es-BO" dirty="0" smtClean="0"/>
              <a:t>? es la descripción o tratamiento especial de un problema en relación con una ciencia.</a:t>
            </a:r>
          </a:p>
          <a:p>
            <a:r>
              <a:rPr lang="es-BO" dirty="0" smtClean="0"/>
              <a:t>Cuál la Etimología? proviene del griego:</a:t>
            </a:r>
          </a:p>
          <a:p>
            <a:r>
              <a:rPr lang="es-BO" dirty="0" smtClean="0"/>
              <a:t>Monos = único y </a:t>
            </a:r>
            <a:r>
              <a:rPr lang="es-BO" dirty="0" err="1" smtClean="0"/>
              <a:t>graphein</a:t>
            </a:r>
            <a:r>
              <a:rPr lang="es-BO" dirty="0" smtClean="0"/>
              <a:t> = describir.  </a:t>
            </a:r>
          </a:p>
          <a:p>
            <a:r>
              <a:rPr lang="es-BO" dirty="0" smtClean="0"/>
              <a:t>Qué es la </a:t>
            </a:r>
            <a:r>
              <a:rPr lang="es-BO" b="1" dirty="0" smtClean="0"/>
              <a:t>investigación</a:t>
            </a:r>
            <a:r>
              <a:rPr lang="es-BO" dirty="0" smtClean="0"/>
              <a:t>? Es averiguar o descubrir alguna cosa.</a:t>
            </a:r>
          </a:p>
          <a:p>
            <a:r>
              <a:rPr lang="es-BO" dirty="0" smtClean="0"/>
              <a:t>Deriva del latín </a:t>
            </a:r>
            <a:r>
              <a:rPr lang="es-BO" b="1" dirty="0" smtClean="0"/>
              <a:t>In</a:t>
            </a:r>
            <a:r>
              <a:rPr lang="es-BO" dirty="0" smtClean="0"/>
              <a:t> = en y </a:t>
            </a:r>
            <a:r>
              <a:rPr lang="es-BO" b="1" dirty="0" smtClean="0"/>
              <a:t>VESTIGARE</a:t>
            </a:r>
            <a:r>
              <a:rPr lang="es-BO" dirty="0" smtClean="0"/>
              <a:t> = hallar, inquirir, indagar, seguir vestigios.  </a:t>
            </a:r>
            <a:endParaRPr lang="es-B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3200" b="1" dirty="0" smtClean="0"/>
              <a:t>Esquema o estructura de la monografía</a:t>
            </a:r>
            <a:endParaRPr lang="es-BO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s-BO" b="1" dirty="0" smtClean="0"/>
              <a:t>Portada</a:t>
            </a:r>
            <a:r>
              <a:rPr lang="es-BO" dirty="0" smtClean="0"/>
              <a:t> (Institución, Título de la investigación, </a:t>
            </a:r>
            <a:r>
              <a:rPr lang="es-BO" dirty="0"/>
              <a:t>A</a:t>
            </a:r>
            <a:r>
              <a:rPr lang="es-BO" dirty="0" smtClean="0"/>
              <a:t>pellidos y nombres, Fecha y año).</a:t>
            </a:r>
          </a:p>
          <a:p>
            <a:r>
              <a:rPr lang="es-BO" b="1" dirty="0" smtClean="0"/>
              <a:t>Introducción</a:t>
            </a:r>
            <a:r>
              <a:rPr lang="es-BO" dirty="0" smtClean="0"/>
              <a:t>.- Responde a las preguntas: ¿Cuál es el tema? ¿Por qué el trabajo se hace? ¿Cuál es el método empleado en el trabajo?</a:t>
            </a:r>
          </a:p>
          <a:p>
            <a:r>
              <a:rPr lang="es-BO" dirty="0" smtClean="0"/>
              <a:t>I.- </a:t>
            </a:r>
            <a:r>
              <a:rPr lang="es-BO" b="1" dirty="0" smtClean="0"/>
              <a:t>Justificación del Problema de investigación</a:t>
            </a:r>
            <a:r>
              <a:rPr lang="es-BO" dirty="0" smtClean="0"/>
              <a:t>.</a:t>
            </a:r>
          </a:p>
          <a:p>
            <a:r>
              <a:rPr lang="es-BO" dirty="0" smtClean="0"/>
              <a:t>II.- </a:t>
            </a:r>
            <a:r>
              <a:rPr lang="es-BO" b="1" dirty="0" smtClean="0"/>
              <a:t>Problema de investigación.</a:t>
            </a:r>
          </a:p>
          <a:p>
            <a:r>
              <a:rPr lang="es-BO" dirty="0" smtClean="0"/>
              <a:t>III.- </a:t>
            </a:r>
            <a:r>
              <a:rPr lang="es-BO" b="1" dirty="0" smtClean="0"/>
              <a:t>Objetivos: General y Específicos.</a:t>
            </a:r>
          </a:p>
          <a:p>
            <a:r>
              <a:rPr lang="es-BO" dirty="0" smtClean="0"/>
              <a:t>IV.- </a:t>
            </a:r>
            <a:r>
              <a:rPr lang="es-BO" b="1" dirty="0" smtClean="0"/>
              <a:t>Marco Teórico.</a:t>
            </a:r>
          </a:p>
          <a:p>
            <a:r>
              <a:rPr lang="es-BO" dirty="0" smtClean="0"/>
              <a:t>V.- </a:t>
            </a:r>
            <a:r>
              <a:rPr lang="es-BO" b="1" dirty="0" smtClean="0"/>
              <a:t>Conclusiones.</a:t>
            </a:r>
          </a:p>
          <a:p>
            <a:r>
              <a:rPr lang="es-BO" dirty="0" smtClean="0"/>
              <a:t>VI.- </a:t>
            </a:r>
            <a:r>
              <a:rPr lang="es-BO" b="1" dirty="0" smtClean="0"/>
              <a:t>Bibliografía. </a:t>
            </a:r>
            <a:endParaRPr lang="es-BO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El método científico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Qué es la </a:t>
            </a:r>
            <a:r>
              <a:rPr lang="es-BO" b="1" dirty="0" smtClean="0"/>
              <a:t>ciencia</a:t>
            </a:r>
            <a:r>
              <a:rPr lang="es-BO" dirty="0" smtClean="0"/>
              <a:t>? Es el conjunto de conocimientos verificado mediante el método científico, que permite explicar y transformar la realidad.</a:t>
            </a:r>
          </a:p>
          <a:p>
            <a:r>
              <a:rPr lang="es-BO" dirty="0" smtClean="0"/>
              <a:t>Qué es la</a:t>
            </a:r>
            <a:r>
              <a:rPr lang="es-BO" b="1" dirty="0" smtClean="0"/>
              <a:t> realidad</a:t>
            </a:r>
            <a:r>
              <a:rPr lang="es-BO" dirty="0" smtClean="0"/>
              <a:t>? Es el “todo” lo que existe, lo que rodea al ser humano, dentro de lo que es posible distinguir una realidad natural y otra realidad social. </a:t>
            </a:r>
            <a:endParaRPr lang="es-B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Método científico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Qué es el </a:t>
            </a:r>
            <a:r>
              <a:rPr lang="es-BO" b="1" dirty="0" smtClean="0"/>
              <a:t>método científico</a:t>
            </a:r>
            <a:r>
              <a:rPr lang="es-BO" dirty="0" smtClean="0"/>
              <a:t>? Es el conjunto sistemático de conocimientos con los cuales al establecer principios y leyes universales, el hombre explica, describe y transforma el mundo que le rodea.</a:t>
            </a:r>
          </a:p>
          <a:p>
            <a:r>
              <a:rPr lang="es-BO" dirty="0" smtClean="0"/>
              <a:t>Qué es el </a:t>
            </a:r>
            <a:r>
              <a:rPr lang="es-BO" b="1" dirty="0" smtClean="0"/>
              <a:t>Método</a:t>
            </a:r>
            <a:r>
              <a:rPr lang="es-BO" dirty="0" smtClean="0"/>
              <a:t>? Son las acciones que se emprenden con una dirección y orientadas por un objetivo fijado con anticipación. </a:t>
            </a:r>
            <a:endParaRPr lang="es-B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Marco teórico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s-BO" dirty="0" smtClean="0"/>
              <a:t>Qué es la </a:t>
            </a:r>
            <a:r>
              <a:rPr lang="es-BO" b="1" dirty="0" smtClean="0"/>
              <a:t>teoría</a:t>
            </a:r>
            <a:r>
              <a:rPr lang="es-BO" dirty="0" smtClean="0"/>
              <a:t>? Una teoría establece principios generales que orientan la explicación de uno o varios hechos específicos que se han observado en forma independiente y que están relacionados con un modelo conceptual.</a:t>
            </a:r>
          </a:p>
          <a:p>
            <a:r>
              <a:rPr lang="es-BO" dirty="0" smtClean="0"/>
              <a:t>Qué es </a:t>
            </a:r>
            <a:r>
              <a:rPr lang="es-BO" b="1" dirty="0" smtClean="0"/>
              <a:t>marco</a:t>
            </a:r>
            <a:r>
              <a:rPr lang="es-BO" dirty="0" smtClean="0"/>
              <a:t>? Es la que proporciona el sistema conceptual de aplicación y sistematización de datos.</a:t>
            </a:r>
            <a:endParaRPr lang="es-B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Problema de investigación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Qué es un </a:t>
            </a:r>
            <a:r>
              <a:rPr lang="es-BO" b="1" dirty="0" smtClean="0"/>
              <a:t>problema</a:t>
            </a:r>
            <a:r>
              <a:rPr lang="es-BO" dirty="0" smtClean="0"/>
              <a:t>? Es una dificultad que no puede resolverse automáticamente, sino se requiere de una investigación conceptual o empírica.</a:t>
            </a:r>
          </a:p>
          <a:p>
            <a:r>
              <a:rPr lang="es-BO" dirty="0" smtClean="0"/>
              <a:t>Qué es un </a:t>
            </a:r>
            <a:r>
              <a:rPr lang="es-BO" b="1" dirty="0" smtClean="0"/>
              <a:t>problema de investigación</a:t>
            </a:r>
            <a:r>
              <a:rPr lang="es-BO" dirty="0" smtClean="0"/>
              <a:t>? Es el punto de partida para el investigador, el que se expresa como estados negativos de una situación, donde las dificultades pueden ser teóricas o prácticas.</a:t>
            </a:r>
            <a:endParaRPr lang="es-B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Fuentes que permiten identificar problemas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El investigador tiene como instrumento primario la observación (así es y el deber ser).</a:t>
            </a:r>
          </a:p>
          <a:p>
            <a:r>
              <a:rPr lang="es-BO" dirty="0" smtClean="0"/>
              <a:t>Observar la realidad. La realidad en la que vivimos que es fuente inagotable de problemas en todo momento.</a:t>
            </a:r>
          </a:p>
          <a:p>
            <a:r>
              <a:rPr lang="es-BO" dirty="0" smtClean="0"/>
              <a:t>Revisar otros trabajos de investigación.</a:t>
            </a:r>
          </a:p>
          <a:p>
            <a:r>
              <a:rPr lang="es-BO" dirty="0" smtClean="0"/>
              <a:t>Estudiar el tema en profundidad. Es evidente cuanto mejor se conozca el tema será más eficiente. </a:t>
            </a:r>
            <a:endParaRPr lang="es-B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Matriz del problema</a:t>
            </a:r>
            <a:endParaRPr lang="es-B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PROBLEMA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CAUSA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EFECTO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ALTERNATIVA DE SOLUCIÓN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OBJETIVOS GENERAL  Y ESPECÍFICOS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 smtClean="0"/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663</Words>
  <Application>Microsoft Office PowerPoint</Application>
  <PresentationFormat>Presentación en pantalla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MONOGRAFIA Postgrado UNSXX</vt:lpstr>
      <vt:lpstr>definición</vt:lpstr>
      <vt:lpstr>Esquema o estructura de la monografía</vt:lpstr>
      <vt:lpstr>El método científico</vt:lpstr>
      <vt:lpstr>Método científico</vt:lpstr>
      <vt:lpstr>Marco teórico</vt:lpstr>
      <vt:lpstr>Problema de investigación</vt:lpstr>
      <vt:lpstr>Fuentes que permiten identificar problemas</vt:lpstr>
      <vt:lpstr>Matriz del problema</vt:lpstr>
      <vt:lpstr>Delimitar el problema</vt:lpstr>
      <vt:lpstr>Justificación del problema</vt:lpstr>
      <vt:lpstr>Objetivos de la investigación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MONOGRAFIA Postgrado UNSXX</dc:title>
  <dc:creator>minude</dc:creator>
  <cp:lastModifiedBy>minude</cp:lastModifiedBy>
  <cp:revision>13</cp:revision>
  <dcterms:created xsi:type="dcterms:W3CDTF">2018-12-04T22:22:09Z</dcterms:created>
  <dcterms:modified xsi:type="dcterms:W3CDTF">2018-12-05T00:29:49Z</dcterms:modified>
</cp:coreProperties>
</file>