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2" r:id="rId1"/>
  </p:sldMasterIdLst>
  <p:notesMasterIdLst>
    <p:notesMasterId r:id="rId18"/>
  </p:notesMasterIdLst>
  <p:sldIdLst>
    <p:sldId id="273" r:id="rId2"/>
    <p:sldId id="274" r:id="rId3"/>
    <p:sldId id="276" r:id="rId4"/>
    <p:sldId id="277" r:id="rId5"/>
    <p:sldId id="280" r:id="rId6"/>
    <p:sldId id="275" r:id="rId7"/>
    <p:sldId id="278" r:id="rId8"/>
    <p:sldId id="279" r:id="rId9"/>
    <p:sldId id="258" r:id="rId10"/>
    <p:sldId id="257" r:id="rId11"/>
    <p:sldId id="267" r:id="rId12"/>
    <p:sldId id="268" r:id="rId13"/>
    <p:sldId id="269" r:id="rId14"/>
    <p:sldId id="271" r:id="rId15"/>
    <p:sldId id="272" r:id="rId16"/>
    <p:sldId id="270" r:id="rId17"/>
  </p:sldIdLst>
  <p:sldSz cx="9144000" cy="5143500" type="screen16x9"/>
  <p:notesSz cx="6858000" cy="9144000"/>
  <p:embeddedFontLst>
    <p:embeddedFont>
      <p:font typeface="Poppins" panose="020B0604020202020204" charset="0"/>
      <p:regular r:id="rId19"/>
      <p:bold r:id="rId20"/>
      <p:italic r:id="rId21"/>
      <p:boldItalic r:id="rId22"/>
    </p:embeddedFont>
    <p:embeddedFont>
      <p:font typeface="Ralew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31" autoAdjust="0"/>
  </p:normalViewPr>
  <p:slideViewPr>
    <p:cSldViewPr snapToGrid="0">
      <p:cViewPr>
        <p:scale>
          <a:sx n="130" d="100"/>
          <a:sy n="130" d="100"/>
        </p:scale>
        <p:origin x="81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6225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a:t>cd vob</a:t>
            </a:r>
          </a:p>
          <a:p>
            <a:pPr marL="0" marR="0" lvl="0" indent="0" algn="l" rtl="0">
              <a:lnSpc>
                <a:spcPct val="100000"/>
              </a:lnSpc>
              <a:spcBef>
                <a:spcPts val="0"/>
              </a:spcBef>
              <a:spcAft>
                <a:spcPts val="0"/>
              </a:spcAft>
              <a:buClr>
                <a:srgbClr val="000000"/>
              </a:buClr>
              <a:buSzPts val="1100"/>
              <a:buFont typeface="Arial"/>
              <a:buNone/>
            </a:pPr>
            <a:r>
              <a:rPr lang="en-US"/>
              <a:t>truffle init</a:t>
            </a:r>
          </a:p>
          <a:p>
            <a:pPr marL="0" marR="0" lvl="0" indent="0" algn="l" rtl="0">
              <a:lnSpc>
                <a:spcPct val="100000"/>
              </a:lnSpc>
              <a:spcBef>
                <a:spcPts val="0"/>
              </a:spcBef>
              <a:spcAft>
                <a:spcPts val="0"/>
              </a:spcAft>
              <a:buClr>
                <a:srgbClr val="000000"/>
              </a:buClr>
              <a:buSzPts val="1100"/>
              <a:buFont typeface="Arial"/>
              <a:buNone/>
            </a:pPr>
            <a:endParaRPr lang="en-US"/>
          </a:p>
          <a:p>
            <a:pPr marL="0" marR="0" lvl="0" indent="0" algn="l" rtl="0">
              <a:lnSpc>
                <a:spcPct val="100000"/>
              </a:lnSpc>
              <a:spcBef>
                <a:spcPts val="0"/>
              </a:spcBef>
              <a:spcAft>
                <a:spcPts val="0"/>
              </a:spcAft>
              <a:buClr>
                <a:srgbClr val="000000"/>
              </a:buClr>
              <a:buSzPts val="1100"/>
              <a:buFont typeface="Arial"/>
              <a:buNone/>
            </a:pPr>
            <a:r>
              <a:rPr lang="en-US"/>
              <a:t>ng new web</a:t>
            </a:r>
          </a:p>
          <a:p>
            <a:pPr marL="0" marR="0" lvl="0" indent="0" algn="l" rtl="0">
              <a:lnSpc>
                <a:spcPct val="100000"/>
              </a:lnSpc>
              <a:spcBef>
                <a:spcPts val="0"/>
              </a:spcBef>
              <a:spcAft>
                <a:spcPts val="0"/>
              </a:spcAft>
              <a:buClr>
                <a:srgbClr val="000000"/>
              </a:buClr>
              <a:buSzPts val="1100"/>
              <a:buFont typeface="Arial"/>
              <a:buNone/>
            </a:pPr>
            <a:endParaRPr lang="en-US"/>
          </a:p>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9094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lang="en-US"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559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6037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408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2697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endParaRPr dirty="0"/>
          </a:p>
        </p:txBody>
      </p:sp>
      <p:sp>
        <p:nvSpPr>
          <p:cNvPr id="427" name="Shape 4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fontAlgn="base"/>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136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fontAlgn="base"/>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486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158750" indent="0">
              <a:buNone/>
            </a:pPr>
            <a:endParaRPr lang="en-US" dirty="0"/>
          </a:p>
          <a:p>
            <a:pPr marL="387350" indent="-228600">
              <a:buAutoNum type="arabicPeriod"/>
            </a:pPr>
            <a:r>
              <a:rPr lang="en-US" dirty="0"/>
              <a:t>Gossip Protocol</a:t>
            </a:r>
          </a:p>
          <a:p>
            <a:pPr marL="387350" indent="-228600">
              <a:buAutoNum type="arabicPeriod"/>
            </a:pPr>
            <a:r>
              <a:rPr lang="en-US" dirty="0"/>
              <a:t>Decentralized Validation</a:t>
            </a:r>
            <a:br>
              <a:rPr lang="en-US" dirty="0"/>
            </a:b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948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228600" marR="0" lvl="0" indent="-228600" algn="l" rtl="0">
              <a:lnSpc>
                <a:spcPct val="100000"/>
              </a:lnSpc>
              <a:spcBef>
                <a:spcPts val="0"/>
              </a:spcBef>
              <a:spcAft>
                <a:spcPts val="0"/>
              </a:spcAft>
              <a:buClr>
                <a:srgbClr val="000000"/>
              </a:buClr>
              <a:buSzPts val="1100"/>
              <a:buFont typeface="Arial"/>
              <a:buAutoNum type="arabicPeriod"/>
            </a:pPr>
            <a:r>
              <a:rPr lang="en-US" sz="1100" b="0" i="0" u="none" strike="noStrike" cap="none" dirty="0">
                <a:solidFill>
                  <a:srgbClr val="000000"/>
                </a:solidFill>
                <a:effectLst/>
                <a:latin typeface="Arial"/>
                <a:ea typeface="Arial"/>
                <a:cs typeface="Arial"/>
                <a:sym typeface="Arial"/>
              </a:rPr>
              <a:t>Key Validation</a:t>
            </a:r>
          </a:p>
          <a:p>
            <a:pPr marL="228600" marR="0" lvl="0" indent="-228600" algn="l" rtl="0">
              <a:lnSpc>
                <a:spcPct val="100000"/>
              </a:lnSpc>
              <a:spcBef>
                <a:spcPts val="0"/>
              </a:spcBef>
              <a:spcAft>
                <a:spcPts val="0"/>
              </a:spcAft>
              <a:buClr>
                <a:srgbClr val="000000"/>
              </a:buClr>
              <a:buSzPts val="1100"/>
              <a:buFont typeface="Arial"/>
              <a:buAutoNum type="arabicPeriod"/>
            </a:pPr>
            <a:r>
              <a:rPr lang="en-US" sz="1100" b="0" i="0" u="none" strike="noStrike" cap="none" dirty="0">
                <a:solidFill>
                  <a:srgbClr val="000000"/>
                </a:solidFill>
                <a:effectLst/>
                <a:latin typeface="Arial"/>
                <a:ea typeface="Arial"/>
                <a:cs typeface="Arial"/>
                <a:sym typeface="Arial"/>
              </a:rPr>
              <a:t>Value Validation</a:t>
            </a: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233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effectLst/>
                <a:latin typeface="Arial"/>
                <a:ea typeface="Arial"/>
                <a:cs typeface="Arial"/>
                <a:sym typeface="Arial"/>
              </a:rPr>
              <a:t>The consensus mechanism that governs blockchain networks and validates transactions, also ensures immutability, meaning you can trust that any data written to the blockchain has not been tampered with and can never be altered. That’s a pretty powerful property! It enables blockchains to also be used as a definite historical record for activities such as tracking. For example, the movement of agricultural products tracked on blockchain can be traced back to their source almost instantly in the event of a salmonella outbreak. Technology giants like IBM are already working with major food suppliers like Walmart, Dole, and Nestle to integrate blockchain into the global food supply chain to make this a reality.</a:t>
            </a: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085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847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0572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228600" marR="0" lvl="0" indent="-228600" algn="l" rtl="0">
              <a:lnSpc>
                <a:spcPct val="100000"/>
              </a:lnSpc>
              <a:spcBef>
                <a:spcPts val="0"/>
              </a:spcBef>
              <a:spcAft>
                <a:spcPts val="0"/>
              </a:spcAft>
              <a:buClr>
                <a:srgbClr val="000000"/>
              </a:buClr>
              <a:buSzPts val="1100"/>
              <a:buFont typeface="Arial"/>
              <a:buAutoNum type="arabicPeriod"/>
            </a:pPr>
            <a:r>
              <a:rPr lang="en-US" dirty="0"/>
              <a:t>Ethereum allows you to create multiple types of value</a:t>
            </a:r>
          </a:p>
          <a:p>
            <a:pPr marL="228600" marR="0" lvl="0" indent="-228600" algn="l" rtl="0">
              <a:lnSpc>
                <a:spcPct val="100000"/>
              </a:lnSpc>
              <a:spcBef>
                <a:spcPts val="0"/>
              </a:spcBef>
              <a:spcAft>
                <a:spcPts val="0"/>
              </a:spcAft>
              <a:buClr>
                <a:srgbClr val="000000"/>
              </a:buClr>
              <a:buSzPts val="1100"/>
              <a:buFont typeface="Arial"/>
              <a:buAutoNum type="arabicPeriod"/>
            </a:pPr>
            <a:r>
              <a:rPr lang="en-US" dirty="0"/>
              <a:t>Allows you to run small programs during value </a:t>
            </a:r>
            <a:r>
              <a:rPr lang="en-US" dirty="0" err="1"/>
              <a:t>tranfers</a:t>
            </a: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
        <p:cNvGrpSpPr/>
        <p:nvPr/>
      </p:nvGrpSpPr>
      <p:grpSpPr>
        <a:xfrm>
          <a:off x="0" y="0"/>
          <a:ext cx="0" cy="0"/>
          <a:chOff x="0" y="0"/>
          <a:chExt cx="0" cy="0"/>
        </a:xfrm>
      </p:grpSpPr>
      <p:sp>
        <p:nvSpPr>
          <p:cNvPr id="7" name="Google Shape;7;p2"/>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34"/>
        <p:cNvGrpSpPr/>
        <p:nvPr/>
      </p:nvGrpSpPr>
      <p:grpSpPr>
        <a:xfrm>
          <a:off x="0" y="0"/>
          <a:ext cx="0" cy="0"/>
          <a:chOff x="0" y="0"/>
          <a:chExt cx="0" cy="0"/>
        </a:xfrm>
      </p:grpSpPr>
      <p:sp>
        <p:nvSpPr>
          <p:cNvPr id="35" name="Google Shape;35;p14"/>
          <p:cNvSpPr>
            <a:spLocks noGrp="1"/>
          </p:cNvSpPr>
          <p:nvPr>
            <p:ph type="pic" idx="2"/>
          </p:nvPr>
        </p:nvSpPr>
        <p:spPr>
          <a:xfrm>
            <a:off x="0" y="0"/>
            <a:ext cx="41916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36"/>
        <p:cNvGrpSpPr/>
        <p:nvPr/>
      </p:nvGrpSpPr>
      <p:grpSpPr>
        <a:xfrm>
          <a:off x="0" y="0"/>
          <a:ext cx="0" cy="0"/>
          <a:chOff x="0" y="0"/>
          <a:chExt cx="0" cy="0"/>
        </a:xfrm>
      </p:grpSpPr>
      <p:sp>
        <p:nvSpPr>
          <p:cNvPr id="37" name="Google Shape;37;p15"/>
          <p:cNvSpPr>
            <a:spLocks noGrp="1"/>
          </p:cNvSpPr>
          <p:nvPr>
            <p:ph type="pic" idx="2"/>
          </p:nvPr>
        </p:nvSpPr>
        <p:spPr>
          <a:xfrm>
            <a:off x="5701459" y="796567"/>
            <a:ext cx="2112300" cy="2396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38"/>
        <p:cNvGrpSpPr/>
        <p:nvPr/>
      </p:nvGrpSpPr>
      <p:grpSpPr>
        <a:xfrm>
          <a:off x="0" y="0"/>
          <a:ext cx="0" cy="0"/>
          <a:chOff x="0" y="0"/>
          <a:chExt cx="0" cy="0"/>
        </a:xfrm>
      </p:grpSpPr>
      <p:sp>
        <p:nvSpPr>
          <p:cNvPr id="39" name="Google Shape;39;p16"/>
          <p:cNvSpPr>
            <a:spLocks noGrp="1"/>
          </p:cNvSpPr>
          <p:nvPr>
            <p:ph type="pic" idx="2"/>
          </p:nvPr>
        </p:nvSpPr>
        <p:spPr>
          <a:xfrm>
            <a:off x="0" y="2571750"/>
            <a:ext cx="9144000" cy="2160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40"/>
        <p:cNvGrpSpPr/>
        <p:nvPr/>
      </p:nvGrpSpPr>
      <p:grpSpPr>
        <a:xfrm>
          <a:off x="0" y="0"/>
          <a:ext cx="0" cy="0"/>
          <a:chOff x="0" y="0"/>
          <a:chExt cx="0" cy="0"/>
        </a:xfrm>
      </p:grpSpPr>
      <p:sp>
        <p:nvSpPr>
          <p:cNvPr id="41" name="Google Shape;41;p17"/>
          <p:cNvSpPr>
            <a:spLocks noGrp="1"/>
          </p:cNvSpPr>
          <p:nvPr>
            <p:ph type="pic" idx="2"/>
          </p:nvPr>
        </p:nvSpPr>
        <p:spPr>
          <a:xfrm>
            <a:off x="1138481" y="1547676"/>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2" name="Google Shape;42;p17"/>
          <p:cNvSpPr>
            <a:spLocks noGrp="1"/>
          </p:cNvSpPr>
          <p:nvPr>
            <p:ph type="pic" idx="3"/>
          </p:nvPr>
        </p:nvSpPr>
        <p:spPr>
          <a:xfrm>
            <a:off x="3027485" y="2429419"/>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3" name="Google Shape;43;p17"/>
          <p:cNvSpPr>
            <a:spLocks noGrp="1"/>
          </p:cNvSpPr>
          <p:nvPr>
            <p:ph type="pic" idx="4"/>
          </p:nvPr>
        </p:nvSpPr>
        <p:spPr>
          <a:xfrm>
            <a:off x="4916489" y="1547676"/>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4" name="Google Shape;44;p17"/>
          <p:cNvSpPr>
            <a:spLocks noGrp="1"/>
          </p:cNvSpPr>
          <p:nvPr>
            <p:ph type="pic" idx="5"/>
          </p:nvPr>
        </p:nvSpPr>
        <p:spPr>
          <a:xfrm>
            <a:off x="6805493" y="2429419"/>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45"/>
        <p:cNvGrpSpPr/>
        <p:nvPr/>
      </p:nvGrpSpPr>
      <p:grpSpPr>
        <a:xfrm>
          <a:off x="0" y="0"/>
          <a:ext cx="0" cy="0"/>
          <a:chOff x="0" y="0"/>
          <a:chExt cx="0" cy="0"/>
        </a:xfrm>
      </p:grpSpPr>
      <p:sp>
        <p:nvSpPr>
          <p:cNvPr id="46" name="Google Shape;46;p18"/>
          <p:cNvSpPr>
            <a:spLocks noGrp="1"/>
          </p:cNvSpPr>
          <p:nvPr>
            <p:ph type="pic" idx="2"/>
          </p:nvPr>
        </p:nvSpPr>
        <p:spPr>
          <a:xfrm>
            <a:off x="839302"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7" name="Google Shape;47;p18"/>
          <p:cNvSpPr>
            <a:spLocks noGrp="1"/>
          </p:cNvSpPr>
          <p:nvPr>
            <p:ph type="pic" idx="3"/>
          </p:nvPr>
        </p:nvSpPr>
        <p:spPr>
          <a:xfrm>
            <a:off x="2883496"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8" name="Google Shape;48;p18"/>
          <p:cNvSpPr>
            <a:spLocks noGrp="1"/>
          </p:cNvSpPr>
          <p:nvPr>
            <p:ph type="pic" idx="4"/>
          </p:nvPr>
        </p:nvSpPr>
        <p:spPr>
          <a:xfrm>
            <a:off x="4927690"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9" name="Google Shape;49;p18"/>
          <p:cNvSpPr>
            <a:spLocks noGrp="1"/>
          </p:cNvSpPr>
          <p:nvPr>
            <p:ph type="pic" idx="5"/>
          </p:nvPr>
        </p:nvSpPr>
        <p:spPr>
          <a:xfrm>
            <a:off x="6971884"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50"/>
        <p:cNvGrpSpPr/>
        <p:nvPr/>
      </p:nvGrpSpPr>
      <p:grpSpPr>
        <a:xfrm>
          <a:off x="0" y="0"/>
          <a:ext cx="0" cy="0"/>
          <a:chOff x="0" y="0"/>
          <a:chExt cx="0" cy="0"/>
        </a:xfrm>
      </p:grpSpPr>
      <p:sp>
        <p:nvSpPr>
          <p:cNvPr id="51" name="Google Shape;51;p19"/>
          <p:cNvSpPr>
            <a:spLocks noGrp="1"/>
          </p:cNvSpPr>
          <p:nvPr>
            <p:ph type="pic" idx="2"/>
          </p:nvPr>
        </p:nvSpPr>
        <p:spPr>
          <a:xfrm>
            <a:off x="1387752" y="2986760"/>
            <a:ext cx="785100" cy="78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52" name="Google Shape;52;p19"/>
          <p:cNvSpPr>
            <a:spLocks noGrp="1"/>
          </p:cNvSpPr>
          <p:nvPr>
            <p:ph type="pic" idx="3"/>
          </p:nvPr>
        </p:nvSpPr>
        <p:spPr>
          <a:xfrm>
            <a:off x="2283600" y="2986760"/>
            <a:ext cx="785100" cy="78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53" name="Google Shape;53;p19"/>
          <p:cNvSpPr>
            <a:spLocks noGrp="1"/>
          </p:cNvSpPr>
          <p:nvPr>
            <p:ph type="pic" idx="4"/>
          </p:nvPr>
        </p:nvSpPr>
        <p:spPr>
          <a:xfrm>
            <a:off x="3179448" y="1385704"/>
            <a:ext cx="2385900" cy="238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54"/>
        <p:cNvGrpSpPr/>
        <p:nvPr/>
      </p:nvGrpSpPr>
      <p:grpSpPr>
        <a:xfrm>
          <a:off x="0" y="0"/>
          <a:ext cx="0" cy="0"/>
          <a:chOff x="0" y="0"/>
          <a:chExt cx="0" cy="0"/>
        </a:xfrm>
      </p:grpSpPr>
      <p:sp>
        <p:nvSpPr>
          <p:cNvPr id="55" name="Google Shape;55;p20"/>
          <p:cNvSpPr>
            <a:spLocks noGrp="1"/>
          </p:cNvSpPr>
          <p:nvPr>
            <p:ph type="pic" idx="2"/>
          </p:nvPr>
        </p:nvSpPr>
        <p:spPr>
          <a:xfrm>
            <a:off x="3561272" y="0"/>
            <a:ext cx="55827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56"/>
        <p:cNvGrpSpPr/>
        <p:nvPr/>
      </p:nvGrpSpPr>
      <p:grpSpPr>
        <a:xfrm>
          <a:off x="0" y="0"/>
          <a:ext cx="0" cy="0"/>
          <a:chOff x="0" y="0"/>
          <a:chExt cx="0" cy="0"/>
        </a:xfrm>
      </p:grpSpPr>
      <p:sp>
        <p:nvSpPr>
          <p:cNvPr id="57" name="Google Shape;57;p21"/>
          <p:cNvSpPr>
            <a:spLocks noGrp="1"/>
          </p:cNvSpPr>
          <p:nvPr>
            <p:ph type="pic" idx="2"/>
          </p:nvPr>
        </p:nvSpPr>
        <p:spPr>
          <a:xfrm>
            <a:off x="6190699" y="1440472"/>
            <a:ext cx="1861500" cy="186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58"/>
        <p:cNvGrpSpPr/>
        <p:nvPr/>
      </p:nvGrpSpPr>
      <p:grpSpPr>
        <a:xfrm>
          <a:off x="0" y="0"/>
          <a:ext cx="0" cy="0"/>
          <a:chOff x="0" y="0"/>
          <a:chExt cx="0" cy="0"/>
        </a:xfrm>
      </p:grpSpPr>
      <p:sp>
        <p:nvSpPr>
          <p:cNvPr id="59" name="Google Shape;59;p22"/>
          <p:cNvSpPr>
            <a:spLocks noGrp="1"/>
          </p:cNvSpPr>
          <p:nvPr>
            <p:ph type="pic" idx="2"/>
          </p:nvPr>
        </p:nvSpPr>
        <p:spPr>
          <a:xfrm>
            <a:off x="3993432" y="643648"/>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0" name="Google Shape;60;p22"/>
          <p:cNvSpPr>
            <a:spLocks noGrp="1"/>
          </p:cNvSpPr>
          <p:nvPr>
            <p:ph type="pic" idx="3"/>
          </p:nvPr>
        </p:nvSpPr>
        <p:spPr>
          <a:xfrm>
            <a:off x="1222018" y="643648"/>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1" name="Google Shape;61;p22"/>
          <p:cNvSpPr>
            <a:spLocks noGrp="1"/>
          </p:cNvSpPr>
          <p:nvPr>
            <p:ph type="pic" idx="4"/>
          </p:nvPr>
        </p:nvSpPr>
        <p:spPr>
          <a:xfrm>
            <a:off x="6764846" y="643648"/>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2" name="Google Shape;62;p22"/>
          <p:cNvSpPr>
            <a:spLocks noGrp="1"/>
          </p:cNvSpPr>
          <p:nvPr>
            <p:ph type="pic" idx="5"/>
          </p:nvPr>
        </p:nvSpPr>
        <p:spPr>
          <a:xfrm>
            <a:off x="3993432" y="2804037"/>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3" name="Google Shape;63;p22"/>
          <p:cNvSpPr>
            <a:spLocks noGrp="1"/>
          </p:cNvSpPr>
          <p:nvPr>
            <p:ph type="pic" idx="6"/>
          </p:nvPr>
        </p:nvSpPr>
        <p:spPr>
          <a:xfrm>
            <a:off x="1222018" y="2804037"/>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4" name="Google Shape;64;p22"/>
          <p:cNvSpPr>
            <a:spLocks noGrp="1"/>
          </p:cNvSpPr>
          <p:nvPr>
            <p:ph type="pic" idx="7"/>
          </p:nvPr>
        </p:nvSpPr>
        <p:spPr>
          <a:xfrm>
            <a:off x="6764846" y="2804037"/>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1" name="Shape 65"/>
        <p:cNvGrpSpPr/>
        <p:nvPr/>
      </p:nvGrpSpPr>
      <p:grpSpPr>
        <a:xfrm>
          <a:off x="0" y="0"/>
          <a:ext cx="0" cy="0"/>
          <a:chOff x="0" y="0"/>
          <a:chExt cx="0" cy="0"/>
        </a:xfrm>
      </p:grpSpPr>
      <p:sp>
        <p:nvSpPr>
          <p:cNvPr id="66" name="Google Shape;66;p23"/>
          <p:cNvSpPr>
            <a:spLocks noGrp="1"/>
          </p:cNvSpPr>
          <p:nvPr>
            <p:ph type="pic" idx="2"/>
          </p:nvPr>
        </p:nvSpPr>
        <p:spPr>
          <a:xfrm>
            <a:off x="4144947" y="701268"/>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7" name="Google Shape;67;p23"/>
          <p:cNvSpPr>
            <a:spLocks noGrp="1"/>
          </p:cNvSpPr>
          <p:nvPr>
            <p:ph type="pic" idx="3"/>
          </p:nvPr>
        </p:nvSpPr>
        <p:spPr>
          <a:xfrm>
            <a:off x="4144947" y="257175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8" name="Google Shape;68;p23"/>
          <p:cNvSpPr>
            <a:spLocks noGrp="1"/>
          </p:cNvSpPr>
          <p:nvPr>
            <p:ph type="pic" idx="4"/>
          </p:nvPr>
        </p:nvSpPr>
        <p:spPr>
          <a:xfrm>
            <a:off x="1534822" y="257175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9" name="Google Shape;69;p23"/>
          <p:cNvSpPr>
            <a:spLocks noGrp="1"/>
          </p:cNvSpPr>
          <p:nvPr>
            <p:ph type="pic" idx="5"/>
          </p:nvPr>
        </p:nvSpPr>
        <p:spPr>
          <a:xfrm>
            <a:off x="6755072" y="257175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70"/>
        <p:cNvGrpSpPr/>
        <p:nvPr/>
      </p:nvGrpSpPr>
      <p:grpSpPr>
        <a:xfrm>
          <a:off x="0" y="0"/>
          <a:ext cx="0" cy="0"/>
          <a:chOff x="0" y="0"/>
          <a:chExt cx="0" cy="0"/>
        </a:xfrm>
      </p:grpSpPr>
      <p:sp>
        <p:nvSpPr>
          <p:cNvPr id="71" name="Google Shape;71;p24"/>
          <p:cNvSpPr>
            <a:spLocks noGrp="1"/>
          </p:cNvSpPr>
          <p:nvPr>
            <p:ph type="pic" idx="2"/>
          </p:nvPr>
        </p:nvSpPr>
        <p:spPr>
          <a:xfrm>
            <a:off x="3951558" y="996037"/>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2" name="Google Shape;72;p24"/>
          <p:cNvSpPr>
            <a:spLocks noGrp="1"/>
          </p:cNvSpPr>
          <p:nvPr>
            <p:ph type="pic" idx="3"/>
          </p:nvPr>
        </p:nvSpPr>
        <p:spPr>
          <a:xfrm>
            <a:off x="6998273" y="813643"/>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3" name="Google Shape;73;p24"/>
          <p:cNvSpPr>
            <a:spLocks noGrp="1"/>
          </p:cNvSpPr>
          <p:nvPr>
            <p:ph type="pic" idx="4"/>
          </p:nvPr>
        </p:nvSpPr>
        <p:spPr>
          <a:xfrm>
            <a:off x="7199726" y="3729037"/>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4" name="Google Shape;74;p24"/>
          <p:cNvSpPr>
            <a:spLocks noGrp="1"/>
          </p:cNvSpPr>
          <p:nvPr>
            <p:ph type="pic" idx="5"/>
          </p:nvPr>
        </p:nvSpPr>
        <p:spPr>
          <a:xfrm>
            <a:off x="4527426" y="3687096"/>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5" name="Google Shape;75;p24"/>
          <p:cNvSpPr>
            <a:spLocks noGrp="1"/>
          </p:cNvSpPr>
          <p:nvPr>
            <p:ph type="pic" idx="6"/>
          </p:nvPr>
        </p:nvSpPr>
        <p:spPr>
          <a:xfrm>
            <a:off x="5788288" y="2648515"/>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76"/>
        <p:cNvGrpSpPr/>
        <p:nvPr/>
      </p:nvGrpSpPr>
      <p:grpSpPr>
        <a:xfrm>
          <a:off x="0" y="0"/>
          <a:ext cx="0" cy="0"/>
          <a:chOff x="0" y="0"/>
          <a:chExt cx="0" cy="0"/>
        </a:xfrm>
      </p:grpSpPr>
      <p:sp>
        <p:nvSpPr>
          <p:cNvPr id="77" name="Google Shape;77;p25"/>
          <p:cNvSpPr>
            <a:spLocks noGrp="1"/>
          </p:cNvSpPr>
          <p:nvPr>
            <p:ph type="pic" idx="2"/>
          </p:nvPr>
        </p:nvSpPr>
        <p:spPr>
          <a:xfrm>
            <a:off x="2677376" y="3238461"/>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8" name="Google Shape;78;p25"/>
          <p:cNvSpPr>
            <a:spLocks noGrp="1"/>
          </p:cNvSpPr>
          <p:nvPr>
            <p:ph type="pic" idx="3"/>
          </p:nvPr>
        </p:nvSpPr>
        <p:spPr>
          <a:xfrm>
            <a:off x="1674319" y="3377976"/>
            <a:ext cx="575100" cy="57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9" name="Google Shape;79;p25"/>
          <p:cNvSpPr>
            <a:spLocks noGrp="1"/>
          </p:cNvSpPr>
          <p:nvPr>
            <p:ph type="pic" idx="4"/>
          </p:nvPr>
        </p:nvSpPr>
        <p:spPr>
          <a:xfrm>
            <a:off x="3959426" y="3052916"/>
            <a:ext cx="1225200" cy="1225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0" name="Google Shape;80;p25"/>
          <p:cNvSpPr>
            <a:spLocks noGrp="1"/>
          </p:cNvSpPr>
          <p:nvPr>
            <p:ph type="pic" idx="5"/>
          </p:nvPr>
        </p:nvSpPr>
        <p:spPr>
          <a:xfrm>
            <a:off x="5612519" y="3238461"/>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1" name="Google Shape;81;p25"/>
          <p:cNvSpPr>
            <a:spLocks noGrp="1"/>
          </p:cNvSpPr>
          <p:nvPr>
            <p:ph type="pic" idx="6"/>
          </p:nvPr>
        </p:nvSpPr>
        <p:spPr>
          <a:xfrm>
            <a:off x="6894568" y="3377976"/>
            <a:ext cx="575100" cy="57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82"/>
        <p:cNvGrpSpPr/>
        <p:nvPr/>
      </p:nvGrpSpPr>
      <p:grpSpPr>
        <a:xfrm>
          <a:off x="0" y="0"/>
          <a:ext cx="0" cy="0"/>
          <a:chOff x="0" y="0"/>
          <a:chExt cx="0" cy="0"/>
        </a:xfrm>
      </p:grpSpPr>
      <p:sp>
        <p:nvSpPr>
          <p:cNvPr id="83" name="Google Shape;83;p26"/>
          <p:cNvSpPr>
            <a:spLocks noGrp="1"/>
          </p:cNvSpPr>
          <p:nvPr>
            <p:ph type="pic" idx="2"/>
          </p:nvPr>
        </p:nvSpPr>
        <p:spPr>
          <a:xfrm>
            <a:off x="3150667" y="2144642"/>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4" name="Google Shape;84;p26"/>
          <p:cNvSpPr>
            <a:spLocks noGrp="1"/>
          </p:cNvSpPr>
          <p:nvPr>
            <p:ph type="pic" idx="3"/>
          </p:nvPr>
        </p:nvSpPr>
        <p:spPr>
          <a:xfrm>
            <a:off x="2296561" y="374059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5" name="Google Shape;85;p26"/>
          <p:cNvSpPr>
            <a:spLocks noGrp="1"/>
          </p:cNvSpPr>
          <p:nvPr>
            <p:ph type="pic" idx="4"/>
          </p:nvPr>
        </p:nvSpPr>
        <p:spPr>
          <a:xfrm>
            <a:off x="2296561" y="548694"/>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Заголовок и объект">
  <p:cSld name="Заголовок и объект">
    <p:spTree>
      <p:nvGrpSpPr>
        <p:cNvPr id="1" name="Shape 86"/>
        <p:cNvGrpSpPr/>
        <p:nvPr/>
      </p:nvGrpSpPr>
      <p:grpSpPr>
        <a:xfrm>
          <a:off x="0" y="0"/>
          <a:ext cx="0" cy="0"/>
          <a:chOff x="0" y="0"/>
          <a:chExt cx="0" cy="0"/>
        </a:xfrm>
      </p:grpSpPr>
      <p:sp>
        <p:nvSpPr>
          <p:cNvPr id="87" name="Google Shape;87;p27"/>
          <p:cNvSpPr>
            <a:spLocks noGrp="1"/>
          </p:cNvSpPr>
          <p:nvPr>
            <p:ph type="pic" idx="2"/>
          </p:nvPr>
        </p:nvSpPr>
        <p:spPr>
          <a:xfrm>
            <a:off x="1067768" y="0"/>
            <a:ext cx="40500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88"/>
        <p:cNvGrpSpPr/>
        <p:nvPr/>
      </p:nvGrpSpPr>
      <p:grpSpPr>
        <a:xfrm>
          <a:off x="0" y="0"/>
          <a:ext cx="0" cy="0"/>
          <a:chOff x="0" y="0"/>
          <a:chExt cx="0" cy="0"/>
        </a:xfrm>
      </p:grpSpPr>
      <p:sp>
        <p:nvSpPr>
          <p:cNvPr id="89" name="Google Shape;89;p28"/>
          <p:cNvSpPr>
            <a:spLocks noGrp="1"/>
          </p:cNvSpPr>
          <p:nvPr>
            <p:ph type="pic" idx="2"/>
          </p:nvPr>
        </p:nvSpPr>
        <p:spPr>
          <a:xfrm>
            <a:off x="0" y="640080"/>
            <a:ext cx="5098800" cy="1931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90" name="Google Shape;90;p28"/>
          <p:cNvSpPr>
            <a:spLocks noGrp="1"/>
          </p:cNvSpPr>
          <p:nvPr>
            <p:ph type="pic" idx="3"/>
          </p:nvPr>
        </p:nvSpPr>
        <p:spPr>
          <a:xfrm>
            <a:off x="4045217" y="2571750"/>
            <a:ext cx="5098800" cy="1931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91" name="Google Shape;91;p28"/>
          <p:cNvSpPr>
            <a:spLocks noGrp="1"/>
          </p:cNvSpPr>
          <p:nvPr>
            <p:ph type="pic" idx="4"/>
          </p:nvPr>
        </p:nvSpPr>
        <p:spPr>
          <a:xfrm>
            <a:off x="7039844" y="639961"/>
            <a:ext cx="2104200" cy="1941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92" name="Google Shape;92;p28"/>
          <p:cNvSpPr>
            <a:spLocks noGrp="1"/>
          </p:cNvSpPr>
          <p:nvPr>
            <p:ph type="pic" idx="5"/>
          </p:nvPr>
        </p:nvSpPr>
        <p:spPr>
          <a:xfrm>
            <a:off x="0" y="2581275"/>
            <a:ext cx="2104200" cy="1941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93"/>
        <p:cNvGrpSpPr/>
        <p:nvPr/>
      </p:nvGrpSpPr>
      <p:grpSpPr>
        <a:xfrm>
          <a:off x="0" y="0"/>
          <a:ext cx="0" cy="0"/>
          <a:chOff x="0" y="0"/>
          <a:chExt cx="0" cy="0"/>
        </a:xfrm>
      </p:grpSpPr>
      <p:sp>
        <p:nvSpPr>
          <p:cNvPr id="94" name="Google Shape;94;p29"/>
          <p:cNvSpPr>
            <a:spLocks noGrp="1"/>
          </p:cNvSpPr>
          <p:nvPr>
            <p:ph type="pic" idx="2"/>
          </p:nvPr>
        </p:nvSpPr>
        <p:spPr>
          <a:xfrm>
            <a:off x="971464" y="432182"/>
            <a:ext cx="7201200" cy="2362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95"/>
        <p:cNvGrpSpPr/>
        <p:nvPr/>
      </p:nvGrpSpPr>
      <p:grpSpPr>
        <a:xfrm>
          <a:off x="0" y="0"/>
          <a:ext cx="0" cy="0"/>
          <a:chOff x="0" y="0"/>
          <a:chExt cx="0" cy="0"/>
        </a:xfrm>
      </p:grpSpPr>
      <p:sp>
        <p:nvSpPr>
          <p:cNvPr id="96" name="Google Shape;96;p30"/>
          <p:cNvSpPr>
            <a:spLocks noGrp="1"/>
          </p:cNvSpPr>
          <p:nvPr>
            <p:ph type="pic" idx="2"/>
          </p:nvPr>
        </p:nvSpPr>
        <p:spPr>
          <a:xfrm>
            <a:off x="-489226" y="3052916"/>
            <a:ext cx="10122300" cy="151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rot="-5400000">
            <a:off x="4321690" y="1601289"/>
            <a:ext cx="4637100" cy="19410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99"/>
        <p:cNvGrpSpPr/>
        <p:nvPr/>
      </p:nvGrpSpPr>
      <p:grpSpPr>
        <a:xfrm>
          <a:off x="0" y="0"/>
          <a:ext cx="0" cy="0"/>
          <a:chOff x="0" y="0"/>
          <a:chExt cx="0" cy="0"/>
        </a:xfrm>
      </p:grpSpPr>
      <p:sp>
        <p:nvSpPr>
          <p:cNvPr id="100" name="Google Shape;100;p32"/>
          <p:cNvSpPr>
            <a:spLocks noGrp="1"/>
          </p:cNvSpPr>
          <p:nvPr>
            <p:ph type="pic" idx="2"/>
          </p:nvPr>
        </p:nvSpPr>
        <p:spPr>
          <a:xfrm>
            <a:off x="597366" y="697380"/>
            <a:ext cx="1802400" cy="1802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01" name="Google Shape;101;p32"/>
          <p:cNvSpPr>
            <a:spLocks noGrp="1"/>
          </p:cNvSpPr>
          <p:nvPr>
            <p:ph type="pic" idx="3"/>
          </p:nvPr>
        </p:nvSpPr>
        <p:spPr>
          <a:xfrm>
            <a:off x="2577079" y="697380"/>
            <a:ext cx="1802400" cy="1802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02" name="Google Shape;102;p32"/>
          <p:cNvSpPr>
            <a:spLocks noGrp="1"/>
          </p:cNvSpPr>
          <p:nvPr>
            <p:ph type="pic" idx="4"/>
          </p:nvPr>
        </p:nvSpPr>
        <p:spPr>
          <a:xfrm>
            <a:off x="597366" y="2638425"/>
            <a:ext cx="3782100" cy="1802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103"/>
        <p:cNvGrpSpPr/>
        <p:nvPr/>
      </p:nvGrpSpPr>
      <p:grpSpPr>
        <a:xfrm>
          <a:off x="0" y="0"/>
          <a:ext cx="0" cy="0"/>
          <a:chOff x="0" y="0"/>
          <a:chExt cx="0" cy="0"/>
        </a:xfrm>
      </p:grpSpPr>
      <p:sp>
        <p:nvSpPr>
          <p:cNvPr id="104" name="Google Shape;104;p33"/>
          <p:cNvSpPr>
            <a:spLocks noGrp="1"/>
          </p:cNvSpPr>
          <p:nvPr>
            <p:ph type="pic" idx="2"/>
          </p:nvPr>
        </p:nvSpPr>
        <p:spPr>
          <a:xfrm>
            <a:off x="5065373" y="1034058"/>
            <a:ext cx="3074400" cy="3075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
        <p:cNvGrpSpPr/>
        <p:nvPr/>
      </p:nvGrpSpPr>
      <p:grpSpPr>
        <a:xfrm>
          <a:off x="0" y="0"/>
          <a:ext cx="0" cy="0"/>
          <a:chOff x="0" y="0"/>
          <a:chExt cx="0" cy="0"/>
        </a:xfrm>
      </p:grpSpPr>
      <p:sp>
        <p:nvSpPr>
          <p:cNvPr id="18" name="Google Shape;18;p7"/>
          <p:cNvSpPr>
            <a:spLocks noGrp="1"/>
          </p:cNvSpPr>
          <p:nvPr>
            <p:ph type="pic" idx="2"/>
          </p:nvPr>
        </p:nvSpPr>
        <p:spPr>
          <a:xfrm>
            <a:off x="0" y="0"/>
            <a:ext cx="40455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105"/>
        <p:cNvGrpSpPr/>
        <p:nvPr/>
      </p:nvGrpSpPr>
      <p:grpSpPr>
        <a:xfrm>
          <a:off x="0" y="0"/>
          <a:ext cx="0" cy="0"/>
          <a:chOff x="0" y="0"/>
          <a:chExt cx="0" cy="0"/>
        </a:xfrm>
      </p:grpSpPr>
      <p:sp>
        <p:nvSpPr>
          <p:cNvPr id="106" name="Google Shape;106;p34"/>
          <p:cNvSpPr>
            <a:spLocks noGrp="1"/>
          </p:cNvSpPr>
          <p:nvPr>
            <p:ph type="pic" idx="2"/>
          </p:nvPr>
        </p:nvSpPr>
        <p:spPr>
          <a:xfrm>
            <a:off x="3687333" y="182762"/>
            <a:ext cx="4896900" cy="4778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51_Custom Layout">
  <p:cSld name="51_Custom Layout">
    <p:spTree>
      <p:nvGrpSpPr>
        <p:cNvPr id="1" name="Shape 107"/>
        <p:cNvGrpSpPr/>
        <p:nvPr/>
      </p:nvGrpSpPr>
      <p:grpSpPr>
        <a:xfrm>
          <a:off x="0" y="0"/>
          <a:ext cx="0" cy="0"/>
          <a:chOff x="0" y="0"/>
          <a:chExt cx="0" cy="0"/>
        </a:xfrm>
      </p:grpSpPr>
      <p:sp>
        <p:nvSpPr>
          <p:cNvPr id="108" name="Google Shape;108;p35"/>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sp>
        <p:nvSpPr>
          <p:cNvPr id="110" name="Google Shape;110;p36"/>
          <p:cNvSpPr>
            <a:spLocks noGrp="1"/>
          </p:cNvSpPr>
          <p:nvPr>
            <p:ph type="pic" idx="2"/>
          </p:nvPr>
        </p:nvSpPr>
        <p:spPr>
          <a:xfrm>
            <a:off x="2076775" y="974407"/>
            <a:ext cx="1666800" cy="280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1" name="Google Shape;111;p36"/>
          <p:cNvSpPr>
            <a:spLocks noGrp="1"/>
          </p:cNvSpPr>
          <p:nvPr>
            <p:ph type="pic" idx="3"/>
          </p:nvPr>
        </p:nvSpPr>
        <p:spPr>
          <a:xfrm>
            <a:off x="3738671" y="974407"/>
            <a:ext cx="1666800" cy="280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2" name="Google Shape;112;p36"/>
          <p:cNvSpPr>
            <a:spLocks noGrp="1"/>
          </p:cNvSpPr>
          <p:nvPr>
            <p:ph type="pic" idx="4"/>
          </p:nvPr>
        </p:nvSpPr>
        <p:spPr>
          <a:xfrm>
            <a:off x="5400566" y="974407"/>
            <a:ext cx="1666800" cy="280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3_Custom Layout">
  <p:cSld name="43_Custom Layout">
    <p:spTree>
      <p:nvGrpSpPr>
        <p:cNvPr id="1" name="Shape 113"/>
        <p:cNvGrpSpPr/>
        <p:nvPr/>
      </p:nvGrpSpPr>
      <p:grpSpPr>
        <a:xfrm>
          <a:off x="0" y="0"/>
          <a:ext cx="0" cy="0"/>
          <a:chOff x="0" y="0"/>
          <a:chExt cx="0" cy="0"/>
        </a:xfrm>
      </p:grpSpPr>
      <p:sp>
        <p:nvSpPr>
          <p:cNvPr id="114" name="Google Shape;114;p37"/>
          <p:cNvSpPr>
            <a:spLocks noGrp="1"/>
          </p:cNvSpPr>
          <p:nvPr>
            <p:ph type="pic" idx="2"/>
          </p:nvPr>
        </p:nvSpPr>
        <p:spPr>
          <a:xfrm>
            <a:off x="2224393" y="1114425"/>
            <a:ext cx="1705500" cy="987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5" name="Google Shape;115;p37"/>
          <p:cNvSpPr>
            <a:spLocks noGrp="1"/>
          </p:cNvSpPr>
          <p:nvPr>
            <p:ph type="pic" idx="3"/>
          </p:nvPr>
        </p:nvSpPr>
        <p:spPr>
          <a:xfrm>
            <a:off x="2224393" y="2101850"/>
            <a:ext cx="1705500" cy="987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6" name="Google Shape;116;p37"/>
          <p:cNvSpPr>
            <a:spLocks noGrp="1"/>
          </p:cNvSpPr>
          <p:nvPr>
            <p:ph type="pic" idx="4"/>
          </p:nvPr>
        </p:nvSpPr>
        <p:spPr>
          <a:xfrm>
            <a:off x="2224393" y="3089275"/>
            <a:ext cx="1705500" cy="987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117"/>
        <p:cNvGrpSpPr/>
        <p:nvPr/>
      </p:nvGrpSpPr>
      <p:grpSpPr>
        <a:xfrm>
          <a:off x="0" y="0"/>
          <a:ext cx="0" cy="0"/>
          <a:chOff x="0" y="0"/>
          <a:chExt cx="0" cy="0"/>
        </a:xfrm>
      </p:grpSpPr>
      <p:sp>
        <p:nvSpPr>
          <p:cNvPr id="118" name="Google Shape;118;p38"/>
          <p:cNvSpPr>
            <a:spLocks noGrp="1"/>
          </p:cNvSpPr>
          <p:nvPr>
            <p:ph type="pic" idx="2"/>
          </p:nvPr>
        </p:nvSpPr>
        <p:spPr>
          <a:xfrm>
            <a:off x="3607124" y="1721644"/>
            <a:ext cx="1928700" cy="25860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119"/>
        <p:cNvGrpSpPr/>
        <p:nvPr/>
      </p:nvGrpSpPr>
      <p:grpSpPr>
        <a:xfrm>
          <a:off x="0" y="0"/>
          <a:ext cx="0" cy="0"/>
          <a:chOff x="0" y="0"/>
          <a:chExt cx="0" cy="0"/>
        </a:xfrm>
      </p:grpSpPr>
      <p:sp>
        <p:nvSpPr>
          <p:cNvPr id="120" name="Google Shape;120;p39"/>
          <p:cNvSpPr>
            <a:spLocks noGrp="1"/>
          </p:cNvSpPr>
          <p:nvPr>
            <p:ph type="pic" idx="2"/>
          </p:nvPr>
        </p:nvSpPr>
        <p:spPr>
          <a:xfrm>
            <a:off x="1662848" y="2517458"/>
            <a:ext cx="5794200" cy="154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121"/>
        <p:cNvGrpSpPr/>
        <p:nvPr/>
      </p:nvGrpSpPr>
      <p:grpSpPr>
        <a:xfrm>
          <a:off x="0" y="0"/>
          <a:ext cx="0" cy="0"/>
          <a:chOff x="0" y="0"/>
          <a:chExt cx="0" cy="0"/>
        </a:xfrm>
      </p:grpSpPr>
      <p:sp>
        <p:nvSpPr>
          <p:cNvPr id="122" name="Google Shape;122;p40"/>
          <p:cNvSpPr>
            <a:spLocks noGrp="1"/>
          </p:cNvSpPr>
          <p:nvPr>
            <p:ph type="pic" idx="2"/>
          </p:nvPr>
        </p:nvSpPr>
        <p:spPr>
          <a:xfrm>
            <a:off x="-652800" y="930733"/>
            <a:ext cx="4964100" cy="32820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123"/>
        <p:cNvGrpSpPr/>
        <p:nvPr/>
      </p:nvGrpSpPr>
      <p:grpSpPr>
        <a:xfrm>
          <a:off x="0" y="0"/>
          <a:ext cx="0" cy="0"/>
          <a:chOff x="0" y="0"/>
          <a:chExt cx="0" cy="0"/>
        </a:xfrm>
      </p:grpSpPr>
      <p:sp>
        <p:nvSpPr>
          <p:cNvPr id="124" name="Google Shape;124;p41"/>
          <p:cNvSpPr>
            <a:spLocks noGrp="1"/>
          </p:cNvSpPr>
          <p:nvPr>
            <p:ph type="pic" idx="2"/>
          </p:nvPr>
        </p:nvSpPr>
        <p:spPr>
          <a:xfrm>
            <a:off x="1985705" y="804863"/>
            <a:ext cx="5181000" cy="337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_S3">
  <p:cSld name="3_S3">
    <p:bg>
      <p:bgPr>
        <a:solidFill>
          <a:schemeClr val="lt1"/>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cSld name="Main">
    <p:spTree>
      <p:nvGrpSpPr>
        <p:cNvPr id="1" name="Shape 1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9"/>
        <p:cNvGrpSpPr/>
        <p:nvPr/>
      </p:nvGrpSpPr>
      <p:grpSpPr>
        <a:xfrm>
          <a:off x="0" y="0"/>
          <a:ext cx="0" cy="0"/>
          <a:chOff x="0" y="0"/>
          <a:chExt cx="0" cy="0"/>
        </a:xfrm>
      </p:grpSpPr>
      <p:sp>
        <p:nvSpPr>
          <p:cNvPr id="20" name="Google Shape;20;p8"/>
          <p:cNvSpPr>
            <a:spLocks noGrp="1"/>
          </p:cNvSpPr>
          <p:nvPr>
            <p:ph type="pic" idx="2"/>
          </p:nvPr>
        </p:nvSpPr>
        <p:spPr>
          <a:xfrm>
            <a:off x="0" y="0"/>
            <a:ext cx="9144000" cy="2571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ster Slide 1">
  <p:cSld name="Master Slide 1">
    <p:spTree>
      <p:nvGrpSpPr>
        <p:cNvPr id="1" name="Shape 12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3_Пользовательский макет">
  <p:cSld name="23_Пользовательский макет">
    <p:bg>
      <p:bgPr>
        <a:solidFill>
          <a:schemeClr val="lt1"/>
        </a:solid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13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1"/>
        <p:cNvGrpSpPr/>
        <p:nvPr/>
      </p:nvGrpSpPr>
      <p:grpSpPr>
        <a:xfrm>
          <a:off x="0" y="0"/>
          <a:ext cx="0" cy="0"/>
          <a:chOff x="0" y="0"/>
          <a:chExt cx="0" cy="0"/>
        </a:xfrm>
      </p:grpSpPr>
      <p:sp>
        <p:nvSpPr>
          <p:cNvPr id="22" name="Google Shape;22;p9"/>
          <p:cNvSpPr>
            <a:spLocks noGrp="1"/>
          </p:cNvSpPr>
          <p:nvPr>
            <p:ph type="pic" idx="2"/>
          </p:nvPr>
        </p:nvSpPr>
        <p:spPr>
          <a:xfrm>
            <a:off x="5098307" y="0"/>
            <a:ext cx="40455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23"/>
        <p:cNvGrpSpPr/>
        <p:nvPr/>
      </p:nvGrpSpPr>
      <p:grpSpPr>
        <a:xfrm>
          <a:off x="0" y="0"/>
          <a:ext cx="0" cy="0"/>
          <a:chOff x="0" y="0"/>
          <a:chExt cx="0" cy="0"/>
        </a:xfrm>
      </p:grpSpPr>
      <p:sp>
        <p:nvSpPr>
          <p:cNvPr id="24" name="Google Shape;24;p10"/>
          <p:cNvSpPr>
            <a:spLocks noGrp="1"/>
          </p:cNvSpPr>
          <p:nvPr>
            <p:ph type="pic" idx="2"/>
          </p:nvPr>
        </p:nvSpPr>
        <p:spPr>
          <a:xfrm>
            <a:off x="0" y="1692377"/>
            <a:ext cx="4899300" cy="345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5"/>
        <p:cNvGrpSpPr/>
        <p:nvPr/>
      </p:nvGrpSpPr>
      <p:grpSpPr>
        <a:xfrm>
          <a:off x="0" y="0"/>
          <a:ext cx="0" cy="0"/>
          <a:chOff x="0" y="0"/>
          <a:chExt cx="0" cy="0"/>
        </a:xfrm>
      </p:grpSpPr>
      <p:sp>
        <p:nvSpPr>
          <p:cNvPr id="26" name="Google Shape;26;p11"/>
          <p:cNvSpPr>
            <a:spLocks noGrp="1"/>
          </p:cNvSpPr>
          <p:nvPr>
            <p:ph type="pic" idx="2"/>
          </p:nvPr>
        </p:nvSpPr>
        <p:spPr>
          <a:xfrm>
            <a:off x="0" y="2571750"/>
            <a:ext cx="9144000" cy="2160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27"/>
        <p:cNvGrpSpPr/>
        <p:nvPr/>
      </p:nvGrpSpPr>
      <p:grpSpPr>
        <a:xfrm>
          <a:off x="0" y="0"/>
          <a:ext cx="0" cy="0"/>
          <a:chOff x="0" y="0"/>
          <a:chExt cx="0" cy="0"/>
        </a:xfrm>
      </p:grpSpPr>
      <p:sp>
        <p:nvSpPr>
          <p:cNvPr id="28" name="Google Shape;28;p12"/>
          <p:cNvSpPr>
            <a:spLocks noGrp="1"/>
          </p:cNvSpPr>
          <p:nvPr>
            <p:ph type="pic" idx="2"/>
          </p:nvPr>
        </p:nvSpPr>
        <p:spPr>
          <a:xfrm>
            <a:off x="-165898" y="3130345"/>
            <a:ext cx="3550200" cy="1913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29" name="Google Shape;29;p12"/>
          <p:cNvSpPr>
            <a:spLocks noGrp="1"/>
          </p:cNvSpPr>
          <p:nvPr>
            <p:ph type="pic" idx="3"/>
          </p:nvPr>
        </p:nvSpPr>
        <p:spPr>
          <a:xfrm>
            <a:off x="2408551" y="2571750"/>
            <a:ext cx="4326900" cy="2332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30" name="Google Shape;30;p12"/>
          <p:cNvSpPr>
            <a:spLocks noGrp="1"/>
          </p:cNvSpPr>
          <p:nvPr>
            <p:ph type="pic" idx="4"/>
          </p:nvPr>
        </p:nvSpPr>
        <p:spPr>
          <a:xfrm>
            <a:off x="5759685" y="3130345"/>
            <a:ext cx="3550200" cy="1913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31"/>
        <p:cNvGrpSpPr/>
        <p:nvPr/>
      </p:nvGrpSpPr>
      <p:grpSpPr>
        <a:xfrm>
          <a:off x="0" y="0"/>
          <a:ext cx="0" cy="0"/>
          <a:chOff x="0" y="0"/>
          <a:chExt cx="0" cy="0"/>
        </a:xfrm>
      </p:grpSpPr>
      <p:sp>
        <p:nvSpPr>
          <p:cNvPr id="32" name="Google Shape;32;p13"/>
          <p:cNvSpPr>
            <a:spLocks noGrp="1"/>
          </p:cNvSpPr>
          <p:nvPr>
            <p:ph type="pic" idx="2"/>
          </p:nvPr>
        </p:nvSpPr>
        <p:spPr>
          <a:xfrm>
            <a:off x="0" y="2571750"/>
            <a:ext cx="4572000" cy="2571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33" name="Google Shape;33;p13"/>
          <p:cNvSpPr>
            <a:spLocks noGrp="1"/>
          </p:cNvSpPr>
          <p:nvPr>
            <p:ph type="pic" idx="3"/>
          </p:nvPr>
        </p:nvSpPr>
        <p:spPr>
          <a:xfrm>
            <a:off x="4572000" y="0"/>
            <a:ext cx="4572000" cy="2571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uffleframework.com/ganach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heethereum.wiki/w/index.php/ERC20_Token_Standar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infura.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amazon.com/Mastering-Bitcoin-Programming-Open-Blockchain-ebook/dp/B071K7FCD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amazon.com/Digital-Gold-Bitcoin-Millionaires-Reinvent-ebook/dp/B00P6TZLOU/ref=sr_1_1?s=digital-text&amp;ie=UTF8&amp;qid=1542482592&amp;sr=1-1&amp;keywords=digital+gold" TargetMode="External"/><Relationship Id="rId4" Type="http://schemas.openxmlformats.org/officeDocument/2006/relationships/hyperlink" Target="https://www.amazon.com/Mastering-Ethereum-Building-Smart-Contracts-ebook/dp/B07KGLNL76/ref=sr_1_1?s=digital-text&amp;ie=UTF8&amp;qid=1542482498&amp;sr=1-1&amp;keywords=mastering+ethereu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Peer-to-peer" TargetMode="External"/><Relationship Id="rId5" Type="http://schemas.openxmlformats.org/officeDocument/2006/relationships/hyperlink" Target="https://en.wikipedia.org/wiki/Central_bank" TargetMode="External"/><Relationship Id="rId4" Type="http://schemas.openxmlformats.org/officeDocument/2006/relationships/hyperlink" Target="https://en.wikipedia.org/wiki/Digital_currenc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6"/>
            <a:ext cx="9162900" cy="151398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0" name="Google Shape;280;p98"/>
          <p:cNvSpPr txBox="1"/>
          <p:nvPr/>
        </p:nvSpPr>
        <p:spPr>
          <a:xfrm>
            <a:off x="4010141" y="1779640"/>
            <a:ext cx="2986114" cy="624196"/>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2000" dirty="0">
                <a:solidFill>
                  <a:schemeClr val="accent1">
                    <a:lumMod val="50000"/>
                  </a:schemeClr>
                </a:solidFill>
                <a:latin typeface="Poppins"/>
                <a:ea typeface="Poppins"/>
                <a:cs typeface="Poppins"/>
                <a:sym typeface="Poppins"/>
              </a:rPr>
              <a:t>What is a blockchain? </a:t>
            </a:r>
            <a:r>
              <a:rPr lang="en-US" sz="1200" dirty="0">
                <a:solidFill>
                  <a:schemeClr val="accent1">
                    <a:lumMod val="50000"/>
                  </a:schemeClr>
                </a:solidFill>
                <a:latin typeface="Poppins"/>
                <a:ea typeface="Poppins"/>
                <a:cs typeface="Poppins"/>
                <a:sym typeface="Poppins"/>
              </a:rPr>
              <a:t>Brief History, Intro to Bitcoin</a:t>
            </a:r>
            <a:endParaRPr sz="1200" b="0" i="0" u="none" strike="noStrike" cap="none" dirty="0">
              <a:solidFill>
                <a:schemeClr val="accent1">
                  <a:lumMod val="50000"/>
                </a:schemeClr>
              </a:solidFill>
              <a:latin typeface="Poppins"/>
              <a:ea typeface="Poppins"/>
              <a:cs typeface="Poppins"/>
              <a:sym typeface="Poppins"/>
            </a:endParaRPr>
          </a:p>
        </p:txBody>
      </p:sp>
      <p:sp>
        <p:nvSpPr>
          <p:cNvPr id="283" name="Google Shape;283;p98"/>
          <p:cNvSpPr txBox="1"/>
          <p:nvPr/>
        </p:nvSpPr>
        <p:spPr>
          <a:xfrm>
            <a:off x="-249204" y="161109"/>
            <a:ext cx="9317790" cy="472908"/>
          </a:xfrm>
          <a:prstGeom prst="rect">
            <a:avLst/>
          </a:prstGeom>
          <a:noFill/>
          <a:ln>
            <a:noFill/>
          </a:ln>
        </p:spPr>
        <p:txBody>
          <a:bodyPr spcFirstLastPara="1" wrap="square" lIns="34275" tIns="34275" rIns="34275" bIns="34275" anchor="t" anchorCtr="0">
            <a:noAutofit/>
          </a:bodyPr>
          <a:lstStyle/>
          <a:p>
            <a:pPr algn="ctr">
              <a:spcAft>
                <a:spcPts val="600"/>
              </a:spcAft>
              <a:buSzPts val="3600"/>
            </a:pPr>
            <a:r>
              <a:rPr lang="en-US" sz="2400" cap="all" dirty="0">
                <a:solidFill>
                  <a:schemeClr val="bg1"/>
                </a:solidFill>
                <a:latin typeface="Raleway" panose="020B0604020202020204" charset="0"/>
              </a:rPr>
              <a:t>BLOCKCHAIN EXPLAINED: </a:t>
            </a:r>
          </a:p>
          <a:p>
            <a:pPr algn="ctr">
              <a:spcAft>
                <a:spcPts val="600"/>
              </a:spcAft>
              <a:buSzPts val="3600"/>
            </a:pPr>
            <a:r>
              <a:rPr lang="en-US" sz="3200" cap="all" dirty="0">
                <a:solidFill>
                  <a:schemeClr val="bg1"/>
                </a:solidFill>
                <a:latin typeface="Raleway" panose="020B0604020202020204" charset="0"/>
              </a:rPr>
              <a:t>LET’S #BUIDL TOGETHER</a:t>
            </a: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FFFFFF"/>
              </a:solidFill>
              <a:latin typeface="Raleway"/>
              <a:ea typeface="Raleway"/>
              <a:cs typeface="Raleway"/>
              <a:sym typeface="Raleway"/>
            </a:endParaRPr>
          </a:p>
        </p:txBody>
      </p:sp>
      <p:pic>
        <p:nvPicPr>
          <p:cNvPr id="9" name="Picture 8">
            <a:extLst>
              <a:ext uri="{FF2B5EF4-FFF2-40B4-BE49-F238E27FC236}">
                <a16:creationId xmlns:a16="http://schemas.microsoft.com/office/drawing/2014/main" id="{5A23C33C-1A78-4D9D-99BE-D4A3B13556A4}"/>
              </a:ext>
            </a:extLst>
          </p:cNvPr>
          <p:cNvPicPr>
            <a:picLocks noChangeAspect="1"/>
          </p:cNvPicPr>
          <p:nvPr/>
        </p:nvPicPr>
        <p:blipFill>
          <a:blip r:embed="rId3"/>
          <a:stretch>
            <a:fillRect/>
          </a:stretch>
        </p:blipFill>
        <p:spPr>
          <a:xfrm>
            <a:off x="1656170" y="1854681"/>
            <a:ext cx="1553656" cy="1553656"/>
          </a:xfrm>
          <a:prstGeom prst="rect">
            <a:avLst/>
          </a:prstGeom>
        </p:spPr>
      </p:pic>
      <p:sp>
        <p:nvSpPr>
          <p:cNvPr id="14" name="Google Shape;280;p98">
            <a:extLst>
              <a:ext uri="{FF2B5EF4-FFF2-40B4-BE49-F238E27FC236}">
                <a16:creationId xmlns:a16="http://schemas.microsoft.com/office/drawing/2014/main" id="{7490997F-EAA2-4107-841C-D7E43E86DC5B}"/>
              </a:ext>
            </a:extLst>
          </p:cNvPr>
          <p:cNvSpPr txBox="1"/>
          <p:nvPr/>
        </p:nvSpPr>
        <p:spPr>
          <a:xfrm>
            <a:off x="1856120" y="3606306"/>
            <a:ext cx="1353706" cy="349487"/>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1800" dirty="0">
                <a:solidFill>
                  <a:schemeClr val="accent1">
                    <a:lumMod val="50000"/>
                  </a:schemeClr>
                </a:solidFill>
                <a:latin typeface="Poppins"/>
                <a:ea typeface="Poppins"/>
                <a:cs typeface="Poppins"/>
                <a:sym typeface="Poppins"/>
              </a:rPr>
              <a:t>Deji Jimoh</a:t>
            </a:r>
            <a:endParaRPr sz="1800" b="0" i="0" u="none" strike="noStrike" cap="none" dirty="0">
              <a:solidFill>
                <a:schemeClr val="accent1">
                  <a:lumMod val="50000"/>
                </a:schemeClr>
              </a:solidFill>
              <a:latin typeface="Poppins"/>
              <a:ea typeface="Poppins"/>
              <a:cs typeface="Poppins"/>
              <a:sym typeface="Poppins"/>
            </a:endParaRPr>
          </a:p>
        </p:txBody>
      </p:sp>
      <p:pic>
        <p:nvPicPr>
          <p:cNvPr id="11" name="Picture 10">
            <a:extLst>
              <a:ext uri="{FF2B5EF4-FFF2-40B4-BE49-F238E27FC236}">
                <a16:creationId xmlns:a16="http://schemas.microsoft.com/office/drawing/2014/main" id="{6929E04D-564A-408D-84B0-CEBF87590641}"/>
              </a:ext>
            </a:extLst>
          </p:cNvPr>
          <p:cNvPicPr>
            <a:picLocks noChangeAspect="1"/>
          </p:cNvPicPr>
          <p:nvPr/>
        </p:nvPicPr>
        <p:blipFill>
          <a:blip r:embed="rId4"/>
          <a:stretch>
            <a:fillRect/>
          </a:stretch>
        </p:blipFill>
        <p:spPr>
          <a:xfrm>
            <a:off x="1856120" y="3998215"/>
            <a:ext cx="1160830" cy="253272"/>
          </a:xfrm>
          <a:prstGeom prst="rect">
            <a:avLst/>
          </a:prstGeom>
        </p:spPr>
      </p:pic>
      <p:sp>
        <p:nvSpPr>
          <p:cNvPr id="17" name="Google Shape;280;p98">
            <a:extLst>
              <a:ext uri="{FF2B5EF4-FFF2-40B4-BE49-F238E27FC236}">
                <a16:creationId xmlns:a16="http://schemas.microsoft.com/office/drawing/2014/main" id="{2584D714-D6CA-46EE-9D09-F1AFA608F7F5}"/>
              </a:ext>
            </a:extLst>
          </p:cNvPr>
          <p:cNvSpPr txBox="1"/>
          <p:nvPr/>
        </p:nvSpPr>
        <p:spPr>
          <a:xfrm>
            <a:off x="4010141" y="2729043"/>
            <a:ext cx="2986114" cy="624196"/>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2000" dirty="0">
                <a:solidFill>
                  <a:schemeClr val="accent1">
                    <a:lumMod val="50000"/>
                  </a:schemeClr>
                </a:solidFill>
                <a:latin typeface="Poppins"/>
                <a:ea typeface="Poppins"/>
                <a:cs typeface="Poppins"/>
                <a:sym typeface="Poppins"/>
              </a:rPr>
              <a:t>What is Ethereum? </a:t>
            </a:r>
            <a:endParaRPr lang="en-US" sz="1200" dirty="0">
              <a:solidFill>
                <a:schemeClr val="accent1">
                  <a:lumMod val="50000"/>
                </a:schemeClr>
              </a:solidFill>
              <a:latin typeface="Poppins"/>
              <a:ea typeface="Poppins"/>
              <a:cs typeface="Poppins"/>
              <a:sym typeface="Poppins"/>
            </a:endParaRPr>
          </a:p>
          <a:p>
            <a:pPr marL="0" lvl="0" indent="0" rtl="0">
              <a:spcBef>
                <a:spcPts val="400"/>
              </a:spcBef>
              <a:spcAft>
                <a:spcPts val="0"/>
              </a:spcAft>
              <a:buClr>
                <a:schemeClr val="dk1"/>
              </a:buClr>
              <a:buSzPts val="1800"/>
              <a:buFont typeface="Arial"/>
              <a:buNone/>
            </a:pPr>
            <a:r>
              <a:rPr lang="en-US" sz="1200" dirty="0">
                <a:solidFill>
                  <a:schemeClr val="accent1">
                    <a:lumMod val="50000"/>
                  </a:schemeClr>
                </a:solidFill>
                <a:latin typeface="Poppins"/>
                <a:ea typeface="Poppins"/>
                <a:cs typeface="Poppins"/>
                <a:sym typeface="Poppins"/>
              </a:rPr>
              <a:t>“The world computer”</a:t>
            </a:r>
            <a:endParaRPr sz="1200" b="0" i="0" u="none" strike="noStrike" cap="none" dirty="0">
              <a:solidFill>
                <a:schemeClr val="accent1">
                  <a:lumMod val="50000"/>
                </a:schemeClr>
              </a:solidFill>
              <a:latin typeface="Poppins"/>
              <a:ea typeface="Poppins"/>
              <a:cs typeface="Poppins"/>
              <a:sym typeface="Poppins"/>
            </a:endParaRPr>
          </a:p>
        </p:txBody>
      </p:sp>
      <p:sp>
        <p:nvSpPr>
          <p:cNvPr id="18" name="Google Shape;280;p98">
            <a:extLst>
              <a:ext uri="{FF2B5EF4-FFF2-40B4-BE49-F238E27FC236}">
                <a16:creationId xmlns:a16="http://schemas.microsoft.com/office/drawing/2014/main" id="{DA33B7F5-8C0B-4DE8-BAC9-4855981E25FA}"/>
              </a:ext>
            </a:extLst>
          </p:cNvPr>
          <p:cNvSpPr txBox="1"/>
          <p:nvPr/>
        </p:nvSpPr>
        <p:spPr>
          <a:xfrm>
            <a:off x="4010141" y="3781049"/>
            <a:ext cx="3696267" cy="624196"/>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2000" dirty="0">
                <a:solidFill>
                  <a:schemeClr val="accent1">
                    <a:lumMod val="50000"/>
                  </a:schemeClr>
                </a:solidFill>
                <a:latin typeface="Poppins"/>
                <a:ea typeface="Poppins"/>
                <a:cs typeface="Poppins"/>
                <a:sym typeface="Poppins"/>
              </a:rPr>
              <a:t>What is a smart contract? </a:t>
            </a:r>
            <a:endParaRPr lang="en-US" sz="1200" dirty="0">
              <a:solidFill>
                <a:schemeClr val="accent1">
                  <a:lumMod val="50000"/>
                </a:schemeClr>
              </a:solidFill>
              <a:latin typeface="Poppins"/>
              <a:ea typeface="Poppins"/>
              <a:cs typeface="Poppins"/>
              <a:sym typeface="Poppins"/>
            </a:endParaRPr>
          </a:p>
          <a:p>
            <a:pPr marL="0" lvl="0" indent="0" rtl="0">
              <a:spcBef>
                <a:spcPts val="400"/>
              </a:spcBef>
              <a:spcAft>
                <a:spcPts val="0"/>
              </a:spcAft>
              <a:buClr>
                <a:schemeClr val="dk1"/>
              </a:buClr>
              <a:buSzPts val="1800"/>
              <a:buFont typeface="Arial"/>
              <a:buNone/>
            </a:pPr>
            <a:r>
              <a:rPr lang="en-US" sz="1200" b="0" i="0" u="none" strike="noStrike" cap="none" dirty="0">
                <a:solidFill>
                  <a:schemeClr val="accent1">
                    <a:lumMod val="50000"/>
                  </a:schemeClr>
                </a:solidFill>
                <a:latin typeface="Poppins"/>
                <a:ea typeface="Poppins"/>
                <a:cs typeface="Poppins"/>
                <a:sym typeface="Poppins"/>
              </a:rPr>
              <a:t>Your first decentralized web a</a:t>
            </a:r>
            <a:r>
              <a:rPr lang="en-US" sz="1200" dirty="0">
                <a:solidFill>
                  <a:schemeClr val="accent1">
                    <a:lumMod val="50000"/>
                  </a:schemeClr>
                </a:solidFill>
                <a:latin typeface="Poppins"/>
                <a:ea typeface="Poppins"/>
                <a:cs typeface="Poppins"/>
                <a:sym typeface="Poppins"/>
              </a:rPr>
              <a:t>pp</a:t>
            </a:r>
            <a:endParaRPr sz="1200" b="0" i="0" u="none" strike="noStrike" cap="none" dirty="0">
              <a:solidFill>
                <a:schemeClr val="accent1">
                  <a:lumMod val="50000"/>
                </a:schemeClr>
              </a:solidFill>
              <a:latin typeface="Poppins"/>
              <a:ea typeface="Poppins"/>
              <a:cs typeface="Poppins"/>
              <a:sym typeface="Poppins"/>
            </a:endParaRPr>
          </a:p>
        </p:txBody>
      </p:sp>
    </p:spTree>
    <p:extLst>
      <p:ext uri="{BB962C8B-B14F-4D97-AF65-F5344CB8AC3E}">
        <p14:creationId xmlns:p14="http://schemas.microsoft.com/office/powerpoint/2010/main" val="342981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6"/>
            <a:ext cx="9162900" cy="151398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0" name="Google Shape;280;p98"/>
          <p:cNvSpPr txBox="1"/>
          <p:nvPr/>
        </p:nvSpPr>
        <p:spPr>
          <a:xfrm>
            <a:off x="545359" y="1756072"/>
            <a:ext cx="4178357" cy="461400"/>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1800" dirty="0">
                <a:solidFill>
                  <a:schemeClr val="accent1">
                    <a:lumMod val="50000"/>
                  </a:schemeClr>
                </a:solidFill>
                <a:latin typeface="Poppins"/>
                <a:ea typeface="Poppins"/>
                <a:cs typeface="Poppins"/>
                <a:sym typeface="Poppins"/>
              </a:rPr>
              <a:t>What is a decentralized web app?</a:t>
            </a:r>
            <a:endParaRPr sz="1800" b="0" i="0" u="none" strike="noStrike" cap="none" dirty="0">
              <a:solidFill>
                <a:schemeClr val="accent1">
                  <a:lumMod val="50000"/>
                </a:schemeClr>
              </a:solidFill>
              <a:latin typeface="Poppins"/>
              <a:ea typeface="Poppins"/>
              <a:cs typeface="Poppins"/>
              <a:sym typeface="Poppins"/>
            </a:endParaRPr>
          </a:p>
        </p:txBody>
      </p:sp>
      <p:sp>
        <p:nvSpPr>
          <p:cNvPr id="283" name="Google Shape;283;p98"/>
          <p:cNvSpPr txBox="1"/>
          <p:nvPr/>
        </p:nvSpPr>
        <p:spPr>
          <a:xfrm>
            <a:off x="897751" y="472787"/>
            <a:ext cx="7709090" cy="651599"/>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Your First Decentralized Web App</a:t>
            </a:r>
            <a:endParaRPr sz="3600" b="1" i="0" u="none" strike="noStrike" cap="none" dirty="0">
              <a:solidFill>
                <a:srgbClr val="FFFFFF"/>
              </a:solidFill>
              <a:latin typeface="Raleway"/>
              <a:ea typeface="Raleway"/>
              <a:cs typeface="Raleway"/>
              <a:sym typeface="Raleway"/>
            </a:endParaRPr>
          </a:p>
        </p:txBody>
      </p:sp>
      <p:sp>
        <p:nvSpPr>
          <p:cNvPr id="16" name="Google Shape;280;p98">
            <a:extLst>
              <a:ext uri="{FF2B5EF4-FFF2-40B4-BE49-F238E27FC236}">
                <a16:creationId xmlns:a16="http://schemas.microsoft.com/office/drawing/2014/main" id="{9620E61D-B42C-4E92-9689-DDD44C486857}"/>
              </a:ext>
            </a:extLst>
          </p:cNvPr>
          <p:cNvSpPr txBox="1"/>
          <p:nvPr/>
        </p:nvSpPr>
        <p:spPr>
          <a:xfrm>
            <a:off x="1124206" y="2179100"/>
            <a:ext cx="7482635" cy="1060253"/>
          </a:xfrm>
          <a:prstGeom prst="rect">
            <a:avLst/>
          </a:prstGeom>
          <a:noFill/>
          <a:ln>
            <a:noFill/>
          </a:ln>
        </p:spPr>
        <p:txBody>
          <a:bodyPr spcFirstLastPara="1" wrap="square" lIns="0" tIns="0" rIns="0" bIns="0" anchor="t" anchorCtr="0">
            <a:noAutofit/>
          </a:bodyPr>
          <a:lstStyle/>
          <a:p>
            <a:pPr marL="0" lvl="0" indent="0" rtl="0">
              <a:lnSpc>
                <a:spcPct val="150000"/>
              </a:lnSpc>
              <a:spcBef>
                <a:spcPts val="400"/>
              </a:spcBef>
              <a:spcAft>
                <a:spcPts val="0"/>
              </a:spcAft>
              <a:buClr>
                <a:schemeClr val="dk1"/>
              </a:buClr>
              <a:buSzPts val="1800"/>
              <a:buFont typeface="Arial"/>
              <a:buNone/>
            </a:pPr>
            <a:r>
              <a:rPr lang="en-US" dirty="0">
                <a:solidFill>
                  <a:schemeClr val="accent1">
                    <a:lumMod val="50000"/>
                  </a:schemeClr>
                </a:solidFill>
                <a:latin typeface="Poppins"/>
                <a:ea typeface="Poppins"/>
                <a:cs typeface="Poppins"/>
                <a:sym typeface="Poppins"/>
              </a:rPr>
              <a:t>An application that runs on a P2P network of computers. Unlike centralized applications, there is no single authority or set of servers responsible for running application logic.</a:t>
            </a:r>
          </a:p>
          <a:p>
            <a:pPr marL="285750" lvl="1" indent="-285750">
              <a:lnSpc>
                <a:spcPct val="150000"/>
              </a:lnSpc>
              <a:spcBef>
                <a:spcPts val="400"/>
              </a:spcBef>
              <a:buClr>
                <a:schemeClr val="dk1"/>
              </a:buClr>
              <a:buSzPts val="1800"/>
              <a:buFont typeface="Arial" panose="020B0604020202020204" pitchFamily="34" charset="0"/>
              <a:buChar char="•"/>
            </a:pPr>
            <a:r>
              <a:rPr lang="en-US" b="0" i="0" u="none" strike="noStrike" cap="none" dirty="0">
                <a:solidFill>
                  <a:schemeClr val="accent1">
                    <a:lumMod val="50000"/>
                  </a:schemeClr>
                </a:solidFill>
                <a:latin typeface="Poppins"/>
                <a:ea typeface="Poppins"/>
                <a:cs typeface="Poppins"/>
                <a:sym typeface="Poppins"/>
              </a:rPr>
              <a:t>Censorshi</a:t>
            </a:r>
            <a:r>
              <a:rPr lang="en-US" dirty="0">
                <a:solidFill>
                  <a:schemeClr val="accent1">
                    <a:lumMod val="50000"/>
                  </a:schemeClr>
                </a:solidFill>
                <a:latin typeface="Poppins"/>
                <a:ea typeface="Poppins"/>
                <a:cs typeface="Poppins"/>
                <a:sym typeface="Poppins"/>
              </a:rPr>
              <a:t>p resistant </a:t>
            </a:r>
          </a:p>
          <a:p>
            <a:pPr marL="285750" lvl="1" indent="-285750">
              <a:lnSpc>
                <a:spcPct val="150000"/>
              </a:lnSpc>
              <a:spcBef>
                <a:spcPts val="400"/>
              </a:spcBef>
              <a:buClr>
                <a:schemeClr val="dk1"/>
              </a:buClr>
              <a:buSzPts val="1800"/>
              <a:buFont typeface="Arial" panose="020B0604020202020204" pitchFamily="34" charset="0"/>
              <a:buChar char="•"/>
            </a:pPr>
            <a:r>
              <a:rPr lang="en-US" b="0" i="0" u="none" strike="noStrike" cap="none" dirty="0">
                <a:solidFill>
                  <a:schemeClr val="accent1">
                    <a:lumMod val="50000"/>
                  </a:schemeClr>
                </a:solidFill>
                <a:latin typeface="Poppins"/>
                <a:ea typeface="Poppins"/>
                <a:cs typeface="Poppins"/>
                <a:sym typeface="Poppins"/>
              </a:rPr>
              <a:t>Fault Tolerant</a:t>
            </a:r>
          </a:p>
          <a:p>
            <a:pPr marL="285750" lvl="1" indent="-285750">
              <a:lnSpc>
                <a:spcPct val="150000"/>
              </a:lnSpc>
              <a:spcBef>
                <a:spcPts val="400"/>
              </a:spcBef>
              <a:buClr>
                <a:schemeClr val="dk1"/>
              </a:buClr>
              <a:buSzPts val="1800"/>
              <a:buFont typeface="Arial" panose="020B0604020202020204" pitchFamily="34" charset="0"/>
              <a:buChar char="•"/>
            </a:pPr>
            <a:r>
              <a:rPr lang="en-US" dirty="0">
                <a:solidFill>
                  <a:schemeClr val="accent1">
                    <a:lumMod val="50000"/>
                  </a:schemeClr>
                </a:solidFill>
                <a:latin typeface="Poppins"/>
                <a:ea typeface="Poppins"/>
                <a:cs typeface="Poppins"/>
                <a:sym typeface="Poppins"/>
              </a:rPr>
              <a:t>Open source and transparent</a:t>
            </a:r>
            <a:endParaRPr b="0" i="0" u="none" strike="noStrike" cap="none" dirty="0">
              <a:solidFill>
                <a:schemeClr val="accent1">
                  <a:lumMod val="50000"/>
                </a:schemeClr>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Our </a:t>
            </a:r>
            <a:r>
              <a:rPr lang="en-US" sz="2400" b="1" dirty="0" err="1">
                <a:solidFill>
                  <a:schemeClr val="lt1"/>
                </a:solidFill>
                <a:latin typeface="Raleway"/>
                <a:ea typeface="Arial"/>
                <a:cs typeface="Arial"/>
                <a:sym typeface="Raleway"/>
              </a:rPr>
              <a:t>DApp</a:t>
            </a:r>
            <a:r>
              <a:rPr lang="en-US" sz="2400" b="1" dirty="0">
                <a:solidFill>
                  <a:schemeClr val="lt1"/>
                </a:solidFill>
                <a:latin typeface="Raleway"/>
                <a:ea typeface="Arial"/>
                <a:cs typeface="Arial"/>
                <a:sym typeface="Raleway"/>
              </a:rPr>
              <a:t> Toolbox</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7645629" cy="4175502"/>
          </a:xfrm>
          <a:prstGeom prst="rect">
            <a:avLst/>
          </a:prstGeom>
        </p:spPr>
        <p:txBody>
          <a:bodyPr wrap="square">
            <a:spAutoFit/>
          </a:bodyPr>
          <a:lstStyle/>
          <a:p>
            <a:pPr marL="285750" indent="-285750">
              <a:spcBef>
                <a:spcPts val="800"/>
              </a:spcBef>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Truffle – “Sweet tools for smart contracts”</a:t>
            </a:r>
          </a:p>
          <a:p>
            <a:pPr lvl="1">
              <a:spcBef>
                <a:spcPts val="800"/>
              </a:spcBef>
            </a:pPr>
            <a:r>
              <a:rPr lang="en-US" sz="1600" dirty="0">
                <a:solidFill>
                  <a:schemeClr val="accent1">
                    <a:lumMod val="50000"/>
                  </a:schemeClr>
                </a:solidFill>
                <a:latin typeface="Poppins"/>
                <a:ea typeface="Poppins"/>
                <a:cs typeface="Poppins"/>
                <a:sym typeface="Poppins"/>
              </a:rPr>
              <a:t>	</a:t>
            </a:r>
            <a:r>
              <a:rPr lang="en-US" sz="1600" dirty="0" err="1">
                <a:solidFill>
                  <a:srgbClr val="0070C0"/>
                </a:solidFill>
                <a:latin typeface="Poppins"/>
                <a:ea typeface="Poppins"/>
                <a:cs typeface="Poppins"/>
                <a:sym typeface="Poppins"/>
              </a:rPr>
              <a:t>npm</a:t>
            </a:r>
            <a:r>
              <a:rPr lang="en-US" sz="1600" dirty="0">
                <a:solidFill>
                  <a:srgbClr val="0070C0"/>
                </a:solidFill>
                <a:latin typeface="Poppins"/>
                <a:ea typeface="Poppins"/>
                <a:cs typeface="Poppins"/>
                <a:sym typeface="Poppins"/>
              </a:rPr>
              <a:t> install –g truffle</a:t>
            </a:r>
          </a:p>
          <a:p>
            <a:pPr lvl="1">
              <a:spcBef>
                <a:spcPts val="800"/>
              </a:spcBef>
            </a:pPr>
            <a:r>
              <a:rPr lang="en-US" sz="1600" dirty="0">
                <a:solidFill>
                  <a:srgbClr val="0070C0"/>
                </a:solidFill>
                <a:latin typeface="Poppins"/>
                <a:ea typeface="Poppins"/>
                <a:cs typeface="Poppins"/>
                <a:sym typeface="Poppins"/>
              </a:rPr>
              <a:t>	</a:t>
            </a:r>
            <a:r>
              <a:rPr lang="en-US" sz="1600" dirty="0">
                <a:solidFill>
                  <a:srgbClr val="0070C0"/>
                </a:solidFill>
                <a:latin typeface="Poppins"/>
                <a:ea typeface="Poppins"/>
                <a:cs typeface="Poppins"/>
                <a:sym typeface="Poppins"/>
                <a:hlinkClick r:id="rId3"/>
              </a:rPr>
              <a:t>https://truffleframework.com/ganache</a:t>
            </a:r>
            <a:endParaRPr lang="en-US" sz="1600" dirty="0">
              <a:solidFill>
                <a:srgbClr val="0070C0"/>
              </a:solidFill>
              <a:latin typeface="Poppins"/>
              <a:ea typeface="Poppins"/>
              <a:cs typeface="Poppins"/>
              <a:sym typeface="Poppins"/>
            </a:endParaRPr>
          </a:p>
          <a:p>
            <a:pPr>
              <a:spcBef>
                <a:spcPts val="800"/>
              </a:spcBef>
            </a:pPr>
            <a:endParaRPr lang="en-US" sz="1600" dirty="0">
              <a:solidFill>
                <a:schemeClr val="accent1">
                  <a:lumMod val="50000"/>
                </a:schemeClr>
              </a:solidFill>
              <a:latin typeface="Poppins"/>
              <a:ea typeface="Poppins"/>
              <a:cs typeface="Poppins"/>
              <a:sym typeface="Poppins"/>
            </a:endParaRPr>
          </a:p>
          <a:p>
            <a:pPr marL="285750" indent="-285750">
              <a:spcBef>
                <a:spcPts val="800"/>
              </a:spcBef>
              <a:buFont typeface="Arial" panose="020B0604020202020204" pitchFamily="34" charset="0"/>
              <a:buChar char="•"/>
            </a:pPr>
            <a:r>
              <a:rPr lang="en-US" sz="1600" dirty="0" err="1">
                <a:solidFill>
                  <a:schemeClr val="accent1">
                    <a:lumMod val="50000"/>
                  </a:schemeClr>
                </a:solidFill>
                <a:latin typeface="Poppins"/>
                <a:ea typeface="Poppins"/>
                <a:cs typeface="Poppins"/>
                <a:sym typeface="Poppins"/>
              </a:rPr>
              <a:t>Metamask</a:t>
            </a:r>
            <a:r>
              <a:rPr lang="en-US" sz="1600" dirty="0">
                <a:solidFill>
                  <a:schemeClr val="accent1">
                    <a:lumMod val="50000"/>
                  </a:schemeClr>
                </a:solidFill>
                <a:latin typeface="Poppins"/>
                <a:ea typeface="Poppins"/>
                <a:cs typeface="Poppins"/>
                <a:sym typeface="Poppins"/>
              </a:rPr>
              <a:t> – Browser extension for interacting with Ethereum apps</a:t>
            </a:r>
          </a:p>
          <a:p>
            <a:pPr lvl="2">
              <a:spcBef>
                <a:spcPts val="800"/>
              </a:spcBef>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https://metamask.io/</a:t>
            </a:r>
          </a:p>
          <a:p>
            <a:pPr>
              <a:spcBef>
                <a:spcPts val="800"/>
              </a:spcBef>
            </a:pPr>
            <a:endParaRPr lang="en-US" sz="1600" dirty="0">
              <a:solidFill>
                <a:schemeClr val="accent1">
                  <a:lumMod val="50000"/>
                </a:schemeClr>
              </a:solidFill>
              <a:latin typeface="Poppins"/>
              <a:ea typeface="Poppins"/>
              <a:cs typeface="Poppins"/>
              <a:sym typeface="Poppins"/>
            </a:endParaRPr>
          </a:p>
          <a:p>
            <a:pPr marL="285750" indent="-285750">
              <a:spcBef>
                <a:spcPts val="800"/>
              </a:spcBef>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Web3 – Ethereum JavaScript API</a:t>
            </a:r>
          </a:p>
          <a:p>
            <a:pPr>
              <a:spcBef>
                <a:spcPts val="800"/>
              </a:spcBef>
            </a:pPr>
            <a:r>
              <a:rPr lang="en-US" sz="1600" dirty="0">
                <a:solidFill>
                  <a:schemeClr val="accent1">
                    <a:lumMod val="50000"/>
                  </a:schemeClr>
                </a:solidFill>
                <a:latin typeface="Poppins" panose="020B0604020202020204" charset="0"/>
                <a:ea typeface="Poppins"/>
                <a:cs typeface="Poppins" panose="020B0604020202020204" charset="0"/>
                <a:sym typeface="Poppins"/>
              </a:rPr>
              <a:t>	</a:t>
            </a:r>
            <a:r>
              <a:rPr lang="en-US" sz="1600" dirty="0" err="1">
                <a:solidFill>
                  <a:srgbClr val="0070C0"/>
                </a:solidFill>
                <a:latin typeface="Poppins" panose="020B0604020202020204" charset="0"/>
                <a:ea typeface="Poppins"/>
                <a:cs typeface="Poppins" panose="020B0604020202020204" charset="0"/>
                <a:sym typeface="Poppins"/>
              </a:rPr>
              <a:t>npm</a:t>
            </a:r>
            <a:r>
              <a:rPr lang="en-US" sz="1600" dirty="0">
                <a:solidFill>
                  <a:srgbClr val="0070C0"/>
                </a:solidFill>
                <a:latin typeface="Poppins" panose="020B0604020202020204" charset="0"/>
                <a:ea typeface="Poppins"/>
                <a:cs typeface="Poppins" panose="020B0604020202020204" charset="0"/>
                <a:sym typeface="Poppins"/>
              </a:rPr>
              <a:t> install web3</a:t>
            </a:r>
          </a:p>
          <a:p>
            <a:pPr>
              <a:spcBef>
                <a:spcPts val="800"/>
              </a:spcBef>
            </a:pPr>
            <a:endParaRPr lang="en-US" sz="1600" dirty="0">
              <a:solidFill>
                <a:schemeClr val="accent1">
                  <a:lumMod val="50000"/>
                </a:schemeClr>
              </a:solidFill>
              <a:latin typeface="Poppins" panose="020B0604020202020204" charset="0"/>
              <a:ea typeface="Poppins"/>
              <a:cs typeface="Poppins" panose="020B0604020202020204" charset="0"/>
              <a:sym typeface="Poppins"/>
            </a:endParaRPr>
          </a:p>
          <a:p>
            <a:pPr marL="285750" indent="-285750">
              <a:spcBef>
                <a:spcPts val="800"/>
              </a:spcBef>
              <a:buFont typeface="Arial" panose="020B0604020202020204" pitchFamily="34" charset="0"/>
              <a:buChar char="•"/>
            </a:pPr>
            <a:r>
              <a:rPr lang="en-US" sz="1600" dirty="0">
                <a:solidFill>
                  <a:schemeClr val="accent1">
                    <a:lumMod val="50000"/>
                  </a:schemeClr>
                </a:solidFill>
                <a:latin typeface="Poppins" panose="020B0604020202020204" charset="0"/>
                <a:ea typeface="Poppins"/>
                <a:cs typeface="Poppins" panose="020B0604020202020204" charset="0"/>
                <a:sym typeface="Poppins"/>
              </a:rPr>
              <a:t>Angular – Front-end JavaScript framework</a:t>
            </a:r>
          </a:p>
          <a:p>
            <a:pPr>
              <a:spcBef>
                <a:spcPts val="800"/>
              </a:spcBef>
            </a:pPr>
            <a:r>
              <a:rPr lang="en-US" sz="1600" dirty="0">
                <a:solidFill>
                  <a:schemeClr val="accent1">
                    <a:lumMod val="50000"/>
                  </a:schemeClr>
                </a:solidFill>
                <a:latin typeface="Poppins" panose="020B0604020202020204" charset="0"/>
                <a:ea typeface="Poppins"/>
                <a:cs typeface="Poppins" panose="020B0604020202020204" charset="0"/>
                <a:sym typeface="Poppins"/>
              </a:rPr>
              <a:t>	</a:t>
            </a:r>
            <a:r>
              <a:rPr lang="en-US" sz="1600" dirty="0" err="1">
                <a:solidFill>
                  <a:srgbClr val="0070C0"/>
                </a:solidFill>
                <a:latin typeface="Poppins" panose="020B0604020202020204" charset="0"/>
                <a:ea typeface="Poppins"/>
                <a:cs typeface="Poppins" panose="020B0604020202020204" charset="0"/>
                <a:sym typeface="Poppins"/>
              </a:rPr>
              <a:t>npm</a:t>
            </a:r>
            <a:r>
              <a:rPr lang="en-US" sz="1600" dirty="0">
                <a:solidFill>
                  <a:srgbClr val="0070C0"/>
                </a:solidFill>
                <a:latin typeface="Poppins" panose="020B0604020202020204" charset="0"/>
                <a:ea typeface="Poppins"/>
                <a:cs typeface="Poppins" panose="020B0604020202020204" charset="0"/>
                <a:sym typeface="Poppins"/>
              </a:rPr>
              <a:t> install –g @angular/cli</a:t>
            </a:r>
          </a:p>
        </p:txBody>
      </p:sp>
    </p:spTree>
    <p:extLst>
      <p:ext uri="{BB962C8B-B14F-4D97-AF65-F5344CB8AC3E}">
        <p14:creationId xmlns:p14="http://schemas.microsoft.com/office/powerpoint/2010/main" val="3065568735"/>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Create a New Smart Contract</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8097364" cy="79611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0C0"/>
                </a:solidFill>
                <a:latin typeface="Poppins"/>
                <a:ea typeface="Poppins"/>
                <a:cs typeface="Poppins"/>
                <a:sym typeface="Poppins"/>
              </a:rPr>
              <a:t>truffle </a:t>
            </a:r>
            <a:r>
              <a:rPr lang="en-US" sz="1600" dirty="0" err="1">
                <a:solidFill>
                  <a:srgbClr val="0070C0"/>
                </a:solidFill>
                <a:latin typeface="Poppins"/>
                <a:ea typeface="Poppins"/>
                <a:cs typeface="Poppins"/>
                <a:sym typeface="Poppins"/>
              </a:rPr>
              <a:t>init</a:t>
            </a:r>
            <a:endParaRPr lang="en-US" sz="1600" dirty="0">
              <a:solidFill>
                <a:srgbClr val="0070C0"/>
              </a:solidFill>
              <a:latin typeface="Poppins"/>
              <a:ea typeface="Poppins"/>
              <a:cs typeface="Poppins"/>
              <a:sym typeface="Poppins"/>
            </a:endParaRP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ERC20 Token Standard - </a:t>
            </a:r>
            <a:r>
              <a:rPr lang="en-US" sz="1200" dirty="0">
                <a:solidFill>
                  <a:srgbClr val="0070C0"/>
                </a:solidFill>
                <a:latin typeface="Poppins"/>
                <a:ea typeface="Poppins"/>
                <a:cs typeface="Poppins"/>
                <a:sym typeface="Poppins"/>
                <a:hlinkClick r:id="rId3"/>
              </a:rPr>
              <a:t>https://theethereum.wiki/w/index.php/ERC20_Token_Standard</a:t>
            </a:r>
            <a:endParaRPr lang="en-US" sz="1200" dirty="0">
              <a:solidFill>
                <a:srgbClr val="0070C0"/>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92137D46-CD8C-4749-B017-E523870486C9}"/>
              </a:ext>
            </a:extLst>
          </p:cNvPr>
          <p:cNvPicPr>
            <a:picLocks noChangeAspect="1"/>
          </p:cNvPicPr>
          <p:nvPr/>
        </p:nvPicPr>
        <p:blipFill>
          <a:blip r:embed="rId4"/>
          <a:stretch>
            <a:fillRect/>
          </a:stretch>
        </p:blipFill>
        <p:spPr>
          <a:xfrm>
            <a:off x="1027288" y="1567240"/>
            <a:ext cx="7089424" cy="2392344"/>
          </a:xfrm>
          <a:prstGeom prst="rect">
            <a:avLst/>
          </a:prstGeom>
        </p:spPr>
      </p:pic>
      <p:sp>
        <p:nvSpPr>
          <p:cNvPr id="5" name="Rectangle 4">
            <a:extLst>
              <a:ext uri="{FF2B5EF4-FFF2-40B4-BE49-F238E27FC236}">
                <a16:creationId xmlns:a16="http://schemas.microsoft.com/office/drawing/2014/main" id="{E9907EBF-DC38-4042-B6F7-BDBFEFA7340B}"/>
              </a:ext>
            </a:extLst>
          </p:cNvPr>
          <p:cNvSpPr/>
          <p:nvPr/>
        </p:nvSpPr>
        <p:spPr>
          <a:xfrm>
            <a:off x="791099" y="3937217"/>
            <a:ext cx="7796719" cy="8379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err="1">
                <a:solidFill>
                  <a:schemeClr val="accent1">
                    <a:lumMod val="50000"/>
                  </a:schemeClr>
                </a:solidFill>
                <a:latin typeface="Poppins"/>
                <a:ea typeface="Poppins"/>
                <a:cs typeface="Poppins"/>
                <a:sym typeface="Poppins"/>
              </a:rPr>
              <a:t>OpenZepplin</a:t>
            </a:r>
            <a:r>
              <a:rPr lang="en-US" sz="1600" dirty="0">
                <a:solidFill>
                  <a:schemeClr val="accent1">
                    <a:lumMod val="50000"/>
                  </a:schemeClr>
                </a:solidFill>
                <a:latin typeface="Poppins"/>
                <a:ea typeface="Poppins"/>
                <a:cs typeface="Poppins"/>
                <a:sym typeface="Poppins"/>
              </a:rPr>
              <a:t> – open source library of secure smart contracts</a:t>
            </a:r>
          </a:p>
          <a:p>
            <a:pPr>
              <a:lnSpc>
                <a:spcPct val="150000"/>
              </a:lnSpc>
            </a:pPr>
            <a:r>
              <a:rPr lang="en-US" sz="1800" dirty="0">
                <a:solidFill>
                  <a:schemeClr val="accent1">
                    <a:lumMod val="50000"/>
                  </a:schemeClr>
                </a:solidFill>
                <a:latin typeface="Poppins"/>
                <a:ea typeface="Poppins"/>
                <a:cs typeface="Poppins"/>
                <a:sym typeface="Poppins"/>
              </a:rPr>
              <a:t>	</a:t>
            </a:r>
            <a:r>
              <a:rPr lang="en-US" sz="1600" dirty="0" err="1">
                <a:solidFill>
                  <a:srgbClr val="0070C0"/>
                </a:solidFill>
                <a:latin typeface="Poppins"/>
                <a:ea typeface="Poppins"/>
                <a:cs typeface="Poppins"/>
                <a:sym typeface="Poppins"/>
              </a:rPr>
              <a:t>npm</a:t>
            </a:r>
            <a:r>
              <a:rPr lang="en-US" sz="1600" dirty="0">
                <a:solidFill>
                  <a:srgbClr val="0070C0"/>
                </a:solidFill>
                <a:latin typeface="Poppins"/>
                <a:ea typeface="Poppins"/>
                <a:cs typeface="Poppins"/>
                <a:sym typeface="Poppins"/>
              </a:rPr>
              <a:t> install –E </a:t>
            </a:r>
            <a:r>
              <a:rPr lang="en-US" sz="1600" dirty="0" err="1">
                <a:solidFill>
                  <a:srgbClr val="0070C0"/>
                </a:solidFill>
                <a:latin typeface="Poppins"/>
                <a:ea typeface="Poppins"/>
                <a:cs typeface="Poppins"/>
                <a:sym typeface="Poppins"/>
              </a:rPr>
              <a:t>openzepplin</a:t>
            </a:r>
            <a:r>
              <a:rPr lang="en-US" sz="1600" dirty="0">
                <a:solidFill>
                  <a:srgbClr val="0070C0"/>
                </a:solidFill>
                <a:latin typeface="Poppins"/>
                <a:ea typeface="Poppins"/>
                <a:cs typeface="Poppins"/>
                <a:sym typeface="Poppins"/>
              </a:rPr>
              <a:t>-solidity</a:t>
            </a:r>
          </a:p>
        </p:txBody>
      </p:sp>
    </p:spTree>
    <p:extLst>
      <p:ext uri="{BB962C8B-B14F-4D97-AF65-F5344CB8AC3E}">
        <p14:creationId xmlns:p14="http://schemas.microsoft.com/office/powerpoint/2010/main" val="3456084669"/>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Test Contract</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662708"/>
            <a:ext cx="7645629" cy="4489434"/>
          </a:xfrm>
          <a:prstGeom prst="rect">
            <a:avLst/>
          </a:prstGeom>
        </p:spPr>
        <p:txBody>
          <a:bodyPr wrap="square">
            <a:spAutoFit/>
          </a:bodyPr>
          <a:lstStyle/>
          <a:p>
            <a:pPr>
              <a:lnSpc>
                <a:spcPct val="150000"/>
              </a:lnSpc>
            </a:pPr>
            <a:r>
              <a:rPr lang="en-US" sz="1600" dirty="0">
                <a:solidFill>
                  <a:schemeClr val="accent1">
                    <a:lumMod val="50000"/>
                  </a:schemeClr>
                </a:solidFill>
                <a:latin typeface="Poppins"/>
                <a:ea typeface="Poppins"/>
                <a:cs typeface="Poppins"/>
                <a:sym typeface="Poppins"/>
              </a:rPr>
              <a:t>Write tests to ensure contract does EXACTLY what  it is supposed to and ONLY what it is supposed to</a:t>
            </a: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Compile Contract</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compile</a:t>
            </a:r>
          </a:p>
          <a:p>
            <a:pPr>
              <a:lnSpc>
                <a:spcPct val="150000"/>
              </a:lnSpc>
            </a:pPr>
            <a:r>
              <a:rPr lang="en-US" sz="1600" dirty="0">
                <a:solidFill>
                  <a:srgbClr val="0070C0"/>
                </a:solidFill>
                <a:latin typeface="Poppins"/>
                <a:ea typeface="Poppins"/>
                <a:cs typeface="Poppins"/>
                <a:sym typeface="Poppins"/>
              </a:rPr>
              <a:t>	</a:t>
            </a:r>
            <a:r>
              <a:rPr lang="en-US" sz="1000" dirty="0">
                <a:solidFill>
                  <a:schemeClr val="accent6"/>
                </a:solidFill>
                <a:latin typeface="Poppins"/>
                <a:ea typeface="Poppins"/>
                <a:cs typeface="Poppins"/>
                <a:sym typeface="Poppins"/>
              </a:rPr>
              <a:t>Solidity compiler will generate an Application Binary Interface (ABI)</a:t>
            </a: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Launch Development Console</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develop =&gt; migrate –-reset =&gt; test</a:t>
            </a: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OR use Ganache (https://truffleframework.com/ganache)</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migrate –-reset</a:t>
            </a:r>
          </a:p>
          <a:p>
            <a:pPr>
              <a:lnSpc>
                <a:spcPct val="150000"/>
              </a:lnSpc>
            </a:pPr>
            <a:r>
              <a:rPr lang="en-US" sz="1600" dirty="0">
                <a:solidFill>
                  <a:srgbClr val="0070C0"/>
                </a:solidFill>
                <a:latin typeface="Poppins"/>
                <a:ea typeface="Poppins"/>
                <a:cs typeface="Poppins"/>
                <a:sym typeface="Poppins"/>
              </a:rPr>
              <a:t>	truffle test</a:t>
            </a:r>
          </a:p>
          <a:p>
            <a:pPr marL="285750" lvl="1"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Run Tests</a:t>
            </a:r>
          </a:p>
          <a:p>
            <a:pPr lvl="2">
              <a:lnSpc>
                <a:spcPct val="150000"/>
              </a:lnSpc>
            </a:pPr>
            <a:r>
              <a:rPr lang="en-US" sz="1600" dirty="0">
                <a:solidFill>
                  <a:srgbClr val="0070C0"/>
                </a:solidFill>
                <a:latin typeface="Poppins" panose="020B0604020202020204" charset="0"/>
                <a:ea typeface="Poppins"/>
                <a:cs typeface="Poppins" panose="020B0604020202020204" charset="0"/>
                <a:sym typeface="Poppins"/>
              </a:rPr>
              <a:t>	truffle test</a:t>
            </a:r>
          </a:p>
        </p:txBody>
      </p:sp>
    </p:spTree>
    <p:extLst>
      <p:ext uri="{BB962C8B-B14F-4D97-AF65-F5344CB8AC3E}">
        <p14:creationId xmlns:p14="http://schemas.microsoft.com/office/powerpoint/2010/main" val="2716887039"/>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Deploy Contract</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7645629" cy="338143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err="1">
                <a:solidFill>
                  <a:schemeClr val="accent1">
                    <a:lumMod val="50000"/>
                  </a:schemeClr>
                </a:solidFill>
                <a:latin typeface="Poppins"/>
                <a:ea typeface="Poppins"/>
                <a:cs typeface="Poppins"/>
                <a:sym typeface="Poppins"/>
              </a:rPr>
              <a:t>Infura</a:t>
            </a:r>
            <a:r>
              <a:rPr lang="en-US" sz="1600" dirty="0">
                <a:solidFill>
                  <a:schemeClr val="accent1">
                    <a:lumMod val="50000"/>
                  </a:schemeClr>
                </a:solidFill>
                <a:latin typeface="Poppins"/>
                <a:ea typeface="Poppins"/>
                <a:cs typeface="Poppins"/>
                <a:sym typeface="Poppins"/>
              </a:rPr>
              <a:t> – Your Access to the Ethereum Network</a:t>
            </a:r>
          </a:p>
          <a:p>
            <a:pPr lvl="1">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hlinkClick r:id="rId3"/>
              </a:rPr>
              <a:t>https://infura.io/</a:t>
            </a:r>
            <a:endParaRPr lang="en-US" sz="1600" dirty="0">
              <a:solidFill>
                <a:srgbClr val="0070C0"/>
              </a:solidFill>
              <a:latin typeface="Poppins"/>
              <a:ea typeface="Poppins"/>
              <a:cs typeface="Poppins"/>
              <a:sym typeface="Poppins"/>
            </a:endParaRPr>
          </a:p>
          <a:p>
            <a:pPr>
              <a:lnSpc>
                <a:spcPct val="150000"/>
              </a:lnSpc>
            </a:pPr>
            <a:endParaRPr lang="en-US" sz="1600" dirty="0">
              <a:solidFill>
                <a:schemeClr val="accent1">
                  <a:lumMod val="50000"/>
                </a:schemeClr>
              </a:solidFill>
              <a:latin typeface="Poppins"/>
              <a:ea typeface="Poppins"/>
              <a:cs typeface="Poppins"/>
              <a:sym typeface="Poppins"/>
            </a:endParaRP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Setup Truffle Deployment Config</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err="1">
                <a:solidFill>
                  <a:srgbClr val="0070C0"/>
                </a:solidFill>
                <a:latin typeface="Poppins"/>
                <a:ea typeface="Poppins"/>
                <a:cs typeface="Poppins"/>
                <a:sym typeface="Poppins"/>
              </a:rPr>
              <a:t>npm</a:t>
            </a:r>
            <a:r>
              <a:rPr lang="en-US" sz="1600" dirty="0">
                <a:solidFill>
                  <a:srgbClr val="0070C0"/>
                </a:solidFill>
                <a:latin typeface="Poppins"/>
                <a:ea typeface="Poppins"/>
                <a:cs typeface="Poppins"/>
                <a:sym typeface="Poppins"/>
              </a:rPr>
              <a:t> install --save-dev truffle-</a:t>
            </a:r>
            <a:r>
              <a:rPr lang="en-US" sz="1600" dirty="0" err="1">
                <a:solidFill>
                  <a:srgbClr val="0070C0"/>
                </a:solidFill>
                <a:latin typeface="Poppins"/>
                <a:ea typeface="Poppins"/>
                <a:cs typeface="Poppins"/>
                <a:sym typeface="Poppins"/>
              </a:rPr>
              <a:t>hdwallet</a:t>
            </a:r>
            <a:r>
              <a:rPr lang="en-US" sz="1600" dirty="0">
                <a:solidFill>
                  <a:srgbClr val="0070C0"/>
                </a:solidFill>
                <a:latin typeface="Poppins"/>
                <a:ea typeface="Poppins"/>
                <a:cs typeface="Poppins"/>
                <a:sym typeface="Poppins"/>
              </a:rPr>
              <a:t>-provider</a:t>
            </a:r>
          </a:p>
          <a:p>
            <a:pPr lvl="2">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migrate  --reset --network </a:t>
            </a:r>
            <a:r>
              <a:rPr lang="en-US" sz="1600" dirty="0" err="1">
                <a:solidFill>
                  <a:srgbClr val="0070C0"/>
                </a:solidFill>
                <a:latin typeface="Poppins"/>
                <a:ea typeface="Poppins"/>
                <a:cs typeface="Poppins"/>
                <a:sym typeface="Poppins"/>
              </a:rPr>
              <a:t>ropsten</a:t>
            </a:r>
            <a:endParaRPr lang="en-US" sz="1600" dirty="0">
              <a:solidFill>
                <a:srgbClr val="0070C0"/>
              </a:solidFill>
              <a:latin typeface="Poppins"/>
              <a:ea typeface="Poppins"/>
              <a:cs typeface="Poppins"/>
              <a:sym typeface="Poppins"/>
            </a:endParaRPr>
          </a:p>
          <a:p>
            <a:pPr lvl="2">
              <a:lnSpc>
                <a:spcPct val="150000"/>
              </a:lnSpc>
            </a:pPr>
            <a:endParaRPr lang="en-US" sz="1600" dirty="0">
              <a:solidFill>
                <a:schemeClr val="accent1">
                  <a:lumMod val="50000"/>
                </a:schemeClr>
              </a:solidFill>
              <a:latin typeface="Poppins"/>
              <a:ea typeface="Poppins"/>
              <a:cs typeface="Poppins"/>
              <a:sym typeface="Poppins"/>
            </a:endParaRPr>
          </a:p>
          <a:p>
            <a:pPr marL="285750" lvl="2" indent="-285750">
              <a:lnSpc>
                <a:spcPct val="150000"/>
              </a:lnSpc>
              <a:buFont typeface="Arial" panose="020B0604020202020204" pitchFamily="34" charset="0"/>
              <a:buChar char="•"/>
            </a:pPr>
            <a:endParaRPr lang="en-US" sz="1600" dirty="0">
              <a:solidFill>
                <a:schemeClr val="accent1">
                  <a:lumMod val="50000"/>
                </a:schemeClr>
              </a:solidFill>
              <a:latin typeface="Poppins"/>
              <a:ea typeface="Poppins"/>
              <a:cs typeface="Poppins"/>
              <a:sym typeface="Poppins"/>
            </a:endParaRPr>
          </a:p>
          <a:p>
            <a:pPr lvl="1">
              <a:lnSpc>
                <a:spcPct val="150000"/>
              </a:lnSpc>
            </a:pPr>
            <a:r>
              <a:rPr lang="en-US" sz="1600" dirty="0">
                <a:solidFill>
                  <a:schemeClr val="accent1">
                    <a:lumMod val="50000"/>
                  </a:schemeClr>
                </a:solidFill>
                <a:latin typeface="Poppins"/>
                <a:ea typeface="Poppins"/>
                <a:cs typeface="Poppins"/>
                <a:sym typeface="Poppins"/>
              </a:rPr>
              <a:t>	</a:t>
            </a:r>
            <a:endParaRPr lang="en-US" sz="1600" dirty="0">
              <a:solidFill>
                <a:srgbClr val="0070C0"/>
              </a:solidFill>
              <a:latin typeface="Poppins" panose="020B0604020202020204" charset="0"/>
              <a:ea typeface="Poppins"/>
              <a:cs typeface="Poppins" panose="020B0604020202020204" charset="0"/>
              <a:sym typeface="Poppins"/>
            </a:endParaRPr>
          </a:p>
        </p:txBody>
      </p:sp>
    </p:spTree>
    <p:extLst>
      <p:ext uri="{BB962C8B-B14F-4D97-AF65-F5344CB8AC3E}">
        <p14:creationId xmlns:p14="http://schemas.microsoft.com/office/powerpoint/2010/main" val="3889560037"/>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Create and Launch Web App</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7645629" cy="190411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Angular CLI – create new web project</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ng new web</a:t>
            </a:r>
            <a:r>
              <a:rPr lang="en-US" sz="1600" dirty="0">
                <a:solidFill>
                  <a:schemeClr val="accent1">
                    <a:lumMod val="50000"/>
                  </a:schemeClr>
                </a:solidFill>
                <a:latin typeface="Poppins"/>
                <a:ea typeface="Poppins"/>
                <a:cs typeface="Poppins"/>
                <a:sym typeface="Poppins"/>
              </a:rPr>
              <a:t>	</a:t>
            </a:r>
          </a:p>
          <a:p>
            <a:pPr>
              <a:lnSpc>
                <a:spcPct val="150000"/>
              </a:lnSpc>
            </a:pPr>
            <a:endParaRPr lang="en-US" sz="1600" dirty="0">
              <a:solidFill>
                <a:schemeClr val="accent1">
                  <a:lumMod val="50000"/>
                </a:schemeClr>
              </a:solidFill>
              <a:latin typeface="Poppins"/>
              <a:ea typeface="Poppins"/>
              <a:cs typeface="Poppins"/>
              <a:sym typeface="Poppins"/>
            </a:endParaRP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Launch web app</a:t>
            </a:r>
          </a:p>
          <a:p>
            <a:pPr lvl="3">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ng serve</a:t>
            </a:r>
            <a:endParaRPr lang="en-US" sz="1600" dirty="0">
              <a:solidFill>
                <a:srgbClr val="0070C0"/>
              </a:solidFill>
              <a:latin typeface="Poppins" panose="020B0604020202020204" charset="0"/>
              <a:ea typeface="Poppins"/>
              <a:cs typeface="Poppins" panose="020B0604020202020204" charset="0"/>
              <a:sym typeface="Poppins"/>
            </a:endParaRPr>
          </a:p>
        </p:txBody>
      </p:sp>
    </p:spTree>
    <p:extLst>
      <p:ext uri="{BB962C8B-B14F-4D97-AF65-F5344CB8AC3E}">
        <p14:creationId xmlns:p14="http://schemas.microsoft.com/office/powerpoint/2010/main" val="2191231953"/>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p:nvPr/>
        </p:nvSpPr>
        <p:spPr>
          <a:xfrm>
            <a:off x="-19050" y="-66275"/>
            <a:ext cx="9163200" cy="5209800"/>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431" name="Shape 431"/>
          <p:cNvSpPr txBox="1"/>
          <p:nvPr/>
        </p:nvSpPr>
        <p:spPr>
          <a:xfrm>
            <a:off x="5920512" y="1878562"/>
            <a:ext cx="748500" cy="1425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1100" b="1">
              <a:solidFill>
                <a:schemeClr val="lt1"/>
              </a:solidFill>
              <a:latin typeface="Raleway"/>
              <a:ea typeface="Raleway"/>
              <a:cs typeface="Raleway"/>
              <a:sym typeface="Raleway"/>
            </a:endParaRPr>
          </a:p>
        </p:txBody>
      </p:sp>
      <p:sp>
        <p:nvSpPr>
          <p:cNvPr id="432" name="Shape 432"/>
          <p:cNvSpPr txBox="1"/>
          <p:nvPr/>
        </p:nvSpPr>
        <p:spPr>
          <a:xfrm>
            <a:off x="34738" y="648616"/>
            <a:ext cx="9144000" cy="530100"/>
          </a:xfrm>
          <a:prstGeom prst="rect">
            <a:avLst/>
          </a:prstGeom>
          <a:noFill/>
          <a:ln>
            <a:noFill/>
          </a:ln>
        </p:spPr>
        <p:txBody>
          <a:bodyPr spcFirstLastPara="1" wrap="square" lIns="34275" tIns="34275" rIns="34275" bIns="34275" anchor="t" anchorCtr="0">
            <a:noAutofit/>
          </a:bodyPr>
          <a:lstStyle/>
          <a:p>
            <a:pPr lvl="0" algn="ctr"/>
            <a:r>
              <a:rPr lang="en-US" sz="3600" b="1" dirty="0">
                <a:solidFill>
                  <a:srgbClr val="FFFFFF"/>
                </a:solidFill>
                <a:latin typeface="Raleway"/>
                <a:ea typeface="Raleway"/>
                <a:cs typeface="Raleway"/>
                <a:sym typeface="Raleway"/>
              </a:rPr>
              <a:t>https://github.com/djimoh5/dapp</a:t>
            </a:r>
          </a:p>
          <a:p>
            <a:pPr lvl="0" algn="ctr"/>
            <a:endParaRPr lang="en-US" sz="3600" b="1" dirty="0">
              <a:solidFill>
                <a:srgbClr val="FFFFFF"/>
              </a:solidFill>
              <a:latin typeface="Raleway"/>
              <a:ea typeface="Raleway"/>
              <a:cs typeface="Raleway"/>
              <a:sym typeface="Raleway"/>
            </a:endParaRPr>
          </a:p>
          <a:p>
            <a:pPr lvl="0" algn="ctr"/>
            <a:endParaRPr sz="3600" b="1" dirty="0">
              <a:solidFill>
                <a:srgbClr val="FFFFFF"/>
              </a:solidFill>
              <a:latin typeface="Raleway"/>
              <a:ea typeface="Raleway"/>
              <a:cs typeface="Raleway"/>
              <a:sym typeface="Raleway"/>
            </a:endParaRPr>
          </a:p>
        </p:txBody>
      </p:sp>
      <p:sp>
        <p:nvSpPr>
          <p:cNvPr id="7" name="Shape 432">
            <a:extLst>
              <a:ext uri="{FF2B5EF4-FFF2-40B4-BE49-F238E27FC236}">
                <a16:creationId xmlns:a16="http://schemas.microsoft.com/office/drawing/2014/main" id="{F4EA59B1-F539-4E83-85C3-401D04F30BE1}"/>
              </a:ext>
            </a:extLst>
          </p:cNvPr>
          <p:cNvSpPr txBox="1"/>
          <p:nvPr/>
        </p:nvSpPr>
        <p:spPr>
          <a:xfrm>
            <a:off x="-10509" y="2113701"/>
            <a:ext cx="9144000" cy="530100"/>
          </a:xfrm>
          <a:prstGeom prst="rect">
            <a:avLst/>
          </a:prstGeom>
          <a:noFill/>
          <a:ln>
            <a:noFill/>
          </a:ln>
        </p:spPr>
        <p:txBody>
          <a:bodyPr spcFirstLastPara="1" wrap="square" lIns="34275" tIns="34275" rIns="34275" bIns="34275" anchor="t" anchorCtr="0">
            <a:noAutofit/>
          </a:bodyPr>
          <a:lstStyle/>
          <a:p>
            <a:pPr lvl="0" algn="ctr"/>
            <a:r>
              <a:rPr lang="en-US" sz="1800" dirty="0">
                <a:solidFill>
                  <a:schemeClr val="bg1"/>
                </a:solidFill>
                <a:latin typeface="Raleway"/>
                <a:ea typeface="Raleway"/>
                <a:cs typeface="Raleway"/>
                <a:sym typeface="Raleway"/>
                <a:hlinkClick r:id="rId3">
                  <a:extLst>
                    <a:ext uri="{A12FA001-AC4F-418D-AE19-62706E023703}">
                      <ahyp:hlinkClr xmlns:ahyp="http://schemas.microsoft.com/office/drawing/2018/hyperlinkcolor" val="tx"/>
                    </a:ext>
                  </a:extLst>
                </a:hlinkClick>
              </a:rPr>
              <a:t>Mastering Bitcoin: Programming the Open Blockchain</a:t>
            </a:r>
            <a:endParaRPr lang="en-US" sz="1800" dirty="0">
              <a:solidFill>
                <a:schemeClr val="bg1"/>
              </a:solidFill>
              <a:latin typeface="Raleway"/>
              <a:ea typeface="Raleway"/>
              <a:cs typeface="Raleway"/>
              <a:sym typeface="Raleway"/>
            </a:endParaRPr>
          </a:p>
          <a:p>
            <a:pPr lvl="0" algn="ctr"/>
            <a:endParaRPr sz="3600" b="1" dirty="0">
              <a:solidFill>
                <a:srgbClr val="FFFFFF"/>
              </a:solidFill>
              <a:latin typeface="Raleway"/>
              <a:ea typeface="Raleway"/>
              <a:cs typeface="Raleway"/>
              <a:sym typeface="Raleway"/>
            </a:endParaRPr>
          </a:p>
        </p:txBody>
      </p:sp>
      <p:sp>
        <p:nvSpPr>
          <p:cNvPr id="8" name="Shape 432">
            <a:extLst>
              <a:ext uri="{FF2B5EF4-FFF2-40B4-BE49-F238E27FC236}">
                <a16:creationId xmlns:a16="http://schemas.microsoft.com/office/drawing/2014/main" id="{6CCB1165-F126-4615-AE16-6B7D548E6443}"/>
              </a:ext>
            </a:extLst>
          </p:cNvPr>
          <p:cNvSpPr txBox="1"/>
          <p:nvPr/>
        </p:nvSpPr>
        <p:spPr>
          <a:xfrm>
            <a:off x="0" y="2717663"/>
            <a:ext cx="9144000" cy="530100"/>
          </a:xfrm>
          <a:prstGeom prst="rect">
            <a:avLst/>
          </a:prstGeom>
          <a:noFill/>
          <a:ln>
            <a:noFill/>
          </a:ln>
        </p:spPr>
        <p:txBody>
          <a:bodyPr spcFirstLastPara="1" wrap="square" lIns="34275" tIns="34275" rIns="34275" bIns="34275" anchor="t" anchorCtr="0">
            <a:noAutofit/>
          </a:bodyPr>
          <a:lstStyle/>
          <a:p>
            <a:pPr lvl="0" algn="ctr"/>
            <a:r>
              <a:rPr lang="en-US" sz="1800" dirty="0">
                <a:solidFill>
                  <a:schemeClr val="bg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Mastering Ethereum: Building Smart Contracts and </a:t>
            </a:r>
            <a:r>
              <a:rPr lang="en-US" sz="1800" dirty="0" err="1">
                <a:solidFill>
                  <a:schemeClr val="bg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DApps</a:t>
            </a:r>
            <a:endParaRPr lang="en-US" sz="1800" dirty="0">
              <a:solidFill>
                <a:schemeClr val="bg1"/>
              </a:solidFill>
              <a:latin typeface="Raleway"/>
              <a:ea typeface="Raleway"/>
              <a:cs typeface="Raleway"/>
              <a:sym typeface="Raleway"/>
            </a:endParaRPr>
          </a:p>
          <a:p>
            <a:pPr lvl="0" algn="ctr"/>
            <a:endParaRPr sz="3600" b="1" dirty="0">
              <a:solidFill>
                <a:srgbClr val="FFFFFF"/>
              </a:solidFill>
              <a:latin typeface="Raleway"/>
              <a:ea typeface="Raleway"/>
              <a:cs typeface="Raleway"/>
              <a:sym typeface="Raleway"/>
            </a:endParaRPr>
          </a:p>
        </p:txBody>
      </p:sp>
      <p:sp>
        <p:nvSpPr>
          <p:cNvPr id="9" name="Shape 432">
            <a:extLst>
              <a:ext uri="{FF2B5EF4-FFF2-40B4-BE49-F238E27FC236}">
                <a16:creationId xmlns:a16="http://schemas.microsoft.com/office/drawing/2014/main" id="{73264121-011F-4CF8-818C-1126CC0AC206}"/>
              </a:ext>
            </a:extLst>
          </p:cNvPr>
          <p:cNvSpPr txBox="1"/>
          <p:nvPr/>
        </p:nvSpPr>
        <p:spPr>
          <a:xfrm>
            <a:off x="-19050" y="3326433"/>
            <a:ext cx="9144000" cy="362173"/>
          </a:xfrm>
          <a:prstGeom prst="rect">
            <a:avLst/>
          </a:prstGeom>
          <a:noFill/>
          <a:ln>
            <a:noFill/>
          </a:ln>
        </p:spPr>
        <p:txBody>
          <a:bodyPr spcFirstLastPara="1" wrap="square" lIns="34275" tIns="34275" rIns="34275" bIns="34275" anchor="t" anchorCtr="0">
            <a:noAutofit/>
          </a:bodyPr>
          <a:lstStyle/>
          <a:p>
            <a:pPr algn="ctr"/>
            <a:r>
              <a:rPr lang="en-US" sz="1800" dirty="0">
                <a:solidFill>
                  <a:schemeClr val="bg1"/>
                </a:solidFill>
                <a:latin typeface="Raleway" panose="020B0604020202020204" charset="0"/>
                <a:hlinkClick r:id="rId5">
                  <a:extLst>
                    <a:ext uri="{A12FA001-AC4F-418D-AE19-62706E023703}">
                      <ahyp:hlinkClr xmlns:ahyp="http://schemas.microsoft.com/office/drawing/2018/hyperlinkcolor" val="tx"/>
                    </a:ext>
                  </a:extLst>
                </a:hlinkClick>
              </a:rPr>
              <a:t>Digital Gold: Bitcoin and the Inside Story of the Misfits and Millionaires Trying to Reinvent Money</a:t>
            </a:r>
            <a:endParaRPr lang="en-US" sz="1800" dirty="0">
              <a:solidFill>
                <a:schemeClr val="bg1"/>
              </a:solidFill>
              <a:latin typeface="Raleway" panose="020B0604020202020204" charset="0"/>
            </a:endParaRPr>
          </a:p>
          <a:p>
            <a:pPr lvl="0" algn="ctr"/>
            <a:endParaRPr sz="3600" b="1" dirty="0">
              <a:solidFill>
                <a:srgbClr val="FFFFFF"/>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A distributed ledger</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139250" y="954794"/>
            <a:ext cx="7165766" cy="461400"/>
          </a:xfrm>
          <a:prstGeom prst="rect">
            <a:avLst/>
          </a:prstGeom>
          <a:noFill/>
          <a:ln>
            <a:noFill/>
          </a:ln>
        </p:spPr>
        <p:txBody>
          <a:bodyPr spcFirstLastPara="1" wrap="square" lIns="0" tIns="0" rIns="0" bIns="0" anchor="t" anchorCtr="0">
            <a:noAutofit/>
          </a:bodyPr>
          <a:lstStyle/>
          <a:p>
            <a:pPr lvl="0">
              <a:spcBef>
                <a:spcPts val="400"/>
              </a:spcBef>
              <a:buClr>
                <a:schemeClr val="dk1"/>
              </a:buClr>
              <a:buSzPts val="1800"/>
            </a:pPr>
            <a:r>
              <a:rPr lang="en-US" sz="2000" dirty="0">
                <a:solidFill>
                  <a:schemeClr val="accent6"/>
                </a:solidFill>
                <a:latin typeface="Poppins" panose="020B0604020202020204" charset="0"/>
                <a:cs typeface="Poppins" panose="020B0604020202020204" charset="0"/>
              </a:rPr>
              <a:t>Blockchain ledger, a database of transaction records.</a:t>
            </a:r>
            <a:endParaRPr sz="2000" b="0" i="0" u="none" strike="noStrike" cap="none" dirty="0">
              <a:solidFill>
                <a:schemeClr val="accent6"/>
              </a:solidFill>
              <a:latin typeface="Poppins" panose="020B0604020202020204" charset="0"/>
              <a:ea typeface="Poppins"/>
              <a:cs typeface="Poppins" panose="020B0604020202020204" charset="0"/>
              <a:sym typeface="Poppins"/>
            </a:endParaRPr>
          </a:p>
        </p:txBody>
      </p:sp>
      <p:pic>
        <p:nvPicPr>
          <p:cNvPr id="4" name="Picture 3">
            <a:extLst>
              <a:ext uri="{FF2B5EF4-FFF2-40B4-BE49-F238E27FC236}">
                <a16:creationId xmlns:a16="http://schemas.microsoft.com/office/drawing/2014/main" id="{1696FF1C-DDF3-429F-854F-EF48402070EA}"/>
              </a:ext>
            </a:extLst>
          </p:cNvPr>
          <p:cNvPicPr>
            <a:picLocks noChangeAspect="1"/>
          </p:cNvPicPr>
          <p:nvPr/>
        </p:nvPicPr>
        <p:blipFill>
          <a:blip r:embed="rId3"/>
          <a:stretch>
            <a:fillRect/>
          </a:stretch>
        </p:blipFill>
        <p:spPr>
          <a:xfrm>
            <a:off x="366498" y="1564995"/>
            <a:ext cx="8411004" cy="1592985"/>
          </a:xfrm>
          <a:prstGeom prst="rect">
            <a:avLst/>
          </a:prstGeom>
        </p:spPr>
      </p:pic>
      <p:sp>
        <p:nvSpPr>
          <p:cNvPr id="5" name="Rectangle: Rounded Corners 4">
            <a:extLst>
              <a:ext uri="{FF2B5EF4-FFF2-40B4-BE49-F238E27FC236}">
                <a16:creationId xmlns:a16="http://schemas.microsoft.com/office/drawing/2014/main" id="{7E7B6D82-09C1-4331-9559-A06FE7E37F7A}"/>
              </a:ext>
            </a:extLst>
          </p:cNvPr>
          <p:cNvSpPr/>
          <p:nvPr/>
        </p:nvSpPr>
        <p:spPr>
          <a:xfrm>
            <a:off x="1866493" y="4052681"/>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7C3B5F-9462-4F7C-A08E-E06DE8BF35A0}"/>
              </a:ext>
            </a:extLst>
          </p:cNvPr>
          <p:cNvSpPr txBox="1"/>
          <p:nvPr/>
        </p:nvSpPr>
        <p:spPr>
          <a:xfrm>
            <a:off x="1875919" y="4099823"/>
            <a:ext cx="650448" cy="246221"/>
          </a:xfrm>
          <a:prstGeom prst="rect">
            <a:avLst/>
          </a:prstGeom>
          <a:noFill/>
        </p:spPr>
        <p:txBody>
          <a:bodyPr wrap="square" rtlCol="0">
            <a:spAutoFit/>
          </a:bodyPr>
          <a:lstStyle/>
          <a:p>
            <a:r>
              <a:rPr lang="en-US" sz="1000" dirty="0">
                <a:solidFill>
                  <a:srgbClr val="00B0F0"/>
                </a:solidFill>
                <a:latin typeface="Poppins" panose="020B0604020202020204" charset="0"/>
                <a:cs typeface="Poppins" panose="020B0604020202020204" charset="0"/>
              </a:rPr>
              <a:t>Eve: 30</a:t>
            </a:r>
          </a:p>
        </p:txBody>
      </p:sp>
      <p:sp>
        <p:nvSpPr>
          <p:cNvPr id="7" name="Oval 6">
            <a:extLst>
              <a:ext uri="{FF2B5EF4-FFF2-40B4-BE49-F238E27FC236}">
                <a16:creationId xmlns:a16="http://schemas.microsoft.com/office/drawing/2014/main" id="{2FA7CD14-5BF9-4690-A417-B6FF73B5D6B1}"/>
              </a:ext>
            </a:extLst>
          </p:cNvPr>
          <p:cNvSpPr/>
          <p:nvPr/>
        </p:nvSpPr>
        <p:spPr>
          <a:xfrm>
            <a:off x="3930971" y="3889734"/>
            <a:ext cx="1286760" cy="663926"/>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80;p98">
            <a:extLst>
              <a:ext uri="{FF2B5EF4-FFF2-40B4-BE49-F238E27FC236}">
                <a16:creationId xmlns:a16="http://schemas.microsoft.com/office/drawing/2014/main" id="{89A3B52D-C39C-4B26-8CF1-30B5AB06C9EA}"/>
              </a:ext>
            </a:extLst>
          </p:cNvPr>
          <p:cNvSpPr txBox="1"/>
          <p:nvPr/>
        </p:nvSpPr>
        <p:spPr>
          <a:xfrm>
            <a:off x="3771904" y="3633607"/>
            <a:ext cx="1604895" cy="256127"/>
          </a:xfrm>
          <a:prstGeom prst="rect">
            <a:avLst/>
          </a:prstGeom>
          <a:noFill/>
          <a:ln>
            <a:noFill/>
          </a:ln>
        </p:spPr>
        <p:txBody>
          <a:bodyPr spcFirstLastPara="1" wrap="square" lIns="0" tIns="0" rIns="0" bIns="0" anchor="t" anchorCtr="0">
            <a:noAutofit/>
          </a:bodyPr>
          <a:lstStyle/>
          <a:p>
            <a:pPr algn="ctr"/>
            <a:r>
              <a:rPr lang="en-US" sz="1200" dirty="0">
                <a:solidFill>
                  <a:srgbClr val="00B050"/>
                </a:solidFill>
                <a:latin typeface="Poppins" panose="020B0604020202020204" charset="0"/>
                <a:cs typeface="Poppins" panose="020B0604020202020204" charset="0"/>
              </a:rPr>
              <a:t>Eve pays Bob 10</a:t>
            </a:r>
          </a:p>
        </p:txBody>
      </p:sp>
      <p:sp>
        <p:nvSpPr>
          <p:cNvPr id="20" name="Rectangle: Rounded Corners 19">
            <a:extLst>
              <a:ext uri="{FF2B5EF4-FFF2-40B4-BE49-F238E27FC236}">
                <a16:creationId xmlns:a16="http://schemas.microsoft.com/office/drawing/2014/main" id="{B5E6B35C-2B41-4465-9AE3-66024A252753}"/>
              </a:ext>
            </a:extLst>
          </p:cNvPr>
          <p:cNvSpPr/>
          <p:nvPr/>
        </p:nvSpPr>
        <p:spPr>
          <a:xfrm>
            <a:off x="6402370" y="3559796"/>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E5AE2C-FDDC-4BDF-88AA-09E1EB848709}"/>
              </a:ext>
            </a:extLst>
          </p:cNvPr>
          <p:cNvSpPr txBox="1"/>
          <p:nvPr/>
        </p:nvSpPr>
        <p:spPr>
          <a:xfrm>
            <a:off x="6411796" y="3606938"/>
            <a:ext cx="650448" cy="246221"/>
          </a:xfrm>
          <a:prstGeom prst="rect">
            <a:avLst/>
          </a:prstGeom>
          <a:noFill/>
        </p:spPr>
        <p:txBody>
          <a:bodyPr wrap="square" rtlCol="0">
            <a:spAutoFit/>
          </a:bodyPr>
          <a:lstStyle/>
          <a:p>
            <a:r>
              <a:rPr lang="en-US" sz="1000" dirty="0">
                <a:solidFill>
                  <a:srgbClr val="00B0F0"/>
                </a:solidFill>
                <a:latin typeface="Poppins" panose="020B0604020202020204" charset="0"/>
                <a:cs typeface="Poppins" panose="020B0604020202020204" charset="0"/>
              </a:rPr>
              <a:t>Bob: 10</a:t>
            </a:r>
          </a:p>
        </p:txBody>
      </p:sp>
      <p:sp>
        <p:nvSpPr>
          <p:cNvPr id="22" name="Rectangle: Rounded Corners 21">
            <a:extLst>
              <a:ext uri="{FF2B5EF4-FFF2-40B4-BE49-F238E27FC236}">
                <a16:creationId xmlns:a16="http://schemas.microsoft.com/office/drawing/2014/main" id="{D0358566-BBBA-49D7-AA05-EBA5D0C7AA4A}"/>
              </a:ext>
            </a:extLst>
          </p:cNvPr>
          <p:cNvSpPr/>
          <p:nvPr/>
        </p:nvSpPr>
        <p:spPr>
          <a:xfrm>
            <a:off x="6411796" y="4047117"/>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B89B8D5-EEAD-4477-80C8-D54145521F22}"/>
              </a:ext>
            </a:extLst>
          </p:cNvPr>
          <p:cNvSpPr txBox="1"/>
          <p:nvPr/>
        </p:nvSpPr>
        <p:spPr>
          <a:xfrm>
            <a:off x="6421222" y="4094259"/>
            <a:ext cx="650448" cy="246221"/>
          </a:xfrm>
          <a:prstGeom prst="rect">
            <a:avLst/>
          </a:prstGeom>
          <a:noFill/>
        </p:spPr>
        <p:txBody>
          <a:bodyPr wrap="square" rtlCol="0">
            <a:spAutoFit/>
          </a:bodyPr>
          <a:lstStyle/>
          <a:p>
            <a:r>
              <a:rPr lang="en-US" sz="1000" dirty="0">
                <a:solidFill>
                  <a:srgbClr val="FF0000"/>
                </a:solidFill>
                <a:latin typeface="Poppins" panose="020B0604020202020204" charset="0"/>
                <a:cs typeface="Poppins" panose="020B0604020202020204" charset="0"/>
              </a:rPr>
              <a:t>Fee: 1</a:t>
            </a:r>
          </a:p>
        </p:txBody>
      </p:sp>
      <p:sp>
        <p:nvSpPr>
          <p:cNvPr id="24" name="Rectangle: Rounded Corners 23">
            <a:extLst>
              <a:ext uri="{FF2B5EF4-FFF2-40B4-BE49-F238E27FC236}">
                <a16:creationId xmlns:a16="http://schemas.microsoft.com/office/drawing/2014/main" id="{618C8855-5D5F-4692-B835-E08C231A6C5A}"/>
              </a:ext>
            </a:extLst>
          </p:cNvPr>
          <p:cNvSpPr/>
          <p:nvPr/>
        </p:nvSpPr>
        <p:spPr>
          <a:xfrm>
            <a:off x="6411795" y="4546885"/>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TextBox 24">
            <a:extLst>
              <a:ext uri="{FF2B5EF4-FFF2-40B4-BE49-F238E27FC236}">
                <a16:creationId xmlns:a16="http://schemas.microsoft.com/office/drawing/2014/main" id="{7DBC4BF4-B259-41DF-BA4A-9C828EED6D85}"/>
              </a:ext>
            </a:extLst>
          </p:cNvPr>
          <p:cNvSpPr txBox="1"/>
          <p:nvPr/>
        </p:nvSpPr>
        <p:spPr>
          <a:xfrm>
            <a:off x="6440072" y="4596757"/>
            <a:ext cx="650448" cy="400110"/>
          </a:xfrm>
          <a:prstGeom prst="rect">
            <a:avLst/>
          </a:prstGeom>
          <a:noFill/>
        </p:spPr>
        <p:txBody>
          <a:bodyPr wrap="square" rtlCol="0">
            <a:spAutoFit/>
          </a:bodyPr>
          <a:lstStyle/>
          <a:p>
            <a:r>
              <a:rPr lang="en-US" sz="1000" dirty="0">
                <a:solidFill>
                  <a:srgbClr val="00B0F0"/>
                </a:solidFill>
                <a:latin typeface="Poppins" panose="020B0604020202020204" charset="0"/>
                <a:cs typeface="Poppins" panose="020B0604020202020204" charset="0"/>
              </a:rPr>
              <a:t>Eve: 19</a:t>
            </a:r>
          </a:p>
          <a:p>
            <a:endParaRPr lang="en-US" sz="1000" dirty="0">
              <a:solidFill>
                <a:srgbClr val="FF0000"/>
              </a:solidFill>
              <a:latin typeface="Poppins" panose="020B0604020202020204" charset="0"/>
              <a:cs typeface="Poppins" panose="020B0604020202020204" charset="0"/>
            </a:endParaRPr>
          </a:p>
        </p:txBody>
      </p:sp>
      <p:sp>
        <p:nvSpPr>
          <p:cNvPr id="27" name="TextBox 26">
            <a:extLst>
              <a:ext uri="{FF2B5EF4-FFF2-40B4-BE49-F238E27FC236}">
                <a16:creationId xmlns:a16="http://schemas.microsoft.com/office/drawing/2014/main" id="{476BAC03-BC1E-458A-A5BC-E8A0820FE363}"/>
              </a:ext>
            </a:extLst>
          </p:cNvPr>
          <p:cNvSpPr txBox="1"/>
          <p:nvPr/>
        </p:nvSpPr>
        <p:spPr>
          <a:xfrm>
            <a:off x="4012672" y="4100530"/>
            <a:ext cx="1214485" cy="246221"/>
          </a:xfrm>
          <a:prstGeom prst="rect">
            <a:avLst/>
          </a:prstGeom>
          <a:noFill/>
        </p:spPr>
        <p:txBody>
          <a:bodyPr wrap="square" rtlCol="0">
            <a:spAutoFit/>
          </a:bodyPr>
          <a:lstStyle/>
          <a:p>
            <a:r>
              <a:rPr lang="en-US" sz="1000" dirty="0">
                <a:solidFill>
                  <a:srgbClr val="00B050"/>
                </a:solidFill>
                <a:latin typeface="Poppins" panose="020B0604020202020204" charset="0"/>
                <a:cs typeface="Poppins" panose="020B0604020202020204" charset="0"/>
              </a:rPr>
              <a:t>Transaction: 3</a:t>
            </a:r>
          </a:p>
        </p:txBody>
      </p:sp>
      <p:cxnSp>
        <p:nvCxnSpPr>
          <p:cNvPr id="10" name="Straight Arrow Connector 9">
            <a:extLst>
              <a:ext uri="{FF2B5EF4-FFF2-40B4-BE49-F238E27FC236}">
                <a16:creationId xmlns:a16="http://schemas.microsoft.com/office/drawing/2014/main" id="{B101E6E1-C397-4B41-98F0-835F38362640}"/>
              </a:ext>
            </a:extLst>
          </p:cNvPr>
          <p:cNvCxnSpPr>
            <a:stCxn id="6" idx="3"/>
            <a:endCxn id="7" idx="2"/>
          </p:cNvCxnSpPr>
          <p:nvPr/>
        </p:nvCxnSpPr>
        <p:spPr>
          <a:xfrm flipV="1">
            <a:off x="2526367" y="4221697"/>
            <a:ext cx="1404604" cy="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CD8145-CEFB-4C93-A90B-1746EF7A1278}"/>
              </a:ext>
            </a:extLst>
          </p:cNvPr>
          <p:cNvCxnSpPr>
            <a:cxnSpLocks/>
            <a:endCxn id="21" idx="1"/>
          </p:cNvCxnSpPr>
          <p:nvPr/>
        </p:nvCxnSpPr>
        <p:spPr>
          <a:xfrm flipV="1">
            <a:off x="5227157" y="3730049"/>
            <a:ext cx="1184639" cy="46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DB4AC3C-316C-433A-93B6-5EA25AE0943E}"/>
              </a:ext>
            </a:extLst>
          </p:cNvPr>
          <p:cNvCxnSpPr>
            <a:cxnSpLocks/>
            <a:stCxn id="27" idx="3"/>
            <a:endCxn id="23" idx="1"/>
          </p:cNvCxnSpPr>
          <p:nvPr/>
        </p:nvCxnSpPr>
        <p:spPr>
          <a:xfrm flipV="1">
            <a:off x="5227157" y="4217370"/>
            <a:ext cx="1194065" cy="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3E862EA-625E-45E9-A35C-26A2FF8A2844}"/>
              </a:ext>
            </a:extLst>
          </p:cNvPr>
          <p:cNvCxnSpPr>
            <a:cxnSpLocks/>
            <a:endCxn id="24" idx="1"/>
          </p:cNvCxnSpPr>
          <p:nvPr/>
        </p:nvCxnSpPr>
        <p:spPr>
          <a:xfrm>
            <a:off x="5184740" y="4153049"/>
            <a:ext cx="1227055" cy="55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CE2C93-2F70-4310-B118-F1F8B086E43A}"/>
              </a:ext>
            </a:extLst>
          </p:cNvPr>
          <p:cNvSpPr txBox="1"/>
          <p:nvPr/>
        </p:nvSpPr>
        <p:spPr>
          <a:xfrm>
            <a:off x="1875919" y="3718761"/>
            <a:ext cx="650448" cy="246221"/>
          </a:xfrm>
          <a:prstGeom prst="rect">
            <a:avLst/>
          </a:prstGeom>
          <a:noFill/>
        </p:spPr>
        <p:txBody>
          <a:bodyPr wrap="square" rtlCol="0">
            <a:spAutoFit/>
          </a:bodyPr>
          <a:lstStyle/>
          <a:p>
            <a:r>
              <a:rPr lang="en-US" sz="1000" u="sng" dirty="0">
                <a:solidFill>
                  <a:srgbClr val="00B0F0"/>
                </a:solidFill>
                <a:latin typeface="Poppins" panose="020B0604020202020204" charset="0"/>
                <a:cs typeface="Poppins" panose="020B0604020202020204" charset="0"/>
              </a:rPr>
              <a:t>INPUTS</a:t>
            </a:r>
          </a:p>
        </p:txBody>
      </p:sp>
      <p:sp>
        <p:nvSpPr>
          <p:cNvPr id="38" name="TextBox 37">
            <a:extLst>
              <a:ext uri="{FF2B5EF4-FFF2-40B4-BE49-F238E27FC236}">
                <a16:creationId xmlns:a16="http://schemas.microsoft.com/office/drawing/2014/main" id="{74EC1D6F-7BFB-45F4-9BBF-8A89AD58D6D5}"/>
              </a:ext>
            </a:extLst>
          </p:cNvPr>
          <p:cNvSpPr txBox="1"/>
          <p:nvPr/>
        </p:nvSpPr>
        <p:spPr>
          <a:xfrm>
            <a:off x="6348947" y="3241544"/>
            <a:ext cx="757293" cy="246221"/>
          </a:xfrm>
          <a:prstGeom prst="rect">
            <a:avLst/>
          </a:prstGeom>
          <a:noFill/>
        </p:spPr>
        <p:txBody>
          <a:bodyPr wrap="square" rtlCol="0">
            <a:spAutoFit/>
          </a:bodyPr>
          <a:lstStyle/>
          <a:p>
            <a:r>
              <a:rPr lang="en-US" sz="1000" u="sng" dirty="0">
                <a:solidFill>
                  <a:srgbClr val="00B0F0"/>
                </a:solidFill>
                <a:latin typeface="Poppins" panose="020B0604020202020204" charset="0"/>
                <a:cs typeface="Poppins" panose="020B0604020202020204" charset="0"/>
              </a:rPr>
              <a:t>OUTPUTS</a:t>
            </a:r>
          </a:p>
        </p:txBody>
      </p:sp>
    </p:spTree>
    <p:extLst>
      <p:ext uri="{BB962C8B-B14F-4D97-AF65-F5344CB8AC3E}">
        <p14:creationId xmlns:p14="http://schemas.microsoft.com/office/powerpoint/2010/main" val="32621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par>
                                <p:cTn id="38" presetID="22" presetClass="entr" presetSubtype="4"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par>
                                <p:cTn id="47" presetID="22" presetClass="entr" presetSubtype="4"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9" grpId="0"/>
      <p:bldP spid="20" grpId="0" animBg="1"/>
      <p:bldP spid="21" grpId="0"/>
      <p:bldP spid="22" grpId="0" animBg="1"/>
      <p:bldP spid="23" grpId="0"/>
      <p:bldP spid="24" grpId="0" animBg="1"/>
      <p:bldP spid="25" grpId="0"/>
      <p:bldP spid="27" grpId="0"/>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lvl="0" algn="ctr">
              <a:buSzPts val="3600"/>
            </a:pPr>
            <a:r>
              <a:rPr lang="en-US" sz="3600" b="1" i="0" u="none" strike="noStrike" cap="none" dirty="0">
                <a:solidFill>
                  <a:srgbClr val="FFFFFF"/>
                </a:solidFill>
                <a:latin typeface="Raleway"/>
                <a:ea typeface="Raleway"/>
                <a:cs typeface="Raleway"/>
                <a:sym typeface="Raleway"/>
              </a:rPr>
              <a:t>Traditional</a:t>
            </a:r>
            <a:r>
              <a:rPr lang="en-US" sz="3600" b="1" dirty="0">
                <a:solidFill>
                  <a:srgbClr val="FFFFFF"/>
                </a:solidFill>
                <a:latin typeface="Raleway"/>
                <a:ea typeface="Raleway"/>
                <a:cs typeface="Raleway"/>
                <a:sym typeface="Raleway"/>
              </a:rPr>
              <a:t> Databases: Centralized </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936572" y="997215"/>
            <a:ext cx="7354301" cy="461400"/>
          </a:xfrm>
          <a:prstGeom prst="rect">
            <a:avLst/>
          </a:prstGeom>
          <a:noFill/>
          <a:ln>
            <a:noFill/>
          </a:ln>
        </p:spPr>
        <p:txBody>
          <a:bodyPr spcFirstLastPara="1" wrap="square" lIns="0" tIns="0" rIns="0" bIns="0" anchor="t" anchorCtr="0">
            <a:noAutofit/>
          </a:bodyPr>
          <a:lstStyle/>
          <a:p>
            <a:pPr lvl="0">
              <a:spcBef>
                <a:spcPts val="400"/>
              </a:spcBef>
              <a:buClr>
                <a:schemeClr val="dk1"/>
              </a:buClr>
              <a:buSzPts val="1800"/>
            </a:pPr>
            <a:r>
              <a:rPr lang="en-US" sz="2000" dirty="0">
                <a:solidFill>
                  <a:schemeClr val="accent6"/>
                </a:solidFill>
                <a:latin typeface="Poppins" panose="020B0604020202020204" charset="0"/>
                <a:cs typeface="Poppins" panose="020B0604020202020204" charset="0"/>
              </a:rPr>
              <a:t>All data is updated and maintained by a central authority</a:t>
            </a:r>
            <a:endParaRPr sz="2000" b="0" i="0" u="none" strike="noStrike" cap="none" dirty="0">
              <a:solidFill>
                <a:schemeClr val="accent6"/>
              </a:solidFill>
              <a:latin typeface="Poppins" panose="020B0604020202020204" charset="0"/>
              <a:ea typeface="Poppins"/>
              <a:cs typeface="Poppins" panose="020B0604020202020204" charset="0"/>
              <a:sym typeface="Poppins"/>
            </a:endParaRPr>
          </a:p>
        </p:txBody>
      </p:sp>
      <p:pic>
        <p:nvPicPr>
          <p:cNvPr id="3" name="Picture 2">
            <a:extLst>
              <a:ext uri="{FF2B5EF4-FFF2-40B4-BE49-F238E27FC236}">
                <a16:creationId xmlns:a16="http://schemas.microsoft.com/office/drawing/2014/main" id="{0AFFA1F8-4D28-4C0C-898B-F6619D1D19BD}"/>
              </a:ext>
            </a:extLst>
          </p:cNvPr>
          <p:cNvPicPr>
            <a:picLocks noChangeAspect="1"/>
          </p:cNvPicPr>
          <p:nvPr/>
        </p:nvPicPr>
        <p:blipFill>
          <a:blip r:embed="rId3"/>
          <a:stretch>
            <a:fillRect/>
          </a:stretch>
        </p:blipFill>
        <p:spPr>
          <a:xfrm>
            <a:off x="1853292" y="1880795"/>
            <a:ext cx="5520860" cy="2414864"/>
          </a:xfrm>
          <a:prstGeom prst="rect">
            <a:avLst/>
          </a:prstGeom>
        </p:spPr>
      </p:pic>
      <p:pic>
        <p:nvPicPr>
          <p:cNvPr id="6" name="Picture 5">
            <a:extLst>
              <a:ext uri="{FF2B5EF4-FFF2-40B4-BE49-F238E27FC236}">
                <a16:creationId xmlns:a16="http://schemas.microsoft.com/office/drawing/2014/main" id="{7AE3A40D-DC6E-4207-94B4-48B036835910}"/>
              </a:ext>
            </a:extLst>
          </p:cNvPr>
          <p:cNvPicPr>
            <a:picLocks noChangeAspect="1"/>
          </p:cNvPicPr>
          <p:nvPr/>
        </p:nvPicPr>
        <p:blipFill>
          <a:blip r:embed="rId4"/>
          <a:stretch>
            <a:fillRect/>
          </a:stretch>
        </p:blipFill>
        <p:spPr>
          <a:xfrm>
            <a:off x="6455824" y="2186184"/>
            <a:ext cx="381000" cy="381000"/>
          </a:xfrm>
          <a:prstGeom prst="rect">
            <a:avLst/>
          </a:prstGeom>
        </p:spPr>
      </p:pic>
    </p:spTree>
    <p:extLst>
      <p:ext uri="{BB962C8B-B14F-4D97-AF65-F5344CB8AC3E}">
        <p14:creationId xmlns:p14="http://schemas.microsoft.com/office/powerpoint/2010/main" val="427974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Decentralized</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947662" y="782425"/>
            <a:ext cx="7098383" cy="664588"/>
          </a:xfrm>
          <a:prstGeom prst="rect">
            <a:avLst/>
          </a:prstGeom>
          <a:noFill/>
          <a:ln>
            <a:noFill/>
          </a:ln>
        </p:spPr>
        <p:txBody>
          <a:bodyPr spcFirstLastPara="1" wrap="square" lIns="0" tIns="0" rIns="0" bIns="0" anchor="t" anchorCtr="0">
            <a:noAutofit/>
          </a:bodyPr>
          <a:lstStyle/>
          <a:p>
            <a:pPr lvl="0" algn="ctr">
              <a:spcBef>
                <a:spcPts val="400"/>
              </a:spcBef>
              <a:buClr>
                <a:schemeClr val="dk1"/>
              </a:buClr>
              <a:buSzPts val="1800"/>
            </a:pPr>
            <a:r>
              <a:rPr lang="en-US" sz="2000" dirty="0">
                <a:solidFill>
                  <a:schemeClr val="accent6"/>
                </a:solidFill>
                <a:latin typeface="Poppins" panose="020B0604020202020204" charset="0"/>
                <a:cs typeface="Poppins" panose="020B0604020202020204" charset="0"/>
              </a:rPr>
              <a:t>No single entity owns the database as it’s replicated across 1,000 of independent machines</a:t>
            </a:r>
            <a:endParaRPr sz="2000" b="0" i="0" u="none" strike="noStrike" cap="none" dirty="0">
              <a:solidFill>
                <a:schemeClr val="accent6"/>
              </a:solidFill>
              <a:latin typeface="Poppins" panose="020B0604020202020204" charset="0"/>
              <a:ea typeface="Poppins"/>
              <a:cs typeface="Poppins" panose="020B0604020202020204" charset="0"/>
              <a:sym typeface="Poppins"/>
            </a:endParaRPr>
          </a:p>
        </p:txBody>
      </p:sp>
      <p:pic>
        <p:nvPicPr>
          <p:cNvPr id="3" name="Picture 2">
            <a:extLst>
              <a:ext uri="{FF2B5EF4-FFF2-40B4-BE49-F238E27FC236}">
                <a16:creationId xmlns:a16="http://schemas.microsoft.com/office/drawing/2014/main" id="{388BBE72-2349-441F-9996-2844D3CD48FD}"/>
              </a:ext>
            </a:extLst>
          </p:cNvPr>
          <p:cNvPicPr>
            <a:picLocks noChangeAspect="1"/>
          </p:cNvPicPr>
          <p:nvPr/>
        </p:nvPicPr>
        <p:blipFill>
          <a:blip r:embed="rId3"/>
          <a:stretch>
            <a:fillRect/>
          </a:stretch>
        </p:blipFill>
        <p:spPr>
          <a:xfrm>
            <a:off x="1763349" y="1564849"/>
            <a:ext cx="5467010" cy="3280557"/>
          </a:xfrm>
          <a:prstGeom prst="rect">
            <a:avLst/>
          </a:prstGeom>
        </p:spPr>
      </p:pic>
      <p:pic>
        <p:nvPicPr>
          <p:cNvPr id="6" name="Picture 5">
            <a:extLst>
              <a:ext uri="{FF2B5EF4-FFF2-40B4-BE49-F238E27FC236}">
                <a16:creationId xmlns:a16="http://schemas.microsoft.com/office/drawing/2014/main" id="{CB3C7F57-DF36-4506-88A4-88241A370764}"/>
              </a:ext>
            </a:extLst>
          </p:cNvPr>
          <p:cNvPicPr>
            <a:picLocks noChangeAspect="1"/>
          </p:cNvPicPr>
          <p:nvPr/>
        </p:nvPicPr>
        <p:blipFill>
          <a:blip r:embed="rId4"/>
          <a:stretch>
            <a:fillRect/>
          </a:stretch>
        </p:blipFill>
        <p:spPr>
          <a:xfrm>
            <a:off x="2849850" y="2493096"/>
            <a:ext cx="246392" cy="320805"/>
          </a:xfrm>
          <a:prstGeom prst="rect">
            <a:avLst/>
          </a:prstGeom>
        </p:spPr>
      </p:pic>
      <p:pic>
        <p:nvPicPr>
          <p:cNvPr id="10" name="Picture 9">
            <a:extLst>
              <a:ext uri="{FF2B5EF4-FFF2-40B4-BE49-F238E27FC236}">
                <a16:creationId xmlns:a16="http://schemas.microsoft.com/office/drawing/2014/main" id="{5A45A748-65B5-49FF-8820-8BFD1E3CFCF8}"/>
              </a:ext>
            </a:extLst>
          </p:cNvPr>
          <p:cNvPicPr>
            <a:picLocks noChangeAspect="1"/>
          </p:cNvPicPr>
          <p:nvPr/>
        </p:nvPicPr>
        <p:blipFill>
          <a:blip r:embed="rId4"/>
          <a:stretch>
            <a:fillRect/>
          </a:stretch>
        </p:blipFill>
        <p:spPr>
          <a:xfrm>
            <a:off x="4076906" y="2884322"/>
            <a:ext cx="246392" cy="320805"/>
          </a:xfrm>
          <a:prstGeom prst="rect">
            <a:avLst/>
          </a:prstGeom>
        </p:spPr>
      </p:pic>
      <p:pic>
        <p:nvPicPr>
          <p:cNvPr id="11" name="Picture 10">
            <a:extLst>
              <a:ext uri="{FF2B5EF4-FFF2-40B4-BE49-F238E27FC236}">
                <a16:creationId xmlns:a16="http://schemas.microsoft.com/office/drawing/2014/main" id="{E3EABDEE-1F67-40A1-8DB8-A6854B7E6685}"/>
              </a:ext>
            </a:extLst>
          </p:cNvPr>
          <p:cNvPicPr>
            <a:picLocks noChangeAspect="1"/>
          </p:cNvPicPr>
          <p:nvPr/>
        </p:nvPicPr>
        <p:blipFill>
          <a:blip r:embed="rId4"/>
          <a:stretch>
            <a:fillRect/>
          </a:stretch>
        </p:blipFill>
        <p:spPr>
          <a:xfrm>
            <a:off x="5863285" y="2232091"/>
            <a:ext cx="246392" cy="320805"/>
          </a:xfrm>
          <a:prstGeom prst="rect">
            <a:avLst/>
          </a:prstGeom>
        </p:spPr>
      </p:pic>
      <p:pic>
        <p:nvPicPr>
          <p:cNvPr id="13" name="Picture 12">
            <a:extLst>
              <a:ext uri="{FF2B5EF4-FFF2-40B4-BE49-F238E27FC236}">
                <a16:creationId xmlns:a16="http://schemas.microsoft.com/office/drawing/2014/main" id="{1DB8E747-B80B-4725-8FCB-B2DD8A72BBA5}"/>
              </a:ext>
            </a:extLst>
          </p:cNvPr>
          <p:cNvPicPr>
            <a:picLocks noChangeAspect="1"/>
          </p:cNvPicPr>
          <p:nvPr/>
        </p:nvPicPr>
        <p:blipFill>
          <a:blip r:embed="rId4"/>
          <a:stretch>
            <a:fillRect/>
          </a:stretch>
        </p:blipFill>
        <p:spPr>
          <a:xfrm>
            <a:off x="3190786" y="4200672"/>
            <a:ext cx="246392" cy="320805"/>
          </a:xfrm>
          <a:prstGeom prst="rect">
            <a:avLst/>
          </a:prstGeom>
        </p:spPr>
      </p:pic>
      <p:pic>
        <p:nvPicPr>
          <p:cNvPr id="14" name="Picture 13">
            <a:extLst>
              <a:ext uri="{FF2B5EF4-FFF2-40B4-BE49-F238E27FC236}">
                <a16:creationId xmlns:a16="http://schemas.microsoft.com/office/drawing/2014/main" id="{5A022D57-008F-4A46-A7A4-15E860A3290F}"/>
              </a:ext>
            </a:extLst>
          </p:cNvPr>
          <p:cNvPicPr>
            <a:picLocks noChangeAspect="1"/>
          </p:cNvPicPr>
          <p:nvPr/>
        </p:nvPicPr>
        <p:blipFill>
          <a:blip r:embed="rId4"/>
          <a:stretch>
            <a:fillRect/>
          </a:stretch>
        </p:blipFill>
        <p:spPr>
          <a:xfrm>
            <a:off x="5038439" y="3399641"/>
            <a:ext cx="246392" cy="320805"/>
          </a:xfrm>
          <a:prstGeom prst="rect">
            <a:avLst/>
          </a:prstGeom>
        </p:spPr>
      </p:pic>
      <p:pic>
        <p:nvPicPr>
          <p:cNvPr id="17" name="Picture 16">
            <a:extLst>
              <a:ext uri="{FF2B5EF4-FFF2-40B4-BE49-F238E27FC236}">
                <a16:creationId xmlns:a16="http://schemas.microsoft.com/office/drawing/2014/main" id="{91F5AC11-DA9E-4E56-8359-5FAEDC768F6E}"/>
              </a:ext>
            </a:extLst>
          </p:cNvPr>
          <p:cNvPicPr>
            <a:picLocks noChangeAspect="1"/>
          </p:cNvPicPr>
          <p:nvPr/>
        </p:nvPicPr>
        <p:blipFill>
          <a:blip r:embed="rId4"/>
          <a:stretch>
            <a:fillRect/>
          </a:stretch>
        </p:blipFill>
        <p:spPr>
          <a:xfrm>
            <a:off x="6928513" y="2723919"/>
            <a:ext cx="246392" cy="320805"/>
          </a:xfrm>
          <a:prstGeom prst="rect">
            <a:avLst/>
          </a:prstGeom>
        </p:spPr>
      </p:pic>
      <p:pic>
        <p:nvPicPr>
          <p:cNvPr id="18" name="Picture 17">
            <a:extLst>
              <a:ext uri="{FF2B5EF4-FFF2-40B4-BE49-F238E27FC236}">
                <a16:creationId xmlns:a16="http://schemas.microsoft.com/office/drawing/2014/main" id="{C8CC92C3-9688-46F6-975C-B3B5AC385B90}"/>
              </a:ext>
            </a:extLst>
          </p:cNvPr>
          <p:cNvPicPr>
            <a:picLocks noChangeAspect="1"/>
          </p:cNvPicPr>
          <p:nvPr/>
        </p:nvPicPr>
        <p:blipFill>
          <a:blip r:embed="rId4"/>
          <a:stretch>
            <a:fillRect/>
          </a:stretch>
        </p:blipFill>
        <p:spPr>
          <a:xfrm>
            <a:off x="4373657" y="4200671"/>
            <a:ext cx="246392" cy="320805"/>
          </a:xfrm>
          <a:prstGeom prst="rect">
            <a:avLst/>
          </a:prstGeom>
        </p:spPr>
      </p:pic>
      <p:pic>
        <p:nvPicPr>
          <p:cNvPr id="19" name="Picture 18">
            <a:extLst>
              <a:ext uri="{FF2B5EF4-FFF2-40B4-BE49-F238E27FC236}">
                <a16:creationId xmlns:a16="http://schemas.microsoft.com/office/drawing/2014/main" id="{255605B3-7362-4D3A-80ED-0B6B50ECCE49}"/>
              </a:ext>
            </a:extLst>
          </p:cNvPr>
          <p:cNvPicPr>
            <a:picLocks noChangeAspect="1"/>
          </p:cNvPicPr>
          <p:nvPr/>
        </p:nvPicPr>
        <p:blipFill>
          <a:blip r:embed="rId4"/>
          <a:stretch>
            <a:fillRect/>
          </a:stretch>
        </p:blipFill>
        <p:spPr>
          <a:xfrm>
            <a:off x="2404711" y="3044724"/>
            <a:ext cx="246392" cy="320805"/>
          </a:xfrm>
          <a:prstGeom prst="rect">
            <a:avLst/>
          </a:prstGeom>
        </p:spPr>
      </p:pic>
      <p:pic>
        <p:nvPicPr>
          <p:cNvPr id="20" name="Picture 19">
            <a:extLst>
              <a:ext uri="{FF2B5EF4-FFF2-40B4-BE49-F238E27FC236}">
                <a16:creationId xmlns:a16="http://schemas.microsoft.com/office/drawing/2014/main" id="{DCB9DAC2-3B1E-4B8C-BC89-21C9474D71BF}"/>
              </a:ext>
            </a:extLst>
          </p:cNvPr>
          <p:cNvPicPr>
            <a:picLocks noChangeAspect="1"/>
          </p:cNvPicPr>
          <p:nvPr/>
        </p:nvPicPr>
        <p:blipFill>
          <a:blip r:embed="rId4"/>
          <a:stretch>
            <a:fillRect/>
          </a:stretch>
        </p:blipFill>
        <p:spPr>
          <a:xfrm>
            <a:off x="5175588" y="2360692"/>
            <a:ext cx="246392" cy="320805"/>
          </a:xfrm>
          <a:prstGeom prst="rect">
            <a:avLst/>
          </a:prstGeom>
        </p:spPr>
      </p:pic>
      <p:pic>
        <p:nvPicPr>
          <p:cNvPr id="21" name="Picture 20">
            <a:extLst>
              <a:ext uri="{FF2B5EF4-FFF2-40B4-BE49-F238E27FC236}">
                <a16:creationId xmlns:a16="http://schemas.microsoft.com/office/drawing/2014/main" id="{271D6F4B-3650-489F-90B1-BFFB63EA0BD0}"/>
              </a:ext>
            </a:extLst>
          </p:cNvPr>
          <p:cNvPicPr>
            <a:picLocks noChangeAspect="1"/>
          </p:cNvPicPr>
          <p:nvPr/>
        </p:nvPicPr>
        <p:blipFill>
          <a:blip r:embed="rId4"/>
          <a:stretch>
            <a:fillRect/>
          </a:stretch>
        </p:blipFill>
        <p:spPr>
          <a:xfrm>
            <a:off x="6230931" y="4200670"/>
            <a:ext cx="246392" cy="320805"/>
          </a:xfrm>
          <a:prstGeom prst="rect">
            <a:avLst/>
          </a:prstGeom>
        </p:spPr>
      </p:pic>
    </p:spTree>
    <p:extLst>
      <p:ext uri="{BB962C8B-B14F-4D97-AF65-F5344CB8AC3E}">
        <p14:creationId xmlns:p14="http://schemas.microsoft.com/office/powerpoint/2010/main" val="282002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Distributed Validation</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184602" y="4434767"/>
            <a:ext cx="9144000" cy="256127"/>
          </a:xfrm>
          <a:prstGeom prst="rect">
            <a:avLst/>
          </a:prstGeom>
          <a:noFill/>
          <a:ln>
            <a:noFill/>
          </a:ln>
        </p:spPr>
        <p:txBody>
          <a:bodyPr spcFirstLastPara="1" wrap="square" lIns="0" tIns="0" rIns="0" bIns="0" anchor="t" anchorCtr="0">
            <a:noAutofit/>
          </a:bodyPr>
          <a:lstStyle/>
          <a:p>
            <a:pPr algn="ctr"/>
            <a:r>
              <a:rPr lang="en-US" dirty="0">
                <a:solidFill>
                  <a:srgbClr val="FF0000"/>
                </a:solidFill>
                <a:latin typeface="Poppins" panose="020B0604020202020204" charset="0"/>
                <a:cs typeface="Poppins" panose="020B0604020202020204" charset="0"/>
              </a:rPr>
              <a:t>Eve’s transaction will be rejected by the network since she only has 20 left</a:t>
            </a:r>
          </a:p>
        </p:txBody>
      </p:sp>
      <p:pic>
        <p:nvPicPr>
          <p:cNvPr id="4" name="Picture 3">
            <a:extLst>
              <a:ext uri="{FF2B5EF4-FFF2-40B4-BE49-F238E27FC236}">
                <a16:creationId xmlns:a16="http://schemas.microsoft.com/office/drawing/2014/main" id="{FCDA4632-B024-4FBE-BE47-5FF4FD77F3F2}"/>
              </a:ext>
            </a:extLst>
          </p:cNvPr>
          <p:cNvPicPr>
            <a:picLocks noChangeAspect="1"/>
          </p:cNvPicPr>
          <p:nvPr/>
        </p:nvPicPr>
        <p:blipFill>
          <a:blip r:embed="rId3"/>
          <a:stretch>
            <a:fillRect/>
          </a:stretch>
        </p:blipFill>
        <p:spPr>
          <a:xfrm>
            <a:off x="127737" y="1167389"/>
            <a:ext cx="8888525" cy="1992264"/>
          </a:xfrm>
          <a:prstGeom prst="rect">
            <a:avLst/>
          </a:prstGeom>
        </p:spPr>
      </p:pic>
      <p:sp>
        <p:nvSpPr>
          <p:cNvPr id="6" name="Oval 5">
            <a:extLst>
              <a:ext uri="{FF2B5EF4-FFF2-40B4-BE49-F238E27FC236}">
                <a16:creationId xmlns:a16="http://schemas.microsoft.com/office/drawing/2014/main" id="{6D4AE414-96F7-4CFD-911C-76CBF8D2DF67}"/>
              </a:ext>
            </a:extLst>
          </p:cNvPr>
          <p:cNvSpPr/>
          <p:nvPr/>
        </p:nvSpPr>
        <p:spPr>
          <a:xfrm>
            <a:off x="5519397" y="2851608"/>
            <a:ext cx="282805" cy="2356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80;p98">
            <a:extLst>
              <a:ext uri="{FF2B5EF4-FFF2-40B4-BE49-F238E27FC236}">
                <a16:creationId xmlns:a16="http://schemas.microsoft.com/office/drawing/2014/main" id="{2955BAC6-ABA1-47A6-B3D9-B54A328DF11B}"/>
              </a:ext>
            </a:extLst>
          </p:cNvPr>
          <p:cNvSpPr txBox="1"/>
          <p:nvPr/>
        </p:nvSpPr>
        <p:spPr>
          <a:xfrm>
            <a:off x="127737" y="3807920"/>
            <a:ext cx="6381908" cy="256127"/>
          </a:xfrm>
          <a:prstGeom prst="rect">
            <a:avLst/>
          </a:prstGeom>
          <a:noFill/>
          <a:ln>
            <a:noFill/>
          </a:ln>
        </p:spPr>
        <p:txBody>
          <a:bodyPr spcFirstLastPara="1" wrap="square" lIns="0" tIns="0" rIns="0" bIns="0" anchor="t" anchorCtr="0">
            <a:noAutofit/>
          </a:bodyPr>
          <a:lstStyle/>
          <a:p>
            <a:pPr algn="ctr"/>
            <a:r>
              <a:rPr lang="en-US" dirty="0">
                <a:solidFill>
                  <a:srgbClr val="00B050"/>
                </a:solidFill>
                <a:latin typeface="Poppins" panose="020B0604020202020204" charset="0"/>
                <a:cs typeface="Poppins" panose="020B0604020202020204" charset="0"/>
              </a:rPr>
              <a:t>Alice can initiate transactions because she has the key for her address</a:t>
            </a:r>
          </a:p>
        </p:txBody>
      </p:sp>
      <p:pic>
        <p:nvPicPr>
          <p:cNvPr id="10" name="Picture 9">
            <a:extLst>
              <a:ext uri="{FF2B5EF4-FFF2-40B4-BE49-F238E27FC236}">
                <a16:creationId xmlns:a16="http://schemas.microsoft.com/office/drawing/2014/main" id="{2CFD5B41-758D-4759-8A90-783D528A853A}"/>
              </a:ext>
            </a:extLst>
          </p:cNvPr>
          <p:cNvPicPr>
            <a:picLocks noChangeAspect="1"/>
          </p:cNvPicPr>
          <p:nvPr/>
        </p:nvPicPr>
        <p:blipFill>
          <a:blip r:embed="rId4"/>
          <a:stretch>
            <a:fillRect/>
          </a:stretch>
        </p:blipFill>
        <p:spPr>
          <a:xfrm>
            <a:off x="2612994" y="2121032"/>
            <a:ext cx="314029" cy="314029"/>
          </a:xfrm>
          <a:prstGeom prst="rect">
            <a:avLst/>
          </a:prstGeom>
        </p:spPr>
      </p:pic>
      <p:pic>
        <p:nvPicPr>
          <p:cNvPr id="16" name="Picture 15">
            <a:extLst>
              <a:ext uri="{FF2B5EF4-FFF2-40B4-BE49-F238E27FC236}">
                <a16:creationId xmlns:a16="http://schemas.microsoft.com/office/drawing/2014/main" id="{84354FCC-F80D-4776-9D9C-C36679812DFB}"/>
              </a:ext>
            </a:extLst>
          </p:cNvPr>
          <p:cNvPicPr>
            <a:picLocks noChangeAspect="1"/>
          </p:cNvPicPr>
          <p:nvPr/>
        </p:nvPicPr>
        <p:blipFill>
          <a:blip r:embed="rId4"/>
          <a:stretch>
            <a:fillRect/>
          </a:stretch>
        </p:blipFill>
        <p:spPr>
          <a:xfrm>
            <a:off x="2612993" y="2584122"/>
            <a:ext cx="314029" cy="314029"/>
          </a:xfrm>
          <a:prstGeom prst="rect">
            <a:avLst/>
          </a:prstGeom>
        </p:spPr>
      </p:pic>
      <p:cxnSp>
        <p:nvCxnSpPr>
          <p:cNvPr id="17" name="Straight Arrow Connector 16">
            <a:extLst>
              <a:ext uri="{FF2B5EF4-FFF2-40B4-BE49-F238E27FC236}">
                <a16:creationId xmlns:a16="http://schemas.microsoft.com/office/drawing/2014/main" id="{902FA6E6-9175-43BB-A1A5-BE10BA7053A7}"/>
              </a:ext>
            </a:extLst>
          </p:cNvPr>
          <p:cNvCxnSpPr>
            <a:cxnSpLocks/>
          </p:cNvCxnSpPr>
          <p:nvPr/>
        </p:nvCxnSpPr>
        <p:spPr>
          <a:xfrm>
            <a:off x="5802202" y="2969443"/>
            <a:ext cx="2300593" cy="13929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59F822-3F6E-48B0-A875-611ED5AD3CFA}"/>
              </a:ext>
            </a:extLst>
          </p:cNvPr>
          <p:cNvCxnSpPr>
            <a:cxnSpLocks/>
          </p:cNvCxnSpPr>
          <p:nvPr/>
        </p:nvCxnSpPr>
        <p:spPr>
          <a:xfrm flipH="1">
            <a:off x="1348033" y="2361414"/>
            <a:ext cx="957304" cy="10114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CE76A1-B82C-4BB1-8146-CA28F7044FC8}"/>
              </a:ext>
            </a:extLst>
          </p:cNvPr>
          <p:cNvCxnSpPr>
            <a:cxnSpLocks/>
          </p:cNvCxnSpPr>
          <p:nvPr/>
        </p:nvCxnSpPr>
        <p:spPr>
          <a:xfrm>
            <a:off x="2780171" y="2837622"/>
            <a:ext cx="49656" cy="5352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Google Shape;280;p98">
            <a:extLst>
              <a:ext uri="{FF2B5EF4-FFF2-40B4-BE49-F238E27FC236}">
                <a16:creationId xmlns:a16="http://schemas.microsoft.com/office/drawing/2014/main" id="{1708A2FC-9939-4E29-904D-AC2E3A526BC5}"/>
              </a:ext>
            </a:extLst>
          </p:cNvPr>
          <p:cNvSpPr txBox="1"/>
          <p:nvPr/>
        </p:nvSpPr>
        <p:spPr>
          <a:xfrm>
            <a:off x="178418" y="3410806"/>
            <a:ext cx="4617789" cy="175256"/>
          </a:xfrm>
          <a:prstGeom prst="rect">
            <a:avLst/>
          </a:prstGeom>
          <a:noFill/>
          <a:ln>
            <a:noFill/>
          </a:ln>
        </p:spPr>
        <p:txBody>
          <a:bodyPr spcFirstLastPara="1" wrap="square" lIns="0" tIns="0" rIns="0" bIns="0" anchor="t" anchorCtr="0">
            <a:noAutofit/>
          </a:bodyPr>
          <a:lstStyle/>
          <a:p>
            <a:r>
              <a:rPr lang="en-US" sz="1000" dirty="0">
                <a:solidFill>
                  <a:schemeClr val="bg1">
                    <a:lumMod val="50000"/>
                  </a:schemeClr>
                </a:solidFill>
              </a:rPr>
              <a:t>Address: </a:t>
            </a:r>
            <a:r>
              <a:rPr lang="en-US" sz="1000" dirty="0">
                <a:solidFill>
                  <a:schemeClr val="accent6"/>
                </a:solidFill>
              </a:rPr>
              <a:t>1LrN44QGR56EKjQh9ZKNWJumBTwu2CcDBa</a:t>
            </a:r>
          </a:p>
        </p:txBody>
      </p:sp>
      <p:sp>
        <p:nvSpPr>
          <p:cNvPr id="18" name="Google Shape;280;p98">
            <a:extLst>
              <a:ext uri="{FF2B5EF4-FFF2-40B4-BE49-F238E27FC236}">
                <a16:creationId xmlns:a16="http://schemas.microsoft.com/office/drawing/2014/main" id="{3DA5C09F-AA2D-4C66-B620-C1154182F9B6}"/>
              </a:ext>
            </a:extLst>
          </p:cNvPr>
          <p:cNvSpPr txBox="1"/>
          <p:nvPr/>
        </p:nvSpPr>
        <p:spPr>
          <a:xfrm>
            <a:off x="178417" y="3606360"/>
            <a:ext cx="4617789" cy="216703"/>
          </a:xfrm>
          <a:prstGeom prst="rect">
            <a:avLst/>
          </a:prstGeom>
          <a:noFill/>
          <a:ln>
            <a:noFill/>
          </a:ln>
        </p:spPr>
        <p:txBody>
          <a:bodyPr spcFirstLastPara="1" wrap="square" lIns="0" tIns="0" rIns="0" bIns="0" anchor="t" anchorCtr="0">
            <a:noAutofit/>
          </a:bodyPr>
          <a:lstStyle/>
          <a:p>
            <a:r>
              <a:rPr lang="en-US" sz="1000" dirty="0">
                <a:solidFill>
                  <a:schemeClr val="bg1">
                    <a:lumMod val="50000"/>
                  </a:schemeClr>
                </a:solidFill>
              </a:rPr>
              <a:t>Private Key: </a:t>
            </a:r>
            <a:r>
              <a:rPr lang="en-US" sz="1000" dirty="0">
                <a:solidFill>
                  <a:schemeClr val="accent6"/>
                </a:solidFill>
              </a:rPr>
              <a:t>KycgkriYU4VaXiXJJP1N8fmtS6DQHMcWmrvR6YjRagewHtozeGci</a:t>
            </a:r>
            <a:endParaRPr lang="en-US" sz="1000" dirty="0">
              <a:solidFill>
                <a:schemeClr val="accent6"/>
              </a:solidFill>
              <a:latin typeface="Poppins" panose="020B0604020202020204" charset="0"/>
              <a:cs typeface="Poppins" panose="020B0604020202020204" charset="0"/>
            </a:endParaRPr>
          </a:p>
        </p:txBody>
      </p:sp>
    </p:spTree>
    <p:extLst>
      <p:ext uri="{BB962C8B-B14F-4D97-AF65-F5344CB8AC3E}">
        <p14:creationId xmlns:p14="http://schemas.microsoft.com/office/powerpoint/2010/main" val="159893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Consensus</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025667" y="1764745"/>
            <a:ext cx="7078089" cy="3141153"/>
          </a:xfrm>
          <a:prstGeom prst="rect">
            <a:avLst/>
          </a:prstGeom>
          <a:noFill/>
          <a:ln>
            <a:noFill/>
          </a:ln>
        </p:spPr>
        <p:txBody>
          <a:bodyPr spcFirstLastPara="1" wrap="square" lIns="0" tIns="0" rIns="0" bIns="0" anchor="t" anchorCtr="0">
            <a:noAutofit/>
          </a:bodyPr>
          <a:lstStyle/>
          <a:p>
            <a:pPr marL="342900" indent="-342900">
              <a:spcAft>
                <a:spcPts val="600"/>
              </a:spcAft>
              <a:buFont typeface="Arial" panose="020B0604020202020204" pitchFamily="34" charset="0"/>
              <a:buChar char="•"/>
            </a:pPr>
            <a:r>
              <a:rPr lang="en-US" sz="1600" dirty="0">
                <a:solidFill>
                  <a:schemeClr val="accent6"/>
                </a:solidFill>
                <a:latin typeface="Poppins" panose="020B0604020202020204" charset="0"/>
                <a:cs typeface="Poppins" panose="020B0604020202020204" charset="0"/>
              </a:rPr>
              <a:t>Incentivization scheme to economically secure the blockchain.</a:t>
            </a:r>
          </a:p>
          <a:p>
            <a:pPr lvl="2">
              <a:spcAft>
                <a:spcPts val="600"/>
              </a:spcAft>
            </a:pPr>
            <a:r>
              <a:rPr lang="en-US" sz="1600" dirty="0">
                <a:solidFill>
                  <a:schemeClr val="accent6"/>
                </a:solidFill>
                <a:latin typeface="Poppins" panose="020B0604020202020204" charset="0"/>
                <a:cs typeface="Poppins" panose="020B0604020202020204" charset="0"/>
              </a:rPr>
              <a:t>	</a:t>
            </a:r>
            <a:r>
              <a:rPr lang="en-US" i="1" dirty="0">
                <a:solidFill>
                  <a:schemeClr val="accent6"/>
                </a:solidFill>
                <a:latin typeface="Poppins" panose="020B0604020202020204" charset="0"/>
                <a:cs typeface="Poppins" panose="020B0604020202020204" charset="0"/>
              </a:rPr>
              <a:t>Real energy costs required to brute force solve cryptographic puzzle</a:t>
            </a:r>
          </a:p>
          <a:p>
            <a:pPr lvl="2">
              <a:spcAft>
                <a:spcPts val="600"/>
              </a:spcAft>
            </a:pPr>
            <a:r>
              <a:rPr lang="en-US" i="1" dirty="0">
                <a:solidFill>
                  <a:schemeClr val="accent6"/>
                </a:solidFill>
                <a:latin typeface="Poppins" panose="020B0604020202020204" charset="0"/>
                <a:cs typeface="Poppins" panose="020B0604020202020204" charset="0"/>
              </a:rPr>
              <a:t>	Consumes more energy than entire country of Ireland</a:t>
            </a:r>
            <a:endParaRPr lang="en-US" i="1" dirty="0"/>
          </a:p>
          <a:p>
            <a:endParaRPr lang="en-US" sz="1600" dirty="0">
              <a:solidFill>
                <a:schemeClr val="accent6"/>
              </a:solidFill>
              <a:latin typeface="Poppins" panose="020B0604020202020204" charset="0"/>
              <a:cs typeface="Poppins" panose="020B0604020202020204" charset="0"/>
            </a:endParaRPr>
          </a:p>
          <a:p>
            <a:pPr marL="342900" indent="-342900">
              <a:buFont typeface="Arial" panose="020B0604020202020204" pitchFamily="34" charset="0"/>
              <a:buChar char="•"/>
            </a:pPr>
            <a:r>
              <a:rPr lang="en-US" sz="1600" dirty="0">
                <a:solidFill>
                  <a:schemeClr val="accent6"/>
                </a:solidFill>
                <a:latin typeface="Poppins" panose="020B0604020202020204" charset="0"/>
                <a:cs typeface="Poppins" panose="020B0604020202020204" charset="0"/>
              </a:rPr>
              <a:t>Deters denial of service (DDOS) attacks, spam, and malicious use of computing power</a:t>
            </a:r>
          </a:p>
          <a:p>
            <a:pPr marL="342900" indent="-342900">
              <a:buFont typeface="Arial" panose="020B0604020202020204" pitchFamily="34" charset="0"/>
              <a:buChar char="•"/>
            </a:pPr>
            <a:endParaRPr lang="en-US" sz="1600" dirty="0">
              <a:solidFill>
                <a:schemeClr val="accent6"/>
              </a:solidFill>
              <a:latin typeface="Poppins" panose="020B0604020202020204" charset="0"/>
              <a:cs typeface="Poppins" panose="020B0604020202020204" charset="0"/>
            </a:endParaRPr>
          </a:p>
          <a:p>
            <a:pPr marL="342900" indent="-342900">
              <a:buFont typeface="Arial" panose="020B0604020202020204" pitchFamily="34" charset="0"/>
              <a:buChar char="•"/>
            </a:pPr>
            <a:r>
              <a:rPr lang="en-US" sz="1600" dirty="0">
                <a:solidFill>
                  <a:schemeClr val="accent6"/>
                </a:solidFill>
                <a:latin typeface="Poppins" panose="020B0604020202020204" charset="0"/>
                <a:cs typeface="Poppins" panose="020B0604020202020204" charset="0"/>
              </a:rPr>
              <a:t>Ensures immutability</a:t>
            </a:r>
          </a:p>
        </p:txBody>
      </p:sp>
      <p:sp>
        <p:nvSpPr>
          <p:cNvPr id="2" name="Rectangle 1">
            <a:extLst>
              <a:ext uri="{FF2B5EF4-FFF2-40B4-BE49-F238E27FC236}">
                <a16:creationId xmlns:a16="http://schemas.microsoft.com/office/drawing/2014/main" id="{BF77189C-BB00-4566-9B8F-FA0C4615FBF1}"/>
              </a:ext>
            </a:extLst>
          </p:cNvPr>
          <p:cNvSpPr/>
          <p:nvPr/>
        </p:nvSpPr>
        <p:spPr>
          <a:xfrm>
            <a:off x="1151179" y="902739"/>
            <a:ext cx="6841641" cy="369332"/>
          </a:xfrm>
          <a:prstGeom prst="rect">
            <a:avLst/>
          </a:prstGeom>
        </p:spPr>
        <p:txBody>
          <a:bodyPr wrap="square">
            <a:spAutoFit/>
          </a:bodyPr>
          <a:lstStyle/>
          <a:p>
            <a:r>
              <a:rPr lang="en-US" sz="1800" u="sng" dirty="0">
                <a:solidFill>
                  <a:schemeClr val="accent6"/>
                </a:solidFill>
                <a:latin typeface="Poppins" panose="020B0604020202020204" charset="0"/>
                <a:cs typeface="Poppins" panose="020B0604020202020204" charset="0"/>
              </a:rPr>
              <a:t>Proof of Work (aka mining): Security and Decentralization</a:t>
            </a:r>
            <a:endParaRPr lang="en-US" sz="1800" u="sng" dirty="0"/>
          </a:p>
        </p:txBody>
      </p:sp>
    </p:spTree>
    <p:extLst>
      <p:ext uri="{BB962C8B-B14F-4D97-AF65-F5344CB8AC3E}">
        <p14:creationId xmlns:p14="http://schemas.microsoft.com/office/powerpoint/2010/main" val="33320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Components</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255968" y="1001174"/>
            <a:ext cx="3294620" cy="4084588"/>
          </a:xfrm>
          <a:prstGeom prst="rect">
            <a:avLst/>
          </a:prstGeom>
          <a:noFill/>
          <a:ln>
            <a:noFill/>
          </a:ln>
        </p:spPr>
        <p:txBody>
          <a:bodyPr spcFirstLastPara="1" wrap="square" lIns="0" tIns="0" rIns="0" bIns="0" anchor="t" anchorCtr="0">
            <a:noAutofit/>
          </a:bodyPr>
          <a:lstStyle/>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Peer-to-peer (P2P) network connecting users, propagating transactions and blocks of verified transactions</a:t>
            </a:r>
          </a:p>
          <a:p>
            <a:endParaRPr lang="en-US" dirty="0">
              <a:solidFill>
                <a:schemeClr val="accent1">
                  <a:lumMod val="50000"/>
                </a:schemeClr>
              </a:solidFill>
              <a:latin typeface="Poppins" panose="020B0604020202020204" charset="0"/>
              <a:cs typeface="Poppins" panose="020B0604020202020204" charset="0"/>
            </a:endParaRPr>
          </a:p>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Messages, in the form of transactions, representing state transitions</a:t>
            </a:r>
          </a:p>
          <a:p>
            <a:endParaRPr lang="en-US" dirty="0">
              <a:solidFill>
                <a:schemeClr val="accent1">
                  <a:lumMod val="50000"/>
                </a:schemeClr>
              </a:solidFill>
              <a:latin typeface="Poppins" panose="020B0604020202020204" charset="0"/>
              <a:cs typeface="Poppins" panose="020B0604020202020204" charset="0"/>
            </a:endParaRPr>
          </a:p>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A set of consensus rules, governing what constitutes a transaction and what makes for a valid state transition</a:t>
            </a:r>
          </a:p>
          <a:p>
            <a:endParaRPr lang="en-US" dirty="0">
              <a:solidFill>
                <a:schemeClr val="accent1">
                  <a:lumMod val="50000"/>
                </a:schemeClr>
              </a:solidFill>
              <a:latin typeface="Poppins" panose="020B0604020202020204" charset="0"/>
              <a:cs typeface="Poppins" panose="020B0604020202020204" charset="0"/>
            </a:endParaRPr>
          </a:p>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A chain of cryptographically secured blocks that acts as a journal of all the verified and accepted state transitions</a:t>
            </a:r>
          </a:p>
          <a:p>
            <a:endParaRPr lang="en-US" dirty="0">
              <a:latin typeface="Poppins" panose="020B0604020202020204" charset="0"/>
              <a:cs typeface="Poppins" panose="020B0604020202020204" charset="0"/>
            </a:endParaRPr>
          </a:p>
        </p:txBody>
      </p:sp>
      <p:pic>
        <p:nvPicPr>
          <p:cNvPr id="3" name="Picture 2">
            <a:extLst>
              <a:ext uri="{FF2B5EF4-FFF2-40B4-BE49-F238E27FC236}">
                <a16:creationId xmlns:a16="http://schemas.microsoft.com/office/drawing/2014/main" id="{FF9DC91F-D424-41EB-B6F2-90BC79E0DE58}"/>
              </a:ext>
            </a:extLst>
          </p:cNvPr>
          <p:cNvPicPr>
            <a:picLocks noChangeAspect="1"/>
          </p:cNvPicPr>
          <p:nvPr/>
        </p:nvPicPr>
        <p:blipFill>
          <a:blip r:embed="rId3"/>
          <a:stretch>
            <a:fillRect/>
          </a:stretch>
        </p:blipFill>
        <p:spPr>
          <a:xfrm>
            <a:off x="3445497" y="776497"/>
            <a:ext cx="5698504" cy="4015183"/>
          </a:xfrm>
          <a:prstGeom prst="rect">
            <a:avLst/>
          </a:prstGeom>
        </p:spPr>
      </p:pic>
    </p:spTree>
    <p:extLst>
      <p:ext uri="{BB962C8B-B14F-4D97-AF65-F5344CB8AC3E}">
        <p14:creationId xmlns:p14="http://schemas.microsoft.com/office/powerpoint/2010/main" val="3383911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Birth: January 3, 2009</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068549" y="1180282"/>
            <a:ext cx="7165766" cy="3141153"/>
          </a:xfrm>
          <a:prstGeom prst="rect">
            <a:avLst/>
          </a:prstGeom>
          <a:noFill/>
          <a:ln>
            <a:noFill/>
          </a:ln>
        </p:spPr>
        <p:txBody>
          <a:bodyPr spcFirstLastPara="1" wrap="square" lIns="0" tIns="0" rIns="0" bIns="0" anchor="t" anchorCtr="0">
            <a:noAutofit/>
          </a:bodyPr>
          <a:lstStyle/>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Blockchain first emerged in the 2008 </a:t>
            </a:r>
            <a:r>
              <a:rPr lang="en-US" sz="1600" dirty="0">
                <a:solidFill>
                  <a:schemeClr val="accent1">
                    <a:lumMod val="50000"/>
                  </a:schemeClr>
                </a:solidFill>
                <a:latin typeface="Poppins" panose="020B0604020202020204" charset="0"/>
                <a:cs typeface="Poppins" panose="020B0604020202020204" charset="0"/>
                <a:hlinkClick r:id="rId3">
                  <a:extLst>
                    <a:ext uri="{A12FA001-AC4F-418D-AE19-62706E023703}">
                      <ahyp:hlinkClr xmlns:ahyp="http://schemas.microsoft.com/office/drawing/2018/hyperlinkcolor" val="tx"/>
                    </a:ext>
                  </a:extLst>
                </a:hlinkClick>
              </a:rPr>
              <a:t>Bitcoin Whitepaper</a:t>
            </a:r>
            <a:r>
              <a:rPr lang="en-US" sz="1600" dirty="0">
                <a:solidFill>
                  <a:schemeClr val="accent1">
                    <a:lumMod val="50000"/>
                  </a:schemeClr>
                </a:solidFill>
                <a:latin typeface="Poppins" panose="020B0604020202020204" charset="0"/>
                <a:cs typeface="Poppins" panose="020B0604020202020204" charset="0"/>
              </a:rPr>
              <a:t> (“A Peer-to-Peer Electronic Cash System”) penned under the name Satoshi Nakamoto (true identity still unknown)</a:t>
            </a:r>
          </a:p>
          <a:p>
            <a:pPr>
              <a:lnSpc>
                <a:spcPts val="2400"/>
              </a:lnSpc>
            </a:pPr>
            <a:endParaRPr lang="en-US" sz="1600" dirty="0">
              <a:solidFill>
                <a:schemeClr val="accent1">
                  <a:lumMod val="50000"/>
                </a:schemeClr>
              </a:solidFill>
              <a:latin typeface="Poppins" panose="020B0604020202020204" charset="0"/>
              <a:cs typeface="Poppins" panose="020B0604020202020204" charset="0"/>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This first blockchain, the Bitcoin network, officially came into existence on January 3, 2009</a:t>
            </a:r>
          </a:p>
          <a:p>
            <a:pPr marL="285750" indent="-285750">
              <a:lnSpc>
                <a:spcPts val="2400"/>
              </a:lnSpc>
              <a:buFont typeface="Arial" panose="020B0604020202020204" pitchFamily="34" charset="0"/>
              <a:buChar char="•"/>
            </a:pPr>
            <a:endParaRPr lang="en-US" sz="1600" dirty="0">
              <a:solidFill>
                <a:schemeClr val="accent1">
                  <a:lumMod val="50000"/>
                </a:schemeClr>
              </a:solidFill>
              <a:latin typeface="Poppins" panose="020B0604020202020204" charset="0"/>
              <a:cs typeface="Poppins" panose="020B0604020202020204" charset="0"/>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Bitcoin is a decentralized </a:t>
            </a:r>
            <a:r>
              <a:rPr lang="en-US" sz="1600" dirty="0">
                <a:solidFill>
                  <a:schemeClr val="accent1">
                    <a:lumMod val="50000"/>
                  </a:schemeClr>
                </a:solidFill>
                <a:latin typeface="Poppins" panose="020B0604020202020204" charset="0"/>
                <a:cs typeface="Poppins" panose="020B0604020202020204" charset="0"/>
                <a:hlinkClick r:id="rId4" tooltip="Digital currency">
                  <a:extLst>
                    <a:ext uri="{A12FA001-AC4F-418D-AE19-62706E023703}">
                      <ahyp:hlinkClr xmlns:ahyp="http://schemas.microsoft.com/office/drawing/2018/hyperlinkcolor" val="tx"/>
                    </a:ext>
                  </a:extLst>
                </a:hlinkClick>
              </a:rPr>
              <a:t>digital currency</a:t>
            </a:r>
            <a:r>
              <a:rPr lang="en-US" sz="1600" dirty="0">
                <a:solidFill>
                  <a:schemeClr val="accent1">
                    <a:lumMod val="50000"/>
                  </a:schemeClr>
                </a:solidFill>
                <a:latin typeface="Poppins" panose="020B0604020202020204" charset="0"/>
                <a:cs typeface="Poppins" panose="020B0604020202020204" charset="0"/>
              </a:rPr>
              <a:t> without a </a:t>
            </a:r>
            <a:r>
              <a:rPr lang="en-US" sz="1600" dirty="0">
                <a:solidFill>
                  <a:schemeClr val="accent1">
                    <a:lumMod val="50000"/>
                  </a:schemeClr>
                </a:solidFill>
                <a:latin typeface="Poppins" panose="020B0604020202020204" charset="0"/>
                <a:cs typeface="Poppins" panose="020B0604020202020204" charset="0"/>
                <a:hlinkClick r:id="rId5" tooltip="Central bank">
                  <a:extLst>
                    <a:ext uri="{A12FA001-AC4F-418D-AE19-62706E023703}">
                      <ahyp:hlinkClr xmlns:ahyp="http://schemas.microsoft.com/office/drawing/2018/hyperlinkcolor" val="tx"/>
                    </a:ext>
                  </a:extLst>
                </a:hlinkClick>
              </a:rPr>
              <a:t>central bank</a:t>
            </a:r>
            <a:r>
              <a:rPr lang="en-US" sz="1600" dirty="0">
                <a:solidFill>
                  <a:schemeClr val="accent1">
                    <a:lumMod val="50000"/>
                  </a:schemeClr>
                </a:solidFill>
                <a:latin typeface="Poppins" panose="020B0604020202020204" charset="0"/>
                <a:cs typeface="Poppins" panose="020B0604020202020204" charset="0"/>
              </a:rPr>
              <a:t> or single administrator, that can be sent from user-to-user on the </a:t>
            </a:r>
            <a:r>
              <a:rPr lang="en-US" sz="1600" dirty="0">
                <a:solidFill>
                  <a:schemeClr val="accent1">
                    <a:lumMod val="50000"/>
                  </a:schemeClr>
                </a:solidFill>
                <a:latin typeface="Poppins" panose="020B0604020202020204" charset="0"/>
                <a:cs typeface="Poppins" panose="020B0604020202020204" charset="0"/>
                <a:hlinkClick r:id="rId6" tooltip="Peer-to-peer">
                  <a:extLst>
                    <a:ext uri="{A12FA001-AC4F-418D-AE19-62706E023703}">
                      <ahyp:hlinkClr xmlns:ahyp="http://schemas.microsoft.com/office/drawing/2018/hyperlinkcolor" val="tx"/>
                    </a:ext>
                  </a:extLst>
                </a:hlinkClick>
              </a:rPr>
              <a:t>peer-to-peer</a:t>
            </a:r>
            <a:r>
              <a:rPr lang="en-US" sz="1600" dirty="0">
                <a:solidFill>
                  <a:schemeClr val="accent1">
                    <a:lumMod val="50000"/>
                  </a:schemeClr>
                </a:solidFill>
                <a:latin typeface="Poppins" panose="020B0604020202020204" charset="0"/>
                <a:cs typeface="Poppins" panose="020B0604020202020204" charset="0"/>
              </a:rPr>
              <a:t> network without the need for intermediaries.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2430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16349" y="699570"/>
            <a:ext cx="7696726" cy="4367349"/>
          </a:xfrm>
          <a:prstGeom prst="rect">
            <a:avLst/>
          </a:prstGeom>
        </p:spPr>
        <p:txBody>
          <a:bodyPr wrap="square">
            <a:spAutoFit/>
          </a:bodyPr>
          <a:lstStyle/>
          <a:p>
            <a:pPr marL="285750" indent="-285750">
              <a:lnSpc>
                <a:spcPts val="24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Created by </a:t>
            </a:r>
            <a:r>
              <a:rPr lang="en-US" sz="1600" dirty="0" err="1">
                <a:solidFill>
                  <a:schemeClr val="accent1">
                    <a:lumMod val="50000"/>
                  </a:schemeClr>
                </a:solidFill>
                <a:latin typeface="Poppins"/>
                <a:ea typeface="Poppins"/>
                <a:cs typeface="Poppins"/>
                <a:sym typeface="Poppins"/>
              </a:rPr>
              <a:t>Vitalik</a:t>
            </a:r>
            <a:r>
              <a:rPr lang="en-US" sz="1600" dirty="0">
                <a:solidFill>
                  <a:schemeClr val="accent1">
                    <a:lumMod val="50000"/>
                  </a:schemeClr>
                </a:solidFill>
                <a:latin typeface="Poppins"/>
                <a:ea typeface="Poppins"/>
                <a:cs typeface="Poppins"/>
                <a:sym typeface="Poppins"/>
              </a:rPr>
              <a:t> </a:t>
            </a:r>
            <a:r>
              <a:rPr lang="en-US" sz="1600" dirty="0" err="1">
                <a:solidFill>
                  <a:schemeClr val="accent1">
                    <a:lumMod val="50000"/>
                  </a:schemeClr>
                </a:solidFill>
                <a:latin typeface="Poppins"/>
                <a:ea typeface="Poppins"/>
                <a:cs typeface="Poppins"/>
                <a:sym typeface="Poppins"/>
              </a:rPr>
              <a:t>Buterin</a:t>
            </a:r>
            <a:r>
              <a:rPr lang="en-US" sz="1600" dirty="0">
                <a:solidFill>
                  <a:schemeClr val="accent1">
                    <a:lumMod val="50000"/>
                  </a:schemeClr>
                </a:solidFill>
                <a:latin typeface="Poppins"/>
                <a:ea typeface="Poppins"/>
                <a:cs typeface="Poppins"/>
                <a:sym typeface="Poppins"/>
              </a:rPr>
              <a:t>, went live in July 2015</a:t>
            </a:r>
          </a:p>
          <a:p>
            <a:pPr>
              <a:lnSpc>
                <a:spcPts val="2400"/>
              </a:lnSpc>
            </a:pPr>
            <a:endParaRPr lang="en-US" sz="1600" dirty="0">
              <a:solidFill>
                <a:schemeClr val="accent1">
                  <a:lumMod val="50000"/>
                </a:schemeClr>
              </a:solidFill>
              <a:latin typeface="Poppins"/>
              <a:ea typeface="Poppins"/>
              <a:cs typeface="Poppins"/>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A decentralized open source platform based on blockchain technology that enables developers to build and deploy decentralized applications. </a:t>
            </a:r>
          </a:p>
          <a:p>
            <a:pPr>
              <a:lnSpc>
                <a:spcPts val="2400"/>
              </a:lnSpc>
            </a:pPr>
            <a:endParaRPr lang="en-US" sz="1600" dirty="0">
              <a:solidFill>
                <a:schemeClr val="accent1">
                  <a:lumMod val="50000"/>
                </a:schemeClr>
              </a:solidFill>
              <a:latin typeface="Poppins"/>
              <a:ea typeface="Poppins"/>
              <a:cs typeface="Poppins"/>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A Turing-complete scripting language providing trustless smart contracts. Smart contracts function as “cryptographic ‘boxes’ that contain value and only unlock it if certain conditions are met”</a:t>
            </a:r>
          </a:p>
          <a:p>
            <a:pPr marL="285750" indent="-285750">
              <a:lnSpc>
                <a:spcPts val="2400"/>
              </a:lnSpc>
              <a:buFont typeface="Arial" panose="020B0604020202020204" pitchFamily="34" charset="0"/>
              <a:buChar char="•"/>
            </a:pPr>
            <a:endParaRPr lang="en-US" sz="1600" dirty="0">
              <a:solidFill>
                <a:schemeClr val="accent1">
                  <a:lumMod val="50000"/>
                </a:schemeClr>
              </a:solidFill>
              <a:latin typeface="Poppins" panose="020B0604020202020204" charset="0"/>
              <a:ea typeface="Poppins"/>
              <a:cs typeface="Poppins" panose="020B0604020202020204" charset="0"/>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ea typeface="Poppins"/>
                <a:cs typeface="Poppins" panose="020B0604020202020204" charset="0"/>
                <a:sym typeface="Poppins"/>
              </a:rPr>
              <a:t>Over 1,500 </a:t>
            </a:r>
            <a:r>
              <a:rPr lang="en-US" sz="1600" dirty="0" err="1">
                <a:solidFill>
                  <a:schemeClr val="accent1">
                    <a:lumMod val="50000"/>
                  </a:schemeClr>
                </a:solidFill>
                <a:latin typeface="Poppins" panose="020B0604020202020204" charset="0"/>
                <a:ea typeface="Poppins"/>
                <a:cs typeface="Poppins" panose="020B0604020202020204" charset="0"/>
                <a:sym typeface="Poppins"/>
              </a:rPr>
              <a:t>dapps</a:t>
            </a:r>
            <a:r>
              <a:rPr lang="en-US" sz="1600" dirty="0">
                <a:solidFill>
                  <a:schemeClr val="accent1">
                    <a:lumMod val="50000"/>
                  </a:schemeClr>
                </a:solidFill>
                <a:latin typeface="Poppins" panose="020B0604020202020204" charset="0"/>
                <a:ea typeface="Poppins"/>
                <a:cs typeface="Poppins" panose="020B0604020202020204" charset="0"/>
                <a:sym typeface="Poppins"/>
              </a:rPr>
              <a:t> currently built on Ethereum</a:t>
            </a:r>
          </a:p>
          <a:p>
            <a:pPr marL="285750" indent="-285750">
              <a:lnSpc>
                <a:spcPts val="2400"/>
              </a:lnSpc>
              <a:buFont typeface="Arial" panose="020B0604020202020204" pitchFamily="34" charset="0"/>
              <a:buChar char="•"/>
            </a:pPr>
            <a:endParaRPr lang="en-US" sz="1600" dirty="0">
              <a:solidFill>
                <a:schemeClr val="accent1">
                  <a:lumMod val="50000"/>
                </a:schemeClr>
              </a:solidFill>
              <a:latin typeface="Poppins" panose="020B0604020202020204" charset="0"/>
              <a:ea typeface="Poppins"/>
              <a:cs typeface="Poppins" panose="020B0604020202020204" charset="0"/>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ea typeface="Poppins"/>
                <a:cs typeface="Poppins" panose="020B0604020202020204" charset="0"/>
                <a:sym typeface="Poppins"/>
              </a:rPr>
              <a:t>16,000+ live nodes, 240MM transactions: </a:t>
            </a:r>
            <a:r>
              <a:rPr lang="en-US" sz="1200" dirty="0">
                <a:solidFill>
                  <a:schemeClr val="accent1">
                    <a:lumMod val="50000"/>
                  </a:schemeClr>
                </a:solidFill>
                <a:latin typeface="Poppins" panose="020B0604020202020204" charset="0"/>
                <a:ea typeface="Poppins"/>
                <a:cs typeface="Poppins" panose="020B0604020202020204" charset="0"/>
                <a:sym typeface="Poppins"/>
              </a:rPr>
              <a:t>https://media.consensys.net/blockchain-by-the-numbers-33-stats-on-ethereum-and-consensys-738cb1637cb3</a:t>
            </a:r>
          </a:p>
        </p:txBody>
      </p:sp>
      <p:sp>
        <p:nvSpPr>
          <p:cNvPr id="5" name="Google Shape;283;p98">
            <a:extLst>
              <a:ext uri="{FF2B5EF4-FFF2-40B4-BE49-F238E27FC236}">
                <a16:creationId xmlns:a16="http://schemas.microsoft.com/office/drawing/2014/main" id="{EC96D4DE-E7FF-4B04-95D8-041CC1A2BE9E}"/>
              </a:ext>
            </a:extLst>
          </p:cNvPr>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Ethereum Blockchain</a:t>
            </a:r>
            <a:endParaRPr sz="3600" b="1" i="0" u="none" strike="noStrike" cap="none" dirty="0">
              <a:solidFill>
                <a:srgbClr val="FFFFFF"/>
              </a:solidFill>
              <a:latin typeface="Raleway"/>
              <a:ea typeface="Raleway"/>
              <a:cs typeface="Raleway"/>
              <a:sym typeface="Raleway"/>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Office Theme">
  <a:themeElements>
    <a:clrScheme name="Land Xanh business">
      <a:dk1>
        <a:srgbClr val="000000"/>
      </a:dk1>
      <a:lt1>
        <a:srgbClr val="FFFFFF"/>
      </a:lt1>
      <a:dk2>
        <a:srgbClr val="44546A"/>
      </a:dk2>
      <a:lt2>
        <a:srgbClr val="E7E6E6"/>
      </a:lt2>
      <a:accent1>
        <a:srgbClr val="D5D5D5"/>
      </a:accent1>
      <a:accent2>
        <a:srgbClr val="00CCD3"/>
      </a:accent2>
      <a:accent3>
        <a:srgbClr val="19AFB6"/>
      </a:accent3>
      <a:accent4>
        <a:srgbClr val="424242"/>
      </a:accent4>
      <a:accent5>
        <a:srgbClr val="A9A9A9"/>
      </a:accent5>
      <a:accent6>
        <a:srgbClr val="5E5E5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4764</TotalTime>
  <Words>666</Words>
  <Application>Microsoft Office PowerPoint</Application>
  <PresentationFormat>On-screen Show (16:9)</PresentationFormat>
  <Paragraphs>128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Raleway</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 J</cp:lastModifiedBy>
  <cp:revision>98</cp:revision>
  <dcterms:modified xsi:type="dcterms:W3CDTF">2018-11-19T13:04:21Z</dcterms:modified>
</cp:coreProperties>
</file>