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2" r:id="rId1"/>
  </p:sldMasterIdLst>
  <p:notesMasterIdLst>
    <p:notesMasterId r:id="rId10"/>
  </p:notesMasterIdLst>
  <p:sldIdLst>
    <p:sldId id="257" r:id="rId2"/>
    <p:sldId id="258" r:id="rId3"/>
    <p:sldId id="267" r:id="rId4"/>
    <p:sldId id="268" r:id="rId5"/>
    <p:sldId id="269" r:id="rId6"/>
    <p:sldId id="271" r:id="rId7"/>
    <p:sldId id="272" r:id="rId8"/>
    <p:sldId id="27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31" autoAdjust="0"/>
  </p:normalViewPr>
  <p:slideViewPr>
    <p:cSldViewPr snapToGrid="0">
      <p:cViewPr varScale="1">
        <p:scale>
          <a:sx n="135" d="100"/>
          <a:sy n="135" d="100"/>
        </p:scale>
        <p:origin x="6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cd </a:t>
            </a:r>
            <a:r>
              <a:rPr lang="en-US" dirty="0" err="1"/>
              <a:t>vob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truffle </a:t>
            </a:r>
            <a:r>
              <a:rPr lang="en-US" dirty="0" err="1"/>
              <a:t>init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ng new web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909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err="1"/>
              <a:t>mkdir</a:t>
            </a:r>
            <a:r>
              <a:rPr lang="en-US" dirty="0"/>
              <a:t> blockchain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cd blockchain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truffle </a:t>
            </a:r>
            <a:r>
              <a:rPr lang="en-US" dirty="0" err="1"/>
              <a:t>init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ERC20 -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common interface defining basing rules of ownership and coin transfer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559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cd </a:t>
            </a:r>
            <a:r>
              <a:rPr lang="en-US" dirty="0" err="1"/>
              <a:t>vob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truffle </a:t>
            </a:r>
            <a:r>
              <a:rPr lang="en-US" dirty="0" err="1"/>
              <a:t>init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ng new web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603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cd </a:t>
            </a:r>
            <a:r>
              <a:rPr lang="en-US" dirty="0" err="1"/>
              <a:t>vob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truffle </a:t>
            </a:r>
            <a:r>
              <a:rPr lang="en-US" dirty="0" err="1"/>
              <a:t>init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ng new web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0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cd </a:t>
            </a:r>
            <a:r>
              <a:rPr lang="en-US" dirty="0" err="1"/>
              <a:t>vob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truffle </a:t>
            </a:r>
            <a:r>
              <a:rPr lang="en-US" dirty="0" err="1"/>
              <a:t>init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/>
              <a:t>ng new web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7" name="Google Shape;2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269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would conclude our presentation. We are happy to set up a one-on-one meetings with you where we can answer any specific questions, share the financials and term sheet.</a:t>
            </a:r>
            <a:endParaRPr/>
          </a:p>
        </p:txBody>
      </p:sp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>
            <a:spLocks noGrp="1"/>
          </p:cNvSpPr>
          <p:nvPr>
            <p:ph type="pic" idx="2"/>
          </p:nvPr>
        </p:nvSpPr>
        <p:spPr>
          <a:xfrm>
            <a:off x="0" y="0"/>
            <a:ext cx="4191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>
            <a:spLocks noGrp="1"/>
          </p:cNvSpPr>
          <p:nvPr>
            <p:ph type="pic" idx="2"/>
          </p:nvPr>
        </p:nvSpPr>
        <p:spPr>
          <a:xfrm>
            <a:off x="5701459" y="796567"/>
            <a:ext cx="2112300" cy="23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>
            <a:spLocks noGrp="1"/>
          </p:cNvSpPr>
          <p:nvPr>
            <p:ph type="pic" idx="2"/>
          </p:nvPr>
        </p:nvSpPr>
        <p:spPr>
          <a:xfrm>
            <a:off x="0" y="2571750"/>
            <a:ext cx="91440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1138481" y="1547676"/>
            <a:ext cx="11904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>
            <a:spLocks noGrp="1"/>
          </p:cNvSpPr>
          <p:nvPr>
            <p:ph type="pic" idx="3"/>
          </p:nvPr>
        </p:nvSpPr>
        <p:spPr>
          <a:xfrm>
            <a:off x="3027485" y="2429419"/>
            <a:ext cx="11904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4"/>
          </p:nvPr>
        </p:nvSpPr>
        <p:spPr>
          <a:xfrm>
            <a:off x="4916489" y="1547676"/>
            <a:ext cx="11904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>
            <a:spLocks noGrp="1"/>
          </p:cNvSpPr>
          <p:nvPr>
            <p:ph type="pic" idx="5"/>
          </p:nvPr>
        </p:nvSpPr>
        <p:spPr>
          <a:xfrm>
            <a:off x="6805493" y="2429419"/>
            <a:ext cx="11904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>
            <a:spLocks noGrp="1"/>
          </p:cNvSpPr>
          <p:nvPr>
            <p:ph type="pic" idx="2"/>
          </p:nvPr>
        </p:nvSpPr>
        <p:spPr>
          <a:xfrm>
            <a:off x="839302" y="2150937"/>
            <a:ext cx="13362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>
            <a:spLocks noGrp="1"/>
          </p:cNvSpPr>
          <p:nvPr>
            <p:ph type="pic" idx="3"/>
          </p:nvPr>
        </p:nvSpPr>
        <p:spPr>
          <a:xfrm>
            <a:off x="2883496" y="2150937"/>
            <a:ext cx="13362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>
            <a:spLocks noGrp="1"/>
          </p:cNvSpPr>
          <p:nvPr>
            <p:ph type="pic" idx="4"/>
          </p:nvPr>
        </p:nvSpPr>
        <p:spPr>
          <a:xfrm>
            <a:off x="4927690" y="2150937"/>
            <a:ext cx="13362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>
            <a:spLocks noGrp="1"/>
          </p:cNvSpPr>
          <p:nvPr>
            <p:ph type="pic" idx="5"/>
          </p:nvPr>
        </p:nvSpPr>
        <p:spPr>
          <a:xfrm>
            <a:off x="6971884" y="2150937"/>
            <a:ext cx="13362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>
            <a:spLocks noGrp="1"/>
          </p:cNvSpPr>
          <p:nvPr>
            <p:ph type="pic" idx="2"/>
          </p:nvPr>
        </p:nvSpPr>
        <p:spPr>
          <a:xfrm>
            <a:off x="1387752" y="2986760"/>
            <a:ext cx="785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>
            <a:spLocks noGrp="1"/>
          </p:cNvSpPr>
          <p:nvPr>
            <p:ph type="pic" idx="3"/>
          </p:nvPr>
        </p:nvSpPr>
        <p:spPr>
          <a:xfrm>
            <a:off x="2283600" y="2986760"/>
            <a:ext cx="785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>
            <a:spLocks noGrp="1"/>
          </p:cNvSpPr>
          <p:nvPr>
            <p:ph type="pic" idx="4"/>
          </p:nvPr>
        </p:nvSpPr>
        <p:spPr>
          <a:xfrm>
            <a:off x="3179448" y="1385704"/>
            <a:ext cx="2385900" cy="23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>
            <a:spLocks noGrp="1"/>
          </p:cNvSpPr>
          <p:nvPr>
            <p:ph type="pic" idx="2"/>
          </p:nvPr>
        </p:nvSpPr>
        <p:spPr>
          <a:xfrm>
            <a:off x="3561272" y="0"/>
            <a:ext cx="5582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>
            <a:spLocks noGrp="1"/>
          </p:cNvSpPr>
          <p:nvPr>
            <p:ph type="pic" idx="2"/>
          </p:nvPr>
        </p:nvSpPr>
        <p:spPr>
          <a:xfrm>
            <a:off x="6190699" y="1440472"/>
            <a:ext cx="1861500" cy="1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>
            <a:spLocks noGrp="1"/>
          </p:cNvSpPr>
          <p:nvPr>
            <p:ph type="pic" idx="2"/>
          </p:nvPr>
        </p:nvSpPr>
        <p:spPr>
          <a:xfrm>
            <a:off x="3993432" y="643648"/>
            <a:ext cx="11571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>
            <a:spLocks noGrp="1"/>
          </p:cNvSpPr>
          <p:nvPr>
            <p:ph type="pic" idx="3"/>
          </p:nvPr>
        </p:nvSpPr>
        <p:spPr>
          <a:xfrm>
            <a:off x="1222018" y="643648"/>
            <a:ext cx="11571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>
            <a:spLocks noGrp="1"/>
          </p:cNvSpPr>
          <p:nvPr>
            <p:ph type="pic" idx="4"/>
          </p:nvPr>
        </p:nvSpPr>
        <p:spPr>
          <a:xfrm>
            <a:off x="6764846" y="643648"/>
            <a:ext cx="11571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Google Shape;62;p22"/>
          <p:cNvSpPr>
            <a:spLocks noGrp="1"/>
          </p:cNvSpPr>
          <p:nvPr>
            <p:ph type="pic" idx="5"/>
          </p:nvPr>
        </p:nvSpPr>
        <p:spPr>
          <a:xfrm>
            <a:off x="3993432" y="2804037"/>
            <a:ext cx="11571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6"/>
          </p:nvPr>
        </p:nvSpPr>
        <p:spPr>
          <a:xfrm>
            <a:off x="1222018" y="2804037"/>
            <a:ext cx="11571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7"/>
          </p:nvPr>
        </p:nvSpPr>
        <p:spPr>
          <a:xfrm>
            <a:off x="6764846" y="2804037"/>
            <a:ext cx="11571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>
            <a:spLocks noGrp="1"/>
          </p:cNvSpPr>
          <p:nvPr>
            <p:ph type="pic" idx="2"/>
          </p:nvPr>
        </p:nvSpPr>
        <p:spPr>
          <a:xfrm>
            <a:off x="4144947" y="701268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3"/>
          </p:nvPr>
        </p:nvSpPr>
        <p:spPr>
          <a:xfrm>
            <a:off x="4144947" y="2571750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>
            <a:spLocks noGrp="1"/>
          </p:cNvSpPr>
          <p:nvPr>
            <p:ph type="pic" idx="4"/>
          </p:nvPr>
        </p:nvSpPr>
        <p:spPr>
          <a:xfrm>
            <a:off x="1534822" y="2571750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>
            <a:spLocks noGrp="1"/>
          </p:cNvSpPr>
          <p:nvPr>
            <p:ph type="pic" idx="5"/>
          </p:nvPr>
        </p:nvSpPr>
        <p:spPr>
          <a:xfrm>
            <a:off x="6755072" y="2571750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>
            <a:spLocks noGrp="1"/>
          </p:cNvSpPr>
          <p:nvPr>
            <p:ph type="pic" idx="2"/>
          </p:nvPr>
        </p:nvSpPr>
        <p:spPr>
          <a:xfrm>
            <a:off x="3951558" y="996037"/>
            <a:ext cx="39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>
            <a:spLocks noGrp="1"/>
          </p:cNvSpPr>
          <p:nvPr>
            <p:ph type="pic" idx="3"/>
          </p:nvPr>
        </p:nvSpPr>
        <p:spPr>
          <a:xfrm>
            <a:off x="6998273" y="813643"/>
            <a:ext cx="39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>
            <a:spLocks noGrp="1"/>
          </p:cNvSpPr>
          <p:nvPr>
            <p:ph type="pic" idx="4"/>
          </p:nvPr>
        </p:nvSpPr>
        <p:spPr>
          <a:xfrm>
            <a:off x="7199726" y="3729037"/>
            <a:ext cx="39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" name="Google Shape;74;p24"/>
          <p:cNvSpPr>
            <a:spLocks noGrp="1"/>
          </p:cNvSpPr>
          <p:nvPr>
            <p:ph type="pic" idx="5"/>
          </p:nvPr>
        </p:nvSpPr>
        <p:spPr>
          <a:xfrm>
            <a:off x="4527426" y="3687096"/>
            <a:ext cx="39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24"/>
          <p:cNvSpPr>
            <a:spLocks noGrp="1"/>
          </p:cNvSpPr>
          <p:nvPr>
            <p:ph type="pic" idx="6"/>
          </p:nvPr>
        </p:nvSpPr>
        <p:spPr>
          <a:xfrm>
            <a:off x="5788288" y="2648515"/>
            <a:ext cx="390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>
            <a:spLocks noGrp="1"/>
          </p:cNvSpPr>
          <p:nvPr>
            <p:ph type="pic" idx="2"/>
          </p:nvPr>
        </p:nvSpPr>
        <p:spPr>
          <a:xfrm>
            <a:off x="2677376" y="323846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25"/>
          <p:cNvSpPr>
            <a:spLocks noGrp="1"/>
          </p:cNvSpPr>
          <p:nvPr>
            <p:ph type="pic" idx="3"/>
          </p:nvPr>
        </p:nvSpPr>
        <p:spPr>
          <a:xfrm>
            <a:off x="1674319" y="3377976"/>
            <a:ext cx="575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25"/>
          <p:cNvSpPr>
            <a:spLocks noGrp="1"/>
          </p:cNvSpPr>
          <p:nvPr>
            <p:ph type="pic" idx="4"/>
          </p:nvPr>
        </p:nvSpPr>
        <p:spPr>
          <a:xfrm>
            <a:off x="3959426" y="3052916"/>
            <a:ext cx="12252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0" name="Google Shape;80;p25"/>
          <p:cNvSpPr>
            <a:spLocks noGrp="1"/>
          </p:cNvSpPr>
          <p:nvPr>
            <p:ph type="pic" idx="5"/>
          </p:nvPr>
        </p:nvSpPr>
        <p:spPr>
          <a:xfrm>
            <a:off x="5612519" y="3238461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6"/>
          </p:nvPr>
        </p:nvSpPr>
        <p:spPr>
          <a:xfrm>
            <a:off x="6894568" y="3377976"/>
            <a:ext cx="575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>
            <a:spLocks noGrp="1"/>
          </p:cNvSpPr>
          <p:nvPr>
            <p:ph type="pic" idx="2"/>
          </p:nvPr>
        </p:nvSpPr>
        <p:spPr>
          <a:xfrm>
            <a:off x="3150667" y="2144642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26"/>
          <p:cNvSpPr>
            <a:spLocks noGrp="1"/>
          </p:cNvSpPr>
          <p:nvPr>
            <p:ph type="pic" idx="3"/>
          </p:nvPr>
        </p:nvSpPr>
        <p:spPr>
          <a:xfrm>
            <a:off x="2296561" y="3740590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26"/>
          <p:cNvSpPr>
            <a:spLocks noGrp="1"/>
          </p:cNvSpPr>
          <p:nvPr>
            <p:ph type="pic" idx="4"/>
          </p:nvPr>
        </p:nvSpPr>
        <p:spPr>
          <a:xfrm>
            <a:off x="2296561" y="548694"/>
            <a:ext cx="854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>
            <a:spLocks noGrp="1"/>
          </p:cNvSpPr>
          <p:nvPr>
            <p:ph type="pic" idx="2"/>
          </p:nvPr>
        </p:nvSpPr>
        <p:spPr>
          <a:xfrm>
            <a:off x="1067768" y="0"/>
            <a:ext cx="4050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>
            <a:spLocks noGrp="1"/>
          </p:cNvSpPr>
          <p:nvPr>
            <p:ph type="pic" idx="2"/>
          </p:nvPr>
        </p:nvSpPr>
        <p:spPr>
          <a:xfrm>
            <a:off x="0" y="640080"/>
            <a:ext cx="50988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28"/>
          <p:cNvSpPr>
            <a:spLocks noGrp="1"/>
          </p:cNvSpPr>
          <p:nvPr>
            <p:ph type="pic" idx="3"/>
          </p:nvPr>
        </p:nvSpPr>
        <p:spPr>
          <a:xfrm>
            <a:off x="4045217" y="2571750"/>
            <a:ext cx="50988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>
            <a:spLocks noGrp="1"/>
          </p:cNvSpPr>
          <p:nvPr>
            <p:ph type="pic" idx="4"/>
          </p:nvPr>
        </p:nvSpPr>
        <p:spPr>
          <a:xfrm>
            <a:off x="7039844" y="639961"/>
            <a:ext cx="2104200" cy="1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2" name="Google Shape;92;p28"/>
          <p:cNvSpPr>
            <a:spLocks noGrp="1"/>
          </p:cNvSpPr>
          <p:nvPr>
            <p:ph type="pic" idx="5"/>
          </p:nvPr>
        </p:nvSpPr>
        <p:spPr>
          <a:xfrm>
            <a:off x="0" y="2581275"/>
            <a:ext cx="2104200" cy="19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>
            <a:spLocks noGrp="1"/>
          </p:cNvSpPr>
          <p:nvPr>
            <p:ph type="pic" idx="2"/>
          </p:nvPr>
        </p:nvSpPr>
        <p:spPr>
          <a:xfrm>
            <a:off x="971464" y="432182"/>
            <a:ext cx="720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>
            <a:spLocks noGrp="1"/>
          </p:cNvSpPr>
          <p:nvPr>
            <p:ph type="pic" idx="2"/>
          </p:nvPr>
        </p:nvSpPr>
        <p:spPr>
          <a:xfrm>
            <a:off x="-489226" y="3052916"/>
            <a:ext cx="101223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>
            <a:spLocks noGrp="1"/>
          </p:cNvSpPr>
          <p:nvPr>
            <p:ph type="pic" idx="2"/>
          </p:nvPr>
        </p:nvSpPr>
        <p:spPr>
          <a:xfrm rot="-5400000">
            <a:off x="4321690" y="1601289"/>
            <a:ext cx="4637100" cy="1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>
            <a:spLocks noGrp="1"/>
          </p:cNvSpPr>
          <p:nvPr>
            <p:ph type="pic" idx="2"/>
          </p:nvPr>
        </p:nvSpPr>
        <p:spPr>
          <a:xfrm>
            <a:off x="597366" y="697380"/>
            <a:ext cx="1802400" cy="18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32"/>
          <p:cNvSpPr>
            <a:spLocks noGrp="1"/>
          </p:cNvSpPr>
          <p:nvPr>
            <p:ph type="pic" idx="3"/>
          </p:nvPr>
        </p:nvSpPr>
        <p:spPr>
          <a:xfrm>
            <a:off x="2577079" y="697380"/>
            <a:ext cx="1802400" cy="18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32"/>
          <p:cNvSpPr>
            <a:spLocks noGrp="1"/>
          </p:cNvSpPr>
          <p:nvPr>
            <p:ph type="pic" idx="4"/>
          </p:nvPr>
        </p:nvSpPr>
        <p:spPr>
          <a:xfrm>
            <a:off x="597366" y="2638425"/>
            <a:ext cx="3782100" cy="18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>
            <a:spLocks noGrp="1"/>
          </p:cNvSpPr>
          <p:nvPr>
            <p:ph type="pic" idx="2"/>
          </p:nvPr>
        </p:nvSpPr>
        <p:spPr>
          <a:xfrm>
            <a:off x="5065373" y="1034058"/>
            <a:ext cx="30744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>
            <a:spLocks noGrp="1"/>
          </p:cNvSpPr>
          <p:nvPr>
            <p:ph type="pic" idx="2"/>
          </p:nvPr>
        </p:nvSpPr>
        <p:spPr>
          <a:xfrm>
            <a:off x="0" y="0"/>
            <a:ext cx="4045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>
            <a:spLocks noGrp="1"/>
          </p:cNvSpPr>
          <p:nvPr>
            <p:ph type="pic" idx="2"/>
          </p:nvPr>
        </p:nvSpPr>
        <p:spPr>
          <a:xfrm>
            <a:off x="3687333" y="182762"/>
            <a:ext cx="4896900" cy="4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Custom Layout">
  <p:cSld name="51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>
            <a:spLocks noGrp="1"/>
          </p:cNvSpPr>
          <p:nvPr>
            <p:ph type="pic" idx="2"/>
          </p:nvPr>
        </p:nvSpPr>
        <p:spPr>
          <a:xfrm>
            <a:off x="2076775" y="974407"/>
            <a:ext cx="16668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>
            <a:spLocks noGrp="1"/>
          </p:cNvSpPr>
          <p:nvPr>
            <p:ph type="pic" idx="3"/>
          </p:nvPr>
        </p:nvSpPr>
        <p:spPr>
          <a:xfrm>
            <a:off x="3738671" y="974407"/>
            <a:ext cx="16668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36"/>
          <p:cNvSpPr>
            <a:spLocks noGrp="1"/>
          </p:cNvSpPr>
          <p:nvPr>
            <p:ph type="pic" idx="4"/>
          </p:nvPr>
        </p:nvSpPr>
        <p:spPr>
          <a:xfrm>
            <a:off x="5400566" y="974407"/>
            <a:ext cx="1666800" cy="28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Custom Layout">
  <p:cSld name="43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>
            <a:spLocks noGrp="1"/>
          </p:cNvSpPr>
          <p:nvPr>
            <p:ph type="pic" idx="2"/>
          </p:nvPr>
        </p:nvSpPr>
        <p:spPr>
          <a:xfrm>
            <a:off x="2224393" y="1114425"/>
            <a:ext cx="17055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37"/>
          <p:cNvSpPr>
            <a:spLocks noGrp="1"/>
          </p:cNvSpPr>
          <p:nvPr>
            <p:ph type="pic" idx="3"/>
          </p:nvPr>
        </p:nvSpPr>
        <p:spPr>
          <a:xfrm>
            <a:off x="2224393" y="2101850"/>
            <a:ext cx="17055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" name="Google Shape;116;p37"/>
          <p:cNvSpPr>
            <a:spLocks noGrp="1"/>
          </p:cNvSpPr>
          <p:nvPr>
            <p:ph type="pic" idx="4"/>
          </p:nvPr>
        </p:nvSpPr>
        <p:spPr>
          <a:xfrm>
            <a:off x="2224393" y="3089275"/>
            <a:ext cx="17055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8"/>
          <p:cNvSpPr>
            <a:spLocks noGrp="1"/>
          </p:cNvSpPr>
          <p:nvPr>
            <p:ph type="pic" idx="2"/>
          </p:nvPr>
        </p:nvSpPr>
        <p:spPr>
          <a:xfrm>
            <a:off x="3607124" y="1721644"/>
            <a:ext cx="1928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>
            <a:spLocks noGrp="1"/>
          </p:cNvSpPr>
          <p:nvPr>
            <p:ph type="pic" idx="2"/>
          </p:nvPr>
        </p:nvSpPr>
        <p:spPr>
          <a:xfrm>
            <a:off x="1662848" y="2517458"/>
            <a:ext cx="57942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0"/>
          <p:cNvSpPr>
            <a:spLocks noGrp="1"/>
          </p:cNvSpPr>
          <p:nvPr>
            <p:ph type="pic" idx="2"/>
          </p:nvPr>
        </p:nvSpPr>
        <p:spPr>
          <a:xfrm>
            <a:off x="-652800" y="930733"/>
            <a:ext cx="4964100" cy="3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>
            <a:spLocks noGrp="1"/>
          </p:cNvSpPr>
          <p:nvPr>
            <p:ph type="pic" idx="2"/>
          </p:nvPr>
        </p:nvSpPr>
        <p:spPr>
          <a:xfrm>
            <a:off x="1985705" y="804863"/>
            <a:ext cx="5181000" cy="3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3">
  <p:cSld name="3_S3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>
  <p:cSld name="Mai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Slide 1">
  <p:cSld name="Master Slide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Пользовательский макет">
  <p:cSld name="23_Пользовательский макет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>
            <a:spLocks noGrp="1"/>
          </p:cNvSpPr>
          <p:nvPr>
            <p:ph type="pic" idx="2"/>
          </p:nvPr>
        </p:nvSpPr>
        <p:spPr>
          <a:xfrm>
            <a:off x="5098307" y="0"/>
            <a:ext cx="4045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>
            <a:spLocks noGrp="1"/>
          </p:cNvSpPr>
          <p:nvPr>
            <p:ph type="pic" idx="2"/>
          </p:nvPr>
        </p:nvSpPr>
        <p:spPr>
          <a:xfrm>
            <a:off x="0" y="1692377"/>
            <a:ext cx="48993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>
            <a:spLocks noGrp="1"/>
          </p:cNvSpPr>
          <p:nvPr>
            <p:ph type="pic" idx="2"/>
          </p:nvPr>
        </p:nvSpPr>
        <p:spPr>
          <a:xfrm>
            <a:off x="0" y="2571750"/>
            <a:ext cx="9144000" cy="21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>
            <a:spLocks noGrp="1"/>
          </p:cNvSpPr>
          <p:nvPr>
            <p:ph type="pic" idx="2"/>
          </p:nvPr>
        </p:nvSpPr>
        <p:spPr>
          <a:xfrm>
            <a:off x="-165898" y="3130345"/>
            <a:ext cx="35502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>
            <a:spLocks noGrp="1"/>
          </p:cNvSpPr>
          <p:nvPr>
            <p:ph type="pic" idx="3"/>
          </p:nvPr>
        </p:nvSpPr>
        <p:spPr>
          <a:xfrm>
            <a:off x="2408551" y="2571750"/>
            <a:ext cx="4326900" cy="23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>
            <a:spLocks noGrp="1"/>
          </p:cNvSpPr>
          <p:nvPr>
            <p:ph type="pic" idx="4"/>
          </p:nvPr>
        </p:nvSpPr>
        <p:spPr>
          <a:xfrm>
            <a:off x="5759685" y="3130345"/>
            <a:ext cx="35502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>
            <a:spLocks noGrp="1"/>
          </p:cNvSpPr>
          <p:nvPr>
            <p:ph type="pic" idx="2"/>
          </p:nvPr>
        </p:nvSpPr>
        <p:spPr>
          <a:xfrm>
            <a:off x="0" y="2571750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thereum.wiki/w/index.php/ERC20_Token_Stand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ura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8"/>
          <p:cNvSpPr/>
          <p:nvPr/>
        </p:nvSpPr>
        <p:spPr>
          <a:xfrm>
            <a:off x="-14575" y="-50126"/>
            <a:ext cx="9162900" cy="1513985"/>
          </a:xfrm>
          <a:prstGeom prst="rect">
            <a:avLst/>
          </a:prstGeom>
          <a:gradFill>
            <a:gsLst>
              <a:gs pos="0">
                <a:srgbClr val="0F3CAA"/>
              </a:gs>
              <a:gs pos="50000">
                <a:srgbClr val="3B95F3"/>
              </a:gs>
              <a:gs pos="100000">
                <a:srgbClr val="3BCEE4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endParaRPr sz="1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98"/>
          <p:cNvSpPr txBox="1"/>
          <p:nvPr/>
        </p:nvSpPr>
        <p:spPr>
          <a:xfrm>
            <a:off x="545359" y="1756072"/>
            <a:ext cx="4178357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What is a decentralized web app?</a:t>
            </a:r>
            <a:endParaRPr sz="1800" b="0" i="0" u="none" strike="noStrike" cap="none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3" name="Google Shape;283;p98"/>
          <p:cNvSpPr txBox="1"/>
          <p:nvPr/>
        </p:nvSpPr>
        <p:spPr>
          <a:xfrm>
            <a:off x="897751" y="472787"/>
            <a:ext cx="7709090" cy="65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Your First Decentralized Web App</a:t>
            </a:r>
            <a:endParaRPr sz="3600" b="1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280;p98">
            <a:extLst>
              <a:ext uri="{FF2B5EF4-FFF2-40B4-BE49-F238E27FC236}">
                <a16:creationId xmlns:a16="http://schemas.microsoft.com/office/drawing/2014/main" id="{9620E61D-B42C-4E92-9689-DDD44C486857}"/>
              </a:ext>
            </a:extLst>
          </p:cNvPr>
          <p:cNvSpPr txBox="1"/>
          <p:nvPr/>
        </p:nvSpPr>
        <p:spPr>
          <a:xfrm>
            <a:off x="1124206" y="2179100"/>
            <a:ext cx="7482635" cy="106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 application that runs on a P2P network of computers. Unlike centralized applications, there is no single authority or set of servers responsible for running application logic.</a:t>
            </a:r>
          </a:p>
          <a:p>
            <a:pPr marL="285750" lvl="1" indent="-28575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Censorshi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p resistant (no Napster kill switch)</a:t>
            </a:r>
          </a:p>
          <a:p>
            <a:pPr marL="285750" lvl="1" indent="-28575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Fault Tolerant</a:t>
            </a:r>
          </a:p>
          <a:p>
            <a:pPr marL="285750" lvl="1" indent="-28575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Open source and transparent</a:t>
            </a:r>
            <a:endParaRPr b="0" i="0" u="none" strike="noStrike" cap="none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9"/>
          <p:cNvSpPr/>
          <p:nvPr/>
        </p:nvSpPr>
        <p:spPr>
          <a:xfrm>
            <a:off x="0" y="-41575"/>
            <a:ext cx="9144000" cy="704283"/>
          </a:xfrm>
          <a:prstGeom prst="rect">
            <a:avLst/>
          </a:prstGeom>
          <a:gradFill>
            <a:gsLst>
              <a:gs pos="0">
                <a:srgbClr val="0F3CAA"/>
              </a:gs>
              <a:gs pos="50000">
                <a:srgbClr val="3B95F3"/>
              </a:gs>
              <a:gs pos="100000">
                <a:srgbClr val="3BCEE4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endParaRPr sz="1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99"/>
          <p:cNvSpPr txBox="1"/>
          <p:nvPr/>
        </p:nvSpPr>
        <p:spPr>
          <a:xfrm>
            <a:off x="791100" y="113975"/>
            <a:ext cx="7561800" cy="44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Ethereum Blockchain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D5EC9-C2E3-4BF5-AFFE-2B5C4855B6E2}"/>
              </a:ext>
            </a:extLst>
          </p:cNvPr>
          <p:cNvSpPr/>
          <p:nvPr/>
        </p:nvSpPr>
        <p:spPr>
          <a:xfrm>
            <a:off x="707270" y="1056514"/>
            <a:ext cx="7645629" cy="338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Created by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Vitalik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Buterin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, went live in July 2015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 decentralized open source platform based on blockchain technology that enables developers to build and deploy decentralized applications.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 Turing-complete scripting language providing trustless smart contracts. Smart contracts function as “cryptographic ‘boxes’ that contain value and only unlock it if certain conditions are met”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9"/>
          <p:cNvSpPr/>
          <p:nvPr/>
        </p:nvSpPr>
        <p:spPr>
          <a:xfrm>
            <a:off x="0" y="-41575"/>
            <a:ext cx="9144000" cy="704283"/>
          </a:xfrm>
          <a:prstGeom prst="rect">
            <a:avLst/>
          </a:prstGeom>
          <a:gradFill>
            <a:gsLst>
              <a:gs pos="0">
                <a:srgbClr val="0F3CAA"/>
              </a:gs>
              <a:gs pos="50000">
                <a:srgbClr val="3B95F3"/>
              </a:gs>
              <a:gs pos="100000">
                <a:srgbClr val="3BCEE4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endParaRPr sz="1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99"/>
          <p:cNvSpPr txBox="1"/>
          <p:nvPr/>
        </p:nvSpPr>
        <p:spPr>
          <a:xfrm>
            <a:off x="791100" y="113975"/>
            <a:ext cx="7561800" cy="44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Raleway"/>
                <a:ea typeface="Arial"/>
                <a:cs typeface="Arial"/>
                <a:sym typeface="Raleway"/>
              </a:rPr>
              <a:t>Our </a:t>
            </a:r>
            <a:r>
              <a:rPr lang="en-US" sz="2400" b="1" dirty="0" err="1">
                <a:solidFill>
                  <a:schemeClr val="lt1"/>
                </a:solidFill>
                <a:latin typeface="Raleway"/>
                <a:ea typeface="Arial"/>
                <a:cs typeface="Arial"/>
                <a:sym typeface="Raleway"/>
              </a:rPr>
              <a:t>DApp</a:t>
            </a:r>
            <a:r>
              <a:rPr lang="en-US" sz="2400" b="1" dirty="0">
                <a:solidFill>
                  <a:schemeClr val="lt1"/>
                </a:solidFill>
                <a:latin typeface="Raleway"/>
                <a:ea typeface="Arial"/>
                <a:cs typeface="Arial"/>
                <a:sym typeface="Raleway"/>
              </a:rPr>
              <a:t> Toolbox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D5EC9-C2E3-4BF5-AFFE-2B5C4855B6E2}"/>
              </a:ext>
            </a:extLst>
          </p:cNvPr>
          <p:cNvSpPr/>
          <p:nvPr/>
        </p:nvSpPr>
        <p:spPr>
          <a:xfrm>
            <a:off x="707271" y="818258"/>
            <a:ext cx="7645629" cy="4120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Truffle – “Sweet tools for smart contracts”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npm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 install –g truffle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Metamask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– Browser extension for interacting with Ethereum apps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https://metamask.io/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Web3 – Ethereum JavaScript API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npm</a:t>
            </a:r>
            <a:r>
              <a:rPr lang="en-US" sz="1600" dirty="0">
                <a:solidFill>
                  <a:srgbClr val="0070C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install web3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Angular – Front-end JavaScript framework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npm</a:t>
            </a:r>
            <a:r>
              <a:rPr lang="en-US" sz="1600" dirty="0">
                <a:solidFill>
                  <a:srgbClr val="0070C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install –g @angular/cli</a:t>
            </a:r>
          </a:p>
        </p:txBody>
      </p:sp>
    </p:spTree>
    <p:extLst>
      <p:ext uri="{BB962C8B-B14F-4D97-AF65-F5344CB8AC3E}">
        <p14:creationId xmlns:p14="http://schemas.microsoft.com/office/powerpoint/2010/main" val="30655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9"/>
          <p:cNvSpPr/>
          <p:nvPr/>
        </p:nvSpPr>
        <p:spPr>
          <a:xfrm>
            <a:off x="0" y="-41575"/>
            <a:ext cx="9144000" cy="704283"/>
          </a:xfrm>
          <a:prstGeom prst="rect">
            <a:avLst/>
          </a:prstGeom>
          <a:gradFill>
            <a:gsLst>
              <a:gs pos="0">
                <a:srgbClr val="0F3CAA"/>
              </a:gs>
              <a:gs pos="50000">
                <a:srgbClr val="3B95F3"/>
              </a:gs>
              <a:gs pos="100000">
                <a:srgbClr val="3BCEE4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endParaRPr sz="1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99"/>
          <p:cNvSpPr txBox="1"/>
          <p:nvPr/>
        </p:nvSpPr>
        <p:spPr>
          <a:xfrm>
            <a:off x="791100" y="113975"/>
            <a:ext cx="7561800" cy="44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Raleway"/>
                <a:ea typeface="Arial"/>
                <a:cs typeface="Arial"/>
                <a:sym typeface="Raleway"/>
              </a:rPr>
              <a:t>Create a New Smart Contract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D5EC9-C2E3-4BF5-AFFE-2B5C4855B6E2}"/>
              </a:ext>
            </a:extLst>
          </p:cNvPr>
          <p:cNvSpPr/>
          <p:nvPr/>
        </p:nvSpPr>
        <p:spPr>
          <a:xfrm>
            <a:off x="707271" y="818258"/>
            <a:ext cx="8097364" cy="79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truffle </a:t>
            </a:r>
            <a:r>
              <a:rPr lang="en-US" sz="1600" dirty="0" err="1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init</a:t>
            </a:r>
            <a:endParaRPr lang="en-US" sz="1600" dirty="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ERC20 Token Standard - </a:t>
            </a:r>
            <a:r>
              <a:rPr lang="en-US" sz="12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https://theethereum.wiki/w/index.php/ERC20_Token_Standard</a:t>
            </a:r>
            <a:endParaRPr lang="en-US" sz="1200" dirty="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37D46-CD8C-4749-B017-E52387048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88" y="1567240"/>
            <a:ext cx="7089424" cy="23923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907EBF-DC38-4042-B6F7-BDBFEFA7340B}"/>
              </a:ext>
            </a:extLst>
          </p:cNvPr>
          <p:cNvSpPr/>
          <p:nvPr/>
        </p:nvSpPr>
        <p:spPr>
          <a:xfrm>
            <a:off x="791099" y="3937217"/>
            <a:ext cx="7796719" cy="837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OpenZepplin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– open source library of secure smart contracts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npm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 install –E </a:t>
            </a:r>
            <a:r>
              <a:rPr lang="en-US" sz="1600" dirty="0" err="1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openzepplin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-solidity</a:t>
            </a:r>
          </a:p>
        </p:txBody>
      </p:sp>
    </p:spTree>
    <p:extLst>
      <p:ext uri="{BB962C8B-B14F-4D97-AF65-F5344CB8AC3E}">
        <p14:creationId xmlns:p14="http://schemas.microsoft.com/office/powerpoint/2010/main" val="345608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9"/>
          <p:cNvSpPr/>
          <p:nvPr/>
        </p:nvSpPr>
        <p:spPr>
          <a:xfrm>
            <a:off x="0" y="-41575"/>
            <a:ext cx="9144000" cy="704283"/>
          </a:xfrm>
          <a:prstGeom prst="rect">
            <a:avLst/>
          </a:prstGeom>
          <a:gradFill>
            <a:gsLst>
              <a:gs pos="0">
                <a:srgbClr val="0F3CAA"/>
              </a:gs>
              <a:gs pos="50000">
                <a:srgbClr val="3B95F3"/>
              </a:gs>
              <a:gs pos="100000">
                <a:srgbClr val="3BCEE4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endParaRPr sz="1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99"/>
          <p:cNvSpPr txBox="1"/>
          <p:nvPr/>
        </p:nvSpPr>
        <p:spPr>
          <a:xfrm>
            <a:off x="791100" y="113975"/>
            <a:ext cx="7561800" cy="44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Raleway"/>
                <a:ea typeface="Arial"/>
                <a:cs typeface="Arial"/>
                <a:sym typeface="Raleway"/>
              </a:rPr>
              <a:t>Test Contract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D5EC9-C2E3-4BF5-AFFE-2B5C4855B6E2}"/>
              </a:ext>
            </a:extLst>
          </p:cNvPr>
          <p:cNvSpPr/>
          <p:nvPr/>
        </p:nvSpPr>
        <p:spPr>
          <a:xfrm>
            <a:off x="707271" y="818258"/>
            <a:ext cx="7645629" cy="3750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Write tests to ensure contract does EXACTLY what  it is supposed to and ONLY what it is supposed to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Compile Contract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truffle compile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Launch Development Console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truffle develop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	truffle migrate --reset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Run Tests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rgbClr val="0070C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	truffle test</a:t>
            </a:r>
          </a:p>
        </p:txBody>
      </p:sp>
    </p:spTree>
    <p:extLst>
      <p:ext uri="{BB962C8B-B14F-4D97-AF65-F5344CB8AC3E}">
        <p14:creationId xmlns:p14="http://schemas.microsoft.com/office/powerpoint/2010/main" val="27168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9"/>
          <p:cNvSpPr/>
          <p:nvPr/>
        </p:nvSpPr>
        <p:spPr>
          <a:xfrm>
            <a:off x="0" y="-41575"/>
            <a:ext cx="9144000" cy="704283"/>
          </a:xfrm>
          <a:prstGeom prst="rect">
            <a:avLst/>
          </a:prstGeom>
          <a:gradFill>
            <a:gsLst>
              <a:gs pos="0">
                <a:srgbClr val="0F3CAA"/>
              </a:gs>
              <a:gs pos="50000">
                <a:srgbClr val="3B95F3"/>
              </a:gs>
              <a:gs pos="100000">
                <a:srgbClr val="3BCEE4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endParaRPr sz="1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99"/>
          <p:cNvSpPr txBox="1"/>
          <p:nvPr/>
        </p:nvSpPr>
        <p:spPr>
          <a:xfrm>
            <a:off x="791100" y="113975"/>
            <a:ext cx="7561800" cy="44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Raleway"/>
                <a:ea typeface="Arial"/>
                <a:cs typeface="Arial"/>
                <a:sym typeface="Raleway"/>
              </a:rPr>
              <a:t>Deploy Contract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D5EC9-C2E3-4BF5-AFFE-2B5C4855B6E2}"/>
              </a:ext>
            </a:extLst>
          </p:cNvPr>
          <p:cNvSpPr/>
          <p:nvPr/>
        </p:nvSpPr>
        <p:spPr>
          <a:xfrm>
            <a:off x="707271" y="818258"/>
            <a:ext cx="7645629" cy="338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Infura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 – Your Access to the Ethereum Network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https://infura.io/</a:t>
            </a:r>
            <a:endParaRPr lang="en-US" sz="1600" dirty="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Setup Truffle Deployment Config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npm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 install --save-dev truffle-</a:t>
            </a:r>
            <a:r>
              <a:rPr lang="en-US" sz="1600" dirty="0" err="1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hdwallet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-provider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truffle migrate  --network </a:t>
            </a:r>
            <a:r>
              <a:rPr lang="en-US" sz="1600" dirty="0" err="1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ropsten</a:t>
            </a:r>
            <a:endParaRPr lang="en-US" sz="1600" dirty="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2"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endParaRPr lang="en-US" sz="1600" dirty="0">
              <a:solidFill>
                <a:srgbClr val="0070C0"/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895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9"/>
          <p:cNvSpPr/>
          <p:nvPr/>
        </p:nvSpPr>
        <p:spPr>
          <a:xfrm>
            <a:off x="0" y="-41575"/>
            <a:ext cx="9144000" cy="704283"/>
          </a:xfrm>
          <a:prstGeom prst="rect">
            <a:avLst/>
          </a:prstGeom>
          <a:gradFill>
            <a:gsLst>
              <a:gs pos="0">
                <a:srgbClr val="0F3CAA"/>
              </a:gs>
              <a:gs pos="50000">
                <a:srgbClr val="3B95F3"/>
              </a:gs>
              <a:gs pos="100000">
                <a:srgbClr val="3BCEE4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endParaRPr sz="1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99"/>
          <p:cNvSpPr txBox="1"/>
          <p:nvPr/>
        </p:nvSpPr>
        <p:spPr>
          <a:xfrm>
            <a:off x="791100" y="113975"/>
            <a:ext cx="7561800" cy="44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lt1"/>
                </a:solidFill>
                <a:latin typeface="Raleway"/>
                <a:ea typeface="Arial"/>
                <a:cs typeface="Arial"/>
                <a:sym typeface="Raleway"/>
              </a:rPr>
              <a:t>Create and Launch Web App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D5EC9-C2E3-4BF5-AFFE-2B5C4855B6E2}"/>
              </a:ext>
            </a:extLst>
          </p:cNvPr>
          <p:cNvSpPr/>
          <p:nvPr/>
        </p:nvSpPr>
        <p:spPr>
          <a:xfrm>
            <a:off x="707271" y="818258"/>
            <a:ext cx="7645629" cy="1904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Angular CLI – create new web project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ng new </a:t>
            </a:r>
            <a:r>
              <a:rPr lang="en-US" sz="1600" dirty="0" err="1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vob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-web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Launch web app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Poppins"/>
                <a:ea typeface="Poppins"/>
                <a:cs typeface="Poppins"/>
                <a:sym typeface="Poppins"/>
              </a:rPr>
              <a:t>ng serve</a:t>
            </a:r>
            <a:endParaRPr lang="en-US" sz="1600" dirty="0">
              <a:solidFill>
                <a:srgbClr val="0070C0"/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912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-19050" y="-66275"/>
            <a:ext cx="9163200" cy="5209800"/>
          </a:xfrm>
          <a:prstGeom prst="rect">
            <a:avLst/>
          </a:prstGeom>
          <a:gradFill>
            <a:gsLst>
              <a:gs pos="0">
                <a:srgbClr val="0F3CAA"/>
              </a:gs>
              <a:gs pos="50000">
                <a:srgbClr val="3B95F3"/>
              </a:gs>
              <a:gs pos="100000">
                <a:srgbClr val="3BCEE4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None/>
            </a:pPr>
            <a:endParaRPr sz="12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8446265" y="4795838"/>
            <a:ext cx="48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8</a:t>
            </a:fld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5920512" y="1878562"/>
            <a:ext cx="748500" cy="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-19050" y="1834682"/>
            <a:ext cx="91440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lvl="0" algn="ctr"/>
            <a:r>
              <a:rPr lang="en-US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https://github.com/djimoh5/vob-dapp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nd Xanh busin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5D5D5"/>
      </a:accent1>
      <a:accent2>
        <a:srgbClr val="00CCD3"/>
      </a:accent2>
      <a:accent3>
        <a:srgbClr val="19AFB6"/>
      </a:accent3>
      <a:accent4>
        <a:srgbClr val="424242"/>
      </a:accent4>
      <a:accent5>
        <a:srgbClr val="A9A9A9"/>
      </a:accent5>
      <a:accent6>
        <a:srgbClr val="5E5E5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300</Words>
  <Application>Microsoft Office PowerPoint</Application>
  <PresentationFormat>On-screen Show (16:9)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Poppins</vt:lpstr>
      <vt:lpstr>Calibri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 J</cp:lastModifiedBy>
  <cp:revision>34</cp:revision>
  <dcterms:modified xsi:type="dcterms:W3CDTF">2018-08-24T04:30:54Z</dcterms:modified>
</cp:coreProperties>
</file>