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D40287-FDB0-484E-989B-EEA178F0054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A7F900C-F6B3-48E3-B61B-0B9CEDB369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Analysis of Emphasis in </a:t>
            </a:r>
            <a:br>
              <a:rPr lang="en-US" dirty="0" smtClean="0"/>
            </a:br>
            <a:r>
              <a:rPr lang="en-US" dirty="0" err="1" smtClean="0"/>
              <a:t>Najdi</a:t>
            </a:r>
            <a:r>
              <a:rPr lang="en-US" dirty="0" smtClean="0"/>
              <a:t> Arabic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Repurposing of Linguistic Research</a:t>
            </a:r>
            <a:br>
              <a:rPr lang="en-US" dirty="0" smtClean="0"/>
            </a:br>
            <a:r>
              <a:rPr lang="en-US" dirty="0" smtClean="0"/>
              <a:t>for Applied 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9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annotation of the recordings.</a:t>
            </a:r>
          </a:p>
          <a:p>
            <a:r>
              <a:rPr lang="en-US" dirty="0" smtClean="0"/>
              <a:t>Programmatic retrieval of data using </a:t>
            </a:r>
            <a:r>
              <a:rPr lang="en-US" dirty="0" err="1" smtClean="0"/>
              <a:t>Praat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consonants, first four moments:</a:t>
            </a:r>
            <a:br>
              <a:rPr lang="en-US" dirty="0" smtClean="0"/>
            </a:br>
            <a:r>
              <a:rPr lang="en-US" dirty="0" smtClean="0"/>
              <a:t>center of gravity, standard deviation, kurtosis, and skewness</a:t>
            </a:r>
          </a:p>
          <a:p>
            <a:r>
              <a:rPr lang="en-US" dirty="0" smtClean="0"/>
              <a:t>Measurements twice: with and without </a:t>
            </a:r>
            <a:br>
              <a:rPr lang="en-US" dirty="0" smtClean="0"/>
            </a:br>
            <a:r>
              <a:rPr lang="en-US" dirty="0" smtClean="0"/>
              <a:t>Hann band</a:t>
            </a:r>
            <a:r>
              <a:rPr lang="en-US" dirty="0"/>
              <a:t> pass </a:t>
            </a:r>
            <a:r>
              <a:rPr lang="en-US" dirty="0" smtClean="0"/>
              <a:t>and pre-emphasis filters</a:t>
            </a:r>
            <a:br>
              <a:rPr lang="en-US" dirty="0" smtClean="0"/>
            </a:br>
            <a:r>
              <a:rPr lang="en-US" dirty="0" smtClean="0"/>
              <a:t>(Miller-</a:t>
            </a:r>
            <a:r>
              <a:rPr lang="en-US" dirty="0" err="1" smtClean="0"/>
              <a:t>Ockhuizen</a:t>
            </a:r>
            <a:r>
              <a:rPr lang="en-US" dirty="0" smtClean="0"/>
              <a:t> &amp; Sands, 1999)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0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vowels, first three formants, primary vocalic characteristics. Divided into 10 equal segments, formants measure mid-segment.</a:t>
            </a:r>
          </a:p>
          <a:p>
            <a:r>
              <a:rPr lang="en-US" dirty="0" smtClean="0"/>
              <a:t>Establish slope and mean values for onset (first 30%), steady-state (middle 40%), and possible off-glide (final 30%)</a:t>
            </a:r>
          </a:p>
          <a:p>
            <a:r>
              <a:rPr lang="en-US" dirty="0" smtClean="0"/>
              <a:t>Slope calculated using linear least-squares, using Python, the </a:t>
            </a:r>
            <a:r>
              <a:rPr lang="en-US" dirty="0" err="1" smtClean="0"/>
              <a:t>numpy</a:t>
            </a:r>
            <a:r>
              <a:rPr lang="en-US" dirty="0" smtClean="0"/>
              <a:t> package.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4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the consonantal measurements</a:t>
            </a:r>
          </a:p>
          <a:p>
            <a:r>
              <a:rPr lang="en-US" dirty="0" smtClean="0"/>
              <a:t>Compare the vowel measurements</a:t>
            </a:r>
          </a:p>
          <a:p>
            <a:r>
              <a:rPr lang="en-US" dirty="0" smtClean="0"/>
              <a:t>Wordlist problem, </a:t>
            </a:r>
            <a:br>
              <a:rPr lang="en-US" dirty="0" smtClean="0"/>
            </a:br>
            <a:r>
              <a:rPr lang="en-US" dirty="0" smtClean="0"/>
              <a:t>lack of CV combinations for non-emphatics</a:t>
            </a:r>
          </a:p>
          <a:p>
            <a:r>
              <a:rPr lang="en-US" dirty="0" smtClean="0"/>
              <a:t>Focus on /</a:t>
            </a:r>
            <a:r>
              <a:rPr lang="en-US" dirty="0" err="1" smtClean="0"/>
              <a:t>s</a:t>
            </a:r>
            <a:r>
              <a:rPr lang="en-US" dirty="0" err="1">
                <a:latin typeface="Times New Roman"/>
                <a:cs typeface="Times New Roman"/>
              </a:rPr>
              <a:t>ˁ</a:t>
            </a:r>
            <a:r>
              <a:rPr lang="en-US" dirty="0" smtClean="0"/>
              <a:t>/ and /</a:t>
            </a:r>
            <a:r>
              <a:rPr lang="en-US" dirty="0" err="1" smtClean="0"/>
              <a:t>t</a:t>
            </a:r>
            <a:r>
              <a:rPr lang="en-US" dirty="0" err="1">
                <a:latin typeface="Times New Roman"/>
                <a:cs typeface="Times New Roman"/>
              </a:rPr>
              <a:t>ˁ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due to /</a:t>
            </a:r>
            <a:r>
              <a:rPr lang="en-US" dirty="0" err="1" smtClean="0"/>
              <a:t>d</a:t>
            </a:r>
            <a:r>
              <a:rPr lang="en-US" dirty="0" err="1">
                <a:latin typeface="Times New Roman"/>
                <a:cs typeface="Times New Roman"/>
              </a:rPr>
              <a:t>ˁ</a:t>
            </a:r>
            <a:r>
              <a:rPr lang="en-US" dirty="0" smtClean="0"/>
              <a:t>/ variability and /</a:t>
            </a:r>
            <a:r>
              <a:rPr lang="en-US" dirty="0" err="1" smtClean="0"/>
              <a:t>ð</a:t>
            </a:r>
            <a:r>
              <a:rPr lang="en-US" dirty="0" err="1" smtClean="0">
                <a:latin typeface="Times New Roman"/>
                <a:cs typeface="Times New Roman"/>
              </a:rPr>
              <a:t>ˁ</a:t>
            </a:r>
            <a:r>
              <a:rPr lang="en-US" dirty="0" smtClean="0">
                <a:latin typeface="Times New Roman"/>
                <a:cs typeface="Times New Roman"/>
              </a:rPr>
              <a:t>/ scarcity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2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separate test word, consonant metrics</a:t>
            </a:r>
          </a:p>
          <a:p>
            <a:r>
              <a:rPr lang="en-US" dirty="0" smtClean="0"/>
              <a:t>Results for /s/:</a:t>
            </a:r>
          </a:p>
          <a:p>
            <a:pPr lvl="1"/>
            <a:r>
              <a:rPr lang="en-US" dirty="0" smtClean="0"/>
              <a:t>12 of 20 correct for emphatic</a:t>
            </a:r>
          </a:p>
          <a:p>
            <a:pPr lvl="1"/>
            <a:r>
              <a:rPr lang="en-US" dirty="0"/>
              <a:t>6</a:t>
            </a:r>
            <a:r>
              <a:rPr lang="en-US" dirty="0" smtClean="0"/>
              <a:t> of 21 correct for non-emphatic</a:t>
            </a:r>
          </a:p>
          <a:p>
            <a:pPr lvl="1"/>
            <a:r>
              <a:rPr lang="en-US" dirty="0" smtClean="0"/>
              <a:t>Overall: ~44% correct</a:t>
            </a:r>
          </a:p>
          <a:p>
            <a:r>
              <a:rPr lang="en-US" dirty="0" smtClean="0"/>
              <a:t>Results for /t/:</a:t>
            </a:r>
            <a:endParaRPr lang="en-US" dirty="0"/>
          </a:p>
          <a:p>
            <a:pPr lvl="1"/>
            <a:r>
              <a:rPr lang="en-US" dirty="0" smtClean="0"/>
              <a:t>12 of 20 correct for emphatic</a:t>
            </a:r>
          </a:p>
          <a:p>
            <a:pPr lvl="1"/>
            <a:r>
              <a:rPr lang="en-US" dirty="0" smtClean="0"/>
              <a:t>19 of 20 correct for non-emphatic</a:t>
            </a:r>
          </a:p>
          <a:p>
            <a:pPr lvl="1"/>
            <a:r>
              <a:rPr lang="en-US" dirty="0" smtClean="0"/>
              <a:t>Overall: 77.5% correct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9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304853"/>
          </a:xfrm>
        </p:spPr>
        <p:txBody>
          <a:bodyPr>
            <a:normAutofit/>
          </a:bodyPr>
          <a:lstStyle/>
          <a:p>
            <a:r>
              <a:rPr lang="en-US" dirty="0" smtClean="0"/>
              <a:t>Recognizing inter-speaker variability, consonants</a:t>
            </a:r>
          </a:p>
          <a:p>
            <a:r>
              <a:rPr lang="en-US" dirty="0"/>
              <a:t>Results for /s/:</a:t>
            </a:r>
          </a:p>
          <a:p>
            <a:pPr lvl="1"/>
            <a:r>
              <a:rPr lang="en-US" dirty="0" smtClean="0"/>
              <a:t>17 </a:t>
            </a:r>
            <a:r>
              <a:rPr lang="en-US" dirty="0"/>
              <a:t>of 20 correct for emphatic</a:t>
            </a:r>
          </a:p>
          <a:p>
            <a:pPr lvl="1"/>
            <a:r>
              <a:rPr lang="en-US" dirty="0"/>
              <a:t>4 of 21 correct for non-emphatic</a:t>
            </a:r>
          </a:p>
          <a:p>
            <a:pPr lvl="1"/>
            <a:r>
              <a:rPr lang="en-US" dirty="0"/>
              <a:t>Overall: ~44% correct</a:t>
            </a:r>
          </a:p>
          <a:p>
            <a:r>
              <a:rPr lang="en-US" dirty="0"/>
              <a:t>Results for /t/:</a:t>
            </a:r>
          </a:p>
          <a:p>
            <a:pPr lvl="1"/>
            <a:r>
              <a:rPr lang="en-US" dirty="0"/>
              <a:t>12 of 20 correct for emphatic</a:t>
            </a:r>
          </a:p>
          <a:p>
            <a:pPr lvl="1"/>
            <a:r>
              <a:rPr lang="en-US" dirty="0" smtClean="0"/>
              <a:t>9 </a:t>
            </a:r>
            <a:r>
              <a:rPr lang="en-US" dirty="0"/>
              <a:t>of </a:t>
            </a:r>
            <a:r>
              <a:rPr lang="en-US" dirty="0" smtClean="0"/>
              <a:t>21 </a:t>
            </a:r>
            <a:r>
              <a:rPr lang="en-US" dirty="0"/>
              <a:t>correct for non-emphatic</a:t>
            </a:r>
          </a:p>
          <a:p>
            <a:pPr lvl="1"/>
            <a:r>
              <a:rPr lang="en-US" dirty="0"/>
              <a:t>Overall: </a:t>
            </a:r>
            <a:r>
              <a:rPr lang="en-US" dirty="0" smtClean="0"/>
              <a:t>~51% correct</a:t>
            </a:r>
          </a:p>
          <a:p>
            <a:r>
              <a:rPr lang="en-US" dirty="0" smtClean="0"/>
              <a:t>Very small sample sizes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separate test word, vowel metrics</a:t>
            </a:r>
          </a:p>
          <a:p>
            <a:r>
              <a:rPr lang="en-US" dirty="0" smtClean="0"/>
              <a:t>Results for /s/:</a:t>
            </a:r>
          </a:p>
          <a:p>
            <a:pPr lvl="1"/>
            <a:r>
              <a:rPr lang="en-US" dirty="0" smtClean="0"/>
              <a:t>15 of 21 correct for emphatic</a:t>
            </a:r>
          </a:p>
          <a:p>
            <a:pPr lvl="1"/>
            <a:r>
              <a:rPr lang="en-US" dirty="0" smtClean="0"/>
              <a:t>20 of 20 correct for non-emphatic</a:t>
            </a:r>
          </a:p>
          <a:p>
            <a:pPr lvl="1"/>
            <a:r>
              <a:rPr lang="en-US" dirty="0" smtClean="0"/>
              <a:t>Overall: ~85% correct</a:t>
            </a:r>
          </a:p>
          <a:p>
            <a:r>
              <a:rPr lang="en-US" dirty="0" smtClean="0"/>
              <a:t>Results for /t/:</a:t>
            </a:r>
            <a:endParaRPr lang="en-US" dirty="0"/>
          </a:p>
          <a:p>
            <a:pPr lvl="1"/>
            <a:r>
              <a:rPr lang="en-US" dirty="0" smtClean="0"/>
              <a:t>18 of 21 correct for emphatic</a:t>
            </a:r>
          </a:p>
          <a:p>
            <a:pPr lvl="1"/>
            <a:r>
              <a:rPr lang="en-US" dirty="0" smtClean="0"/>
              <a:t>20 of 20 correct for non-emphatic</a:t>
            </a:r>
          </a:p>
          <a:p>
            <a:pPr lvl="1"/>
            <a:r>
              <a:rPr lang="en-US" dirty="0" smtClean="0"/>
              <a:t>Overall: ~93% correct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6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this work with a more carefully constructed word list to include non-emphatic / long vowel combinations.</a:t>
            </a:r>
          </a:p>
          <a:p>
            <a:r>
              <a:rPr lang="en-US" dirty="0" smtClean="0"/>
              <a:t>LDA suggests what </a:t>
            </a:r>
            <a:r>
              <a:rPr lang="en-US" i="1" dirty="0" smtClean="0"/>
              <a:t>might</a:t>
            </a:r>
            <a:r>
              <a:rPr lang="en-US" dirty="0" smtClean="0"/>
              <a:t> be salient for distinguishing emphatic from non-emphatic consonants.</a:t>
            </a:r>
          </a:p>
          <a:p>
            <a:r>
              <a:rPr lang="en-US" dirty="0" smtClean="0"/>
              <a:t>Create perception tests using native Arabic speakers, both </a:t>
            </a:r>
            <a:r>
              <a:rPr lang="en-US" dirty="0" err="1" smtClean="0"/>
              <a:t>Najdi</a:t>
            </a:r>
            <a:r>
              <a:rPr lang="en-US" dirty="0" smtClean="0"/>
              <a:t> and non-</a:t>
            </a:r>
            <a:r>
              <a:rPr lang="en-US" dirty="0" err="1" smtClean="0"/>
              <a:t>Najdi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3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</a:t>
            </a:r>
            <a:r>
              <a:rPr lang="en-US" dirty="0" err="1" smtClean="0"/>
              <a:t>coarticulation</a:t>
            </a:r>
            <a:r>
              <a:rPr lang="en-US" dirty="0" smtClean="0"/>
              <a:t> effects, consonants</a:t>
            </a:r>
          </a:p>
          <a:p>
            <a:r>
              <a:rPr lang="en-US" dirty="0"/>
              <a:t>Results for /s/:</a:t>
            </a:r>
          </a:p>
          <a:p>
            <a:pPr lvl="1"/>
            <a:r>
              <a:rPr lang="en-US" dirty="0" smtClean="0"/>
              <a:t>59 </a:t>
            </a:r>
            <a:r>
              <a:rPr lang="en-US" dirty="0"/>
              <a:t>of </a:t>
            </a:r>
            <a:r>
              <a:rPr lang="en-US" dirty="0" smtClean="0"/>
              <a:t>62 </a:t>
            </a:r>
            <a:r>
              <a:rPr lang="en-US" dirty="0"/>
              <a:t>correct for emphatic</a:t>
            </a:r>
          </a:p>
          <a:p>
            <a:pPr lvl="1"/>
            <a:r>
              <a:rPr lang="en-US" dirty="0" smtClean="0"/>
              <a:t>5 </a:t>
            </a:r>
            <a:r>
              <a:rPr lang="en-US" dirty="0"/>
              <a:t>of </a:t>
            </a:r>
            <a:r>
              <a:rPr lang="en-US" dirty="0" smtClean="0"/>
              <a:t>20 </a:t>
            </a:r>
            <a:r>
              <a:rPr lang="en-US" dirty="0"/>
              <a:t>correct for non-emphatic</a:t>
            </a:r>
          </a:p>
          <a:p>
            <a:pPr lvl="1"/>
            <a:r>
              <a:rPr lang="en-US" dirty="0"/>
              <a:t>Overall: </a:t>
            </a:r>
            <a:r>
              <a:rPr lang="en-US" dirty="0" smtClean="0"/>
              <a:t>~78% </a:t>
            </a:r>
            <a:r>
              <a:rPr lang="en-US" dirty="0"/>
              <a:t>correct</a:t>
            </a:r>
          </a:p>
          <a:p>
            <a:r>
              <a:rPr lang="en-US" dirty="0"/>
              <a:t>Results for /t/:</a:t>
            </a:r>
          </a:p>
          <a:p>
            <a:pPr lvl="1"/>
            <a:r>
              <a:rPr lang="en-US" dirty="0" smtClean="0"/>
              <a:t>46 </a:t>
            </a:r>
            <a:r>
              <a:rPr lang="en-US" dirty="0"/>
              <a:t>of </a:t>
            </a:r>
            <a:r>
              <a:rPr lang="en-US" dirty="0" smtClean="0"/>
              <a:t>60 </a:t>
            </a:r>
            <a:r>
              <a:rPr lang="en-US" dirty="0"/>
              <a:t>correct for emphatic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6 </a:t>
            </a:r>
            <a:r>
              <a:rPr lang="en-US" dirty="0"/>
              <a:t>of </a:t>
            </a:r>
            <a:r>
              <a:rPr lang="en-US" dirty="0" smtClean="0"/>
              <a:t>35 </a:t>
            </a:r>
            <a:r>
              <a:rPr lang="en-US" dirty="0"/>
              <a:t>correct for non-emphatic</a:t>
            </a:r>
          </a:p>
          <a:p>
            <a:pPr lvl="1"/>
            <a:r>
              <a:rPr lang="en-US" dirty="0"/>
              <a:t>Overall: 77.5% correct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</a:t>
            </a:r>
            <a:r>
              <a:rPr lang="en-US" dirty="0" err="1" smtClean="0"/>
              <a:t>coarticulation</a:t>
            </a:r>
            <a:r>
              <a:rPr lang="en-US" dirty="0" smtClean="0"/>
              <a:t> effects, vowels</a:t>
            </a:r>
          </a:p>
          <a:p>
            <a:r>
              <a:rPr lang="en-US" dirty="0"/>
              <a:t>Results for /s/:</a:t>
            </a:r>
          </a:p>
          <a:p>
            <a:pPr lvl="1"/>
            <a:r>
              <a:rPr lang="en-US" dirty="0" smtClean="0"/>
              <a:t>17 </a:t>
            </a:r>
            <a:r>
              <a:rPr lang="en-US" dirty="0"/>
              <a:t>of 20 correct for emphatic</a:t>
            </a:r>
          </a:p>
          <a:p>
            <a:pPr lvl="1"/>
            <a:r>
              <a:rPr lang="en-US" dirty="0"/>
              <a:t>4 of 21 correct for non-emphatic</a:t>
            </a:r>
          </a:p>
          <a:p>
            <a:pPr lvl="1"/>
            <a:r>
              <a:rPr lang="en-US" dirty="0"/>
              <a:t>Overall: ~44% correct</a:t>
            </a:r>
          </a:p>
          <a:p>
            <a:r>
              <a:rPr lang="en-US" dirty="0"/>
              <a:t>Results for /t/:</a:t>
            </a:r>
          </a:p>
          <a:p>
            <a:pPr lvl="1"/>
            <a:r>
              <a:rPr lang="en-US" dirty="0"/>
              <a:t>12 of 20 correct for emphatic</a:t>
            </a:r>
          </a:p>
          <a:p>
            <a:pPr lvl="1"/>
            <a:r>
              <a:rPr lang="en-US" dirty="0"/>
              <a:t>19 of 20 correct for non-emphatic</a:t>
            </a:r>
          </a:p>
          <a:p>
            <a:pPr lvl="1"/>
            <a:r>
              <a:rPr lang="en-US" dirty="0"/>
              <a:t>Overall: 77.5% correct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3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has covered a significant territory from the Umayyad Caliphate onward, 660s CE.</a:t>
            </a:r>
          </a:p>
          <a:p>
            <a:r>
              <a:rPr lang="en-US" dirty="0" smtClean="0"/>
              <a:t>Like Latin, the spoken language diverged over time.</a:t>
            </a:r>
          </a:p>
          <a:p>
            <a:r>
              <a:rPr lang="en-US" dirty="0"/>
              <a:t>There is religious and political impetus to </a:t>
            </a:r>
            <a:r>
              <a:rPr lang="en-US" dirty="0" smtClean="0"/>
              <a:t>continue to consider </a:t>
            </a:r>
            <a:r>
              <a:rPr lang="en-US" dirty="0"/>
              <a:t>Arabic </a:t>
            </a:r>
            <a:r>
              <a:rPr lang="en-US" dirty="0" smtClean="0"/>
              <a:t>as a </a:t>
            </a:r>
            <a:r>
              <a:rPr lang="en-US" dirty="0"/>
              <a:t>single language.</a:t>
            </a:r>
          </a:p>
          <a:p>
            <a:r>
              <a:rPr lang="en-US" dirty="0" smtClean="0"/>
              <a:t>Mutually unintelligible varieties used for daily speech spanning from northwestern Africa to Indian subcontinent.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Arabic – </a:t>
            </a:r>
            <a:r>
              <a:rPr lang="en-US" dirty="0" err="1" smtClean="0"/>
              <a:t>Macrolanguage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2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Najd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3674143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Central plateau</a:t>
            </a:r>
          </a:p>
          <a:p>
            <a:r>
              <a:rPr lang="en-US" dirty="0" smtClean="0"/>
              <a:t>Riyadh is there now</a:t>
            </a:r>
          </a:p>
          <a:p>
            <a:r>
              <a:rPr lang="en-US" dirty="0" smtClean="0"/>
              <a:t>Major population </a:t>
            </a:r>
            <a:br>
              <a:rPr lang="en-US" dirty="0" smtClean="0"/>
            </a:br>
            <a:r>
              <a:rPr lang="en-US" dirty="0" smtClean="0"/>
              <a:t>center</a:t>
            </a:r>
          </a:p>
          <a:p>
            <a:r>
              <a:rPr lang="en-US" dirty="0"/>
              <a:t>Historically </a:t>
            </a:r>
            <a:r>
              <a:rPr lang="en-US" dirty="0" smtClean="0"/>
              <a:t>very </a:t>
            </a:r>
            <a:br>
              <a:rPr lang="en-US" dirty="0" smtClean="0"/>
            </a:br>
            <a:r>
              <a:rPr lang="en-US" dirty="0" smtClean="0"/>
              <a:t>sparsely populated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8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Alveolar consonants:</a:t>
            </a:r>
            <a:br>
              <a:rPr lang="en-US" dirty="0" smtClean="0"/>
            </a:br>
            <a:r>
              <a:rPr lang="en-US" dirty="0" smtClean="0"/>
              <a:t>blade of tongue at 4</a:t>
            </a:r>
          </a:p>
          <a:p>
            <a:r>
              <a:rPr lang="en-US" dirty="0" smtClean="0"/>
              <a:t>Four consonants: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>س     د    ت    ذ   </a:t>
            </a:r>
            <a:br>
              <a:rPr lang="ar-SA" dirty="0" smtClean="0"/>
            </a:br>
            <a:r>
              <a:rPr lang="en-US" dirty="0" smtClean="0"/>
              <a:t>   ð    t    d     s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/>
              <a:t>ص   ض   ط   ظ   </a:t>
            </a:r>
            <a:endParaRPr lang="en-US" dirty="0" smtClean="0"/>
          </a:p>
          <a:p>
            <a:r>
              <a:rPr lang="en-US" dirty="0"/>
              <a:t>Pharyngeal </a:t>
            </a:r>
            <a:r>
              <a:rPr lang="en-US" dirty="0" err="1" smtClean="0"/>
              <a:t>coarticulation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root of tongue toward 10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Emphatic Consonants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399"/>
            <a:ext cx="3352800" cy="414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1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consonants are phonemic in Arabic.</a:t>
            </a:r>
            <a:br>
              <a:rPr lang="en-US" dirty="0" smtClean="0"/>
            </a:br>
            <a:r>
              <a:rPr lang="en-US" dirty="0" smtClean="0"/>
              <a:t>There are words that differ only in the quality of these consonants. </a:t>
            </a:r>
            <a:br>
              <a:rPr lang="en-US" dirty="0" smtClean="0"/>
            </a:br>
            <a:r>
              <a:rPr lang="en-US" dirty="0" smtClean="0"/>
              <a:t>	/</a:t>
            </a:r>
            <a:r>
              <a:rPr lang="en-US" dirty="0" err="1" smtClean="0"/>
              <a:t>sayf</a:t>
            </a:r>
            <a:r>
              <a:rPr lang="en-US" dirty="0" smtClean="0"/>
              <a:t>/  </a:t>
            </a:r>
            <a:r>
              <a:rPr lang="ar-SA" dirty="0" smtClean="0"/>
              <a:t>صيف</a:t>
            </a:r>
            <a:r>
              <a:rPr lang="en-US" dirty="0" smtClean="0"/>
              <a:t>   summer</a:t>
            </a:r>
            <a:br>
              <a:rPr lang="en-US" dirty="0" smtClean="0"/>
            </a:br>
            <a:r>
              <a:rPr lang="en-US" dirty="0" smtClean="0"/>
              <a:t>	/</a:t>
            </a:r>
            <a:r>
              <a:rPr lang="en-US" dirty="0" err="1" smtClean="0"/>
              <a:t>s</a:t>
            </a:r>
            <a:r>
              <a:rPr lang="en-US" dirty="0" err="1" smtClean="0">
                <a:latin typeface="Times New Roman"/>
                <a:cs typeface="Times New Roman"/>
              </a:rPr>
              <a:t>ˁ</a:t>
            </a:r>
            <a:r>
              <a:rPr lang="en-US" dirty="0" err="1" smtClean="0"/>
              <a:t>ayf</a:t>
            </a:r>
            <a:r>
              <a:rPr lang="en-US" dirty="0" smtClean="0"/>
              <a:t>/  </a:t>
            </a:r>
            <a:r>
              <a:rPr lang="ar-SA" dirty="0" smtClean="0"/>
              <a:t>سيف</a:t>
            </a:r>
            <a:r>
              <a:rPr lang="en-US" dirty="0" smtClean="0"/>
              <a:t>   sword</a:t>
            </a:r>
          </a:p>
          <a:p>
            <a:r>
              <a:rPr lang="en-US" dirty="0" smtClean="0"/>
              <a:t>They are typically a significant issue for learners of Arabic.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Pronunciation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7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of this variety of Arabic</a:t>
            </a:r>
          </a:p>
          <a:p>
            <a:r>
              <a:rPr lang="en-US" dirty="0" smtClean="0"/>
              <a:t>Phonetic inventory</a:t>
            </a:r>
          </a:p>
          <a:p>
            <a:r>
              <a:rPr lang="en-US" dirty="0" smtClean="0"/>
              <a:t>Contrast with the other varieties:</a:t>
            </a:r>
          </a:p>
          <a:p>
            <a:pPr lvl="1"/>
            <a:r>
              <a:rPr lang="en-US" dirty="0" smtClean="0"/>
              <a:t>Yemeni</a:t>
            </a:r>
          </a:p>
          <a:p>
            <a:pPr lvl="1"/>
            <a:r>
              <a:rPr lang="en-US" dirty="0" smtClean="0"/>
              <a:t>Levant</a:t>
            </a:r>
          </a:p>
          <a:p>
            <a:pPr lvl="1"/>
            <a:r>
              <a:rPr lang="en-US" dirty="0" smtClean="0"/>
              <a:t>Egyptian</a:t>
            </a:r>
          </a:p>
          <a:p>
            <a:pPr lvl="1"/>
            <a:r>
              <a:rPr lang="en-US" dirty="0" smtClean="0"/>
              <a:t>Gulf</a:t>
            </a:r>
          </a:p>
          <a:p>
            <a:r>
              <a:rPr lang="en-US" dirty="0"/>
              <a:t>Recruitment Difficulties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Study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1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IRB approved</a:t>
            </a:r>
          </a:p>
          <a:p>
            <a:r>
              <a:rPr lang="en-US" dirty="0" smtClean="0"/>
              <a:t>Six subjects, native to Najd</a:t>
            </a:r>
          </a:p>
          <a:p>
            <a:r>
              <a:rPr lang="en-US" dirty="0" smtClean="0"/>
              <a:t>Primarily university students, male, in their 20s</a:t>
            </a:r>
          </a:p>
          <a:p>
            <a:r>
              <a:rPr lang="en-US" dirty="0" smtClean="0"/>
              <a:t>Word list recording</a:t>
            </a:r>
          </a:p>
          <a:p>
            <a:pPr lvl="1"/>
            <a:r>
              <a:rPr lang="en-US" dirty="0" smtClean="0"/>
              <a:t>Controlled</a:t>
            </a:r>
          </a:p>
          <a:p>
            <a:pPr lvl="1"/>
            <a:r>
              <a:rPr lang="en-US" dirty="0" smtClean="0"/>
              <a:t>Static / self-aware</a:t>
            </a:r>
          </a:p>
          <a:p>
            <a:pPr lvl="1"/>
            <a:r>
              <a:rPr lang="en-US" dirty="0" smtClean="0"/>
              <a:t>“Careful” speech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3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focusing on the emphatic consonants.</a:t>
            </a:r>
          </a:p>
          <a:p>
            <a:r>
              <a:rPr lang="en-US" dirty="0" smtClean="0"/>
              <a:t>Arabic has contrastive vowel length.</a:t>
            </a:r>
            <a:br>
              <a:rPr lang="en-US" dirty="0" smtClean="0"/>
            </a:br>
            <a:r>
              <a:rPr lang="en-US" dirty="0" smtClean="0"/>
              <a:t>Only 3 vowels:  a  </a:t>
            </a:r>
            <a:r>
              <a:rPr lang="en-US" dirty="0" err="1" smtClean="0"/>
              <a:t>i</a:t>
            </a:r>
            <a:r>
              <a:rPr lang="en-US" dirty="0" smtClean="0"/>
              <a:t>  u</a:t>
            </a:r>
          </a:p>
          <a:p>
            <a:r>
              <a:rPr lang="en-US" dirty="0" smtClean="0"/>
              <a:t>The long vowels are noted in orthography,</a:t>
            </a:r>
            <a:br>
              <a:rPr lang="en-US" dirty="0" smtClean="0"/>
            </a:br>
            <a:r>
              <a:rPr lang="en-US" dirty="0" err="1" smtClean="0"/>
              <a:t>matres</a:t>
            </a:r>
            <a:r>
              <a:rPr lang="en-US" dirty="0" smtClean="0"/>
              <a:t> </a:t>
            </a:r>
            <a:r>
              <a:rPr lang="en-US" dirty="0" err="1" smtClean="0"/>
              <a:t>lectionis</a:t>
            </a:r>
            <a:r>
              <a:rPr lang="en-US" dirty="0" smtClean="0"/>
              <a:t>. Short vowels vary widely.</a:t>
            </a:r>
          </a:p>
          <a:p>
            <a:r>
              <a:rPr lang="en-US" dirty="0" smtClean="0"/>
              <a:t>Wordlist was constructed to highlight emphatic consonants with long vowels.</a:t>
            </a:r>
          </a:p>
          <a:p>
            <a:r>
              <a:rPr lang="en-US" dirty="0" smtClean="0"/>
              <a:t>Likely evidence of </a:t>
            </a:r>
            <a:r>
              <a:rPr lang="en-US" dirty="0" err="1"/>
              <a:t>coarticulation</a:t>
            </a:r>
            <a:r>
              <a:rPr lang="en-US" dirty="0"/>
              <a:t> </a:t>
            </a:r>
            <a:r>
              <a:rPr lang="en-US" dirty="0" smtClean="0"/>
              <a:t>in vowel quality.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9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Praat</a:t>
            </a:r>
            <a:r>
              <a:rPr lang="en-US" dirty="0" smtClean="0"/>
              <a:t> is free software for acoustic analysis, developed by Paul </a:t>
            </a:r>
            <a:r>
              <a:rPr lang="en-US" dirty="0" err="1" smtClean="0"/>
              <a:t>Boersma</a:t>
            </a:r>
            <a:r>
              <a:rPr lang="en-US" dirty="0" smtClean="0"/>
              <a:t> and David </a:t>
            </a:r>
            <a:r>
              <a:rPr lang="en-US" dirty="0" err="1" smtClean="0"/>
              <a:t>Weenink</a:t>
            </a:r>
            <a:endParaRPr lang="en-US" dirty="0"/>
          </a:p>
          <a:p>
            <a:r>
              <a:rPr lang="en-US" dirty="0" smtClean="0"/>
              <a:t>Support for spectral analysis:</a:t>
            </a:r>
          </a:p>
          <a:p>
            <a:pPr lvl="1"/>
            <a:r>
              <a:rPr lang="en-US" dirty="0" smtClean="0"/>
              <a:t>Formants using FFT</a:t>
            </a:r>
          </a:p>
          <a:p>
            <a:pPr lvl="1"/>
            <a:r>
              <a:rPr lang="en-US" dirty="0" smtClean="0"/>
              <a:t>Pitch, Intensity, Jitter,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Segmentation of sound files and labeling</a:t>
            </a:r>
          </a:p>
          <a:p>
            <a:pPr lvl="1"/>
            <a:r>
              <a:rPr lang="en-US" dirty="0" smtClean="0"/>
              <a:t>Programmable</a:t>
            </a:r>
          </a:p>
          <a:p>
            <a:r>
              <a:rPr lang="en-US" dirty="0" smtClean="0"/>
              <a:t>Distributed on http://www.praat.org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23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534</TotalTime>
  <Words>609</Words>
  <Application>Microsoft Office PowerPoint</Application>
  <PresentationFormat>On-screen Show (4:3)</PresentationFormat>
  <Paragraphs>119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Hardcover</vt:lpstr>
      <vt:lpstr>An Analysis of Emphasis in  Najdi Arabic</vt:lpstr>
      <vt:lpstr>Arabic – Macrolanguage </vt:lpstr>
      <vt:lpstr>Najd</vt:lpstr>
      <vt:lpstr>Emphatic Consonants</vt:lpstr>
      <vt:lpstr>About Pronunciation</vt:lpstr>
      <vt:lpstr>Initial Study Proposal</vt:lpstr>
      <vt:lpstr>Recordings</vt:lpstr>
      <vt:lpstr>Wordlist</vt:lpstr>
      <vt:lpstr>Praat</vt:lpstr>
      <vt:lpstr>Processing</vt:lpstr>
      <vt:lpstr>Processing</vt:lpstr>
      <vt:lpstr>Analysis</vt:lpstr>
      <vt:lpstr>Analysis I</vt:lpstr>
      <vt:lpstr>Analysis II</vt:lpstr>
      <vt:lpstr>Analysis III</vt:lpstr>
      <vt:lpstr>Future Work</vt:lpstr>
      <vt:lpstr>Analysis III</vt:lpstr>
      <vt:lpstr>Analysis III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Emphasis in  Najdi Arabic</dc:title>
  <dc:creator>Dan Jinguji</dc:creator>
  <cp:lastModifiedBy>Dan Jinguji</cp:lastModifiedBy>
  <cp:revision>17</cp:revision>
  <dcterms:created xsi:type="dcterms:W3CDTF">2016-05-19T06:54:50Z</dcterms:created>
  <dcterms:modified xsi:type="dcterms:W3CDTF">2016-05-19T15:49:07Z</dcterms:modified>
</cp:coreProperties>
</file>