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theme/themeOverride2.xml" ContentType="application/vnd.openxmlformats-officedocument.themeOverride+xml"/>
  <Override PartName="/ppt/charts/chart8.xml" ContentType="application/vnd.openxmlformats-officedocument.drawingml.chart+xml"/>
  <Override PartName="/ppt/theme/themeOverride3.xml" ContentType="application/vnd.openxmlformats-officedocument.themeOverride+xml"/>
  <Override PartName="/ppt/charts/chart9.xml" ContentType="application/vnd.openxmlformats-officedocument.drawingml.chart+xml"/>
  <Override PartName="/ppt/theme/themeOverride4.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5" r:id="rId3"/>
    <p:sldId id="277" r:id="rId4"/>
    <p:sldId id="267" r:id="rId5"/>
    <p:sldId id="296" r:id="rId6"/>
    <p:sldId id="297" r:id="rId7"/>
    <p:sldId id="298" r:id="rId8"/>
    <p:sldId id="299" r:id="rId9"/>
    <p:sldId id="302" r:id="rId10"/>
    <p:sldId id="259" r:id="rId11"/>
    <p:sldId id="258" r:id="rId12"/>
    <p:sldId id="257" r:id="rId13"/>
    <p:sldId id="263" r:id="rId14"/>
    <p:sldId id="273" r:id="rId15"/>
  </p:sldIdLst>
  <p:sldSz cx="12192000" cy="6858000"/>
  <p:notesSz cx="6873875" cy="9128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39" autoAdjust="0"/>
  </p:normalViewPr>
  <p:slideViewPr>
    <p:cSldViewPr snapToGrid="0">
      <p:cViewPr>
        <p:scale>
          <a:sx n="60" d="100"/>
          <a:sy n="60" d="100"/>
        </p:scale>
        <p:origin x="2496"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34.2.132.5\tdrive\User\Katarina\Bo\June%209%20201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oleObject" Target="file:///\\134.2.96.122\tdrive\User\Boris\Berlin%20Talk\E.coli%20growth%20curve%20Replicate%201_For%20Boris.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oleObject" Target="file:///\\134.2.132.5\tdrive\User\Katarina\western%20blot%20protein%20profiles_Bo_isnt%20he%20nice%20now.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134.2.132.5\tdrive\User\Katarina\western%20blot%20protein%20profiles_Bo_isnt%20he%20nice%20now.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134.2.132.5\tdrive\User\Katarina\western%20blot%20protein%20profiles_Bo_isnt%20he%20nice%20now.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Dokumente%20und%20Einstellungen\spaet\Desktop\pictures%20protein%20profiles.xlsx" TargetMode="External"/><Relationship Id="rId1" Type="http://schemas.openxmlformats.org/officeDocument/2006/relationships/themeOverride" Target="../theme/themeOverride2.xml"/></Relationships>
</file>

<file path=ppt/charts/_rels/chart8.xml.rels><?xml version="1.0" encoding="UTF-8" standalone="yes"?>
<Relationships xmlns="http://schemas.openxmlformats.org/package/2006/relationships"><Relationship Id="rId2" Type="http://schemas.openxmlformats.org/officeDocument/2006/relationships/oleObject" Target="file:///C:\Dokumente%20und%20Einstellungen\spaet\Desktop\pictures%20protein%20profiles.xlsx" TargetMode="External"/><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oleObject" Target="file:///C:\Dokumente%20und%20Einstellungen\spaet\Desktop\pictures%20protein%20profiles.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'[June 9 2014.xlsx]Sheet1'!$B$31</c:f>
              <c:strCache>
                <c:ptCount val="1"/>
                <c:pt idx="0">
                  <c:v>2-phospho-D-glycerate hydro-lyase;2-phosphoglycerate dehydratase;Enolase</c:v>
                </c:pt>
              </c:strCache>
            </c:strRef>
          </c:tx>
          <c:spPr>
            <a:ln w="12700" cap="rnd">
              <a:solidFill>
                <a:srgbClr val="1F14B0"/>
              </a:solidFill>
              <a:round/>
            </a:ln>
            <a:effectLst/>
          </c:spPr>
          <c:marker>
            <c:symbol val="none"/>
          </c:marker>
          <c:cat>
            <c:strRef>
              <c:f>'[June 9 2014.xlsx]Sheet1'!$S$1:$S$7</c:f>
              <c:strCache>
                <c:ptCount val="7"/>
                <c:pt idx="0">
                  <c:v>LAG</c:v>
                </c:pt>
                <c:pt idx="1">
                  <c:v>FT</c:v>
                </c:pt>
                <c:pt idx="2">
                  <c:v>LOG</c:v>
                </c:pt>
                <c:pt idx="3">
                  <c:v>ST</c:v>
                </c:pt>
                <c:pt idx="4">
                  <c:v>ES</c:v>
                </c:pt>
                <c:pt idx="5">
                  <c:v>LSa</c:v>
                </c:pt>
                <c:pt idx="6">
                  <c:v>LSb</c:v>
                </c:pt>
              </c:strCache>
            </c:strRef>
          </c:cat>
          <c:val>
            <c:numRef>
              <c:f>'[June 9 2014.xlsx]Sheet1'!$D$31:$J$31</c:f>
              <c:numCache>
                <c:formatCode>General</c:formatCode>
                <c:ptCount val="7"/>
                <c:pt idx="0">
                  <c:v>0.86707710000000005</c:v>
                </c:pt>
                <c:pt idx="1">
                  <c:v>0.77489339999999995</c:v>
                </c:pt>
                <c:pt idx="2">
                  <c:v>0.77814950000000005</c:v>
                </c:pt>
                <c:pt idx="3">
                  <c:v>1.0191190000000001</c:v>
                </c:pt>
                <c:pt idx="4">
                  <c:v>1.1253660000000001</c:v>
                </c:pt>
                <c:pt idx="5">
                  <c:v>1.0826849999999999</c:v>
                </c:pt>
                <c:pt idx="6">
                  <c:v>1.033496</c:v>
                </c:pt>
              </c:numCache>
            </c:numRef>
          </c:val>
          <c:smooth val="0"/>
        </c:ser>
        <c:ser>
          <c:idx val="1"/>
          <c:order val="1"/>
          <c:tx>
            <c:strRef>
              <c:f>'[June 9 2014.xlsx]Sheet1'!$B$32</c:f>
              <c:strCache>
                <c:ptCount val="1"/>
                <c:pt idx="0">
                  <c:v>2,3-bisphosphoglycerate-dependent phosphoglycerate mutase</c:v>
                </c:pt>
              </c:strCache>
            </c:strRef>
          </c:tx>
          <c:spPr>
            <a:ln w="12700" cap="rnd">
              <a:solidFill>
                <a:srgbClr val="FF0000"/>
              </a:solidFill>
              <a:round/>
            </a:ln>
            <a:effectLst/>
          </c:spPr>
          <c:marker>
            <c:symbol val="none"/>
          </c:marker>
          <c:cat>
            <c:strRef>
              <c:f>'[June 9 2014.xlsx]Sheet1'!$S$1:$S$7</c:f>
              <c:strCache>
                <c:ptCount val="7"/>
                <c:pt idx="0">
                  <c:v>LAG</c:v>
                </c:pt>
                <c:pt idx="1">
                  <c:v>FT</c:v>
                </c:pt>
                <c:pt idx="2">
                  <c:v>LOG</c:v>
                </c:pt>
                <c:pt idx="3">
                  <c:v>ST</c:v>
                </c:pt>
                <c:pt idx="4">
                  <c:v>ES</c:v>
                </c:pt>
                <c:pt idx="5">
                  <c:v>LSa</c:v>
                </c:pt>
                <c:pt idx="6">
                  <c:v>LSb</c:v>
                </c:pt>
              </c:strCache>
            </c:strRef>
          </c:cat>
          <c:val>
            <c:numRef>
              <c:f>'[June 9 2014.xlsx]Sheet1'!$D$32:$J$32</c:f>
              <c:numCache>
                <c:formatCode>General</c:formatCode>
                <c:ptCount val="7"/>
                <c:pt idx="0">
                  <c:v>0.40317710000000001</c:v>
                </c:pt>
                <c:pt idx="1">
                  <c:v>0.35242289999999998</c:v>
                </c:pt>
                <c:pt idx="2">
                  <c:v>0.62865409999999999</c:v>
                </c:pt>
                <c:pt idx="3">
                  <c:v>0.95365250000000001</c:v>
                </c:pt>
                <c:pt idx="4">
                  <c:v>1.055186</c:v>
                </c:pt>
                <c:pt idx="5">
                  <c:v>1.30914</c:v>
                </c:pt>
                <c:pt idx="6">
                  <c:v>1.484054</c:v>
                </c:pt>
              </c:numCache>
            </c:numRef>
          </c:val>
          <c:smooth val="0"/>
        </c:ser>
        <c:ser>
          <c:idx val="4"/>
          <c:order val="4"/>
          <c:tx>
            <c:strRef>
              <c:f>'[June 9 2014.xlsx]Sheet1'!$B$33</c:f>
              <c:strCache>
                <c:ptCount val="1"/>
                <c:pt idx="0">
                  <c:v>Phosphoglycerate kinase</c:v>
                </c:pt>
              </c:strCache>
            </c:strRef>
          </c:tx>
          <c:spPr>
            <a:ln w="12700" cap="rnd">
              <a:solidFill>
                <a:schemeClr val="tx1"/>
              </a:solidFill>
              <a:round/>
            </a:ln>
            <a:effectLst/>
          </c:spPr>
          <c:marker>
            <c:symbol val="none"/>
          </c:marker>
          <c:val>
            <c:numRef>
              <c:f>'[June 9 2014.xlsx]Sheet1'!$D$33:$J$33</c:f>
              <c:numCache>
                <c:formatCode>General</c:formatCode>
                <c:ptCount val="7"/>
                <c:pt idx="0">
                  <c:v>0.99890120000000004</c:v>
                </c:pt>
                <c:pt idx="1">
                  <c:v>1.0030190000000001</c:v>
                </c:pt>
                <c:pt idx="2">
                  <c:v>0.96079939999999997</c:v>
                </c:pt>
                <c:pt idx="3">
                  <c:v>0.9947279</c:v>
                </c:pt>
                <c:pt idx="4">
                  <c:v>1.0024960000000001</c:v>
                </c:pt>
                <c:pt idx="5">
                  <c:v>0.75448919999999997</c:v>
                </c:pt>
                <c:pt idx="6">
                  <c:v>0.62980219999999998</c:v>
                </c:pt>
              </c:numCache>
            </c:numRef>
          </c:val>
          <c:smooth val="0"/>
        </c:ser>
        <c:ser>
          <c:idx val="6"/>
          <c:order val="6"/>
          <c:tx>
            <c:strRef>
              <c:f>'[June 9 2014.xlsx]Sheet1'!$B$34</c:f>
              <c:strCache>
                <c:ptCount val="1"/>
                <c:pt idx="0">
                  <c:v>Glyceraldehyde-3-phosphate dehydrogenase A</c:v>
                </c:pt>
              </c:strCache>
            </c:strRef>
          </c:tx>
          <c:spPr>
            <a:ln w="12700" cap="rnd">
              <a:solidFill>
                <a:srgbClr val="00B050"/>
              </a:solidFill>
              <a:round/>
            </a:ln>
            <a:effectLst/>
          </c:spPr>
          <c:marker>
            <c:symbol val="none"/>
          </c:marker>
          <c:val>
            <c:numRef>
              <c:f>'[June 9 2014.xlsx]Sheet1'!$D$34:$J$34</c:f>
              <c:numCache>
                <c:formatCode>General</c:formatCode>
                <c:ptCount val="7"/>
                <c:pt idx="0">
                  <c:v>0.81116160000000004</c:v>
                </c:pt>
                <c:pt idx="1">
                  <c:v>1.0601309999999999</c:v>
                </c:pt>
                <c:pt idx="2">
                  <c:v>1.21776</c:v>
                </c:pt>
                <c:pt idx="3">
                  <c:v>1.176415</c:v>
                </c:pt>
                <c:pt idx="4">
                  <c:v>1.216486</c:v>
                </c:pt>
                <c:pt idx="5">
                  <c:v>0.96955599999999997</c:v>
                </c:pt>
                <c:pt idx="6">
                  <c:v>0.95941670000000001</c:v>
                </c:pt>
              </c:numCache>
            </c:numRef>
          </c:val>
          <c:smooth val="0"/>
        </c:ser>
        <c:ser>
          <c:idx val="8"/>
          <c:order val="8"/>
          <c:tx>
            <c:strRef>
              <c:f>'[June 9 2014.xlsx]Sheet1'!$B$35</c:f>
              <c:strCache>
                <c:ptCount val="1"/>
                <c:pt idx="0">
                  <c:v>Triosephosphate isomerase;Triose-phosphate isomerase</c:v>
                </c:pt>
              </c:strCache>
            </c:strRef>
          </c:tx>
          <c:spPr>
            <a:ln w="12700" cap="rnd">
              <a:solidFill>
                <a:srgbClr val="F06AAD"/>
              </a:solidFill>
              <a:round/>
            </a:ln>
            <a:effectLst/>
          </c:spPr>
          <c:marker>
            <c:symbol val="none"/>
          </c:marker>
          <c:val>
            <c:numRef>
              <c:f>'[June 9 2014.xlsx]Sheet1'!$D$35:$J$35</c:f>
              <c:numCache>
                <c:formatCode>General</c:formatCode>
                <c:ptCount val="7"/>
                <c:pt idx="0">
                  <c:v>1.415448</c:v>
                </c:pt>
                <c:pt idx="1">
                  <c:v>1.4333629999999999</c:v>
                </c:pt>
                <c:pt idx="2">
                  <c:v>1.3718360000000001</c:v>
                </c:pt>
                <c:pt idx="3">
                  <c:v>1.5251110000000001</c:v>
                </c:pt>
                <c:pt idx="4">
                  <c:v>1.5243199999999999</c:v>
                </c:pt>
                <c:pt idx="5">
                  <c:v>1.18276</c:v>
                </c:pt>
                <c:pt idx="6">
                  <c:v>1.1050089999999999</c:v>
                </c:pt>
              </c:numCache>
            </c:numRef>
          </c:val>
          <c:smooth val="0"/>
        </c:ser>
        <c:ser>
          <c:idx val="10"/>
          <c:order val="10"/>
          <c:tx>
            <c:strRef>
              <c:f>'[June 9 2014.xlsx]Sheet1'!$B$36</c:f>
              <c:strCache>
                <c:ptCount val="1"/>
                <c:pt idx="0">
                  <c:v>Fructose-1,6-bisphosphate aldolase;Fructose-bisphosphate aldolase class 2;Fructose-bisphosphate aldolase class II</c:v>
                </c:pt>
              </c:strCache>
            </c:strRef>
          </c:tx>
          <c:spPr>
            <a:ln w="12700" cap="rnd">
              <a:solidFill>
                <a:srgbClr val="D7995B"/>
              </a:solidFill>
              <a:round/>
            </a:ln>
            <a:effectLst/>
          </c:spPr>
          <c:marker>
            <c:symbol val="none"/>
          </c:marker>
          <c:val>
            <c:numRef>
              <c:f>'[June 9 2014.xlsx]Sheet1'!$D$36:$J$36</c:f>
              <c:numCache>
                <c:formatCode>General</c:formatCode>
                <c:ptCount val="7"/>
                <c:pt idx="0">
                  <c:v>1.095758</c:v>
                </c:pt>
                <c:pt idx="1">
                  <c:v>1.099227</c:v>
                </c:pt>
                <c:pt idx="2">
                  <c:v>0.86911179999999999</c:v>
                </c:pt>
                <c:pt idx="3">
                  <c:v>0.81806279999999998</c:v>
                </c:pt>
                <c:pt idx="4">
                  <c:v>0.81083269999999996</c:v>
                </c:pt>
                <c:pt idx="5">
                  <c:v>0.76178869999999999</c:v>
                </c:pt>
                <c:pt idx="6">
                  <c:v>0.77130739999999998</c:v>
                </c:pt>
              </c:numCache>
            </c:numRef>
          </c:val>
          <c:smooth val="0"/>
        </c:ser>
        <c:ser>
          <c:idx val="12"/>
          <c:order val="12"/>
          <c:tx>
            <c:strRef>
              <c:f>'[June 9 2014.xlsx]Sheet1'!$B$37</c:f>
              <c:strCache>
                <c:ptCount val="1"/>
                <c:pt idx="0">
                  <c:v>Fructose-biphosphate aldolase class I;Fructose-bisphosphate aldolase class 1</c:v>
                </c:pt>
              </c:strCache>
            </c:strRef>
          </c:tx>
          <c:spPr>
            <a:ln w="12700" cap="rnd">
              <a:solidFill>
                <a:schemeClr val="bg2">
                  <a:lumMod val="75000"/>
                </a:schemeClr>
              </a:solidFill>
              <a:round/>
            </a:ln>
            <a:effectLst/>
          </c:spPr>
          <c:marker>
            <c:symbol val="none"/>
          </c:marker>
          <c:val>
            <c:numRef>
              <c:f>'[June 9 2014.xlsx]Sheet1'!$D$37:$J$37</c:f>
              <c:numCache>
                <c:formatCode>General</c:formatCode>
                <c:ptCount val="7"/>
                <c:pt idx="0">
                  <c:v>1.0061580000000001</c:v>
                </c:pt>
                <c:pt idx="1">
                  <c:v>0.95283470000000003</c:v>
                </c:pt>
                <c:pt idx="2">
                  <c:v>0.7843137</c:v>
                </c:pt>
                <c:pt idx="3">
                  <c:v>0.98328420000000005</c:v>
                </c:pt>
                <c:pt idx="4">
                  <c:v>1.10171</c:v>
                </c:pt>
                <c:pt idx="5">
                  <c:v>1.0197529999999999</c:v>
                </c:pt>
                <c:pt idx="6">
                  <c:v>1.2378229999999999</c:v>
                </c:pt>
              </c:numCache>
            </c:numRef>
          </c:val>
          <c:smooth val="0"/>
        </c:ser>
        <c:ser>
          <c:idx val="14"/>
          <c:order val="14"/>
          <c:tx>
            <c:strRef>
              <c:f>'[June 9 2014.xlsx]Sheet1'!$B$38</c:f>
              <c:strCache>
                <c:ptCount val="1"/>
                <c:pt idx="0">
                  <c:v>D-fructose-1,6-bisphosphate 1-phosphohydrolase class 1;Fructose-1,6-bisphosphatase class 1</c:v>
                </c:pt>
              </c:strCache>
            </c:strRef>
          </c:tx>
          <c:spPr>
            <a:ln w="12700" cap="rnd">
              <a:solidFill>
                <a:schemeClr val="accent1">
                  <a:lumMod val="60000"/>
                  <a:lumOff val="40000"/>
                </a:schemeClr>
              </a:solidFill>
              <a:round/>
            </a:ln>
            <a:effectLst/>
          </c:spPr>
          <c:marker>
            <c:symbol val="none"/>
          </c:marker>
          <c:val>
            <c:numRef>
              <c:f>'[June 9 2014.xlsx]Sheet1'!$D$38:$J$38</c:f>
              <c:numCache>
                <c:formatCode>General</c:formatCode>
                <c:ptCount val="7"/>
                <c:pt idx="0">
                  <c:v>1.193289</c:v>
                </c:pt>
                <c:pt idx="1">
                  <c:v>1.159152</c:v>
                </c:pt>
                <c:pt idx="2">
                  <c:v>1.292791</c:v>
                </c:pt>
                <c:pt idx="3">
                  <c:v>0.96172340000000001</c:v>
                </c:pt>
                <c:pt idx="4">
                  <c:v>1.0065729999999999</c:v>
                </c:pt>
                <c:pt idx="5">
                  <c:v>0.91810499999999995</c:v>
                </c:pt>
                <c:pt idx="6">
                  <c:v>0.50825920000000002</c:v>
                </c:pt>
              </c:numCache>
            </c:numRef>
          </c:val>
          <c:smooth val="0"/>
        </c:ser>
        <c:ser>
          <c:idx val="16"/>
          <c:order val="16"/>
          <c:tx>
            <c:strRef>
              <c:f>'[June 9 2014.xlsx]Sheet1'!$B$39</c:f>
              <c:strCache>
                <c:ptCount val="1"/>
                <c:pt idx="0">
                  <c:v>Glucose-6-phosphate isomerase;Phosphoglucose isomerase;Phosphohexose isomerase</c:v>
                </c:pt>
              </c:strCache>
            </c:strRef>
          </c:tx>
          <c:spPr>
            <a:ln w="12700" cap="rnd">
              <a:solidFill>
                <a:schemeClr val="accent6">
                  <a:lumMod val="60000"/>
                  <a:lumOff val="40000"/>
                </a:schemeClr>
              </a:solidFill>
              <a:round/>
            </a:ln>
            <a:effectLst/>
          </c:spPr>
          <c:marker>
            <c:symbol val="none"/>
          </c:marker>
          <c:val>
            <c:numRef>
              <c:f>'[June 9 2014.xlsx]Sheet1'!$D$39:$J$39</c:f>
              <c:numCache>
                <c:formatCode>General</c:formatCode>
                <c:ptCount val="7"/>
                <c:pt idx="0">
                  <c:v>1.050365</c:v>
                </c:pt>
                <c:pt idx="1">
                  <c:v>1.065825</c:v>
                </c:pt>
                <c:pt idx="2">
                  <c:v>1.0824499999999999</c:v>
                </c:pt>
                <c:pt idx="3">
                  <c:v>1.12212</c:v>
                </c:pt>
                <c:pt idx="4">
                  <c:v>1.178134</c:v>
                </c:pt>
                <c:pt idx="5">
                  <c:v>1.2488600000000001</c:v>
                </c:pt>
                <c:pt idx="6">
                  <c:v>1.218799</c:v>
                </c:pt>
              </c:numCache>
            </c:numRef>
          </c:val>
          <c:smooth val="0"/>
        </c:ser>
        <c:ser>
          <c:idx val="18"/>
          <c:order val="18"/>
          <c:tx>
            <c:strRef>
              <c:f>'[June 9 2014.xlsx]Sheet1'!$B$40</c:f>
              <c:strCache>
                <c:ptCount val="1"/>
                <c:pt idx="0">
                  <c:v>6-phosphofructokinase isozyme 1;6-phosphofructokinase isozyme I;Phosphofructokinase 1;Phosphohexokinase 1</c:v>
                </c:pt>
              </c:strCache>
            </c:strRef>
          </c:tx>
          <c:spPr>
            <a:ln w="12700" cap="rnd">
              <a:solidFill>
                <a:srgbClr val="7030A0"/>
              </a:solidFill>
              <a:round/>
            </a:ln>
            <a:effectLst/>
          </c:spPr>
          <c:marker>
            <c:symbol val="none"/>
          </c:marker>
          <c:val>
            <c:numRef>
              <c:f>'[June 9 2014.xlsx]Sheet1'!$D$40:$J$40</c:f>
              <c:numCache>
                <c:formatCode>General</c:formatCode>
                <c:ptCount val="7"/>
                <c:pt idx="0">
                  <c:v>0.81539459999999997</c:v>
                </c:pt>
                <c:pt idx="1">
                  <c:v>0.75108900000000001</c:v>
                </c:pt>
                <c:pt idx="2">
                  <c:v>0.71689729999999996</c:v>
                </c:pt>
                <c:pt idx="3">
                  <c:v>0.92498380000000002</c:v>
                </c:pt>
                <c:pt idx="4">
                  <c:v>1.0849869999999999</c:v>
                </c:pt>
                <c:pt idx="5">
                  <c:v>1.087642</c:v>
                </c:pt>
                <c:pt idx="6">
                  <c:v>1.1712070000000001</c:v>
                </c:pt>
              </c:numCache>
            </c:numRef>
          </c:val>
          <c:smooth val="0"/>
        </c:ser>
        <c:ser>
          <c:idx val="20"/>
          <c:order val="20"/>
          <c:tx>
            <c:strRef>
              <c:f>'[June 9 2014.xlsx]Sheet1'!$B$41</c:f>
              <c:strCache>
                <c:ptCount val="1"/>
                <c:pt idx="0">
                  <c:v>PK-2;Pyruvate kinase II</c:v>
                </c:pt>
              </c:strCache>
            </c:strRef>
          </c:tx>
          <c:spPr>
            <a:ln w="12700" cap="rnd">
              <a:solidFill>
                <a:srgbClr val="FAFF25"/>
              </a:solidFill>
              <a:round/>
            </a:ln>
            <a:effectLst/>
          </c:spPr>
          <c:marker>
            <c:symbol val="none"/>
          </c:marker>
          <c:val>
            <c:numRef>
              <c:f>'[June 9 2014.xlsx]Sheet1'!$D$41:$J$41</c:f>
              <c:numCache>
                <c:formatCode>General</c:formatCode>
                <c:ptCount val="7"/>
                <c:pt idx="0">
                  <c:v>0.97866509999999995</c:v>
                </c:pt>
                <c:pt idx="1">
                  <c:v>1.0013019999999999</c:v>
                </c:pt>
                <c:pt idx="2">
                  <c:v>1.0490429999999999</c:v>
                </c:pt>
                <c:pt idx="3">
                  <c:v>1.0938760000000001</c:v>
                </c:pt>
                <c:pt idx="4">
                  <c:v>1.1217809999999999</c:v>
                </c:pt>
                <c:pt idx="5">
                  <c:v>0.95401639999999999</c:v>
                </c:pt>
                <c:pt idx="6">
                  <c:v>1.2716499999999999</c:v>
                </c:pt>
              </c:numCache>
            </c:numRef>
          </c:val>
          <c:smooth val="0"/>
        </c:ser>
        <c:ser>
          <c:idx val="22"/>
          <c:order val="22"/>
          <c:tx>
            <c:strRef>
              <c:f>'[June 9 2014.xlsx]Sheet1'!$B$42</c:f>
              <c:strCache>
                <c:ptCount val="1"/>
                <c:pt idx="0">
                  <c:v>Phosphoenolpyruvate synthase;Pyruvate, water dikinase</c:v>
                </c:pt>
              </c:strCache>
            </c:strRef>
          </c:tx>
          <c:spPr>
            <a:ln w="12700" cap="rnd">
              <a:solidFill>
                <a:srgbClr val="CF05C1"/>
              </a:solidFill>
              <a:round/>
            </a:ln>
            <a:effectLst/>
          </c:spPr>
          <c:marker>
            <c:symbol val="none"/>
          </c:marker>
          <c:val>
            <c:numRef>
              <c:f>'[June 9 2014.xlsx]Sheet1'!$D$42:$J$42</c:f>
              <c:numCache>
                <c:formatCode>General</c:formatCode>
                <c:ptCount val="7"/>
                <c:pt idx="0">
                  <c:v>0.48227639999999999</c:v>
                </c:pt>
                <c:pt idx="1">
                  <c:v>0.43610989999999999</c:v>
                </c:pt>
                <c:pt idx="2">
                  <c:v>0.75075069999999999</c:v>
                </c:pt>
                <c:pt idx="3">
                  <c:v>0.88636760000000003</c:v>
                </c:pt>
                <c:pt idx="4">
                  <c:v>0.94822680000000004</c:v>
                </c:pt>
                <c:pt idx="5">
                  <c:v>1.1372549999999999</c:v>
                </c:pt>
                <c:pt idx="6">
                  <c:v>1.0867439999999999</c:v>
                </c:pt>
              </c:numCache>
            </c:numRef>
          </c:val>
          <c:smooth val="0"/>
        </c:ser>
        <c:dLbls>
          <c:showLegendKey val="0"/>
          <c:showVal val="0"/>
          <c:showCatName val="0"/>
          <c:showSerName val="0"/>
          <c:showPercent val="0"/>
          <c:showBubbleSize val="0"/>
        </c:dLbls>
        <c:marker val="1"/>
        <c:smooth val="0"/>
        <c:axId val="129119304"/>
        <c:axId val="129120872"/>
      </c:lineChart>
      <c:lineChart>
        <c:grouping val="standard"/>
        <c:varyColors val="0"/>
        <c:ser>
          <c:idx val="2"/>
          <c:order val="2"/>
          <c:spPr>
            <a:ln w="12700" cap="rnd">
              <a:solidFill>
                <a:srgbClr val="1F14B0"/>
              </a:solidFill>
              <a:prstDash val="dash"/>
              <a:round/>
            </a:ln>
            <a:effectLst/>
          </c:spPr>
          <c:marker>
            <c:symbol val="none"/>
          </c:marker>
          <c:val>
            <c:numRef>
              <c:f>'[June 9 2014.xlsx]Sheet1'!$K$31:$Q$31</c:f>
              <c:numCache>
                <c:formatCode>General</c:formatCode>
                <c:ptCount val="7"/>
                <c:pt idx="0">
                  <c:v>91103.53902831611</c:v>
                </c:pt>
                <c:pt idx="1">
                  <c:v>81417.824446850864</c:v>
                </c:pt>
                <c:pt idx="2">
                  <c:v>81759.941928018467</c:v>
                </c:pt>
                <c:pt idx="3">
                  <c:v>107078.53729616258</c:v>
                </c:pt>
                <c:pt idx="4">
                  <c:v>118241.87872351834</c:v>
                </c:pt>
                <c:pt idx="5">
                  <c:v>113757.3984515015</c:v>
                </c:pt>
                <c:pt idx="6">
                  <c:v>108589.12450992948</c:v>
                </c:pt>
              </c:numCache>
            </c:numRef>
          </c:val>
          <c:smooth val="0"/>
        </c:ser>
        <c:ser>
          <c:idx val="3"/>
          <c:order val="3"/>
          <c:spPr>
            <a:ln w="12700" cap="rnd">
              <a:solidFill>
                <a:srgbClr val="FF0000"/>
              </a:solidFill>
              <a:prstDash val="dash"/>
              <a:round/>
            </a:ln>
            <a:effectLst/>
          </c:spPr>
          <c:marker>
            <c:symbol val="none"/>
          </c:marker>
          <c:val>
            <c:numRef>
              <c:f>'[June 9 2014.xlsx]Sheet1'!$K$32:$Q$32</c:f>
              <c:numCache>
                <c:formatCode>General</c:formatCode>
                <c:ptCount val="7"/>
                <c:pt idx="0">
                  <c:v>34901.271391429793</c:v>
                </c:pt>
                <c:pt idx="1">
                  <c:v>30507.703134564737</c:v>
                </c:pt>
                <c:pt idx="2">
                  <c:v>54419.825321019081</c:v>
                </c:pt>
                <c:pt idx="3">
                  <c:v>82553.509898294069</c:v>
                </c:pt>
                <c:pt idx="4">
                  <c:v>91342.819208822213</c:v>
                </c:pt>
                <c:pt idx="5">
                  <c:v>113326.50199968301</c:v>
                </c:pt>
                <c:pt idx="6">
                  <c:v>128468.03901694056</c:v>
                </c:pt>
              </c:numCache>
            </c:numRef>
          </c:val>
          <c:smooth val="0"/>
        </c:ser>
        <c:ser>
          <c:idx val="5"/>
          <c:order val="5"/>
          <c:spPr>
            <a:ln w="12700" cap="rnd">
              <a:solidFill>
                <a:schemeClr val="tx1"/>
              </a:solidFill>
              <a:prstDash val="dash"/>
              <a:round/>
            </a:ln>
            <a:effectLst/>
          </c:spPr>
          <c:marker>
            <c:symbol val="none"/>
          </c:marker>
          <c:val>
            <c:numRef>
              <c:f>'[June 9 2014.xlsx]Sheet1'!$K$33:$Q$33</c:f>
              <c:numCache>
                <c:formatCode>General</c:formatCode>
                <c:ptCount val="7"/>
                <c:pt idx="0">
                  <c:v>64500.389482273175</c:v>
                </c:pt>
                <c:pt idx="1">
                  <c:v>64766.281348065415</c:v>
                </c:pt>
                <c:pt idx="2">
                  <c:v>62040.10518190825</c:v>
                </c:pt>
                <c:pt idx="3">
                  <c:v>64230.913907084781</c:v>
                </c:pt>
                <c:pt idx="4">
                  <c:v>64732.510536998983</c:v>
                </c:pt>
                <c:pt idx="5">
                  <c:v>48718.379015030412</c:v>
                </c:pt>
                <c:pt idx="6">
                  <c:v>40667.172285700028</c:v>
                </c:pt>
              </c:numCache>
            </c:numRef>
          </c:val>
          <c:smooth val="0"/>
        </c:ser>
        <c:ser>
          <c:idx val="7"/>
          <c:order val="7"/>
          <c:spPr>
            <a:ln w="12700" cap="rnd">
              <a:solidFill>
                <a:srgbClr val="00B050"/>
              </a:solidFill>
              <a:prstDash val="dash"/>
              <a:round/>
            </a:ln>
            <a:effectLst/>
          </c:spPr>
          <c:marker>
            <c:symbol val="none"/>
          </c:marker>
          <c:val>
            <c:numRef>
              <c:f>'[June 9 2014.xlsx]Sheet1'!$K$34:$Q$34</c:f>
              <c:numCache>
                <c:formatCode>General</c:formatCode>
                <c:ptCount val="7"/>
                <c:pt idx="0">
                  <c:v>69881.500987303734</c:v>
                </c:pt>
                <c:pt idx="1">
                  <c:v>91330.193050523216</c:v>
                </c:pt>
                <c:pt idx="2">
                  <c:v>104909.91763207108</c:v>
                </c:pt>
                <c:pt idx="3">
                  <c:v>101348.04949344117</c:v>
                </c:pt>
                <c:pt idx="4">
                  <c:v>104800.16264335143</c:v>
                </c:pt>
                <c:pt idx="5">
                  <c:v>83527.164711996054</c:v>
                </c:pt>
                <c:pt idx="6">
                  <c:v>82653.664902635544</c:v>
                </c:pt>
              </c:numCache>
            </c:numRef>
          </c:val>
          <c:smooth val="0"/>
        </c:ser>
        <c:ser>
          <c:idx val="9"/>
          <c:order val="9"/>
          <c:spPr>
            <a:ln w="12700" cap="rnd">
              <a:solidFill>
                <a:srgbClr val="F06AAD"/>
              </a:solidFill>
              <a:prstDash val="dash"/>
              <a:round/>
            </a:ln>
            <a:effectLst/>
          </c:spPr>
          <c:marker>
            <c:symbol val="none"/>
          </c:marker>
          <c:val>
            <c:numRef>
              <c:f>'[June 9 2014.xlsx]Sheet1'!$K$35:$Q$35</c:f>
              <c:numCache>
                <c:formatCode>General</c:formatCode>
                <c:ptCount val="7"/>
                <c:pt idx="0">
                  <c:v>17318.842065464949</c:v>
                </c:pt>
                <c:pt idx="1">
                  <c:v>17538.042668809474</c:v>
                </c:pt>
                <c:pt idx="2">
                  <c:v>16785.223493706002</c:v>
                </c:pt>
                <c:pt idx="3">
                  <c:v>18660.633623632457</c:v>
                </c:pt>
                <c:pt idx="4">
                  <c:v>18650.955271567396</c:v>
                </c:pt>
                <c:pt idx="5">
                  <c:v>14471.766989214242</c:v>
                </c:pt>
                <c:pt idx="6">
                  <c:v>13520.437594258039</c:v>
                </c:pt>
              </c:numCache>
            </c:numRef>
          </c:val>
          <c:smooth val="0"/>
        </c:ser>
        <c:ser>
          <c:idx val="11"/>
          <c:order val="11"/>
          <c:spPr>
            <a:ln w="12700" cap="rnd">
              <a:solidFill>
                <a:srgbClr val="D7995B"/>
              </a:solidFill>
              <a:prstDash val="dash"/>
              <a:round/>
            </a:ln>
            <a:effectLst/>
          </c:spPr>
          <c:marker>
            <c:symbol val="none"/>
          </c:marker>
          <c:val>
            <c:numRef>
              <c:f>'[June 9 2014.xlsx]Sheet1'!$K$36:$Q$36</c:f>
              <c:numCache>
                <c:formatCode>General</c:formatCode>
                <c:ptCount val="7"/>
                <c:pt idx="0">
                  <c:v>46203.430942799874</c:v>
                </c:pt>
                <c:pt idx="1">
                  <c:v>46349.703844243959</c:v>
                </c:pt>
                <c:pt idx="2">
                  <c:v>36646.729508589029</c:v>
                </c:pt>
                <c:pt idx="3">
                  <c:v>34494.211392181031</c:v>
                </c:pt>
                <c:pt idx="4">
                  <c:v>34189.348980900861</c:v>
                </c:pt>
                <c:pt idx="5">
                  <c:v>32121.373143938068</c:v>
                </c:pt>
                <c:pt idx="6">
                  <c:v>32522.736034389454</c:v>
                </c:pt>
              </c:numCache>
            </c:numRef>
          </c:val>
          <c:smooth val="0"/>
        </c:ser>
        <c:ser>
          <c:idx val="13"/>
          <c:order val="13"/>
          <c:spPr>
            <a:ln w="12700" cap="rnd">
              <a:solidFill>
                <a:schemeClr val="bg1">
                  <a:lumMod val="75000"/>
                </a:schemeClr>
              </a:solidFill>
              <a:prstDash val="dash"/>
              <a:round/>
            </a:ln>
            <a:effectLst/>
          </c:spPr>
          <c:marker>
            <c:symbol val="none"/>
          </c:marker>
          <c:val>
            <c:numRef>
              <c:f>'[June 9 2014.xlsx]Sheet1'!$K$37:$Q$37</c:f>
              <c:numCache>
                <c:formatCode>General</c:formatCode>
                <c:ptCount val="7"/>
                <c:pt idx="0">
                  <c:v>9882.2301835806556</c:v>
                </c:pt>
                <c:pt idx="1">
                  <c:v>9358.5021759038027</c:v>
                </c:pt>
                <c:pt idx="2">
                  <c:v>7703.3314047453996</c:v>
                </c:pt>
                <c:pt idx="3">
                  <c:v>9657.5694873747034</c:v>
                </c:pt>
                <c:pt idx="4">
                  <c:v>10820.717835123949</c:v>
                </c:pt>
                <c:pt idx="5">
                  <c:v>10015.756845740849</c:v>
                </c:pt>
                <c:pt idx="6">
                  <c:v>12157.585401627135</c:v>
                </c:pt>
              </c:numCache>
            </c:numRef>
          </c:val>
          <c:smooth val="0"/>
        </c:ser>
        <c:ser>
          <c:idx val="15"/>
          <c:order val="15"/>
          <c:spPr>
            <a:ln w="12700" cap="rnd">
              <a:solidFill>
                <a:schemeClr val="accent1">
                  <a:lumMod val="60000"/>
                  <a:lumOff val="40000"/>
                </a:schemeClr>
              </a:solidFill>
              <a:prstDash val="dash"/>
              <a:round/>
            </a:ln>
            <a:effectLst/>
          </c:spPr>
          <c:marker>
            <c:symbol val="none"/>
          </c:marker>
          <c:val>
            <c:numRef>
              <c:f>'[June 9 2014.xlsx]Sheet1'!$K$38:$Q$38</c:f>
              <c:numCache>
                <c:formatCode>General</c:formatCode>
                <c:ptCount val="7"/>
                <c:pt idx="0">
                  <c:v>2611.2789911537143</c:v>
                </c:pt>
                <c:pt idx="1">
                  <c:v>2536.5768603865536</c:v>
                </c:pt>
                <c:pt idx="2">
                  <c:v>2829.0196073646885</c:v>
                </c:pt>
                <c:pt idx="3">
                  <c:v>2104.5430819532571</c:v>
                </c:pt>
                <c:pt idx="4">
                  <c:v>2202.6876372467755</c:v>
                </c:pt>
                <c:pt idx="5">
                  <c:v>2009.0927664406365</c:v>
                </c:pt>
                <c:pt idx="6">
                  <c:v>1112.2255975045391</c:v>
                </c:pt>
              </c:numCache>
            </c:numRef>
          </c:val>
          <c:smooth val="0"/>
        </c:ser>
        <c:ser>
          <c:idx val="17"/>
          <c:order val="17"/>
          <c:spPr>
            <a:ln w="12700" cap="rnd">
              <a:solidFill>
                <a:schemeClr val="accent6">
                  <a:lumMod val="60000"/>
                  <a:lumOff val="40000"/>
                </a:schemeClr>
              </a:solidFill>
              <a:prstDash val="dash"/>
              <a:round/>
            </a:ln>
            <a:effectLst/>
          </c:spPr>
          <c:marker>
            <c:symbol val="none"/>
          </c:marker>
          <c:val>
            <c:numRef>
              <c:f>'[June 9 2014.xlsx]Sheet1'!$K$39:$Q$39</c:f>
              <c:numCache>
                <c:formatCode>General</c:formatCode>
                <c:ptCount val="7"/>
                <c:pt idx="0">
                  <c:v>16789.640261622291</c:v>
                </c:pt>
                <c:pt idx="1">
                  <c:v>17036.761822646014</c:v>
                </c:pt>
                <c:pt idx="2">
                  <c:v>17302.505415920226</c:v>
                </c:pt>
                <c:pt idx="3">
                  <c:v>17936.613587059361</c:v>
                </c:pt>
                <c:pt idx="4">
                  <c:v>18831.973685324738</c:v>
                </c:pt>
                <c:pt idx="5">
                  <c:v>19962.498880988624</c:v>
                </c:pt>
                <c:pt idx="6">
                  <c:v>19481.986510617724</c:v>
                </c:pt>
              </c:numCache>
            </c:numRef>
          </c:val>
          <c:smooth val="0"/>
        </c:ser>
        <c:ser>
          <c:idx val="19"/>
          <c:order val="19"/>
          <c:spPr>
            <a:ln w="12700" cap="rnd">
              <a:solidFill>
                <a:srgbClr val="7030A0"/>
              </a:solidFill>
              <a:prstDash val="dash"/>
              <a:round/>
            </a:ln>
            <a:effectLst/>
          </c:spPr>
          <c:marker>
            <c:symbol val="none"/>
          </c:marker>
          <c:val>
            <c:numRef>
              <c:f>'[June 9 2014.xlsx]Sheet1'!$K$40:$Q$40</c:f>
              <c:numCache>
                <c:formatCode>General</c:formatCode>
                <c:ptCount val="7"/>
                <c:pt idx="0">
                  <c:v>6603.518974826281</c:v>
                </c:pt>
                <c:pt idx="1">
                  <c:v>6082.7364607066283</c:v>
                </c:pt>
                <c:pt idx="2">
                  <c:v>5805.8330574567563</c:v>
                </c:pt>
                <c:pt idx="3">
                  <c:v>7491.0332674596057</c:v>
                </c:pt>
                <c:pt idx="4">
                  <c:v>8786.8281712189928</c:v>
                </c:pt>
                <c:pt idx="5">
                  <c:v>8808.3298378699183</c:v>
                </c:pt>
                <c:pt idx="6">
                  <c:v>9485.0856848320618</c:v>
                </c:pt>
              </c:numCache>
            </c:numRef>
          </c:val>
          <c:smooth val="0"/>
        </c:ser>
        <c:ser>
          <c:idx val="21"/>
          <c:order val="21"/>
          <c:spPr>
            <a:ln w="12700" cap="rnd">
              <a:solidFill>
                <a:srgbClr val="FAFF25"/>
              </a:solidFill>
              <a:prstDash val="dash"/>
              <a:round/>
            </a:ln>
            <a:effectLst/>
          </c:spPr>
          <c:marker>
            <c:symbol val="none"/>
          </c:marker>
          <c:val>
            <c:numRef>
              <c:f>'[June 9 2014.xlsx]Sheet1'!$K$41:$Q$41</c:f>
              <c:numCache>
                <c:formatCode>General</c:formatCode>
                <c:ptCount val="7"/>
                <c:pt idx="0">
                  <c:v>7228.3655843928282</c:v>
                </c:pt>
                <c:pt idx="1">
                  <c:v>7395.5604592252321</c:v>
                </c:pt>
                <c:pt idx="2">
                  <c:v>7748.1728098286185</c:v>
                </c:pt>
                <c:pt idx="3">
                  <c:v>8079.306835395776</c:v>
                </c:pt>
                <c:pt idx="4">
                  <c:v>8285.4116016048501</c:v>
                </c:pt>
                <c:pt idx="5">
                  <c:v>7046.3116675013162</c:v>
                </c:pt>
                <c:pt idx="6">
                  <c:v>9392.3356369744251</c:v>
                </c:pt>
              </c:numCache>
            </c:numRef>
          </c:val>
          <c:smooth val="0"/>
        </c:ser>
        <c:ser>
          <c:idx val="23"/>
          <c:order val="23"/>
          <c:spPr>
            <a:ln w="12700" cap="rnd">
              <a:solidFill>
                <a:srgbClr val="CF05C1"/>
              </a:solidFill>
              <a:prstDash val="dash"/>
              <a:round/>
            </a:ln>
            <a:effectLst/>
          </c:spPr>
          <c:marker>
            <c:symbol val="none"/>
          </c:marker>
          <c:val>
            <c:numRef>
              <c:f>'[June 9 2014.xlsx]Sheet1'!$K$42:$Q$42</c:f>
              <c:numCache>
                <c:formatCode>General</c:formatCode>
                <c:ptCount val="7"/>
                <c:pt idx="0">
                  <c:v>1940.1467646817621</c:v>
                </c:pt>
                <c:pt idx="1">
                  <c:v>1754.4238356483686</c:v>
                </c:pt>
                <c:pt idx="2">
                  <c:v>3020.1903756592033</c:v>
                </c:pt>
                <c:pt idx="3">
                  <c:v>3565.7627689406704</c:v>
                </c:pt>
                <c:pt idx="4">
                  <c:v>3814.6157643304555</c:v>
                </c:pt>
                <c:pt idx="5">
                  <c:v>4575.0561480266442</c:v>
                </c:pt>
                <c:pt idx="6">
                  <c:v>4371.855756651822</c:v>
                </c:pt>
              </c:numCache>
            </c:numRef>
          </c:val>
          <c:smooth val="0"/>
        </c:ser>
        <c:dLbls>
          <c:showLegendKey val="0"/>
          <c:showVal val="0"/>
          <c:showCatName val="0"/>
          <c:showSerName val="0"/>
          <c:showPercent val="0"/>
          <c:showBubbleSize val="0"/>
        </c:dLbls>
        <c:marker val="1"/>
        <c:smooth val="0"/>
        <c:axId val="357679792"/>
        <c:axId val="129120088"/>
      </c:lineChart>
      <c:catAx>
        <c:axId val="129119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9120872"/>
        <c:crosses val="autoZero"/>
        <c:auto val="1"/>
        <c:lblAlgn val="ctr"/>
        <c:lblOffset val="100"/>
        <c:noMultiLvlLbl val="0"/>
      </c:catAx>
      <c:valAx>
        <c:axId val="129120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Ratio L/H</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9119304"/>
        <c:crosses val="autoZero"/>
        <c:crossBetween val="between"/>
      </c:valAx>
      <c:valAx>
        <c:axId val="129120088"/>
        <c:scaling>
          <c:orientation val="minMax"/>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Copy number</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7679792"/>
        <c:crosses val="max"/>
        <c:crossBetween val="between"/>
      </c:valAx>
      <c:catAx>
        <c:axId val="357679792"/>
        <c:scaling>
          <c:orientation val="minMax"/>
        </c:scaling>
        <c:delete val="1"/>
        <c:axPos val="b"/>
        <c:majorTickMark val="out"/>
        <c:minorTickMark val="none"/>
        <c:tickLblPos val="nextTo"/>
        <c:crossAx val="129120088"/>
        <c:crosses val="autoZero"/>
        <c:auto val="1"/>
        <c:lblAlgn val="ctr"/>
        <c:lblOffset val="100"/>
        <c:noMultiLvlLbl val="0"/>
      </c:catAx>
      <c:spPr>
        <a:noFill/>
        <a:ln>
          <a:noFill/>
        </a:ln>
        <a:effectLst/>
      </c:spPr>
    </c:plotArea>
    <c:legend>
      <c:legendPos val="b"/>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legendEntry>
        <c:idx val="19"/>
        <c:delete val="1"/>
      </c:legendEntry>
      <c:legendEntry>
        <c:idx val="20"/>
        <c:delete val="1"/>
      </c:legendEntry>
      <c:legendEntry>
        <c:idx val="21"/>
        <c:delete val="1"/>
      </c:legendEntry>
      <c:legendEntry>
        <c:idx val="22"/>
        <c:delete val="1"/>
      </c:legendEntry>
      <c:legendEntry>
        <c:idx val="23"/>
        <c:delete val="1"/>
      </c:legendEntry>
      <c:layout>
        <c:manualLayout>
          <c:xMode val="edge"/>
          <c:yMode val="edge"/>
          <c:x val="7.0940102943180705E-2"/>
          <c:y val="0.45411555620463584"/>
          <c:w val="0.79968127470398342"/>
          <c:h val="0.4665765673826808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'[June 9 2014.xlsx]Sheet1'!$B$24</c:f>
              <c:strCache>
                <c:ptCount val="1"/>
                <c:pt idx="0">
                  <c:v>7.4 kDa cold shock protein;Cold shock protein cspA;CS7.4</c:v>
                </c:pt>
              </c:strCache>
            </c:strRef>
          </c:tx>
          <c:spPr>
            <a:ln w="28575" cap="rnd">
              <a:solidFill>
                <a:srgbClr val="1F14B0"/>
              </a:solidFill>
              <a:round/>
            </a:ln>
            <a:effectLst/>
          </c:spPr>
          <c:marker>
            <c:symbol val="none"/>
          </c:marker>
          <c:cat>
            <c:strRef>
              <c:f>'[June 9 2014.xlsx]Sheet1'!$S$1:$S$7</c:f>
              <c:strCache>
                <c:ptCount val="7"/>
                <c:pt idx="0">
                  <c:v>LAG</c:v>
                </c:pt>
                <c:pt idx="1">
                  <c:v>FT</c:v>
                </c:pt>
                <c:pt idx="2">
                  <c:v>LOG</c:v>
                </c:pt>
                <c:pt idx="3">
                  <c:v>ST</c:v>
                </c:pt>
                <c:pt idx="4">
                  <c:v>ES</c:v>
                </c:pt>
                <c:pt idx="5">
                  <c:v>LSa</c:v>
                </c:pt>
                <c:pt idx="6">
                  <c:v>LSb</c:v>
                </c:pt>
              </c:strCache>
            </c:strRef>
          </c:cat>
          <c:val>
            <c:numRef>
              <c:f>'[June 9 2014.xlsx]Sheet1'!$D$24:$J$24</c:f>
              <c:numCache>
                <c:formatCode>General</c:formatCode>
                <c:ptCount val="7"/>
                <c:pt idx="0">
                  <c:v>3.0435840000000001</c:v>
                </c:pt>
                <c:pt idx="1">
                  <c:v>2.9839169999999999</c:v>
                </c:pt>
                <c:pt idx="2">
                  <c:v>0.78932829999999998</c:v>
                </c:pt>
                <c:pt idx="3">
                  <c:v>0.37248110000000001</c:v>
                </c:pt>
                <c:pt idx="4">
                  <c:v>0.37782900000000003</c:v>
                </c:pt>
                <c:pt idx="5">
                  <c:v>0.15945909999999999</c:v>
                </c:pt>
                <c:pt idx="6">
                  <c:v>7.0696350000000005E-2</c:v>
                </c:pt>
              </c:numCache>
            </c:numRef>
          </c:val>
          <c:smooth val="0"/>
        </c:ser>
        <c:ser>
          <c:idx val="1"/>
          <c:order val="1"/>
          <c:tx>
            <c:strRef>
              <c:f>'[June 9 2014.xlsx]Sheet1'!$B$25</c:f>
              <c:strCache>
                <c:ptCount val="1"/>
                <c:pt idx="0">
                  <c:v>Cold shock-like protein cspB</c:v>
                </c:pt>
              </c:strCache>
            </c:strRef>
          </c:tx>
          <c:spPr>
            <a:ln w="28575" cap="rnd">
              <a:solidFill>
                <a:srgbClr val="FF0000"/>
              </a:solidFill>
              <a:round/>
            </a:ln>
            <a:effectLst/>
          </c:spPr>
          <c:marker>
            <c:symbol val="none"/>
          </c:marker>
          <c:cat>
            <c:strRef>
              <c:f>'[June 9 2014.xlsx]Sheet1'!$S$1:$S$7</c:f>
              <c:strCache>
                <c:ptCount val="7"/>
                <c:pt idx="0">
                  <c:v>LAG</c:v>
                </c:pt>
                <c:pt idx="1">
                  <c:v>FT</c:v>
                </c:pt>
                <c:pt idx="2">
                  <c:v>LOG</c:v>
                </c:pt>
                <c:pt idx="3">
                  <c:v>ST</c:v>
                </c:pt>
                <c:pt idx="4">
                  <c:v>ES</c:v>
                </c:pt>
                <c:pt idx="5">
                  <c:v>LSa</c:v>
                </c:pt>
                <c:pt idx="6">
                  <c:v>LSb</c:v>
                </c:pt>
              </c:strCache>
            </c:strRef>
          </c:cat>
          <c:val>
            <c:numRef>
              <c:f>'[June 9 2014.xlsx]Sheet1'!$D$25:$J$25</c:f>
              <c:numCache>
                <c:formatCode>General</c:formatCode>
                <c:ptCount val="7"/>
                <c:pt idx="0">
                  <c:v>3.2688280000000001</c:v>
                </c:pt>
                <c:pt idx="1">
                  <c:v>2.6115110000000001</c:v>
                </c:pt>
                <c:pt idx="2">
                  <c:v>0.56072670000000002</c:v>
                </c:pt>
                <c:pt idx="3">
                  <c:v>0.21588019999999999</c:v>
                </c:pt>
                <c:pt idx="4">
                  <c:v>0.19868079999999999</c:v>
                </c:pt>
                <c:pt idx="5">
                  <c:v>0.15305730000000001</c:v>
                </c:pt>
                <c:pt idx="6">
                  <c:v>0.1620588</c:v>
                </c:pt>
              </c:numCache>
            </c:numRef>
          </c:val>
          <c:smooth val="0"/>
        </c:ser>
        <c:ser>
          <c:idx val="4"/>
          <c:order val="4"/>
          <c:tx>
            <c:strRef>
              <c:f>'[June 9 2014.xlsx]Sheet1'!$B$26</c:f>
              <c:strCache>
                <c:ptCount val="1"/>
                <c:pt idx="0">
                  <c:v>Cold shock-like protein cspC</c:v>
                </c:pt>
              </c:strCache>
            </c:strRef>
          </c:tx>
          <c:spPr>
            <a:ln w="28575" cap="rnd">
              <a:solidFill>
                <a:schemeClr val="tx1"/>
              </a:solidFill>
              <a:round/>
            </a:ln>
            <a:effectLst/>
          </c:spPr>
          <c:marker>
            <c:symbol val="none"/>
          </c:marker>
          <c:val>
            <c:numRef>
              <c:f>'[June 9 2014.xlsx]Sheet1'!$D$26:$J$26</c:f>
              <c:numCache>
                <c:formatCode>General</c:formatCode>
                <c:ptCount val="7"/>
                <c:pt idx="0">
                  <c:v>1.304921</c:v>
                </c:pt>
                <c:pt idx="1">
                  <c:v>1.201865</c:v>
                </c:pt>
                <c:pt idx="2">
                  <c:v>1.1812510000000001</c:v>
                </c:pt>
                <c:pt idx="3">
                  <c:v>0.93327119999999997</c:v>
                </c:pt>
                <c:pt idx="4">
                  <c:v>0.93993789999999999</c:v>
                </c:pt>
                <c:pt idx="5">
                  <c:v>0.55567900000000003</c:v>
                </c:pt>
                <c:pt idx="6">
                  <c:v>0.36557729999999999</c:v>
                </c:pt>
              </c:numCache>
            </c:numRef>
          </c:val>
          <c:smooth val="0"/>
        </c:ser>
        <c:ser>
          <c:idx val="6"/>
          <c:order val="6"/>
          <c:tx>
            <c:strRef>
              <c:f>'[June 9 2014.xlsx]Sheet1'!$B$27</c:f>
              <c:strCache>
                <c:ptCount val="1"/>
                <c:pt idx="0">
                  <c:v>Cold shock-like protein cspE</c:v>
                </c:pt>
              </c:strCache>
            </c:strRef>
          </c:tx>
          <c:spPr>
            <a:ln w="28575" cap="rnd">
              <a:solidFill>
                <a:srgbClr val="00B050"/>
              </a:solidFill>
              <a:round/>
            </a:ln>
            <a:effectLst/>
          </c:spPr>
          <c:marker>
            <c:symbol val="none"/>
          </c:marker>
          <c:val>
            <c:numRef>
              <c:f>'[June 9 2014.xlsx]Sheet1'!$D$27:$J$27</c:f>
              <c:numCache>
                <c:formatCode>General</c:formatCode>
                <c:ptCount val="7"/>
                <c:pt idx="0">
                  <c:v>1.9520189999999999</c:v>
                </c:pt>
                <c:pt idx="1">
                  <c:v>1.6045180000000001</c:v>
                </c:pt>
                <c:pt idx="2">
                  <c:v>1.09737</c:v>
                </c:pt>
                <c:pt idx="3">
                  <c:v>0.71581969999999995</c:v>
                </c:pt>
                <c:pt idx="4">
                  <c:v>0.54641819999999997</c:v>
                </c:pt>
                <c:pt idx="5">
                  <c:v>0.17514979999999999</c:v>
                </c:pt>
                <c:pt idx="6">
                  <c:v>0.16206400000000001</c:v>
                </c:pt>
              </c:numCache>
            </c:numRef>
          </c:val>
          <c:smooth val="0"/>
        </c:ser>
        <c:dLbls>
          <c:showLegendKey val="0"/>
          <c:showVal val="0"/>
          <c:showCatName val="0"/>
          <c:showSerName val="0"/>
          <c:showPercent val="0"/>
          <c:showBubbleSize val="0"/>
        </c:dLbls>
        <c:marker val="1"/>
        <c:smooth val="0"/>
        <c:axId val="357680576"/>
        <c:axId val="357680968"/>
      </c:lineChart>
      <c:lineChart>
        <c:grouping val="standard"/>
        <c:varyColors val="0"/>
        <c:ser>
          <c:idx val="2"/>
          <c:order val="2"/>
          <c:spPr>
            <a:ln w="28575" cap="rnd">
              <a:solidFill>
                <a:srgbClr val="1F14B0"/>
              </a:solidFill>
              <a:prstDash val="dash"/>
              <a:round/>
            </a:ln>
            <a:effectLst/>
          </c:spPr>
          <c:marker>
            <c:symbol val="none"/>
          </c:marker>
          <c:val>
            <c:numRef>
              <c:f>'[June 9 2014.xlsx]Sheet1'!$K$24:$Q$24</c:f>
              <c:numCache>
                <c:formatCode>General</c:formatCode>
                <c:ptCount val="7"/>
                <c:pt idx="0">
                  <c:v>36387.246207344753</c:v>
                </c:pt>
                <c:pt idx="1">
                  <c:v>35673.90370736656</c:v>
                </c:pt>
                <c:pt idx="2">
                  <c:v>9436.730903607353</c:v>
                </c:pt>
                <c:pt idx="3">
                  <c:v>4453.1583466342981</c:v>
                </c:pt>
                <c:pt idx="4">
                  <c:v>4517.0945987608238</c:v>
                </c:pt>
                <c:pt idx="5">
                  <c:v>1906.3963839018761</c:v>
                </c:pt>
                <c:pt idx="6">
                  <c:v>845.20272593449613</c:v>
                </c:pt>
              </c:numCache>
            </c:numRef>
          </c:val>
          <c:smooth val="0"/>
        </c:ser>
        <c:ser>
          <c:idx val="3"/>
          <c:order val="3"/>
          <c:spPr>
            <a:ln w="28575" cap="rnd">
              <a:solidFill>
                <a:srgbClr val="FF0000"/>
              </a:solidFill>
              <a:prstDash val="dash"/>
              <a:round/>
            </a:ln>
            <a:effectLst/>
          </c:spPr>
          <c:marker>
            <c:symbol val="none"/>
          </c:marker>
          <c:val>
            <c:numRef>
              <c:f>'[June 9 2014.xlsx]Sheet1'!$K$25:$Q$25</c:f>
              <c:numCache>
                <c:formatCode>General</c:formatCode>
                <c:ptCount val="7"/>
                <c:pt idx="0">
                  <c:v>6270.9375380733618</c:v>
                </c:pt>
                <c:pt idx="1">
                  <c:v>5009.9370052482118</c:v>
                </c:pt>
                <c:pt idx="2">
                  <c:v>1075.7011722947798</c:v>
                </c:pt>
                <c:pt idx="3">
                  <c:v>414.14575802299322</c:v>
                </c:pt>
                <c:pt idx="4">
                  <c:v>381.15033486449755</c:v>
                </c:pt>
                <c:pt idx="5">
                  <c:v>293.6259625915331</c:v>
                </c:pt>
                <c:pt idx="6">
                  <c:v>310.89448949137835</c:v>
                </c:pt>
              </c:numCache>
            </c:numRef>
          </c:val>
          <c:smooth val="0"/>
        </c:ser>
        <c:ser>
          <c:idx val="5"/>
          <c:order val="5"/>
          <c:spPr>
            <a:ln w="28575" cap="rnd">
              <a:solidFill>
                <a:schemeClr val="tx1"/>
              </a:solidFill>
              <a:prstDash val="dash"/>
              <a:round/>
            </a:ln>
            <a:effectLst/>
          </c:spPr>
          <c:marker>
            <c:symbol val="none"/>
          </c:marker>
          <c:val>
            <c:numRef>
              <c:f>'[June 9 2014.xlsx]Sheet1'!$K$26:$Q$26</c:f>
              <c:numCache>
                <c:formatCode>General</c:formatCode>
                <c:ptCount val="7"/>
                <c:pt idx="0">
                  <c:v>105902.29994427382</c:v>
                </c:pt>
                <c:pt idx="1">
                  <c:v>97538.676841375578</c:v>
                </c:pt>
                <c:pt idx="2">
                  <c:v>95865.724983714259</c:v>
                </c:pt>
                <c:pt idx="3">
                  <c:v>75740.651389434584</c:v>
                </c:pt>
                <c:pt idx="4">
                  <c:v>76281.694765269975</c:v>
                </c:pt>
                <c:pt idx="5">
                  <c:v>45096.740822420768</c:v>
                </c:pt>
                <c:pt idx="6">
                  <c:v>29668.828133977284</c:v>
                </c:pt>
              </c:numCache>
            </c:numRef>
          </c:val>
          <c:smooth val="0"/>
        </c:ser>
        <c:ser>
          <c:idx val="7"/>
          <c:order val="7"/>
          <c:spPr>
            <a:ln w="28575" cap="rnd">
              <a:solidFill>
                <a:srgbClr val="00B050"/>
              </a:solidFill>
              <a:prstDash val="dash"/>
              <a:round/>
            </a:ln>
            <a:effectLst/>
          </c:spPr>
          <c:marker>
            <c:symbol val="none"/>
          </c:marker>
          <c:val>
            <c:numRef>
              <c:f>'[June 9 2014.xlsx]Sheet1'!$K$27:$Q$27</c:f>
              <c:numCache>
                <c:formatCode>General</c:formatCode>
                <c:ptCount val="7"/>
                <c:pt idx="0">
                  <c:v>91546.963959911896</c:v>
                </c:pt>
                <c:pt idx="1">
                  <c:v>75249.652548991551</c:v>
                </c:pt>
                <c:pt idx="2">
                  <c:v>51465.119878796526</c:v>
                </c:pt>
                <c:pt idx="3">
                  <c:v>33570.943867705668</c:v>
                </c:pt>
                <c:pt idx="4">
                  <c:v>25626.250186314748</c:v>
                </c:pt>
                <c:pt idx="5">
                  <c:v>8214.2809205165413</c:v>
                </c:pt>
                <c:pt idx="6">
                  <c:v>7600.5751825157249</c:v>
                </c:pt>
              </c:numCache>
            </c:numRef>
          </c:val>
          <c:smooth val="0"/>
        </c:ser>
        <c:dLbls>
          <c:showLegendKey val="0"/>
          <c:showVal val="0"/>
          <c:showCatName val="0"/>
          <c:showSerName val="0"/>
          <c:showPercent val="0"/>
          <c:showBubbleSize val="0"/>
        </c:dLbls>
        <c:marker val="1"/>
        <c:smooth val="0"/>
        <c:axId val="357681752"/>
        <c:axId val="357681360"/>
      </c:lineChart>
      <c:catAx>
        <c:axId val="35768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7680968"/>
        <c:crosses val="autoZero"/>
        <c:auto val="1"/>
        <c:lblAlgn val="ctr"/>
        <c:lblOffset val="100"/>
        <c:noMultiLvlLbl val="0"/>
      </c:catAx>
      <c:valAx>
        <c:axId val="357680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Ratio L/H</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7680576"/>
        <c:crosses val="autoZero"/>
        <c:crossBetween val="between"/>
      </c:valAx>
      <c:valAx>
        <c:axId val="357681360"/>
        <c:scaling>
          <c:orientation val="minMax"/>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Copy number</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7681752"/>
        <c:crosses val="max"/>
        <c:crossBetween val="between"/>
      </c:valAx>
      <c:catAx>
        <c:axId val="357681752"/>
        <c:scaling>
          <c:orientation val="minMax"/>
        </c:scaling>
        <c:delete val="1"/>
        <c:axPos val="b"/>
        <c:majorTickMark val="out"/>
        <c:minorTickMark val="none"/>
        <c:tickLblPos val="nextTo"/>
        <c:crossAx val="357681360"/>
        <c:crosses val="autoZero"/>
        <c:auto val="1"/>
        <c:lblAlgn val="ctr"/>
        <c:lblOffset val="100"/>
        <c:noMultiLvlLbl val="0"/>
      </c:cat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11115369015817962"/>
          <c:y val="0.67457413586013615"/>
          <c:w val="0.59366673041196183"/>
          <c:h val="0.3254257217847769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240925676973582E-2"/>
          <c:y val="2.3749179790026251E-2"/>
          <c:w val="0.87107908278320878"/>
          <c:h val="0.88083267380279262"/>
        </c:manualLayout>
      </c:layout>
      <c:scatterChart>
        <c:scatterStyle val="lineMarker"/>
        <c:varyColors val="0"/>
        <c:ser>
          <c:idx val="2"/>
          <c:order val="2"/>
          <c:tx>
            <c:strRef>
              <c:f>Tabelle1!$B$20</c:f>
              <c:strCache>
                <c:ptCount val="1"/>
                <c:pt idx="0">
                  <c:v>Light Culture</c:v>
                </c:pt>
              </c:strCache>
            </c:strRef>
          </c:tx>
          <c:spPr>
            <a:ln w="28575">
              <a:noFill/>
            </a:ln>
          </c:spPr>
          <c:xVal>
            <c:numRef>
              <c:f>Tabelle1!$C$22:$C$39</c:f>
              <c:numCache>
                <c:formatCode>General</c:formatCode>
                <c:ptCount val="18"/>
                <c:pt idx="0">
                  <c:v>0</c:v>
                </c:pt>
                <c:pt idx="1">
                  <c:v>60</c:v>
                </c:pt>
                <c:pt idx="2">
                  <c:v>75</c:v>
                </c:pt>
                <c:pt idx="3">
                  <c:v>95</c:v>
                </c:pt>
                <c:pt idx="4">
                  <c:v>105</c:v>
                </c:pt>
                <c:pt idx="5">
                  <c:v>110</c:v>
                </c:pt>
                <c:pt idx="6">
                  <c:v>130</c:v>
                </c:pt>
                <c:pt idx="7">
                  <c:v>150</c:v>
                </c:pt>
                <c:pt idx="8">
                  <c:v>210</c:v>
                </c:pt>
                <c:pt idx="9">
                  <c:v>270</c:v>
                </c:pt>
                <c:pt idx="10">
                  <c:v>315</c:v>
                </c:pt>
                <c:pt idx="11">
                  <c:v>330</c:v>
                </c:pt>
                <c:pt idx="12">
                  <c:v>390</c:v>
                </c:pt>
                <c:pt idx="13">
                  <c:v>450</c:v>
                </c:pt>
                <c:pt idx="14">
                  <c:v>490</c:v>
                </c:pt>
                <c:pt idx="15">
                  <c:v>510</c:v>
                </c:pt>
                <c:pt idx="16">
                  <c:v>525</c:v>
                </c:pt>
                <c:pt idx="17">
                  <c:v>755</c:v>
                </c:pt>
              </c:numCache>
            </c:numRef>
          </c:xVal>
          <c:yVal>
            <c:numRef>
              <c:f>Tabelle1!$D$22:$D$39</c:f>
              <c:numCache>
                <c:formatCode>General</c:formatCode>
                <c:ptCount val="18"/>
                <c:pt idx="0">
                  <c:v>3.000000000000002E-2</c:v>
                </c:pt>
                <c:pt idx="1">
                  <c:v>3.5000000000000052E-2</c:v>
                </c:pt>
                <c:pt idx="2">
                  <c:v>4.1000000000000002E-2</c:v>
                </c:pt>
                <c:pt idx="3">
                  <c:v>5.1000000000000004E-2</c:v>
                </c:pt>
                <c:pt idx="4">
                  <c:v>5.8000000000000031E-2</c:v>
                </c:pt>
                <c:pt idx="5">
                  <c:v>6.0000000000000046E-2</c:v>
                </c:pt>
                <c:pt idx="6">
                  <c:v>7.0000000000000034E-2</c:v>
                </c:pt>
                <c:pt idx="7">
                  <c:v>8.6000000000000049E-2</c:v>
                </c:pt>
                <c:pt idx="8">
                  <c:v>0.16700000000000007</c:v>
                </c:pt>
                <c:pt idx="9">
                  <c:v>0.33400000000000157</c:v>
                </c:pt>
                <c:pt idx="10">
                  <c:v>0.45600000000000002</c:v>
                </c:pt>
                <c:pt idx="11">
                  <c:v>0.49000000000000032</c:v>
                </c:pt>
                <c:pt idx="12">
                  <c:v>0.65400000000000313</c:v>
                </c:pt>
                <c:pt idx="13">
                  <c:v>0.76600000000000279</c:v>
                </c:pt>
                <c:pt idx="14">
                  <c:v>0.85600000000000065</c:v>
                </c:pt>
                <c:pt idx="15">
                  <c:v>0.87800000000000278</c:v>
                </c:pt>
                <c:pt idx="16">
                  <c:v>0.89000000000000024</c:v>
                </c:pt>
                <c:pt idx="17">
                  <c:v>1.036</c:v>
                </c:pt>
              </c:numCache>
            </c:numRef>
          </c:yVal>
          <c:smooth val="0"/>
        </c:ser>
        <c:ser>
          <c:idx val="3"/>
          <c:order val="3"/>
          <c:tx>
            <c:strRef>
              <c:f>Tabelle1!$B$20</c:f>
              <c:strCache>
                <c:ptCount val="1"/>
                <c:pt idx="0">
                  <c:v>Light Culture</c:v>
                </c:pt>
              </c:strCache>
            </c:strRef>
          </c:tx>
          <c:spPr>
            <a:ln w="28575">
              <a:noFill/>
            </a:ln>
          </c:spPr>
          <c:xVal>
            <c:numRef>
              <c:f>Tabelle1!$C$22:$C$39</c:f>
              <c:numCache>
                <c:formatCode>General</c:formatCode>
                <c:ptCount val="18"/>
                <c:pt idx="0">
                  <c:v>0</c:v>
                </c:pt>
                <c:pt idx="1">
                  <c:v>60</c:v>
                </c:pt>
                <c:pt idx="2">
                  <c:v>75</c:v>
                </c:pt>
                <c:pt idx="3">
                  <c:v>95</c:v>
                </c:pt>
                <c:pt idx="4">
                  <c:v>105</c:v>
                </c:pt>
                <c:pt idx="5">
                  <c:v>110</c:v>
                </c:pt>
                <c:pt idx="6">
                  <c:v>130</c:v>
                </c:pt>
                <c:pt idx="7">
                  <c:v>150</c:v>
                </c:pt>
                <c:pt idx="8">
                  <c:v>210</c:v>
                </c:pt>
                <c:pt idx="9">
                  <c:v>270</c:v>
                </c:pt>
                <c:pt idx="10">
                  <c:v>315</c:v>
                </c:pt>
                <c:pt idx="11">
                  <c:v>330</c:v>
                </c:pt>
                <c:pt idx="12">
                  <c:v>390</c:v>
                </c:pt>
                <c:pt idx="13">
                  <c:v>450</c:v>
                </c:pt>
                <c:pt idx="14">
                  <c:v>490</c:v>
                </c:pt>
                <c:pt idx="15">
                  <c:v>510</c:v>
                </c:pt>
                <c:pt idx="16">
                  <c:v>525</c:v>
                </c:pt>
                <c:pt idx="17">
                  <c:v>755</c:v>
                </c:pt>
              </c:numCache>
            </c:numRef>
          </c:xVal>
          <c:yVal>
            <c:numRef>
              <c:f>Tabelle1!$D$22:$D$39</c:f>
              <c:numCache>
                <c:formatCode>General</c:formatCode>
                <c:ptCount val="18"/>
                <c:pt idx="0">
                  <c:v>3.000000000000002E-2</c:v>
                </c:pt>
                <c:pt idx="1">
                  <c:v>3.5000000000000052E-2</c:v>
                </c:pt>
                <c:pt idx="2">
                  <c:v>4.1000000000000002E-2</c:v>
                </c:pt>
                <c:pt idx="3">
                  <c:v>5.1000000000000004E-2</c:v>
                </c:pt>
                <c:pt idx="4">
                  <c:v>5.8000000000000031E-2</c:v>
                </c:pt>
                <c:pt idx="5">
                  <c:v>6.0000000000000046E-2</c:v>
                </c:pt>
                <c:pt idx="6">
                  <c:v>7.0000000000000034E-2</c:v>
                </c:pt>
                <c:pt idx="7">
                  <c:v>8.6000000000000049E-2</c:v>
                </c:pt>
                <c:pt idx="8">
                  <c:v>0.16700000000000007</c:v>
                </c:pt>
                <c:pt idx="9">
                  <c:v>0.33400000000000157</c:v>
                </c:pt>
                <c:pt idx="10">
                  <c:v>0.45600000000000002</c:v>
                </c:pt>
                <c:pt idx="11">
                  <c:v>0.49000000000000032</c:v>
                </c:pt>
                <c:pt idx="12">
                  <c:v>0.65400000000000313</c:v>
                </c:pt>
                <c:pt idx="13">
                  <c:v>0.76600000000000279</c:v>
                </c:pt>
                <c:pt idx="14">
                  <c:v>0.85600000000000065</c:v>
                </c:pt>
                <c:pt idx="15">
                  <c:v>0.87800000000000278</c:v>
                </c:pt>
                <c:pt idx="16">
                  <c:v>0.89000000000000024</c:v>
                </c:pt>
                <c:pt idx="17">
                  <c:v>1.036</c:v>
                </c:pt>
              </c:numCache>
            </c:numRef>
          </c:yVal>
          <c:smooth val="0"/>
        </c:ser>
        <c:ser>
          <c:idx val="1"/>
          <c:order val="1"/>
          <c:tx>
            <c:strRef>
              <c:f>Tabelle1!$B$20</c:f>
              <c:strCache>
                <c:ptCount val="1"/>
                <c:pt idx="0">
                  <c:v>Light Culture</c:v>
                </c:pt>
              </c:strCache>
            </c:strRef>
          </c:tx>
          <c:spPr>
            <a:ln w="28575">
              <a:noFill/>
            </a:ln>
          </c:spPr>
          <c:xVal>
            <c:numRef>
              <c:f>Tabelle1!$C$22:$C$39</c:f>
              <c:numCache>
                <c:formatCode>General</c:formatCode>
                <c:ptCount val="18"/>
                <c:pt idx="0">
                  <c:v>0</c:v>
                </c:pt>
                <c:pt idx="1">
                  <c:v>60</c:v>
                </c:pt>
                <c:pt idx="2">
                  <c:v>75</c:v>
                </c:pt>
                <c:pt idx="3">
                  <c:v>95</c:v>
                </c:pt>
                <c:pt idx="4">
                  <c:v>105</c:v>
                </c:pt>
                <c:pt idx="5">
                  <c:v>110</c:v>
                </c:pt>
                <c:pt idx="6">
                  <c:v>130</c:v>
                </c:pt>
                <c:pt idx="7">
                  <c:v>150</c:v>
                </c:pt>
                <c:pt idx="8">
                  <c:v>210</c:v>
                </c:pt>
                <c:pt idx="9">
                  <c:v>270</c:v>
                </c:pt>
                <c:pt idx="10">
                  <c:v>315</c:v>
                </c:pt>
                <c:pt idx="11">
                  <c:v>330</c:v>
                </c:pt>
                <c:pt idx="12">
                  <c:v>390</c:v>
                </c:pt>
                <c:pt idx="13">
                  <c:v>450</c:v>
                </c:pt>
                <c:pt idx="14">
                  <c:v>490</c:v>
                </c:pt>
                <c:pt idx="15">
                  <c:v>510</c:v>
                </c:pt>
                <c:pt idx="16">
                  <c:v>525</c:v>
                </c:pt>
                <c:pt idx="17">
                  <c:v>755</c:v>
                </c:pt>
              </c:numCache>
            </c:numRef>
          </c:xVal>
          <c:yVal>
            <c:numRef>
              <c:f>Tabelle1!$D$22:$D$39</c:f>
              <c:numCache>
                <c:formatCode>General</c:formatCode>
                <c:ptCount val="18"/>
                <c:pt idx="0">
                  <c:v>3.000000000000002E-2</c:v>
                </c:pt>
                <c:pt idx="1">
                  <c:v>3.5000000000000052E-2</c:v>
                </c:pt>
                <c:pt idx="2">
                  <c:v>4.1000000000000002E-2</c:v>
                </c:pt>
                <c:pt idx="3">
                  <c:v>5.1000000000000004E-2</c:v>
                </c:pt>
                <c:pt idx="4">
                  <c:v>5.8000000000000031E-2</c:v>
                </c:pt>
                <c:pt idx="5">
                  <c:v>6.0000000000000046E-2</c:v>
                </c:pt>
                <c:pt idx="6">
                  <c:v>7.0000000000000034E-2</c:v>
                </c:pt>
                <c:pt idx="7">
                  <c:v>8.6000000000000049E-2</c:v>
                </c:pt>
                <c:pt idx="8">
                  <c:v>0.16700000000000007</c:v>
                </c:pt>
                <c:pt idx="9">
                  <c:v>0.33400000000000157</c:v>
                </c:pt>
                <c:pt idx="10">
                  <c:v>0.45600000000000002</c:v>
                </c:pt>
                <c:pt idx="11">
                  <c:v>0.49000000000000032</c:v>
                </c:pt>
                <c:pt idx="12">
                  <c:v>0.65400000000000313</c:v>
                </c:pt>
                <c:pt idx="13">
                  <c:v>0.76600000000000279</c:v>
                </c:pt>
                <c:pt idx="14">
                  <c:v>0.85600000000000065</c:v>
                </c:pt>
                <c:pt idx="15">
                  <c:v>0.87800000000000278</c:v>
                </c:pt>
                <c:pt idx="16">
                  <c:v>0.89000000000000024</c:v>
                </c:pt>
                <c:pt idx="17">
                  <c:v>1.036</c:v>
                </c:pt>
              </c:numCache>
            </c:numRef>
          </c:yVal>
          <c:smooth val="0"/>
        </c:ser>
        <c:ser>
          <c:idx val="0"/>
          <c:order val="0"/>
          <c:tx>
            <c:strRef>
              <c:f>Tabelle1!$B$20</c:f>
              <c:strCache>
                <c:ptCount val="1"/>
                <c:pt idx="0">
                  <c:v>Light Culture</c:v>
                </c:pt>
              </c:strCache>
            </c:strRef>
          </c:tx>
          <c:spPr>
            <a:ln w="28575">
              <a:noFill/>
            </a:ln>
          </c:spPr>
          <c:marker>
            <c:symbol val="square"/>
            <c:size val="7"/>
            <c:spPr>
              <a:solidFill>
                <a:srgbClr val="002060"/>
              </a:solidFill>
            </c:spPr>
          </c:marker>
          <c:dPt>
            <c:idx val="3"/>
            <c:marker>
              <c:symbol val="triangle"/>
              <c:size val="7"/>
              <c:spPr>
                <a:solidFill>
                  <a:srgbClr val="FF0000"/>
                </a:solidFill>
              </c:spPr>
            </c:marker>
            <c:bubble3D val="0"/>
          </c:dPt>
          <c:dPt>
            <c:idx val="6"/>
            <c:marker>
              <c:symbol val="triangle"/>
              <c:size val="7"/>
              <c:spPr>
                <a:solidFill>
                  <a:srgbClr val="FF0000"/>
                </a:solidFill>
              </c:spPr>
            </c:marker>
            <c:bubble3D val="0"/>
          </c:dPt>
          <c:dPt>
            <c:idx val="10"/>
            <c:marker>
              <c:symbol val="triangle"/>
              <c:size val="7"/>
              <c:spPr>
                <a:solidFill>
                  <a:srgbClr val="FF0000"/>
                </a:solidFill>
              </c:spPr>
            </c:marker>
            <c:bubble3D val="0"/>
          </c:dPt>
          <c:dPt>
            <c:idx val="16"/>
            <c:marker>
              <c:symbol val="triangle"/>
              <c:size val="7"/>
              <c:spPr>
                <a:solidFill>
                  <a:srgbClr val="FF0000"/>
                </a:solidFill>
              </c:spPr>
            </c:marker>
            <c:bubble3D val="0"/>
          </c:dPt>
          <c:dPt>
            <c:idx val="17"/>
            <c:marker>
              <c:symbol val="triangle"/>
              <c:size val="7"/>
              <c:spPr>
                <a:solidFill>
                  <a:srgbClr val="FF0000"/>
                </a:solidFill>
              </c:spPr>
            </c:marker>
            <c:bubble3D val="0"/>
          </c:dPt>
          <c:xVal>
            <c:numRef>
              <c:f>Tabelle1!$C$22:$C$39</c:f>
              <c:numCache>
                <c:formatCode>General</c:formatCode>
                <c:ptCount val="18"/>
                <c:pt idx="0">
                  <c:v>0</c:v>
                </c:pt>
                <c:pt idx="1">
                  <c:v>60</c:v>
                </c:pt>
                <c:pt idx="2">
                  <c:v>75</c:v>
                </c:pt>
                <c:pt idx="3">
                  <c:v>95</c:v>
                </c:pt>
                <c:pt idx="4">
                  <c:v>105</c:v>
                </c:pt>
                <c:pt idx="5">
                  <c:v>110</c:v>
                </c:pt>
                <c:pt idx="6">
                  <c:v>130</c:v>
                </c:pt>
                <c:pt idx="7">
                  <c:v>150</c:v>
                </c:pt>
                <c:pt idx="8">
                  <c:v>210</c:v>
                </c:pt>
                <c:pt idx="9">
                  <c:v>270</c:v>
                </c:pt>
                <c:pt idx="10">
                  <c:v>315</c:v>
                </c:pt>
                <c:pt idx="11">
                  <c:v>330</c:v>
                </c:pt>
                <c:pt idx="12">
                  <c:v>390</c:v>
                </c:pt>
                <c:pt idx="13">
                  <c:v>450</c:v>
                </c:pt>
                <c:pt idx="14">
                  <c:v>490</c:v>
                </c:pt>
                <c:pt idx="15">
                  <c:v>510</c:v>
                </c:pt>
                <c:pt idx="16">
                  <c:v>525</c:v>
                </c:pt>
                <c:pt idx="17">
                  <c:v>755</c:v>
                </c:pt>
              </c:numCache>
            </c:numRef>
          </c:xVal>
          <c:yVal>
            <c:numRef>
              <c:f>Tabelle1!$D$22:$D$39</c:f>
              <c:numCache>
                <c:formatCode>General</c:formatCode>
                <c:ptCount val="18"/>
                <c:pt idx="0">
                  <c:v>3.000000000000002E-2</c:v>
                </c:pt>
                <c:pt idx="1">
                  <c:v>3.5000000000000052E-2</c:v>
                </c:pt>
                <c:pt idx="2">
                  <c:v>4.1000000000000002E-2</c:v>
                </c:pt>
                <c:pt idx="3">
                  <c:v>5.1000000000000004E-2</c:v>
                </c:pt>
                <c:pt idx="4">
                  <c:v>5.8000000000000031E-2</c:v>
                </c:pt>
                <c:pt idx="5">
                  <c:v>6.0000000000000046E-2</c:v>
                </c:pt>
                <c:pt idx="6">
                  <c:v>7.0000000000000034E-2</c:v>
                </c:pt>
                <c:pt idx="7">
                  <c:v>8.6000000000000049E-2</c:v>
                </c:pt>
                <c:pt idx="8">
                  <c:v>0.16700000000000007</c:v>
                </c:pt>
                <c:pt idx="9">
                  <c:v>0.33400000000000157</c:v>
                </c:pt>
                <c:pt idx="10">
                  <c:v>0.45600000000000002</c:v>
                </c:pt>
                <c:pt idx="11">
                  <c:v>0.49000000000000032</c:v>
                </c:pt>
                <c:pt idx="12">
                  <c:v>0.65400000000000313</c:v>
                </c:pt>
                <c:pt idx="13">
                  <c:v>0.76600000000000279</c:v>
                </c:pt>
                <c:pt idx="14">
                  <c:v>0.85600000000000065</c:v>
                </c:pt>
                <c:pt idx="15">
                  <c:v>0.87800000000000278</c:v>
                </c:pt>
                <c:pt idx="16">
                  <c:v>0.89000000000000024</c:v>
                </c:pt>
                <c:pt idx="17">
                  <c:v>1.036</c:v>
                </c:pt>
              </c:numCache>
            </c:numRef>
          </c:yVal>
          <c:smooth val="0"/>
        </c:ser>
        <c:dLbls>
          <c:showLegendKey val="0"/>
          <c:showVal val="0"/>
          <c:showCatName val="0"/>
          <c:showSerName val="0"/>
          <c:showPercent val="0"/>
          <c:showBubbleSize val="0"/>
        </c:dLbls>
        <c:axId val="358606048"/>
        <c:axId val="358606440"/>
      </c:scatterChart>
      <c:valAx>
        <c:axId val="358606048"/>
        <c:scaling>
          <c:orientation val="minMax"/>
        </c:scaling>
        <c:delete val="0"/>
        <c:axPos val="b"/>
        <c:numFmt formatCode="General" sourceLinked="1"/>
        <c:majorTickMark val="out"/>
        <c:minorTickMark val="none"/>
        <c:tickLblPos val="nextTo"/>
        <c:crossAx val="358606440"/>
        <c:crosses val="autoZero"/>
        <c:crossBetween val="midCat"/>
      </c:valAx>
      <c:valAx>
        <c:axId val="358606440"/>
        <c:scaling>
          <c:orientation val="minMax"/>
        </c:scaling>
        <c:delete val="0"/>
        <c:axPos val="l"/>
        <c:numFmt formatCode="General" sourceLinked="1"/>
        <c:majorTickMark val="none"/>
        <c:minorTickMark val="none"/>
        <c:tickLblPos val="nextTo"/>
        <c:crossAx val="358606048"/>
        <c:crosses val="autoZero"/>
        <c:crossBetween val="midCat"/>
        <c:majorUnit val="0.1"/>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GAPDH combined</c:v>
          </c:tx>
          <c:marker>
            <c:symbol val="none"/>
          </c:marker>
          <c:cat>
            <c:strRef>
              <c:f>'[western blot protein profiles_Bo_isnt he nice now.xlsx]GAPDH combined'!$A$1:$G$1</c:f>
              <c:strCache>
                <c:ptCount val="7"/>
                <c:pt idx="0">
                  <c:v>T1</c:v>
                </c:pt>
                <c:pt idx="1">
                  <c:v>T2</c:v>
                </c:pt>
                <c:pt idx="2">
                  <c:v>T3</c:v>
                </c:pt>
                <c:pt idx="3">
                  <c:v>T4</c:v>
                </c:pt>
                <c:pt idx="4">
                  <c:v>T5</c:v>
                </c:pt>
                <c:pt idx="5">
                  <c:v>T6</c:v>
                </c:pt>
                <c:pt idx="6">
                  <c:v>T7</c:v>
                </c:pt>
              </c:strCache>
            </c:strRef>
          </c:cat>
          <c:val>
            <c:numRef>
              <c:f>'[western blot protein profiles_Bo_isnt he nice now.xlsx]GAPDH combined'!$A$3:$G$3</c:f>
              <c:numCache>
                <c:formatCode>General</c:formatCode>
                <c:ptCount val="7"/>
                <c:pt idx="0">
                  <c:v>0.89549565684606425</c:v>
                </c:pt>
                <c:pt idx="1">
                  <c:v>0.92481272542310189</c:v>
                </c:pt>
                <c:pt idx="2">
                  <c:v>0.92123445416858596</c:v>
                </c:pt>
                <c:pt idx="3">
                  <c:v>0.96292729898892637</c:v>
                </c:pt>
                <c:pt idx="4">
                  <c:v>1.2037605479518014</c:v>
                </c:pt>
                <c:pt idx="5">
                  <c:v>1.2605889471561114</c:v>
                </c:pt>
                <c:pt idx="6">
                  <c:v>1.0985389432055366</c:v>
                </c:pt>
              </c:numCache>
            </c:numRef>
          </c:val>
          <c:smooth val="0"/>
        </c:ser>
        <c:dLbls>
          <c:showLegendKey val="0"/>
          <c:showVal val="0"/>
          <c:showCatName val="0"/>
          <c:showSerName val="0"/>
          <c:showPercent val="0"/>
          <c:showBubbleSize val="0"/>
        </c:dLbls>
        <c:smooth val="0"/>
        <c:axId val="357682536"/>
        <c:axId val="358607224"/>
      </c:lineChart>
      <c:catAx>
        <c:axId val="357682536"/>
        <c:scaling>
          <c:orientation val="minMax"/>
        </c:scaling>
        <c:delete val="0"/>
        <c:axPos val="b"/>
        <c:numFmt formatCode="General" sourceLinked="0"/>
        <c:majorTickMark val="out"/>
        <c:minorTickMark val="none"/>
        <c:tickLblPos val="nextTo"/>
        <c:crossAx val="358607224"/>
        <c:crosses val="autoZero"/>
        <c:auto val="1"/>
        <c:lblAlgn val="ctr"/>
        <c:lblOffset val="100"/>
        <c:noMultiLvlLbl val="0"/>
      </c:catAx>
      <c:valAx>
        <c:axId val="358607224"/>
        <c:scaling>
          <c:logBase val="10"/>
          <c:orientation val="minMax"/>
        </c:scaling>
        <c:delete val="0"/>
        <c:axPos val="l"/>
        <c:majorGridlines/>
        <c:numFmt formatCode="General" sourceLinked="1"/>
        <c:majorTickMark val="out"/>
        <c:minorTickMark val="none"/>
        <c:tickLblPos val="nextTo"/>
        <c:crossAx val="35768253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OmpX combined</c:v>
          </c:tx>
          <c:marker>
            <c:symbol val="none"/>
          </c:marker>
          <c:cat>
            <c:strRef>
              <c:f>'[western blot protein profiles_Bo_isnt he nice now.xlsx]OmpX combined'!$A$1:$G$1</c:f>
              <c:strCache>
                <c:ptCount val="7"/>
                <c:pt idx="0">
                  <c:v>T1</c:v>
                </c:pt>
                <c:pt idx="1">
                  <c:v>T2</c:v>
                </c:pt>
                <c:pt idx="2">
                  <c:v>T3</c:v>
                </c:pt>
                <c:pt idx="3">
                  <c:v>T4</c:v>
                </c:pt>
                <c:pt idx="4">
                  <c:v>T5</c:v>
                </c:pt>
                <c:pt idx="5">
                  <c:v>T6</c:v>
                </c:pt>
                <c:pt idx="6">
                  <c:v>T7</c:v>
                </c:pt>
              </c:strCache>
            </c:strRef>
          </c:cat>
          <c:val>
            <c:numRef>
              <c:f>'[western blot protein profiles_Bo_isnt he nice now.xlsx]OmpX combined'!$A$3:$G$3</c:f>
              <c:numCache>
                <c:formatCode>General</c:formatCode>
                <c:ptCount val="7"/>
                <c:pt idx="0">
                  <c:v>0.74493444576877232</c:v>
                </c:pt>
                <c:pt idx="1">
                  <c:v>0.64612004910512366</c:v>
                </c:pt>
                <c:pt idx="2">
                  <c:v>0.61946354457040198</c:v>
                </c:pt>
                <c:pt idx="3">
                  <c:v>0.82904990880451013</c:v>
                </c:pt>
                <c:pt idx="4">
                  <c:v>0.84817642069550458</c:v>
                </c:pt>
                <c:pt idx="5">
                  <c:v>1.0902509757746233</c:v>
                </c:pt>
                <c:pt idx="6">
                  <c:v>1.173392159393591</c:v>
                </c:pt>
              </c:numCache>
            </c:numRef>
          </c:val>
          <c:smooth val="0"/>
        </c:ser>
        <c:dLbls>
          <c:showLegendKey val="0"/>
          <c:showVal val="0"/>
          <c:showCatName val="0"/>
          <c:showSerName val="0"/>
          <c:showPercent val="0"/>
          <c:showBubbleSize val="0"/>
        </c:dLbls>
        <c:smooth val="0"/>
        <c:axId val="358608008"/>
        <c:axId val="358608400"/>
      </c:lineChart>
      <c:catAx>
        <c:axId val="358608008"/>
        <c:scaling>
          <c:orientation val="minMax"/>
        </c:scaling>
        <c:delete val="0"/>
        <c:axPos val="b"/>
        <c:numFmt formatCode="General" sourceLinked="0"/>
        <c:majorTickMark val="out"/>
        <c:minorTickMark val="none"/>
        <c:tickLblPos val="nextTo"/>
        <c:crossAx val="358608400"/>
        <c:crosses val="autoZero"/>
        <c:auto val="1"/>
        <c:lblAlgn val="ctr"/>
        <c:lblOffset val="100"/>
        <c:noMultiLvlLbl val="0"/>
      </c:catAx>
      <c:valAx>
        <c:axId val="358608400"/>
        <c:scaling>
          <c:logBase val="10"/>
          <c:orientation val="minMax"/>
        </c:scaling>
        <c:delete val="0"/>
        <c:axPos val="l"/>
        <c:majorGridlines/>
        <c:numFmt formatCode="General" sourceLinked="1"/>
        <c:majorTickMark val="out"/>
        <c:minorTickMark val="none"/>
        <c:tickLblPos val="nextTo"/>
        <c:crossAx val="35860800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MBP combined</c:v>
          </c:tx>
          <c:marker>
            <c:symbol val="none"/>
          </c:marker>
          <c:cat>
            <c:strRef>
              <c:f>'[western blot protein profiles_Bo_isnt he nice now.xlsx]MBP combined'!$A$1:$G$1</c:f>
              <c:strCache>
                <c:ptCount val="7"/>
                <c:pt idx="0">
                  <c:v>T1</c:v>
                </c:pt>
                <c:pt idx="1">
                  <c:v>T2</c:v>
                </c:pt>
                <c:pt idx="2">
                  <c:v>T3</c:v>
                </c:pt>
                <c:pt idx="3">
                  <c:v>T4</c:v>
                </c:pt>
                <c:pt idx="4">
                  <c:v>T5</c:v>
                </c:pt>
                <c:pt idx="5">
                  <c:v>T6</c:v>
                </c:pt>
                <c:pt idx="6">
                  <c:v>T7</c:v>
                </c:pt>
              </c:strCache>
            </c:strRef>
          </c:cat>
          <c:val>
            <c:numRef>
              <c:f>'[western blot protein profiles_Bo_isnt he nice now.xlsx]MBP combined'!$A$3:$G$3</c:f>
              <c:numCache>
                <c:formatCode>General</c:formatCode>
                <c:ptCount val="7"/>
                <c:pt idx="0">
                  <c:v>1.0465396167571923</c:v>
                </c:pt>
                <c:pt idx="1">
                  <c:v>1.446445360526506</c:v>
                </c:pt>
                <c:pt idx="2">
                  <c:v>0.84573748308525043</c:v>
                </c:pt>
                <c:pt idx="3">
                  <c:v>0.51161362938708688</c:v>
                </c:pt>
                <c:pt idx="4">
                  <c:v>0.42320876888569137</c:v>
                </c:pt>
                <c:pt idx="5">
                  <c:v>0.1280639295136132</c:v>
                </c:pt>
                <c:pt idx="6">
                  <c:v>0.74833495472573519</c:v>
                </c:pt>
              </c:numCache>
            </c:numRef>
          </c:val>
          <c:smooth val="0"/>
        </c:ser>
        <c:dLbls>
          <c:showLegendKey val="0"/>
          <c:showVal val="0"/>
          <c:showCatName val="0"/>
          <c:showSerName val="0"/>
          <c:showPercent val="0"/>
          <c:showBubbleSize val="0"/>
        </c:dLbls>
        <c:smooth val="0"/>
        <c:axId val="358609184"/>
        <c:axId val="358609576"/>
      </c:lineChart>
      <c:catAx>
        <c:axId val="358609184"/>
        <c:scaling>
          <c:orientation val="minMax"/>
        </c:scaling>
        <c:delete val="0"/>
        <c:axPos val="b"/>
        <c:numFmt formatCode="General" sourceLinked="0"/>
        <c:majorTickMark val="out"/>
        <c:minorTickMark val="none"/>
        <c:tickLblPos val="nextTo"/>
        <c:crossAx val="358609576"/>
        <c:crosses val="autoZero"/>
        <c:auto val="1"/>
        <c:lblAlgn val="ctr"/>
        <c:lblOffset val="100"/>
        <c:noMultiLvlLbl val="0"/>
      </c:catAx>
      <c:valAx>
        <c:axId val="358609576"/>
        <c:scaling>
          <c:logBase val="10"/>
          <c:orientation val="minMax"/>
        </c:scaling>
        <c:delete val="0"/>
        <c:axPos val="l"/>
        <c:majorGridlines/>
        <c:numFmt formatCode="General" sourceLinked="1"/>
        <c:majorTickMark val="out"/>
        <c:minorTickMark val="none"/>
        <c:tickLblPos val="nextTo"/>
        <c:crossAx val="35860918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700">
                <a:latin typeface="Arial" pitchFamily="34" charset="0"/>
                <a:cs typeface="Arial" pitchFamily="34" charset="0"/>
              </a:defRPr>
            </a:pPr>
            <a:r>
              <a:rPr lang="en-US" sz="700">
                <a:latin typeface="Arial" pitchFamily="34" charset="0"/>
                <a:cs typeface="Arial" pitchFamily="34" charset="0"/>
              </a:rPr>
              <a:t>MBP</a:t>
            </a:r>
          </a:p>
        </c:rich>
      </c:tx>
      <c:layout>
        <c:manualLayout>
          <c:xMode val="edge"/>
          <c:yMode val="edge"/>
          <c:x val="0.38520144356955388"/>
          <c:y val="8.3333333333333412E-2"/>
        </c:manualLayout>
      </c:layout>
      <c:overlay val="0"/>
    </c:title>
    <c:autoTitleDeleted val="0"/>
    <c:plotArea>
      <c:layout>
        <c:manualLayout>
          <c:layoutTarget val="inner"/>
          <c:xMode val="edge"/>
          <c:yMode val="edge"/>
          <c:x val="0.17641907261592393"/>
          <c:y val="6.0659813356663754E-2"/>
          <c:w val="0.53106692913385756"/>
          <c:h val="0.81849518810148769"/>
        </c:manualLayout>
      </c:layout>
      <c:lineChart>
        <c:grouping val="standard"/>
        <c:varyColors val="0"/>
        <c:ser>
          <c:idx val="0"/>
          <c:order val="0"/>
          <c:tx>
            <c:v>MBP Rep.1</c:v>
          </c:tx>
          <c:spPr>
            <a:ln w="19050"/>
          </c:spPr>
          <c:marker>
            <c:symbol val="none"/>
          </c:marker>
          <c:cat>
            <c:strRef>
              <c:f>Sheet1!$C$3:$H$3</c:f>
              <c:strCache>
                <c:ptCount val="5"/>
                <c:pt idx="0">
                  <c:v>T1</c:v>
                </c:pt>
                <c:pt idx="1">
                  <c:v>Log</c:v>
                </c:pt>
                <c:pt idx="2">
                  <c:v>T2</c:v>
                </c:pt>
                <c:pt idx="3">
                  <c:v>ES</c:v>
                </c:pt>
                <c:pt idx="4">
                  <c:v>LS</c:v>
                </c:pt>
              </c:strCache>
            </c:strRef>
          </c:cat>
          <c:val>
            <c:numRef>
              <c:f>Sheet1!$AM$8:$AQ$8</c:f>
              <c:numCache>
                <c:formatCode>General</c:formatCode>
                <c:ptCount val="5"/>
                <c:pt idx="0">
                  <c:v>7.2065694599319512</c:v>
                </c:pt>
                <c:pt idx="1">
                  <c:v>4.8111661153314831</c:v>
                </c:pt>
                <c:pt idx="2">
                  <c:v>1.55975</c:v>
                </c:pt>
                <c:pt idx="3">
                  <c:v>1</c:v>
                </c:pt>
                <c:pt idx="4">
                  <c:v>0.60971500000000145</c:v>
                </c:pt>
              </c:numCache>
            </c:numRef>
          </c:val>
          <c:smooth val="0"/>
        </c:ser>
        <c:ser>
          <c:idx val="1"/>
          <c:order val="1"/>
          <c:tx>
            <c:v>MBP Rep.2</c:v>
          </c:tx>
          <c:spPr>
            <a:ln w="19050">
              <a:prstDash val="sysDash"/>
            </a:ln>
          </c:spPr>
          <c:marker>
            <c:symbol val="none"/>
          </c:marker>
          <c:val>
            <c:numRef>
              <c:f>Sheet1!$AM$15:$AQ$15</c:f>
              <c:numCache>
                <c:formatCode>General</c:formatCode>
                <c:ptCount val="5"/>
                <c:pt idx="0">
                  <c:v>3.1423378140502285</c:v>
                </c:pt>
                <c:pt idx="1">
                  <c:v>4.1634010331938569</c:v>
                </c:pt>
                <c:pt idx="2">
                  <c:v>0.91982500000000145</c:v>
                </c:pt>
                <c:pt idx="3">
                  <c:v>1</c:v>
                </c:pt>
                <c:pt idx="4">
                  <c:v>0.97584000000000115</c:v>
                </c:pt>
              </c:numCache>
            </c:numRef>
          </c:val>
          <c:smooth val="0"/>
        </c:ser>
        <c:dLbls>
          <c:showLegendKey val="0"/>
          <c:showVal val="0"/>
          <c:showCatName val="0"/>
          <c:showSerName val="0"/>
          <c:showPercent val="0"/>
          <c:showBubbleSize val="0"/>
        </c:dLbls>
        <c:smooth val="0"/>
        <c:axId val="358610360"/>
        <c:axId val="358610752"/>
      </c:lineChart>
      <c:catAx>
        <c:axId val="358610360"/>
        <c:scaling>
          <c:orientation val="minMax"/>
        </c:scaling>
        <c:delete val="1"/>
        <c:axPos val="b"/>
        <c:numFmt formatCode="General" sourceLinked="0"/>
        <c:majorTickMark val="out"/>
        <c:minorTickMark val="none"/>
        <c:tickLblPos val="none"/>
        <c:crossAx val="358610752"/>
        <c:crosses val="autoZero"/>
        <c:auto val="1"/>
        <c:lblAlgn val="ctr"/>
        <c:lblOffset val="100"/>
        <c:noMultiLvlLbl val="0"/>
      </c:catAx>
      <c:valAx>
        <c:axId val="358610752"/>
        <c:scaling>
          <c:logBase val="10"/>
          <c:orientation val="minMax"/>
          <c:max val="10"/>
          <c:min val="0.1"/>
        </c:scaling>
        <c:delete val="0"/>
        <c:axPos val="l"/>
        <c:majorGridlines/>
        <c:numFmt formatCode="General" sourceLinked="1"/>
        <c:majorTickMark val="out"/>
        <c:minorTickMark val="none"/>
        <c:tickLblPos val="nextTo"/>
        <c:txPr>
          <a:bodyPr/>
          <a:lstStyle/>
          <a:p>
            <a:pPr>
              <a:defRPr sz="700">
                <a:latin typeface="Arial" pitchFamily="34" charset="0"/>
                <a:cs typeface="Arial" pitchFamily="34" charset="0"/>
              </a:defRPr>
            </a:pPr>
            <a:endParaRPr lang="en-US"/>
          </a:p>
        </c:txPr>
        <c:crossAx val="358610360"/>
        <c:crosses val="autoZero"/>
        <c:crossBetween val="between"/>
      </c:valAx>
    </c:plotArea>
    <c:legend>
      <c:legendPos val="r"/>
      <c:legendEntry>
        <c:idx val="0"/>
        <c:txPr>
          <a:bodyPr/>
          <a:lstStyle/>
          <a:p>
            <a:pPr>
              <a:defRPr sz="500">
                <a:latin typeface="Arial" pitchFamily="34" charset="0"/>
                <a:cs typeface="Arial" pitchFamily="34" charset="0"/>
              </a:defRPr>
            </a:pPr>
            <a:endParaRPr lang="en-US"/>
          </a:p>
        </c:txPr>
      </c:legendEntry>
      <c:legendEntry>
        <c:idx val="1"/>
        <c:txPr>
          <a:bodyPr/>
          <a:lstStyle/>
          <a:p>
            <a:pPr>
              <a:defRPr sz="500">
                <a:latin typeface="Arial" pitchFamily="34" charset="0"/>
                <a:cs typeface="Arial" pitchFamily="34" charset="0"/>
              </a:defRPr>
            </a:pPr>
            <a:endParaRPr lang="en-US"/>
          </a:p>
        </c:txPr>
      </c:legendEntry>
      <c:layout>
        <c:manualLayout>
          <c:xMode val="edge"/>
          <c:yMode val="edge"/>
          <c:x val="0.39028442879499314"/>
          <c:y val="0.73159649122807202"/>
          <c:w val="0.34122939544952341"/>
          <c:h val="0.12723890718287834"/>
        </c:manualLayout>
      </c:layout>
      <c:overlay val="0"/>
      <c:txPr>
        <a:bodyPr/>
        <a:lstStyle/>
        <a:p>
          <a:pPr>
            <a:defRPr sz="500">
              <a:latin typeface="Arial" pitchFamily="34" charset="0"/>
              <a:cs typeface="Arial" pitchFamily="34" charset="0"/>
            </a:defRPr>
          </a:pPr>
          <a:endParaRPr lang="en-US"/>
        </a:p>
      </c:txPr>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800">
                <a:latin typeface="Arial" pitchFamily="34" charset="0"/>
                <a:cs typeface="Arial" pitchFamily="34" charset="0"/>
              </a:defRPr>
            </a:pPr>
            <a:r>
              <a:rPr lang="en-US" sz="700" dirty="0">
                <a:latin typeface="Arial" pitchFamily="34" charset="0"/>
                <a:cs typeface="Arial" pitchFamily="34" charset="0"/>
              </a:rPr>
              <a:t>GAPDH</a:t>
            </a:r>
          </a:p>
        </c:rich>
      </c:tx>
      <c:layout>
        <c:manualLayout>
          <c:xMode val="edge"/>
          <c:yMode val="edge"/>
          <c:x val="0.38520144356955388"/>
          <c:y val="8.3333333333333398E-2"/>
        </c:manualLayout>
      </c:layout>
      <c:overlay val="0"/>
    </c:title>
    <c:autoTitleDeleted val="0"/>
    <c:plotArea>
      <c:layout>
        <c:manualLayout>
          <c:layoutTarget val="inner"/>
          <c:xMode val="edge"/>
          <c:yMode val="edge"/>
          <c:x val="0.17641907261592382"/>
          <c:y val="6.0659813356663754E-2"/>
          <c:w val="0.53106692913385756"/>
          <c:h val="0.81849518810148769"/>
        </c:manualLayout>
      </c:layout>
      <c:lineChart>
        <c:grouping val="standard"/>
        <c:varyColors val="0"/>
        <c:ser>
          <c:idx val="0"/>
          <c:order val="0"/>
          <c:tx>
            <c:v>GAPDH Rep.1</c:v>
          </c:tx>
          <c:spPr>
            <a:ln w="19050"/>
          </c:spPr>
          <c:marker>
            <c:symbol val="none"/>
          </c:marker>
          <c:cat>
            <c:strRef>
              <c:f>Sheet1!$C$3:$H$3</c:f>
              <c:strCache>
                <c:ptCount val="5"/>
                <c:pt idx="0">
                  <c:v>T1</c:v>
                </c:pt>
                <c:pt idx="1">
                  <c:v>Log</c:v>
                </c:pt>
                <c:pt idx="2">
                  <c:v>T2</c:v>
                </c:pt>
                <c:pt idx="3">
                  <c:v>ES</c:v>
                </c:pt>
                <c:pt idx="4">
                  <c:v>LS</c:v>
                </c:pt>
              </c:strCache>
            </c:strRef>
          </c:cat>
          <c:val>
            <c:numRef>
              <c:f>Sheet1!$C$8:$G$8</c:f>
              <c:numCache>
                <c:formatCode>General</c:formatCode>
                <c:ptCount val="5"/>
                <c:pt idx="0">
                  <c:v>1.0692349326626418</c:v>
                </c:pt>
                <c:pt idx="1">
                  <c:v>1.2685540124595818</c:v>
                </c:pt>
                <c:pt idx="2">
                  <c:v>1.0947</c:v>
                </c:pt>
                <c:pt idx="3">
                  <c:v>1</c:v>
                </c:pt>
                <c:pt idx="4">
                  <c:v>1.1647500000000026</c:v>
                </c:pt>
              </c:numCache>
            </c:numRef>
          </c:val>
          <c:smooth val="0"/>
        </c:ser>
        <c:ser>
          <c:idx val="1"/>
          <c:order val="1"/>
          <c:tx>
            <c:v>GAPDH Rep.2</c:v>
          </c:tx>
          <c:spPr>
            <a:ln w="19050">
              <a:prstDash val="sysDash"/>
            </a:ln>
          </c:spPr>
          <c:marker>
            <c:symbol val="none"/>
          </c:marker>
          <c:val>
            <c:numRef>
              <c:f>Sheet1!$C$15:$G$15</c:f>
              <c:numCache>
                <c:formatCode>General</c:formatCode>
                <c:ptCount val="5"/>
                <c:pt idx="0">
                  <c:v>0.95814410414884565</c:v>
                </c:pt>
                <c:pt idx="1">
                  <c:v>1.021115093985471</c:v>
                </c:pt>
                <c:pt idx="2">
                  <c:v>0.9915750000000001</c:v>
                </c:pt>
                <c:pt idx="3">
                  <c:v>1</c:v>
                </c:pt>
                <c:pt idx="4">
                  <c:v>0.84800500000000145</c:v>
                </c:pt>
              </c:numCache>
            </c:numRef>
          </c:val>
          <c:smooth val="0"/>
        </c:ser>
        <c:dLbls>
          <c:showLegendKey val="0"/>
          <c:showVal val="0"/>
          <c:showCatName val="0"/>
          <c:showSerName val="0"/>
          <c:showPercent val="0"/>
          <c:showBubbleSize val="0"/>
        </c:dLbls>
        <c:smooth val="0"/>
        <c:axId val="358611536"/>
        <c:axId val="358611928"/>
      </c:lineChart>
      <c:catAx>
        <c:axId val="358611536"/>
        <c:scaling>
          <c:orientation val="minMax"/>
        </c:scaling>
        <c:delete val="1"/>
        <c:axPos val="b"/>
        <c:numFmt formatCode="General" sourceLinked="0"/>
        <c:majorTickMark val="out"/>
        <c:minorTickMark val="none"/>
        <c:tickLblPos val="none"/>
        <c:crossAx val="358611928"/>
        <c:crosses val="autoZero"/>
        <c:auto val="1"/>
        <c:lblAlgn val="ctr"/>
        <c:lblOffset val="100"/>
        <c:noMultiLvlLbl val="0"/>
      </c:catAx>
      <c:valAx>
        <c:axId val="358611928"/>
        <c:scaling>
          <c:logBase val="10"/>
          <c:orientation val="minMax"/>
          <c:max val="10"/>
          <c:min val="0.1"/>
        </c:scaling>
        <c:delete val="0"/>
        <c:axPos val="l"/>
        <c:majorGridlines/>
        <c:numFmt formatCode="General" sourceLinked="1"/>
        <c:majorTickMark val="out"/>
        <c:minorTickMark val="none"/>
        <c:tickLblPos val="nextTo"/>
        <c:txPr>
          <a:bodyPr/>
          <a:lstStyle/>
          <a:p>
            <a:pPr>
              <a:defRPr sz="700">
                <a:latin typeface="Arial" pitchFamily="34" charset="0"/>
                <a:cs typeface="Arial" pitchFamily="34" charset="0"/>
              </a:defRPr>
            </a:pPr>
            <a:endParaRPr lang="en-US"/>
          </a:p>
        </c:txPr>
        <c:crossAx val="358611536"/>
        <c:crosses val="autoZero"/>
        <c:crossBetween val="between"/>
      </c:valAx>
    </c:plotArea>
    <c:legend>
      <c:legendPos val="r"/>
      <c:legendEntry>
        <c:idx val="0"/>
        <c:txPr>
          <a:bodyPr/>
          <a:lstStyle/>
          <a:p>
            <a:pPr>
              <a:defRPr sz="500">
                <a:latin typeface="Arial" pitchFamily="34" charset="0"/>
                <a:cs typeface="Arial" pitchFamily="34" charset="0"/>
              </a:defRPr>
            </a:pPr>
            <a:endParaRPr lang="en-US"/>
          </a:p>
        </c:txPr>
      </c:legendEntry>
      <c:legendEntry>
        <c:idx val="1"/>
        <c:txPr>
          <a:bodyPr/>
          <a:lstStyle/>
          <a:p>
            <a:pPr>
              <a:defRPr sz="500">
                <a:latin typeface="Arial" pitchFamily="34" charset="0"/>
                <a:cs typeface="Arial" pitchFamily="34" charset="0"/>
              </a:defRPr>
            </a:pPr>
            <a:endParaRPr lang="en-US"/>
          </a:p>
        </c:txPr>
      </c:legendEntry>
      <c:layout>
        <c:manualLayout>
          <c:xMode val="edge"/>
          <c:yMode val="edge"/>
          <c:x val="0.34848748043818462"/>
          <c:y val="0.74052412280701752"/>
          <c:w val="0.39390336463223874"/>
          <c:h val="0.1314754211980679"/>
        </c:manualLayout>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Arial" pitchFamily="34" charset="0"/>
                <a:cs typeface="Arial" pitchFamily="34" charset="0"/>
              </a:defRPr>
            </a:pPr>
            <a:r>
              <a:rPr lang="en-US" sz="700" dirty="0" err="1">
                <a:latin typeface="Arial" pitchFamily="34" charset="0"/>
                <a:cs typeface="Arial" pitchFamily="34" charset="0"/>
              </a:rPr>
              <a:t>OmpX</a:t>
            </a:r>
            <a:endParaRPr lang="en-US" sz="800" dirty="0">
              <a:latin typeface="Arial" pitchFamily="34" charset="0"/>
              <a:cs typeface="Arial" pitchFamily="34" charset="0"/>
            </a:endParaRPr>
          </a:p>
        </c:rich>
      </c:tx>
      <c:layout>
        <c:manualLayout>
          <c:xMode val="edge"/>
          <c:yMode val="edge"/>
          <c:x val="0.38520144356955388"/>
          <c:y val="8.3333333333333398E-2"/>
        </c:manualLayout>
      </c:layout>
      <c:overlay val="0"/>
    </c:title>
    <c:autoTitleDeleted val="0"/>
    <c:plotArea>
      <c:layout>
        <c:manualLayout>
          <c:layoutTarget val="inner"/>
          <c:xMode val="edge"/>
          <c:yMode val="edge"/>
          <c:x val="0.17641907261592393"/>
          <c:y val="6.0659813356663754E-2"/>
          <c:w val="0.53106692913385756"/>
          <c:h val="0.81849518810148769"/>
        </c:manualLayout>
      </c:layout>
      <c:lineChart>
        <c:grouping val="standard"/>
        <c:varyColors val="0"/>
        <c:ser>
          <c:idx val="0"/>
          <c:order val="0"/>
          <c:tx>
            <c:v>OmpX Rep.1</c:v>
          </c:tx>
          <c:spPr>
            <a:ln w="19050"/>
          </c:spPr>
          <c:marker>
            <c:symbol val="none"/>
          </c:marker>
          <c:cat>
            <c:strRef>
              <c:f>Sheet1!$C$3:$H$3</c:f>
              <c:strCache>
                <c:ptCount val="5"/>
                <c:pt idx="0">
                  <c:v>T1</c:v>
                </c:pt>
                <c:pt idx="1">
                  <c:v>Log</c:v>
                </c:pt>
                <c:pt idx="2">
                  <c:v>T2</c:v>
                </c:pt>
                <c:pt idx="3">
                  <c:v>ES</c:v>
                </c:pt>
                <c:pt idx="4">
                  <c:v>LS</c:v>
                </c:pt>
              </c:strCache>
            </c:strRef>
          </c:cat>
          <c:val>
            <c:numRef>
              <c:f>Sheet1!$T$8:$X$8</c:f>
              <c:numCache>
                <c:formatCode>General</c:formatCode>
                <c:ptCount val="5"/>
                <c:pt idx="0">
                  <c:v>0.54644687195039032</c:v>
                </c:pt>
                <c:pt idx="1">
                  <c:v>0.59787828694680611</c:v>
                </c:pt>
                <c:pt idx="2">
                  <c:v>0.81294500000000181</c:v>
                </c:pt>
                <c:pt idx="3">
                  <c:v>1</c:v>
                </c:pt>
                <c:pt idx="4">
                  <c:v>1.026899999999997</c:v>
                </c:pt>
              </c:numCache>
            </c:numRef>
          </c:val>
          <c:smooth val="0"/>
        </c:ser>
        <c:ser>
          <c:idx val="1"/>
          <c:order val="1"/>
          <c:tx>
            <c:v>OmpX Rep.2</c:v>
          </c:tx>
          <c:spPr>
            <a:ln w="22225">
              <a:prstDash val="sysDash"/>
            </a:ln>
          </c:spPr>
          <c:marker>
            <c:symbol val="none"/>
          </c:marker>
          <c:dPt>
            <c:idx val="2"/>
            <c:bubble3D val="0"/>
            <c:spPr>
              <a:ln w="19050">
                <a:prstDash val="sysDash"/>
              </a:ln>
            </c:spPr>
          </c:dPt>
          <c:val>
            <c:numRef>
              <c:f>Sheet1!$T$15:$X$15</c:f>
              <c:numCache>
                <c:formatCode>General</c:formatCode>
                <c:ptCount val="5"/>
                <c:pt idx="0">
                  <c:v>0.47856049394258293</c:v>
                </c:pt>
                <c:pt idx="1">
                  <c:v>0.97702846912048291</c:v>
                </c:pt>
                <c:pt idx="2">
                  <c:v>0.83874000000000182</c:v>
                </c:pt>
                <c:pt idx="3">
                  <c:v>1</c:v>
                </c:pt>
                <c:pt idx="4">
                  <c:v>1.2325999999999973</c:v>
                </c:pt>
              </c:numCache>
            </c:numRef>
          </c:val>
          <c:smooth val="0"/>
        </c:ser>
        <c:dLbls>
          <c:showLegendKey val="0"/>
          <c:showVal val="0"/>
          <c:showCatName val="0"/>
          <c:showSerName val="0"/>
          <c:showPercent val="0"/>
          <c:showBubbleSize val="0"/>
        </c:dLbls>
        <c:smooth val="0"/>
        <c:axId val="359418000"/>
        <c:axId val="359418392"/>
      </c:lineChart>
      <c:catAx>
        <c:axId val="359418000"/>
        <c:scaling>
          <c:orientation val="minMax"/>
        </c:scaling>
        <c:delete val="1"/>
        <c:axPos val="b"/>
        <c:numFmt formatCode="General" sourceLinked="0"/>
        <c:majorTickMark val="out"/>
        <c:minorTickMark val="none"/>
        <c:tickLblPos val="none"/>
        <c:crossAx val="359418392"/>
        <c:crosses val="autoZero"/>
        <c:auto val="1"/>
        <c:lblAlgn val="ctr"/>
        <c:lblOffset val="100"/>
        <c:noMultiLvlLbl val="0"/>
      </c:catAx>
      <c:valAx>
        <c:axId val="359418392"/>
        <c:scaling>
          <c:logBase val="10"/>
          <c:orientation val="minMax"/>
          <c:max val="10"/>
          <c:min val="0.1"/>
        </c:scaling>
        <c:delete val="0"/>
        <c:axPos val="l"/>
        <c:majorGridlines/>
        <c:numFmt formatCode="General" sourceLinked="1"/>
        <c:majorTickMark val="out"/>
        <c:minorTickMark val="none"/>
        <c:tickLblPos val="nextTo"/>
        <c:txPr>
          <a:bodyPr/>
          <a:lstStyle/>
          <a:p>
            <a:pPr>
              <a:defRPr sz="700">
                <a:latin typeface="Arial" pitchFamily="34" charset="0"/>
                <a:cs typeface="Arial" pitchFamily="34" charset="0"/>
              </a:defRPr>
            </a:pPr>
            <a:endParaRPr lang="en-US"/>
          </a:p>
        </c:txPr>
        <c:crossAx val="359418000"/>
        <c:crosses val="autoZero"/>
        <c:crossBetween val="between"/>
      </c:valAx>
    </c:plotArea>
    <c:legend>
      <c:legendPos val="r"/>
      <c:legendEntry>
        <c:idx val="0"/>
        <c:txPr>
          <a:bodyPr/>
          <a:lstStyle/>
          <a:p>
            <a:pPr>
              <a:defRPr sz="500">
                <a:latin typeface="Arial" pitchFamily="34" charset="0"/>
                <a:cs typeface="Arial" pitchFamily="34" charset="0"/>
              </a:defRPr>
            </a:pPr>
            <a:endParaRPr lang="en-US"/>
          </a:p>
        </c:txPr>
      </c:legendEntry>
      <c:legendEntry>
        <c:idx val="1"/>
        <c:txPr>
          <a:bodyPr/>
          <a:lstStyle/>
          <a:p>
            <a:pPr>
              <a:defRPr sz="500">
                <a:latin typeface="Arial" pitchFamily="34" charset="0"/>
                <a:cs typeface="Arial" pitchFamily="34" charset="0"/>
              </a:defRPr>
            </a:pPr>
            <a:endParaRPr lang="en-US"/>
          </a:p>
        </c:txPr>
      </c:legendEntry>
      <c:layout>
        <c:manualLayout>
          <c:xMode val="edge"/>
          <c:yMode val="edge"/>
          <c:x val="0.3734123630672942"/>
          <c:y val="0.74269005847953573"/>
          <c:w val="0.36382159624413235"/>
          <c:h val="0.12723899095946395"/>
        </c:manualLayout>
      </c:layout>
      <c:overlay val="0"/>
    </c:legend>
    <c:plotVisOnly val="1"/>
    <c:dispBlanksAs val="gap"/>
    <c:showDLblsOverMax val="0"/>
  </c:chart>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81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4138" y="0"/>
            <a:ext cx="2978150" cy="457200"/>
          </a:xfrm>
          <a:prstGeom prst="rect">
            <a:avLst/>
          </a:prstGeom>
        </p:spPr>
        <p:txBody>
          <a:bodyPr vert="horz" lIns="91440" tIns="45720" rIns="91440" bIns="45720" rtlCol="0"/>
          <a:lstStyle>
            <a:lvl1pPr algn="r">
              <a:defRPr sz="1200"/>
            </a:lvl1pPr>
          </a:lstStyle>
          <a:p>
            <a:fld id="{F7F33F39-965D-49B1-8A7D-0FE6FE422B4E}" type="datetimeFigureOut">
              <a:rPr lang="en-US" smtClean="0"/>
              <a:t>11/27/2014</a:t>
            </a:fld>
            <a:endParaRPr lang="en-US"/>
          </a:p>
        </p:txBody>
      </p:sp>
      <p:sp>
        <p:nvSpPr>
          <p:cNvPr id="4" name="Slide Image Placeholder 3"/>
          <p:cNvSpPr>
            <a:spLocks noGrp="1" noRot="1" noChangeAspect="1"/>
          </p:cNvSpPr>
          <p:nvPr>
            <p:ph type="sldImg" idx="2"/>
          </p:nvPr>
        </p:nvSpPr>
        <p:spPr>
          <a:xfrm>
            <a:off x="700088" y="1141413"/>
            <a:ext cx="5473700" cy="3079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7388" y="4392613"/>
            <a:ext cx="5499100" cy="3594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70925"/>
            <a:ext cx="29781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4138" y="8670925"/>
            <a:ext cx="2978150" cy="457200"/>
          </a:xfrm>
          <a:prstGeom prst="rect">
            <a:avLst/>
          </a:prstGeom>
        </p:spPr>
        <p:txBody>
          <a:bodyPr vert="horz" lIns="91440" tIns="45720" rIns="91440" bIns="45720" rtlCol="0" anchor="b"/>
          <a:lstStyle>
            <a:lvl1pPr algn="r">
              <a:defRPr sz="1200"/>
            </a:lvl1pPr>
          </a:lstStyle>
          <a:p>
            <a:fld id="{8AC4F745-E509-4879-A557-CEE487411A21}" type="slidenum">
              <a:rPr lang="en-US" smtClean="0"/>
              <a:t>‹#›</a:t>
            </a:fld>
            <a:endParaRPr lang="en-US"/>
          </a:p>
        </p:txBody>
      </p:sp>
    </p:spTree>
    <p:extLst>
      <p:ext uri="{BB962C8B-B14F-4D97-AF65-F5344CB8AC3E}">
        <p14:creationId xmlns:p14="http://schemas.microsoft.com/office/powerpoint/2010/main" val="92940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_ENREF_41"/><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1. Super-SILAC Workflow. A. </a:t>
            </a:r>
            <a:r>
              <a:rPr lang="de-DE" sz="1200" kern="1200" dirty="0" smtClean="0">
                <a:solidFill>
                  <a:schemeClr val="tx1"/>
                </a:solidFill>
                <a:effectLst/>
                <a:latin typeface="+mn-lt"/>
                <a:ea typeface="+mn-ea"/>
                <a:cs typeface="+mn-cs"/>
              </a:rPr>
              <a:t>Seven </a:t>
            </a:r>
            <a:r>
              <a:rPr lang="de-DE" sz="1200" kern="1200" dirty="0" err="1" smtClean="0">
                <a:solidFill>
                  <a:schemeClr val="tx1"/>
                </a:solidFill>
                <a:effectLst/>
                <a:latin typeface="+mn-lt"/>
                <a:ea typeface="+mn-ea"/>
                <a:cs typeface="+mn-cs"/>
              </a:rPr>
              <a:t>independent</a:t>
            </a:r>
            <a:r>
              <a:rPr lang="de-DE" sz="1200" kern="1200" dirty="0" smtClean="0">
                <a:solidFill>
                  <a:schemeClr val="tx1"/>
                </a:solidFill>
                <a:effectLst/>
                <a:latin typeface="+mn-lt"/>
                <a:ea typeface="+mn-ea"/>
                <a:cs typeface="+mn-cs"/>
              </a:rPr>
              <a:t> SILAC </a:t>
            </a:r>
            <a:r>
              <a:rPr lang="de-DE" sz="1200" kern="1200" dirty="0" err="1" smtClean="0">
                <a:solidFill>
                  <a:schemeClr val="tx1"/>
                </a:solidFill>
                <a:effectLst/>
                <a:latin typeface="+mn-lt"/>
                <a:ea typeface="+mn-ea"/>
                <a:cs typeface="+mn-cs"/>
              </a:rPr>
              <a:t>labeled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cell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cultures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harvested</a:t>
            </a:r>
            <a:r>
              <a:rPr lang="de-DE" sz="1200" kern="1200" dirty="0" smtClean="0">
                <a:solidFill>
                  <a:schemeClr val="tx1"/>
                </a:solidFill>
                <a:effectLst/>
                <a:latin typeface="+mn-lt"/>
                <a:ea typeface="+mn-ea"/>
                <a:cs typeface="+mn-cs"/>
              </a:rPr>
              <a:t> at different time-points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normal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in Lys8. All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extracts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mixed</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equal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amounts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obtain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Super SILAC Standard (SSS). Separate </a:t>
            </a:r>
            <a:r>
              <a:rPr lang="de-DE" sz="1200" kern="1200" dirty="0" err="1" smtClean="0">
                <a:solidFill>
                  <a:schemeClr val="tx1"/>
                </a:solidFill>
                <a:effectLst/>
                <a:latin typeface="+mn-lt"/>
                <a:ea typeface="+mn-ea"/>
                <a:cs typeface="+mn-cs"/>
              </a:rPr>
              <a:t>cultures</a:t>
            </a:r>
            <a:r>
              <a:rPr lang="de-DE" sz="1200" kern="1200" dirty="0" smtClean="0">
                <a:solidFill>
                  <a:schemeClr val="tx1"/>
                </a:solidFill>
                <a:effectLst/>
                <a:latin typeface="+mn-lt"/>
                <a:ea typeface="+mn-ea"/>
                <a:cs typeface="+mn-cs"/>
              </a:rPr>
              <a:t> at </a:t>
            </a:r>
            <a:r>
              <a:rPr lang="de-DE" sz="1200" kern="1200" dirty="0" err="1" smtClean="0">
                <a:solidFill>
                  <a:schemeClr val="tx1"/>
                </a:solidFill>
                <a:effectLst/>
                <a:latin typeface="+mn-lt"/>
                <a:ea typeface="+mn-ea"/>
                <a:cs typeface="+mn-cs"/>
              </a:rPr>
              <a:t>each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stage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grown</a:t>
            </a:r>
            <a:r>
              <a:rPr lang="de-DE" sz="1200" kern="1200" dirty="0" smtClean="0">
                <a:solidFill>
                  <a:schemeClr val="tx1"/>
                </a:solidFill>
                <a:effectLst/>
                <a:latin typeface="+mn-lt"/>
                <a:ea typeface="+mn-ea"/>
                <a:cs typeface="+mn-cs"/>
              </a:rPr>
              <a:t> in Lys0 </a:t>
            </a:r>
            <a:r>
              <a:rPr lang="de-DE" sz="1200" kern="1200" dirty="0" err="1" smtClean="0">
                <a:solidFill>
                  <a:schemeClr val="tx1"/>
                </a:solidFill>
                <a:effectLst/>
                <a:latin typeface="+mn-lt"/>
                <a:ea typeface="+mn-ea"/>
                <a:cs typeface="+mn-cs"/>
              </a:rPr>
              <a:t>and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mixed</a:t>
            </a:r>
            <a:r>
              <a:rPr lang="de-DE" sz="1200" kern="1200" dirty="0" smtClean="0">
                <a:solidFill>
                  <a:schemeClr val="tx1"/>
                </a:solidFill>
                <a:effectLst/>
                <a:latin typeface="+mn-lt"/>
                <a:ea typeface="+mn-ea"/>
                <a:cs typeface="+mn-cs"/>
              </a:rPr>
              <a:t> 1:1 </a:t>
            </a:r>
            <a:r>
              <a:rPr lang="de-DE" sz="1200" kern="1200" dirty="0" err="1" smtClean="0">
                <a:solidFill>
                  <a:schemeClr val="tx1"/>
                </a:solidFill>
                <a:effectLst/>
                <a:latin typeface="+mn-lt"/>
                <a:ea typeface="+mn-ea"/>
                <a:cs typeface="+mn-cs"/>
              </a:rPr>
              <a:t>with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the</a:t>
            </a:r>
            <a:r>
              <a:rPr lang="de-DE" sz="1200" kern="1200" dirty="0" smtClean="0">
                <a:solidFill>
                  <a:schemeClr val="tx1"/>
                </a:solidFill>
                <a:effectLst/>
                <a:latin typeface="+mn-lt"/>
                <a:ea typeface="+mn-ea"/>
                <a:cs typeface="+mn-cs"/>
              </a:rPr>
              <a:t> SSS.</a:t>
            </a:r>
            <a:r>
              <a:rPr lang="de-DE" sz="1200" b="1" kern="1200" dirty="0" smtClean="0">
                <a:solidFill>
                  <a:schemeClr val="tx1"/>
                </a:solidFill>
                <a:effectLst/>
                <a:latin typeface="+mn-lt"/>
                <a:ea typeface="+mn-ea"/>
                <a:cs typeface="+mn-cs"/>
              </a:rPr>
              <a:t> B. </a:t>
            </a:r>
            <a:r>
              <a:rPr lang="en-US" sz="1200" kern="1200" dirty="0" smtClean="0">
                <a:solidFill>
                  <a:schemeClr val="tx1"/>
                </a:solidFill>
                <a:effectLst/>
                <a:latin typeface="+mn-lt"/>
                <a:ea typeface="+mn-ea"/>
                <a:cs typeface="+mn-cs"/>
              </a:rPr>
              <a:t>Three independent SILAC labeled cell cultures were harvested at different time-points during ethanol stress (4%v/v) in Lys 8. All protein extracts were mixed in equal amounts to obtain the SSS. Separate cultures at each ethanol stress time-point (4%v/v) were grown in Lys0 and mixed 1:1 with the SSS. All experiments were performed in two separate biological replicates each consisting of different methods of protein/peptide fractionation and fragmentation.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a:t>
            </a:fld>
            <a:endParaRPr lang="en-US"/>
          </a:p>
        </p:txBody>
      </p:sp>
    </p:spTree>
    <p:extLst>
      <p:ext uri="{BB962C8B-B14F-4D97-AF65-F5344CB8AC3E}">
        <p14:creationId xmlns:p14="http://schemas.microsoft.com/office/powerpoint/2010/main" val="3633025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a:t>
            </a:r>
            <a:r>
              <a:rPr lang="de-DE" sz="1200" b="1" kern="1200" dirty="0" smtClean="0">
                <a:solidFill>
                  <a:schemeClr val="tx1"/>
                </a:solidFill>
                <a:effectLst/>
                <a:latin typeface="+mn-lt"/>
                <a:ea typeface="+mn-ea"/>
                <a:cs typeface="+mn-cs"/>
              </a:rPr>
              <a:t> 9. In vitro </a:t>
            </a:r>
            <a:r>
              <a:rPr lang="de-DE" sz="1200" b="1" kern="1200" dirty="0" err="1" smtClean="0">
                <a:solidFill>
                  <a:schemeClr val="tx1"/>
                </a:solidFill>
                <a:effectLst/>
                <a:latin typeface="+mn-lt"/>
                <a:ea typeface="+mn-ea"/>
                <a:cs typeface="+mn-cs"/>
              </a:rPr>
              <a:t>growth</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curve</a:t>
            </a:r>
            <a:r>
              <a:rPr lang="de-DE" sz="1200" b="1" kern="1200" dirty="0" smtClean="0">
                <a:solidFill>
                  <a:schemeClr val="tx1"/>
                </a:solidFill>
                <a:effectLst/>
                <a:latin typeface="+mn-lt"/>
                <a:ea typeface="+mn-ea"/>
                <a:cs typeface="+mn-cs"/>
              </a:rPr>
              <a:t> in minimal M9 SILAC medium. </a:t>
            </a:r>
            <a:r>
              <a:rPr lang="de-DE" sz="1200" kern="1200" dirty="0" err="1" smtClean="0">
                <a:solidFill>
                  <a:schemeClr val="tx1"/>
                </a:solidFill>
                <a:effectLst/>
                <a:latin typeface="+mn-lt"/>
                <a:ea typeface="+mn-ea"/>
                <a:cs typeface="+mn-cs"/>
              </a:rPr>
              <a:t>Red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markers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indicate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points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where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cells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were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harvested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proteome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analysis</a:t>
            </a:r>
            <a:r>
              <a:rPr lang="de-DE" sz="1200" kern="1200" dirty="0" smtClean="0">
                <a:solidFill>
                  <a:schemeClr val="tx1"/>
                </a:solidFill>
                <a:effectLst/>
                <a:latin typeface="+mn-lt"/>
                <a:ea typeface="+mn-ea"/>
                <a:cs typeface="+mn-cs"/>
              </a:rPr>
              <a:t>. </a:t>
            </a:r>
            <a:r>
              <a:rPr lang="de-DE" sz="1200" b="1" kern="1200" dirty="0" smtClean="0">
                <a:solidFill>
                  <a:schemeClr val="tx1"/>
                </a:solidFill>
                <a:effectLst/>
                <a:latin typeface="+mn-lt"/>
                <a:ea typeface="+mn-ea"/>
                <a:cs typeface="+mn-cs"/>
              </a:rPr>
              <a:t>A. </a:t>
            </a:r>
            <a:r>
              <a:rPr lang="de-DE" sz="1200" kern="1200" dirty="0" smtClean="0">
                <a:solidFill>
                  <a:schemeClr val="tx1"/>
                </a:solidFill>
                <a:effectLst/>
                <a:latin typeface="+mn-lt"/>
                <a:ea typeface="+mn-ea"/>
                <a:cs typeface="+mn-cs"/>
              </a:rPr>
              <a:t>Growth </a:t>
            </a:r>
            <a:r>
              <a:rPr lang="de-DE" sz="1200" kern="1200" dirty="0" err="1" smtClean="0">
                <a:solidFill>
                  <a:schemeClr val="tx1"/>
                </a:solidFill>
                <a:effectLst/>
                <a:latin typeface="+mn-lt"/>
                <a:ea typeface="+mn-ea"/>
                <a:cs typeface="+mn-cs"/>
              </a:rPr>
              <a:t>under</a:t>
            </a:r>
            <a:r>
              <a:rPr lang="de-DE" sz="1200" kern="1200" dirty="0" smtClean="0">
                <a:solidFill>
                  <a:schemeClr val="tx1"/>
                </a:solidFill>
                <a:effectLst/>
                <a:latin typeface="+mn-lt"/>
                <a:ea typeface="+mn-ea"/>
                <a:cs typeface="+mn-cs"/>
              </a:rPr>
              <a:t> „normal </a:t>
            </a:r>
            <a:r>
              <a:rPr lang="de-DE" sz="1200" kern="1200" dirty="0" err="1" smtClean="0">
                <a:solidFill>
                  <a:schemeClr val="tx1"/>
                </a:solidFill>
                <a:effectLst/>
                <a:latin typeface="+mn-lt"/>
                <a:ea typeface="+mn-ea"/>
                <a:cs typeface="+mn-cs"/>
              </a:rPr>
              <a:t>conditions</a:t>
            </a:r>
            <a:r>
              <a:rPr lang="de-DE" sz="1200" kern="1200" dirty="0" smtClean="0">
                <a:solidFill>
                  <a:schemeClr val="tx1"/>
                </a:solidFill>
                <a:effectLst/>
                <a:latin typeface="+mn-lt"/>
                <a:ea typeface="+mn-ea"/>
                <a:cs typeface="+mn-cs"/>
              </a:rPr>
              <a:t>“. </a:t>
            </a:r>
            <a:r>
              <a:rPr lang="de-DE" sz="1200" b="1" kern="1200" dirty="0" smtClean="0">
                <a:solidFill>
                  <a:schemeClr val="tx1"/>
                </a:solidFill>
                <a:effectLst/>
                <a:latin typeface="+mn-lt"/>
                <a:ea typeface="+mn-ea"/>
                <a:cs typeface="+mn-cs"/>
              </a:rPr>
              <a:t>B.</a:t>
            </a:r>
            <a:r>
              <a:rPr lang="de-DE" sz="1200" kern="1200" dirty="0" smtClean="0">
                <a:solidFill>
                  <a:schemeClr val="tx1"/>
                </a:solidFill>
                <a:effectLst/>
                <a:latin typeface="+mn-lt"/>
                <a:ea typeface="+mn-ea"/>
                <a:cs typeface="+mn-cs"/>
              </a:rPr>
              <a:t> Growth </a:t>
            </a:r>
            <a:r>
              <a:rPr lang="de-DE" sz="1200" kern="1200" dirty="0" err="1" smtClean="0">
                <a:solidFill>
                  <a:schemeClr val="tx1"/>
                </a:solidFill>
                <a:effectLst/>
                <a:latin typeface="+mn-lt"/>
                <a:ea typeface="+mn-ea"/>
                <a:cs typeface="+mn-cs"/>
              </a:rPr>
              <a:t>under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ethanol</a:t>
            </a:r>
            <a:r>
              <a:rPr lang="de-DE" sz="1200" kern="1200" dirty="0" smtClean="0">
                <a:solidFill>
                  <a:schemeClr val="tx1"/>
                </a:solidFill>
                <a:effectLst/>
                <a:latin typeface="+mn-lt"/>
                <a:ea typeface="+mn-ea"/>
                <a:cs typeface="+mn-cs"/>
              </a:rPr>
              <a:t> stress </a:t>
            </a:r>
            <a:r>
              <a:rPr lang="de-DE" sz="1200" kern="1200" dirty="0" err="1" smtClean="0">
                <a:solidFill>
                  <a:schemeClr val="tx1"/>
                </a:solidFill>
                <a:effectLst/>
                <a:latin typeface="+mn-lt"/>
                <a:ea typeface="+mn-ea"/>
                <a:cs typeface="+mn-cs"/>
              </a:rPr>
              <a:t>conditions</a:t>
            </a:r>
            <a:r>
              <a:rPr lang="de-DE" sz="1200" kern="1200" dirty="0" smtClean="0">
                <a:solidFill>
                  <a:schemeClr val="tx1"/>
                </a:solidFill>
                <a:effectLst/>
                <a:latin typeface="+mn-lt"/>
                <a:ea typeface="+mn-ea"/>
                <a:cs typeface="+mn-cs"/>
              </a:rPr>
              <a:t> (4% v/v </a:t>
            </a:r>
            <a:r>
              <a:rPr lang="de-DE" sz="1200" kern="1200" dirty="0" err="1" smtClean="0">
                <a:solidFill>
                  <a:schemeClr val="tx1"/>
                </a:solidFill>
                <a:effectLst/>
                <a:latin typeface="+mn-lt"/>
                <a:ea typeface="+mn-ea"/>
                <a:cs typeface="+mn-cs"/>
              </a:rPr>
              <a:t>ethanol</a:t>
            </a:r>
            <a:r>
              <a:rPr lang="de-DE"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10</a:t>
            </a:fld>
            <a:endParaRPr lang="en-US"/>
          </a:p>
        </p:txBody>
      </p:sp>
    </p:spTree>
    <p:extLst>
      <p:ext uri="{BB962C8B-B14F-4D97-AF65-F5344CB8AC3E}">
        <p14:creationId xmlns:p14="http://schemas.microsoft.com/office/powerpoint/2010/main" val="4087105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10. </a:t>
            </a:r>
            <a:r>
              <a:rPr lang="de-DE" sz="1200" b="1" kern="1200" dirty="0" err="1" smtClean="0">
                <a:solidFill>
                  <a:schemeClr val="tx1"/>
                </a:solidFill>
                <a:effectLst/>
                <a:latin typeface="+mn-lt"/>
                <a:ea typeface="+mn-ea"/>
                <a:cs typeface="+mn-cs"/>
              </a:rPr>
              <a:t>Reproducibility</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between</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biological</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replicates</a:t>
            </a:r>
            <a:r>
              <a:rPr lang="de-DE" sz="1200" b="1" kern="1200" dirty="0" smtClean="0">
                <a:solidFill>
                  <a:schemeClr val="tx1"/>
                </a:solidFill>
                <a:effectLst/>
                <a:latin typeface="+mn-lt"/>
                <a:ea typeface="+mn-ea"/>
                <a:cs typeface="+mn-cs"/>
              </a:rPr>
              <a:t>. A. </a:t>
            </a:r>
            <a:r>
              <a:rPr lang="de-DE" sz="1200" kern="1200" dirty="0" smtClean="0">
                <a:solidFill>
                  <a:schemeClr val="tx1"/>
                </a:solidFill>
                <a:effectLst/>
                <a:latin typeface="+mn-lt"/>
                <a:ea typeface="+mn-ea"/>
                <a:cs typeface="+mn-cs"/>
              </a:rPr>
              <a:t>Pearson </a:t>
            </a:r>
            <a:r>
              <a:rPr lang="de-DE" sz="1200" kern="1200" dirty="0" err="1" smtClean="0">
                <a:solidFill>
                  <a:schemeClr val="tx1"/>
                </a:solidFill>
                <a:effectLst/>
                <a:latin typeface="+mn-lt"/>
                <a:ea typeface="+mn-ea"/>
                <a:cs typeface="+mn-cs"/>
              </a:rPr>
              <a:t>correlation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between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normalized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ratios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between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biological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replicates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all </a:t>
            </a:r>
            <a:r>
              <a:rPr lang="de-DE" sz="1200" kern="1200" dirty="0" err="1" smtClean="0">
                <a:solidFill>
                  <a:schemeClr val="tx1"/>
                </a:solidFill>
                <a:effectLst/>
                <a:latin typeface="+mn-lt"/>
                <a:ea typeface="+mn-ea"/>
                <a:cs typeface="+mn-cs"/>
              </a:rPr>
              <a:t>seven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phases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experiment</a:t>
            </a:r>
            <a:r>
              <a:rPr lang="de-DE" sz="1200" kern="1200" dirty="0" smtClean="0">
                <a:solidFill>
                  <a:schemeClr val="tx1"/>
                </a:solidFill>
                <a:effectLst/>
                <a:latin typeface="+mn-lt"/>
                <a:ea typeface="+mn-ea"/>
                <a:cs typeface="+mn-cs"/>
              </a:rPr>
              <a:t>.</a:t>
            </a:r>
            <a:r>
              <a:rPr lang="de-DE" sz="1200" b="1"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11</a:t>
            </a:fld>
            <a:endParaRPr lang="en-US"/>
          </a:p>
        </p:txBody>
      </p:sp>
    </p:spTree>
    <p:extLst>
      <p:ext uri="{BB962C8B-B14F-4D97-AF65-F5344CB8AC3E}">
        <p14:creationId xmlns:p14="http://schemas.microsoft.com/office/powerpoint/2010/main" val="3475088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10. </a:t>
            </a:r>
            <a:r>
              <a:rPr lang="de-DE" sz="1200" b="1" kern="1200" dirty="0" err="1" smtClean="0">
                <a:solidFill>
                  <a:schemeClr val="tx1"/>
                </a:solidFill>
                <a:effectLst/>
                <a:latin typeface="+mn-lt"/>
                <a:ea typeface="+mn-ea"/>
                <a:cs typeface="+mn-cs"/>
              </a:rPr>
              <a:t>Reproducibility</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between</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biological</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replicates</a:t>
            </a:r>
            <a:r>
              <a:rPr lang="de-DE" sz="1200" b="1" kern="1200" dirty="0" smtClean="0">
                <a:solidFill>
                  <a:schemeClr val="tx1"/>
                </a:solidFill>
                <a:effectLst/>
                <a:latin typeface="+mn-lt"/>
                <a:ea typeface="+mn-ea"/>
                <a:cs typeface="+mn-cs"/>
              </a:rPr>
              <a:t>. B. </a:t>
            </a:r>
            <a:r>
              <a:rPr lang="de-DE" sz="1200" kern="1200" dirty="0" smtClean="0">
                <a:solidFill>
                  <a:schemeClr val="tx1"/>
                </a:solidFill>
                <a:effectLst/>
                <a:latin typeface="+mn-lt"/>
                <a:ea typeface="+mn-ea"/>
                <a:cs typeface="+mn-cs"/>
              </a:rPr>
              <a:t>Pearson </a:t>
            </a:r>
            <a:r>
              <a:rPr lang="de-DE" sz="1200" kern="1200" dirty="0" err="1" smtClean="0">
                <a:solidFill>
                  <a:schemeClr val="tx1"/>
                </a:solidFill>
                <a:effectLst/>
                <a:latin typeface="+mn-lt"/>
                <a:ea typeface="+mn-ea"/>
                <a:cs typeface="+mn-cs"/>
              </a:rPr>
              <a:t>correlation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between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normalized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ratios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between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biological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replicates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all </a:t>
            </a:r>
            <a:r>
              <a:rPr lang="de-DE" sz="1200" kern="1200" dirty="0" err="1" smtClean="0">
                <a:solidFill>
                  <a:schemeClr val="tx1"/>
                </a:solidFill>
                <a:effectLst/>
                <a:latin typeface="+mn-lt"/>
                <a:ea typeface="+mn-ea"/>
                <a:cs typeface="+mn-cs"/>
              </a:rPr>
              <a:t>three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phases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ethanol</a:t>
            </a:r>
            <a:r>
              <a:rPr lang="de-DE" sz="1200" kern="1200" dirty="0" smtClean="0">
                <a:solidFill>
                  <a:schemeClr val="tx1"/>
                </a:solidFill>
                <a:effectLst/>
                <a:latin typeface="+mn-lt"/>
                <a:ea typeface="+mn-ea"/>
                <a:cs typeface="+mn-cs"/>
              </a:rPr>
              <a:t> stress </a:t>
            </a:r>
            <a:r>
              <a:rPr lang="de-DE" sz="1200" kern="1200" dirty="0" err="1" smtClean="0">
                <a:solidFill>
                  <a:schemeClr val="tx1"/>
                </a:solidFill>
                <a:effectLst/>
                <a:latin typeface="+mn-lt"/>
                <a:ea typeface="+mn-ea"/>
                <a:cs typeface="+mn-cs"/>
              </a:rPr>
              <a:t>experiment</a:t>
            </a:r>
            <a:r>
              <a:rPr lang="de-DE"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12</a:t>
            </a:fld>
            <a:endParaRPr lang="en-US"/>
          </a:p>
        </p:txBody>
      </p:sp>
    </p:spTree>
    <p:extLst>
      <p:ext uri="{BB962C8B-B14F-4D97-AF65-F5344CB8AC3E}">
        <p14:creationId xmlns:p14="http://schemas.microsoft.com/office/powerpoint/2010/main" val="203167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a:t>
            </a:r>
            <a:r>
              <a:rPr lang="de-DE" sz="1200" b="1" kern="1200" dirty="0" smtClean="0">
                <a:solidFill>
                  <a:schemeClr val="tx1"/>
                </a:solidFill>
                <a:effectLst/>
                <a:latin typeface="+mn-lt"/>
                <a:ea typeface="+mn-ea"/>
                <a:cs typeface="+mn-cs"/>
              </a:rPr>
              <a:t> 11. </a:t>
            </a:r>
            <a:r>
              <a:rPr lang="de-DE" sz="1200" b="1" kern="1200" dirty="0" err="1" smtClean="0">
                <a:solidFill>
                  <a:schemeClr val="tx1"/>
                </a:solidFill>
                <a:effectLst/>
                <a:latin typeface="+mn-lt"/>
                <a:ea typeface="+mn-ea"/>
                <a:cs typeface="+mn-cs"/>
              </a:rPr>
              <a:t>Reproducibility</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of</a:t>
            </a:r>
            <a:r>
              <a:rPr lang="de-DE" sz="1200" b="1" kern="1200" dirty="0" smtClean="0">
                <a:solidFill>
                  <a:schemeClr val="tx1"/>
                </a:solidFill>
                <a:effectLst/>
                <a:latin typeface="+mn-lt"/>
                <a:ea typeface="+mn-ea"/>
                <a:cs typeface="+mn-cs"/>
              </a:rPr>
              <a:t> individual </a:t>
            </a:r>
            <a:r>
              <a:rPr lang="de-DE" sz="1200" b="1" kern="1200" dirty="0" err="1" smtClean="0">
                <a:solidFill>
                  <a:schemeClr val="tx1"/>
                </a:solidFill>
                <a:effectLst/>
                <a:latin typeface="+mn-lt"/>
                <a:ea typeface="+mn-ea"/>
                <a:cs typeface="+mn-cs"/>
              </a:rPr>
              <a:t>proteins</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during</a:t>
            </a:r>
            <a:r>
              <a:rPr lang="de-DE" sz="1200" b="1" kern="1200" dirty="0" smtClean="0">
                <a:solidFill>
                  <a:schemeClr val="tx1"/>
                </a:solidFill>
                <a:effectLst/>
                <a:latin typeface="+mn-lt"/>
                <a:ea typeface="+mn-ea"/>
                <a:cs typeface="+mn-cs"/>
              </a:rPr>
              <a:t> </a:t>
            </a:r>
            <a:r>
              <a:rPr lang="de-DE" sz="1200" b="1" i="1" kern="1200" dirty="0" err="1" smtClean="0">
                <a:solidFill>
                  <a:schemeClr val="tx1"/>
                </a:solidFill>
                <a:effectLst/>
                <a:latin typeface="+mn-lt"/>
                <a:ea typeface="+mn-ea"/>
                <a:cs typeface="+mn-cs"/>
              </a:rPr>
              <a:t>E.coli</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growth</a:t>
            </a:r>
            <a:r>
              <a:rPr lang="de-DE"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Protein profiles of  GAPDH </a:t>
            </a:r>
            <a:r>
              <a:rPr lang="en-US" sz="1200" b="1"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OmpX</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MalE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obtained from this study correlated well with recently published MS/Western blot data from a previous study </a:t>
            </a:r>
            <a:r>
              <a:rPr lang="en-US" sz="1200" b="1" kern="120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hlinkClick r:id="rId3" action="ppaction://hlinkfile" tooltip="Soares, 2013 #1565"/>
              </a:rPr>
              <a:t>Soares</a:t>
            </a:r>
            <a:r>
              <a:rPr lang="en-US" sz="1200" u="none" strike="noStrike" kern="1200" dirty="0" smtClean="0">
                <a:solidFill>
                  <a:schemeClr val="tx1"/>
                </a:solidFill>
                <a:effectLst/>
                <a:latin typeface="+mn-lt"/>
                <a:ea typeface="+mn-ea"/>
                <a:cs typeface="+mn-cs"/>
                <a:hlinkClick r:id="rId3" action="ppaction://hlinkfile" tooltip="Soares, 2013 #1565"/>
              </a:rPr>
              <a:t> et al., 2013</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13</a:t>
            </a:fld>
            <a:endParaRPr lang="en-US"/>
          </a:p>
        </p:txBody>
      </p:sp>
    </p:spTree>
    <p:extLst>
      <p:ext uri="{BB962C8B-B14F-4D97-AF65-F5344CB8AC3E}">
        <p14:creationId xmlns:p14="http://schemas.microsoft.com/office/powerpoint/2010/main" val="315047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12. </a:t>
            </a:r>
            <a:r>
              <a:rPr lang="en-US" sz="1200" b="1" i="1" kern="1200" dirty="0" smtClean="0">
                <a:solidFill>
                  <a:schemeClr val="tx1"/>
                </a:solidFill>
                <a:effectLst/>
                <a:latin typeface="+mn-lt"/>
                <a:ea typeface="+mn-ea"/>
                <a:cs typeface="+mn-cs"/>
              </a:rPr>
              <a:t>E.coli </a:t>
            </a:r>
            <a:r>
              <a:rPr lang="en-US" sz="1200" b="1" kern="1200" dirty="0" smtClean="0">
                <a:solidFill>
                  <a:schemeClr val="tx1"/>
                </a:solidFill>
                <a:effectLst/>
                <a:latin typeface="+mn-lt"/>
                <a:ea typeface="+mn-ea"/>
                <a:cs typeface="+mn-cs"/>
              </a:rPr>
              <a:t>cell counting. </a:t>
            </a:r>
            <a:r>
              <a:rPr lang="en-US" sz="1200" kern="1200" dirty="0" smtClean="0">
                <a:solidFill>
                  <a:schemeClr val="tx1"/>
                </a:solidFill>
                <a:effectLst/>
                <a:latin typeface="+mn-lt"/>
                <a:ea typeface="+mn-ea"/>
                <a:cs typeface="+mn-cs"/>
              </a:rPr>
              <a:t>Cells were counted using Fluorescence-activated Cell Sorting (FACS).Experiments were performed in biological duplicates (TP5) and triplicates (TP3) at an OD600 of 0.5(TP3) and 1.0(TP5) with good biological and technical reproducibility.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14</a:t>
            </a:fld>
            <a:endParaRPr lang="en-US"/>
          </a:p>
        </p:txBody>
      </p:sp>
    </p:spTree>
    <p:extLst>
      <p:ext uri="{BB962C8B-B14F-4D97-AF65-F5344CB8AC3E}">
        <p14:creationId xmlns:p14="http://schemas.microsoft.com/office/powerpoint/2010/main" val="220880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2. Performance of </a:t>
            </a:r>
            <a:r>
              <a:rPr lang="en-US" sz="1200" b="1" kern="1200" dirty="0" err="1" smtClean="0">
                <a:solidFill>
                  <a:schemeClr val="tx1"/>
                </a:solidFill>
                <a:effectLst/>
                <a:latin typeface="+mn-lt"/>
                <a:ea typeface="+mn-ea"/>
                <a:cs typeface="+mn-cs"/>
              </a:rPr>
              <a:t>iBAQ</a:t>
            </a:r>
            <a:r>
              <a:rPr lang="en-US" sz="1200" b="1" kern="1200" dirty="0" smtClean="0">
                <a:solidFill>
                  <a:schemeClr val="tx1"/>
                </a:solidFill>
                <a:effectLst/>
                <a:latin typeface="+mn-lt"/>
                <a:ea typeface="+mn-ea"/>
                <a:cs typeface="+mn-cs"/>
              </a:rPr>
              <a:t> standard in terms of reproducibility. A. </a:t>
            </a:r>
            <a:r>
              <a:rPr lang="de-DE" sz="1200" kern="1200" dirty="0" err="1" smtClean="0">
                <a:solidFill>
                  <a:schemeClr val="tx1"/>
                </a:solidFill>
                <a:effectLst/>
                <a:latin typeface="+mn-lt"/>
                <a:ea typeface="+mn-ea"/>
                <a:cs typeface="+mn-cs"/>
              </a:rPr>
              <a:t>Correlation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between</a:t>
            </a:r>
            <a:r>
              <a:rPr lang="de-DE" sz="1200" kern="1200" dirty="0" smtClean="0">
                <a:solidFill>
                  <a:schemeClr val="tx1"/>
                </a:solidFill>
                <a:effectLst/>
                <a:latin typeface="+mn-lt"/>
                <a:ea typeface="+mn-ea"/>
                <a:cs typeface="+mn-cs"/>
              </a:rPr>
              <a:t> UPS2 </a:t>
            </a:r>
            <a:r>
              <a:rPr lang="de-DE" sz="1200" kern="1200" dirty="0" err="1" smtClean="0">
                <a:solidFill>
                  <a:schemeClr val="tx1"/>
                </a:solidFill>
                <a:effectLst/>
                <a:latin typeface="+mn-lt"/>
                <a:ea typeface="+mn-ea"/>
                <a:cs typeface="+mn-cs"/>
              </a:rPr>
              <a:t>iBAQ</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standard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femtomolar</a:t>
            </a:r>
            <a:r>
              <a:rPr lang="en-US" sz="1200" kern="1200" dirty="0" smtClean="0">
                <a:solidFill>
                  <a:schemeClr val="tx1"/>
                </a:solidFill>
                <a:effectLst/>
                <a:latin typeface="+mn-lt"/>
                <a:ea typeface="+mn-ea"/>
                <a:cs typeface="+mn-cs"/>
              </a:rPr>
              <a:t> amounts revealed good correlation levels. </a:t>
            </a:r>
            <a:r>
              <a:rPr lang="en-US" sz="1200" b="1"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rPr>
              <a:t>Pearson correlation of </a:t>
            </a:r>
            <a:r>
              <a:rPr lang="en-US" sz="1200" kern="1200" dirty="0" err="1" smtClean="0">
                <a:solidFill>
                  <a:schemeClr val="tx1"/>
                </a:solidFill>
                <a:effectLst/>
                <a:latin typeface="+mn-lt"/>
                <a:ea typeface="+mn-ea"/>
                <a:cs typeface="+mn-cs"/>
              </a:rPr>
              <a:t>iBAQ</a:t>
            </a:r>
            <a:r>
              <a:rPr lang="en-US" sz="1200" kern="1200" dirty="0" smtClean="0">
                <a:solidFill>
                  <a:schemeClr val="tx1"/>
                </a:solidFill>
                <a:effectLst/>
                <a:latin typeface="+mn-lt"/>
                <a:ea typeface="+mn-ea"/>
                <a:cs typeface="+mn-cs"/>
              </a:rPr>
              <a:t> intensities derived from TP3 vs TP5 showed a high level of correlation with few outliers.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2</a:t>
            </a:fld>
            <a:endParaRPr lang="en-US"/>
          </a:p>
        </p:txBody>
      </p:sp>
    </p:spTree>
    <p:extLst>
      <p:ext uri="{BB962C8B-B14F-4D97-AF65-F5344CB8AC3E}">
        <p14:creationId xmlns:p14="http://schemas.microsoft.com/office/powerpoint/2010/main" val="174320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3. Economics of protein synthesis in </a:t>
            </a:r>
            <a:r>
              <a:rPr lang="en-US" sz="1200" b="1" i="1" kern="1200" dirty="0" smtClean="0">
                <a:solidFill>
                  <a:schemeClr val="tx1"/>
                </a:solidFill>
                <a:effectLst/>
                <a:latin typeface="+mn-lt"/>
                <a:ea typeface="+mn-ea"/>
                <a:cs typeface="+mn-cs"/>
              </a:rPr>
              <a:t>E.coli</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During growth in minimal media, bacteria have evolved the capacity to prioritize which proteins/functions are required to be synthesized based on necessity.</a:t>
            </a:r>
            <a:r>
              <a:rPr lang="en-US" sz="1200" b="1" kern="120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Glycolytic enzymes which are essential for growth and survival either increase or stay constant regardless of their growth stage (sold lines represent ratios; dashed lines represent copy numbers).</a:t>
            </a:r>
            <a:r>
              <a:rPr lang="en-US" sz="1200" b="1" kern="1200" dirty="0" smtClean="0">
                <a:solidFill>
                  <a:schemeClr val="tx1"/>
                </a:solidFill>
                <a:effectLst/>
                <a:latin typeface="+mn-lt"/>
                <a:ea typeface="+mn-ea"/>
                <a:cs typeface="+mn-cs"/>
              </a:rPr>
              <a:t> B. </a:t>
            </a:r>
            <a:r>
              <a:rPr lang="en-US" sz="1200" kern="1200" dirty="0" smtClean="0">
                <a:solidFill>
                  <a:schemeClr val="tx1"/>
                </a:solidFill>
                <a:effectLst/>
                <a:latin typeface="+mn-lt"/>
                <a:ea typeface="+mn-ea"/>
                <a:cs typeface="+mn-cs"/>
              </a:rPr>
              <a:t>On the contrary, cold shock proteins whose exclusive function is to respond upon cold shock decrease in their protein synthetic rates during later stages of growth, as they are considered as essential in stationary phase specific growth conditions.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3</a:t>
            </a:fld>
            <a:endParaRPr lang="en-US"/>
          </a:p>
        </p:txBody>
      </p:sp>
    </p:spTree>
    <p:extLst>
      <p:ext uri="{BB962C8B-B14F-4D97-AF65-F5344CB8AC3E}">
        <p14:creationId xmlns:p14="http://schemas.microsoft.com/office/powerpoint/2010/main" val="43853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4. GO enrichment analysis of standard deviation bins during </a:t>
            </a:r>
            <a:r>
              <a:rPr lang="en-US" sz="1200" b="1" i="1" kern="1200" dirty="0" smtClean="0">
                <a:solidFill>
                  <a:schemeClr val="tx1"/>
                </a:solidFill>
                <a:effectLst/>
                <a:latin typeface="+mn-lt"/>
                <a:ea typeface="+mn-ea"/>
                <a:cs typeface="+mn-cs"/>
              </a:rPr>
              <a:t>E.coli</a:t>
            </a:r>
            <a:r>
              <a:rPr lang="en-US" sz="1200" b="1" kern="1200" dirty="0" smtClean="0">
                <a:solidFill>
                  <a:schemeClr val="tx1"/>
                </a:solidFill>
                <a:effectLst/>
                <a:latin typeface="+mn-lt"/>
                <a:ea typeface="+mn-ea"/>
                <a:cs typeface="+mn-cs"/>
              </a:rPr>
              <a:t> growth.</a:t>
            </a:r>
            <a:r>
              <a:rPr lang="en-US" sz="1200" kern="1200" dirty="0" smtClean="0">
                <a:solidFill>
                  <a:schemeClr val="tx1"/>
                </a:solidFill>
                <a:effectLst/>
                <a:latin typeface="+mn-lt"/>
                <a:ea typeface="+mn-ea"/>
                <a:cs typeface="+mn-cs"/>
              </a:rPr>
              <a:t> The magnitude of protein fluctuation was expressed by calculating the standard deviation of the log-transformed ratios across the growth phases or time points. The resulting quartiles of the distribution were used to bin proteins according to the extent of fluctuation. Those belonging to the quartile with the highest standard deviation (75-100 %) were defined as “fluctuating” or dynamic, whereas those belonging to the quartile with the lowest standard deviation (0-25 %) were defined as “non-fluctuating” or static.</a:t>
            </a:r>
          </a:p>
          <a:p>
            <a:endParaRPr lang="en-US" dirty="0"/>
          </a:p>
        </p:txBody>
      </p:sp>
      <p:sp>
        <p:nvSpPr>
          <p:cNvPr id="4" name="Slide Number Placeholder 3"/>
          <p:cNvSpPr>
            <a:spLocks noGrp="1"/>
          </p:cNvSpPr>
          <p:nvPr>
            <p:ph type="sldNum" sz="quarter" idx="10"/>
          </p:nvPr>
        </p:nvSpPr>
        <p:spPr/>
        <p:txBody>
          <a:bodyPr/>
          <a:lstStyle/>
          <a:p>
            <a:fld id="{8AC4F745-E509-4879-A557-CEE487411A21}" type="slidenum">
              <a:rPr lang="en-US" smtClean="0"/>
              <a:t>4</a:t>
            </a:fld>
            <a:endParaRPr lang="en-US"/>
          </a:p>
        </p:txBody>
      </p:sp>
    </p:spTree>
    <p:extLst>
      <p:ext uri="{BB962C8B-B14F-4D97-AF65-F5344CB8AC3E}">
        <p14:creationId xmlns:p14="http://schemas.microsoft.com/office/powerpoint/2010/main" val="7259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5. GO enrichment analysis of Hierarchical clustering during </a:t>
            </a:r>
            <a:r>
              <a:rPr lang="en-US" sz="1200" b="1" i="1" kern="1200" dirty="0" smtClean="0">
                <a:solidFill>
                  <a:schemeClr val="tx1"/>
                </a:solidFill>
                <a:effectLst/>
                <a:latin typeface="+mn-lt"/>
                <a:ea typeface="+mn-ea"/>
                <a:cs typeface="+mn-cs"/>
              </a:rPr>
              <a:t>E.coli </a:t>
            </a:r>
            <a:r>
              <a:rPr lang="en-US" sz="1200" b="1" kern="1200" dirty="0" smtClean="0">
                <a:solidFill>
                  <a:schemeClr val="tx1"/>
                </a:solidFill>
                <a:effectLst/>
                <a:latin typeface="+mn-lt"/>
                <a:ea typeface="+mn-ea"/>
                <a:cs typeface="+mn-cs"/>
              </a:rPr>
              <a:t>growth. </a:t>
            </a:r>
            <a:r>
              <a:rPr lang="en-US" sz="1200" kern="1200" dirty="0" smtClean="0">
                <a:solidFill>
                  <a:schemeClr val="tx1"/>
                </a:solidFill>
                <a:effectLst/>
                <a:latin typeface="+mn-lt"/>
                <a:ea typeface="+mn-ea"/>
                <a:cs typeface="+mn-cs"/>
              </a:rPr>
              <a:t>GO enrichment analysis was performed on the 5 clusters of the 25% significantly changing proteins during growth (</a:t>
            </a:r>
            <a:r>
              <a:rPr lang="en-US" sz="1200" b="1" kern="1200" dirty="0" smtClean="0">
                <a:solidFill>
                  <a:schemeClr val="tx1"/>
                </a:solidFill>
                <a:effectLst/>
                <a:latin typeface="+mn-lt"/>
                <a:ea typeface="+mn-ea"/>
                <a:cs typeface="+mn-cs"/>
              </a:rPr>
              <a:t>Fig 3A.)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5</a:t>
            </a:fld>
            <a:endParaRPr lang="en-US"/>
          </a:p>
        </p:txBody>
      </p:sp>
    </p:spTree>
    <p:extLst>
      <p:ext uri="{BB962C8B-B14F-4D97-AF65-F5344CB8AC3E}">
        <p14:creationId xmlns:p14="http://schemas.microsoft.com/office/powerpoint/2010/main" val="120736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6A. Peak time </a:t>
            </a:r>
            <a:r>
              <a:rPr lang="de-DE" sz="1200" b="1" kern="1200" dirty="0" err="1" smtClean="0">
                <a:solidFill>
                  <a:schemeClr val="tx1"/>
                </a:solidFill>
                <a:effectLst/>
                <a:latin typeface="+mn-lt"/>
                <a:ea typeface="+mn-ea"/>
                <a:cs typeface="+mn-cs"/>
              </a:rPr>
              <a:t>index</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during</a:t>
            </a:r>
            <a:r>
              <a:rPr lang="de-DE" sz="1200" b="1" kern="1200" dirty="0" smtClean="0">
                <a:solidFill>
                  <a:schemeClr val="tx1"/>
                </a:solidFill>
                <a:effectLst/>
                <a:latin typeface="+mn-lt"/>
                <a:ea typeface="+mn-ea"/>
                <a:cs typeface="+mn-cs"/>
              </a:rPr>
              <a:t> </a:t>
            </a:r>
            <a:r>
              <a:rPr lang="de-DE" sz="1200" b="1" i="1" kern="1200" dirty="0" err="1" smtClean="0">
                <a:solidFill>
                  <a:schemeClr val="tx1"/>
                </a:solidFill>
                <a:effectLst/>
                <a:latin typeface="+mn-lt"/>
                <a:ea typeface="+mn-ea"/>
                <a:cs typeface="+mn-cs"/>
              </a:rPr>
              <a:t>E.coli</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growth</a:t>
            </a:r>
            <a:r>
              <a:rPr lang="de-DE"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each protein we determined the experimental condition of its highest expression per growth condition. </a:t>
            </a:r>
            <a:r>
              <a:rPr lang="en-US" sz="1200" b="1"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rPr>
              <a:t>To assign the resulting ‘peak time index’ of every protein to a specific growth phase respective time point, we applied hierarchical clustering on these values using the Euclidian distance and a defined cluster numbers of seven (growth phase).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6</a:t>
            </a:fld>
            <a:endParaRPr lang="en-US"/>
          </a:p>
        </p:txBody>
      </p:sp>
    </p:spTree>
    <p:extLst>
      <p:ext uri="{BB962C8B-B14F-4D97-AF65-F5344CB8AC3E}">
        <p14:creationId xmlns:p14="http://schemas.microsoft.com/office/powerpoint/2010/main" val="397174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6B. Peak time </a:t>
            </a:r>
            <a:r>
              <a:rPr lang="de-DE" sz="1200" b="1" kern="1200" dirty="0" err="1" smtClean="0">
                <a:solidFill>
                  <a:schemeClr val="tx1"/>
                </a:solidFill>
                <a:effectLst/>
                <a:latin typeface="+mn-lt"/>
                <a:ea typeface="+mn-ea"/>
                <a:cs typeface="+mn-cs"/>
              </a:rPr>
              <a:t>index</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during</a:t>
            </a:r>
            <a:r>
              <a:rPr lang="de-DE" sz="1200" b="1" kern="1200" dirty="0" smtClean="0">
                <a:solidFill>
                  <a:schemeClr val="tx1"/>
                </a:solidFill>
                <a:effectLst/>
                <a:latin typeface="+mn-lt"/>
                <a:ea typeface="+mn-ea"/>
                <a:cs typeface="+mn-cs"/>
              </a:rPr>
              <a:t> </a:t>
            </a:r>
            <a:r>
              <a:rPr lang="de-DE" sz="1200" b="1" i="1" kern="1200" dirty="0" err="1" smtClean="0">
                <a:solidFill>
                  <a:schemeClr val="tx1"/>
                </a:solidFill>
                <a:effectLst/>
                <a:latin typeface="+mn-lt"/>
                <a:ea typeface="+mn-ea"/>
                <a:cs typeface="+mn-cs"/>
              </a:rPr>
              <a:t>E.coli</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growth</a:t>
            </a:r>
            <a:r>
              <a:rPr lang="de-DE"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assign the resulting ‘peak time index’ of every protein to a specific growth phase respective time point, we applied hierarchical clustering on these values using the Euclidian distance and a defined cluster numbers of seven (growth phase).</a:t>
            </a:r>
          </a:p>
          <a:p>
            <a:endParaRPr lang="en-US" dirty="0"/>
          </a:p>
        </p:txBody>
      </p:sp>
      <p:sp>
        <p:nvSpPr>
          <p:cNvPr id="4" name="Slide Number Placeholder 3"/>
          <p:cNvSpPr>
            <a:spLocks noGrp="1"/>
          </p:cNvSpPr>
          <p:nvPr>
            <p:ph type="sldNum" sz="quarter" idx="10"/>
          </p:nvPr>
        </p:nvSpPr>
        <p:spPr/>
        <p:txBody>
          <a:bodyPr/>
          <a:lstStyle/>
          <a:p>
            <a:fld id="{8AC4F745-E509-4879-A557-CEE487411A21}" type="slidenum">
              <a:rPr lang="en-US" smtClean="0"/>
              <a:t>7</a:t>
            </a:fld>
            <a:endParaRPr lang="en-US"/>
          </a:p>
        </p:txBody>
      </p:sp>
    </p:spTree>
    <p:extLst>
      <p:ext uri="{BB962C8B-B14F-4D97-AF65-F5344CB8AC3E}">
        <p14:creationId xmlns:p14="http://schemas.microsoft.com/office/powerpoint/2010/main" val="231322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7. Peak time </a:t>
            </a:r>
            <a:r>
              <a:rPr lang="de-DE" sz="1200" b="1" kern="1200" dirty="0" err="1" smtClean="0">
                <a:solidFill>
                  <a:schemeClr val="tx1"/>
                </a:solidFill>
                <a:effectLst/>
                <a:latin typeface="+mn-lt"/>
                <a:ea typeface="+mn-ea"/>
                <a:cs typeface="+mn-cs"/>
              </a:rPr>
              <a:t>index</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during</a:t>
            </a:r>
            <a:r>
              <a:rPr lang="de-DE" sz="1200" b="1" kern="1200" dirty="0" smtClean="0">
                <a:solidFill>
                  <a:schemeClr val="tx1"/>
                </a:solidFill>
                <a:effectLst/>
                <a:latin typeface="+mn-lt"/>
                <a:ea typeface="+mn-ea"/>
                <a:cs typeface="+mn-cs"/>
              </a:rPr>
              <a:t> </a:t>
            </a:r>
            <a:r>
              <a:rPr lang="de-DE" sz="1200" b="1" i="1" kern="1200" dirty="0" err="1" smtClean="0">
                <a:solidFill>
                  <a:schemeClr val="tx1"/>
                </a:solidFill>
                <a:effectLst/>
                <a:latin typeface="+mn-lt"/>
                <a:ea typeface="+mn-ea"/>
                <a:cs typeface="+mn-cs"/>
              </a:rPr>
              <a:t>E.coli</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ethanol</a:t>
            </a:r>
            <a:r>
              <a:rPr lang="de-DE" sz="1200" b="1" kern="1200" dirty="0" smtClean="0">
                <a:solidFill>
                  <a:schemeClr val="tx1"/>
                </a:solidFill>
                <a:effectLst/>
                <a:latin typeface="+mn-lt"/>
                <a:ea typeface="+mn-ea"/>
                <a:cs typeface="+mn-cs"/>
              </a:rPr>
              <a:t> stress. </a:t>
            </a:r>
            <a:r>
              <a:rPr lang="en-US" sz="1200" kern="1200" dirty="0" smtClean="0">
                <a:solidFill>
                  <a:schemeClr val="tx1"/>
                </a:solidFill>
                <a:effectLst/>
                <a:latin typeface="+mn-lt"/>
                <a:ea typeface="+mn-ea"/>
                <a:cs typeface="+mn-cs"/>
              </a:rPr>
              <a:t>For each protein we determined the experimental condition of its highest expression per ethanol stress condition.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assign the resulting ‘peak time index’ of every protein to a specific growth phase respective time point, we applied hierarchical clustering on these values using the Euclidian distance and a defined cluster numbers of three (ethanol stress time points). Replicate 1 </a:t>
            </a:r>
            <a:r>
              <a:rPr lang="en-US" sz="1200" b="1" kern="1200" dirty="0" smtClean="0">
                <a:solidFill>
                  <a:schemeClr val="tx1"/>
                </a:solidFill>
                <a:effectLst/>
                <a:latin typeface="+mn-lt"/>
                <a:ea typeface="+mn-ea"/>
                <a:cs typeface="+mn-cs"/>
              </a:rPr>
              <a:t>(A.) </a:t>
            </a:r>
            <a:r>
              <a:rPr lang="en-US" sz="1200" b="0" kern="1200" dirty="0" smtClean="0">
                <a:solidFill>
                  <a:schemeClr val="tx1"/>
                </a:solidFill>
                <a:effectLst/>
                <a:latin typeface="+mn-lt"/>
                <a:ea typeface="+mn-ea"/>
                <a:cs typeface="+mn-cs"/>
              </a:rPr>
              <a:t>and</a:t>
            </a:r>
            <a:r>
              <a:rPr lang="en-US" sz="1200" b="0" kern="1200" baseline="0" dirty="0" smtClean="0">
                <a:solidFill>
                  <a:schemeClr val="tx1"/>
                </a:solidFill>
                <a:effectLst/>
                <a:latin typeface="+mn-lt"/>
                <a:ea typeface="+mn-ea"/>
                <a:cs typeface="+mn-cs"/>
              </a:rPr>
              <a:t> Replicate 2 (</a:t>
            </a:r>
            <a:r>
              <a:rPr lang="en-US" sz="1200" b="1" kern="1200" baseline="0" dirty="0" smtClean="0">
                <a:solidFill>
                  <a:schemeClr val="tx1"/>
                </a:solidFill>
                <a:effectLst/>
                <a:latin typeface="+mn-lt"/>
                <a:ea typeface="+mn-ea"/>
                <a:cs typeface="+mn-cs"/>
              </a:rPr>
              <a:t>B.) </a:t>
            </a:r>
            <a:r>
              <a:rPr lang="en-US" sz="1200" b="0" kern="1200" baseline="0" dirty="0" smtClean="0">
                <a:solidFill>
                  <a:schemeClr val="tx1"/>
                </a:solidFill>
                <a:effectLst/>
                <a:latin typeface="+mn-lt"/>
                <a:ea typeface="+mn-ea"/>
                <a:cs typeface="+mn-cs"/>
              </a:rPr>
              <a:t> are shown above.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8</a:t>
            </a:fld>
            <a:endParaRPr lang="en-US"/>
          </a:p>
        </p:txBody>
      </p:sp>
    </p:spTree>
    <p:extLst>
      <p:ext uri="{BB962C8B-B14F-4D97-AF65-F5344CB8AC3E}">
        <p14:creationId xmlns:p14="http://schemas.microsoft.com/office/powerpoint/2010/main" val="377412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Supplementary Figure </a:t>
            </a:r>
            <a:r>
              <a:rPr lang="de-DE" sz="1200" b="1" kern="1200" dirty="0" smtClean="0">
                <a:solidFill>
                  <a:schemeClr val="tx1"/>
                </a:solidFill>
                <a:effectLst/>
                <a:latin typeface="+mn-lt"/>
                <a:ea typeface="+mn-ea"/>
                <a:cs typeface="+mn-cs"/>
              </a:rPr>
              <a:t>8. A. </a:t>
            </a:r>
            <a:r>
              <a:rPr lang="de-DE" sz="1200" kern="1200" dirty="0" smtClean="0">
                <a:solidFill>
                  <a:schemeClr val="tx1"/>
                </a:solidFill>
                <a:effectLst/>
                <a:latin typeface="+mn-lt"/>
                <a:ea typeface="+mn-ea"/>
                <a:cs typeface="+mn-cs"/>
              </a:rPr>
              <a:t>Relative </a:t>
            </a:r>
            <a:r>
              <a:rPr lang="de-DE" sz="1200" kern="1200" dirty="0" err="1" smtClean="0">
                <a:solidFill>
                  <a:schemeClr val="tx1"/>
                </a:solidFill>
                <a:effectLst/>
                <a:latin typeface="+mn-lt"/>
                <a:ea typeface="+mn-ea"/>
                <a:cs typeface="+mn-cs"/>
              </a:rPr>
              <a:t>and</a:t>
            </a:r>
            <a:r>
              <a:rPr lang="de-DE" sz="1200" kern="1200" dirty="0" smtClean="0">
                <a:solidFill>
                  <a:schemeClr val="tx1"/>
                </a:solidFill>
                <a:effectLst/>
                <a:latin typeface="+mn-lt"/>
                <a:ea typeface="+mn-ea"/>
                <a:cs typeface="+mn-cs"/>
              </a:rPr>
              <a:t> Absolute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dynamics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heat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shock</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proteins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growth</a:t>
            </a:r>
            <a:r>
              <a:rPr lang="de-DE" sz="1200" kern="1200" dirty="0" smtClean="0">
                <a:solidFill>
                  <a:schemeClr val="tx1"/>
                </a:solidFill>
                <a:effectLst/>
                <a:latin typeface="+mn-lt"/>
                <a:ea typeface="+mn-ea"/>
                <a:cs typeface="+mn-cs"/>
              </a:rPr>
              <a:t> in </a:t>
            </a:r>
            <a:r>
              <a:rPr lang="de-DE" sz="1200" i="1" kern="1200" dirty="0" err="1" smtClean="0">
                <a:solidFill>
                  <a:schemeClr val="tx1"/>
                </a:solidFill>
                <a:effectLst/>
                <a:latin typeface="+mn-lt"/>
                <a:ea typeface="+mn-ea"/>
                <a:cs typeface="+mn-cs"/>
              </a:rPr>
              <a:t>E.coli</a:t>
            </a:r>
            <a:r>
              <a:rPr lang="de-DE" sz="1200" kern="1200" dirty="0" smtClean="0">
                <a:solidFill>
                  <a:schemeClr val="tx1"/>
                </a:solidFill>
                <a:effectLst/>
                <a:latin typeface="+mn-lt"/>
                <a:ea typeface="+mn-ea"/>
                <a:cs typeface="+mn-cs"/>
              </a:rPr>
              <a:t>.</a:t>
            </a:r>
            <a:r>
              <a:rPr lang="de-DE" sz="1200" b="1" kern="1200" dirty="0" smtClean="0">
                <a:solidFill>
                  <a:schemeClr val="tx1"/>
                </a:solidFill>
                <a:effectLst/>
                <a:latin typeface="+mn-lt"/>
                <a:ea typeface="+mn-ea"/>
                <a:cs typeface="+mn-cs"/>
              </a:rPr>
              <a:t> B. </a:t>
            </a:r>
            <a:r>
              <a:rPr lang="de-DE" sz="1200" kern="1200" dirty="0" smtClean="0">
                <a:solidFill>
                  <a:schemeClr val="tx1"/>
                </a:solidFill>
                <a:effectLst/>
                <a:latin typeface="+mn-lt"/>
                <a:ea typeface="+mn-ea"/>
                <a:cs typeface="+mn-cs"/>
              </a:rPr>
              <a:t>Relative </a:t>
            </a:r>
            <a:r>
              <a:rPr lang="de-DE" sz="1200" kern="1200" dirty="0" err="1" smtClean="0">
                <a:solidFill>
                  <a:schemeClr val="tx1"/>
                </a:solidFill>
                <a:effectLst/>
                <a:latin typeface="+mn-lt"/>
                <a:ea typeface="+mn-ea"/>
                <a:cs typeface="+mn-cs"/>
              </a:rPr>
              <a:t>and</a:t>
            </a:r>
            <a:r>
              <a:rPr lang="de-DE" sz="1200" kern="1200" dirty="0" smtClean="0">
                <a:solidFill>
                  <a:schemeClr val="tx1"/>
                </a:solidFill>
                <a:effectLst/>
                <a:latin typeface="+mn-lt"/>
                <a:ea typeface="+mn-ea"/>
                <a:cs typeface="+mn-cs"/>
              </a:rPr>
              <a:t> Absolute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dynamics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Universal stress </a:t>
            </a:r>
            <a:r>
              <a:rPr lang="de-DE" sz="1200" kern="1200" dirty="0" err="1" smtClean="0">
                <a:solidFill>
                  <a:schemeClr val="tx1"/>
                </a:solidFill>
                <a:effectLst/>
                <a:latin typeface="+mn-lt"/>
                <a:ea typeface="+mn-ea"/>
                <a:cs typeface="+mn-cs"/>
              </a:rPr>
              <a:t>proteins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ethanol</a:t>
            </a:r>
            <a:r>
              <a:rPr lang="de-DE" sz="1200" kern="1200" dirty="0" smtClean="0">
                <a:solidFill>
                  <a:schemeClr val="tx1"/>
                </a:solidFill>
                <a:effectLst/>
                <a:latin typeface="+mn-lt"/>
                <a:ea typeface="+mn-ea"/>
                <a:cs typeface="+mn-cs"/>
              </a:rPr>
              <a:t> stress in </a:t>
            </a:r>
            <a:r>
              <a:rPr lang="de-DE" sz="1200" i="1" kern="1200" dirty="0" err="1" smtClean="0">
                <a:solidFill>
                  <a:schemeClr val="tx1"/>
                </a:solidFill>
                <a:effectLst/>
                <a:latin typeface="+mn-lt"/>
                <a:ea typeface="+mn-ea"/>
                <a:cs typeface="+mn-cs"/>
              </a:rPr>
              <a:t>E.coli</a:t>
            </a:r>
            <a:r>
              <a:rPr lang="de-DE" sz="1200" kern="1200" dirty="0" smtClean="0">
                <a:solidFill>
                  <a:schemeClr val="tx1"/>
                </a:solidFill>
                <a:effectLst/>
                <a:latin typeface="+mn-lt"/>
                <a:ea typeface="+mn-ea"/>
                <a:cs typeface="+mn-cs"/>
              </a:rPr>
              <a:t>.</a:t>
            </a:r>
            <a:r>
              <a:rPr lang="de-DE" sz="1200" b="1" kern="1200" dirty="0" smtClean="0">
                <a:solidFill>
                  <a:schemeClr val="tx1"/>
                </a:solidFill>
                <a:effectLst/>
                <a:latin typeface="+mn-lt"/>
                <a:ea typeface="+mn-ea"/>
                <a:cs typeface="+mn-cs"/>
              </a:rPr>
              <a:t> C </a:t>
            </a:r>
            <a:r>
              <a:rPr lang="de-DE" sz="1200" kern="1200" dirty="0" smtClean="0">
                <a:solidFill>
                  <a:schemeClr val="tx1"/>
                </a:solidFill>
                <a:effectLst/>
                <a:latin typeface="+mn-lt"/>
                <a:ea typeface="+mn-ea"/>
                <a:cs typeface="+mn-cs"/>
              </a:rPr>
              <a:t>Relative </a:t>
            </a:r>
            <a:r>
              <a:rPr lang="de-DE" sz="1200" kern="1200" dirty="0" err="1" smtClean="0">
                <a:solidFill>
                  <a:schemeClr val="tx1"/>
                </a:solidFill>
                <a:effectLst/>
                <a:latin typeface="+mn-lt"/>
                <a:ea typeface="+mn-ea"/>
                <a:cs typeface="+mn-cs"/>
              </a:rPr>
              <a:t>and</a:t>
            </a:r>
            <a:r>
              <a:rPr lang="de-DE" sz="1200" kern="1200" dirty="0" smtClean="0">
                <a:solidFill>
                  <a:schemeClr val="tx1"/>
                </a:solidFill>
                <a:effectLst/>
                <a:latin typeface="+mn-lt"/>
                <a:ea typeface="+mn-ea"/>
                <a:cs typeface="+mn-cs"/>
              </a:rPr>
              <a:t> Absolute </a:t>
            </a:r>
            <a:r>
              <a:rPr lang="de-DE" sz="1200" kern="1200" dirty="0" err="1" smtClean="0">
                <a:solidFill>
                  <a:schemeClr val="tx1"/>
                </a:solidFill>
                <a:effectLst/>
                <a:latin typeface="+mn-lt"/>
                <a:ea typeface="+mn-ea"/>
                <a:cs typeface="+mn-cs"/>
              </a:rPr>
              <a:t>protein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dynamics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identified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proteins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involved</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unsaturated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fatty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acid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synthesis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during</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ethanol</a:t>
            </a:r>
            <a:r>
              <a:rPr lang="de-DE" sz="1200" kern="1200" dirty="0" smtClean="0">
                <a:solidFill>
                  <a:schemeClr val="tx1"/>
                </a:solidFill>
                <a:effectLst/>
                <a:latin typeface="+mn-lt"/>
                <a:ea typeface="+mn-ea"/>
                <a:cs typeface="+mn-cs"/>
              </a:rPr>
              <a:t> stress in </a:t>
            </a:r>
            <a:r>
              <a:rPr lang="de-DE" sz="1200" i="1" kern="1200" dirty="0" err="1" smtClean="0">
                <a:solidFill>
                  <a:schemeClr val="tx1"/>
                </a:solidFill>
                <a:effectLst/>
                <a:latin typeface="+mn-lt"/>
                <a:ea typeface="+mn-ea"/>
                <a:cs typeface="+mn-cs"/>
              </a:rPr>
              <a:t>E.coli</a:t>
            </a:r>
            <a:r>
              <a:rPr lang="de-DE"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C4F745-E509-4879-A557-CEE487411A21}" type="slidenum">
              <a:rPr lang="en-US" smtClean="0"/>
              <a:t>9</a:t>
            </a:fld>
            <a:endParaRPr lang="en-US"/>
          </a:p>
        </p:txBody>
      </p:sp>
    </p:spTree>
    <p:extLst>
      <p:ext uri="{BB962C8B-B14F-4D97-AF65-F5344CB8AC3E}">
        <p14:creationId xmlns:p14="http://schemas.microsoft.com/office/powerpoint/2010/main" val="110494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303AD-12CF-472F-B237-E10EEDDF766D}"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378679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303AD-12CF-472F-B237-E10EEDDF766D}"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331299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303AD-12CF-472F-B237-E10EEDDF766D}"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267720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303AD-12CF-472F-B237-E10EEDDF766D}"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323466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303AD-12CF-472F-B237-E10EEDDF766D}"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13062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D303AD-12CF-472F-B237-E10EEDDF766D}"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130756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D303AD-12CF-472F-B237-E10EEDDF766D}" type="datetimeFigureOut">
              <a:rPr lang="en-US" smtClean="0"/>
              <a:t>11/27/2014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16217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D303AD-12CF-472F-B237-E10EEDDF766D}" type="datetimeFigureOut">
              <a:rPr lang="en-US" smtClean="0"/>
              <a:t>11/27/2014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45608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303AD-12CF-472F-B237-E10EEDDF766D}" type="datetimeFigureOut">
              <a:rPr lang="en-US" smtClean="0"/>
              <a:t>11/27/2014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358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303AD-12CF-472F-B237-E10EEDDF766D}"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410742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303AD-12CF-472F-B237-E10EEDDF766D}"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7A134-C69E-497E-8585-6A2D35062DC5}" type="slidenum">
              <a:rPr lang="en-US" smtClean="0"/>
              <a:t>‹#›</a:t>
            </a:fld>
            <a:endParaRPr lang="en-US"/>
          </a:p>
        </p:txBody>
      </p:sp>
    </p:spTree>
    <p:extLst>
      <p:ext uri="{BB962C8B-B14F-4D97-AF65-F5344CB8AC3E}">
        <p14:creationId xmlns:p14="http://schemas.microsoft.com/office/powerpoint/2010/main" val="73221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303AD-12CF-472F-B237-E10EEDDF766D}" type="datetimeFigureOut">
              <a:rPr lang="en-US" smtClean="0"/>
              <a:t>11/27/2014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7A134-C69E-497E-8585-6A2D35062DC5}" type="slidenum">
              <a:rPr lang="en-US" smtClean="0"/>
              <a:t>‹#›</a:t>
            </a:fld>
            <a:endParaRPr lang="en-US"/>
          </a:p>
        </p:txBody>
      </p:sp>
    </p:spTree>
    <p:extLst>
      <p:ext uri="{BB962C8B-B14F-4D97-AF65-F5344CB8AC3E}">
        <p14:creationId xmlns:p14="http://schemas.microsoft.com/office/powerpoint/2010/main" val="321022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4.xml"/><Relationship Id="rId7"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jpeg"/><Relationship Id="rId11" Type="http://schemas.openxmlformats.org/officeDocument/2006/relationships/image" Target="../media/image41.jpeg"/><Relationship Id="rId5" Type="http://schemas.openxmlformats.org/officeDocument/2006/relationships/chart" Target="../charts/chart6.xml"/><Relationship Id="rId10" Type="http://schemas.openxmlformats.org/officeDocument/2006/relationships/chart" Target="../charts/chart9.xml"/><Relationship Id="rId4" Type="http://schemas.openxmlformats.org/officeDocument/2006/relationships/chart" Target="../charts/chart5.xml"/><Relationship Id="rId9"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935506" y="462279"/>
            <a:ext cx="5323500" cy="6108510"/>
          </a:xfrm>
          <a:prstGeom prst="rect">
            <a:avLst/>
          </a:prstGeom>
          <a:noFill/>
          <a:ln w="9525">
            <a:noFill/>
            <a:miter lim="800000"/>
            <a:headEnd/>
            <a:tailEnd/>
          </a:ln>
        </p:spPr>
      </p:pic>
      <p:grpSp>
        <p:nvGrpSpPr>
          <p:cNvPr id="5" name="Group 4"/>
          <p:cNvGrpSpPr/>
          <p:nvPr/>
        </p:nvGrpSpPr>
        <p:grpSpPr>
          <a:xfrm>
            <a:off x="7302981" y="462279"/>
            <a:ext cx="4536741" cy="6108510"/>
            <a:chOff x="31575375" y="6324600"/>
            <a:chExt cx="8582025" cy="10744200"/>
          </a:xfrm>
        </p:grpSpPr>
        <p:pic>
          <p:nvPicPr>
            <p:cNvPr id="6" name="Picture 3"/>
            <p:cNvPicPr>
              <a:picLocks noChangeAspect="1" noChangeArrowheads="1"/>
            </p:cNvPicPr>
            <p:nvPr/>
          </p:nvPicPr>
          <p:blipFill>
            <a:blip r:embed="rId4" cstate="print"/>
            <a:srcRect/>
            <a:stretch>
              <a:fillRect/>
            </a:stretch>
          </p:blipFill>
          <p:spPr bwMode="auto">
            <a:xfrm>
              <a:off x="31575375" y="6324600"/>
              <a:ext cx="8582025" cy="8593332"/>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34887248" y="15062200"/>
              <a:ext cx="2229597" cy="2006600"/>
            </a:xfrm>
            <a:prstGeom prst="rect">
              <a:avLst/>
            </a:prstGeom>
            <a:noFill/>
            <a:ln w="9525">
              <a:noFill/>
              <a:miter lim="800000"/>
              <a:headEnd/>
              <a:tailEnd/>
            </a:ln>
          </p:spPr>
        </p:pic>
      </p:grpSp>
      <p:sp>
        <p:nvSpPr>
          <p:cNvPr id="8" name="TextBox 7"/>
          <p:cNvSpPr txBox="1"/>
          <p:nvPr/>
        </p:nvSpPr>
        <p:spPr>
          <a:xfrm>
            <a:off x="202019" y="584791"/>
            <a:ext cx="435934" cy="369332"/>
          </a:xfrm>
          <a:prstGeom prst="rect">
            <a:avLst/>
          </a:prstGeom>
          <a:noFill/>
        </p:spPr>
        <p:txBody>
          <a:bodyPr wrap="square" rtlCol="0">
            <a:spAutoFit/>
          </a:bodyPr>
          <a:lstStyle/>
          <a:p>
            <a:r>
              <a:rPr lang="en-US" b="1" dirty="0" smtClean="0"/>
              <a:t>A.</a:t>
            </a:r>
            <a:endParaRPr lang="en-US" b="1" dirty="0"/>
          </a:p>
        </p:txBody>
      </p:sp>
      <p:sp>
        <p:nvSpPr>
          <p:cNvPr id="9" name="TextBox 8"/>
          <p:cNvSpPr txBox="1"/>
          <p:nvPr/>
        </p:nvSpPr>
        <p:spPr>
          <a:xfrm>
            <a:off x="7095481" y="588331"/>
            <a:ext cx="435934" cy="369332"/>
          </a:xfrm>
          <a:prstGeom prst="rect">
            <a:avLst/>
          </a:prstGeom>
          <a:noFill/>
        </p:spPr>
        <p:txBody>
          <a:bodyPr wrap="square" rtlCol="0">
            <a:spAutoFit/>
          </a:bodyPr>
          <a:lstStyle/>
          <a:p>
            <a:r>
              <a:rPr lang="en-US" b="1" dirty="0"/>
              <a:t>B</a:t>
            </a:r>
            <a:r>
              <a:rPr lang="en-US" b="1" dirty="0" smtClean="0"/>
              <a:t>.</a:t>
            </a:r>
            <a:endParaRPr lang="en-US" b="1" dirty="0"/>
          </a:p>
        </p:txBody>
      </p:sp>
    </p:spTree>
    <p:extLst>
      <p:ext uri="{BB962C8B-B14F-4D97-AF65-F5344CB8AC3E}">
        <p14:creationId xmlns:p14="http://schemas.microsoft.com/office/powerpoint/2010/main" val="2874256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6900863" y="1125538"/>
            <a:ext cx="5200650" cy="2816225"/>
          </a:xfrm>
          <a:prstGeom prst="rect">
            <a:avLst/>
          </a:prstGeom>
          <a:noFill/>
          <a:ln w="9525">
            <a:noFill/>
            <a:miter lim="800000"/>
            <a:headEnd/>
            <a:tailEnd/>
          </a:ln>
        </p:spPr>
      </p:pic>
      <p:grpSp>
        <p:nvGrpSpPr>
          <p:cNvPr id="6" name="Group 47"/>
          <p:cNvGrpSpPr>
            <a:grpSpLocks/>
          </p:cNvGrpSpPr>
          <p:nvPr/>
        </p:nvGrpSpPr>
        <p:grpSpPr bwMode="auto">
          <a:xfrm>
            <a:off x="390525" y="1120775"/>
            <a:ext cx="5948363" cy="2825750"/>
            <a:chOff x="1676400" y="1154668"/>
            <a:chExt cx="5948623" cy="2825353"/>
          </a:xfrm>
        </p:grpSpPr>
        <p:grpSp>
          <p:nvGrpSpPr>
            <p:cNvPr id="10" name="Group 13"/>
            <p:cNvGrpSpPr>
              <a:grpSpLocks/>
            </p:cNvGrpSpPr>
            <p:nvPr/>
          </p:nvGrpSpPr>
          <p:grpSpPr bwMode="auto">
            <a:xfrm>
              <a:off x="2030083" y="1447800"/>
              <a:ext cx="5132717" cy="2286000"/>
              <a:chOff x="762000" y="2514600"/>
              <a:chExt cx="8001000" cy="3657600"/>
            </a:xfrm>
          </p:grpSpPr>
          <p:graphicFrame>
            <p:nvGraphicFramePr>
              <p:cNvPr id="29" name="Diagramm 1"/>
              <p:cNvGraphicFramePr/>
              <p:nvPr/>
            </p:nvGraphicFramePr>
            <p:xfrm>
              <a:off x="762000" y="2514600"/>
              <a:ext cx="6248400" cy="3657600"/>
            </p:xfrm>
            <a:graphic>
              <a:graphicData uri="http://schemas.openxmlformats.org/drawingml/2006/chart">
                <c:chart xmlns:c="http://schemas.openxmlformats.org/drawingml/2006/chart" xmlns:r="http://schemas.openxmlformats.org/officeDocument/2006/relationships" r:id="rId4"/>
              </a:graphicData>
            </a:graphic>
          </p:graphicFrame>
          <p:pic>
            <p:nvPicPr>
              <p:cNvPr id="30" name="Picture 2"/>
              <p:cNvPicPr>
                <a:picLocks noChangeAspect="1" noChangeArrowheads="1"/>
              </p:cNvPicPr>
              <p:nvPr/>
            </p:nvPicPr>
            <p:blipFill>
              <a:blip r:embed="rId5" cstate="print"/>
              <a:srcRect l="70625" t="38889" r="27499" b="57777"/>
              <a:stretch>
                <a:fillRect/>
              </a:stretch>
            </p:blipFill>
            <p:spPr bwMode="auto">
              <a:xfrm>
                <a:off x="7482843" y="2514600"/>
                <a:ext cx="365759" cy="365760"/>
              </a:xfrm>
              <a:prstGeom prst="rect">
                <a:avLst/>
              </a:prstGeom>
              <a:noFill/>
              <a:ln w="9525">
                <a:noFill/>
                <a:miter lim="800000"/>
                <a:headEnd/>
                <a:tailEnd/>
              </a:ln>
            </p:spPr>
          </p:pic>
          <p:pic>
            <p:nvPicPr>
              <p:cNvPr id="31" name="Picture 2"/>
              <p:cNvPicPr>
                <a:picLocks noChangeAspect="1" noChangeArrowheads="1"/>
              </p:cNvPicPr>
              <p:nvPr/>
            </p:nvPicPr>
            <p:blipFill>
              <a:blip r:embed="rId5" cstate="print"/>
              <a:srcRect l="70625" t="38889" r="27499" b="57777"/>
              <a:stretch>
                <a:fillRect/>
              </a:stretch>
            </p:blipFill>
            <p:spPr bwMode="auto">
              <a:xfrm>
                <a:off x="8406651" y="2680854"/>
                <a:ext cx="356349" cy="356349"/>
              </a:xfrm>
              <a:prstGeom prst="rect">
                <a:avLst/>
              </a:prstGeom>
              <a:noFill/>
              <a:ln w="9525">
                <a:noFill/>
                <a:miter lim="800000"/>
                <a:headEnd/>
                <a:tailEnd/>
              </a:ln>
            </p:spPr>
          </p:pic>
        </p:grpSp>
        <p:sp>
          <p:nvSpPr>
            <p:cNvPr id="11" name="TextBox 18"/>
            <p:cNvSpPr txBox="1">
              <a:spLocks noChangeArrowheads="1"/>
            </p:cNvSpPr>
            <p:nvPr/>
          </p:nvSpPr>
          <p:spPr bwMode="auto">
            <a:xfrm rot="-5400000">
              <a:off x="1499117" y="2310885"/>
              <a:ext cx="600788" cy="246221"/>
            </a:xfrm>
            <a:prstGeom prst="rect">
              <a:avLst/>
            </a:prstGeom>
            <a:noFill/>
            <a:ln w="9525">
              <a:noFill/>
              <a:miter lim="800000"/>
              <a:headEnd/>
              <a:tailEnd/>
            </a:ln>
          </p:spPr>
          <p:txBody>
            <a:bodyPr>
              <a:spAutoFit/>
            </a:bodyPr>
            <a:lstStyle/>
            <a:p>
              <a:r>
                <a:rPr lang="de-DE" sz="1000" b="1"/>
                <a:t>OD 600</a:t>
              </a:r>
              <a:endParaRPr lang="en-US" sz="1000" b="1"/>
            </a:p>
          </p:txBody>
        </p:sp>
        <p:sp>
          <p:nvSpPr>
            <p:cNvPr id="12" name="TextBox 19"/>
            <p:cNvSpPr txBox="1">
              <a:spLocks noChangeArrowheads="1"/>
            </p:cNvSpPr>
            <p:nvPr/>
          </p:nvSpPr>
          <p:spPr bwMode="auto">
            <a:xfrm>
              <a:off x="3962400" y="3733800"/>
              <a:ext cx="762000" cy="246221"/>
            </a:xfrm>
            <a:prstGeom prst="rect">
              <a:avLst/>
            </a:prstGeom>
            <a:noFill/>
            <a:ln w="9525">
              <a:noFill/>
              <a:miter lim="800000"/>
              <a:headEnd/>
              <a:tailEnd/>
            </a:ln>
          </p:spPr>
          <p:txBody>
            <a:bodyPr>
              <a:spAutoFit/>
            </a:bodyPr>
            <a:lstStyle/>
            <a:p>
              <a:r>
                <a:rPr lang="de-DE" sz="1000" b="1"/>
                <a:t>Time (min)</a:t>
              </a:r>
              <a:endParaRPr lang="en-US" sz="1000" b="1"/>
            </a:p>
          </p:txBody>
        </p:sp>
        <p:cxnSp>
          <p:nvCxnSpPr>
            <p:cNvPr id="13" name="Straight Connector 12"/>
            <p:cNvCxnSpPr/>
            <p:nvPr/>
          </p:nvCxnSpPr>
          <p:spPr>
            <a:xfrm>
              <a:off x="2366993" y="3478441"/>
              <a:ext cx="525803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77210" y="3468918"/>
              <a:ext cx="0" cy="365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86836" y="3468918"/>
              <a:ext cx="0" cy="365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29"/>
            <p:cNvSpPr txBox="1">
              <a:spLocks noChangeArrowheads="1"/>
            </p:cNvSpPr>
            <p:nvPr/>
          </p:nvSpPr>
          <p:spPr bwMode="auto">
            <a:xfrm>
              <a:off x="2438400" y="2983468"/>
              <a:ext cx="413896" cy="369332"/>
            </a:xfrm>
            <a:prstGeom prst="rect">
              <a:avLst/>
            </a:prstGeom>
            <a:noFill/>
            <a:ln w="9525">
              <a:noFill/>
              <a:miter lim="800000"/>
              <a:headEnd/>
              <a:tailEnd/>
            </a:ln>
          </p:spPr>
          <p:txBody>
            <a:bodyPr wrap="none">
              <a:spAutoFit/>
            </a:bodyPr>
            <a:lstStyle/>
            <a:p>
              <a:r>
                <a:rPr lang="de-DE"/>
                <a:t>T1</a:t>
              </a:r>
            </a:p>
          </p:txBody>
        </p:sp>
        <p:sp>
          <p:nvSpPr>
            <p:cNvPr id="17" name="TextBox 30"/>
            <p:cNvSpPr txBox="1">
              <a:spLocks noChangeArrowheads="1"/>
            </p:cNvSpPr>
            <p:nvPr/>
          </p:nvSpPr>
          <p:spPr bwMode="auto">
            <a:xfrm>
              <a:off x="2743200" y="2907268"/>
              <a:ext cx="413896" cy="369332"/>
            </a:xfrm>
            <a:prstGeom prst="rect">
              <a:avLst/>
            </a:prstGeom>
            <a:noFill/>
            <a:ln w="9525">
              <a:noFill/>
              <a:miter lim="800000"/>
              <a:headEnd/>
              <a:tailEnd/>
            </a:ln>
          </p:spPr>
          <p:txBody>
            <a:bodyPr wrap="none">
              <a:spAutoFit/>
            </a:bodyPr>
            <a:lstStyle/>
            <a:p>
              <a:r>
                <a:rPr lang="de-DE"/>
                <a:t>T2</a:t>
              </a:r>
            </a:p>
          </p:txBody>
        </p:sp>
        <p:sp>
          <p:nvSpPr>
            <p:cNvPr id="18" name="TextBox 31"/>
            <p:cNvSpPr txBox="1">
              <a:spLocks noChangeArrowheads="1"/>
            </p:cNvSpPr>
            <p:nvPr/>
          </p:nvSpPr>
          <p:spPr bwMode="auto">
            <a:xfrm>
              <a:off x="3319904" y="2373868"/>
              <a:ext cx="413896" cy="369332"/>
            </a:xfrm>
            <a:prstGeom prst="rect">
              <a:avLst/>
            </a:prstGeom>
            <a:noFill/>
            <a:ln w="9525">
              <a:noFill/>
              <a:miter lim="800000"/>
              <a:headEnd/>
              <a:tailEnd/>
            </a:ln>
          </p:spPr>
          <p:txBody>
            <a:bodyPr wrap="none">
              <a:spAutoFit/>
            </a:bodyPr>
            <a:lstStyle/>
            <a:p>
              <a:r>
                <a:rPr lang="de-DE"/>
                <a:t>T3</a:t>
              </a:r>
            </a:p>
          </p:txBody>
        </p:sp>
        <p:sp>
          <p:nvSpPr>
            <p:cNvPr id="19" name="TextBox 32"/>
            <p:cNvSpPr txBox="1">
              <a:spLocks noChangeArrowheads="1"/>
            </p:cNvSpPr>
            <p:nvPr/>
          </p:nvSpPr>
          <p:spPr bwMode="auto">
            <a:xfrm>
              <a:off x="4343400" y="1535668"/>
              <a:ext cx="413896" cy="369332"/>
            </a:xfrm>
            <a:prstGeom prst="rect">
              <a:avLst/>
            </a:prstGeom>
            <a:noFill/>
            <a:ln w="9525">
              <a:noFill/>
              <a:miter lim="800000"/>
              <a:headEnd/>
              <a:tailEnd/>
            </a:ln>
          </p:spPr>
          <p:txBody>
            <a:bodyPr wrap="none">
              <a:spAutoFit/>
            </a:bodyPr>
            <a:lstStyle/>
            <a:p>
              <a:r>
                <a:rPr lang="de-DE"/>
                <a:t>T4</a:t>
              </a:r>
            </a:p>
          </p:txBody>
        </p:sp>
        <p:sp>
          <p:nvSpPr>
            <p:cNvPr id="20" name="TextBox 33"/>
            <p:cNvSpPr txBox="1">
              <a:spLocks noChangeArrowheads="1"/>
            </p:cNvSpPr>
            <p:nvPr/>
          </p:nvSpPr>
          <p:spPr bwMode="auto">
            <a:xfrm>
              <a:off x="5453504" y="1230868"/>
              <a:ext cx="413896" cy="369332"/>
            </a:xfrm>
            <a:prstGeom prst="rect">
              <a:avLst/>
            </a:prstGeom>
            <a:noFill/>
            <a:ln w="9525">
              <a:noFill/>
              <a:miter lim="800000"/>
              <a:headEnd/>
              <a:tailEnd/>
            </a:ln>
          </p:spPr>
          <p:txBody>
            <a:bodyPr wrap="none">
              <a:spAutoFit/>
            </a:bodyPr>
            <a:lstStyle/>
            <a:p>
              <a:r>
                <a:rPr lang="de-DE"/>
                <a:t>T5</a:t>
              </a:r>
            </a:p>
          </p:txBody>
        </p:sp>
        <p:sp>
          <p:nvSpPr>
            <p:cNvPr id="21" name="TextBox 34"/>
            <p:cNvSpPr txBox="1">
              <a:spLocks noChangeArrowheads="1"/>
            </p:cNvSpPr>
            <p:nvPr/>
          </p:nvSpPr>
          <p:spPr bwMode="auto">
            <a:xfrm>
              <a:off x="6248400" y="1154668"/>
              <a:ext cx="413896" cy="369332"/>
            </a:xfrm>
            <a:prstGeom prst="rect">
              <a:avLst/>
            </a:prstGeom>
            <a:noFill/>
            <a:ln w="9525">
              <a:noFill/>
              <a:miter lim="800000"/>
              <a:headEnd/>
              <a:tailEnd/>
            </a:ln>
          </p:spPr>
          <p:txBody>
            <a:bodyPr wrap="none">
              <a:spAutoFit/>
            </a:bodyPr>
            <a:lstStyle/>
            <a:p>
              <a:r>
                <a:rPr lang="de-DE"/>
                <a:t>T6</a:t>
              </a:r>
            </a:p>
          </p:txBody>
        </p:sp>
        <p:sp>
          <p:nvSpPr>
            <p:cNvPr id="22" name="TextBox 35"/>
            <p:cNvSpPr txBox="1">
              <a:spLocks noChangeArrowheads="1"/>
            </p:cNvSpPr>
            <p:nvPr/>
          </p:nvSpPr>
          <p:spPr bwMode="auto">
            <a:xfrm>
              <a:off x="6858000" y="1230868"/>
              <a:ext cx="413896" cy="369332"/>
            </a:xfrm>
            <a:prstGeom prst="rect">
              <a:avLst/>
            </a:prstGeom>
            <a:noFill/>
            <a:ln w="9525">
              <a:noFill/>
              <a:miter lim="800000"/>
              <a:headEnd/>
              <a:tailEnd/>
            </a:ln>
          </p:spPr>
          <p:txBody>
            <a:bodyPr wrap="none">
              <a:spAutoFit/>
            </a:bodyPr>
            <a:lstStyle/>
            <a:p>
              <a:r>
                <a:rPr lang="de-DE"/>
                <a:t>T7</a:t>
              </a:r>
            </a:p>
          </p:txBody>
        </p:sp>
        <p:sp>
          <p:nvSpPr>
            <p:cNvPr id="23" name="TextBox 36"/>
            <p:cNvSpPr txBox="1">
              <a:spLocks noChangeArrowheads="1"/>
            </p:cNvSpPr>
            <p:nvPr/>
          </p:nvSpPr>
          <p:spPr bwMode="auto">
            <a:xfrm>
              <a:off x="6258042" y="3513151"/>
              <a:ext cx="447558" cy="246221"/>
            </a:xfrm>
            <a:prstGeom prst="rect">
              <a:avLst/>
            </a:prstGeom>
            <a:noFill/>
            <a:ln w="9525">
              <a:noFill/>
              <a:miter lim="800000"/>
              <a:headEnd/>
              <a:tailEnd/>
            </a:ln>
          </p:spPr>
          <p:txBody>
            <a:bodyPr wrap="none">
              <a:spAutoFit/>
            </a:bodyPr>
            <a:lstStyle/>
            <a:p>
              <a:r>
                <a:rPr lang="de-DE" sz="1000"/>
                <a:t>1800</a:t>
              </a:r>
            </a:p>
          </p:txBody>
        </p:sp>
        <p:sp>
          <p:nvSpPr>
            <p:cNvPr id="24" name="TextBox 41"/>
            <p:cNvSpPr txBox="1">
              <a:spLocks noChangeArrowheads="1"/>
            </p:cNvSpPr>
            <p:nvPr/>
          </p:nvSpPr>
          <p:spPr bwMode="auto">
            <a:xfrm>
              <a:off x="6867642" y="3513152"/>
              <a:ext cx="447558" cy="246221"/>
            </a:xfrm>
            <a:prstGeom prst="rect">
              <a:avLst/>
            </a:prstGeom>
            <a:noFill/>
            <a:ln w="9525">
              <a:noFill/>
              <a:miter lim="800000"/>
              <a:headEnd/>
              <a:tailEnd/>
            </a:ln>
          </p:spPr>
          <p:txBody>
            <a:bodyPr wrap="none">
              <a:spAutoFit/>
            </a:bodyPr>
            <a:lstStyle/>
            <a:p>
              <a:r>
                <a:rPr lang="de-DE" sz="1000"/>
                <a:t>5760</a:t>
              </a:r>
            </a:p>
          </p:txBody>
        </p:sp>
        <p:cxnSp>
          <p:nvCxnSpPr>
            <p:cNvPr id="25" name="Straight Connector 24"/>
            <p:cNvCxnSpPr/>
            <p:nvPr/>
          </p:nvCxnSpPr>
          <p:spPr>
            <a:xfrm flipH="1">
              <a:off x="6110482" y="3399078"/>
              <a:ext cx="76203" cy="15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131120" y="3403840"/>
              <a:ext cx="76203" cy="15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761385" y="3402252"/>
              <a:ext cx="76203" cy="15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782023" y="3407015"/>
              <a:ext cx="76203" cy="1523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19075" y="981075"/>
            <a:ext cx="766763" cy="369332"/>
          </a:xfrm>
          <a:prstGeom prst="rect">
            <a:avLst/>
          </a:prstGeom>
          <a:noFill/>
        </p:spPr>
        <p:txBody>
          <a:bodyPr wrap="square" rtlCol="0">
            <a:spAutoFit/>
          </a:bodyPr>
          <a:lstStyle/>
          <a:p>
            <a:r>
              <a:rPr lang="en-US" b="1" dirty="0" smtClean="0"/>
              <a:t>A.</a:t>
            </a:r>
            <a:endParaRPr lang="en-US" b="1" dirty="0"/>
          </a:p>
        </p:txBody>
      </p:sp>
      <p:sp>
        <p:nvSpPr>
          <p:cNvPr id="33" name="TextBox 32"/>
          <p:cNvSpPr txBox="1"/>
          <p:nvPr/>
        </p:nvSpPr>
        <p:spPr>
          <a:xfrm>
            <a:off x="7067550" y="971550"/>
            <a:ext cx="766763" cy="369332"/>
          </a:xfrm>
          <a:prstGeom prst="rect">
            <a:avLst/>
          </a:prstGeom>
          <a:noFill/>
        </p:spPr>
        <p:txBody>
          <a:bodyPr wrap="square" rtlCol="0">
            <a:spAutoFit/>
          </a:bodyPr>
          <a:lstStyle/>
          <a:p>
            <a:r>
              <a:rPr lang="en-US" b="1" dirty="0"/>
              <a:t>B</a:t>
            </a:r>
            <a:r>
              <a:rPr lang="en-US" b="1" dirty="0" smtClean="0"/>
              <a:t>.</a:t>
            </a:r>
            <a:endParaRPr lang="en-US" b="1" dirty="0"/>
          </a:p>
        </p:txBody>
      </p:sp>
    </p:spTree>
    <p:extLst>
      <p:ext uri="{BB962C8B-B14F-4D97-AF65-F5344CB8AC3E}">
        <p14:creationId xmlns:p14="http://schemas.microsoft.com/office/powerpoint/2010/main" val="983230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14350" y="247650"/>
            <a:ext cx="11126053" cy="6350075"/>
            <a:chOff x="107504" y="1628800"/>
            <a:chExt cx="8766720" cy="4320480"/>
          </a:xfrm>
        </p:grpSpPr>
        <p:grpSp>
          <p:nvGrpSpPr>
            <p:cNvPr id="3" name="Group 14"/>
            <p:cNvGrpSpPr>
              <a:grpSpLocks/>
            </p:cNvGrpSpPr>
            <p:nvPr/>
          </p:nvGrpSpPr>
          <p:grpSpPr bwMode="auto">
            <a:xfrm>
              <a:off x="107504" y="1628800"/>
              <a:ext cx="8766720" cy="4320480"/>
              <a:chOff x="0" y="1062388"/>
              <a:chExt cx="12070102" cy="5864126"/>
            </a:xfrm>
          </p:grpSpPr>
          <p:pic>
            <p:nvPicPr>
              <p:cNvPr id="15382" name="Picture 6"/>
              <p:cNvPicPr>
                <a:picLocks noChangeAspect="1"/>
              </p:cNvPicPr>
              <p:nvPr/>
            </p:nvPicPr>
            <p:blipFill>
              <a:blip r:embed="rId3" cstate="print"/>
              <a:srcRect l="21143" t="12138" r="22609" b="10045"/>
              <a:stretch>
                <a:fillRect/>
              </a:stretch>
            </p:blipFill>
            <p:spPr bwMode="auto">
              <a:xfrm>
                <a:off x="0" y="1062388"/>
                <a:ext cx="2767261" cy="2831411"/>
              </a:xfrm>
              <a:prstGeom prst="rect">
                <a:avLst/>
              </a:prstGeom>
              <a:noFill/>
              <a:ln w="9525">
                <a:noFill/>
                <a:miter lim="800000"/>
                <a:headEnd/>
                <a:tailEnd/>
              </a:ln>
            </p:spPr>
          </p:pic>
          <p:pic>
            <p:nvPicPr>
              <p:cNvPr id="15383" name="Picture 8"/>
              <p:cNvPicPr>
                <a:picLocks noChangeAspect="1"/>
              </p:cNvPicPr>
              <p:nvPr/>
            </p:nvPicPr>
            <p:blipFill>
              <a:blip r:embed="rId4" cstate="print"/>
              <a:srcRect l="20107" t="11990" r="22275" b="11047"/>
              <a:stretch>
                <a:fillRect/>
              </a:stretch>
            </p:blipFill>
            <p:spPr bwMode="auto">
              <a:xfrm>
                <a:off x="3017521" y="1062388"/>
                <a:ext cx="2834611" cy="2800301"/>
              </a:xfrm>
              <a:prstGeom prst="rect">
                <a:avLst/>
              </a:prstGeom>
              <a:noFill/>
              <a:ln w="9525">
                <a:noFill/>
                <a:miter lim="800000"/>
                <a:headEnd/>
                <a:tailEnd/>
              </a:ln>
            </p:spPr>
          </p:pic>
          <p:pic>
            <p:nvPicPr>
              <p:cNvPr id="15384" name="Picture 9"/>
              <p:cNvPicPr>
                <a:picLocks noChangeAspect="1"/>
              </p:cNvPicPr>
              <p:nvPr/>
            </p:nvPicPr>
            <p:blipFill>
              <a:blip r:embed="rId5" cstate="print"/>
              <a:srcRect l="21269" t="11362" r="22971" b="11047"/>
              <a:stretch>
                <a:fillRect/>
              </a:stretch>
            </p:blipFill>
            <p:spPr bwMode="auto">
              <a:xfrm>
                <a:off x="6141706" y="1070611"/>
                <a:ext cx="2743204" cy="2823188"/>
              </a:xfrm>
              <a:prstGeom prst="rect">
                <a:avLst/>
              </a:prstGeom>
              <a:noFill/>
              <a:ln w="9525">
                <a:noFill/>
                <a:miter lim="800000"/>
                <a:headEnd/>
                <a:tailEnd/>
              </a:ln>
            </p:spPr>
          </p:pic>
          <p:pic>
            <p:nvPicPr>
              <p:cNvPr id="15385" name="Picture 10"/>
              <p:cNvPicPr>
                <a:picLocks noChangeAspect="1"/>
              </p:cNvPicPr>
              <p:nvPr/>
            </p:nvPicPr>
            <p:blipFill>
              <a:blip r:embed="rId6" cstate="print"/>
              <a:srcRect l="21268" t="12303" r="21114" b="9792"/>
              <a:stretch>
                <a:fillRect/>
              </a:stretch>
            </p:blipFill>
            <p:spPr bwMode="auto">
              <a:xfrm>
                <a:off x="9235441" y="1074421"/>
                <a:ext cx="2834661" cy="2834613"/>
              </a:xfrm>
              <a:prstGeom prst="rect">
                <a:avLst/>
              </a:prstGeom>
              <a:noFill/>
              <a:ln w="9525">
                <a:noFill/>
                <a:miter lim="800000"/>
                <a:headEnd/>
                <a:tailEnd/>
              </a:ln>
            </p:spPr>
          </p:pic>
          <p:pic>
            <p:nvPicPr>
              <p:cNvPr id="15386" name="Picture 11"/>
              <p:cNvPicPr>
                <a:picLocks noChangeAspect="1"/>
              </p:cNvPicPr>
              <p:nvPr/>
            </p:nvPicPr>
            <p:blipFill>
              <a:blip r:embed="rId7" cstate="print"/>
              <a:srcRect l="20338" t="11990" r="22739" b="10104"/>
              <a:stretch>
                <a:fillRect/>
              </a:stretch>
            </p:blipFill>
            <p:spPr bwMode="auto">
              <a:xfrm>
                <a:off x="1552434" y="4023387"/>
                <a:ext cx="2800420" cy="2834613"/>
              </a:xfrm>
              <a:prstGeom prst="rect">
                <a:avLst/>
              </a:prstGeom>
              <a:noFill/>
              <a:ln w="9525">
                <a:noFill/>
                <a:miter lim="800000"/>
                <a:headEnd/>
                <a:tailEnd/>
              </a:ln>
            </p:spPr>
          </p:pic>
          <p:pic>
            <p:nvPicPr>
              <p:cNvPr id="15387" name="Picture 12"/>
              <p:cNvPicPr>
                <a:picLocks noChangeAspect="1"/>
              </p:cNvPicPr>
              <p:nvPr/>
            </p:nvPicPr>
            <p:blipFill>
              <a:blip r:embed="rId8" cstate="print"/>
              <a:srcRect l="20338" t="11989" r="22972" b="10733"/>
              <a:stretch>
                <a:fillRect/>
              </a:stretch>
            </p:blipFill>
            <p:spPr bwMode="auto">
              <a:xfrm>
                <a:off x="4434826" y="4046201"/>
                <a:ext cx="2788908" cy="2811799"/>
              </a:xfrm>
              <a:prstGeom prst="rect">
                <a:avLst/>
              </a:prstGeom>
              <a:noFill/>
              <a:ln w="9525">
                <a:noFill/>
                <a:miter lim="800000"/>
                <a:headEnd/>
                <a:tailEnd/>
              </a:ln>
            </p:spPr>
          </p:pic>
          <p:pic>
            <p:nvPicPr>
              <p:cNvPr id="15388" name="Picture 13"/>
              <p:cNvPicPr>
                <a:picLocks noChangeAspect="1"/>
              </p:cNvPicPr>
              <p:nvPr/>
            </p:nvPicPr>
            <p:blipFill>
              <a:blip r:embed="rId9" cstate="print"/>
              <a:srcRect l="20338" t="11676" r="21809" b="9163"/>
              <a:stretch>
                <a:fillRect/>
              </a:stretch>
            </p:blipFill>
            <p:spPr bwMode="auto">
              <a:xfrm>
                <a:off x="7322830" y="4046201"/>
                <a:ext cx="2846074" cy="2880313"/>
              </a:xfrm>
              <a:prstGeom prst="rect">
                <a:avLst/>
              </a:prstGeom>
              <a:noFill/>
              <a:ln w="9525">
                <a:noFill/>
                <a:miter lim="800000"/>
                <a:headEnd/>
                <a:tailEnd/>
              </a:ln>
            </p:spPr>
          </p:pic>
        </p:grpSp>
        <p:sp>
          <p:nvSpPr>
            <p:cNvPr id="19" name="Rectangle 18"/>
            <p:cNvSpPr/>
            <p:nvPr/>
          </p:nvSpPr>
          <p:spPr>
            <a:xfrm>
              <a:off x="1044176" y="1820863"/>
              <a:ext cx="431822" cy="46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3276312" y="1825625"/>
              <a:ext cx="431822"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5492573" y="1844675"/>
              <a:ext cx="433410"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1" name="TextBox 15"/>
            <p:cNvSpPr txBox="1">
              <a:spLocks noChangeArrowheads="1"/>
            </p:cNvSpPr>
            <p:nvPr/>
          </p:nvSpPr>
          <p:spPr bwMode="auto">
            <a:xfrm>
              <a:off x="340902" y="1774984"/>
              <a:ext cx="1440160" cy="169277"/>
            </a:xfrm>
            <a:prstGeom prst="rect">
              <a:avLst/>
            </a:prstGeom>
            <a:noFill/>
            <a:ln w="9525">
              <a:noFill/>
              <a:miter lim="800000"/>
              <a:headEnd/>
              <a:tailEnd/>
            </a:ln>
          </p:spPr>
          <p:txBody>
            <a:bodyPr>
              <a:spAutoFit/>
            </a:bodyPr>
            <a:lstStyle/>
            <a:p>
              <a:r>
                <a:rPr lang="de-DE" sz="500" b="1" dirty="0"/>
                <a:t>Pearson correlation= 0.71</a:t>
              </a:r>
              <a:endParaRPr lang="en-US" sz="500" b="1" dirty="0"/>
            </a:p>
          </p:txBody>
        </p:sp>
        <p:sp>
          <p:nvSpPr>
            <p:cNvPr id="15372" name="TextBox 22"/>
            <p:cNvSpPr txBox="1">
              <a:spLocks noChangeArrowheads="1"/>
            </p:cNvSpPr>
            <p:nvPr/>
          </p:nvSpPr>
          <p:spPr bwMode="auto">
            <a:xfrm>
              <a:off x="2573997" y="1773682"/>
              <a:ext cx="1440160" cy="169277"/>
            </a:xfrm>
            <a:prstGeom prst="rect">
              <a:avLst/>
            </a:prstGeom>
            <a:noFill/>
            <a:ln w="9525">
              <a:noFill/>
              <a:miter lim="800000"/>
              <a:headEnd/>
              <a:tailEnd/>
            </a:ln>
          </p:spPr>
          <p:txBody>
            <a:bodyPr>
              <a:spAutoFit/>
            </a:bodyPr>
            <a:lstStyle/>
            <a:p>
              <a:r>
                <a:rPr lang="de-DE" sz="500" b="1" dirty="0"/>
                <a:t>Pearson correlation= 0.76</a:t>
              </a:r>
              <a:endParaRPr lang="en-US" sz="500" b="1" dirty="0"/>
            </a:p>
          </p:txBody>
        </p:sp>
        <p:sp>
          <p:nvSpPr>
            <p:cNvPr id="15373" name="TextBox 23"/>
            <p:cNvSpPr txBox="1">
              <a:spLocks noChangeArrowheads="1"/>
            </p:cNvSpPr>
            <p:nvPr/>
          </p:nvSpPr>
          <p:spPr bwMode="auto">
            <a:xfrm>
              <a:off x="4801412" y="1800035"/>
              <a:ext cx="1440160" cy="169277"/>
            </a:xfrm>
            <a:prstGeom prst="rect">
              <a:avLst/>
            </a:prstGeom>
            <a:noFill/>
            <a:ln w="9525">
              <a:noFill/>
              <a:miter lim="800000"/>
              <a:headEnd/>
              <a:tailEnd/>
            </a:ln>
          </p:spPr>
          <p:txBody>
            <a:bodyPr>
              <a:spAutoFit/>
            </a:bodyPr>
            <a:lstStyle/>
            <a:p>
              <a:r>
                <a:rPr lang="de-DE" sz="500" b="1" dirty="0"/>
                <a:t>Pearson correlation= 0.71</a:t>
              </a:r>
              <a:endParaRPr lang="en-US" sz="500" b="1" dirty="0"/>
            </a:p>
          </p:txBody>
        </p:sp>
        <p:sp>
          <p:nvSpPr>
            <p:cNvPr id="26" name="Rectangle 25"/>
            <p:cNvSpPr/>
            <p:nvPr/>
          </p:nvSpPr>
          <p:spPr>
            <a:xfrm>
              <a:off x="7740585" y="1822450"/>
              <a:ext cx="431822"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5" name="TextBox 24"/>
            <p:cNvSpPr txBox="1">
              <a:spLocks noChangeArrowheads="1"/>
            </p:cNvSpPr>
            <p:nvPr/>
          </p:nvSpPr>
          <p:spPr bwMode="auto">
            <a:xfrm>
              <a:off x="7048168" y="1783856"/>
              <a:ext cx="1440160" cy="169277"/>
            </a:xfrm>
            <a:prstGeom prst="rect">
              <a:avLst/>
            </a:prstGeom>
            <a:noFill/>
            <a:ln w="9525">
              <a:noFill/>
              <a:miter lim="800000"/>
              <a:headEnd/>
              <a:tailEnd/>
            </a:ln>
          </p:spPr>
          <p:txBody>
            <a:bodyPr>
              <a:spAutoFit/>
            </a:bodyPr>
            <a:lstStyle/>
            <a:p>
              <a:r>
                <a:rPr lang="de-DE" sz="500" b="1" dirty="0"/>
                <a:t>Pearson correlation= 0.70</a:t>
              </a:r>
              <a:endParaRPr lang="en-US" sz="500" b="1" dirty="0"/>
            </a:p>
          </p:txBody>
        </p:sp>
        <p:sp>
          <p:nvSpPr>
            <p:cNvPr id="31" name="Rectangle 30"/>
            <p:cNvSpPr/>
            <p:nvPr/>
          </p:nvSpPr>
          <p:spPr>
            <a:xfrm flipV="1">
              <a:off x="6386381" y="4027488"/>
              <a:ext cx="431822" cy="46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flipV="1">
              <a:off x="4293951" y="4019550"/>
              <a:ext cx="431822"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flipV="1">
              <a:off x="2187233" y="4002088"/>
              <a:ext cx="433410" cy="46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9" name="TextBox 27"/>
            <p:cNvSpPr txBox="1">
              <a:spLocks noChangeArrowheads="1"/>
            </p:cNvSpPr>
            <p:nvPr/>
          </p:nvSpPr>
          <p:spPr bwMode="auto">
            <a:xfrm>
              <a:off x="1498435" y="3955578"/>
              <a:ext cx="1440160" cy="169277"/>
            </a:xfrm>
            <a:prstGeom prst="rect">
              <a:avLst/>
            </a:prstGeom>
            <a:noFill/>
            <a:ln w="9525">
              <a:noFill/>
              <a:miter lim="800000"/>
              <a:headEnd/>
              <a:tailEnd/>
            </a:ln>
          </p:spPr>
          <p:txBody>
            <a:bodyPr>
              <a:spAutoFit/>
            </a:bodyPr>
            <a:lstStyle/>
            <a:p>
              <a:r>
                <a:rPr lang="de-DE" sz="500" b="1" dirty="0"/>
                <a:t>Pearson correlation= 0.72</a:t>
              </a:r>
              <a:endParaRPr lang="en-US" sz="500" b="1" dirty="0"/>
            </a:p>
          </p:txBody>
        </p:sp>
        <p:sp>
          <p:nvSpPr>
            <p:cNvPr id="15380" name="TextBox 28"/>
            <p:cNvSpPr txBox="1">
              <a:spLocks noChangeArrowheads="1"/>
            </p:cNvSpPr>
            <p:nvPr/>
          </p:nvSpPr>
          <p:spPr bwMode="auto">
            <a:xfrm>
              <a:off x="3594597" y="3976864"/>
              <a:ext cx="1440160" cy="169277"/>
            </a:xfrm>
            <a:prstGeom prst="rect">
              <a:avLst/>
            </a:prstGeom>
            <a:noFill/>
            <a:ln w="9525">
              <a:noFill/>
              <a:miter lim="800000"/>
              <a:headEnd/>
              <a:tailEnd/>
            </a:ln>
          </p:spPr>
          <p:txBody>
            <a:bodyPr>
              <a:spAutoFit/>
            </a:bodyPr>
            <a:lstStyle/>
            <a:p>
              <a:r>
                <a:rPr lang="de-DE" sz="500" b="1" dirty="0"/>
                <a:t>Pearson correlation= 0.83</a:t>
              </a:r>
              <a:endParaRPr lang="en-US" sz="500" b="1" dirty="0"/>
            </a:p>
          </p:txBody>
        </p:sp>
        <p:sp>
          <p:nvSpPr>
            <p:cNvPr id="15381" name="TextBox 29"/>
            <p:cNvSpPr txBox="1">
              <a:spLocks noChangeArrowheads="1"/>
            </p:cNvSpPr>
            <p:nvPr/>
          </p:nvSpPr>
          <p:spPr bwMode="auto">
            <a:xfrm>
              <a:off x="5691981" y="3983421"/>
              <a:ext cx="1440160" cy="169277"/>
            </a:xfrm>
            <a:prstGeom prst="rect">
              <a:avLst/>
            </a:prstGeom>
            <a:noFill/>
            <a:ln w="9525">
              <a:noFill/>
              <a:miter lim="800000"/>
              <a:headEnd/>
              <a:tailEnd/>
            </a:ln>
          </p:spPr>
          <p:txBody>
            <a:bodyPr>
              <a:spAutoFit/>
            </a:bodyPr>
            <a:lstStyle/>
            <a:p>
              <a:r>
                <a:rPr lang="de-DE" sz="500" b="1" dirty="0"/>
                <a:t>Pearson correlation= 0.84</a:t>
              </a:r>
              <a:endParaRPr lang="en-US" sz="500" b="1" dirty="0"/>
            </a:p>
          </p:txBody>
        </p:sp>
      </p:grpSp>
      <p:sp>
        <p:nvSpPr>
          <p:cNvPr id="5" name="TextBox 4"/>
          <p:cNvSpPr txBox="1"/>
          <p:nvPr/>
        </p:nvSpPr>
        <p:spPr>
          <a:xfrm>
            <a:off x="791511" y="300404"/>
            <a:ext cx="713439" cy="276999"/>
          </a:xfrm>
          <a:prstGeom prst="rect">
            <a:avLst/>
          </a:prstGeom>
          <a:noFill/>
        </p:spPr>
        <p:txBody>
          <a:bodyPr wrap="square" rtlCol="0">
            <a:spAutoFit/>
          </a:bodyPr>
          <a:lstStyle/>
          <a:p>
            <a:r>
              <a:rPr lang="en-US" sz="1200" b="1" dirty="0" smtClean="0"/>
              <a:t>TP1</a:t>
            </a:r>
            <a:endParaRPr lang="en-US" sz="1200" b="1" dirty="0"/>
          </a:p>
        </p:txBody>
      </p:sp>
      <p:sp>
        <p:nvSpPr>
          <p:cNvPr id="34" name="TextBox 33"/>
          <p:cNvSpPr txBox="1"/>
          <p:nvPr/>
        </p:nvSpPr>
        <p:spPr>
          <a:xfrm>
            <a:off x="3620436" y="309929"/>
            <a:ext cx="713439" cy="276999"/>
          </a:xfrm>
          <a:prstGeom prst="rect">
            <a:avLst/>
          </a:prstGeom>
          <a:noFill/>
        </p:spPr>
        <p:txBody>
          <a:bodyPr wrap="square" rtlCol="0">
            <a:spAutoFit/>
          </a:bodyPr>
          <a:lstStyle/>
          <a:p>
            <a:r>
              <a:rPr lang="en-US" sz="1200" b="1" dirty="0" smtClean="0"/>
              <a:t>TP2</a:t>
            </a:r>
            <a:endParaRPr lang="en-US" sz="1200" b="1" dirty="0"/>
          </a:p>
        </p:txBody>
      </p:sp>
      <p:sp>
        <p:nvSpPr>
          <p:cNvPr id="35" name="TextBox 34"/>
          <p:cNvSpPr txBox="1"/>
          <p:nvPr/>
        </p:nvSpPr>
        <p:spPr>
          <a:xfrm>
            <a:off x="6420786" y="348029"/>
            <a:ext cx="713439" cy="276999"/>
          </a:xfrm>
          <a:prstGeom prst="rect">
            <a:avLst/>
          </a:prstGeom>
          <a:noFill/>
        </p:spPr>
        <p:txBody>
          <a:bodyPr wrap="square" rtlCol="0">
            <a:spAutoFit/>
          </a:bodyPr>
          <a:lstStyle/>
          <a:p>
            <a:r>
              <a:rPr lang="en-US" sz="1200" b="1" dirty="0" smtClean="0"/>
              <a:t>TP3</a:t>
            </a:r>
            <a:endParaRPr lang="en-US" sz="1200" b="1" dirty="0"/>
          </a:p>
        </p:txBody>
      </p:sp>
      <p:sp>
        <p:nvSpPr>
          <p:cNvPr id="36" name="TextBox 35"/>
          <p:cNvSpPr txBox="1"/>
          <p:nvPr/>
        </p:nvSpPr>
        <p:spPr>
          <a:xfrm>
            <a:off x="9287811" y="309929"/>
            <a:ext cx="713439" cy="276999"/>
          </a:xfrm>
          <a:prstGeom prst="rect">
            <a:avLst/>
          </a:prstGeom>
          <a:noFill/>
        </p:spPr>
        <p:txBody>
          <a:bodyPr wrap="square" rtlCol="0">
            <a:spAutoFit/>
          </a:bodyPr>
          <a:lstStyle/>
          <a:p>
            <a:r>
              <a:rPr lang="en-US" sz="1200" b="1" dirty="0" smtClean="0"/>
              <a:t>TP4</a:t>
            </a:r>
            <a:endParaRPr lang="en-US" sz="1200" b="1" dirty="0"/>
          </a:p>
        </p:txBody>
      </p:sp>
      <p:sp>
        <p:nvSpPr>
          <p:cNvPr id="37" name="TextBox 36"/>
          <p:cNvSpPr txBox="1"/>
          <p:nvPr/>
        </p:nvSpPr>
        <p:spPr>
          <a:xfrm>
            <a:off x="2248836" y="3500804"/>
            <a:ext cx="713439" cy="276999"/>
          </a:xfrm>
          <a:prstGeom prst="rect">
            <a:avLst/>
          </a:prstGeom>
          <a:noFill/>
        </p:spPr>
        <p:txBody>
          <a:bodyPr wrap="square" rtlCol="0">
            <a:spAutoFit/>
          </a:bodyPr>
          <a:lstStyle/>
          <a:p>
            <a:r>
              <a:rPr lang="en-US" sz="1200" b="1" dirty="0" smtClean="0"/>
              <a:t>TP5</a:t>
            </a:r>
            <a:endParaRPr lang="en-US" sz="1200" b="1" dirty="0"/>
          </a:p>
        </p:txBody>
      </p:sp>
      <p:sp>
        <p:nvSpPr>
          <p:cNvPr id="38" name="TextBox 37"/>
          <p:cNvSpPr txBox="1"/>
          <p:nvPr/>
        </p:nvSpPr>
        <p:spPr>
          <a:xfrm>
            <a:off x="4896786" y="3529379"/>
            <a:ext cx="713439" cy="276999"/>
          </a:xfrm>
          <a:prstGeom prst="rect">
            <a:avLst/>
          </a:prstGeom>
          <a:noFill/>
        </p:spPr>
        <p:txBody>
          <a:bodyPr wrap="square" rtlCol="0">
            <a:spAutoFit/>
          </a:bodyPr>
          <a:lstStyle/>
          <a:p>
            <a:r>
              <a:rPr lang="en-US" sz="1200" b="1" dirty="0" smtClean="0"/>
              <a:t>TP6</a:t>
            </a:r>
            <a:endParaRPr lang="en-US" sz="1200" b="1" dirty="0"/>
          </a:p>
        </p:txBody>
      </p:sp>
      <p:sp>
        <p:nvSpPr>
          <p:cNvPr id="39" name="TextBox 38"/>
          <p:cNvSpPr txBox="1"/>
          <p:nvPr/>
        </p:nvSpPr>
        <p:spPr>
          <a:xfrm>
            <a:off x="7563786" y="3557954"/>
            <a:ext cx="713439" cy="276999"/>
          </a:xfrm>
          <a:prstGeom prst="rect">
            <a:avLst/>
          </a:prstGeom>
          <a:noFill/>
        </p:spPr>
        <p:txBody>
          <a:bodyPr wrap="square" rtlCol="0">
            <a:spAutoFit/>
          </a:bodyPr>
          <a:lstStyle/>
          <a:p>
            <a:r>
              <a:rPr lang="en-US" sz="1200" b="1" dirty="0" smtClean="0"/>
              <a:t>TP7</a:t>
            </a:r>
            <a:endParaRPr lang="en-US" sz="1200" b="1" dirty="0"/>
          </a:p>
        </p:txBody>
      </p:sp>
    </p:spTree>
    <p:extLst>
      <p:ext uri="{BB962C8B-B14F-4D97-AF65-F5344CB8AC3E}">
        <p14:creationId xmlns:p14="http://schemas.microsoft.com/office/powerpoint/2010/main" val="1064774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a:grpSpLocks/>
          </p:cNvGrpSpPr>
          <p:nvPr/>
        </p:nvGrpSpPr>
        <p:grpSpPr bwMode="auto">
          <a:xfrm>
            <a:off x="1529852" y="1510683"/>
            <a:ext cx="9199108" cy="3601253"/>
            <a:chOff x="76200" y="3160489"/>
            <a:chExt cx="8727443" cy="3004815"/>
          </a:xfrm>
        </p:grpSpPr>
        <p:pic>
          <p:nvPicPr>
            <p:cNvPr id="5" name="Picture 7"/>
            <p:cNvPicPr>
              <a:picLocks noChangeAspect="1"/>
            </p:cNvPicPr>
            <p:nvPr/>
          </p:nvPicPr>
          <p:blipFill>
            <a:blip r:embed="rId3" cstate="print"/>
            <a:srcRect l="18317" t="6422" r="20262" b="4129"/>
            <a:stretch>
              <a:fillRect/>
            </a:stretch>
          </p:blipFill>
          <p:spPr bwMode="auto">
            <a:xfrm>
              <a:off x="76200" y="3160489"/>
              <a:ext cx="2885440" cy="2971782"/>
            </a:xfrm>
            <a:prstGeom prst="rect">
              <a:avLst/>
            </a:prstGeom>
            <a:noFill/>
            <a:ln w="9525">
              <a:noFill/>
              <a:miter lim="800000"/>
              <a:headEnd/>
              <a:tailEnd/>
            </a:ln>
          </p:spPr>
        </p:pic>
        <p:pic>
          <p:nvPicPr>
            <p:cNvPr id="6" name="Picture 8"/>
            <p:cNvPicPr>
              <a:picLocks noChangeAspect="1"/>
            </p:cNvPicPr>
            <p:nvPr/>
          </p:nvPicPr>
          <p:blipFill>
            <a:blip r:embed="rId4" cstate="print"/>
            <a:srcRect l="16585" t="6728" r="20587" b="4434"/>
            <a:stretch>
              <a:fillRect/>
            </a:stretch>
          </p:blipFill>
          <p:spPr bwMode="auto">
            <a:xfrm>
              <a:off x="2961640" y="3211289"/>
              <a:ext cx="2951490" cy="2951483"/>
            </a:xfrm>
            <a:prstGeom prst="rect">
              <a:avLst/>
            </a:prstGeom>
            <a:noFill/>
            <a:ln w="9525">
              <a:noFill/>
              <a:miter lim="800000"/>
              <a:headEnd/>
              <a:tailEnd/>
            </a:ln>
          </p:spPr>
        </p:pic>
        <p:pic>
          <p:nvPicPr>
            <p:cNvPr id="7" name="Picture 10"/>
            <p:cNvPicPr>
              <a:picLocks noChangeAspect="1"/>
            </p:cNvPicPr>
            <p:nvPr/>
          </p:nvPicPr>
          <p:blipFill>
            <a:blip r:embed="rId5" cstate="print"/>
            <a:srcRect l="17775" t="6116" r="20695" b="3822"/>
            <a:stretch>
              <a:fillRect/>
            </a:stretch>
          </p:blipFill>
          <p:spPr bwMode="auto">
            <a:xfrm>
              <a:off x="5913130" y="3173189"/>
              <a:ext cx="2890513" cy="2992115"/>
            </a:xfrm>
            <a:prstGeom prst="rect">
              <a:avLst/>
            </a:prstGeom>
            <a:noFill/>
            <a:ln w="9525">
              <a:noFill/>
              <a:miter lim="800000"/>
              <a:headEnd/>
              <a:tailEnd/>
            </a:ln>
          </p:spPr>
        </p:pic>
        <p:sp>
          <p:nvSpPr>
            <p:cNvPr id="8" name="TextBox 11"/>
            <p:cNvSpPr txBox="1">
              <a:spLocks noChangeArrowheads="1"/>
            </p:cNvSpPr>
            <p:nvPr/>
          </p:nvSpPr>
          <p:spPr bwMode="auto">
            <a:xfrm>
              <a:off x="6247905" y="3248387"/>
              <a:ext cx="666420" cy="231123"/>
            </a:xfrm>
            <a:prstGeom prst="rect">
              <a:avLst/>
            </a:prstGeom>
            <a:noFill/>
            <a:ln w="9525">
              <a:noFill/>
              <a:miter lim="800000"/>
              <a:headEnd/>
              <a:tailEnd/>
            </a:ln>
          </p:spPr>
          <p:txBody>
            <a:bodyPr wrap="none">
              <a:spAutoFit/>
            </a:bodyPr>
            <a:lstStyle/>
            <a:p>
              <a:r>
                <a:rPr lang="de-DE" sz="1200" b="1" dirty="0" smtClean="0"/>
                <a:t>120 min</a:t>
              </a:r>
              <a:endParaRPr lang="en-US" sz="1200" b="1" dirty="0"/>
            </a:p>
          </p:txBody>
        </p:sp>
        <p:sp>
          <p:nvSpPr>
            <p:cNvPr id="9" name="TextBox 12"/>
            <p:cNvSpPr txBox="1">
              <a:spLocks noChangeArrowheads="1"/>
            </p:cNvSpPr>
            <p:nvPr/>
          </p:nvSpPr>
          <p:spPr bwMode="auto">
            <a:xfrm>
              <a:off x="3352792" y="3264288"/>
              <a:ext cx="591900" cy="231123"/>
            </a:xfrm>
            <a:prstGeom prst="rect">
              <a:avLst/>
            </a:prstGeom>
            <a:noFill/>
            <a:ln w="9525">
              <a:noFill/>
              <a:miter lim="800000"/>
              <a:headEnd/>
              <a:tailEnd/>
            </a:ln>
          </p:spPr>
          <p:txBody>
            <a:bodyPr wrap="none">
              <a:spAutoFit/>
            </a:bodyPr>
            <a:lstStyle/>
            <a:p>
              <a:r>
                <a:rPr lang="de-DE" sz="1200" b="1" dirty="0"/>
                <a:t>10 min</a:t>
              </a:r>
              <a:endParaRPr lang="en-US" sz="1200" b="1" dirty="0"/>
            </a:p>
          </p:txBody>
        </p:sp>
        <p:sp>
          <p:nvSpPr>
            <p:cNvPr id="10" name="TextBox 13"/>
            <p:cNvSpPr txBox="1">
              <a:spLocks noChangeArrowheads="1"/>
            </p:cNvSpPr>
            <p:nvPr/>
          </p:nvSpPr>
          <p:spPr bwMode="auto">
            <a:xfrm>
              <a:off x="389541" y="3224548"/>
              <a:ext cx="758216" cy="231123"/>
            </a:xfrm>
            <a:prstGeom prst="rect">
              <a:avLst/>
            </a:prstGeom>
            <a:noFill/>
            <a:ln w="9525">
              <a:noFill/>
              <a:miter lim="800000"/>
              <a:headEnd/>
              <a:tailEnd/>
            </a:ln>
          </p:spPr>
          <p:txBody>
            <a:bodyPr wrap="none">
              <a:spAutoFit/>
            </a:bodyPr>
            <a:lstStyle/>
            <a:p>
              <a:r>
                <a:rPr lang="de-DE" sz="1200" b="1" dirty="0"/>
                <a:t>Pre-stress</a:t>
              </a:r>
              <a:endParaRPr lang="en-US" sz="1200" b="1" dirty="0"/>
            </a:p>
          </p:txBody>
        </p:sp>
      </p:grpSp>
    </p:spTree>
    <p:extLst>
      <p:ext uri="{BB962C8B-B14F-4D97-AF65-F5344CB8AC3E}">
        <p14:creationId xmlns:p14="http://schemas.microsoft.com/office/powerpoint/2010/main" val="2248009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847615349"/>
              </p:ext>
            </p:extLst>
          </p:nvPr>
        </p:nvGraphicFramePr>
        <p:xfrm>
          <a:off x="641684" y="371629"/>
          <a:ext cx="2959768" cy="22579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572725789"/>
              </p:ext>
            </p:extLst>
          </p:nvPr>
        </p:nvGraphicFramePr>
        <p:xfrm>
          <a:off x="4748464" y="403714"/>
          <a:ext cx="2959768" cy="22579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2960965056"/>
              </p:ext>
            </p:extLst>
          </p:nvPr>
        </p:nvGraphicFramePr>
        <p:xfrm>
          <a:off x="8753490" y="384921"/>
          <a:ext cx="2959768" cy="225792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p:cNvSpPr txBox="1"/>
          <p:nvPr/>
        </p:nvSpPr>
        <p:spPr>
          <a:xfrm>
            <a:off x="487680" y="82527"/>
            <a:ext cx="566057" cy="369332"/>
          </a:xfrm>
          <a:prstGeom prst="rect">
            <a:avLst/>
          </a:prstGeom>
          <a:noFill/>
        </p:spPr>
        <p:txBody>
          <a:bodyPr wrap="square" rtlCol="0">
            <a:spAutoFit/>
          </a:bodyPr>
          <a:lstStyle/>
          <a:p>
            <a:r>
              <a:rPr lang="en-US" b="1" dirty="0" smtClean="0"/>
              <a:t>A.</a:t>
            </a:r>
            <a:endParaRPr lang="en-US" b="1" dirty="0"/>
          </a:p>
        </p:txBody>
      </p:sp>
      <p:sp>
        <p:nvSpPr>
          <p:cNvPr id="8" name="TextBox 7"/>
          <p:cNvSpPr txBox="1"/>
          <p:nvPr/>
        </p:nvSpPr>
        <p:spPr>
          <a:xfrm>
            <a:off x="4593780" y="78170"/>
            <a:ext cx="566057" cy="369332"/>
          </a:xfrm>
          <a:prstGeom prst="rect">
            <a:avLst/>
          </a:prstGeom>
          <a:noFill/>
        </p:spPr>
        <p:txBody>
          <a:bodyPr wrap="square" rtlCol="0">
            <a:spAutoFit/>
          </a:bodyPr>
          <a:lstStyle/>
          <a:p>
            <a:r>
              <a:rPr lang="en-US" b="1" dirty="0"/>
              <a:t>B</a:t>
            </a:r>
            <a:r>
              <a:rPr lang="en-US" b="1" dirty="0" smtClean="0"/>
              <a:t>.</a:t>
            </a:r>
            <a:endParaRPr lang="en-US" b="1" dirty="0"/>
          </a:p>
        </p:txBody>
      </p:sp>
      <p:sp>
        <p:nvSpPr>
          <p:cNvPr id="9" name="TextBox 8"/>
          <p:cNvSpPr txBox="1"/>
          <p:nvPr/>
        </p:nvSpPr>
        <p:spPr>
          <a:xfrm>
            <a:off x="8630211" y="82523"/>
            <a:ext cx="566057" cy="369332"/>
          </a:xfrm>
          <a:prstGeom prst="rect">
            <a:avLst/>
          </a:prstGeom>
          <a:noFill/>
        </p:spPr>
        <p:txBody>
          <a:bodyPr wrap="square" rtlCol="0">
            <a:spAutoFit/>
          </a:bodyPr>
          <a:lstStyle/>
          <a:p>
            <a:r>
              <a:rPr lang="en-US" b="1" dirty="0" smtClean="0"/>
              <a:t>C.</a:t>
            </a:r>
            <a:endParaRPr lang="en-US" b="1" dirty="0"/>
          </a:p>
        </p:txBody>
      </p:sp>
      <p:sp>
        <p:nvSpPr>
          <p:cNvPr id="10" name="TextBox 9"/>
          <p:cNvSpPr txBox="1"/>
          <p:nvPr/>
        </p:nvSpPr>
        <p:spPr>
          <a:xfrm>
            <a:off x="1733005" y="2459962"/>
            <a:ext cx="1166949" cy="276999"/>
          </a:xfrm>
          <a:prstGeom prst="rect">
            <a:avLst/>
          </a:prstGeom>
          <a:noFill/>
        </p:spPr>
        <p:txBody>
          <a:bodyPr wrap="square" rtlCol="0">
            <a:spAutoFit/>
          </a:bodyPr>
          <a:lstStyle/>
          <a:p>
            <a:r>
              <a:rPr lang="en-US" sz="1200" b="1" dirty="0" smtClean="0"/>
              <a:t>Growth Stage</a:t>
            </a:r>
            <a:endParaRPr lang="en-US" sz="1200" b="1" dirty="0"/>
          </a:p>
        </p:txBody>
      </p:sp>
      <p:sp>
        <p:nvSpPr>
          <p:cNvPr id="11" name="TextBox 10"/>
          <p:cNvSpPr txBox="1"/>
          <p:nvPr/>
        </p:nvSpPr>
        <p:spPr>
          <a:xfrm>
            <a:off x="6013279" y="2464312"/>
            <a:ext cx="1166949" cy="276999"/>
          </a:xfrm>
          <a:prstGeom prst="rect">
            <a:avLst/>
          </a:prstGeom>
          <a:noFill/>
        </p:spPr>
        <p:txBody>
          <a:bodyPr wrap="square" rtlCol="0">
            <a:spAutoFit/>
          </a:bodyPr>
          <a:lstStyle/>
          <a:p>
            <a:r>
              <a:rPr lang="en-US" sz="1200" b="1" dirty="0" smtClean="0"/>
              <a:t>Growth Stage</a:t>
            </a:r>
            <a:endParaRPr lang="en-US" sz="1200" b="1" dirty="0"/>
          </a:p>
        </p:txBody>
      </p:sp>
      <p:sp>
        <p:nvSpPr>
          <p:cNvPr id="12" name="TextBox 11"/>
          <p:cNvSpPr txBox="1"/>
          <p:nvPr/>
        </p:nvSpPr>
        <p:spPr>
          <a:xfrm>
            <a:off x="9831993" y="2468663"/>
            <a:ext cx="1166949" cy="276999"/>
          </a:xfrm>
          <a:prstGeom prst="rect">
            <a:avLst/>
          </a:prstGeom>
          <a:noFill/>
        </p:spPr>
        <p:txBody>
          <a:bodyPr wrap="square" rtlCol="0">
            <a:spAutoFit/>
          </a:bodyPr>
          <a:lstStyle/>
          <a:p>
            <a:r>
              <a:rPr lang="en-US" sz="1200" b="1" dirty="0" smtClean="0"/>
              <a:t>Growth Stage</a:t>
            </a:r>
            <a:endParaRPr lang="en-US" sz="1200" b="1" dirty="0"/>
          </a:p>
        </p:txBody>
      </p:sp>
      <p:sp>
        <p:nvSpPr>
          <p:cNvPr id="13" name="TextBox 12"/>
          <p:cNvSpPr txBox="1"/>
          <p:nvPr/>
        </p:nvSpPr>
        <p:spPr>
          <a:xfrm rot="16200000">
            <a:off x="-201301" y="1345268"/>
            <a:ext cx="1802664" cy="276999"/>
          </a:xfrm>
          <a:prstGeom prst="rect">
            <a:avLst/>
          </a:prstGeom>
          <a:noFill/>
        </p:spPr>
        <p:txBody>
          <a:bodyPr wrap="square" rtlCol="0">
            <a:spAutoFit/>
          </a:bodyPr>
          <a:lstStyle/>
          <a:p>
            <a:r>
              <a:rPr lang="en-US" sz="1200" b="1" dirty="0" smtClean="0"/>
              <a:t>Log</a:t>
            </a:r>
            <a:r>
              <a:rPr lang="en-US" sz="1200" b="1" baseline="-25000" dirty="0" smtClean="0"/>
              <a:t>10</a:t>
            </a:r>
            <a:r>
              <a:rPr lang="en-US" sz="1200" b="1" dirty="0" smtClean="0"/>
              <a:t> of protein changes</a:t>
            </a:r>
            <a:endParaRPr lang="en-US" sz="1200" b="1" dirty="0"/>
          </a:p>
        </p:txBody>
      </p:sp>
      <p:sp>
        <p:nvSpPr>
          <p:cNvPr id="14" name="TextBox 13"/>
          <p:cNvSpPr txBox="1"/>
          <p:nvPr/>
        </p:nvSpPr>
        <p:spPr>
          <a:xfrm rot="16200000">
            <a:off x="3763788" y="1345269"/>
            <a:ext cx="1802664" cy="276999"/>
          </a:xfrm>
          <a:prstGeom prst="rect">
            <a:avLst/>
          </a:prstGeom>
          <a:noFill/>
        </p:spPr>
        <p:txBody>
          <a:bodyPr wrap="square" rtlCol="0">
            <a:spAutoFit/>
          </a:bodyPr>
          <a:lstStyle/>
          <a:p>
            <a:r>
              <a:rPr lang="en-US" sz="1200" b="1" dirty="0" smtClean="0"/>
              <a:t>Log</a:t>
            </a:r>
            <a:r>
              <a:rPr lang="en-US" sz="1200" b="1" baseline="-25000" dirty="0" smtClean="0"/>
              <a:t>10</a:t>
            </a:r>
            <a:r>
              <a:rPr lang="en-US" sz="1200" b="1" dirty="0" smtClean="0"/>
              <a:t> of protein changes</a:t>
            </a:r>
            <a:endParaRPr lang="en-US" sz="1200" b="1" dirty="0"/>
          </a:p>
        </p:txBody>
      </p:sp>
      <p:sp>
        <p:nvSpPr>
          <p:cNvPr id="15" name="TextBox 14"/>
          <p:cNvSpPr txBox="1"/>
          <p:nvPr/>
        </p:nvSpPr>
        <p:spPr>
          <a:xfrm rot="16200000">
            <a:off x="7728879" y="1345269"/>
            <a:ext cx="1802664" cy="276999"/>
          </a:xfrm>
          <a:prstGeom prst="rect">
            <a:avLst/>
          </a:prstGeom>
          <a:noFill/>
        </p:spPr>
        <p:txBody>
          <a:bodyPr wrap="square" rtlCol="0">
            <a:spAutoFit/>
          </a:bodyPr>
          <a:lstStyle/>
          <a:p>
            <a:r>
              <a:rPr lang="en-US" sz="1200" b="1" dirty="0" smtClean="0"/>
              <a:t>Log</a:t>
            </a:r>
            <a:r>
              <a:rPr lang="en-US" sz="1200" b="1" baseline="-25000" dirty="0" smtClean="0"/>
              <a:t>10</a:t>
            </a:r>
            <a:r>
              <a:rPr lang="en-US" sz="1200" b="1" dirty="0" smtClean="0"/>
              <a:t> of protein changes</a:t>
            </a:r>
            <a:endParaRPr lang="en-US" sz="1200" b="1" dirty="0"/>
          </a:p>
        </p:txBody>
      </p:sp>
      <p:grpSp>
        <p:nvGrpSpPr>
          <p:cNvPr id="16" name="Gruppieren 52"/>
          <p:cNvGrpSpPr>
            <a:grpSpLocks/>
          </p:cNvGrpSpPr>
          <p:nvPr/>
        </p:nvGrpSpPr>
        <p:grpSpPr bwMode="auto">
          <a:xfrm>
            <a:off x="1758643" y="3085032"/>
            <a:ext cx="8098987" cy="3476865"/>
            <a:chOff x="1260016" y="1340769"/>
            <a:chExt cx="7128407" cy="2720334"/>
          </a:xfrm>
        </p:grpSpPr>
        <p:grpSp>
          <p:nvGrpSpPr>
            <p:cNvPr id="17" name="Gruppieren 93"/>
            <p:cNvGrpSpPr>
              <a:grpSpLocks/>
            </p:cNvGrpSpPr>
            <p:nvPr/>
          </p:nvGrpSpPr>
          <p:grpSpPr bwMode="auto">
            <a:xfrm>
              <a:off x="5832424" y="1340769"/>
              <a:ext cx="2555999" cy="2720334"/>
              <a:chOff x="5832424" y="1340769"/>
              <a:chExt cx="2555999" cy="2720334"/>
            </a:xfrm>
          </p:grpSpPr>
          <p:grpSp>
            <p:nvGrpSpPr>
              <p:cNvPr id="66" name="Gruppieren 86"/>
              <p:cNvGrpSpPr>
                <a:grpSpLocks/>
              </p:cNvGrpSpPr>
              <p:nvPr/>
            </p:nvGrpSpPr>
            <p:grpSpPr bwMode="auto">
              <a:xfrm>
                <a:off x="6552000" y="2221200"/>
                <a:ext cx="1091088" cy="32400"/>
                <a:chOff x="2284512" y="2526000"/>
                <a:chExt cx="1091088" cy="32400"/>
              </a:xfrm>
            </p:grpSpPr>
            <p:cxnSp>
              <p:nvCxnSpPr>
                <p:cNvPr id="84" name="Gerade Verbindung 162"/>
                <p:cNvCxnSpPr/>
                <p:nvPr/>
              </p:nvCxnSpPr>
              <p:spPr>
                <a:xfrm>
                  <a:off x="2288942" y="2528991"/>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Gerade Verbindung 163"/>
                <p:cNvCxnSpPr/>
                <p:nvPr/>
              </p:nvCxnSpPr>
              <p:spPr>
                <a:xfrm>
                  <a:off x="2566758" y="25258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Gerade Verbindung 164"/>
                <p:cNvCxnSpPr/>
                <p:nvPr/>
              </p:nvCxnSpPr>
              <p:spPr>
                <a:xfrm>
                  <a:off x="2828697" y="25258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Gerade Verbindung 165"/>
                <p:cNvCxnSpPr/>
                <p:nvPr/>
              </p:nvCxnSpPr>
              <p:spPr>
                <a:xfrm>
                  <a:off x="3109688" y="25258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Gerade Verbindung 166"/>
                <p:cNvCxnSpPr/>
                <p:nvPr/>
              </p:nvCxnSpPr>
              <p:spPr>
                <a:xfrm>
                  <a:off x="3376391" y="25258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uppieren 53"/>
              <p:cNvGrpSpPr>
                <a:grpSpLocks/>
              </p:cNvGrpSpPr>
              <p:nvPr/>
            </p:nvGrpSpPr>
            <p:grpSpPr bwMode="auto">
              <a:xfrm>
                <a:off x="5832424" y="1340769"/>
                <a:ext cx="2555999" cy="2720334"/>
                <a:chOff x="6012000" y="1340769"/>
                <a:chExt cx="2555999" cy="2720334"/>
              </a:xfrm>
            </p:grpSpPr>
            <p:pic>
              <p:nvPicPr>
                <p:cNvPr id="70" name="Picture 60" descr="C:\Dokumente und Einstellungen\spaet\Desktop\WB phosphogrowthcurve\20121109_Ecoli_WT_MBP_3sec001.jpg"/>
                <p:cNvPicPr>
                  <a:picLocks noChangeAspect="1" noChangeArrowheads="1"/>
                </p:cNvPicPr>
                <p:nvPr/>
              </p:nvPicPr>
              <p:blipFill>
                <a:blip r:embed="rId6">
                  <a:lum contrast="20000"/>
                  <a:extLst>
                    <a:ext uri="{28A0092B-C50C-407E-A947-70E740481C1C}">
                      <a14:useLocalDpi xmlns:a14="http://schemas.microsoft.com/office/drawing/2010/main" val="0"/>
                    </a:ext>
                  </a:extLst>
                </a:blip>
                <a:srcRect l="23528" t="45850" r="15186" b="29485"/>
                <a:stretch>
                  <a:fillRect/>
                </a:stretch>
              </p:blipFill>
              <p:spPr bwMode="auto">
                <a:xfrm rot="60000">
                  <a:off x="6444706" y="3226459"/>
                  <a:ext cx="1367944" cy="50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 name="Chart 70"/>
                <p:cNvGraphicFramePr/>
                <p:nvPr/>
              </p:nvGraphicFramePr>
              <p:xfrm>
                <a:off x="6012000" y="1580400"/>
                <a:ext cx="2555999" cy="1368000"/>
              </p:xfrm>
              <a:graphic>
                <a:graphicData uri="http://schemas.openxmlformats.org/drawingml/2006/chart">
                  <c:chart xmlns:c="http://schemas.openxmlformats.org/drawingml/2006/chart" xmlns:r="http://schemas.openxmlformats.org/officeDocument/2006/relationships" r:id="rId7"/>
                </a:graphicData>
              </a:graphic>
            </p:graphicFrame>
            <p:sp>
              <p:nvSpPr>
                <p:cNvPr id="72" name="TextBox 122"/>
                <p:cNvSpPr txBox="1">
                  <a:spLocks noChangeArrowheads="1"/>
                </p:cNvSpPr>
                <p:nvPr/>
              </p:nvSpPr>
              <p:spPr bwMode="auto">
                <a:xfrm rot="-5400000">
                  <a:off x="5464116" y="1960821"/>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Log</a:t>
                  </a:r>
                  <a:r>
                    <a:rPr lang="de-DE" altLang="en-US" sz="700" baseline="-25000">
                      <a:latin typeface="Arial" panose="020B0604020202020204" pitchFamily="34" charset="0"/>
                      <a:cs typeface="Arial" panose="020B0604020202020204" pitchFamily="34" charset="0"/>
                    </a:rPr>
                    <a:t>10</a:t>
                  </a:r>
                  <a:r>
                    <a:rPr lang="de-DE" altLang="en-US" sz="700">
                      <a:latin typeface="Arial" panose="020B0604020202020204" pitchFamily="34" charset="0"/>
                      <a:cs typeface="Arial" panose="020B0604020202020204" pitchFamily="34" charset="0"/>
                    </a:rPr>
                    <a:t> of protein changes</a:t>
                  </a:r>
                </a:p>
              </p:txBody>
            </p:sp>
            <p:sp>
              <p:nvSpPr>
                <p:cNvPr id="73" name="TextBox 123"/>
                <p:cNvSpPr txBox="1">
                  <a:spLocks noChangeArrowheads="1"/>
                </p:cNvSpPr>
                <p:nvPr/>
              </p:nvSpPr>
              <p:spPr bwMode="auto">
                <a:xfrm>
                  <a:off x="6804544" y="278092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sp>
              <p:nvSpPr>
                <p:cNvPr id="74" name="TextBox 124"/>
                <p:cNvSpPr txBox="1">
                  <a:spLocks noChangeArrowheads="1"/>
                </p:cNvSpPr>
                <p:nvPr/>
              </p:nvSpPr>
              <p:spPr bwMode="auto">
                <a:xfrm>
                  <a:off x="6174544" y="3186000"/>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55</a:t>
                  </a:r>
                </a:p>
              </p:txBody>
            </p:sp>
            <p:sp>
              <p:nvSpPr>
                <p:cNvPr id="75" name="TextBox 125"/>
                <p:cNvSpPr txBox="1">
                  <a:spLocks noChangeArrowheads="1"/>
                </p:cNvSpPr>
                <p:nvPr/>
              </p:nvSpPr>
              <p:spPr bwMode="auto">
                <a:xfrm>
                  <a:off x="6174544" y="3546000"/>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35</a:t>
                  </a:r>
                  <a:endParaRPr lang="de-DE" altLang="en-US" sz="600">
                    <a:latin typeface="Arial" panose="020B0604020202020204" pitchFamily="34" charset="0"/>
                    <a:cs typeface="Arial" panose="020B0604020202020204" pitchFamily="34" charset="0"/>
                  </a:endParaRPr>
                </a:p>
              </p:txBody>
            </p:sp>
            <p:sp>
              <p:nvSpPr>
                <p:cNvPr id="76" name="TextBox 126"/>
                <p:cNvSpPr txBox="1">
                  <a:spLocks noChangeArrowheads="1"/>
                </p:cNvSpPr>
                <p:nvPr/>
              </p:nvSpPr>
              <p:spPr bwMode="auto">
                <a:xfrm>
                  <a:off x="7812360" y="3348000"/>
                  <a:ext cx="57606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MBP</a:t>
                  </a:r>
                  <a:endParaRPr lang="de-DE" altLang="en-US" sz="600">
                    <a:latin typeface="Arial" panose="020B0604020202020204" pitchFamily="34" charset="0"/>
                    <a:cs typeface="Arial" panose="020B0604020202020204" pitchFamily="34" charset="0"/>
                  </a:endParaRPr>
                </a:p>
              </p:txBody>
            </p:sp>
            <p:sp>
              <p:nvSpPr>
                <p:cNvPr id="77" name="TextBox 127"/>
                <p:cNvSpPr txBox="1">
                  <a:spLocks noChangeArrowheads="1"/>
                </p:cNvSpPr>
                <p:nvPr/>
              </p:nvSpPr>
              <p:spPr bwMode="auto">
                <a:xfrm rot="-5400000">
                  <a:off x="6008368" y="3369168"/>
                  <a:ext cx="3516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kDa</a:t>
                  </a:r>
                  <a:endParaRPr lang="de-DE" altLang="en-US" sz="600">
                    <a:latin typeface="Arial" panose="020B0604020202020204" pitchFamily="34" charset="0"/>
                    <a:cs typeface="Arial" panose="020B0604020202020204" pitchFamily="34" charset="0"/>
                  </a:endParaRPr>
                </a:p>
              </p:txBody>
            </p:sp>
            <p:sp>
              <p:nvSpPr>
                <p:cNvPr id="78" name="TextBox 129"/>
                <p:cNvSpPr txBox="1">
                  <a:spLocks noChangeArrowheads="1"/>
                </p:cNvSpPr>
                <p:nvPr/>
              </p:nvSpPr>
              <p:spPr bwMode="auto">
                <a:xfrm>
                  <a:off x="6804248" y="386104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sp>
              <p:nvSpPr>
                <p:cNvPr id="79" name="Rectangle 78"/>
                <p:cNvSpPr/>
                <p:nvPr/>
              </p:nvSpPr>
              <p:spPr>
                <a:xfrm>
                  <a:off x="6466129" y="3203771"/>
                  <a:ext cx="1358914" cy="504873"/>
                </a:xfrm>
                <a:prstGeom prst="rect">
                  <a:avLst/>
                </a:prstGeom>
                <a:noFill/>
                <a:ln w="9525">
                  <a:solidFill>
                    <a:srgbClr val="8D8D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de-DE"/>
                </a:p>
              </p:txBody>
            </p:sp>
            <p:cxnSp>
              <p:nvCxnSpPr>
                <p:cNvPr id="80" name="Straight Connector 79"/>
                <p:cNvCxnSpPr/>
                <p:nvPr/>
              </p:nvCxnSpPr>
              <p:spPr>
                <a:xfrm>
                  <a:off x="6426441" y="3278391"/>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26441" y="3638788"/>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29806" y="3445094"/>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grpSp>
          <p:sp>
            <p:nvSpPr>
              <p:cNvPr id="68" name="TextBox 47"/>
              <p:cNvSpPr txBox="1">
                <a:spLocks noChangeArrowheads="1"/>
              </p:cNvSpPr>
              <p:nvPr/>
            </p:nvSpPr>
            <p:spPr bwMode="auto">
              <a:xfrm>
                <a:off x="6264000" y="2232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sp>
            <p:nvSpPr>
              <p:cNvPr id="69" name="TextBox 47"/>
              <p:cNvSpPr txBox="1">
                <a:spLocks noChangeArrowheads="1"/>
              </p:cNvSpPr>
              <p:nvPr/>
            </p:nvSpPr>
            <p:spPr bwMode="auto">
              <a:xfrm>
                <a:off x="6264000" y="3708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grpSp>
        <p:grpSp>
          <p:nvGrpSpPr>
            <p:cNvPr id="18" name="Gruppieren 91"/>
            <p:cNvGrpSpPr>
              <a:grpSpLocks/>
            </p:cNvGrpSpPr>
            <p:nvPr/>
          </p:nvGrpSpPr>
          <p:grpSpPr bwMode="auto">
            <a:xfrm>
              <a:off x="1260016" y="1340769"/>
              <a:ext cx="2556000" cy="2720334"/>
              <a:chOff x="1260016" y="1340769"/>
              <a:chExt cx="2556000" cy="2720334"/>
            </a:xfrm>
          </p:grpSpPr>
          <p:grpSp>
            <p:nvGrpSpPr>
              <p:cNvPr id="43" name="Gruppieren 88"/>
              <p:cNvGrpSpPr>
                <a:grpSpLocks/>
              </p:cNvGrpSpPr>
              <p:nvPr/>
            </p:nvGrpSpPr>
            <p:grpSpPr bwMode="auto">
              <a:xfrm>
                <a:off x="1979712" y="2221200"/>
                <a:ext cx="1091088" cy="32400"/>
                <a:chOff x="1979712" y="2221200"/>
                <a:chExt cx="1091088" cy="32400"/>
              </a:xfrm>
            </p:grpSpPr>
            <p:cxnSp>
              <p:nvCxnSpPr>
                <p:cNvPr id="61" name="Gerade Verbindung 139"/>
                <p:cNvCxnSpPr/>
                <p:nvPr/>
              </p:nvCxnSpPr>
              <p:spPr>
                <a:xfrm>
                  <a:off x="1979621" y="2224191"/>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Gerade Verbindung 140"/>
                <p:cNvCxnSpPr/>
                <p:nvPr/>
              </p:nvCxnSpPr>
              <p:spPr>
                <a:xfrm>
                  <a:off x="2257436" y="22210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Gerade Verbindung 141"/>
                <p:cNvCxnSpPr/>
                <p:nvPr/>
              </p:nvCxnSpPr>
              <p:spPr>
                <a:xfrm>
                  <a:off x="2520963" y="22210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Gerade Verbindung 142"/>
                <p:cNvCxnSpPr/>
                <p:nvPr/>
              </p:nvCxnSpPr>
              <p:spPr>
                <a:xfrm>
                  <a:off x="2801954" y="22210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Gerade Verbindung 143"/>
                <p:cNvCxnSpPr/>
                <p:nvPr/>
              </p:nvCxnSpPr>
              <p:spPr>
                <a:xfrm>
                  <a:off x="3075007" y="22210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51"/>
              <p:cNvGrpSpPr>
                <a:grpSpLocks/>
              </p:cNvGrpSpPr>
              <p:nvPr/>
            </p:nvGrpSpPr>
            <p:grpSpPr bwMode="auto">
              <a:xfrm>
                <a:off x="1260016" y="1340769"/>
                <a:ext cx="2556000" cy="2720334"/>
                <a:chOff x="1116000" y="1340769"/>
                <a:chExt cx="2556000" cy="2720334"/>
              </a:xfrm>
            </p:grpSpPr>
            <p:graphicFrame>
              <p:nvGraphicFramePr>
                <p:cNvPr id="46" name="Chart 45"/>
                <p:cNvGraphicFramePr>
                  <a:graphicFrameLocks/>
                </p:cNvGraphicFramePr>
                <p:nvPr/>
              </p:nvGraphicFramePr>
              <p:xfrm>
                <a:off x="1116000" y="1584000"/>
                <a:ext cx="2556000" cy="1368000"/>
              </p:xfrm>
              <a:graphic>
                <a:graphicData uri="http://schemas.openxmlformats.org/drawingml/2006/chart">
                  <c:chart xmlns:c="http://schemas.openxmlformats.org/drawingml/2006/chart" xmlns:r="http://schemas.openxmlformats.org/officeDocument/2006/relationships" r:id="rId8"/>
                </a:graphicData>
              </a:graphic>
            </p:graphicFrame>
            <p:pic>
              <p:nvPicPr>
                <p:cNvPr id="47" name="Picture 37" descr="C:\Dokumente und Einstellungen\spaet\Desktop\WB phosphogrowthcurve\20121109_Ecoli_WT_GAPDH_5sec001.jpg"/>
                <p:cNvPicPr>
                  <a:picLocks noChangeAspect="1" noChangeArrowheads="1"/>
                </p:cNvPicPr>
                <p:nvPr/>
              </p:nvPicPr>
              <p:blipFill>
                <a:blip r:embed="rId9">
                  <a:extLst>
                    <a:ext uri="{28A0092B-C50C-407E-A947-70E740481C1C}">
                      <a14:useLocalDpi xmlns:a14="http://schemas.microsoft.com/office/drawing/2010/main" val="0"/>
                    </a:ext>
                  </a:extLst>
                </a:blip>
                <a:srcRect l="16858" t="37384" r="25125" b="33539"/>
                <a:stretch>
                  <a:fillRect/>
                </a:stretch>
              </p:blipFill>
              <p:spPr bwMode="auto">
                <a:xfrm>
                  <a:off x="1547664" y="3284984"/>
                  <a:ext cx="136815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1567315" y="3203771"/>
                  <a:ext cx="1358914" cy="504873"/>
                </a:xfrm>
                <a:prstGeom prst="rect">
                  <a:avLst/>
                </a:prstGeom>
                <a:noFill/>
                <a:ln w="9525">
                  <a:solidFill>
                    <a:srgbClr val="8D8D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de-DE"/>
                </a:p>
              </p:txBody>
            </p:sp>
            <p:cxnSp>
              <p:nvCxnSpPr>
                <p:cNvPr id="49" name="Straight Connector 48"/>
                <p:cNvCxnSpPr/>
                <p:nvPr/>
              </p:nvCxnSpPr>
              <p:spPr>
                <a:xfrm>
                  <a:off x="1530802" y="3284742"/>
                  <a:ext cx="34925"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sp>
              <p:nvSpPr>
                <p:cNvPr id="50" name="TextBox 60"/>
                <p:cNvSpPr txBox="1">
                  <a:spLocks noChangeArrowheads="1"/>
                </p:cNvSpPr>
                <p:nvPr/>
              </p:nvSpPr>
              <p:spPr bwMode="auto">
                <a:xfrm rot="-5400000">
                  <a:off x="567572" y="1960821"/>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Log</a:t>
                  </a:r>
                  <a:r>
                    <a:rPr lang="de-DE" altLang="en-US" sz="700" baseline="-25000">
                      <a:latin typeface="Arial" panose="020B0604020202020204" pitchFamily="34" charset="0"/>
                      <a:cs typeface="Arial" panose="020B0604020202020204" pitchFamily="34" charset="0"/>
                    </a:rPr>
                    <a:t>10</a:t>
                  </a:r>
                  <a:r>
                    <a:rPr lang="de-DE" altLang="en-US" sz="700">
                      <a:latin typeface="Arial" panose="020B0604020202020204" pitchFamily="34" charset="0"/>
                      <a:cs typeface="Arial" panose="020B0604020202020204" pitchFamily="34" charset="0"/>
                    </a:rPr>
                    <a:t> of protein changes</a:t>
                  </a:r>
                </a:p>
              </p:txBody>
            </p:sp>
            <p:sp>
              <p:nvSpPr>
                <p:cNvPr id="51" name="TextBox 63"/>
                <p:cNvSpPr txBox="1">
                  <a:spLocks noChangeArrowheads="1"/>
                </p:cNvSpPr>
                <p:nvPr/>
              </p:nvSpPr>
              <p:spPr bwMode="auto">
                <a:xfrm>
                  <a:off x="1908000" y="278092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sp>
              <p:nvSpPr>
                <p:cNvPr id="52" name="TextBox 66"/>
                <p:cNvSpPr txBox="1">
                  <a:spLocks noChangeArrowheads="1"/>
                </p:cNvSpPr>
                <p:nvPr/>
              </p:nvSpPr>
              <p:spPr bwMode="auto">
                <a:xfrm>
                  <a:off x="1278000" y="3186000"/>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55</a:t>
                  </a:r>
                </a:p>
              </p:txBody>
            </p:sp>
            <p:sp>
              <p:nvSpPr>
                <p:cNvPr id="53" name="TextBox 69"/>
                <p:cNvSpPr txBox="1">
                  <a:spLocks noChangeArrowheads="1"/>
                </p:cNvSpPr>
                <p:nvPr/>
              </p:nvSpPr>
              <p:spPr bwMode="auto">
                <a:xfrm>
                  <a:off x="1278000" y="3546000"/>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35</a:t>
                  </a:r>
                  <a:endParaRPr lang="de-DE" altLang="en-US" sz="600">
                    <a:latin typeface="Arial" panose="020B0604020202020204" pitchFamily="34" charset="0"/>
                    <a:cs typeface="Arial" panose="020B0604020202020204" pitchFamily="34" charset="0"/>
                  </a:endParaRPr>
                </a:p>
              </p:txBody>
            </p:sp>
            <p:sp>
              <p:nvSpPr>
                <p:cNvPr id="54" name="TextBox 79"/>
                <p:cNvSpPr txBox="1">
                  <a:spLocks noChangeArrowheads="1"/>
                </p:cNvSpPr>
                <p:nvPr/>
              </p:nvSpPr>
              <p:spPr bwMode="auto">
                <a:xfrm>
                  <a:off x="2880000" y="3402000"/>
                  <a:ext cx="57606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GAPDH</a:t>
                  </a:r>
                  <a:endParaRPr lang="de-DE" altLang="en-US" sz="600">
                    <a:latin typeface="Arial" panose="020B0604020202020204" pitchFamily="34" charset="0"/>
                    <a:cs typeface="Arial" panose="020B0604020202020204" pitchFamily="34" charset="0"/>
                  </a:endParaRPr>
                </a:p>
              </p:txBody>
            </p:sp>
            <p:sp>
              <p:nvSpPr>
                <p:cNvPr id="55" name="TextBox 82"/>
                <p:cNvSpPr txBox="1">
                  <a:spLocks noChangeArrowheads="1"/>
                </p:cNvSpPr>
                <p:nvPr/>
              </p:nvSpPr>
              <p:spPr bwMode="auto">
                <a:xfrm rot="-5400000">
                  <a:off x="1111824" y="3369168"/>
                  <a:ext cx="3516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kDa</a:t>
                  </a:r>
                  <a:endParaRPr lang="de-DE" altLang="en-US" sz="600">
                    <a:latin typeface="Arial" panose="020B0604020202020204" pitchFamily="34" charset="0"/>
                    <a:cs typeface="Arial" panose="020B0604020202020204" pitchFamily="34" charset="0"/>
                  </a:endParaRPr>
                </a:p>
              </p:txBody>
            </p:sp>
            <p:sp>
              <p:nvSpPr>
                <p:cNvPr id="56" name="TextBox 47"/>
                <p:cNvSpPr txBox="1">
                  <a:spLocks noChangeArrowheads="1"/>
                </p:cNvSpPr>
                <p:nvPr/>
              </p:nvSpPr>
              <p:spPr bwMode="auto">
                <a:xfrm>
                  <a:off x="1547984" y="3708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sp>
              <p:nvSpPr>
                <p:cNvPr id="57" name="TextBox 48"/>
                <p:cNvSpPr txBox="1">
                  <a:spLocks noChangeArrowheads="1"/>
                </p:cNvSpPr>
                <p:nvPr/>
              </p:nvSpPr>
              <p:spPr bwMode="auto">
                <a:xfrm>
                  <a:off x="1907704" y="386104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cxnSp>
              <p:nvCxnSpPr>
                <p:cNvPr id="58" name="Straight Connector 57"/>
                <p:cNvCxnSpPr/>
                <p:nvPr/>
              </p:nvCxnSpPr>
              <p:spPr>
                <a:xfrm>
                  <a:off x="1530802" y="3645138"/>
                  <a:ext cx="34925"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27816" y="3500663"/>
                  <a:ext cx="34925"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grpSp>
          <p:sp>
            <p:nvSpPr>
              <p:cNvPr id="45" name="TextBox 47"/>
              <p:cNvSpPr txBox="1">
                <a:spLocks noChangeArrowheads="1"/>
              </p:cNvSpPr>
              <p:nvPr/>
            </p:nvSpPr>
            <p:spPr bwMode="auto">
              <a:xfrm>
                <a:off x="1691680" y="2232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grpSp>
        <p:grpSp>
          <p:nvGrpSpPr>
            <p:cNvPr id="19" name="Gruppieren 92"/>
            <p:cNvGrpSpPr>
              <a:grpSpLocks/>
            </p:cNvGrpSpPr>
            <p:nvPr/>
          </p:nvGrpSpPr>
          <p:grpSpPr bwMode="auto">
            <a:xfrm>
              <a:off x="3564000" y="1340769"/>
              <a:ext cx="2556000" cy="2720334"/>
              <a:chOff x="3564000" y="1340769"/>
              <a:chExt cx="2556000" cy="2720334"/>
            </a:xfrm>
          </p:grpSpPr>
          <p:grpSp>
            <p:nvGrpSpPr>
              <p:cNvPr id="20" name="Gruppieren 87"/>
              <p:cNvGrpSpPr>
                <a:grpSpLocks/>
              </p:cNvGrpSpPr>
              <p:nvPr/>
            </p:nvGrpSpPr>
            <p:grpSpPr bwMode="auto">
              <a:xfrm>
                <a:off x="4283968" y="2221200"/>
                <a:ext cx="1091088" cy="32400"/>
                <a:chOff x="2132112" y="2373600"/>
                <a:chExt cx="1091088" cy="32400"/>
              </a:xfrm>
            </p:grpSpPr>
            <p:cxnSp>
              <p:nvCxnSpPr>
                <p:cNvPr id="38" name="Gerade Verbindung 116"/>
                <p:cNvCxnSpPr/>
                <p:nvPr/>
              </p:nvCxnSpPr>
              <p:spPr>
                <a:xfrm>
                  <a:off x="2128076" y="2376591"/>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Gerade Verbindung 117"/>
                <p:cNvCxnSpPr/>
                <p:nvPr/>
              </p:nvCxnSpPr>
              <p:spPr>
                <a:xfrm>
                  <a:off x="2409067" y="23734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Gerade Verbindung 118"/>
                <p:cNvCxnSpPr/>
                <p:nvPr/>
              </p:nvCxnSpPr>
              <p:spPr>
                <a:xfrm>
                  <a:off x="2672594" y="23734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Gerade Verbindung 119"/>
                <p:cNvCxnSpPr/>
                <p:nvPr/>
              </p:nvCxnSpPr>
              <p:spPr>
                <a:xfrm>
                  <a:off x="2953584" y="23734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Gerade Verbindung 120"/>
                <p:cNvCxnSpPr/>
                <p:nvPr/>
              </p:nvCxnSpPr>
              <p:spPr>
                <a:xfrm>
                  <a:off x="3223462" y="2373416"/>
                  <a:ext cx="0" cy="301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47"/>
              <p:cNvSpPr txBox="1">
                <a:spLocks noChangeArrowheads="1"/>
              </p:cNvSpPr>
              <p:nvPr/>
            </p:nvSpPr>
            <p:spPr bwMode="auto">
              <a:xfrm>
                <a:off x="3995936" y="2232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sp>
            <p:nvSpPr>
              <p:cNvPr id="22" name="TextBox 47"/>
              <p:cNvSpPr txBox="1">
                <a:spLocks noChangeArrowheads="1"/>
              </p:cNvSpPr>
              <p:nvPr/>
            </p:nvSpPr>
            <p:spPr bwMode="auto">
              <a:xfrm>
                <a:off x="3995936" y="3708000"/>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T1       T2       T3      T4       T5</a:t>
                </a:r>
                <a:endParaRPr lang="de-DE" altLang="en-US" sz="600">
                  <a:latin typeface="Arial" panose="020B0604020202020204" pitchFamily="34" charset="0"/>
                  <a:cs typeface="Arial" panose="020B0604020202020204" pitchFamily="34" charset="0"/>
                </a:endParaRPr>
              </a:p>
            </p:txBody>
          </p:sp>
          <p:grpSp>
            <p:nvGrpSpPr>
              <p:cNvPr id="23" name="Gruppieren 52"/>
              <p:cNvGrpSpPr>
                <a:grpSpLocks/>
              </p:cNvGrpSpPr>
              <p:nvPr/>
            </p:nvGrpSpPr>
            <p:grpSpPr bwMode="auto">
              <a:xfrm>
                <a:off x="3564000" y="1340769"/>
                <a:ext cx="2556000" cy="2720334"/>
                <a:chOff x="3564000" y="1340769"/>
                <a:chExt cx="2556000" cy="2720334"/>
              </a:xfrm>
            </p:grpSpPr>
            <p:graphicFrame>
              <p:nvGraphicFramePr>
                <p:cNvPr id="24" name="Chart 23"/>
                <p:cNvGraphicFramePr>
                  <a:graphicFrameLocks/>
                </p:cNvGraphicFramePr>
                <p:nvPr/>
              </p:nvGraphicFramePr>
              <p:xfrm>
                <a:off x="3564000" y="1584000"/>
                <a:ext cx="2556000" cy="1368000"/>
              </p:xfrm>
              <a:graphic>
                <a:graphicData uri="http://schemas.openxmlformats.org/drawingml/2006/chart">
                  <c:chart xmlns:c="http://schemas.openxmlformats.org/drawingml/2006/chart" xmlns:r="http://schemas.openxmlformats.org/officeDocument/2006/relationships" r:id="rId10"/>
                </a:graphicData>
              </a:graphic>
            </p:graphicFrame>
            <p:pic>
              <p:nvPicPr>
                <p:cNvPr id="25" name="Picture 15" descr="C:\Dokumente und Einstellungen\spaet\Desktop\WB phosphogrowthcurve\20121109_Ecoli_WT_OmpX_5sec002.jpg"/>
                <p:cNvPicPr>
                  <a:picLocks noChangeAspect="1" noChangeArrowheads="1"/>
                </p:cNvPicPr>
                <p:nvPr/>
              </p:nvPicPr>
              <p:blipFill>
                <a:blip r:embed="rId11">
                  <a:lum contrast="20000"/>
                  <a:extLst>
                    <a:ext uri="{28A0092B-C50C-407E-A947-70E740481C1C}">
                      <a14:useLocalDpi xmlns:a14="http://schemas.microsoft.com/office/drawing/2010/main" val="0"/>
                    </a:ext>
                  </a:extLst>
                </a:blip>
                <a:srcRect l="17215" t="3067" r="21498" b="31386"/>
                <a:stretch>
                  <a:fillRect/>
                </a:stretch>
              </p:blipFill>
              <p:spPr bwMode="auto">
                <a:xfrm rot="-60000">
                  <a:off x="3998654" y="3368908"/>
                  <a:ext cx="1367944" cy="27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80"/>
                <p:cNvSpPr txBox="1">
                  <a:spLocks noChangeArrowheads="1"/>
                </p:cNvSpPr>
                <p:nvPr/>
              </p:nvSpPr>
              <p:spPr bwMode="auto">
                <a:xfrm>
                  <a:off x="5328000" y="3394800"/>
                  <a:ext cx="57606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OmpX</a:t>
                  </a:r>
                  <a:endParaRPr lang="de-DE" altLang="en-US" sz="600">
                    <a:latin typeface="Arial" panose="020B0604020202020204" pitchFamily="34" charset="0"/>
                    <a:cs typeface="Arial" panose="020B0604020202020204" pitchFamily="34" charset="0"/>
                  </a:endParaRPr>
                </a:p>
              </p:txBody>
            </p:sp>
            <p:sp>
              <p:nvSpPr>
                <p:cNvPr id="27" name="Rectangle 26"/>
                <p:cNvSpPr/>
                <p:nvPr/>
              </p:nvSpPr>
              <p:spPr>
                <a:xfrm>
                  <a:off x="4013230" y="3203771"/>
                  <a:ext cx="1358914" cy="504873"/>
                </a:xfrm>
                <a:prstGeom prst="rect">
                  <a:avLst/>
                </a:prstGeom>
                <a:noFill/>
                <a:ln w="9525">
                  <a:solidFill>
                    <a:srgbClr val="8D8D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de-DE" dirty="0"/>
                </a:p>
              </p:txBody>
            </p:sp>
            <p:sp>
              <p:nvSpPr>
                <p:cNvPr id="28" name="TextBox 102"/>
                <p:cNvSpPr txBox="1">
                  <a:spLocks noChangeArrowheads="1"/>
                </p:cNvSpPr>
                <p:nvPr/>
              </p:nvSpPr>
              <p:spPr bwMode="auto">
                <a:xfrm rot="-5400000">
                  <a:off x="3015548" y="1960821"/>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Log</a:t>
                  </a:r>
                  <a:r>
                    <a:rPr lang="de-DE" altLang="en-US" sz="700" baseline="-25000">
                      <a:latin typeface="Arial" panose="020B0604020202020204" pitchFamily="34" charset="0"/>
                      <a:cs typeface="Arial" panose="020B0604020202020204" pitchFamily="34" charset="0"/>
                    </a:rPr>
                    <a:t>10</a:t>
                  </a:r>
                  <a:r>
                    <a:rPr lang="de-DE" altLang="en-US" sz="700">
                      <a:latin typeface="Arial" panose="020B0604020202020204" pitchFamily="34" charset="0"/>
                      <a:cs typeface="Arial" panose="020B0604020202020204" pitchFamily="34" charset="0"/>
                    </a:rPr>
                    <a:t> of protein changes</a:t>
                  </a:r>
                </a:p>
              </p:txBody>
            </p:sp>
            <p:sp>
              <p:nvSpPr>
                <p:cNvPr id="29" name="TextBox 103"/>
                <p:cNvSpPr txBox="1">
                  <a:spLocks noChangeArrowheads="1"/>
                </p:cNvSpPr>
                <p:nvPr/>
              </p:nvSpPr>
              <p:spPr bwMode="auto">
                <a:xfrm>
                  <a:off x="4355976" y="278092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cxnSp>
              <p:nvCxnSpPr>
                <p:cNvPr id="30" name="Straight Connector 29"/>
                <p:cNvCxnSpPr/>
                <p:nvPr/>
              </p:nvCxnSpPr>
              <p:spPr>
                <a:xfrm>
                  <a:off x="3976717" y="3243463"/>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76717" y="3538766"/>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70556" y="3492724"/>
                  <a:ext cx="36512" cy="0"/>
                </a:xfrm>
                <a:prstGeom prst="line">
                  <a:avLst/>
                </a:prstGeom>
                <a:ln w="9525">
                  <a:solidFill>
                    <a:srgbClr val="8D8D8D"/>
                  </a:solidFill>
                </a:ln>
              </p:spPr>
              <p:style>
                <a:lnRef idx="1">
                  <a:schemeClr val="accent1"/>
                </a:lnRef>
                <a:fillRef idx="0">
                  <a:schemeClr val="accent1"/>
                </a:fillRef>
                <a:effectRef idx="0">
                  <a:schemeClr val="accent1"/>
                </a:effectRef>
                <a:fontRef idx="minor">
                  <a:schemeClr val="tx1"/>
                </a:fontRef>
              </p:style>
            </p:cxnSp>
            <p:sp>
              <p:nvSpPr>
                <p:cNvPr id="33" name="TextBox 113"/>
                <p:cNvSpPr txBox="1">
                  <a:spLocks noChangeArrowheads="1"/>
                </p:cNvSpPr>
                <p:nvPr/>
              </p:nvSpPr>
              <p:spPr bwMode="auto">
                <a:xfrm>
                  <a:off x="3726272" y="3140968"/>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25</a:t>
                  </a:r>
                </a:p>
              </p:txBody>
            </p:sp>
            <p:sp>
              <p:nvSpPr>
                <p:cNvPr id="34" name="TextBox 114"/>
                <p:cNvSpPr txBox="1">
                  <a:spLocks noChangeArrowheads="1"/>
                </p:cNvSpPr>
                <p:nvPr/>
              </p:nvSpPr>
              <p:spPr bwMode="auto">
                <a:xfrm>
                  <a:off x="3726272" y="3429000"/>
                  <a:ext cx="2880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15</a:t>
                  </a:r>
                  <a:endParaRPr lang="de-DE" altLang="en-US" sz="600">
                    <a:latin typeface="Arial" panose="020B0604020202020204" pitchFamily="34" charset="0"/>
                    <a:cs typeface="Arial" panose="020B0604020202020204" pitchFamily="34" charset="0"/>
                  </a:endParaRPr>
                </a:p>
              </p:txBody>
            </p:sp>
            <p:sp>
              <p:nvSpPr>
                <p:cNvPr id="35" name="TextBox 115"/>
                <p:cNvSpPr txBox="1">
                  <a:spLocks noChangeArrowheads="1"/>
                </p:cNvSpPr>
                <p:nvPr/>
              </p:nvSpPr>
              <p:spPr bwMode="auto">
                <a:xfrm rot="-5400000">
                  <a:off x="3560096" y="3369600"/>
                  <a:ext cx="3516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kDa</a:t>
                  </a:r>
                  <a:endParaRPr lang="de-DE" altLang="en-US" sz="600">
                    <a:latin typeface="Arial" panose="020B0604020202020204" pitchFamily="34" charset="0"/>
                    <a:cs typeface="Arial" panose="020B0604020202020204" pitchFamily="34" charset="0"/>
                  </a:endParaRPr>
                </a:p>
              </p:txBody>
            </p:sp>
            <p:sp>
              <p:nvSpPr>
                <p:cNvPr id="36" name="TextBox 131"/>
                <p:cNvSpPr txBox="1">
                  <a:spLocks noChangeArrowheads="1"/>
                </p:cNvSpPr>
                <p:nvPr/>
              </p:nvSpPr>
              <p:spPr bwMode="auto">
                <a:xfrm>
                  <a:off x="4374000" y="3861048"/>
                  <a:ext cx="14401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en-US" sz="700">
                      <a:latin typeface="Arial" panose="020B0604020202020204" pitchFamily="34" charset="0"/>
                      <a:cs typeface="Arial" panose="020B0604020202020204" pitchFamily="34" charset="0"/>
                    </a:rPr>
                    <a:t>Growth</a:t>
                  </a:r>
                  <a:r>
                    <a:rPr lang="de-DE" altLang="en-US" sz="600">
                      <a:latin typeface="Arial" panose="020B0604020202020204" pitchFamily="34" charset="0"/>
                      <a:cs typeface="Arial" panose="020B0604020202020204" pitchFamily="34" charset="0"/>
                    </a:rPr>
                    <a:t> </a:t>
                  </a:r>
                  <a:r>
                    <a:rPr lang="de-DE" altLang="en-US" sz="700">
                      <a:latin typeface="Arial" panose="020B0604020202020204" pitchFamily="34" charset="0"/>
                      <a:cs typeface="Arial" panose="020B0604020202020204" pitchFamily="34" charset="0"/>
                    </a:rPr>
                    <a:t>stage</a:t>
                  </a:r>
                  <a:endParaRPr lang="de-DE" altLang="en-US" sz="600">
                    <a:latin typeface="Arial" panose="020B0604020202020204" pitchFamily="34" charset="0"/>
                    <a:cs typeface="Arial" panose="020B0604020202020204" pitchFamily="34" charset="0"/>
                  </a:endParaRPr>
                </a:p>
              </p:txBody>
            </p:sp>
          </p:grpSp>
        </p:grpSp>
      </p:grpSp>
      <p:sp>
        <p:nvSpPr>
          <p:cNvPr id="2" name="TextBox 1"/>
          <p:cNvSpPr txBox="1"/>
          <p:nvPr/>
        </p:nvSpPr>
        <p:spPr>
          <a:xfrm>
            <a:off x="1827008" y="222189"/>
            <a:ext cx="1042276" cy="369332"/>
          </a:xfrm>
          <a:prstGeom prst="rect">
            <a:avLst/>
          </a:prstGeom>
          <a:noFill/>
        </p:spPr>
        <p:txBody>
          <a:bodyPr wrap="square" rtlCol="0">
            <a:spAutoFit/>
          </a:bodyPr>
          <a:lstStyle/>
          <a:p>
            <a:r>
              <a:rPr lang="en-US" b="1" smtClean="0"/>
              <a:t>GAPDH</a:t>
            </a:r>
            <a:endParaRPr lang="en-US" b="1" dirty="0"/>
          </a:p>
        </p:txBody>
      </p:sp>
      <p:sp>
        <p:nvSpPr>
          <p:cNvPr id="89" name="TextBox 88"/>
          <p:cNvSpPr txBox="1"/>
          <p:nvPr/>
        </p:nvSpPr>
        <p:spPr>
          <a:xfrm>
            <a:off x="5919021" y="229307"/>
            <a:ext cx="1042276" cy="369332"/>
          </a:xfrm>
          <a:prstGeom prst="rect">
            <a:avLst/>
          </a:prstGeom>
          <a:noFill/>
        </p:spPr>
        <p:txBody>
          <a:bodyPr wrap="square" rtlCol="0">
            <a:spAutoFit/>
          </a:bodyPr>
          <a:lstStyle/>
          <a:p>
            <a:r>
              <a:rPr lang="en-US" b="1" dirty="0" err="1" smtClean="0"/>
              <a:t>OmpX</a:t>
            </a:r>
            <a:endParaRPr lang="en-US" b="1" dirty="0"/>
          </a:p>
        </p:txBody>
      </p:sp>
      <p:sp>
        <p:nvSpPr>
          <p:cNvPr id="90" name="TextBox 89"/>
          <p:cNvSpPr txBox="1"/>
          <p:nvPr/>
        </p:nvSpPr>
        <p:spPr>
          <a:xfrm>
            <a:off x="10096494" y="219334"/>
            <a:ext cx="1042276" cy="369332"/>
          </a:xfrm>
          <a:prstGeom prst="rect">
            <a:avLst/>
          </a:prstGeom>
          <a:noFill/>
        </p:spPr>
        <p:txBody>
          <a:bodyPr wrap="square" rtlCol="0">
            <a:spAutoFit/>
          </a:bodyPr>
          <a:lstStyle/>
          <a:p>
            <a:r>
              <a:rPr lang="en-US" b="1" dirty="0" smtClean="0"/>
              <a:t>MBP</a:t>
            </a:r>
            <a:endParaRPr lang="en-US" b="1" dirty="0"/>
          </a:p>
        </p:txBody>
      </p:sp>
      <p:sp>
        <p:nvSpPr>
          <p:cNvPr id="91" name="TextBox 90"/>
          <p:cNvSpPr txBox="1"/>
          <p:nvPr/>
        </p:nvSpPr>
        <p:spPr>
          <a:xfrm>
            <a:off x="494800" y="3337051"/>
            <a:ext cx="566057" cy="369332"/>
          </a:xfrm>
          <a:prstGeom prst="rect">
            <a:avLst/>
          </a:prstGeom>
          <a:noFill/>
        </p:spPr>
        <p:txBody>
          <a:bodyPr wrap="square" rtlCol="0">
            <a:spAutoFit/>
          </a:bodyPr>
          <a:lstStyle/>
          <a:p>
            <a:r>
              <a:rPr lang="en-US" b="1" dirty="0"/>
              <a:t>D</a:t>
            </a:r>
            <a:r>
              <a:rPr lang="en-US" b="1" dirty="0" smtClean="0"/>
              <a:t>.</a:t>
            </a:r>
            <a:endParaRPr lang="en-US" b="1" dirty="0"/>
          </a:p>
        </p:txBody>
      </p:sp>
    </p:spTree>
    <p:extLst>
      <p:ext uri="{BB962C8B-B14F-4D97-AF65-F5344CB8AC3E}">
        <p14:creationId xmlns:p14="http://schemas.microsoft.com/office/powerpoint/2010/main" val="50559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b="66116"/>
          <a:stretch/>
        </p:blipFill>
        <p:spPr>
          <a:xfrm>
            <a:off x="297712" y="592900"/>
            <a:ext cx="5904807" cy="1890293"/>
          </a:xfrm>
          <a:prstGeom prst="rect">
            <a:avLst/>
          </a:prstGeom>
        </p:spPr>
      </p:pic>
      <p:pic>
        <p:nvPicPr>
          <p:cNvPr id="9" name="Picture 8"/>
          <p:cNvPicPr>
            <a:picLocks noChangeAspect="1"/>
          </p:cNvPicPr>
          <p:nvPr/>
        </p:nvPicPr>
        <p:blipFill rotWithShape="1">
          <a:blip r:embed="rId3"/>
          <a:srcRect t="33641" b="33551"/>
          <a:stretch/>
        </p:blipFill>
        <p:spPr>
          <a:xfrm>
            <a:off x="191386" y="2834790"/>
            <a:ext cx="5904808" cy="1830283"/>
          </a:xfrm>
          <a:prstGeom prst="rect">
            <a:avLst/>
          </a:prstGeom>
        </p:spPr>
      </p:pic>
      <p:pic>
        <p:nvPicPr>
          <p:cNvPr id="10" name="Picture 9"/>
          <p:cNvPicPr>
            <a:picLocks noChangeAspect="1"/>
          </p:cNvPicPr>
          <p:nvPr/>
        </p:nvPicPr>
        <p:blipFill rotWithShape="1">
          <a:blip r:embed="rId3"/>
          <a:srcRect t="65859"/>
          <a:stretch/>
        </p:blipFill>
        <p:spPr>
          <a:xfrm>
            <a:off x="191386" y="4991991"/>
            <a:ext cx="5904808" cy="1904609"/>
          </a:xfrm>
          <a:prstGeom prst="rect">
            <a:avLst/>
          </a:prstGeom>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59123" b="21327"/>
          <a:stretch/>
        </p:blipFill>
        <p:spPr bwMode="auto">
          <a:xfrm>
            <a:off x="6532515" y="592900"/>
            <a:ext cx="5660456" cy="18003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79236"/>
          <a:stretch/>
        </p:blipFill>
        <p:spPr bwMode="auto">
          <a:xfrm>
            <a:off x="6532514" y="2834790"/>
            <a:ext cx="5660457" cy="1912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925031" y="404048"/>
            <a:ext cx="1488559" cy="307777"/>
          </a:xfrm>
          <a:prstGeom prst="rect">
            <a:avLst/>
          </a:prstGeom>
          <a:noFill/>
        </p:spPr>
        <p:txBody>
          <a:bodyPr wrap="square" rtlCol="0">
            <a:spAutoFit/>
          </a:bodyPr>
          <a:lstStyle/>
          <a:p>
            <a:r>
              <a:rPr lang="en-US" sz="1400" b="1" dirty="0" smtClean="0"/>
              <a:t>BR1-TR1</a:t>
            </a:r>
            <a:endParaRPr lang="en-US" sz="1400" b="1" dirty="0"/>
          </a:p>
        </p:txBody>
      </p:sp>
      <p:sp>
        <p:nvSpPr>
          <p:cNvPr id="13" name="TextBox 12"/>
          <p:cNvSpPr txBox="1"/>
          <p:nvPr/>
        </p:nvSpPr>
        <p:spPr>
          <a:xfrm>
            <a:off x="2757371" y="386325"/>
            <a:ext cx="1488559" cy="307777"/>
          </a:xfrm>
          <a:prstGeom prst="rect">
            <a:avLst/>
          </a:prstGeom>
          <a:noFill/>
        </p:spPr>
        <p:txBody>
          <a:bodyPr wrap="square" rtlCol="0">
            <a:spAutoFit/>
          </a:bodyPr>
          <a:lstStyle/>
          <a:p>
            <a:r>
              <a:rPr lang="en-US" sz="1400" b="1" dirty="0" smtClean="0"/>
              <a:t>BR1-TR2</a:t>
            </a:r>
            <a:endParaRPr lang="en-US" sz="1400" b="1" dirty="0"/>
          </a:p>
        </p:txBody>
      </p:sp>
      <p:sp>
        <p:nvSpPr>
          <p:cNvPr id="14" name="TextBox 13"/>
          <p:cNvSpPr txBox="1"/>
          <p:nvPr/>
        </p:nvSpPr>
        <p:spPr>
          <a:xfrm>
            <a:off x="4621611" y="368600"/>
            <a:ext cx="1488559" cy="307777"/>
          </a:xfrm>
          <a:prstGeom prst="rect">
            <a:avLst/>
          </a:prstGeom>
          <a:noFill/>
        </p:spPr>
        <p:txBody>
          <a:bodyPr wrap="square" rtlCol="0">
            <a:spAutoFit/>
          </a:bodyPr>
          <a:lstStyle/>
          <a:p>
            <a:r>
              <a:rPr lang="en-US" sz="1400" b="1" dirty="0" smtClean="0"/>
              <a:t>BR1-TR3</a:t>
            </a:r>
            <a:endParaRPr lang="en-US" sz="1400" b="1" dirty="0"/>
          </a:p>
        </p:txBody>
      </p:sp>
      <p:sp>
        <p:nvSpPr>
          <p:cNvPr id="15" name="TextBox 14"/>
          <p:cNvSpPr txBox="1"/>
          <p:nvPr/>
        </p:nvSpPr>
        <p:spPr>
          <a:xfrm>
            <a:off x="9151310" y="2601923"/>
            <a:ext cx="1488559" cy="307777"/>
          </a:xfrm>
          <a:prstGeom prst="rect">
            <a:avLst/>
          </a:prstGeom>
          <a:noFill/>
        </p:spPr>
        <p:txBody>
          <a:bodyPr wrap="square" rtlCol="0">
            <a:spAutoFit/>
          </a:bodyPr>
          <a:lstStyle/>
          <a:p>
            <a:r>
              <a:rPr lang="en-US" sz="1400" b="1" dirty="0" smtClean="0"/>
              <a:t>BR2-TR2</a:t>
            </a:r>
            <a:endParaRPr lang="en-US" sz="1400" b="1" dirty="0"/>
          </a:p>
        </p:txBody>
      </p:sp>
      <p:sp>
        <p:nvSpPr>
          <p:cNvPr id="16" name="TextBox 15"/>
          <p:cNvSpPr txBox="1"/>
          <p:nvPr/>
        </p:nvSpPr>
        <p:spPr>
          <a:xfrm>
            <a:off x="2757371" y="4747035"/>
            <a:ext cx="1488559" cy="307777"/>
          </a:xfrm>
          <a:prstGeom prst="rect">
            <a:avLst/>
          </a:prstGeom>
          <a:noFill/>
        </p:spPr>
        <p:txBody>
          <a:bodyPr wrap="square" rtlCol="0">
            <a:spAutoFit/>
          </a:bodyPr>
          <a:lstStyle/>
          <a:p>
            <a:r>
              <a:rPr lang="en-US" sz="1400" b="1" dirty="0" smtClean="0"/>
              <a:t>BR3-TR2</a:t>
            </a:r>
            <a:endParaRPr lang="en-US" sz="1400" b="1" dirty="0"/>
          </a:p>
        </p:txBody>
      </p:sp>
      <p:sp>
        <p:nvSpPr>
          <p:cNvPr id="17" name="TextBox 16"/>
          <p:cNvSpPr txBox="1"/>
          <p:nvPr/>
        </p:nvSpPr>
        <p:spPr>
          <a:xfrm>
            <a:off x="10842071" y="2626159"/>
            <a:ext cx="1488559" cy="307777"/>
          </a:xfrm>
          <a:prstGeom prst="rect">
            <a:avLst/>
          </a:prstGeom>
          <a:noFill/>
        </p:spPr>
        <p:txBody>
          <a:bodyPr wrap="square" rtlCol="0">
            <a:spAutoFit/>
          </a:bodyPr>
          <a:lstStyle/>
          <a:p>
            <a:r>
              <a:rPr lang="en-US" sz="1400" b="1" dirty="0" smtClean="0"/>
              <a:t>BR2-TR3</a:t>
            </a:r>
            <a:endParaRPr lang="en-US" sz="1400" b="1" dirty="0"/>
          </a:p>
        </p:txBody>
      </p:sp>
      <p:sp>
        <p:nvSpPr>
          <p:cNvPr id="18" name="TextBox 17"/>
          <p:cNvSpPr txBox="1"/>
          <p:nvPr/>
        </p:nvSpPr>
        <p:spPr>
          <a:xfrm>
            <a:off x="4713960" y="4747035"/>
            <a:ext cx="1488559" cy="307777"/>
          </a:xfrm>
          <a:prstGeom prst="rect">
            <a:avLst/>
          </a:prstGeom>
          <a:noFill/>
        </p:spPr>
        <p:txBody>
          <a:bodyPr wrap="square" rtlCol="0">
            <a:spAutoFit/>
          </a:bodyPr>
          <a:lstStyle/>
          <a:p>
            <a:r>
              <a:rPr lang="en-US" sz="1400" b="1" dirty="0" smtClean="0"/>
              <a:t>BR3-TR3</a:t>
            </a:r>
            <a:endParaRPr lang="en-US" sz="1400" b="1" dirty="0"/>
          </a:p>
        </p:txBody>
      </p:sp>
      <p:sp>
        <p:nvSpPr>
          <p:cNvPr id="19" name="TextBox 18"/>
          <p:cNvSpPr txBox="1"/>
          <p:nvPr/>
        </p:nvSpPr>
        <p:spPr>
          <a:xfrm>
            <a:off x="7230149" y="2601924"/>
            <a:ext cx="1488559" cy="307777"/>
          </a:xfrm>
          <a:prstGeom prst="rect">
            <a:avLst/>
          </a:prstGeom>
          <a:noFill/>
        </p:spPr>
        <p:txBody>
          <a:bodyPr wrap="square" rtlCol="0">
            <a:spAutoFit/>
          </a:bodyPr>
          <a:lstStyle/>
          <a:p>
            <a:r>
              <a:rPr lang="en-US" sz="1400" b="1" dirty="0" smtClean="0"/>
              <a:t>BR2-TR1</a:t>
            </a:r>
            <a:endParaRPr lang="en-US" sz="1400" b="1" dirty="0"/>
          </a:p>
        </p:txBody>
      </p:sp>
      <p:sp>
        <p:nvSpPr>
          <p:cNvPr id="20" name="TextBox 19"/>
          <p:cNvSpPr txBox="1"/>
          <p:nvPr/>
        </p:nvSpPr>
        <p:spPr>
          <a:xfrm>
            <a:off x="894703" y="4747035"/>
            <a:ext cx="1488559" cy="307777"/>
          </a:xfrm>
          <a:prstGeom prst="rect">
            <a:avLst/>
          </a:prstGeom>
          <a:noFill/>
        </p:spPr>
        <p:txBody>
          <a:bodyPr wrap="square" rtlCol="0">
            <a:spAutoFit/>
          </a:bodyPr>
          <a:lstStyle/>
          <a:p>
            <a:r>
              <a:rPr lang="en-US" sz="1400" b="1" dirty="0" smtClean="0"/>
              <a:t>BR3-TR1</a:t>
            </a:r>
            <a:endParaRPr lang="en-US" sz="1400" b="1" dirty="0"/>
          </a:p>
        </p:txBody>
      </p:sp>
      <p:sp>
        <p:nvSpPr>
          <p:cNvPr id="24" name="TextBox 23"/>
          <p:cNvSpPr txBox="1"/>
          <p:nvPr/>
        </p:nvSpPr>
        <p:spPr>
          <a:xfrm>
            <a:off x="7230149" y="368600"/>
            <a:ext cx="1488559" cy="307777"/>
          </a:xfrm>
          <a:prstGeom prst="rect">
            <a:avLst/>
          </a:prstGeom>
          <a:noFill/>
        </p:spPr>
        <p:txBody>
          <a:bodyPr wrap="square" rtlCol="0">
            <a:spAutoFit/>
          </a:bodyPr>
          <a:lstStyle/>
          <a:p>
            <a:r>
              <a:rPr lang="en-US" sz="1400" b="1" dirty="0" smtClean="0"/>
              <a:t>BR1-TR1</a:t>
            </a:r>
            <a:endParaRPr lang="en-US" sz="1400" b="1" dirty="0"/>
          </a:p>
        </p:txBody>
      </p:sp>
      <p:sp>
        <p:nvSpPr>
          <p:cNvPr id="25" name="TextBox 24"/>
          <p:cNvSpPr txBox="1"/>
          <p:nvPr/>
        </p:nvSpPr>
        <p:spPr>
          <a:xfrm>
            <a:off x="9215853" y="384269"/>
            <a:ext cx="1488559" cy="307777"/>
          </a:xfrm>
          <a:prstGeom prst="rect">
            <a:avLst/>
          </a:prstGeom>
          <a:noFill/>
        </p:spPr>
        <p:txBody>
          <a:bodyPr wrap="square" rtlCol="0">
            <a:spAutoFit/>
          </a:bodyPr>
          <a:lstStyle/>
          <a:p>
            <a:r>
              <a:rPr lang="en-US" sz="1400" b="1" dirty="0" smtClean="0"/>
              <a:t>BR1-TR2</a:t>
            </a:r>
            <a:endParaRPr lang="en-US" sz="1400" b="1" dirty="0"/>
          </a:p>
        </p:txBody>
      </p:sp>
      <p:sp>
        <p:nvSpPr>
          <p:cNvPr id="26" name="TextBox 25"/>
          <p:cNvSpPr txBox="1"/>
          <p:nvPr/>
        </p:nvSpPr>
        <p:spPr>
          <a:xfrm>
            <a:off x="10952984" y="384268"/>
            <a:ext cx="1488559" cy="307777"/>
          </a:xfrm>
          <a:prstGeom prst="rect">
            <a:avLst/>
          </a:prstGeom>
          <a:noFill/>
        </p:spPr>
        <p:txBody>
          <a:bodyPr wrap="square" rtlCol="0">
            <a:spAutoFit/>
          </a:bodyPr>
          <a:lstStyle/>
          <a:p>
            <a:r>
              <a:rPr lang="en-US" sz="1400" b="1" dirty="0" smtClean="0"/>
              <a:t>BR1-TR3</a:t>
            </a:r>
            <a:endParaRPr lang="en-US" sz="1400" b="1" dirty="0"/>
          </a:p>
        </p:txBody>
      </p:sp>
      <p:sp>
        <p:nvSpPr>
          <p:cNvPr id="27" name="TextBox 26"/>
          <p:cNvSpPr txBox="1"/>
          <p:nvPr/>
        </p:nvSpPr>
        <p:spPr>
          <a:xfrm>
            <a:off x="2767181" y="2619069"/>
            <a:ext cx="1488559" cy="307777"/>
          </a:xfrm>
          <a:prstGeom prst="rect">
            <a:avLst/>
          </a:prstGeom>
          <a:noFill/>
        </p:spPr>
        <p:txBody>
          <a:bodyPr wrap="square" rtlCol="0">
            <a:spAutoFit/>
          </a:bodyPr>
          <a:lstStyle/>
          <a:p>
            <a:r>
              <a:rPr lang="en-US" sz="1400" b="1" dirty="0" smtClean="0"/>
              <a:t>BR2-TR2</a:t>
            </a:r>
            <a:endParaRPr lang="en-US" sz="1400" b="1" dirty="0"/>
          </a:p>
        </p:txBody>
      </p:sp>
      <p:sp>
        <p:nvSpPr>
          <p:cNvPr id="28" name="TextBox 27"/>
          <p:cNvSpPr txBox="1"/>
          <p:nvPr/>
        </p:nvSpPr>
        <p:spPr>
          <a:xfrm>
            <a:off x="4774496" y="2607446"/>
            <a:ext cx="1488559" cy="307777"/>
          </a:xfrm>
          <a:prstGeom prst="rect">
            <a:avLst/>
          </a:prstGeom>
          <a:noFill/>
        </p:spPr>
        <p:txBody>
          <a:bodyPr wrap="square" rtlCol="0">
            <a:spAutoFit/>
          </a:bodyPr>
          <a:lstStyle/>
          <a:p>
            <a:r>
              <a:rPr lang="en-US" sz="1400" b="1" dirty="0" smtClean="0"/>
              <a:t>BR2-TR3</a:t>
            </a:r>
            <a:endParaRPr lang="en-US" sz="1400" b="1" dirty="0"/>
          </a:p>
        </p:txBody>
      </p:sp>
      <p:sp>
        <p:nvSpPr>
          <p:cNvPr id="29" name="TextBox 28"/>
          <p:cNvSpPr txBox="1"/>
          <p:nvPr/>
        </p:nvSpPr>
        <p:spPr>
          <a:xfrm>
            <a:off x="925031" y="2593661"/>
            <a:ext cx="1488559" cy="307777"/>
          </a:xfrm>
          <a:prstGeom prst="rect">
            <a:avLst/>
          </a:prstGeom>
          <a:noFill/>
        </p:spPr>
        <p:txBody>
          <a:bodyPr wrap="square" rtlCol="0">
            <a:spAutoFit/>
          </a:bodyPr>
          <a:lstStyle/>
          <a:p>
            <a:r>
              <a:rPr lang="en-US" sz="1400" b="1" dirty="0" smtClean="0"/>
              <a:t>BR2-TR1</a:t>
            </a:r>
            <a:endParaRPr lang="en-US" sz="1400" b="1" dirty="0"/>
          </a:p>
        </p:txBody>
      </p:sp>
      <p:sp>
        <p:nvSpPr>
          <p:cNvPr id="30" name="TextBox 29"/>
          <p:cNvSpPr txBox="1"/>
          <p:nvPr/>
        </p:nvSpPr>
        <p:spPr>
          <a:xfrm>
            <a:off x="3042780" y="-23988"/>
            <a:ext cx="657350" cy="369332"/>
          </a:xfrm>
          <a:prstGeom prst="rect">
            <a:avLst/>
          </a:prstGeom>
          <a:noFill/>
        </p:spPr>
        <p:txBody>
          <a:bodyPr wrap="square" rtlCol="0">
            <a:spAutoFit/>
          </a:bodyPr>
          <a:lstStyle/>
          <a:p>
            <a:r>
              <a:rPr lang="en-US" b="1" dirty="0" smtClean="0"/>
              <a:t>TP3</a:t>
            </a:r>
            <a:endParaRPr lang="en-US" b="1" dirty="0"/>
          </a:p>
        </p:txBody>
      </p:sp>
      <p:sp>
        <p:nvSpPr>
          <p:cNvPr id="31" name="TextBox 30"/>
          <p:cNvSpPr txBox="1"/>
          <p:nvPr/>
        </p:nvSpPr>
        <p:spPr>
          <a:xfrm>
            <a:off x="9362742" y="-9298"/>
            <a:ext cx="657350" cy="369332"/>
          </a:xfrm>
          <a:prstGeom prst="rect">
            <a:avLst/>
          </a:prstGeom>
          <a:noFill/>
        </p:spPr>
        <p:txBody>
          <a:bodyPr wrap="square" rtlCol="0">
            <a:spAutoFit/>
          </a:bodyPr>
          <a:lstStyle/>
          <a:p>
            <a:r>
              <a:rPr lang="en-US" b="1" dirty="0" smtClean="0"/>
              <a:t>TP5</a:t>
            </a:r>
            <a:endParaRPr lang="en-US" b="1" dirty="0"/>
          </a:p>
        </p:txBody>
      </p:sp>
    </p:spTree>
    <p:extLst>
      <p:ext uri="{BB962C8B-B14F-4D97-AF65-F5344CB8AC3E}">
        <p14:creationId xmlns:p14="http://schemas.microsoft.com/office/powerpoint/2010/main" val="220868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9175" y="1161816"/>
            <a:ext cx="4529296" cy="3591344"/>
            <a:chOff x="10848200" y="15583255"/>
            <a:chExt cx="4529296" cy="3591344"/>
          </a:xfrm>
        </p:grpSpPr>
        <p:pic>
          <p:nvPicPr>
            <p:cNvPr id="6" name="Picture 3"/>
            <p:cNvPicPr>
              <a:picLocks noChangeAspect="1" noChangeArrowheads="1"/>
            </p:cNvPicPr>
            <p:nvPr/>
          </p:nvPicPr>
          <p:blipFill rotWithShape="1">
            <a:blip r:embed="rId3" cstate="print"/>
            <a:srcRect l="9929" b="6594"/>
            <a:stretch/>
          </p:blipFill>
          <p:spPr bwMode="auto">
            <a:xfrm>
              <a:off x="11049000" y="15583255"/>
              <a:ext cx="4328496" cy="3238145"/>
            </a:xfrm>
            <a:prstGeom prst="rect">
              <a:avLst/>
            </a:prstGeom>
            <a:noFill/>
            <a:ln w="9525">
              <a:noFill/>
              <a:miter lim="800000"/>
              <a:headEnd/>
              <a:tailEnd/>
            </a:ln>
            <a:effectLst/>
          </p:spPr>
        </p:pic>
        <p:sp>
          <p:nvSpPr>
            <p:cNvPr id="7" name="TextBox 6"/>
            <p:cNvSpPr txBox="1"/>
            <p:nvPr/>
          </p:nvSpPr>
          <p:spPr>
            <a:xfrm rot="16200000">
              <a:off x="9996100" y="17082701"/>
              <a:ext cx="1981200" cy="276999"/>
            </a:xfrm>
            <a:prstGeom prst="rect">
              <a:avLst/>
            </a:prstGeom>
            <a:noFill/>
          </p:spPr>
          <p:txBody>
            <a:bodyPr wrap="square" rtlCol="0">
              <a:spAutoFit/>
            </a:bodyPr>
            <a:lstStyle/>
            <a:p>
              <a:pPr algn="ctr"/>
              <a:r>
                <a:rPr lang="en-US" sz="1200" b="1" dirty="0" smtClean="0"/>
                <a:t>Log10 </a:t>
              </a:r>
              <a:r>
                <a:rPr lang="en-US" sz="1200" b="1" dirty="0" err="1" smtClean="0"/>
                <a:t>Femtomoles</a:t>
              </a:r>
              <a:endParaRPr lang="en-US" sz="1200" b="1" dirty="0"/>
            </a:p>
          </p:txBody>
        </p:sp>
        <p:sp>
          <p:nvSpPr>
            <p:cNvPr id="8" name="TextBox 7"/>
            <p:cNvSpPr txBox="1"/>
            <p:nvPr/>
          </p:nvSpPr>
          <p:spPr>
            <a:xfrm>
              <a:off x="12573000" y="18897600"/>
              <a:ext cx="1981200" cy="276999"/>
            </a:xfrm>
            <a:prstGeom prst="rect">
              <a:avLst/>
            </a:prstGeom>
            <a:noFill/>
          </p:spPr>
          <p:txBody>
            <a:bodyPr wrap="square" rtlCol="0">
              <a:spAutoFit/>
            </a:bodyPr>
            <a:lstStyle/>
            <a:p>
              <a:pPr algn="ctr"/>
              <a:r>
                <a:rPr lang="en-US" sz="1200" b="1" dirty="0" smtClean="0"/>
                <a:t>Log10 </a:t>
              </a:r>
              <a:r>
                <a:rPr lang="en-US" sz="1200" b="1" dirty="0" err="1" smtClean="0"/>
                <a:t>iBAQ</a:t>
              </a:r>
              <a:r>
                <a:rPr lang="en-US" sz="1200" b="1" dirty="0" smtClean="0"/>
                <a:t> Values</a:t>
              </a:r>
              <a:endParaRPr lang="en-US" sz="1200" b="1" dirty="0"/>
            </a:p>
          </p:txBody>
        </p:sp>
      </p:grpSp>
      <p:pic>
        <p:nvPicPr>
          <p:cNvPr id="9" name="Picture 2"/>
          <p:cNvPicPr>
            <a:picLocks noChangeAspect="1" noChangeArrowheads="1"/>
          </p:cNvPicPr>
          <p:nvPr/>
        </p:nvPicPr>
        <p:blipFill rotWithShape="1">
          <a:blip r:embed="rId4" cstate="print"/>
          <a:srcRect l="1455" t="17779" r="38125" b="7264"/>
          <a:stretch/>
        </p:blipFill>
        <p:spPr bwMode="auto">
          <a:xfrm>
            <a:off x="6518332" y="1132791"/>
            <a:ext cx="5105400" cy="3343370"/>
          </a:xfrm>
          <a:prstGeom prst="rect">
            <a:avLst/>
          </a:prstGeom>
          <a:noFill/>
          <a:ln w="3175">
            <a:noFill/>
            <a:miter lim="800000"/>
            <a:headEnd/>
            <a:tailEnd/>
          </a:ln>
        </p:spPr>
      </p:pic>
      <p:sp>
        <p:nvSpPr>
          <p:cNvPr id="10" name="TextBox 9"/>
          <p:cNvSpPr txBox="1"/>
          <p:nvPr/>
        </p:nvSpPr>
        <p:spPr>
          <a:xfrm>
            <a:off x="8194732" y="4476161"/>
            <a:ext cx="1981200" cy="276999"/>
          </a:xfrm>
          <a:prstGeom prst="rect">
            <a:avLst/>
          </a:prstGeom>
          <a:noFill/>
        </p:spPr>
        <p:txBody>
          <a:bodyPr wrap="square" rtlCol="0">
            <a:spAutoFit/>
          </a:bodyPr>
          <a:lstStyle/>
          <a:p>
            <a:r>
              <a:rPr lang="en-US" sz="1200" b="1" dirty="0" smtClean="0"/>
              <a:t>Log10 </a:t>
            </a:r>
            <a:r>
              <a:rPr lang="en-US" sz="1200" b="1" dirty="0" err="1" smtClean="0"/>
              <a:t>iBAQ</a:t>
            </a:r>
            <a:r>
              <a:rPr lang="en-US" sz="1200" b="1" dirty="0" smtClean="0"/>
              <a:t> Values (Log)</a:t>
            </a:r>
            <a:endParaRPr lang="en-US" sz="1200" b="1" dirty="0"/>
          </a:p>
        </p:txBody>
      </p:sp>
      <p:sp>
        <p:nvSpPr>
          <p:cNvPr id="11" name="TextBox 10"/>
          <p:cNvSpPr txBox="1"/>
          <p:nvPr/>
        </p:nvSpPr>
        <p:spPr>
          <a:xfrm rot="16200000">
            <a:off x="5313032" y="2813662"/>
            <a:ext cx="1981200" cy="276999"/>
          </a:xfrm>
          <a:prstGeom prst="rect">
            <a:avLst/>
          </a:prstGeom>
          <a:noFill/>
        </p:spPr>
        <p:txBody>
          <a:bodyPr wrap="square" rtlCol="0">
            <a:spAutoFit/>
          </a:bodyPr>
          <a:lstStyle/>
          <a:p>
            <a:r>
              <a:rPr lang="en-US" sz="1200" b="1" dirty="0" smtClean="0"/>
              <a:t>Log10 </a:t>
            </a:r>
            <a:r>
              <a:rPr lang="en-US" sz="1200" b="1" dirty="0" err="1" smtClean="0"/>
              <a:t>iBAQ</a:t>
            </a:r>
            <a:r>
              <a:rPr lang="en-US" sz="1200" b="1" dirty="0" smtClean="0"/>
              <a:t> Values (ES)</a:t>
            </a:r>
            <a:endParaRPr lang="en-US" sz="1200" b="1" dirty="0"/>
          </a:p>
        </p:txBody>
      </p:sp>
      <p:sp>
        <p:nvSpPr>
          <p:cNvPr id="12" name="TextBox 11"/>
          <p:cNvSpPr txBox="1"/>
          <p:nvPr/>
        </p:nvSpPr>
        <p:spPr>
          <a:xfrm>
            <a:off x="202019" y="584791"/>
            <a:ext cx="435934" cy="369332"/>
          </a:xfrm>
          <a:prstGeom prst="rect">
            <a:avLst/>
          </a:prstGeom>
          <a:noFill/>
        </p:spPr>
        <p:txBody>
          <a:bodyPr wrap="square" rtlCol="0">
            <a:spAutoFit/>
          </a:bodyPr>
          <a:lstStyle/>
          <a:p>
            <a:r>
              <a:rPr lang="en-US" b="1" dirty="0" smtClean="0"/>
              <a:t>A.</a:t>
            </a:r>
            <a:endParaRPr lang="en-US" b="1" dirty="0"/>
          </a:p>
        </p:txBody>
      </p:sp>
      <p:sp>
        <p:nvSpPr>
          <p:cNvPr id="13" name="TextBox 12"/>
          <p:cNvSpPr txBox="1"/>
          <p:nvPr/>
        </p:nvSpPr>
        <p:spPr>
          <a:xfrm>
            <a:off x="6097191" y="583363"/>
            <a:ext cx="435934" cy="369332"/>
          </a:xfrm>
          <a:prstGeom prst="rect">
            <a:avLst/>
          </a:prstGeom>
          <a:noFill/>
        </p:spPr>
        <p:txBody>
          <a:bodyPr wrap="square" rtlCol="0">
            <a:spAutoFit/>
          </a:bodyPr>
          <a:lstStyle/>
          <a:p>
            <a:r>
              <a:rPr lang="en-US" b="1" dirty="0"/>
              <a:t>B</a:t>
            </a:r>
            <a:r>
              <a:rPr lang="en-US" b="1" dirty="0" smtClean="0"/>
              <a:t>.</a:t>
            </a:r>
            <a:endParaRPr lang="en-US" b="1" dirty="0"/>
          </a:p>
        </p:txBody>
      </p:sp>
    </p:spTree>
    <p:extLst>
      <p:ext uri="{BB962C8B-B14F-4D97-AF65-F5344CB8AC3E}">
        <p14:creationId xmlns:p14="http://schemas.microsoft.com/office/powerpoint/2010/main" val="325200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458215184"/>
              </p:ext>
            </p:extLst>
          </p:nvPr>
        </p:nvGraphicFramePr>
        <p:xfrm>
          <a:off x="611857" y="812077"/>
          <a:ext cx="5908583" cy="60459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a:graphicFrameLocks/>
          </p:cNvGraphicFramePr>
          <p:nvPr>
            <p:extLst>
              <p:ext uri="{D42A27DB-BD31-4B8C-83A1-F6EECF244321}">
                <p14:modId xmlns:p14="http://schemas.microsoft.com/office/powerpoint/2010/main" val="227786892"/>
              </p:ext>
            </p:extLst>
          </p:nvPr>
        </p:nvGraphicFramePr>
        <p:xfrm>
          <a:off x="6906298" y="771999"/>
          <a:ext cx="5213325" cy="2967483"/>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202019" y="584791"/>
            <a:ext cx="435934" cy="369332"/>
          </a:xfrm>
          <a:prstGeom prst="rect">
            <a:avLst/>
          </a:prstGeom>
          <a:noFill/>
        </p:spPr>
        <p:txBody>
          <a:bodyPr wrap="square" rtlCol="0">
            <a:spAutoFit/>
          </a:bodyPr>
          <a:lstStyle/>
          <a:p>
            <a:r>
              <a:rPr lang="en-US" b="1" dirty="0" smtClean="0"/>
              <a:t>A.</a:t>
            </a:r>
            <a:endParaRPr lang="en-US" b="1" dirty="0"/>
          </a:p>
        </p:txBody>
      </p:sp>
      <p:sp>
        <p:nvSpPr>
          <p:cNvPr id="5" name="TextBox 4"/>
          <p:cNvSpPr txBox="1"/>
          <p:nvPr/>
        </p:nvSpPr>
        <p:spPr>
          <a:xfrm>
            <a:off x="6763767" y="583363"/>
            <a:ext cx="435934" cy="369332"/>
          </a:xfrm>
          <a:prstGeom prst="rect">
            <a:avLst/>
          </a:prstGeom>
          <a:noFill/>
        </p:spPr>
        <p:txBody>
          <a:bodyPr wrap="square" rtlCol="0">
            <a:spAutoFit/>
          </a:bodyPr>
          <a:lstStyle/>
          <a:p>
            <a:r>
              <a:rPr lang="en-US" b="1" dirty="0"/>
              <a:t>B</a:t>
            </a:r>
            <a:r>
              <a:rPr lang="en-US" b="1" dirty="0" smtClean="0"/>
              <a:t>.</a:t>
            </a:r>
            <a:endParaRPr lang="en-US" b="1" dirty="0"/>
          </a:p>
        </p:txBody>
      </p:sp>
    </p:spTree>
    <p:extLst>
      <p:ext uri="{BB962C8B-B14F-4D97-AF65-F5344CB8AC3E}">
        <p14:creationId xmlns:p14="http://schemas.microsoft.com/office/powerpoint/2010/main" val="2160730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101600"/>
            <a:ext cx="9144000" cy="369332"/>
          </a:xfrm>
          <a:prstGeom prst="rect">
            <a:avLst/>
          </a:prstGeom>
          <a:noFill/>
        </p:spPr>
        <p:txBody>
          <a:bodyPr wrap="square" rtlCol="0">
            <a:spAutoFit/>
          </a:bodyPr>
          <a:lstStyle/>
          <a:p>
            <a:pPr algn="ctr"/>
            <a:r>
              <a:rPr lang="de-DE" dirty="0"/>
              <a:t>GO </a:t>
            </a:r>
            <a:r>
              <a:rPr lang="de-DE" dirty="0" err="1"/>
              <a:t>enrichment</a:t>
            </a:r>
            <a:r>
              <a:rPr lang="de-DE" dirty="0"/>
              <a:t> </a:t>
            </a:r>
            <a:r>
              <a:rPr lang="de-DE" dirty="0" err="1"/>
              <a:t>analysis</a:t>
            </a:r>
            <a:r>
              <a:rPr lang="de-DE" dirty="0"/>
              <a:t> on </a:t>
            </a:r>
            <a:r>
              <a:rPr lang="de-DE" dirty="0" err="1"/>
              <a:t>bins</a:t>
            </a:r>
            <a:r>
              <a:rPr lang="de-DE" dirty="0"/>
              <a:t> </a:t>
            </a:r>
            <a:r>
              <a:rPr lang="de-DE" dirty="0" err="1"/>
              <a:t>of</a:t>
            </a:r>
            <a:r>
              <a:rPr lang="de-DE" dirty="0"/>
              <a:t> </a:t>
            </a:r>
            <a:r>
              <a:rPr lang="de-DE" dirty="0" err="1"/>
              <a:t>standard</a:t>
            </a:r>
            <a:r>
              <a:rPr lang="de-DE" dirty="0"/>
              <a:t> </a:t>
            </a:r>
            <a:r>
              <a:rPr lang="de-DE" dirty="0" err="1"/>
              <a:t>deviations</a:t>
            </a:r>
            <a:endParaRPr lang="en-US" dirty="0"/>
          </a:p>
        </p:txBody>
      </p:sp>
      <p:sp>
        <p:nvSpPr>
          <p:cNvPr id="11" name="TextBox 10"/>
          <p:cNvSpPr txBox="1"/>
          <p:nvPr/>
        </p:nvSpPr>
        <p:spPr>
          <a:xfrm>
            <a:off x="174173" y="2187701"/>
            <a:ext cx="800099" cy="369332"/>
          </a:xfrm>
          <a:prstGeom prst="rect">
            <a:avLst/>
          </a:prstGeom>
          <a:noFill/>
        </p:spPr>
        <p:txBody>
          <a:bodyPr wrap="square" rtlCol="0">
            <a:spAutoFit/>
          </a:bodyPr>
          <a:lstStyle/>
          <a:p>
            <a:r>
              <a:rPr lang="de-DE" dirty="0"/>
              <a:t>Rep1</a:t>
            </a:r>
            <a:endParaRPr lang="en-US" dirty="0"/>
          </a:p>
        </p:txBody>
      </p:sp>
      <p:sp>
        <p:nvSpPr>
          <p:cNvPr id="14" name="TextBox 13"/>
          <p:cNvSpPr txBox="1"/>
          <p:nvPr/>
        </p:nvSpPr>
        <p:spPr>
          <a:xfrm>
            <a:off x="130629" y="4740401"/>
            <a:ext cx="800099" cy="369332"/>
          </a:xfrm>
          <a:prstGeom prst="rect">
            <a:avLst/>
          </a:prstGeom>
          <a:noFill/>
        </p:spPr>
        <p:txBody>
          <a:bodyPr wrap="square" rtlCol="0">
            <a:spAutoFit/>
          </a:bodyPr>
          <a:lstStyle/>
          <a:p>
            <a:r>
              <a:rPr lang="de-DE" dirty="0"/>
              <a:t>Rep2</a:t>
            </a:r>
            <a:endParaRPr lang="en-US" dirty="0"/>
          </a:p>
        </p:txBody>
      </p:sp>
      <p:sp>
        <p:nvSpPr>
          <p:cNvPr id="15" name="TextBox 14"/>
          <p:cNvSpPr txBox="1"/>
          <p:nvPr/>
        </p:nvSpPr>
        <p:spPr>
          <a:xfrm>
            <a:off x="1777734" y="1107207"/>
            <a:ext cx="1365892" cy="369332"/>
          </a:xfrm>
          <a:prstGeom prst="rect">
            <a:avLst/>
          </a:prstGeom>
          <a:noFill/>
        </p:spPr>
        <p:txBody>
          <a:bodyPr wrap="square" rtlCol="0">
            <a:spAutoFit/>
          </a:bodyPr>
          <a:lstStyle/>
          <a:p>
            <a:r>
              <a:rPr lang="de-DE" dirty="0"/>
              <a:t>1. </a:t>
            </a:r>
            <a:r>
              <a:rPr lang="de-DE" dirty="0" err="1"/>
              <a:t>quartile</a:t>
            </a:r>
            <a:endParaRPr lang="en-US" dirty="0"/>
          </a:p>
        </p:txBody>
      </p:sp>
      <p:sp>
        <p:nvSpPr>
          <p:cNvPr id="16" name="TextBox 15"/>
          <p:cNvSpPr txBox="1"/>
          <p:nvPr/>
        </p:nvSpPr>
        <p:spPr>
          <a:xfrm>
            <a:off x="4490092" y="1119907"/>
            <a:ext cx="1365892" cy="369332"/>
          </a:xfrm>
          <a:prstGeom prst="rect">
            <a:avLst/>
          </a:prstGeom>
          <a:noFill/>
        </p:spPr>
        <p:txBody>
          <a:bodyPr wrap="square" rtlCol="0">
            <a:spAutoFit/>
          </a:bodyPr>
          <a:lstStyle/>
          <a:p>
            <a:r>
              <a:rPr lang="de-DE" dirty="0"/>
              <a:t>2. </a:t>
            </a:r>
            <a:r>
              <a:rPr lang="de-DE" dirty="0" err="1"/>
              <a:t>quartile</a:t>
            </a:r>
            <a:endParaRPr lang="en-US" dirty="0"/>
          </a:p>
        </p:txBody>
      </p:sp>
      <p:sp>
        <p:nvSpPr>
          <p:cNvPr id="19" name="TextBox 18"/>
          <p:cNvSpPr txBox="1"/>
          <p:nvPr/>
        </p:nvSpPr>
        <p:spPr>
          <a:xfrm>
            <a:off x="7284092" y="1119907"/>
            <a:ext cx="1365892" cy="369332"/>
          </a:xfrm>
          <a:prstGeom prst="rect">
            <a:avLst/>
          </a:prstGeom>
          <a:noFill/>
        </p:spPr>
        <p:txBody>
          <a:bodyPr wrap="square" rtlCol="0">
            <a:spAutoFit/>
          </a:bodyPr>
          <a:lstStyle/>
          <a:p>
            <a:r>
              <a:rPr lang="de-DE" dirty="0"/>
              <a:t>3. </a:t>
            </a:r>
            <a:r>
              <a:rPr lang="de-DE" dirty="0" err="1"/>
              <a:t>quartile</a:t>
            </a:r>
            <a:endParaRPr lang="en-US" dirty="0"/>
          </a:p>
        </p:txBody>
      </p:sp>
      <p:sp>
        <p:nvSpPr>
          <p:cNvPr id="20" name="TextBox 19"/>
          <p:cNvSpPr txBox="1"/>
          <p:nvPr/>
        </p:nvSpPr>
        <p:spPr>
          <a:xfrm>
            <a:off x="10135526" y="1107207"/>
            <a:ext cx="1365892" cy="369332"/>
          </a:xfrm>
          <a:prstGeom prst="rect">
            <a:avLst/>
          </a:prstGeom>
          <a:noFill/>
        </p:spPr>
        <p:txBody>
          <a:bodyPr wrap="square" rtlCol="0">
            <a:spAutoFit/>
          </a:bodyPr>
          <a:lstStyle/>
          <a:p>
            <a:r>
              <a:rPr lang="de-DE" dirty="0"/>
              <a:t>4. </a:t>
            </a:r>
            <a:r>
              <a:rPr lang="de-DE" dirty="0" err="1"/>
              <a:t>quartile</a:t>
            </a:r>
            <a:endParaRPr lang="en-US" dirty="0"/>
          </a:p>
        </p:txBody>
      </p:sp>
      <p:pic>
        <p:nvPicPr>
          <p:cNvPr id="2" name="Picture 1"/>
          <p:cNvPicPr>
            <a:picLocks noChangeAspect="1"/>
          </p:cNvPicPr>
          <p:nvPr/>
        </p:nvPicPr>
        <p:blipFill>
          <a:blip r:embed="rId3"/>
          <a:stretch>
            <a:fillRect/>
          </a:stretch>
        </p:blipFill>
        <p:spPr>
          <a:xfrm>
            <a:off x="1051824" y="1501576"/>
            <a:ext cx="2563368" cy="2538984"/>
          </a:xfrm>
          <a:prstGeom prst="rect">
            <a:avLst/>
          </a:prstGeom>
        </p:spPr>
      </p:pic>
      <p:pic>
        <p:nvPicPr>
          <p:cNvPr id="3" name="Picture 2"/>
          <p:cNvPicPr>
            <a:picLocks noChangeAspect="1"/>
          </p:cNvPicPr>
          <p:nvPr/>
        </p:nvPicPr>
        <p:blipFill>
          <a:blip r:embed="rId4"/>
          <a:stretch>
            <a:fillRect/>
          </a:stretch>
        </p:blipFill>
        <p:spPr>
          <a:xfrm>
            <a:off x="3786772" y="1501576"/>
            <a:ext cx="2569464" cy="2572512"/>
          </a:xfrm>
          <a:prstGeom prst="rect">
            <a:avLst/>
          </a:prstGeom>
        </p:spPr>
      </p:pic>
      <p:pic>
        <p:nvPicPr>
          <p:cNvPr id="4" name="Picture 3"/>
          <p:cNvPicPr>
            <a:picLocks noChangeAspect="1"/>
          </p:cNvPicPr>
          <p:nvPr/>
        </p:nvPicPr>
        <p:blipFill>
          <a:blip r:embed="rId5"/>
          <a:stretch>
            <a:fillRect/>
          </a:stretch>
        </p:blipFill>
        <p:spPr>
          <a:xfrm>
            <a:off x="6527816" y="1476539"/>
            <a:ext cx="2529840" cy="2517648"/>
          </a:xfrm>
          <a:prstGeom prst="rect">
            <a:avLst/>
          </a:prstGeom>
        </p:spPr>
      </p:pic>
      <p:pic>
        <p:nvPicPr>
          <p:cNvPr id="5" name="Picture 4"/>
          <p:cNvPicPr>
            <a:picLocks noChangeAspect="1"/>
          </p:cNvPicPr>
          <p:nvPr/>
        </p:nvPicPr>
        <p:blipFill>
          <a:blip r:embed="rId6"/>
          <a:stretch>
            <a:fillRect/>
          </a:stretch>
        </p:blipFill>
        <p:spPr>
          <a:xfrm>
            <a:off x="9323264" y="1455203"/>
            <a:ext cx="2578608" cy="2538984"/>
          </a:xfrm>
          <a:prstGeom prst="rect">
            <a:avLst/>
          </a:prstGeom>
        </p:spPr>
      </p:pic>
      <p:pic>
        <p:nvPicPr>
          <p:cNvPr id="7" name="Picture 6"/>
          <p:cNvPicPr>
            <a:picLocks noChangeAspect="1"/>
          </p:cNvPicPr>
          <p:nvPr/>
        </p:nvPicPr>
        <p:blipFill>
          <a:blip r:embed="rId7"/>
          <a:stretch>
            <a:fillRect/>
          </a:stretch>
        </p:blipFill>
        <p:spPr>
          <a:xfrm>
            <a:off x="1046248" y="4325112"/>
            <a:ext cx="2557272" cy="2532888"/>
          </a:xfrm>
          <a:prstGeom prst="rect">
            <a:avLst/>
          </a:prstGeom>
        </p:spPr>
      </p:pic>
      <p:pic>
        <p:nvPicPr>
          <p:cNvPr id="8" name="Picture 7"/>
          <p:cNvPicPr>
            <a:picLocks noChangeAspect="1"/>
          </p:cNvPicPr>
          <p:nvPr/>
        </p:nvPicPr>
        <p:blipFill>
          <a:blip r:embed="rId8"/>
          <a:stretch>
            <a:fillRect/>
          </a:stretch>
        </p:blipFill>
        <p:spPr>
          <a:xfrm>
            <a:off x="3767560" y="4326144"/>
            <a:ext cx="2542032" cy="2526792"/>
          </a:xfrm>
          <a:prstGeom prst="rect">
            <a:avLst/>
          </a:prstGeom>
        </p:spPr>
      </p:pic>
      <p:pic>
        <p:nvPicPr>
          <p:cNvPr id="9" name="Picture 8"/>
          <p:cNvPicPr>
            <a:picLocks noChangeAspect="1"/>
          </p:cNvPicPr>
          <p:nvPr/>
        </p:nvPicPr>
        <p:blipFill>
          <a:blip r:embed="rId9"/>
          <a:stretch>
            <a:fillRect/>
          </a:stretch>
        </p:blipFill>
        <p:spPr>
          <a:xfrm>
            <a:off x="6524599" y="4301760"/>
            <a:ext cx="2557272" cy="2551176"/>
          </a:xfrm>
          <a:prstGeom prst="rect">
            <a:avLst/>
          </a:prstGeom>
        </p:spPr>
      </p:pic>
      <p:pic>
        <p:nvPicPr>
          <p:cNvPr id="10" name="Picture 9"/>
          <p:cNvPicPr>
            <a:picLocks noChangeAspect="1"/>
          </p:cNvPicPr>
          <p:nvPr/>
        </p:nvPicPr>
        <p:blipFill>
          <a:blip r:embed="rId10"/>
          <a:stretch>
            <a:fillRect/>
          </a:stretch>
        </p:blipFill>
        <p:spPr>
          <a:xfrm>
            <a:off x="9320216" y="4279715"/>
            <a:ext cx="2581656" cy="2535936"/>
          </a:xfrm>
          <a:prstGeom prst="rect">
            <a:avLst/>
          </a:prstGeom>
        </p:spPr>
      </p:pic>
    </p:spTree>
    <p:extLst>
      <p:ext uri="{BB962C8B-B14F-4D97-AF65-F5344CB8AC3E}">
        <p14:creationId xmlns:p14="http://schemas.microsoft.com/office/powerpoint/2010/main" val="4120856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97225" y="152400"/>
            <a:ext cx="3916841" cy="369332"/>
          </a:xfrm>
          <a:prstGeom prst="rect">
            <a:avLst/>
          </a:prstGeom>
          <a:noFill/>
        </p:spPr>
        <p:txBody>
          <a:bodyPr wrap="none" rtlCol="0">
            <a:spAutoFit/>
          </a:bodyPr>
          <a:lstStyle/>
          <a:p>
            <a:r>
              <a:rPr lang="de-DE" dirty="0" err="1" smtClean="0"/>
              <a:t>Hierarchical</a:t>
            </a:r>
            <a:r>
              <a:rPr lang="de-DE" dirty="0" smtClean="0"/>
              <a:t> </a:t>
            </a:r>
            <a:r>
              <a:rPr lang="de-DE" dirty="0" err="1" smtClean="0"/>
              <a:t>clustering</a:t>
            </a:r>
            <a:r>
              <a:rPr lang="de-DE" dirty="0" smtClean="0"/>
              <a:t> </a:t>
            </a:r>
            <a:r>
              <a:rPr lang="de-DE" dirty="0"/>
              <a:t>– GO </a:t>
            </a:r>
            <a:r>
              <a:rPr lang="de-DE" dirty="0" err="1"/>
              <a:t>enrichment</a:t>
            </a:r>
            <a:endParaRPr lang="en-US" dirty="0"/>
          </a:p>
        </p:txBody>
      </p:sp>
      <p:sp>
        <p:nvSpPr>
          <p:cNvPr id="7" name="TextBox 6"/>
          <p:cNvSpPr txBox="1"/>
          <p:nvPr/>
        </p:nvSpPr>
        <p:spPr>
          <a:xfrm>
            <a:off x="4540054" y="840663"/>
            <a:ext cx="2925353" cy="369332"/>
          </a:xfrm>
          <a:prstGeom prst="rect">
            <a:avLst/>
          </a:prstGeom>
          <a:noFill/>
        </p:spPr>
        <p:txBody>
          <a:bodyPr wrap="none" rtlCol="0">
            <a:spAutoFit/>
          </a:bodyPr>
          <a:lstStyle/>
          <a:p>
            <a:r>
              <a:rPr lang="de-DE" dirty="0"/>
              <a:t>25% </a:t>
            </a:r>
            <a:r>
              <a:rPr lang="de-DE" dirty="0" err="1"/>
              <a:t>of</a:t>
            </a:r>
            <a:r>
              <a:rPr lang="de-DE" dirty="0"/>
              <a:t> top </a:t>
            </a:r>
            <a:r>
              <a:rPr lang="de-DE" dirty="0" err="1"/>
              <a:t>changing</a:t>
            </a:r>
            <a:r>
              <a:rPr lang="de-DE" dirty="0"/>
              <a:t> </a:t>
            </a:r>
            <a:r>
              <a:rPr lang="de-DE" dirty="0" err="1"/>
              <a:t>proteins</a:t>
            </a:r>
            <a:endParaRPr lang="en-US" dirty="0"/>
          </a:p>
        </p:txBody>
      </p:sp>
      <p:pic>
        <p:nvPicPr>
          <p:cNvPr id="3" name="Picture 2"/>
          <p:cNvPicPr>
            <a:picLocks noChangeAspect="1"/>
          </p:cNvPicPr>
          <p:nvPr/>
        </p:nvPicPr>
        <p:blipFill>
          <a:blip r:embed="rId3"/>
          <a:stretch>
            <a:fillRect/>
          </a:stretch>
        </p:blipFill>
        <p:spPr>
          <a:xfrm>
            <a:off x="217179" y="1717675"/>
            <a:ext cx="5916921" cy="5140325"/>
          </a:xfrm>
          <a:prstGeom prst="rect">
            <a:avLst/>
          </a:prstGeom>
        </p:spPr>
      </p:pic>
      <p:pic>
        <p:nvPicPr>
          <p:cNvPr id="4" name="Picture 3"/>
          <p:cNvPicPr>
            <a:picLocks noChangeAspect="1"/>
          </p:cNvPicPr>
          <p:nvPr/>
        </p:nvPicPr>
        <p:blipFill>
          <a:blip r:embed="rId4"/>
          <a:stretch>
            <a:fillRect/>
          </a:stretch>
        </p:blipFill>
        <p:spPr>
          <a:xfrm>
            <a:off x="6464300" y="1717675"/>
            <a:ext cx="5547360" cy="5151120"/>
          </a:xfrm>
          <a:prstGeom prst="rect">
            <a:avLst/>
          </a:prstGeom>
        </p:spPr>
      </p:pic>
    </p:spTree>
    <p:extLst>
      <p:ext uri="{BB962C8B-B14F-4D97-AF65-F5344CB8AC3E}">
        <p14:creationId xmlns:p14="http://schemas.microsoft.com/office/powerpoint/2010/main" val="43928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861525" y="589509"/>
            <a:ext cx="3400656" cy="6268491"/>
          </a:xfrm>
          <a:prstGeom prst="rect">
            <a:avLst/>
          </a:prstGeom>
        </p:spPr>
      </p:pic>
      <p:pic>
        <p:nvPicPr>
          <p:cNvPr id="10" name="Picture 9"/>
          <p:cNvPicPr>
            <a:picLocks noChangeAspect="1"/>
          </p:cNvPicPr>
          <p:nvPr/>
        </p:nvPicPr>
        <p:blipFill>
          <a:blip r:embed="rId4"/>
          <a:stretch>
            <a:fillRect/>
          </a:stretch>
        </p:blipFill>
        <p:spPr>
          <a:xfrm>
            <a:off x="782229" y="750853"/>
            <a:ext cx="3416910" cy="6107147"/>
          </a:xfrm>
          <a:prstGeom prst="rect">
            <a:avLst/>
          </a:prstGeom>
        </p:spPr>
      </p:pic>
      <p:sp>
        <p:nvSpPr>
          <p:cNvPr id="6" name="TextBox 5"/>
          <p:cNvSpPr txBox="1"/>
          <p:nvPr/>
        </p:nvSpPr>
        <p:spPr>
          <a:xfrm>
            <a:off x="4559301" y="101600"/>
            <a:ext cx="2738955" cy="369332"/>
          </a:xfrm>
          <a:prstGeom prst="rect">
            <a:avLst/>
          </a:prstGeom>
          <a:noFill/>
        </p:spPr>
        <p:txBody>
          <a:bodyPr wrap="none" rtlCol="0">
            <a:spAutoFit/>
          </a:bodyPr>
          <a:lstStyle/>
          <a:p>
            <a:r>
              <a:rPr lang="de-DE" dirty="0"/>
              <a:t>Peak time </a:t>
            </a:r>
            <a:r>
              <a:rPr lang="de-DE" dirty="0" err="1"/>
              <a:t>index</a:t>
            </a:r>
            <a:r>
              <a:rPr lang="de-DE" dirty="0"/>
              <a:t> </a:t>
            </a:r>
            <a:r>
              <a:rPr lang="de-DE" dirty="0" err="1"/>
              <a:t>calculation</a:t>
            </a:r>
            <a:endParaRPr lang="en-US" dirty="0"/>
          </a:p>
        </p:txBody>
      </p:sp>
      <p:sp>
        <p:nvSpPr>
          <p:cNvPr id="7" name="TextBox 6"/>
          <p:cNvSpPr txBox="1"/>
          <p:nvPr/>
        </p:nvSpPr>
        <p:spPr>
          <a:xfrm>
            <a:off x="4540054" y="840663"/>
            <a:ext cx="2925353" cy="369332"/>
          </a:xfrm>
          <a:prstGeom prst="rect">
            <a:avLst/>
          </a:prstGeom>
          <a:noFill/>
        </p:spPr>
        <p:txBody>
          <a:bodyPr wrap="none" rtlCol="0">
            <a:spAutoFit/>
          </a:bodyPr>
          <a:lstStyle/>
          <a:p>
            <a:r>
              <a:rPr lang="de-DE" dirty="0"/>
              <a:t>25% </a:t>
            </a:r>
            <a:r>
              <a:rPr lang="de-DE" dirty="0" err="1"/>
              <a:t>of</a:t>
            </a:r>
            <a:r>
              <a:rPr lang="de-DE" dirty="0"/>
              <a:t> top </a:t>
            </a:r>
            <a:r>
              <a:rPr lang="de-DE" dirty="0" err="1"/>
              <a:t>changing</a:t>
            </a:r>
            <a:r>
              <a:rPr lang="de-DE" dirty="0"/>
              <a:t> </a:t>
            </a:r>
            <a:r>
              <a:rPr lang="de-DE" dirty="0" err="1"/>
              <a:t>proteins</a:t>
            </a:r>
            <a:endParaRPr lang="en-US" dirty="0"/>
          </a:p>
        </p:txBody>
      </p:sp>
      <p:sp>
        <p:nvSpPr>
          <p:cNvPr id="8" name="TextBox 7"/>
          <p:cNvSpPr txBox="1"/>
          <p:nvPr/>
        </p:nvSpPr>
        <p:spPr>
          <a:xfrm>
            <a:off x="2490684" y="1654629"/>
            <a:ext cx="800099" cy="369332"/>
          </a:xfrm>
          <a:prstGeom prst="rect">
            <a:avLst/>
          </a:prstGeom>
          <a:noFill/>
        </p:spPr>
        <p:txBody>
          <a:bodyPr wrap="square" rtlCol="0">
            <a:spAutoFit/>
          </a:bodyPr>
          <a:lstStyle/>
          <a:p>
            <a:r>
              <a:rPr lang="de-DE" dirty="0"/>
              <a:t>Rep1</a:t>
            </a:r>
            <a:endParaRPr lang="en-US" dirty="0"/>
          </a:p>
        </p:txBody>
      </p:sp>
      <p:sp>
        <p:nvSpPr>
          <p:cNvPr id="9" name="TextBox 8"/>
          <p:cNvSpPr txBox="1"/>
          <p:nvPr/>
        </p:nvSpPr>
        <p:spPr>
          <a:xfrm>
            <a:off x="9561853" y="1654629"/>
            <a:ext cx="800099" cy="369332"/>
          </a:xfrm>
          <a:prstGeom prst="rect">
            <a:avLst/>
          </a:prstGeom>
          <a:noFill/>
        </p:spPr>
        <p:txBody>
          <a:bodyPr wrap="square" rtlCol="0">
            <a:spAutoFit/>
          </a:bodyPr>
          <a:lstStyle/>
          <a:p>
            <a:r>
              <a:rPr lang="de-DE" dirty="0"/>
              <a:t>Rep2</a:t>
            </a:r>
            <a:endParaRPr lang="en-US" dirty="0"/>
          </a:p>
        </p:txBody>
      </p:sp>
    </p:spTree>
    <p:extLst>
      <p:ext uri="{BB962C8B-B14F-4D97-AF65-F5344CB8AC3E}">
        <p14:creationId xmlns:p14="http://schemas.microsoft.com/office/powerpoint/2010/main" val="3193710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5910" y="139137"/>
            <a:ext cx="4637175" cy="369332"/>
          </a:xfrm>
          <a:prstGeom prst="rect">
            <a:avLst/>
          </a:prstGeom>
          <a:noFill/>
        </p:spPr>
        <p:txBody>
          <a:bodyPr wrap="square" rtlCol="0">
            <a:spAutoFit/>
          </a:bodyPr>
          <a:lstStyle/>
          <a:p>
            <a:r>
              <a:rPr lang="de-DE" dirty="0" smtClean="0"/>
              <a:t>Peak time </a:t>
            </a:r>
            <a:r>
              <a:rPr lang="de-DE" dirty="0" err="1" smtClean="0"/>
              <a:t>index</a:t>
            </a:r>
            <a:r>
              <a:rPr lang="de-DE" dirty="0" smtClean="0"/>
              <a:t> </a:t>
            </a:r>
            <a:r>
              <a:rPr lang="de-DE" dirty="0" err="1" smtClean="0"/>
              <a:t>calculation</a:t>
            </a:r>
            <a:r>
              <a:rPr lang="de-DE" dirty="0" smtClean="0"/>
              <a:t> </a:t>
            </a:r>
            <a:r>
              <a:rPr lang="de-DE" dirty="0"/>
              <a:t>– GO </a:t>
            </a:r>
            <a:r>
              <a:rPr lang="de-DE" dirty="0" err="1"/>
              <a:t>enrichment</a:t>
            </a:r>
            <a:endParaRPr lang="en-US" dirty="0"/>
          </a:p>
        </p:txBody>
      </p:sp>
      <p:sp>
        <p:nvSpPr>
          <p:cNvPr id="7" name="TextBox 6"/>
          <p:cNvSpPr txBox="1"/>
          <p:nvPr/>
        </p:nvSpPr>
        <p:spPr>
          <a:xfrm>
            <a:off x="4540054" y="840663"/>
            <a:ext cx="2925353" cy="369332"/>
          </a:xfrm>
          <a:prstGeom prst="rect">
            <a:avLst/>
          </a:prstGeom>
          <a:noFill/>
        </p:spPr>
        <p:txBody>
          <a:bodyPr wrap="none" rtlCol="0">
            <a:spAutoFit/>
          </a:bodyPr>
          <a:lstStyle/>
          <a:p>
            <a:r>
              <a:rPr lang="de-DE" dirty="0"/>
              <a:t>25% </a:t>
            </a:r>
            <a:r>
              <a:rPr lang="de-DE" dirty="0" err="1"/>
              <a:t>of</a:t>
            </a:r>
            <a:r>
              <a:rPr lang="de-DE" dirty="0"/>
              <a:t> top </a:t>
            </a:r>
            <a:r>
              <a:rPr lang="de-DE" dirty="0" err="1"/>
              <a:t>changing</a:t>
            </a:r>
            <a:r>
              <a:rPr lang="de-DE" dirty="0"/>
              <a:t> </a:t>
            </a:r>
            <a:r>
              <a:rPr lang="de-DE" dirty="0" err="1"/>
              <a:t>proteins</a:t>
            </a:r>
            <a:endParaRPr lang="en-US" dirty="0"/>
          </a:p>
        </p:txBody>
      </p:sp>
      <p:pic>
        <p:nvPicPr>
          <p:cNvPr id="2" name="Picture 1"/>
          <p:cNvPicPr>
            <a:picLocks noChangeAspect="1"/>
          </p:cNvPicPr>
          <p:nvPr/>
        </p:nvPicPr>
        <p:blipFill>
          <a:blip r:embed="rId3"/>
          <a:stretch>
            <a:fillRect/>
          </a:stretch>
        </p:blipFill>
        <p:spPr>
          <a:xfrm>
            <a:off x="244475" y="1689100"/>
            <a:ext cx="5452110" cy="4892040"/>
          </a:xfrm>
          <a:prstGeom prst="rect">
            <a:avLst/>
          </a:prstGeom>
        </p:spPr>
      </p:pic>
      <p:pic>
        <p:nvPicPr>
          <p:cNvPr id="4" name="Picture 3"/>
          <p:cNvPicPr>
            <a:picLocks noChangeAspect="1"/>
          </p:cNvPicPr>
          <p:nvPr/>
        </p:nvPicPr>
        <p:blipFill>
          <a:blip r:embed="rId4"/>
          <a:stretch>
            <a:fillRect/>
          </a:stretch>
        </p:blipFill>
        <p:spPr>
          <a:xfrm>
            <a:off x="6404497" y="1689100"/>
            <a:ext cx="5577840" cy="4852035"/>
          </a:xfrm>
          <a:prstGeom prst="rect">
            <a:avLst/>
          </a:prstGeom>
        </p:spPr>
      </p:pic>
      <p:sp>
        <p:nvSpPr>
          <p:cNvPr id="9" name="TextBox 8"/>
          <p:cNvSpPr txBox="1"/>
          <p:nvPr/>
        </p:nvSpPr>
        <p:spPr>
          <a:xfrm>
            <a:off x="1868384" y="1209995"/>
            <a:ext cx="800099" cy="369332"/>
          </a:xfrm>
          <a:prstGeom prst="rect">
            <a:avLst/>
          </a:prstGeom>
          <a:noFill/>
        </p:spPr>
        <p:txBody>
          <a:bodyPr wrap="square" rtlCol="0">
            <a:spAutoFit/>
          </a:bodyPr>
          <a:lstStyle/>
          <a:p>
            <a:r>
              <a:rPr lang="de-DE" dirty="0"/>
              <a:t>Rep1</a:t>
            </a:r>
            <a:endParaRPr lang="en-US" dirty="0"/>
          </a:p>
        </p:txBody>
      </p:sp>
      <p:sp>
        <p:nvSpPr>
          <p:cNvPr id="10" name="TextBox 9"/>
          <p:cNvSpPr txBox="1"/>
          <p:nvPr/>
        </p:nvSpPr>
        <p:spPr>
          <a:xfrm>
            <a:off x="8393318" y="1209995"/>
            <a:ext cx="800099" cy="369332"/>
          </a:xfrm>
          <a:prstGeom prst="rect">
            <a:avLst/>
          </a:prstGeom>
          <a:noFill/>
        </p:spPr>
        <p:txBody>
          <a:bodyPr wrap="square" rtlCol="0">
            <a:spAutoFit/>
          </a:bodyPr>
          <a:lstStyle/>
          <a:p>
            <a:r>
              <a:rPr lang="de-DE" dirty="0" smtClean="0"/>
              <a:t>Rep2</a:t>
            </a:r>
            <a:endParaRPr lang="en-US" dirty="0"/>
          </a:p>
        </p:txBody>
      </p:sp>
    </p:spTree>
    <p:extLst>
      <p:ext uri="{BB962C8B-B14F-4D97-AF65-F5344CB8AC3E}">
        <p14:creationId xmlns:p14="http://schemas.microsoft.com/office/powerpoint/2010/main" val="2226359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260283"/>
            <a:ext cx="1580359" cy="3181352"/>
          </a:xfrm>
          <a:prstGeom prst="rect">
            <a:avLst/>
          </a:prstGeom>
        </p:spPr>
      </p:pic>
      <p:pic>
        <p:nvPicPr>
          <p:cNvPr id="5" name="Picture 4"/>
          <p:cNvPicPr>
            <a:picLocks noChangeAspect="1"/>
          </p:cNvPicPr>
          <p:nvPr/>
        </p:nvPicPr>
        <p:blipFill>
          <a:blip r:embed="rId4"/>
          <a:stretch>
            <a:fillRect/>
          </a:stretch>
        </p:blipFill>
        <p:spPr>
          <a:xfrm>
            <a:off x="6373025" y="2258767"/>
            <a:ext cx="1602598" cy="3184383"/>
          </a:xfrm>
          <a:prstGeom prst="rect">
            <a:avLst/>
          </a:prstGeom>
        </p:spPr>
      </p:pic>
      <p:sp>
        <p:nvSpPr>
          <p:cNvPr id="8" name="TextBox 7"/>
          <p:cNvSpPr txBox="1"/>
          <p:nvPr/>
        </p:nvSpPr>
        <p:spPr>
          <a:xfrm>
            <a:off x="2226325" y="1724882"/>
            <a:ext cx="1744784" cy="369332"/>
          </a:xfrm>
          <a:prstGeom prst="rect">
            <a:avLst/>
          </a:prstGeom>
          <a:noFill/>
        </p:spPr>
        <p:txBody>
          <a:bodyPr wrap="square" rtlCol="0">
            <a:spAutoFit/>
          </a:bodyPr>
          <a:lstStyle/>
          <a:p>
            <a:r>
              <a:rPr lang="de-DE" dirty="0" err="1" smtClean="0"/>
              <a:t>Replicate</a:t>
            </a:r>
            <a:r>
              <a:rPr lang="de-DE" dirty="0" smtClean="0"/>
              <a:t> 1</a:t>
            </a:r>
            <a:endParaRPr lang="en-US" dirty="0"/>
          </a:p>
        </p:txBody>
      </p:sp>
      <p:pic>
        <p:nvPicPr>
          <p:cNvPr id="6" name="Picture 5"/>
          <p:cNvPicPr>
            <a:picLocks noChangeAspect="1"/>
          </p:cNvPicPr>
          <p:nvPr/>
        </p:nvPicPr>
        <p:blipFill>
          <a:blip r:embed="rId5"/>
          <a:stretch>
            <a:fillRect/>
          </a:stretch>
        </p:blipFill>
        <p:spPr>
          <a:xfrm>
            <a:off x="1651371" y="2256676"/>
            <a:ext cx="3858028" cy="3612905"/>
          </a:xfrm>
          <a:prstGeom prst="rect">
            <a:avLst/>
          </a:prstGeom>
        </p:spPr>
      </p:pic>
      <p:pic>
        <p:nvPicPr>
          <p:cNvPr id="7" name="Picture 6"/>
          <p:cNvPicPr>
            <a:picLocks noChangeAspect="1"/>
          </p:cNvPicPr>
          <p:nvPr/>
        </p:nvPicPr>
        <p:blipFill>
          <a:blip r:embed="rId6"/>
          <a:stretch>
            <a:fillRect/>
          </a:stretch>
        </p:blipFill>
        <p:spPr>
          <a:xfrm>
            <a:off x="8065414" y="2256677"/>
            <a:ext cx="3769534" cy="3612905"/>
          </a:xfrm>
          <a:prstGeom prst="rect">
            <a:avLst/>
          </a:prstGeom>
        </p:spPr>
      </p:pic>
      <p:sp>
        <p:nvSpPr>
          <p:cNvPr id="10" name="TextBox 9"/>
          <p:cNvSpPr txBox="1"/>
          <p:nvPr/>
        </p:nvSpPr>
        <p:spPr>
          <a:xfrm>
            <a:off x="8788234" y="1729039"/>
            <a:ext cx="1744784" cy="369332"/>
          </a:xfrm>
          <a:prstGeom prst="rect">
            <a:avLst/>
          </a:prstGeom>
          <a:noFill/>
        </p:spPr>
        <p:txBody>
          <a:bodyPr wrap="square" rtlCol="0">
            <a:spAutoFit/>
          </a:bodyPr>
          <a:lstStyle/>
          <a:p>
            <a:r>
              <a:rPr lang="de-DE" dirty="0" err="1" smtClean="0"/>
              <a:t>Replicate</a:t>
            </a:r>
            <a:r>
              <a:rPr lang="de-DE" dirty="0" smtClean="0"/>
              <a:t> 2</a:t>
            </a:r>
            <a:endParaRPr lang="en-US" dirty="0"/>
          </a:p>
        </p:txBody>
      </p:sp>
      <p:sp>
        <p:nvSpPr>
          <p:cNvPr id="11" name="TextBox 10"/>
          <p:cNvSpPr txBox="1"/>
          <p:nvPr/>
        </p:nvSpPr>
        <p:spPr>
          <a:xfrm>
            <a:off x="159290" y="1355550"/>
            <a:ext cx="435934" cy="369332"/>
          </a:xfrm>
          <a:prstGeom prst="rect">
            <a:avLst/>
          </a:prstGeom>
          <a:noFill/>
        </p:spPr>
        <p:txBody>
          <a:bodyPr wrap="square" rtlCol="0">
            <a:spAutoFit/>
          </a:bodyPr>
          <a:lstStyle/>
          <a:p>
            <a:r>
              <a:rPr lang="en-US" b="1" dirty="0" smtClean="0"/>
              <a:t>A.</a:t>
            </a:r>
            <a:endParaRPr lang="en-US" b="1" dirty="0"/>
          </a:p>
        </p:txBody>
      </p:sp>
      <p:sp>
        <p:nvSpPr>
          <p:cNvPr id="12" name="TextBox 11"/>
          <p:cNvSpPr txBox="1"/>
          <p:nvPr/>
        </p:nvSpPr>
        <p:spPr>
          <a:xfrm>
            <a:off x="8242187" y="1355550"/>
            <a:ext cx="435934" cy="369332"/>
          </a:xfrm>
          <a:prstGeom prst="rect">
            <a:avLst/>
          </a:prstGeom>
          <a:noFill/>
        </p:spPr>
        <p:txBody>
          <a:bodyPr wrap="square" rtlCol="0">
            <a:spAutoFit/>
          </a:bodyPr>
          <a:lstStyle/>
          <a:p>
            <a:r>
              <a:rPr lang="en-US" b="1" dirty="0"/>
              <a:t>B</a:t>
            </a:r>
            <a:r>
              <a:rPr lang="en-US" b="1" dirty="0" smtClean="0"/>
              <a:t>.</a:t>
            </a:r>
            <a:endParaRPr lang="en-US" b="1" dirty="0"/>
          </a:p>
        </p:txBody>
      </p:sp>
    </p:spTree>
    <p:extLst>
      <p:ext uri="{BB962C8B-B14F-4D97-AF65-F5344CB8AC3E}">
        <p14:creationId xmlns:p14="http://schemas.microsoft.com/office/powerpoint/2010/main" val="3948000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0000" t="25868" r="18070" b="20799"/>
          <a:stretch/>
        </p:blipFill>
        <p:spPr>
          <a:xfrm>
            <a:off x="636711" y="312667"/>
            <a:ext cx="5303839" cy="3064042"/>
          </a:xfrm>
          <a:prstGeom prst="rect">
            <a:avLst/>
          </a:prstGeom>
        </p:spPr>
      </p:pic>
      <p:pic>
        <p:nvPicPr>
          <p:cNvPr id="3" name="Picture 2"/>
          <p:cNvPicPr>
            <a:picLocks noChangeAspect="1"/>
          </p:cNvPicPr>
          <p:nvPr/>
        </p:nvPicPr>
        <p:blipFill rotWithShape="1">
          <a:blip r:embed="rId4"/>
          <a:srcRect l="15351" t="25400" r="15965" b="16589"/>
          <a:stretch/>
        </p:blipFill>
        <p:spPr>
          <a:xfrm>
            <a:off x="6328861" y="640577"/>
            <a:ext cx="5759117" cy="2736132"/>
          </a:xfrm>
          <a:prstGeom prst="rect">
            <a:avLst/>
          </a:prstGeom>
        </p:spPr>
      </p:pic>
      <p:pic>
        <p:nvPicPr>
          <p:cNvPr id="4" name="Picture 3"/>
          <p:cNvPicPr>
            <a:picLocks noChangeAspect="1"/>
          </p:cNvPicPr>
          <p:nvPr/>
        </p:nvPicPr>
        <p:blipFill rotWithShape="1">
          <a:blip r:embed="rId5"/>
          <a:srcRect l="12895" t="14328" r="19298" b="5985"/>
          <a:stretch/>
        </p:blipFill>
        <p:spPr>
          <a:xfrm>
            <a:off x="3832389" y="3569579"/>
            <a:ext cx="4653885" cy="3076501"/>
          </a:xfrm>
          <a:prstGeom prst="rect">
            <a:avLst/>
          </a:prstGeom>
        </p:spPr>
      </p:pic>
      <p:sp>
        <p:nvSpPr>
          <p:cNvPr id="6" name="TextBox 5"/>
          <p:cNvSpPr txBox="1"/>
          <p:nvPr/>
        </p:nvSpPr>
        <p:spPr>
          <a:xfrm>
            <a:off x="28198" y="312667"/>
            <a:ext cx="435934" cy="369332"/>
          </a:xfrm>
          <a:prstGeom prst="rect">
            <a:avLst/>
          </a:prstGeom>
          <a:noFill/>
        </p:spPr>
        <p:txBody>
          <a:bodyPr wrap="square" rtlCol="0">
            <a:spAutoFit/>
          </a:bodyPr>
          <a:lstStyle/>
          <a:p>
            <a:r>
              <a:rPr lang="en-US" b="1" dirty="0" smtClean="0"/>
              <a:t>A.</a:t>
            </a:r>
            <a:endParaRPr lang="en-US" b="1" dirty="0"/>
          </a:p>
        </p:txBody>
      </p:sp>
      <p:sp>
        <p:nvSpPr>
          <p:cNvPr id="7" name="TextBox 6"/>
          <p:cNvSpPr txBox="1"/>
          <p:nvPr/>
        </p:nvSpPr>
        <p:spPr>
          <a:xfrm>
            <a:off x="6110894" y="311560"/>
            <a:ext cx="435934" cy="369332"/>
          </a:xfrm>
          <a:prstGeom prst="rect">
            <a:avLst/>
          </a:prstGeom>
          <a:noFill/>
        </p:spPr>
        <p:txBody>
          <a:bodyPr wrap="square" rtlCol="0">
            <a:spAutoFit/>
          </a:bodyPr>
          <a:lstStyle/>
          <a:p>
            <a:r>
              <a:rPr lang="en-US" b="1" dirty="0"/>
              <a:t>B</a:t>
            </a:r>
            <a:r>
              <a:rPr lang="en-US" b="1" dirty="0" smtClean="0"/>
              <a:t>.</a:t>
            </a:r>
            <a:endParaRPr lang="en-US" b="1" dirty="0"/>
          </a:p>
        </p:txBody>
      </p:sp>
      <p:sp>
        <p:nvSpPr>
          <p:cNvPr id="8" name="TextBox 7"/>
          <p:cNvSpPr txBox="1"/>
          <p:nvPr/>
        </p:nvSpPr>
        <p:spPr>
          <a:xfrm>
            <a:off x="2815638" y="3569579"/>
            <a:ext cx="435934" cy="369332"/>
          </a:xfrm>
          <a:prstGeom prst="rect">
            <a:avLst/>
          </a:prstGeom>
          <a:noFill/>
        </p:spPr>
        <p:txBody>
          <a:bodyPr wrap="square" rtlCol="0">
            <a:spAutoFit/>
          </a:bodyPr>
          <a:lstStyle/>
          <a:p>
            <a:r>
              <a:rPr lang="en-US" b="1" dirty="0" smtClean="0"/>
              <a:t>C</a:t>
            </a:r>
            <a:r>
              <a:rPr lang="en-US" b="1" dirty="0" smtClean="0"/>
              <a:t>.</a:t>
            </a:r>
            <a:endParaRPr lang="en-US" b="1" dirty="0"/>
          </a:p>
        </p:txBody>
      </p:sp>
    </p:spTree>
    <p:extLst>
      <p:ext uri="{BB962C8B-B14F-4D97-AF65-F5344CB8AC3E}">
        <p14:creationId xmlns:p14="http://schemas.microsoft.com/office/powerpoint/2010/main" val="296623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38487</TotalTime>
  <Words>1216</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Universität Tübingen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Soufi, Boumediene</dc:creator>
  <cp:lastModifiedBy>Soufi, Boumediene</cp:lastModifiedBy>
  <cp:revision>122</cp:revision>
  <cp:lastPrinted>2014-05-27T13:52:17Z</cp:lastPrinted>
  <dcterms:created xsi:type="dcterms:W3CDTF">2014-05-27T11:53:43Z</dcterms:created>
  <dcterms:modified xsi:type="dcterms:W3CDTF">2014-11-27T19:01:45Z</dcterms:modified>
</cp:coreProperties>
</file>