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82" r:id="rId14"/>
    <p:sldId id="283" r:id="rId15"/>
    <p:sldId id="284" r:id="rId16"/>
    <p:sldId id="269" r:id="rId17"/>
    <p:sldId id="270" r:id="rId18"/>
    <p:sldId id="271" r:id="rId19"/>
    <p:sldId id="281"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4209422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441376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927887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88103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20866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dirty="0"/>
          </a:p>
        </p:txBody>
      </p:sp>
      <p:sp>
        <p:nvSpPr>
          <p:cNvPr id="6" name="Slide Number Placeholder 5"/>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36849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a:xfrm>
            <a:off x="804672" y="6227064"/>
            <a:ext cx="10588752" cy="320040"/>
          </a:xfrm>
        </p:spPr>
        <p:txBody>
          <a:bodyPr/>
          <a:lstStyle/>
          <a:p>
            <a:endParaRPr lang="en-IN" dirty="0"/>
          </a:p>
        </p:txBody>
      </p:sp>
      <p:sp>
        <p:nvSpPr>
          <p:cNvPr id="7" name="Slide Number Placeholder 6"/>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134493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8" name="Footer Placeholder 7"/>
          <p:cNvSpPr>
            <a:spLocks noGrp="1"/>
          </p:cNvSpPr>
          <p:nvPr>
            <p:ph type="ftr" sz="quarter" idx="11"/>
          </p:nvPr>
        </p:nvSpPr>
        <p:spPr>
          <a:xfrm>
            <a:off x="804672" y="6227064"/>
            <a:ext cx="10588752" cy="320040"/>
          </a:xfrm>
        </p:spPr>
        <p:txBody>
          <a:bodyPr/>
          <a:lstStyle/>
          <a:p>
            <a:endParaRPr lang="en-IN" dirty="0"/>
          </a:p>
        </p:txBody>
      </p:sp>
      <p:sp>
        <p:nvSpPr>
          <p:cNvPr id="9" name="Slide Number Placeholder 8"/>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71419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33577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3" name="Footer Placeholder 2"/>
          <p:cNvSpPr>
            <a:spLocks noGrp="1"/>
          </p:cNvSpPr>
          <p:nvPr>
            <p:ph type="ftr" sz="quarter" idx="11"/>
          </p:nvPr>
        </p:nvSpPr>
        <p:spPr>
          <a:xfrm>
            <a:off x="804672" y="6227064"/>
            <a:ext cx="10588752" cy="320040"/>
          </a:xfrm>
        </p:spPr>
        <p:txBody>
          <a:bodyPr/>
          <a:lstStyle/>
          <a:p>
            <a:endParaRPr lang="en-IN" dirty="0"/>
          </a:p>
        </p:txBody>
      </p:sp>
      <p:sp>
        <p:nvSpPr>
          <p:cNvPr id="4" name="Slide Number Placeholder 3"/>
          <p:cNvSpPr>
            <a:spLocks noGrp="1"/>
          </p:cNvSpPr>
          <p:nvPr>
            <p:ph type="sldNum" sz="quarter" idx="12"/>
          </p:nvPr>
        </p:nvSpPr>
        <p:spPr>
          <a:xfrm>
            <a:off x="10469880"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245119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1850581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3D218F0-759C-4BB1-9153-CF823E175AC0}" type="datetimeFigureOut">
              <a:rPr lang="en-IN" smtClean="0"/>
              <a:t>20-04-2025</a:t>
            </a:fld>
            <a:endParaRPr lang="en-IN" dirty="0"/>
          </a:p>
        </p:txBody>
      </p:sp>
      <p:sp>
        <p:nvSpPr>
          <p:cNvPr id="6" name="Footer Placeholder 5"/>
          <p:cNvSpPr>
            <a:spLocks noGrp="1"/>
          </p:cNvSpPr>
          <p:nvPr>
            <p:ph type="ftr" sz="quarter" idx="11"/>
          </p:nvPr>
        </p:nvSpPr>
        <p:spPr>
          <a:xfrm>
            <a:off x="804672" y="6227064"/>
            <a:ext cx="5942203" cy="320040"/>
          </a:xfrm>
        </p:spPr>
        <p:txBody>
          <a:bodyPr/>
          <a:lstStyle/>
          <a:p>
            <a:endParaRPr lang="en-IN" dirty="0"/>
          </a:p>
        </p:txBody>
      </p:sp>
      <p:sp>
        <p:nvSpPr>
          <p:cNvPr id="7" name="Slide Number Placeholder 6"/>
          <p:cNvSpPr>
            <a:spLocks noGrp="1"/>
          </p:cNvSpPr>
          <p:nvPr>
            <p:ph type="sldNum" sz="quarter" idx="12"/>
          </p:nvPr>
        </p:nvSpPr>
        <p:spPr>
          <a:xfrm>
            <a:off x="5828377" y="320040"/>
            <a:ext cx="914400" cy="320040"/>
          </a:xfrm>
        </p:spPr>
        <p:txBody>
          <a:bodyPr/>
          <a:lstStyle/>
          <a:p>
            <a:fld id="{8D28657A-E6AB-4E8A-ABD3-7E8EC0DD954A}" type="slidenum">
              <a:rPr lang="en-IN" smtClean="0"/>
              <a:t>‹#›</a:t>
            </a:fld>
            <a:endParaRPr lang="en-IN" dirty="0"/>
          </a:p>
        </p:txBody>
      </p:sp>
    </p:spTree>
    <p:extLst>
      <p:ext uri="{BB962C8B-B14F-4D97-AF65-F5344CB8AC3E}">
        <p14:creationId xmlns:p14="http://schemas.microsoft.com/office/powerpoint/2010/main" val="311475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3D218F0-759C-4BB1-9153-CF823E175AC0}" type="datetimeFigureOut">
              <a:rPr lang="en-IN" smtClean="0"/>
              <a:t>20-04-2025</a:t>
            </a:fld>
            <a:endParaRPr lang="en-IN"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D28657A-E6AB-4E8A-ABD3-7E8EC0DD954A}" type="slidenum">
              <a:rPr lang="en-IN" smtClean="0"/>
              <a:t>‹#›</a:t>
            </a:fld>
            <a:endParaRPr lang="en-IN" dirty="0"/>
          </a:p>
        </p:txBody>
      </p:sp>
    </p:spTree>
    <p:extLst>
      <p:ext uri="{BB962C8B-B14F-4D97-AF65-F5344CB8AC3E}">
        <p14:creationId xmlns:p14="http://schemas.microsoft.com/office/powerpoint/2010/main" val="5359394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9E58F-2B5F-93DD-3B10-631EBEC753BA}"/>
              </a:ext>
            </a:extLst>
          </p:cNvPr>
          <p:cNvSpPr>
            <a:spLocks noGrp="1"/>
          </p:cNvSpPr>
          <p:nvPr>
            <p:ph type="ctrTitle"/>
          </p:nvPr>
        </p:nvSpPr>
        <p:spPr/>
        <p:txBody>
          <a:bodyPr/>
          <a:lstStyle/>
          <a:p>
            <a:r>
              <a:rPr lang="en-GB" dirty="0"/>
              <a:t>ANN DROOP USING SSM AND OPTICAL CONTROL</a:t>
            </a:r>
            <a:endParaRPr lang="en-IN" dirty="0"/>
          </a:p>
        </p:txBody>
      </p:sp>
      <p:sp>
        <p:nvSpPr>
          <p:cNvPr id="3" name="Subtitle 2">
            <a:extLst>
              <a:ext uri="{FF2B5EF4-FFF2-40B4-BE49-F238E27FC236}">
                <a16:creationId xmlns:a16="http://schemas.microsoft.com/office/drawing/2014/main" id="{01A90EC9-2DF4-B6EE-9A41-9F261CDDC26F}"/>
              </a:ext>
            </a:extLst>
          </p:cNvPr>
          <p:cNvSpPr>
            <a:spLocks noGrp="1"/>
          </p:cNvSpPr>
          <p:nvPr>
            <p:ph type="subTitle" idx="1"/>
          </p:nvPr>
        </p:nvSpPr>
        <p:spPr>
          <a:xfrm>
            <a:off x="2704185" y="3846933"/>
            <a:ext cx="6783630" cy="1322587"/>
          </a:xfrm>
        </p:spPr>
        <p:txBody>
          <a:bodyPr>
            <a:normAutofit fontScale="92500" lnSpcReduction="20000"/>
          </a:bodyPr>
          <a:lstStyle/>
          <a:p>
            <a:r>
              <a:rPr lang="en-GB" dirty="0"/>
              <a:t>BY – JISHNU TEJA DANDAMUDI</a:t>
            </a:r>
          </a:p>
          <a:p>
            <a:r>
              <a:rPr lang="en-GB" dirty="0"/>
              <a:t>CB.SC.U4AIE24019</a:t>
            </a:r>
          </a:p>
          <a:p>
            <a:r>
              <a:rPr lang="en-GB" dirty="0"/>
              <a:t>AIE-A </a:t>
            </a:r>
          </a:p>
          <a:p>
            <a:r>
              <a:rPr lang="en-GB" dirty="0"/>
              <a:t>GROUP 17</a:t>
            </a:r>
            <a:endParaRPr lang="en-IN" dirty="0"/>
          </a:p>
        </p:txBody>
      </p:sp>
    </p:spTree>
    <p:extLst>
      <p:ext uri="{BB962C8B-B14F-4D97-AF65-F5344CB8AC3E}">
        <p14:creationId xmlns:p14="http://schemas.microsoft.com/office/powerpoint/2010/main" val="48741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72552-E456-FF5F-2067-81C34842301D}"/>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A5AA28FC-27CB-2220-D15B-100B3500935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CEC72C20-B62E-D294-DF65-9C160B5887F0}"/>
              </a:ext>
            </a:extLst>
          </p:cNvPr>
          <p:cNvSpPr txBox="1">
            <a:spLocks/>
          </p:cNvSpPr>
          <p:nvPr/>
        </p:nvSpPr>
        <p:spPr>
          <a:xfrm>
            <a:off x="613873" y="1597485"/>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OBJECTIVES:</a:t>
            </a:r>
            <a:endParaRPr lang="en-IN" sz="4400" dirty="0"/>
          </a:p>
        </p:txBody>
      </p:sp>
      <p:sp>
        <p:nvSpPr>
          <p:cNvPr id="10" name="Text Placeholder 2">
            <a:extLst>
              <a:ext uri="{FF2B5EF4-FFF2-40B4-BE49-F238E27FC236}">
                <a16:creationId xmlns:a16="http://schemas.microsoft.com/office/drawing/2014/main" id="{A8E0C704-B329-F392-9B40-F40D4DDB10EC}"/>
              </a:ext>
            </a:extLst>
          </p:cNvPr>
          <p:cNvSpPr txBox="1">
            <a:spLocks/>
          </p:cNvSpPr>
          <p:nvPr/>
        </p:nvSpPr>
        <p:spPr>
          <a:xfrm>
            <a:off x="523019" y="2748638"/>
            <a:ext cx="11320219" cy="251187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342900" indent="-342900">
              <a:buFont typeface="Arial" panose="020B0604020202020204" pitchFamily="34" charset="0"/>
              <a:buChar char="•"/>
            </a:pPr>
            <a:r>
              <a:rPr lang="en-GB" b="1" dirty="0">
                <a:solidFill>
                  <a:srgbClr val="FF0000"/>
                </a:solidFill>
              </a:rPr>
              <a:t>To develop an advanced ANN-based droop control model</a:t>
            </a:r>
            <a:r>
              <a:rPr lang="en-GB" dirty="0">
                <a:solidFill>
                  <a:srgbClr val="FF0000"/>
                </a:solidFill>
              </a:rPr>
              <a:t> capable of accurately predicting voltage and frequency responses in an autonomous hybrid microgrid under varying active and reactive power conditions.</a:t>
            </a:r>
          </a:p>
          <a:p>
            <a:pPr marL="342900" indent="-342900">
              <a:buFont typeface="Arial" panose="020B0604020202020204" pitchFamily="34" charset="0"/>
              <a:buChar char="•"/>
            </a:pPr>
            <a:r>
              <a:rPr lang="en-GB" b="1" dirty="0">
                <a:solidFill>
                  <a:srgbClr val="FF0000"/>
                </a:solidFill>
              </a:rPr>
              <a:t>To compare the performance of the ANN controller against traditional droop control</a:t>
            </a:r>
            <a:r>
              <a:rPr lang="en-GB" dirty="0">
                <a:solidFill>
                  <a:srgbClr val="FF0000"/>
                </a:solidFill>
              </a:rPr>
              <a:t> in terms of stability, accuracy, and adaptability using simulated test scenarios with nonlinear and dynamic load variations.</a:t>
            </a:r>
          </a:p>
        </p:txBody>
      </p:sp>
    </p:spTree>
    <p:extLst>
      <p:ext uri="{BB962C8B-B14F-4D97-AF65-F5344CB8AC3E}">
        <p14:creationId xmlns:p14="http://schemas.microsoft.com/office/powerpoint/2010/main" val="1181363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CDBBA-0D47-BB2D-D9C9-62FFDD510D6B}"/>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9C4F12A-4991-496F-F145-80852671C28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25867E05-02FB-5BBB-3B8B-6EAE7B11298A}"/>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MAIN METHODOLOGY:</a:t>
            </a:r>
            <a:endParaRPr lang="en-IN" sz="4400" dirty="0"/>
          </a:p>
        </p:txBody>
      </p:sp>
      <p:sp>
        <p:nvSpPr>
          <p:cNvPr id="10" name="Text Placeholder 2">
            <a:extLst>
              <a:ext uri="{FF2B5EF4-FFF2-40B4-BE49-F238E27FC236}">
                <a16:creationId xmlns:a16="http://schemas.microsoft.com/office/drawing/2014/main" id="{03431FA4-66BA-3853-42F4-150FDD23E71C}"/>
              </a:ext>
            </a:extLst>
          </p:cNvPr>
          <p:cNvSpPr txBox="1">
            <a:spLocks/>
          </p:cNvSpPr>
          <p:nvPr/>
        </p:nvSpPr>
        <p:spPr>
          <a:xfrm>
            <a:off x="613872" y="2013670"/>
            <a:ext cx="11320219" cy="2830660"/>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The hybrid approach combines a sophisticated state-space droop control model with an ANN-driven compensation mechanism to improve microgrid stability. The droop control system adaptively tunes P-f and Q-V curves according to real-time variations in power using an adaptive control scheme with PI regulation. Simultaneously, a deep ANN, which is trained on a larger dataset subjected to nonlinear perturbations, forecasts voltage and frequency deviations, suppressing transient errors. Through the combination of classic control with neural inference, the model best adjusts voltage and frequency responses, resulting in better dynamic performance and resilient microgrid regulation against fluctuating power.</a:t>
            </a:r>
          </a:p>
        </p:txBody>
      </p:sp>
    </p:spTree>
    <p:extLst>
      <p:ext uri="{BB962C8B-B14F-4D97-AF65-F5344CB8AC3E}">
        <p14:creationId xmlns:p14="http://schemas.microsoft.com/office/powerpoint/2010/main" val="1574899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D0191-459D-359B-7490-BCB5B3759AD0}"/>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91C36CBC-160C-3611-BC49-9C9393AEB75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56824F88-8031-33FA-4D09-AC1A7BE0F8E2}"/>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b="1" dirty="0">
                <a:solidFill>
                  <a:srgbClr val="FF0000"/>
                </a:solidFill>
              </a:rPr>
              <a:t>Adaptive ANN-Based Droop Control for Voltage and Frequency Regulation : </a:t>
            </a:r>
            <a:r>
              <a:rPr lang="en-GB" dirty="0">
                <a:solidFill>
                  <a:srgbClr val="FF0000"/>
                </a:solidFill>
              </a:rPr>
              <a:t>A deep ANN optimizes voltage and frequency control in a microgrid by learning nonlinear dynamics of power variations. A synthetic dataset, augmented with stochastic perturbations, replicates real grid fluctuations, projecting active (P) and reactive (Q) power onto voltage (V) and frequency (F) deviations. The ANN model, organized with successively diminishing dense layers, and activated through ReLU and tanh functions, learns complex power-voltage-frequency relationships. MinMax scaling normalizes both inputs and outputs to facilitate stable gradient propagation. Having been trained with MSE loss utilizing the Adam optimizer, the ANN improves upon standard droop control by forecasting optimal voltage and frequency responses, surpassing standard static droop coefficients. Following training, ANN-based corrections are compared with the standard droop model post-training, establishing the validation of its effectiveness for dynamic microgrid regulation.</a:t>
            </a:r>
          </a:p>
        </p:txBody>
      </p:sp>
    </p:spTree>
    <p:extLst>
      <p:ext uri="{BB962C8B-B14F-4D97-AF65-F5344CB8AC3E}">
        <p14:creationId xmlns:p14="http://schemas.microsoft.com/office/powerpoint/2010/main" val="35592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D229-090C-A7B5-3A67-40006871954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26EF5CD9-4425-62D4-DAE4-E5BEC51E5B10}"/>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650B3FC0-840A-7681-38B5-9A4D580B0F3A}"/>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This implementation demonstrates a deep learning approach using TensorFlow and </a:t>
            </a:r>
            <a:r>
              <a:rPr lang="en-GB" dirty="0" err="1">
                <a:solidFill>
                  <a:srgbClr val="FF0000"/>
                </a:solidFill>
              </a:rPr>
              <a:t>Keras</a:t>
            </a:r>
            <a:r>
              <a:rPr lang="en-GB" dirty="0">
                <a:solidFill>
                  <a:srgbClr val="FF0000"/>
                </a:solidFill>
              </a:rPr>
              <a:t> for predicting voltage and frequency responses in a power system based on synthetic active (P) and reactive (Q) power input features. The dataset, containing PMU (Phasor Measurement Unit) data, is first cleaned by removing voltage outliers using the 1st and 99th percentiles of the BUS39_IC_MAG column to ensure stable and representative training. Synthetic inputs for active power (P) and reactive power (Q) are generated linearly over the length of the dataset to simulate operational scenarios. The model takes these P and Q values as inputs and predicts two outputs: voltage magnitude (BUS39_IC_MAG) and frequency (BUS39_Freq). Data is split into training and testing sets, and features are scaled using </a:t>
            </a:r>
            <a:r>
              <a:rPr lang="en-GB" dirty="0" err="1">
                <a:solidFill>
                  <a:srgbClr val="FF0000"/>
                </a:solidFill>
              </a:rPr>
              <a:t>MinMaxScaler</a:t>
            </a:r>
            <a:r>
              <a:rPr lang="en-GB" dirty="0">
                <a:solidFill>
                  <a:srgbClr val="FF0000"/>
                </a:solidFill>
              </a:rPr>
              <a:t> to the range [-1, 1] to facilitate effective neural network training.</a:t>
            </a:r>
          </a:p>
        </p:txBody>
      </p:sp>
      <p:sp>
        <p:nvSpPr>
          <p:cNvPr id="2" name="Title 1">
            <a:extLst>
              <a:ext uri="{FF2B5EF4-FFF2-40B4-BE49-F238E27FC236}">
                <a16:creationId xmlns:a16="http://schemas.microsoft.com/office/drawing/2014/main" id="{56311340-E7F6-96D1-31ED-E44CAC082B60}"/>
              </a:ext>
            </a:extLst>
          </p:cNvPr>
          <p:cNvSpPr txBox="1">
            <a:spLocks/>
          </p:cNvSpPr>
          <p:nvPr/>
        </p:nvSpPr>
        <p:spPr>
          <a:xfrm>
            <a:off x="613872" y="343115"/>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b="1"/>
              <a:t>IMPLEMENTATION</a:t>
            </a:r>
            <a:r>
              <a:rPr lang="en-GB" sz="4400"/>
              <a:t>:</a:t>
            </a:r>
            <a:endParaRPr lang="en-IN" sz="4400" dirty="0"/>
          </a:p>
        </p:txBody>
      </p:sp>
    </p:spTree>
    <p:extLst>
      <p:ext uri="{BB962C8B-B14F-4D97-AF65-F5344CB8AC3E}">
        <p14:creationId xmlns:p14="http://schemas.microsoft.com/office/powerpoint/2010/main" val="166550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0F04C-B62D-6622-25B8-A1FC2654A7DE}"/>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2C4C960B-86A7-A39F-0AF7-A4143C99FC2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B8F71496-9937-E5F6-834B-62CE5D02D7A7}"/>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The neural network model itself is a multi-layer fully connected feedforward model consisting of several dense layers with ReLU and tanh activations, combined with dropout layers for regularization to prevent overfitting. The output layer has two units with a linear activation to predict continuous values for voltage and frequency. A custom loss function is used, emphasizing accurate voltage predictions around the target of 230V by introducing a strong penalty term focused on deviation from this value. This encourages the model to not only minimize general prediction error but also prioritize predictions close to the operationally critical voltage level. The model is trained for 300 epochs using the Adam optimizer with a relatively small learning rate to ensure convergence.</a:t>
            </a:r>
          </a:p>
        </p:txBody>
      </p:sp>
    </p:spTree>
    <p:extLst>
      <p:ext uri="{BB962C8B-B14F-4D97-AF65-F5344CB8AC3E}">
        <p14:creationId xmlns:p14="http://schemas.microsoft.com/office/powerpoint/2010/main" val="264023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FDB34-C0E2-8E97-5EF2-03EF671E10FF}"/>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AC52195-C955-EA44-FC03-715E4D45F26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1A05D05E-E3EE-3CC0-1E28-59B341C43ADF}"/>
              </a:ext>
            </a:extLst>
          </p:cNvPr>
          <p:cNvSpPr txBox="1">
            <a:spLocks/>
          </p:cNvSpPr>
          <p:nvPr/>
        </p:nvSpPr>
        <p:spPr>
          <a:xfrm>
            <a:off x="613872" y="1258739"/>
            <a:ext cx="11320219" cy="3956727"/>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Post-training, the predictions are inverse-transformed to retrieve actual voltage and frequency values for evaluation. The performance is visualized through plots comparing predicted versus actual voltage and frequency, highlighting the model’s capability to track the expected trends. Additionally, a training vs. validation loss plot is included to assess learning dynamics and potential overfitting. Finally, the script prints a comparison of actual and predicted values for a subset of the test data, providing a concise tabular view of model performance. Overall, this implementation effectively integrates data preprocessing, model design, custom loss engineering, and result visualization to build a focused and interpretable regression model for power system monitoring and anomaly detection.</a:t>
            </a:r>
          </a:p>
        </p:txBody>
      </p:sp>
    </p:spTree>
    <p:extLst>
      <p:ext uri="{BB962C8B-B14F-4D97-AF65-F5344CB8AC3E}">
        <p14:creationId xmlns:p14="http://schemas.microsoft.com/office/powerpoint/2010/main" val="2994669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E32BBB6-0074-DA45-25E7-70A09494CFA8}"/>
              </a:ext>
            </a:extLst>
          </p:cNvPr>
          <p:cNvPicPr>
            <a:picLocks noChangeAspect="1"/>
          </p:cNvPicPr>
          <p:nvPr/>
        </p:nvPicPr>
        <p:blipFill>
          <a:blip r:embed="rId2"/>
          <a:stretch>
            <a:fillRect/>
          </a:stretch>
        </p:blipFill>
        <p:spPr>
          <a:xfrm>
            <a:off x="2398884" y="480646"/>
            <a:ext cx="7053010" cy="5797062"/>
          </a:xfrm>
          <a:prstGeom prst="rect">
            <a:avLst/>
          </a:prstGeom>
        </p:spPr>
      </p:pic>
    </p:spTree>
    <p:extLst>
      <p:ext uri="{BB962C8B-B14F-4D97-AF65-F5344CB8AC3E}">
        <p14:creationId xmlns:p14="http://schemas.microsoft.com/office/powerpoint/2010/main" val="199332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FFA83-730B-9644-19AC-FFE08A2DC208}"/>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C52381DE-9F20-3E55-ABEB-7A86C712C268}"/>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7B4E742B-3232-84ED-6A06-6E91069E3AD0}"/>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RESULTS:</a:t>
            </a:r>
            <a:endParaRPr lang="en-IN" sz="4400" dirty="0"/>
          </a:p>
        </p:txBody>
      </p:sp>
      <p:sp>
        <p:nvSpPr>
          <p:cNvPr id="10" name="Text Placeholder 2">
            <a:extLst>
              <a:ext uri="{FF2B5EF4-FFF2-40B4-BE49-F238E27FC236}">
                <a16:creationId xmlns:a16="http://schemas.microsoft.com/office/drawing/2014/main" id="{0DE89D09-95FB-BE53-0D66-C068D06F1DCC}"/>
              </a:ext>
            </a:extLst>
          </p:cNvPr>
          <p:cNvSpPr txBox="1">
            <a:spLocks/>
          </p:cNvSpPr>
          <p:nvPr/>
        </p:nvSpPr>
        <p:spPr>
          <a:xfrm>
            <a:off x="613872" y="857550"/>
            <a:ext cx="11320219" cy="2407327"/>
          </a:xfrm>
          <a:prstGeom prst="rect">
            <a:avLst/>
          </a:prstGeom>
        </p:spPr>
        <p:txBody>
          <a:bodyPr vert="horz" lIns="91440" tIns="45720" rIns="91440" bIns="45720" rtlCol="0" anchor="t">
            <a:normAutofit fontScale="850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AutoNum type="arabicPeriod"/>
            </a:pPr>
            <a:r>
              <a:rPr lang="en-GB" dirty="0">
                <a:solidFill>
                  <a:srgbClr val="FF0000"/>
                </a:solidFill>
              </a:rPr>
              <a:t>Training &amp; Validation Loss :</a:t>
            </a:r>
          </a:p>
          <a:p>
            <a:r>
              <a:rPr lang="en-GB" dirty="0">
                <a:solidFill>
                  <a:srgbClr val="FF0000"/>
                </a:solidFill>
              </a:rPr>
              <a:t>The figure illustrates the training and validation loss across 300 epochs. Initially, there is a sharp drop in both loss curves, especially within the first few epochs, indicating rapid learning by the model. After this initial phase, the losses converge and stabilize, with minor fluctuations. The training loss consistently remains slightly lower than the validation loss, which is a typical pattern when the model is learning effectively without significant overfitting. The final values of both losses settle just above 2.204, implying that the model has reached a relatively stable point in learning. However, the small margin of difference between the two curves indicates the model is generalizing well to unseen data. This overall trend suggests a well-behaved training process and potentially a solid baseline for further model improvements.</a:t>
            </a:r>
          </a:p>
        </p:txBody>
      </p:sp>
      <p:pic>
        <p:nvPicPr>
          <p:cNvPr id="3" name="Picture 2">
            <a:extLst>
              <a:ext uri="{FF2B5EF4-FFF2-40B4-BE49-F238E27FC236}">
                <a16:creationId xmlns:a16="http://schemas.microsoft.com/office/drawing/2014/main" id="{D449B41E-E783-002C-7EA7-1982F1BE99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6989" y="3321159"/>
            <a:ext cx="5586057" cy="2793029"/>
          </a:xfrm>
          <a:prstGeom prst="rect">
            <a:avLst/>
          </a:prstGeom>
        </p:spPr>
      </p:pic>
    </p:spTree>
    <p:extLst>
      <p:ext uri="{BB962C8B-B14F-4D97-AF65-F5344CB8AC3E}">
        <p14:creationId xmlns:p14="http://schemas.microsoft.com/office/powerpoint/2010/main" val="184407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C15E5-EA44-0E38-DEB3-D2095FDCB62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95C2813-07EF-5631-4004-CABEB9CB89EF}"/>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50DF0A3B-728C-0CBC-ED57-C58147F62118}"/>
              </a:ext>
            </a:extLst>
          </p:cNvPr>
          <p:cNvSpPr txBox="1">
            <a:spLocks/>
          </p:cNvSpPr>
          <p:nvPr/>
        </p:nvSpPr>
        <p:spPr>
          <a:xfrm>
            <a:off x="613872" y="468083"/>
            <a:ext cx="11320219" cy="2170261"/>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chemeClr val="tx1"/>
                </a:solidFill>
              </a:rPr>
              <a:t>2. </a:t>
            </a:r>
            <a:r>
              <a:rPr lang="en-GB" dirty="0">
                <a:solidFill>
                  <a:srgbClr val="FF0000"/>
                </a:solidFill>
              </a:rPr>
              <a:t>Frequency Prediction :</a:t>
            </a:r>
          </a:p>
          <a:p>
            <a:pPr>
              <a:buNone/>
            </a:pPr>
            <a:r>
              <a:rPr lang="en-GB" dirty="0">
                <a:solidFill>
                  <a:srgbClr val="FF0000"/>
                </a:solidFill>
              </a:rPr>
              <a:t>The figure compares the actual and predicted frequency values over a sample size of 100 data points. The blue line represents the actual measured frequency, while the orange line shows the model’s predicted values. The two curves follow each other closely, demonstrating that the model captures the frequency trends quite well. Most predictions fall within a narrow band around the actual values, although some short-term deviations are present. Notably, the red dashed line at 60 Hz indicates the ideal target frequency. Both actual and predicted frequencies consistently fall just below this line, with values ranging between 59.88 Hz and 59.99 Hz. This suggests that while the model is relatively accurate, there is a consistent underestimation, and fine-tuning may be required to better align predictions with the target frequency. Overall, the model demonstrates reasonable performance in forecasting frequency, with potential for further refinement.</a:t>
            </a:r>
          </a:p>
        </p:txBody>
      </p:sp>
      <p:pic>
        <p:nvPicPr>
          <p:cNvPr id="4" name="Picture 3">
            <a:extLst>
              <a:ext uri="{FF2B5EF4-FFF2-40B4-BE49-F238E27FC236}">
                <a16:creationId xmlns:a16="http://schemas.microsoft.com/office/drawing/2014/main" id="{08DE5F89-7B1A-ADA5-8F44-DE2B33C5D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205" y="2743199"/>
            <a:ext cx="7293435" cy="3646718"/>
          </a:xfrm>
          <a:prstGeom prst="rect">
            <a:avLst/>
          </a:prstGeom>
        </p:spPr>
      </p:pic>
    </p:spTree>
    <p:extLst>
      <p:ext uri="{BB962C8B-B14F-4D97-AF65-F5344CB8AC3E}">
        <p14:creationId xmlns:p14="http://schemas.microsoft.com/office/powerpoint/2010/main" val="2601046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3381B-B1E9-B49F-1F12-B4D27FBB420B}"/>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C437682-1201-1B24-D6EF-B705207CE1A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C23A80BB-8563-5AE8-4C3D-CBE80AC246E1}"/>
              </a:ext>
            </a:extLst>
          </p:cNvPr>
          <p:cNvSpPr txBox="1">
            <a:spLocks/>
          </p:cNvSpPr>
          <p:nvPr/>
        </p:nvSpPr>
        <p:spPr>
          <a:xfrm>
            <a:off x="613872" y="468083"/>
            <a:ext cx="11320219" cy="2714732"/>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chemeClr val="tx1"/>
                </a:solidFill>
              </a:rPr>
              <a:t>3. </a:t>
            </a:r>
            <a:r>
              <a:rPr lang="en-GB" dirty="0">
                <a:solidFill>
                  <a:schemeClr val="accent1"/>
                </a:solidFill>
              </a:rPr>
              <a:t>Voltage Prediction :</a:t>
            </a:r>
          </a:p>
          <a:p>
            <a:pPr>
              <a:buNone/>
            </a:pPr>
            <a:r>
              <a:rPr lang="en-GB" dirty="0">
                <a:solidFill>
                  <a:schemeClr val="accent1"/>
                </a:solidFill>
              </a:rPr>
              <a:t>The figure illustrates the comparison between actual and predicted voltage values over the same 100-sample range. The actual voltage values, shown in blue, exhibit some variation but are mostly stable around 580–610V, with occasional sharp dips. In contrast, the predicted voltage values, shown in orange, remain consistently around 320V, even during fluctuations in the actual data. This significant gap between actual and predicted voltages suggests that the model is underperforming in this aspect. Additionally, the target voltage of 230V, represented by a red dashed line, is not approached by either the actual or predicted values, raising questions about the scaling or interpretation of the data used during training. The model appears to struggle with voltage prediction, likely due to factors such as inadequate feature representation, insufficient model complexity, or misalignment between input-output scaling. Further investigation into the model architecture and data preprocessing would be necessary to improve voltage prediction accuracy.</a:t>
            </a:r>
          </a:p>
        </p:txBody>
      </p:sp>
      <p:pic>
        <p:nvPicPr>
          <p:cNvPr id="3" name="Picture 2">
            <a:extLst>
              <a:ext uri="{FF2B5EF4-FFF2-40B4-BE49-F238E27FC236}">
                <a16:creationId xmlns:a16="http://schemas.microsoft.com/office/drawing/2014/main" id="{5AEDE3E4-208D-F781-D9BC-24C94830B2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3943" y="3182815"/>
            <a:ext cx="6723187" cy="3361594"/>
          </a:xfrm>
          <a:prstGeom prst="rect">
            <a:avLst/>
          </a:prstGeom>
        </p:spPr>
      </p:pic>
    </p:spTree>
    <p:extLst>
      <p:ext uri="{BB962C8B-B14F-4D97-AF65-F5344CB8AC3E}">
        <p14:creationId xmlns:p14="http://schemas.microsoft.com/office/powerpoint/2010/main" val="55189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0127B-434B-595C-41A1-DF90969789DC}"/>
              </a:ext>
            </a:extLst>
          </p:cNvPr>
          <p:cNvSpPr>
            <a:spLocks noGrp="1"/>
          </p:cNvSpPr>
          <p:nvPr>
            <p:ph type="title"/>
          </p:nvPr>
        </p:nvSpPr>
        <p:spPr>
          <a:xfrm>
            <a:off x="613872" y="366897"/>
            <a:ext cx="3207849" cy="654046"/>
          </a:xfrm>
        </p:spPr>
        <p:txBody>
          <a:bodyPr>
            <a:normAutofit fontScale="90000"/>
          </a:bodyPr>
          <a:lstStyle/>
          <a:p>
            <a:r>
              <a:rPr lang="en-GB" dirty="0"/>
              <a:t>WHAT IS ANN?</a:t>
            </a:r>
            <a:endParaRPr lang="en-IN" dirty="0"/>
          </a:p>
        </p:txBody>
      </p:sp>
      <p:sp>
        <p:nvSpPr>
          <p:cNvPr id="3" name="Text Placeholder 2">
            <a:extLst>
              <a:ext uri="{FF2B5EF4-FFF2-40B4-BE49-F238E27FC236}">
                <a16:creationId xmlns:a16="http://schemas.microsoft.com/office/drawing/2014/main" id="{59839ED8-84E7-D06D-358F-CD8D14927CCA}"/>
              </a:ext>
            </a:extLst>
          </p:cNvPr>
          <p:cNvSpPr>
            <a:spLocks noGrp="1"/>
          </p:cNvSpPr>
          <p:nvPr>
            <p:ph type="body" idx="1"/>
          </p:nvPr>
        </p:nvSpPr>
        <p:spPr>
          <a:xfrm>
            <a:off x="749665" y="791898"/>
            <a:ext cx="10866927" cy="860400"/>
          </a:xfrm>
        </p:spPr>
        <p:txBody>
          <a:bodyPr>
            <a:normAutofit fontScale="92500" lnSpcReduction="10000"/>
          </a:bodyPr>
          <a:lstStyle/>
          <a:p>
            <a:r>
              <a:rPr lang="en-GB" sz="1600" b="1" dirty="0">
                <a:solidFill>
                  <a:srgbClr val="FF0000"/>
                </a:solidFill>
              </a:rPr>
              <a:t>ANN</a:t>
            </a:r>
            <a:r>
              <a:rPr lang="en-GB" sz="1600" dirty="0">
                <a:solidFill>
                  <a:srgbClr val="FF0000"/>
                </a:solidFill>
              </a:rPr>
              <a:t> stands for </a:t>
            </a:r>
            <a:r>
              <a:rPr lang="en-GB" sz="1600" b="1" dirty="0">
                <a:solidFill>
                  <a:srgbClr val="FF0000"/>
                </a:solidFill>
              </a:rPr>
              <a:t>Artificial Neural Network</a:t>
            </a:r>
            <a:r>
              <a:rPr lang="en-GB" sz="1600" dirty="0">
                <a:solidFill>
                  <a:srgbClr val="FF0000"/>
                </a:solidFill>
              </a:rPr>
              <a:t>, which is a computational model inspired by the way biological neural networks (like the human brain) process information. It is a key technology in the field of </a:t>
            </a:r>
            <a:r>
              <a:rPr lang="en-GB" sz="1600" b="1" dirty="0">
                <a:solidFill>
                  <a:srgbClr val="FF0000"/>
                </a:solidFill>
              </a:rPr>
              <a:t>machine learning</a:t>
            </a:r>
            <a:r>
              <a:rPr lang="en-GB" sz="1600" dirty="0">
                <a:solidFill>
                  <a:srgbClr val="FF0000"/>
                </a:solidFill>
              </a:rPr>
              <a:t> and </a:t>
            </a:r>
            <a:r>
              <a:rPr lang="en-GB" sz="1600" b="1" dirty="0">
                <a:solidFill>
                  <a:srgbClr val="FF0000"/>
                </a:solidFill>
              </a:rPr>
              <a:t>artificial intelligence</a:t>
            </a:r>
            <a:r>
              <a:rPr lang="en-GB" sz="1600" dirty="0">
                <a:solidFill>
                  <a:srgbClr val="FF0000"/>
                </a:solidFill>
              </a:rPr>
              <a:t> (AI). ANNs are used to recognize patterns, make predictions, and solve complex problems.</a:t>
            </a:r>
            <a:endParaRPr lang="en-IN" sz="1600" dirty="0">
              <a:solidFill>
                <a:srgbClr val="FF0000"/>
              </a:solidFill>
            </a:endParaRPr>
          </a:p>
        </p:txBody>
      </p:sp>
      <p:sp>
        <p:nvSpPr>
          <p:cNvPr id="4" name="Title 1">
            <a:extLst>
              <a:ext uri="{FF2B5EF4-FFF2-40B4-BE49-F238E27FC236}">
                <a16:creationId xmlns:a16="http://schemas.microsoft.com/office/drawing/2014/main" id="{B2F7AE1E-14A5-A156-2F0D-50B4B0E42EAC}"/>
              </a:ext>
            </a:extLst>
          </p:cNvPr>
          <p:cNvSpPr txBox="1">
            <a:spLocks/>
          </p:cNvSpPr>
          <p:nvPr/>
        </p:nvSpPr>
        <p:spPr>
          <a:xfrm>
            <a:off x="613872" y="2232885"/>
            <a:ext cx="632618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Key components of ann:</a:t>
            </a:r>
            <a:endParaRPr lang="en-IN" dirty="0"/>
          </a:p>
        </p:txBody>
      </p:sp>
      <p:sp>
        <p:nvSpPr>
          <p:cNvPr id="5" name="Text Placeholder 2">
            <a:extLst>
              <a:ext uri="{FF2B5EF4-FFF2-40B4-BE49-F238E27FC236}">
                <a16:creationId xmlns:a16="http://schemas.microsoft.com/office/drawing/2014/main" id="{6F80E2CD-BC5F-9AEE-8B5F-5889429ACFB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8" name="TextBox 7">
            <a:extLst>
              <a:ext uri="{FF2B5EF4-FFF2-40B4-BE49-F238E27FC236}">
                <a16:creationId xmlns:a16="http://schemas.microsoft.com/office/drawing/2014/main" id="{D9EDCBA9-39EF-AD5D-1A38-9B5EDAF3490B}"/>
              </a:ext>
            </a:extLst>
          </p:cNvPr>
          <p:cNvSpPr txBox="1"/>
          <p:nvPr/>
        </p:nvSpPr>
        <p:spPr>
          <a:xfrm>
            <a:off x="744415" y="2842846"/>
            <a:ext cx="10833712" cy="3539430"/>
          </a:xfrm>
          <a:prstGeom prst="rect">
            <a:avLst/>
          </a:prstGeom>
          <a:noFill/>
        </p:spPr>
        <p:txBody>
          <a:bodyPr wrap="square" rtlCol="0">
            <a:spAutoFit/>
          </a:bodyPr>
          <a:lstStyle/>
          <a:p>
            <a:pPr marL="342900" indent="-342900">
              <a:buAutoNum type="arabicPeriod"/>
            </a:pPr>
            <a:r>
              <a:rPr lang="en-GB" sz="1600" b="1" dirty="0">
                <a:solidFill>
                  <a:srgbClr val="FF0000"/>
                </a:solidFill>
              </a:rPr>
              <a:t>Neurons (Nodes)</a:t>
            </a:r>
            <a:r>
              <a:rPr lang="en-GB" sz="1600" dirty="0">
                <a:solidFill>
                  <a:srgbClr val="FF0000"/>
                </a:solidFill>
              </a:rPr>
              <a:t>: These are the basic units of an ANN. Each neuron receives input, processes it, and passes on the output to the next layer of neurons.</a:t>
            </a:r>
          </a:p>
          <a:p>
            <a:pPr marL="342900" indent="-342900">
              <a:buAutoNum type="arabicPeriod" startAt="2"/>
            </a:pPr>
            <a:r>
              <a:rPr lang="en-GB" sz="1600" b="1" dirty="0">
                <a:solidFill>
                  <a:srgbClr val="FF0000"/>
                </a:solidFill>
              </a:rPr>
              <a:t>Layers</a:t>
            </a:r>
            <a:r>
              <a:rPr lang="en-GB" sz="1600" dirty="0">
                <a:solidFill>
                  <a:srgbClr val="FF0000"/>
                </a:solidFill>
              </a:rPr>
              <a:t>:</a:t>
            </a:r>
          </a:p>
          <a:p>
            <a:pPr marL="800100" lvl="1" indent="-342900">
              <a:buFont typeface="Arial" panose="020B0604020202020204" pitchFamily="34" charset="0"/>
              <a:buChar char="•"/>
            </a:pPr>
            <a:r>
              <a:rPr lang="en-GB" sz="1600" b="1" dirty="0">
                <a:solidFill>
                  <a:srgbClr val="FF0000"/>
                </a:solidFill>
              </a:rPr>
              <a:t>Input Layer</a:t>
            </a:r>
            <a:r>
              <a:rPr lang="en-GB" sz="1600" dirty="0">
                <a:solidFill>
                  <a:srgbClr val="FF0000"/>
                </a:solidFill>
              </a:rPr>
              <a:t>: Receives the initial data or features.</a:t>
            </a:r>
          </a:p>
          <a:p>
            <a:pPr marL="800100" lvl="1" indent="-342900">
              <a:buFont typeface="Arial" panose="020B0604020202020204" pitchFamily="34" charset="0"/>
              <a:buChar char="•"/>
            </a:pPr>
            <a:r>
              <a:rPr lang="en-GB" sz="1600" b="1" dirty="0">
                <a:solidFill>
                  <a:srgbClr val="FF0000"/>
                </a:solidFill>
              </a:rPr>
              <a:t>Hidden Layers</a:t>
            </a:r>
            <a:r>
              <a:rPr lang="en-GB" sz="1600" dirty="0">
                <a:solidFill>
                  <a:srgbClr val="FF0000"/>
                </a:solidFill>
              </a:rPr>
              <a:t>: Process the inputs by applying mathematical transformations. These layers are called "hidden" because they are not directly observed.</a:t>
            </a:r>
          </a:p>
          <a:p>
            <a:pPr marL="800100" lvl="1" indent="-342900">
              <a:buFont typeface="Arial" panose="020B0604020202020204" pitchFamily="34" charset="0"/>
              <a:buChar char="•"/>
            </a:pPr>
            <a:r>
              <a:rPr lang="en-GB" sz="1600" b="1" dirty="0">
                <a:solidFill>
                  <a:srgbClr val="FF0000"/>
                </a:solidFill>
              </a:rPr>
              <a:t>Output Layer</a:t>
            </a:r>
            <a:r>
              <a:rPr lang="en-GB" sz="1600" dirty="0">
                <a:solidFill>
                  <a:srgbClr val="FF0000"/>
                </a:solidFill>
              </a:rPr>
              <a:t>: Produces the final result or prediction.</a:t>
            </a:r>
          </a:p>
          <a:p>
            <a:pPr marL="342900" indent="-342900">
              <a:buAutoNum type="arabicPeriod" startAt="2"/>
            </a:pPr>
            <a:r>
              <a:rPr lang="en-GB" sz="1600" b="1" dirty="0">
                <a:solidFill>
                  <a:srgbClr val="FF0000"/>
                </a:solidFill>
              </a:rPr>
              <a:t>Weights</a:t>
            </a:r>
            <a:r>
              <a:rPr lang="en-GB" sz="1600" dirty="0">
                <a:solidFill>
                  <a:srgbClr val="FF0000"/>
                </a:solidFill>
              </a:rPr>
              <a:t>: Each connection between neurons has a weight, which determines the importance of the signal being passed between neurons.</a:t>
            </a:r>
          </a:p>
          <a:p>
            <a:pPr marL="342900" indent="-342900">
              <a:buAutoNum type="arabicPeriod" startAt="2"/>
            </a:pPr>
            <a:r>
              <a:rPr lang="en-GB" sz="1600" b="1" dirty="0">
                <a:solidFill>
                  <a:srgbClr val="FF0000"/>
                </a:solidFill>
              </a:rPr>
              <a:t>Activation Function</a:t>
            </a:r>
            <a:r>
              <a:rPr lang="en-GB" sz="1600" dirty="0">
                <a:solidFill>
                  <a:srgbClr val="FF0000"/>
                </a:solidFill>
              </a:rPr>
              <a:t>: This function helps decide whether a neuron should be activated or not. Common activation functions include the sigmoid, tanh, and ReLU (Rectified Linear Unit).</a:t>
            </a:r>
          </a:p>
          <a:p>
            <a:pPr marL="342900" indent="-342900">
              <a:buAutoNum type="arabicPeriod" startAt="2"/>
            </a:pPr>
            <a:r>
              <a:rPr lang="en-GB" sz="1600" b="1" dirty="0">
                <a:solidFill>
                  <a:srgbClr val="FF0000"/>
                </a:solidFill>
              </a:rPr>
              <a:t>Training</a:t>
            </a:r>
            <a:r>
              <a:rPr lang="en-GB" sz="1600" dirty="0">
                <a:solidFill>
                  <a:srgbClr val="FF0000"/>
                </a:solidFill>
              </a:rPr>
              <a:t>: The network learns by adjusting its weights through a process called training, often using algorithms like </a:t>
            </a:r>
            <a:r>
              <a:rPr lang="en-GB" sz="1600" b="1" dirty="0">
                <a:solidFill>
                  <a:srgbClr val="FF0000"/>
                </a:solidFill>
              </a:rPr>
              <a:t>backpropagation</a:t>
            </a:r>
            <a:r>
              <a:rPr lang="en-GB" sz="1600" dirty="0">
                <a:solidFill>
                  <a:srgbClr val="FF0000"/>
                </a:solidFill>
              </a:rPr>
              <a:t> to minimize the difference between predicted outputs and actual values (errors).</a:t>
            </a:r>
          </a:p>
          <a:p>
            <a:pPr marL="342900" indent="-342900">
              <a:buAutoNum type="arabicPeriod"/>
            </a:pPr>
            <a:endParaRPr lang="en-IN" sz="1600" dirty="0"/>
          </a:p>
        </p:txBody>
      </p:sp>
    </p:spTree>
    <p:extLst>
      <p:ext uri="{BB962C8B-B14F-4D97-AF65-F5344CB8AC3E}">
        <p14:creationId xmlns:p14="http://schemas.microsoft.com/office/powerpoint/2010/main" val="427436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DA28D-3ED3-D35F-DC5D-F1135AE9FDD2}"/>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57F441FC-221D-A8F6-C38C-A0120CEBA3F6}"/>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23CAD12E-31D8-B32A-0D71-BA112A5CB923}"/>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CONCLUSION:</a:t>
            </a:r>
            <a:endParaRPr lang="en-IN" sz="4400" dirty="0"/>
          </a:p>
        </p:txBody>
      </p:sp>
      <p:sp>
        <p:nvSpPr>
          <p:cNvPr id="10" name="Text Placeholder 2">
            <a:extLst>
              <a:ext uri="{FF2B5EF4-FFF2-40B4-BE49-F238E27FC236}">
                <a16:creationId xmlns:a16="http://schemas.microsoft.com/office/drawing/2014/main" id="{C750AA53-36D0-E12A-47E0-56072F3F92AC}"/>
              </a:ext>
            </a:extLst>
          </p:cNvPr>
          <p:cNvSpPr txBox="1">
            <a:spLocks/>
          </p:cNvSpPr>
          <p:nvPr/>
        </p:nvSpPr>
        <p:spPr>
          <a:xfrm>
            <a:off x="613872" y="2013669"/>
            <a:ext cx="11320219" cy="3489663"/>
          </a:xfrm>
          <a:prstGeom prst="rect">
            <a:avLst/>
          </a:prstGeom>
        </p:spPr>
        <p:txBody>
          <a:bodyPr vert="horz" lIns="91440" tIns="45720" rIns="91440" bIns="45720" rtlCol="0" anchor="t">
            <a:normAutofit fontScale="92500"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This study highlights the effectiveness of an ANN-based droop control framework in enhancing the stability and dynamic performance of complex microgrid structures. A comparative evaluation against conventional and optimized droop techniques confirms that the ANN-based method significantly improves voltage and frequency regulation during oscillating load patterns. Empirical results depict that the incorporation of ANN mitigates frequency fluctuations, imposes tighter voltage stability, and enhances overall system robustness. These improvements together enhance power quality and grid reliability, especially in dynamically changing microgrid environments. The findings confirm ANN-based control as a reliable substitute for traditional droop mechanisms in contemporary power systems. In addition, the ANN model demonstrates better adaptability to nonlinear power fluctuations, suppressing transient oscillations and improving system response time. Future research will potentially explore hybridized learning frameworks and more advanced optimization methods to further enhance ANN effectiveness, with greater stability and operational performance under a wide variety of microgrid conditions.</a:t>
            </a:r>
          </a:p>
        </p:txBody>
      </p:sp>
    </p:spTree>
    <p:extLst>
      <p:ext uri="{BB962C8B-B14F-4D97-AF65-F5344CB8AC3E}">
        <p14:creationId xmlns:p14="http://schemas.microsoft.com/office/powerpoint/2010/main" val="2819676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1626B-F1E9-2561-E2D5-0F728784832F}"/>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EE6552C2-BC1E-3C53-8707-C1195B3A5A77}"/>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917B96AD-685F-5E90-1D15-6AC53D52BE79}"/>
              </a:ext>
            </a:extLst>
          </p:cNvPr>
          <p:cNvSpPr txBox="1">
            <a:spLocks/>
          </p:cNvSpPr>
          <p:nvPr/>
        </p:nvSpPr>
        <p:spPr>
          <a:xfrm>
            <a:off x="613872" y="11312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FUTURE WORKS:</a:t>
            </a:r>
            <a:endParaRPr lang="en-IN" sz="4400" dirty="0"/>
          </a:p>
        </p:txBody>
      </p:sp>
      <p:sp>
        <p:nvSpPr>
          <p:cNvPr id="10" name="Text Placeholder 2">
            <a:extLst>
              <a:ext uri="{FF2B5EF4-FFF2-40B4-BE49-F238E27FC236}">
                <a16:creationId xmlns:a16="http://schemas.microsoft.com/office/drawing/2014/main" id="{A3213979-6F47-C483-E92A-9AB85A7915A4}"/>
              </a:ext>
            </a:extLst>
          </p:cNvPr>
          <p:cNvSpPr txBox="1">
            <a:spLocks/>
          </p:cNvSpPr>
          <p:nvPr/>
        </p:nvSpPr>
        <p:spPr>
          <a:xfrm>
            <a:off x="613872" y="2013669"/>
            <a:ext cx="11320219" cy="3489663"/>
          </a:xfrm>
          <a:prstGeom prst="rect">
            <a:avLst/>
          </a:prstGeom>
        </p:spPr>
        <p:txBody>
          <a:bodyPr vert="horz" lIns="91440" tIns="45720" rIns="91440" bIns="45720" rtlCol="0" anchor="t">
            <a:normAutofit fontScale="77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Future studies will be directed at further improving the ANN-based droop control with real-time learning algorithms and adaptive tuning methods to enable the system to automatically tune its control parameters in accordance with changing grid conditions. Moreover, incorporating reinforcement learning algorithms could highly improve the ANN's decision-making capacity to adjust voltage and frequency control dynamically with respect to extremely uncertain and transient disturbances. Experimental verification by hardware-in-the-loop (HIL) simulations and actual microgrid testbeds will be imperative to guaranteeing the application feasibility and resilience of the presented method. Further, the development of the ANN control framework for multi-microgrid systems with decentralized control coordination will be investigated for enhancing the scalability, interoperability, and reliability in large-scale power grids. Incorporating federated learning and distributed AI methods can further advance joint decision-making between multiple microgrids while guaranteeing minimal control action latency. Additionally, incorporating hybrid ANN models with physics-informed learning may offer deeper insights into power-electronic interactions, improving predictive precision of voltage and frequency stabilization under nonlinear grid conditions. Mitigating cybersecurity issues related to AI-based control in power systems will be another critical area of focus, with the adoption of secure communication protocols and anomaly detection techniques to protect against potential cyber attacks. Lastly, studying the economic effects of ANN-based droop control on power system economics, such as cost-benefit analysis and energy efficiency enhancements, will yield important insights into its viability for large-scale implementation in contemporary smart grids.</a:t>
            </a:r>
          </a:p>
        </p:txBody>
      </p:sp>
    </p:spTree>
    <p:extLst>
      <p:ext uri="{BB962C8B-B14F-4D97-AF65-F5344CB8AC3E}">
        <p14:creationId xmlns:p14="http://schemas.microsoft.com/office/powerpoint/2010/main" val="534292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1182B-97C9-8002-1410-A5061650BA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5BE3CA5-635C-4BEB-1C74-B12C94EA349E}"/>
              </a:ext>
            </a:extLst>
          </p:cNvPr>
          <p:cNvPicPr>
            <a:picLocks noChangeAspect="1"/>
          </p:cNvPicPr>
          <p:nvPr/>
        </p:nvPicPr>
        <p:blipFill>
          <a:blip r:embed="rId2"/>
          <a:stretch>
            <a:fillRect/>
          </a:stretch>
        </p:blipFill>
        <p:spPr>
          <a:xfrm>
            <a:off x="3943049" y="904522"/>
            <a:ext cx="4305901" cy="5048955"/>
          </a:xfrm>
          <a:prstGeom prst="rect">
            <a:avLst/>
          </a:prstGeom>
        </p:spPr>
      </p:pic>
    </p:spTree>
    <p:extLst>
      <p:ext uri="{BB962C8B-B14F-4D97-AF65-F5344CB8AC3E}">
        <p14:creationId xmlns:p14="http://schemas.microsoft.com/office/powerpoint/2010/main" val="415330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F284E-485A-65D8-EA62-6096A8107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E92DE-F648-D7D7-61B5-C7C78BD4EAA7}"/>
              </a:ext>
            </a:extLst>
          </p:cNvPr>
          <p:cNvSpPr>
            <a:spLocks noGrp="1"/>
          </p:cNvSpPr>
          <p:nvPr>
            <p:ph type="title"/>
          </p:nvPr>
        </p:nvSpPr>
        <p:spPr>
          <a:xfrm>
            <a:off x="613874" y="381000"/>
            <a:ext cx="3512649" cy="654046"/>
          </a:xfrm>
        </p:spPr>
        <p:txBody>
          <a:bodyPr>
            <a:normAutofit fontScale="90000"/>
          </a:bodyPr>
          <a:lstStyle/>
          <a:p>
            <a:r>
              <a:rPr lang="en-GB" dirty="0"/>
              <a:t>How it works:</a:t>
            </a:r>
            <a:endParaRPr lang="en-IN" dirty="0"/>
          </a:p>
        </p:txBody>
      </p:sp>
      <p:sp>
        <p:nvSpPr>
          <p:cNvPr id="3" name="Text Placeholder 2">
            <a:extLst>
              <a:ext uri="{FF2B5EF4-FFF2-40B4-BE49-F238E27FC236}">
                <a16:creationId xmlns:a16="http://schemas.microsoft.com/office/drawing/2014/main" id="{BCB4A587-9D1A-72B4-0591-F07DC8200D62}"/>
              </a:ext>
            </a:extLst>
          </p:cNvPr>
          <p:cNvSpPr>
            <a:spLocks noGrp="1"/>
          </p:cNvSpPr>
          <p:nvPr>
            <p:ph type="body" idx="1"/>
          </p:nvPr>
        </p:nvSpPr>
        <p:spPr>
          <a:xfrm>
            <a:off x="613872" y="1065960"/>
            <a:ext cx="11320219" cy="1354855"/>
          </a:xfrm>
        </p:spPr>
        <p:txBody>
          <a:bodyPr>
            <a:normAutofit fontScale="70000" lnSpcReduction="20000"/>
          </a:bodyPr>
          <a:lstStyle/>
          <a:p>
            <a:pPr marL="457200" indent="-457200">
              <a:buAutoNum type="arabicPeriod"/>
            </a:pPr>
            <a:r>
              <a:rPr lang="en-GB" b="1" dirty="0">
                <a:solidFill>
                  <a:srgbClr val="FF0000"/>
                </a:solidFill>
              </a:rPr>
              <a:t>Feedforward</a:t>
            </a:r>
            <a:r>
              <a:rPr lang="en-GB" dirty="0">
                <a:solidFill>
                  <a:srgbClr val="FF0000"/>
                </a:solidFill>
              </a:rPr>
              <a:t>: Data is passed through the network layer by layer, starting from the input layer and ending at the output layer.</a:t>
            </a:r>
          </a:p>
          <a:p>
            <a:pPr marL="457200" indent="-457200">
              <a:buFont typeface="Wingdings 3" panose="05040102010807070707" pitchFamily="18" charset="2"/>
              <a:buAutoNum type="arabicPeriod"/>
            </a:pPr>
            <a:r>
              <a:rPr lang="en-GB" b="1" dirty="0">
                <a:solidFill>
                  <a:srgbClr val="FF0000"/>
                </a:solidFill>
              </a:rPr>
              <a:t>Backpropagation</a:t>
            </a:r>
            <a:r>
              <a:rPr lang="en-GB" dirty="0">
                <a:solidFill>
                  <a:srgbClr val="FF0000"/>
                </a:solidFill>
              </a:rPr>
              <a:t>: After the network makes a prediction, the error is calculated, and the weights are adjusted to reduce the error in future predictions. This process repeats many times, allowing the network to learn from the data.</a:t>
            </a:r>
          </a:p>
          <a:p>
            <a:pPr marL="457200" indent="-457200">
              <a:buAutoNum type="arabicPeriod"/>
            </a:pPr>
            <a:endParaRPr lang="en-IN" dirty="0"/>
          </a:p>
        </p:txBody>
      </p:sp>
      <p:sp>
        <p:nvSpPr>
          <p:cNvPr id="5" name="Text Placeholder 2">
            <a:extLst>
              <a:ext uri="{FF2B5EF4-FFF2-40B4-BE49-F238E27FC236}">
                <a16:creationId xmlns:a16="http://schemas.microsoft.com/office/drawing/2014/main" id="{1F4C8250-55DB-B403-DD3B-DA7D9608CD7B}"/>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E32D027C-9848-24CC-9616-5E7B65EA1242}"/>
              </a:ext>
            </a:extLst>
          </p:cNvPr>
          <p:cNvSpPr txBox="1">
            <a:spLocks/>
          </p:cNvSpPr>
          <p:nvPr/>
        </p:nvSpPr>
        <p:spPr>
          <a:xfrm>
            <a:off x="613874" y="2689476"/>
            <a:ext cx="3512649" cy="65404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Applications:</a:t>
            </a:r>
            <a:endParaRPr lang="en-IN" dirty="0"/>
          </a:p>
        </p:txBody>
      </p:sp>
      <p:sp>
        <p:nvSpPr>
          <p:cNvPr id="10" name="Text Placeholder 2">
            <a:extLst>
              <a:ext uri="{FF2B5EF4-FFF2-40B4-BE49-F238E27FC236}">
                <a16:creationId xmlns:a16="http://schemas.microsoft.com/office/drawing/2014/main" id="{69DDCB17-E0A4-AA71-CA41-3F06FE0B0579}"/>
              </a:ext>
            </a:extLst>
          </p:cNvPr>
          <p:cNvSpPr txBox="1">
            <a:spLocks/>
          </p:cNvSpPr>
          <p:nvPr/>
        </p:nvSpPr>
        <p:spPr>
          <a:xfrm>
            <a:off x="613872" y="3527807"/>
            <a:ext cx="11320219" cy="2390394"/>
          </a:xfrm>
          <a:prstGeom prst="rect">
            <a:avLst/>
          </a:prstGeom>
        </p:spPr>
        <p:txBody>
          <a:bodyPr vert="horz" lIns="91440" tIns="45720" rIns="91440" bIns="45720" rtlCol="0" anchor="t">
            <a:normAutofit fontScale="850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marL="457200" indent="-457200">
              <a:buFont typeface="Arial" panose="020B0604020202020204" pitchFamily="34" charset="0"/>
              <a:buChar char="•"/>
            </a:pPr>
            <a:r>
              <a:rPr lang="en-GB" dirty="0">
                <a:solidFill>
                  <a:srgbClr val="FF0000"/>
                </a:solidFill>
              </a:rPr>
              <a:t>Image and Speech Recognition: Used in systems like facial recognition, voice assistants, etc.</a:t>
            </a:r>
          </a:p>
          <a:p>
            <a:pPr marL="457200" indent="-457200">
              <a:buFont typeface="Arial" panose="020B0604020202020204" pitchFamily="34" charset="0"/>
              <a:buChar char="•"/>
            </a:pPr>
            <a:r>
              <a:rPr lang="en-GB" dirty="0">
                <a:solidFill>
                  <a:srgbClr val="FF0000"/>
                </a:solidFill>
              </a:rPr>
              <a:t>Natural Language Processing (NLP): For tasks like translation, chatbots, and text analysis.</a:t>
            </a:r>
          </a:p>
          <a:p>
            <a:pPr marL="457200" indent="-457200">
              <a:buFont typeface="Arial" panose="020B0604020202020204" pitchFamily="34" charset="0"/>
              <a:buChar char="•"/>
            </a:pPr>
            <a:r>
              <a:rPr lang="en-GB" dirty="0">
                <a:solidFill>
                  <a:srgbClr val="FF0000"/>
                </a:solidFill>
              </a:rPr>
              <a:t>Predictive Analytics: Forecasting stock prices, weather patterns, and more.</a:t>
            </a:r>
          </a:p>
          <a:p>
            <a:pPr marL="457200" indent="-457200">
              <a:buFont typeface="Arial" panose="020B0604020202020204" pitchFamily="34" charset="0"/>
              <a:buChar char="•"/>
            </a:pPr>
            <a:r>
              <a:rPr lang="en-GB" dirty="0">
                <a:solidFill>
                  <a:srgbClr val="FF0000"/>
                </a:solidFill>
              </a:rPr>
              <a:t>Medical Diagnosis: Analysing medical data for detecting diseases.</a:t>
            </a:r>
          </a:p>
          <a:p>
            <a:pPr marL="457200" indent="-457200">
              <a:buFont typeface="Arial" panose="020B0604020202020204" pitchFamily="34" charset="0"/>
              <a:buChar char="•"/>
            </a:pPr>
            <a:r>
              <a:rPr lang="en-GB" dirty="0">
                <a:solidFill>
                  <a:srgbClr val="FF0000"/>
                </a:solidFill>
              </a:rPr>
              <a:t>Autonomous Vehicles: Helping self-driving cars make decisions based on sensory data.</a:t>
            </a:r>
          </a:p>
          <a:p>
            <a:pPr marL="457200" indent="-457200">
              <a:buFont typeface="Arial" panose="020B0604020202020204" pitchFamily="34" charset="0"/>
              <a:buChar char="•"/>
            </a:pPr>
            <a:r>
              <a:rPr lang="en-IN" b="1" dirty="0">
                <a:solidFill>
                  <a:srgbClr val="FF0000"/>
                </a:solidFill>
              </a:rPr>
              <a:t>Microgrid: </a:t>
            </a:r>
            <a:r>
              <a:rPr lang="en-IN" dirty="0">
                <a:solidFill>
                  <a:srgbClr val="FF0000"/>
                </a:solidFill>
              </a:rPr>
              <a:t>M</a:t>
            </a:r>
            <a:r>
              <a:rPr lang="en-GB" sz="2100" dirty="0">
                <a:solidFill>
                  <a:srgbClr val="FF0000"/>
                </a:solidFill>
              </a:rPr>
              <a:t>aintain stable voltage levels in an islanded (autonomous) microgrid by predicting voltage deviations and optimizing control actions in real-time.</a:t>
            </a:r>
            <a:endParaRPr lang="en-IN" sz="2100" dirty="0">
              <a:solidFill>
                <a:srgbClr val="FF0000"/>
              </a:solidFill>
            </a:endParaRPr>
          </a:p>
        </p:txBody>
      </p:sp>
    </p:spTree>
    <p:extLst>
      <p:ext uri="{BB962C8B-B14F-4D97-AF65-F5344CB8AC3E}">
        <p14:creationId xmlns:p14="http://schemas.microsoft.com/office/powerpoint/2010/main" val="2387450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8ABA7-E937-3C49-A97B-EAB6A28D61B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3C4254EE-D6C5-CD35-E618-2A5CAAA5883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8ADAF3B3-797A-8818-41BF-9ED2585B5BFE}"/>
              </a:ext>
            </a:extLst>
          </p:cNvPr>
          <p:cNvSpPr txBox="1">
            <a:spLocks/>
          </p:cNvSpPr>
          <p:nvPr/>
        </p:nvSpPr>
        <p:spPr>
          <a:xfrm>
            <a:off x="613872" y="285753"/>
            <a:ext cx="3780328" cy="972986"/>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ABSTRACT:</a:t>
            </a:r>
            <a:endParaRPr lang="en-IN" sz="4400" dirty="0"/>
          </a:p>
        </p:txBody>
      </p:sp>
      <p:sp>
        <p:nvSpPr>
          <p:cNvPr id="10" name="Text Placeholder 2">
            <a:extLst>
              <a:ext uri="{FF2B5EF4-FFF2-40B4-BE49-F238E27FC236}">
                <a16:creationId xmlns:a16="http://schemas.microsoft.com/office/drawing/2014/main" id="{CA1002EE-ECAE-23AD-F509-B449667E0398}"/>
              </a:ext>
            </a:extLst>
          </p:cNvPr>
          <p:cNvSpPr txBox="1">
            <a:spLocks/>
          </p:cNvSpPr>
          <p:nvPr/>
        </p:nvSpPr>
        <p:spPr>
          <a:xfrm>
            <a:off x="613872" y="1258740"/>
            <a:ext cx="11320219" cy="384689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Voltage stability is a crucial aspect of modern power systems, particularly with increasing renewable energy integration and dynamic load variations. This paper presents an Artificial Neural Network (ANN)-based droop control approach utilizing state-space modelling for optimizing voltage stability. Implemented in Python, the proposed model dynamically adjusts droop parameters based on real-time system conditions, ensuring adaptive and efficient voltage regulation. The state-space framework enables comprehensive stability analysis and real-time control, improving system robustness under varying loads and disturbances. Simulation results validate the effectiveness of the ANN Droop model in minimizing voltage deviations and enhancing overall grid stability, demonstrating its potential for real-world applications.</a:t>
            </a:r>
            <a:endParaRPr lang="en-IN" sz="2100" dirty="0">
              <a:solidFill>
                <a:srgbClr val="FF0000"/>
              </a:solidFill>
            </a:endParaRPr>
          </a:p>
        </p:txBody>
      </p:sp>
    </p:spTree>
    <p:extLst>
      <p:ext uri="{BB962C8B-B14F-4D97-AF65-F5344CB8AC3E}">
        <p14:creationId xmlns:p14="http://schemas.microsoft.com/office/powerpoint/2010/main" val="352700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0D59-C2C3-A481-E032-BCE70A4BDE11}"/>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D8407051-EF54-9599-F62C-226B12ABFAAD}"/>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C3F1137A-C097-73A0-EA92-7514CD2FEE97}"/>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LITERATURE REVIEW:</a:t>
            </a:r>
            <a:endParaRPr lang="en-IN" sz="4400" dirty="0"/>
          </a:p>
        </p:txBody>
      </p:sp>
      <p:sp>
        <p:nvSpPr>
          <p:cNvPr id="10" name="Text Placeholder 2">
            <a:extLst>
              <a:ext uri="{FF2B5EF4-FFF2-40B4-BE49-F238E27FC236}">
                <a16:creationId xmlns:a16="http://schemas.microsoft.com/office/drawing/2014/main" id="{614B468B-670A-F49C-EAEF-73995F371764}"/>
              </a:ext>
            </a:extLst>
          </p:cNvPr>
          <p:cNvSpPr txBox="1">
            <a:spLocks/>
          </p:cNvSpPr>
          <p:nvPr/>
        </p:nvSpPr>
        <p:spPr>
          <a:xfrm>
            <a:off x="613872" y="1258740"/>
            <a:ext cx="11320219"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The authors of the paper "Analysis and Design of Artificial Neural Network Based Droop Control for Autonomous Hybrid Microgrid" presented an ANN-based droop control strategy for an autonomous hybrid microgrid consisting of a photovoltaic (PV) system and a wind energy conversion system (WECS). Traditional droop control methods struggle with maintaining voltage and frequency stability due to variable loads and renewable energy intermittency. To address this, the authors employ a feedforward neural network (FFNN) trained using the scaled conjugate gradient algorithm, using data collected from a single distributed generation (DG) unit. The microgrid model, developed in MATLAB/SIMULINK which replaces conventional droop control with ANN-based control, dynamically adjusting frequency and voltage to improve power-sharing accuracy. The proposed method is tested under varying load conditions, demonstrating superior performance in minimizing total harmonic distortion (THD) and improving frequency stability compared to conventional approaches.</a:t>
            </a:r>
            <a:endParaRPr lang="en-IN" sz="2100" dirty="0">
              <a:solidFill>
                <a:srgbClr val="FF0000"/>
              </a:solidFill>
            </a:endParaRPr>
          </a:p>
        </p:txBody>
      </p:sp>
    </p:spTree>
    <p:extLst>
      <p:ext uri="{BB962C8B-B14F-4D97-AF65-F5344CB8AC3E}">
        <p14:creationId xmlns:p14="http://schemas.microsoft.com/office/powerpoint/2010/main" val="315807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4A424-F1E3-6DE9-87A4-47BEF4F56820}"/>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AB7690E3-BBB5-E1B4-5993-2BE6C8D238CE}"/>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02464F2F-C77B-8376-D683-532209FC085B}"/>
              </a:ext>
            </a:extLst>
          </p:cNvPr>
          <p:cNvSpPr txBox="1">
            <a:spLocks/>
          </p:cNvSpPr>
          <p:nvPr/>
        </p:nvSpPr>
        <p:spPr>
          <a:xfrm>
            <a:off x="613872" y="1258740"/>
            <a:ext cx="11320219"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In State space modelling, analysis and optimization of microgrid droop controller, a small-signal state-space model for inverter-based microgrids was developed, with eigenvalue analysis identifying key stability parameters. Particle Swarm Optimization (PSO) enhanced stability by shifting eigenvalues further left in the s-domain, and MATLAB simulations confirmed improved dynamic performance, making it relevant for decentralized energy systems. However, ANN-based virtual synchronous generator dual droop control for microgrid systems notes that traditional VSGs with fixed inertia and damping struggle to adapt, causing frequency and voltage deviations. To address this, an ANN-driven approach dynamically adjusts virtual inertia and damping based on system conditions, improving F-P and Q-U droop control. MATLAB simulations demonstrated enhanced stability and faster disturbance recovery, highlighting ANN-based control’s potential for robust microgrid operation.</a:t>
            </a:r>
          </a:p>
          <a:p>
            <a:endParaRPr lang="en-IN" sz="2100" dirty="0">
              <a:solidFill>
                <a:srgbClr val="FF0000"/>
              </a:solidFill>
            </a:endParaRPr>
          </a:p>
        </p:txBody>
      </p:sp>
    </p:spTree>
    <p:extLst>
      <p:ext uri="{BB962C8B-B14F-4D97-AF65-F5344CB8AC3E}">
        <p14:creationId xmlns:p14="http://schemas.microsoft.com/office/powerpoint/2010/main" val="1705542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E4D68-1313-967A-65BE-92CCF03794BC}"/>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76AC523E-7D73-71C0-4D45-7C97A2E4567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10" name="Text Placeholder 2">
            <a:extLst>
              <a:ext uri="{FF2B5EF4-FFF2-40B4-BE49-F238E27FC236}">
                <a16:creationId xmlns:a16="http://schemas.microsoft.com/office/drawing/2014/main" id="{6655A33A-C12E-5188-DBBE-443118F39905}"/>
              </a:ext>
            </a:extLst>
          </p:cNvPr>
          <p:cNvSpPr txBox="1">
            <a:spLocks/>
          </p:cNvSpPr>
          <p:nvPr/>
        </p:nvSpPr>
        <p:spPr>
          <a:xfrm>
            <a:off x="613873" y="1258740"/>
            <a:ext cx="11247928" cy="3846894"/>
          </a:xfrm>
          <a:prstGeom prst="rect">
            <a:avLst/>
          </a:prstGeom>
        </p:spPr>
        <p:txBody>
          <a:bodyPr vert="horz" lIns="91440" tIns="45720" rIns="91440" bIns="45720" rtlCol="0" anchor="t">
            <a:normAutofit lnSpcReduction="1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GB" sz="2100" dirty="0">
                <a:solidFill>
                  <a:srgbClr val="FF0000"/>
                </a:solidFill>
              </a:rPr>
              <a:t>In the paper "Artificial Neural Network Based Droop-Control Technique for Accurate Power Sharing in an islanded Microgrid" the authors proposed an ANN (ANN)-based droop control technique to enhance real and reactive power sharing accuracy in an islanded microgrid. Traditional droop control methods fail to account for complex line impedances, leading to power-sharing inaccuracies. The authors develop a feedforward neural network (FFNN) trained using Levenberg-Marquardt (LM) algorithm with datasets obtained from a single distributed generation (DG) unit under various loading conditions. The proposed approach is tested on a microgrid comprising a photovoltaic (PV)-battery energy storage system (BESS) and a solid oxide fuel cell (SOFC). Simulations conducted in MATLAB/Simulink demonstrate that the ANN-based droop control improves power-sharing accuracy while maintaining stable voltage and frequency under varying load and irradiance conditions.</a:t>
            </a:r>
            <a:endParaRPr lang="en-IN" sz="2100" dirty="0">
              <a:solidFill>
                <a:srgbClr val="FF0000"/>
              </a:solidFill>
            </a:endParaRPr>
          </a:p>
        </p:txBody>
      </p:sp>
    </p:spTree>
    <p:extLst>
      <p:ext uri="{BB962C8B-B14F-4D97-AF65-F5344CB8AC3E}">
        <p14:creationId xmlns:p14="http://schemas.microsoft.com/office/powerpoint/2010/main" val="1188238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4DD67-7709-AA53-EC40-76AD986FC467}"/>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8C1FE6C7-5D86-6A10-FCD1-8EE13677958C}"/>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4EF35377-5ACF-B637-49A9-36FD63FCA162}"/>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Research gap:</a:t>
            </a:r>
            <a:endParaRPr lang="en-IN" sz="4400" dirty="0"/>
          </a:p>
        </p:txBody>
      </p:sp>
      <p:sp>
        <p:nvSpPr>
          <p:cNvPr id="10" name="Text Placeholder 2">
            <a:extLst>
              <a:ext uri="{FF2B5EF4-FFF2-40B4-BE49-F238E27FC236}">
                <a16:creationId xmlns:a16="http://schemas.microsoft.com/office/drawing/2014/main" id="{429E2FE3-D135-3541-66DF-A63EEB5BEE71}"/>
              </a:ext>
            </a:extLst>
          </p:cNvPr>
          <p:cNvSpPr txBox="1">
            <a:spLocks/>
          </p:cNvSpPr>
          <p:nvPr/>
        </p:nvSpPr>
        <p:spPr>
          <a:xfrm>
            <a:off x="613872" y="1258740"/>
            <a:ext cx="11320219" cy="5382382"/>
          </a:xfrm>
          <a:prstGeom prst="rect">
            <a:avLst/>
          </a:prstGeom>
        </p:spPr>
        <p:txBody>
          <a:bodyPr vert="horz" lIns="91440" tIns="45720" rIns="91440" bIns="45720" rtlCol="0" anchor="t">
            <a:normAutofit fontScale="92500" lnSpcReduction="20000"/>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sz="2000" b="1" dirty="0">
                <a:solidFill>
                  <a:srgbClr val="FF0000"/>
                </a:solidFill>
              </a:rPr>
              <a:t>Limited Generalization of ANN Training Data</a:t>
            </a:r>
            <a:r>
              <a:rPr lang="en-GB" sz="2000" dirty="0">
                <a:solidFill>
                  <a:srgbClr val="FF0000"/>
                </a:solidFill>
              </a:rPr>
              <a:t>:</a:t>
            </a:r>
          </a:p>
          <a:p>
            <a:pPr>
              <a:buFont typeface="Arial" panose="020B0604020202020204" pitchFamily="34" charset="0"/>
              <a:buChar char="•"/>
            </a:pPr>
            <a:r>
              <a:rPr lang="en-GB" sz="2000" dirty="0">
                <a:solidFill>
                  <a:srgbClr val="FF0000"/>
                </a:solidFill>
              </a:rPr>
              <a:t>The Artificial Neural Network (ANN) used for droop control is trained only on data from a </a:t>
            </a:r>
            <a:r>
              <a:rPr lang="en-GB" sz="2000" i="1" dirty="0">
                <a:solidFill>
                  <a:srgbClr val="FF0000"/>
                </a:solidFill>
              </a:rPr>
              <a:t>single DG system</a:t>
            </a:r>
            <a:r>
              <a:rPr lang="en-GB" sz="2000" dirty="0">
                <a:solidFill>
                  <a:srgbClr val="FF0000"/>
                </a:solidFill>
              </a:rPr>
              <a:t>.</a:t>
            </a:r>
          </a:p>
          <a:p>
            <a:pPr>
              <a:buFont typeface="Arial" panose="020B0604020202020204" pitchFamily="34" charset="0"/>
              <a:buChar char="•"/>
            </a:pPr>
            <a:r>
              <a:rPr lang="en-GB" sz="2000" dirty="0">
                <a:solidFill>
                  <a:srgbClr val="FF0000"/>
                </a:solidFill>
              </a:rPr>
              <a:t>This raises concerns about </a:t>
            </a:r>
            <a:r>
              <a:rPr lang="en-GB" sz="2000" b="1" dirty="0">
                <a:solidFill>
                  <a:srgbClr val="FF0000"/>
                </a:solidFill>
              </a:rPr>
              <a:t>scalability and generalization</a:t>
            </a:r>
            <a:r>
              <a:rPr lang="en-GB" sz="2000" dirty="0">
                <a:solidFill>
                  <a:srgbClr val="FF0000"/>
                </a:solidFill>
              </a:rPr>
              <a:t> when applied to more complex or diverse microgrid topologies.</a:t>
            </a:r>
          </a:p>
          <a:p>
            <a:pPr>
              <a:buFont typeface="Arial" panose="020B0604020202020204" pitchFamily="34" charset="0"/>
              <a:buChar char="•"/>
            </a:pPr>
            <a:endParaRPr lang="en-GB" dirty="0">
              <a:solidFill>
                <a:srgbClr val="FF0000"/>
              </a:solidFill>
            </a:endParaRPr>
          </a:p>
          <a:p>
            <a:pPr>
              <a:buNone/>
            </a:pPr>
            <a:r>
              <a:rPr lang="en-GB" b="1" dirty="0">
                <a:solidFill>
                  <a:srgbClr val="FF0000"/>
                </a:solidFill>
              </a:rPr>
              <a:t>Fixed Neural Network Architecture</a:t>
            </a:r>
            <a:r>
              <a:rPr lang="en-GB" dirty="0">
                <a:solidFill>
                  <a:srgbClr val="FF0000"/>
                </a:solidFill>
              </a:rPr>
              <a:t>:</a:t>
            </a:r>
          </a:p>
          <a:p>
            <a:pPr>
              <a:buFont typeface="Arial" panose="020B0604020202020204" pitchFamily="34" charset="0"/>
              <a:buChar char="•"/>
            </a:pPr>
            <a:r>
              <a:rPr lang="en-GB" dirty="0">
                <a:solidFill>
                  <a:srgbClr val="FF0000"/>
                </a:solidFill>
              </a:rPr>
              <a:t>The architecture uses a </a:t>
            </a:r>
            <a:r>
              <a:rPr lang="en-GB" b="1" dirty="0">
                <a:solidFill>
                  <a:srgbClr val="FF0000"/>
                </a:solidFill>
              </a:rPr>
              <a:t>basic feedforward network with a single hidden layer</a:t>
            </a:r>
            <a:r>
              <a:rPr lang="en-GB" dirty="0">
                <a:solidFill>
                  <a:srgbClr val="FF0000"/>
                </a:solidFill>
              </a:rPr>
              <a:t> of five neurons.</a:t>
            </a:r>
          </a:p>
          <a:p>
            <a:pPr>
              <a:buFont typeface="Arial" panose="020B0604020202020204" pitchFamily="34" charset="0"/>
              <a:buChar char="•"/>
            </a:pPr>
            <a:r>
              <a:rPr lang="en-GB" dirty="0">
                <a:solidFill>
                  <a:srgbClr val="FF0000"/>
                </a:solidFill>
              </a:rPr>
              <a:t>The paper does not explore </a:t>
            </a:r>
            <a:r>
              <a:rPr lang="en-GB" b="1" dirty="0">
                <a:solidFill>
                  <a:srgbClr val="FF0000"/>
                </a:solidFill>
              </a:rPr>
              <a:t>optimization of network architecture</a:t>
            </a:r>
            <a:r>
              <a:rPr lang="en-GB" dirty="0">
                <a:solidFill>
                  <a:srgbClr val="FF0000"/>
                </a:solidFill>
              </a:rPr>
              <a:t>, which could enhance performance.</a:t>
            </a:r>
          </a:p>
          <a:p>
            <a:pPr>
              <a:buFont typeface="Arial" panose="020B0604020202020204" pitchFamily="34" charset="0"/>
              <a:buChar char="•"/>
            </a:pPr>
            <a:endParaRPr lang="en-GB" dirty="0">
              <a:solidFill>
                <a:srgbClr val="FF0000"/>
              </a:solidFill>
            </a:endParaRPr>
          </a:p>
          <a:p>
            <a:pPr>
              <a:buNone/>
            </a:pPr>
            <a:r>
              <a:rPr lang="en-GB" b="1" dirty="0">
                <a:solidFill>
                  <a:srgbClr val="FF0000"/>
                </a:solidFill>
              </a:rPr>
              <a:t>Simplified Load Modelling</a:t>
            </a:r>
            <a:r>
              <a:rPr lang="en-GB" dirty="0">
                <a:solidFill>
                  <a:srgbClr val="FF0000"/>
                </a:solidFill>
              </a:rPr>
              <a:t>:</a:t>
            </a:r>
          </a:p>
          <a:p>
            <a:pPr>
              <a:buFont typeface="Arial" panose="020B0604020202020204" pitchFamily="34" charset="0"/>
              <a:buChar char="•"/>
            </a:pPr>
            <a:r>
              <a:rPr lang="en-GB" dirty="0">
                <a:solidFill>
                  <a:srgbClr val="FF0000"/>
                </a:solidFill>
              </a:rPr>
              <a:t>The system only considers a </a:t>
            </a:r>
            <a:r>
              <a:rPr lang="en-GB" b="1" dirty="0">
                <a:solidFill>
                  <a:srgbClr val="FF0000"/>
                </a:solidFill>
              </a:rPr>
              <a:t>step change in nonlinear load</a:t>
            </a:r>
            <a:r>
              <a:rPr lang="en-GB" dirty="0">
                <a:solidFill>
                  <a:srgbClr val="FF0000"/>
                </a:solidFill>
              </a:rPr>
              <a:t> as a disturbance.</a:t>
            </a:r>
          </a:p>
          <a:p>
            <a:pPr>
              <a:buFont typeface="Arial" panose="020B0604020202020204" pitchFamily="34" charset="0"/>
              <a:buChar char="•"/>
            </a:pPr>
            <a:r>
              <a:rPr lang="en-GB" dirty="0">
                <a:solidFill>
                  <a:srgbClr val="FF0000"/>
                </a:solidFill>
              </a:rPr>
              <a:t>More realistic and </a:t>
            </a:r>
            <a:r>
              <a:rPr lang="en-GB" b="1" dirty="0">
                <a:solidFill>
                  <a:srgbClr val="FF0000"/>
                </a:solidFill>
              </a:rPr>
              <a:t>diverse load profiles</a:t>
            </a:r>
            <a:r>
              <a:rPr lang="en-GB" dirty="0">
                <a:solidFill>
                  <a:srgbClr val="FF0000"/>
                </a:solidFill>
              </a:rPr>
              <a:t> (e.g., time-varying industrial or residential demand) are not evaluated.</a:t>
            </a:r>
          </a:p>
          <a:p>
            <a:endParaRPr lang="en-GB" dirty="0">
              <a:solidFill>
                <a:srgbClr val="FF0000"/>
              </a:solidFill>
            </a:endParaRPr>
          </a:p>
          <a:p>
            <a:endParaRPr lang="en-GB" sz="2000" dirty="0">
              <a:solidFill>
                <a:srgbClr val="FF0000"/>
              </a:solidFill>
            </a:endParaRPr>
          </a:p>
        </p:txBody>
      </p:sp>
    </p:spTree>
    <p:extLst>
      <p:ext uri="{BB962C8B-B14F-4D97-AF65-F5344CB8AC3E}">
        <p14:creationId xmlns:p14="http://schemas.microsoft.com/office/powerpoint/2010/main" val="1010248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B4EF-D576-4246-7B7B-5CA3423CFCC3}"/>
            </a:ext>
          </a:extLst>
        </p:cNvPr>
        <p:cNvGrpSpPr/>
        <p:nvPr/>
      </p:nvGrpSpPr>
      <p:grpSpPr>
        <a:xfrm>
          <a:off x="0" y="0"/>
          <a:ext cx="0" cy="0"/>
          <a:chOff x="0" y="0"/>
          <a:chExt cx="0" cy="0"/>
        </a:xfrm>
      </p:grpSpPr>
      <p:sp>
        <p:nvSpPr>
          <p:cNvPr id="5" name="Text Placeholder 2">
            <a:extLst>
              <a:ext uri="{FF2B5EF4-FFF2-40B4-BE49-F238E27FC236}">
                <a16:creationId xmlns:a16="http://schemas.microsoft.com/office/drawing/2014/main" id="{5E7A3360-203D-9463-6761-AB7BDBBAFFBA}"/>
              </a:ext>
            </a:extLst>
          </p:cNvPr>
          <p:cNvSpPr txBox="1">
            <a:spLocks/>
          </p:cNvSpPr>
          <p:nvPr/>
        </p:nvSpPr>
        <p:spPr>
          <a:xfrm>
            <a:off x="613873" y="2794227"/>
            <a:ext cx="11138512" cy="3846895"/>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endParaRPr lang="en-IN" dirty="0"/>
          </a:p>
        </p:txBody>
      </p:sp>
      <p:sp>
        <p:nvSpPr>
          <p:cNvPr id="9" name="Title 1">
            <a:extLst>
              <a:ext uri="{FF2B5EF4-FFF2-40B4-BE49-F238E27FC236}">
                <a16:creationId xmlns:a16="http://schemas.microsoft.com/office/drawing/2014/main" id="{356719C9-9407-0547-B547-56166149F009}"/>
              </a:ext>
            </a:extLst>
          </p:cNvPr>
          <p:cNvSpPr txBox="1">
            <a:spLocks/>
          </p:cNvSpPr>
          <p:nvPr/>
        </p:nvSpPr>
        <p:spPr>
          <a:xfrm>
            <a:off x="613872" y="216878"/>
            <a:ext cx="5820795" cy="640672"/>
          </a:xfrm>
          <a:prstGeom prst="rect">
            <a:avLst/>
          </a:prstGeom>
          <a:effectLst/>
        </p:spPr>
        <p:txBody>
          <a:bodyPr vert="horz" lIns="91440" tIns="45720" rIns="91440" bIns="45720" rtlCol="0" anchor="b">
            <a:normAutofit fontScale="92500" lnSpcReduction="20000"/>
          </a:bodyPr>
          <a:lstStyle>
            <a:lvl1pPr algn="l" defTabSz="457200" rtl="0" eaLnBrk="1" latinLnBrk="0" hangingPunct="1">
              <a:spcBef>
                <a:spcPct val="0"/>
              </a:spcBef>
              <a:buNone/>
              <a:defRPr sz="3200" b="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4400" dirty="0"/>
              <a:t>PROBLEM STATEMENT:</a:t>
            </a:r>
            <a:endParaRPr lang="en-IN" sz="4400" dirty="0"/>
          </a:p>
        </p:txBody>
      </p:sp>
      <p:sp>
        <p:nvSpPr>
          <p:cNvPr id="10" name="Text Placeholder 2">
            <a:extLst>
              <a:ext uri="{FF2B5EF4-FFF2-40B4-BE49-F238E27FC236}">
                <a16:creationId xmlns:a16="http://schemas.microsoft.com/office/drawing/2014/main" id="{851D6853-DCDF-AA5D-2111-40CA62EF1182}"/>
              </a:ext>
            </a:extLst>
          </p:cNvPr>
          <p:cNvSpPr txBox="1">
            <a:spLocks/>
          </p:cNvSpPr>
          <p:nvPr/>
        </p:nvSpPr>
        <p:spPr>
          <a:xfrm>
            <a:off x="613872" y="1258740"/>
            <a:ext cx="11320219" cy="5382382"/>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2000" kern="1200" cap="none">
                <a:solidFill>
                  <a:schemeClr val="bg2">
                    <a:lumMod val="75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pPr>
              <a:buNone/>
            </a:pPr>
            <a:r>
              <a:rPr lang="en-GB" dirty="0">
                <a:solidFill>
                  <a:srgbClr val="FF0000"/>
                </a:solidFill>
              </a:rPr>
              <a:t>Maintaining stable voltage and frequency in autonomous hybrid microgrids is a critical challenge, especially under varying load conditions and the intermittent nature of renewable energy sources. Traditional droop control methods, although widely used, suffer from limitations such as static coefficients, sensitivity to load fluctuations, and poor adaptability to nonlinear system behaviour. These shortcomings hinder accurate load sharing and degrade power quality in real-world microgrid environments.</a:t>
            </a:r>
          </a:p>
          <a:p>
            <a:r>
              <a:rPr lang="en-GB" dirty="0">
                <a:solidFill>
                  <a:srgbClr val="FF0000"/>
                </a:solidFill>
              </a:rPr>
              <a:t>To address these issues, this project proposes an advanced Artificial Neural Network (ANN)-based droop control strategy trained on a large, nonlinear, and dynamically generated dataset representing a wide range of active and reactive power variations. By modelling adaptive droop characteristics and incorporating a deep learning architecture, the proposed ANN controller aims to accurately predict and regulate inverter voltage and frequency, outperforming traditional methods in terms of stability, adaptability, and robustness.</a:t>
            </a:r>
          </a:p>
        </p:txBody>
      </p:sp>
    </p:spTree>
    <p:extLst>
      <p:ext uri="{BB962C8B-B14F-4D97-AF65-F5344CB8AC3E}">
        <p14:creationId xmlns:p14="http://schemas.microsoft.com/office/powerpoint/2010/main" val="243656797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289</TotalTime>
  <Words>2936</Words>
  <Application>Microsoft Office PowerPoint</Application>
  <PresentationFormat>Widescreen</PresentationFormat>
  <Paragraphs>68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 Light</vt:lpstr>
      <vt:lpstr>Rockwell</vt:lpstr>
      <vt:lpstr>Wingdings</vt:lpstr>
      <vt:lpstr>Wingdings 3</vt:lpstr>
      <vt:lpstr>Atlas</vt:lpstr>
      <vt:lpstr>ANN DROOP USING SSM AND OPTICAL CONTROL</vt:lpstr>
      <vt:lpstr>WHAT IS ANN?</vt:lpstr>
      <vt:lpstr>How it 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Jishnu Teja Dandamudi</dc:creator>
  <cp:lastModifiedBy>Jishnu Teja Dandamudi</cp:lastModifiedBy>
  <cp:revision>12</cp:revision>
  <dcterms:created xsi:type="dcterms:W3CDTF">2025-03-19T04:11:56Z</dcterms:created>
  <dcterms:modified xsi:type="dcterms:W3CDTF">2025-04-20T16:59:49Z</dcterms:modified>
</cp:coreProperties>
</file>