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4" r:id="rId4"/>
    <p:sldId id="263" r:id="rId5"/>
    <p:sldId id="258" r:id="rId6"/>
    <p:sldId id="266" r:id="rId7"/>
    <p:sldId id="270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6C783-05EC-4C0A-A4FE-0BC15B5A08D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1B19-D0C3-4FEF-8A1A-B375ABEC78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82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4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4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87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98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03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33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04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163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6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51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56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2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1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8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84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2AD4E0-D742-4B58-96C4-E34A08B363D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43517F-DB50-4DE1-8516-2301F8921DD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20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F8A3-2687-7C95-21D6-EA6F2952B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DMD and its application in anomaly detection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60C4-6DC4-B75A-C964-53568ADDE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DYNAMIC MODE DECOMPOSITON</a:t>
            </a:r>
          </a:p>
          <a:p>
            <a:endParaRPr lang="en-IN" dirty="0"/>
          </a:p>
          <a:p>
            <a:r>
              <a:rPr lang="en-IN" dirty="0"/>
              <a:t>Jishnu Teja Dandamudi</a:t>
            </a:r>
          </a:p>
        </p:txBody>
      </p:sp>
    </p:spTree>
    <p:extLst>
      <p:ext uri="{BB962C8B-B14F-4D97-AF65-F5344CB8AC3E}">
        <p14:creationId xmlns:p14="http://schemas.microsoft.com/office/powerpoint/2010/main" val="2410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FAE8-B364-726C-6CA2-A0AF98DF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897" y="215415"/>
            <a:ext cx="3870205" cy="64818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91A4-8F27-DDC6-DD40-9C71F39A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966" y="919773"/>
            <a:ext cx="10701826" cy="5018454"/>
          </a:xfrm>
        </p:spPr>
        <p:txBody>
          <a:bodyPr>
            <a:normAutofit/>
          </a:bodyPr>
          <a:lstStyle/>
          <a:p>
            <a:r>
              <a:rPr lang="en-GB" dirty="0"/>
              <a:t>DMD (Dynamic Mode Decomposition) is a powerful data-driven technique for analyzing time-series data, and it has applications in </a:t>
            </a:r>
            <a:r>
              <a:rPr lang="en-GB" b="1" dirty="0"/>
              <a:t>anomaly detection</a:t>
            </a:r>
            <a:r>
              <a:rPr lang="en-GB" dirty="0"/>
              <a:t> across various fields like finance, cybersecurity, industrial monitoring, and healthcare.</a:t>
            </a:r>
            <a:br>
              <a:rPr lang="en-GB" dirty="0"/>
            </a:br>
            <a:br>
              <a:rPr lang="en-GB" dirty="0"/>
            </a:br>
            <a:r>
              <a:rPr lang="en-IN" b="1" dirty="0"/>
              <a:t>Applications of DMD in Anomaly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Industrial Monitoring</a:t>
            </a:r>
            <a:r>
              <a:rPr lang="en-IN" dirty="0"/>
              <a:t>: Detecting machine failures using sensor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Finance</a:t>
            </a:r>
            <a:r>
              <a:rPr lang="en-IN" dirty="0"/>
              <a:t>: Identifying unusual market behaviour.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Cybersecurity</a:t>
            </a:r>
            <a:r>
              <a:rPr lang="en-IN" dirty="0"/>
              <a:t>: Spotting network intrusions via unexpected traffic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Healthcare</a:t>
            </a:r>
            <a:r>
              <a:rPr lang="en-IN" dirty="0"/>
              <a:t>: Detecting irregularities in ECG or EEG signals.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Advantages of Using DMD for Anomaly Detection</a:t>
            </a:r>
          </a:p>
          <a:p>
            <a:r>
              <a:rPr lang="en-IN" dirty="0"/>
              <a:t>✔ </a:t>
            </a:r>
            <a:r>
              <a:rPr lang="en-IN" b="1" dirty="0"/>
              <a:t>Model-Free</a:t>
            </a:r>
            <a:r>
              <a:rPr lang="en-IN" dirty="0"/>
              <a:t>: No need for predefined system equations.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Handles High-Dimensional Data</a:t>
            </a:r>
            <a:r>
              <a:rPr lang="en-IN" dirty="0"/>
              <a:t>: Can process large datasets efficiently.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Interpretable</a:t>
            </a:r>
            <a:r>
              <a:rPr lang="en-IN" dirty="0"/>
              <a:t>: Unlike black-box ML models, DMD provides insights into system dynamics.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Real-Time Capability</a:t>
            </a:r>
            <a:r>
              <a:rPr lang="en-IN" dirty="0"/>
              <a:t>: Can be adapted for online monitoring.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21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0BF9-300B-7EF6-B6BC-132BF25AA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A8DE-3A2C-7DA0-B979-AC96DD8F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192" y="345345"/>
            <a:ext cx="4863613" cy="648185"/>
          </a:xfrm>
        </p:spPr>
        <p:txBody>
          <a:bodyPr>
            <a:normAutofit/>
          </a:bodyPr>
          <a:lstStyle/>
          <a:p>
            <a:r>
              <a:rPr lang="en-IN" dirty="0"/>
              <a:t>KEY 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14BC-A8DB-BFBB-0D66-1A10DC4D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7" y="1222132"/>
            <a:ext cx="10701826" cy="410600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Enhanced Real-Time Adaptability: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DMD techniques, including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Windowed Online DMD (WODMD)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face challenges in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rapidly changing system dynamics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noisy environments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proposes an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weighting mechanism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dynamically adjusts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size and forgetting factor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optimize real-time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Cross-Domain Generalization: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studies apply DMD to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isolated domains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electromagnetics, cybersecurity, neural networks), but a unified framework is missing.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work aims to develop a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multi-domain DMD model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applied across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CPS environments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leveraging a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 learning approach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4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8862D-134D-CFB2-7FA8-E685A05E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29E2-F68E-B977-F8F9-2AC85208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6" y="694592"/>
            <a:ext cx="10701826" cy="5169877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3. Robust Anomaly Detection &amp; Predictive Modelling: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anomaly detection in smart grids relies on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eigenvalue shifts and Frobenius norm differences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can miss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attack patterns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mixed FDI + jamming attacks).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research introduces a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DMD-ML model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integrates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neural networks (GNNs) or transformers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the detection of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nonlinear cyber threats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enhance prediction accuracy.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4. Stability Analysis for Neural Networks &amp; CPS: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deep learning, existing DMD approaches only track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layer-wise convergence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do not provide insights into the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stability of neural network architectures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will apply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DMD-based stability metrics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assess how training methods affect long-term neural network behaviour, improving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generalization and robustness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92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83F60-349D-491F-4A50-B204683CF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AFE-463F-7D6A-21CB-9EFFCB0C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30" y="271588"/>
            <a:ext cx="2801939" cy="648185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5F74-293C-EF32-6DA4-C938476B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6" y="1631950"/>
            <a:ext cx="10701826" cy="4434742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objective of this research is to develop a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hybrid, adaptive Dynamic Mode Decomposition (DMD)-based framework for detecting Anomaly Detection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that integrates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multi-domain data streams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for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real-time anomaly detection, predictive modelling, and stability analysis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in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cyber-physical systems (CPS)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such as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smart grids, electromagnetic systems, and neural networks.</a:t>
            </a: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dataset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includes labelled events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such as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normal operations, cyber-induced anomalies, missing data, and power system disturbances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The goal is to analyse and validate anomaly detection algorithms by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leveraging high-fidelity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time-synchronized Synchrophasor data to improve reliability and security in power grids.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br>
              <a:rPr lang="en-GB" sz="2800" dirty="0"/>
            </a:b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243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C655-83C5-93E4-3EE8-BB504016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BAF-A193-5BB6-0062-7240476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910" y="350719"/>
            <a:ext cx="6389826" cy="648185"/>
          </a:xfrm>
        </p:spPr>
        <p:txBody>
          <a:bodyPr>
            <a:normAutofit/>
          </a:bodyPr>
          <a:lstStyle/>
          <a:p>
            <a:r>
              <a:rPr lang="en-IN" dirty="0"/>
              <a:t>Proposed Methodology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5E6B21-A3A0-7DDD-4C8F-3DF583FFD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215" y="1355501"/>
            <a:ext cx="10955216" cy="440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Signal-to-Noise Ratio (SNR) Analysis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SNR Values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A range of SNR values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snr_values_dmd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) is generated to simulate different noise conditions in the data. SNR is a measure of the signal strength relative to noise.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Impact of SNR on Accuracy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SNR value, the PMU data is processed using DMD.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accuracy of anomaly detection is computed for each SNR level, likely by comparing the detected anomalies with the ground truth (specified in 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anomaly_list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Accuracy Calculation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Ground Truth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 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anomaly_list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serves as the ground truth for evaluating the performance of the DMD-based anomaly detection.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Accuracy Metric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The accuracy is calculated as the ratio of correctly detected anomalies to the total number of anomalies. This metric is computed for each SNR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4E386-7A4F-8914-6F4D-AEEF561FD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1386C610-FE67-18B5-CF23-E1BA6B47B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215" y="1780425"/>
            <a:ext cx="10955216" cy="355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Methodology Summary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Input Data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Raw PMU data with anomalies.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DMD Processing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Decompose the data into modes to identify system dynamics and anomalies.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SNR Analysis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Evaluate the impact of noise on anomaly detection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Accuracy Evaluation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Compare detected anomalies with ground truth to compute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Visualization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Plot accuracy vs. SNR to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analyze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Output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 Save processed data and report results.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364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42272-B55A-87E9-14F5-279EA0BA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A913-332C-0B59-2D04-D60C4CC4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70" y="385888"/>
            <a:ext cx="10988918" cy="648185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- SGSMA_Competiton_2024_PMU_DATA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80F0-7BCC-8CB6-465A-7CE493070623}"/>
              </a:ext>
            </a:extLst>
          </p:cNvPr>
          <p:cNvSpPr txBox="1"/>
          <p:nvPr/>
        </p:nvSpPr>
        <p:spPr>
          <a:xfrm>
            <a:off x="367811" y="1257301"/>
            <a:ext cx="11456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Features: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The dataset includes 14 features such as 3-phase current and voltage magnitudes, corresponding angles, frequency, and the Rate of Change of Frequency (ROCOF).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</a:rPr>
              <a:t>Training Data: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Contains 90 minutes of data sampled at 30 frames per second, resulting in approximately 160,000 data points.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Testing Data: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Two sets, each with 25 minutes of data and containing specific events (e.g., faults, cyberattacks) at various system locations.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</a:rPr>
              <a:t>Approximately 44,000 data points per test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GB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D3AD4-11B9-9CE7-9545-06463C8AF3C3}"/>
              </a:ext>
            </a:extLst>
          </p:cNvPr>
          <p:cNvSpPr txBox="1"/>
          <p:nvPr/>
        </p:nvSpPr>
        <p:spPr>
          <a:xfrm>
            <a:off x="367811" y="3560883"/>
            <a:ext cx="6304084" cy="203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Voltage Magnitude (in volts)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Current Magnitude (in amperes)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Phase Angles (in degrees)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Frequency (in hertz)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ROCOF (Rate of Change of Frequency, in hertz/second)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68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70CEF2-567C-7226-8935-D180200CE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57154"/>
              </p:ext>
            </p:extLst>
          </p:nvPr>
        </p:nvGraphicFramePr>
        <p:xfrm>
          <a:off x="1767254" y="2319866"/>
          <a:ext cx="8412284" cy="308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37">
                  <a:extLst>
                    <a:ext uri="{9D8B030D-6E8A-4147-A177-3AD203B41FA5}">
                      <a16:colId xmlns:a16="http://schemas.microsoft.com/office/drawing/2014/main" val="1988992526"/>
                    </a:ext>
                  </a:extLst>
                </a:gridCol>
                <a:gridCol w="5832247">
                  <a:extLst>
                    <a:ext uri="{9D8B030D-6E8A-4147-A177-3AD203B41FA5}">
                      <a16:colId xmlns:a16="http://schemas.microsoft.com/office/drawing/2014/main" val="2509672148"/>
                    </a:ext>
                  </a:extLst>
                </a:gridCol>
              </a:tblGrid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71881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Feb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-Feb 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DMD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83127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Feb 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Anomaly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09823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Make the coding more precise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96830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87252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Work and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70397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4th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874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6BCA35-63B4-AC61-CA09-567733A60B31}"/>
              </a:ext>
            </a:extLst>
          </p:cNvPr>
          <p:cNvSpPr txBox="1"/>
          <p:nvPr/>
        </p:nvSpPr>
        <p:spPr>
          <a:xfrm>
            <a:off x="2839915" y="615462"/>
            <a:ext cx="614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TIME LINE</a:t>
            </a:r>
          </a:p>
        </p:txBody>
      </p:sp>
    </p:spTree>
    <p:extLst>
      <p:ext uri="{BB962C8B-B14F-4D97-AF65-F5344CB8AC3E}">
        <p14:creationId xmlns:p14="http://schemas.microsoft.com/office/powerpoint/2010/main" val="32897893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</TotalTime>
  <Words>899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Symbol</vt:lpstr>
      <vt:lpstr>Times New Roman</vt:lpstr>
      <vt:lpstr>Wingdings 3</vt:lpstr>
      <vt:lpstr>Slice</vt:lpstr>
      <vt:lpstr>DMD and its application in anomaly detection </vt:lpstr>
      <vt:lpstr>INTRODUCTION</vt:lpstr>
      <vt:lpstr>KEY CONTRIBUTIONS</vt:lpstr>
      <vt:lpstr>PowerPoint Presentation</vt:lpstr>
      <vt:lpstr>OBJECTIVES</vt:lpstr>
      <vt:lpstr>Proposed Methodology</vt:lpstr>
      <vt:lpstr>PowerPoint Presentation</vt:lpstr>
      <vt:lpstr>DATASET - SGSMA_Competiton_2024_PMU_DATA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Jishnu Teja Dandamudi</dc:creator>
  <cp:lastModifiedBy>Jishnu Teja Dandamudi</cp:lastModifiedBy>
  <cp:revision>9</cp:revision>
  <dcterms:created xsi:type="dcterms:W3CDTF">2025-02-05T02:03:49Z</dcterms:created>
  <dcterms:modified xsi:type="dcterms:W3CDTF">2025-03-09T07:21:42Z</dcterms:modified>
</cp:coreProperties>
</file>