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64" r:id="rId4"/>
    <p:sldId id="263" r:id="rId5"/>
    <p:sldId id="262" r:id="rId6"/>
    <p:sldId id="259" r:id="rId7"/>
    <p:sldId id="260" r:id="rId8"/>
    <p:sldId id="261" r:id="rId9"/>
    <p:sldId id="258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6C783-05EC-4C0A-A4FE-0BC15B5A08DD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31B19-D0C3-4FEF-8A1A-B375ABEC78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2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C3A13-1DDA-4C4D-8808-5D771C019F4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71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4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64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7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9986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34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33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042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6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6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39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1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67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0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0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84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E2AD4E0-D742-4B58-96C4-E34A08B363D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343517F-DB50-4DE1-8516-2301F8921D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01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F8A3-2687-7C95-21D6-EA6F2952B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DMD and its application in anomaly detection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860C4-6DC4-B75A-C964-53568ADDE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/>
              <a:t>DYNAMIC MODE DECOMPOSITON</a:t>
            </a:r>
          </a:p>
          <a:p>
            <a:endParaRPr lang="en-IN" dirty="0"/>
          </a:p>
          <a:p>
            <a:r>
              <a:rPr lang="en-IN" dirty="0"/>
              <a:t>Jishnu Teja Dandamudi</a:t>
            </a:r>
          </a:p>
        </p:txBody>
      </p:sp>
    </p:spTree>
    <p:extLst>
      <p:ext uri="{BB962C8B-B14F-4D97-AF65-F5344CB8AC3E}">
        <p14:creationId xmlns:p14="http://schemas.microsoft.com/office/powerpoint/2010/main" val="24102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0A29-C590-4099-8E96-16C88CBAC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20C-9551-5471-4D5C-9A8DD729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841" y="350719"/>
            <a:ext cx="5196316" cy="648185"/>
          </a:xfrm>
        </p:spPr>
        <p:txBody>
          <a:bodyPr>
            <a:normAutofit/>
          </a:bodyPr>
          <a:lstStyle/>
          <a:p>
            <a:r>
              <a:rPr lang="en-IN" dirty="0"/>
              <a:t>Research gaps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6D2D19-B2E5-A2AB-5774-6C780D095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2938" y="1305341"/>
            <a:ext cx="108994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Static Assumptions in Traditional DMD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Standard DMD assumes time-invariant dynamics, limiting its effectiveness in systems with time-varying characteristics like those in real-time HIL environments​.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Sensitivity to Noise and Data Quality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DMD’s sensitivity to noisy datasets hampers its reliability in cyber-physical systems where HIL setups often introduce signal distortions​.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Limited Real-Time Capabilities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Most DMD-based anomaly detection methods are offline, lacking the ability to detect anomalies in real-time, which is crucial for dynamic HIL environments​.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Underexplored Hardware-Specific Dynamics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Current studies focus more on software-based simulations without addressing the complex, hardware-induced non-linearities in HIL datasets​.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Narrow Attack Spectrum Detection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DMD is often evaluated for specific anomaly types (e.g., False Data Injection) but lacks robustness against hybrid or stealthy attacks common in HIL testbeds​.</a:t>
            </a:r>
          </a:p>
        </p:txBody>
      </p:sp>
    </p:spTree>
    <p:extLst>
      <p:ext uri="{BB962C8B-B14F-4D97-AF65-F5344CB8AC3E}">
        <p14:creationId xmlns:p14="http://schemas.microsoft.com/office/powerpoint/2010/main" val="128422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C655-83C5-93E4-3EE8-BB504016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AABAF-A193-5BB6-0062-7240476A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674" y="377096"/>
            <a:ext cx="7826651" cy="648185"/>
          </a:xfrm>
        </p:spPr>
        <p:txBody>
          <a:bodyPr>
            <a:normAutofit/>
          </a:bodyPr>
          <a:lstStyle/>
          <a:p>
            <a:r>
              <a:rPr lang="en-IN" dirty="0"/>
              <a:t>Proposed New Methodology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5E6B21-A3A0-7DDD-4C8F-3DF583FFD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8215" y="1511729"/>
            <a:ext cx="1095521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1. Integration of Windowed Online DMD (WODMD):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Implement WODMD to handle time-varying dynamics by continuously updating models as new data streams in, improving adaptability to real-time changes​.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2. Noise-Robust DMD Variants: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Apply robust DMD techniques (e.g., Total Least Squares DMD) to mitigate the effects of measurement noise inherent in HIL environments​.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3. Multi-Modal Anomaly Detection Metrics: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Use a combination of: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Absolute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Frobenius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Norm Difference (AFND):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To capture abrupt system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Eigenvalue Drift Analysis (AEND):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To detect subtle anomalies through spectral shifts​.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One-Step-Ahead Prediction Error (OSAPE):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To identify discrepancies between predicted and actual system behavior​.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178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7D39-9323-9EBD-F253-C9D71CF3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ECBCC0A-7B21-D787-C39C-ECA9F772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5382" y="855177"/>
            <a:ext cx="1090123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4. Feedback Loop for Model Refinement: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Incorporate an adaptive feedback mechanism where detected anomalies are used to recalibrate the DMD model parameters, enhancing detection accuracy over time.</a:t>
            </a:r>
            <a:endParaRPr lang="en-US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5. Hardware-Aware Feature Engineering: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Design feature extraction techniques that capture both software-generated and hardware-induced anomalies, improving sensitivity to HIL-specific fault signatures​.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6.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Hybrid Dataset Fusion: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Combine real HIL data with synthetic datasets generated via adversarial techniques to improve model generalization against unseen attack patterns​.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2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42272-B55A-87E9-14F5-279EA0BA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A913-332C-0B59-2D04-D60C4CC4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70" y="385888"/>
            <a:ext cx="10988918" cy="648185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- SGSMA_Competiton_2024_PMU_DATA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80F0-7BCC-8CB6-465A-7CE493070623}"/>
              </a:ext>
            </a:extLst>
          </p:cNvPr>
          <p:cNvSpPr txBox="1"/>
          <p:nvPr/>
        </p:nvSpPr>
        <p:spPr>
          <a:xfrm>
            <a:off x="367811" y="1257301"/>
            <a:ext cx="11456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Features: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The dataset includes 14 features such as 3-phase current and voltage magnitudes, corresponding angles, frequency, and the Rate of Change of Frequency (ROCOF).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</a:rPr>
              <a:t>Training Data: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Contains 90 minutes of data sampled at 30 frames per second, resulting in approximately 160,000 data points.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Testing Data: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Two sets, each with 25 minutes of data and containing specific events (e.g., faults, cyberattacks) at various system locations.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</a:rPr>
              <a:t>Approximately 44,000 data points per test 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b="1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GB" sz="1800" b="0" i="0" u="none" strike="noStrike" baseline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D3AD4-11B9-9CE7-9545-06463C8AF3C3}"/>
              </a:ext>
            </a:extLst>
          </p:cNvPr>
          <p:cNvSpPr txBox="1"/>
          <p:nvPr/>
        </p:nvSpPr>
        <p:spPr>
          <a:xfrm>
            <a:off x="367811" y="3560883"/>
            <a:ext cx="6304084" cy="2039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Voltage Magnitude (in volts)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Current Magnitude (in amperes)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Phase Angles (in degrees)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Frequency (in hertz)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</a:rPr>
              <a:t>ROCOF (Rate of Change of Frequency, in hertz/second)</a:t>
            </a:r>
            <a:endParaRPr lang="en-IN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6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86" y="231531"/>
            <a:ext cx="10612314" cy="1524000"/>
          </a:xfrm>
        </p:spPr>
        <p:txBody>
          <a:bodyPr/>
          <a:lstStyle/>
          <a:p>
            <a:r>
              <a:rPr dirty="0"/>
              <a:t>Challenges in Real-Field PMU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Privacy and security concerns.</a:t>
            </a:r>
          </a:p>
          <a:p>
            <a:r>
              <a:rPr dirty="0"/>
              <a:t>• Limited access to labeled data.</a:t>
            </a:r>
          </a:p>
          <a:p>
            <a:r>
              <a:rPr dirty="0"/>
              <a:t>• Inadequate representation of anomalies in real-world datasets.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996" y="188868"/>
            <a:ext cx="8871438" cy="1524000"/>
          </a:xfrm>
        </p:spPr>
        <p:txBody>
          <a:bodyPr/>
          <a:lstStyle/>
          <a:p>
            <a:r>
              <a:rPr dirty="0"/>
              <a:t>Key Features of the Testbed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61646"/>
            <a:ext cx="8510954" cy="3767670"/>
          </a:xfrm>
        </p:spPr>
        <p:txBody>
          <a:bodyPr/>
          <a:lstStyle/>
          <a:p>
            <a:r>
              <a:rPr dirty="0"/>
              <a:t>• Simulates complex power system dynamics.</a:t>
            </a:r>
          </a:p>
          <a:p>
            <a:r>
              <a:rPr dirty="0"/>
              <a:t>• Emulates physical and cyber events, such as:</a:t>
            </a:r>
          </a:p>
          <a:p>
            <a:r>
              <a:rPr dirty="0"/>
              <a:t>  - Faults.</a:t>
            </a:r>
          </a:p>
          <a:p>
            <a:r>
              <a:rPr dirty="0"/>
              <a:t>  - Communication issues.</a:t>
            </a:r>
          </a:p>
          <a:p>
            <a:r>
              <a:rPr dirty="0"/>
              <a:t>  - Cyber-attacks.</a:t>
            </a:r>
          </a:p>
          <a:p>
            <a:r>
              <a:rPr dirty="0"/>
              <a:t>• Integration of time-synchronized data.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70CEF2-567C-7226-8935-D180200C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57154"/>
              </p:ext>
            </p:extLst>
          </p:nvPr>
        </p:nvGraphicFramePr>
        <p:xfrm>
          <a:off x="1767254" y="2319866"/>
          <a:ext cx="8412284" cy="3089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0037">
                  <a:extLst>
                    <a:ext uri="{9D8B030D-6E8A-4147-A177-3AD203B41FA5}">
                      <a16:colId xmlns:a16="http://schemas.microsoft.com/office/drawing/2014/main" val="1988992526"/>
                    </a:ext>
                  </a:extLst>
                </a:gridCol>
                <a:gridCol w="5832247">
                  <a:extLst>
                    <a:ext uri="{9D8B030D-6E8A-4147-A177-3AD203B41FA5}">
                      <a16:colId xmlns:a16="http://schemas.microsoft.com/office/drawing/2014/main" val="2509672148"/>
                    </a:ext>
                  </a:extLst>
                </a:gridCol>
              </a:tblGrid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71881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Feb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-Feb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DMD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783127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Feb 4</a:t>
                      </a:r>
                      <a:r>
                        <a:rPr lang="en-IN" baseline="30000" dirty="0"/>
                        <a:t>th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Anomaly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509823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1</a:t>
                      </a:r>
                      <a:r>
                        <a:rPr lang="en-IN" baseline="30000" dirty="0"/>
                        <a:t>st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Make the coding more precise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796830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2</a:t>
                      </a:r>
                      <a:r>
                        <a:rPr lang="en-IN" baseline="30000" dirty="0"/>
                        <a:t>nd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87252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3</a:t>
                      </a:r>
                      <a:r>
                        <a:rPr lang="en-IN" baseline="30000" dirty="0"/>
                        <a:t>rd</a:t>
                      </a:r>
                      <a:r>
                        <a:rPr lang="en-IN" dirty="0"/>
                        <a:t>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Work and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870397"/>
                  </a:ext>
                </a:extLst>
              </a:tr>
              <a:tr h="441298">
                <a:tc>
                  <a:txBody>
                    <a:bodyPr/>
                    <a:lstStyle/>
                    <a:p>
                      <a:r>
                        <a:rPr lang="en-IN" dirty="0"/>
                        <a:t>March 4th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Paper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1874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6BCA35-63B4-AC61-CA09-567733A60B31}"/>
              </a:ext>
            </a:extLst>
          </p:cNvPr>
          <p:cNvSpPr txBox="1"/>
          <p:nvPr/>
        </p:nvSpPr>
        <p:spPr>
          <a:xfrm>
            <a:off x="2839915" y="615462"/>
            <a:ext cx="6145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TIME LINE</a:t>
            </a:r>
          </a:p>
        </p:txBody>
      </p:sp>
    </p:spTree>
    <p:extLst>
      <p:ext uri="{BB962C8B-B14F-4D97-AF65-F5344CB8AC3E}">
        <p14:creationId xmlns:p14="http://schemas.microsoft.com/office/powerpoint/2010/main" val="328978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FAE8-B364-726C-6CA2-A0AF98DF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897" y="215415"/>
            <a:ext cx="3870205" cy="648185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91A4-8F27-DDC6-DD40-9C71F39A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966" y="919773"/>
            <a:ext cx="10701826" cy="5018454"/>
          </a:xfrm>
        </p:spPr>
        <p:txBody>
          <a:bodyPr>
            <a:normAutofit/>
          </a:bodyPr>
          <a:lstStyle/>
          <a:p>
            <a:r>
              <a:rPr lang="en-GB" dirty="0"/>
              <a:t>DMD (Dynamic Mode Decomposition) is a powerful data-driven technique for </a:t>
            </a:r>
            <a:r>
              <a:rPr lang="en-GB" dirty="0" err="1"/>
              <a:t>analyzing</a:t>
            </a:r>
            <a:r>
              <a:rPr lang="en-GB" dirty="0"/>
              <a:t> time-series data, and it has applications in </a:t>
            </a:r>
            <a:r>
              <a:rPr lang="en-GB" b="1" dirty="0"/>
              <a:t>anomaly detection</a:t>
            </a:r>
            <a:r>
              <a:rPr lang="en-GB" dirty="0"/>
              <a:t> across various fields like finance, cybersecurity, industrial monitoring, and healthcare.</a:t>
            </a:r>
            <a:br>
              <a:rPr lang="en-GB" dirty="0"/>
            </a:br>
            <a:br>
              <a:rPr lang="en-GB" dirty="0"/>
            </a:br>
            <a:r>
              <a:rPr lang="en-IN" b="1" dirty="0"/>
              <a:t>Applications of DMD in Anomaly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Industrial Monitoring</a:t>
            </a:r>
            <a:r>
              <a:rPr lang="en-IN" dirty="0"/>
              <a:t>: Detecting machine failures using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Finance</a:t>
            </a:r>
            <a:r>
              <a:rPr lang="en-IN" dirty="0"/>
              <a:t>: Identifying unusual market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Cybersecurity</a:t>
            </a:r>
            <a:r>
              <a:rPr lang="en-IN" dirty="0"/>
              <a:t>: Spotting network intrusions via unexpected traffic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Healthcare</a:t>
            </a:r>
            <a:r>
              <a:rPr lang="en-IN" dirty="0"/>
              <a:t>: Detecting irregularities in ECG or EEG signals.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Advantages of Using DMD for Anomaly Detection</a:t>
            </a:r>
          </a:p>
          <a:p>
            <a:r>
              <a:rPr lang="en-IN" dirty="0"/>
              <a:t>✔ </a:t>
            </a:r>
            <a:r>
              <a:rPr lang="en-IN" b="1" dirty="0"/>
              <a:t>Model-Free</a:t>
            </a:r>
            <a:r>
              <a:rPr lang="en-IN" dirty="0"/>
              <a:t>: No need for predefined system equations.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Handles High-Dimensional Data</a:t>
            </a:r>
            <a:r>
              <a:rPr lang="en-IN" dirty="0"/>
              <a:t>: Can process large datasets efficiently.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Interpretable</a:t>
            </a:r>
            <a:r>
              <a:rPr lang="en-IN" dirty="0"/>
              <a:t>: Unlike black-box ML models, DMD provides insights into system dynamics.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Real-Time Capability</a:t>
            </a:r>
            <a:r>
              <a:rPr lang="en-IN" dirty="0"/>
              <a:t>: Can be adapted for online monitoring.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21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0BF9-300B-7EF6-B6BC-132BF25AA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A8DE-3A2C-7DA0-B979-AC96DD8F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192" y="345345"/>
            <a:ext cx="4863613" cy="648185"/>
          </a:xfrm>
        </p:spPr>
        <p:txBody>
          <a:bodyPr>
            <a:normAutofit/>
          </a:bodyPr>
          <a:lstStyle/>
          <a:p>
            <a:r>
              <a:rPr lang="en-IN" dirty="0"/>
              <a:t>KEY CONTRIBUTIONS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914BC-A8DB-BFBB-0D66-1A10DC4D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7" y="1222132"/>
            <a:ext cx="10701826" cy="410600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Enhanced Real-Time Adaptability: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DMD techniques, including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Windowed Online DMD (WODMD)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face challenges in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rapidly changing system dynamics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noisy environments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proposes an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adaptive weighting mechanism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dynamically adjusts the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window size and forgetting factor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optimize real-time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Cross-Domain Generalization: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 studies apply DMD to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isolated domains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electromagnetics, cybersecurity, neural networks), but a unified framework is missing.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aims to develop a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multi-domain DMD model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can be applied across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CPS environments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leveraging a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transfer learning approach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45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8862D-134D-CFB2-7FA8-E685A05E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B29E2-F68E-B977-F8F9-2AC852087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694592"/>
            <a:ext cx="10701826" cy="516987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Robust Anomaly Detection &amp; Predictive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Modeling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anomaly detection in smart grids relies on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eigenvalue shifts and </a:t>
            </a:r>
            <a:r>
              <a:rPr lang="en-IN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Frobenius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 differences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can miss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attack patterns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(e.g., mixed FDI + jamming attacks).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research introduces a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DMD-ML model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integrates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neural networks (GNNs) or transformers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the detection of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nonlinear cyber threats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enhance prediction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Stability Analysis for Neural Networks &amp; CPS: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deep learning, existing DMD approaches only track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layer-wise convergence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but do not provide insights into the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stability of neural network architectures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will apply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DMD-based stability metrics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assess how training methods affect long-term neural network </a:t>
            </a:r>
            <a:r>
              <a:rPr lang="en-IN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improving </a:t>
            </a: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generalization and robustness</a:t>
            </a: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9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970E7-C084-60ED-E165-9797F059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1A6B-C5E2-B20D-4D67-2BDF9A77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61" y="354138"/>
            <a:ext cx="3563085" cy="648185"/>
          </a:xfrm>
        </p:spPr>
        <p:txBody>
          <a:bodyPr>
            <a:normAutofit/>
          </a:bodyPr>
          <a:lstStyle/>
          <a:p>
            <a:r>
              <a:rPr lang="en-IN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8DB8-49FF-C7A7-080B-002A6EE33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7" y="1222132"/>
            <a:ext cx="10701826" cy="410600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Smart grids: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Early detection of cyber threats (e.g., false data injection, jamming).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Electromagnetics: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Faster and more accurate TD-EM </a:t>
            </a:r>
            <a:r>
              <a:rPr lang="en-IN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modeling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for device design.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Neural networks: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Understanding convergence patterns for better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26305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C258-C814-8781-FAE5-4ADC5875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94C-FBE7-081A-A10A-53ABA3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641" y="297965"/>
            <a:ext cx="6954716" cy="648185"/>
          </a:xfrm>
        </p:spPr>
        <p:txBody>
          <a:bodyPr>
            <a:normAutofit/>
          </a:bodyPr>
          <a:lstStyle/>
          <a:p>
            <a:r>
              <a:rPr lang="en-IN" dirty="0"/>
              <a:t>LITERATURE REVIEW FOR DMD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D392-5260-090C-AA23-7C248DC92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1055078"/>
            <a:ext cx="10701826" cy="48093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1. Dynamic Mode Decomposition in Electromagnetic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Modeling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Time-domain electromagnetic (TD-EM)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modeling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has traditionally relied on numerical methods like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finite-difference time-domain (FDTD) method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which offers high accuracy but is computationally expensive. To address this, researchers have explored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machine learning (ML)-based approaches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such 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convolutional neural networks (CNNs) and artificial neural networks (ANNs)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However, these methods require large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labeled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datasets for training, making them resource-intensive.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Dynamic Mode Decomposition (DMD) provides an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unsupervised, data-driven alternative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extracting dominant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spatio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-temporal features from electromagnetic simulations without requiring explicit governing equations. DMD was originally developed in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fluid dynamics and Koopman theory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where it was used to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analyze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nonlinear dynamical systems. Recent research has extended DMD’s application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electromagnetic wave propagation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demonstrating its ability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accurately reconstruct and predict field distributions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with lower computational costs compared to FDTD.</a:t>
            </a:r>
          </a:p>
        </p:txBody>
      </p:sp>
    </p:spTree>
    <p:extLst>
      <p:ext uri="{BB962C8B-B14F-4D97-AF65-F5344CB8AC3E}">
        <p14:creationId xmlns:p14="http://schemas.microsoft.com/office/powerpoint/2010/main" val="4435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51E7-8AD6-2675-81B4-CD6C27BCB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9DC8B-8B6E-3DF0-2E65-88BBC853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694592"/>
            <a:ext cx="10701826" cy="516987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2. Dynamic Mode Decomposition in Smart Grid Cybersecurity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Smart grids integrate data communication with power networks, increasing operational efficiency but also exposing the system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cybersecurity threats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including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False Data Injection (FDI) attacks and jamming attacks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Conventional cyber-attack detection methods often rely on pre-defined attack models or assume specific attack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behaviors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which limits their adaptability.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Recent studies have applied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data-driven anomaly detection techniques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such 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Support Vector Machines (SVM), neural networks, and clustering-based methods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to detect cyber-attacks. However, these methods typically require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large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labeled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datasets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and prior knowledge of attack patterns, making them unsuitable for real-time detection in dynamic environments.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DMD, particularly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Windowed Online Dynamic Mode Decomposition (WODMD)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has emerged as a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real-time, model-free alternative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for anomaly detection. It continuously updates a dynamic system model based on streaming data, detecting anomalies by monitoring deviations in the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Frobenius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norm, eigenvalues, and one-step-ahead prediction errors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Compared to traditional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classification-based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approaches, WODMD-based detection methods have demonstrated superior sensitivity to cyber-attacks in smart grids.</a:t>
            </a:r>
          </a:p>
        </p:txBody>
      </p:sp>
    </p:spTree>
    <p:extLst>
      <p:ext uri="{BB962C8B-B14F-4D97-AF65-F5344CB8AC3E}">
        <p14:creationId xmlns:p14="http://schemas.microsoft.com/office/powerpoint/2010/main" val="98966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EC469-B6FE-8BE5-8EC9-78A65B81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82C6-9CDA-B8D6-AE99-FDB4DA8CB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694592"/>
            <a:ext cx="10701826" cy="516987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3. Dynamic Mode Decomposition in Neural Network Weight Evolution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Neural networks are widely used in deep learning, but their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training dynamics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remain poorly understood. One critical challenge is that different layers of a neural network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converge at different rates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affecting optimization and generalization. Additionally, issues such as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vanishing gradients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hinder deep networks from effectively learning representations.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Explainable Artificial Intelligence (XAI) techniques aim to provide insights into neural network decision-making, but most focus on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post-training model interpretation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rather than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analyzing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the training process itself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Research in this domain has applied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DMD to study the evolution of neural network weights over 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uncovering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hidden temporal structures in weight updates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DMD has been shown to effectively extract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dominant convergence patterns in CNN, RNN, and LSTM architectures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offering a new perspective on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training stability and layer-wise learning dynamics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By visualizing eigenvalues in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Argand plane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researchers have identified that well-trained networks exhibit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stabilized weight dynamics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while overfitting networks show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high-frequency oscillations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These findings highlight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potential of DMD in understanding and improving neural network training.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59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83F60-349D-491F-4A50-B204683CF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FAFE-463F-7D6A-21CB-9EFFCB0C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5030" y="271588"/>
            <a:ext cx="2801939" cy="648185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45F74-293C-EF32-6DA4-C938476B4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086" y="1631950"/>
            <a:ext cx="10701826" cy="4434742"/>
          </a:xfrm>
        </p:spPr>
        <p:txBody>
          <a:bodyPr>
            <a:normAutofit fontScale="85000" lnSpcReduction="20000"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1. The objective of this research is to develop a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hybrid, adaptive Dynamic Mode Decomposition (DMD)-based framework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that integrates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multi-domain data streams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for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real-time anomaly detection, predictive modelling, and stability analysis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in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cyber-physical systems (CPS)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such as </a:t>
            </a: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smart grids, electromagnetic systems, and neural networks.</a:t>
            </a:r>
          </a:p>
          <a:p>
            <a:r>
              <a:rPr lang="en-GB" sz="2800" dirty="0"/>
              <a:t>2.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Performing anomaly detection on a dataset generated using a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Hardware-in-the-Loop (HIL) Synchrophasor Testbed,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which emulates real-world power system dynamics. The dataset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includes </a:t>
            </a:r>
            <a:r>
              <a:rPr lang="en-GB" sz="2800" b="1" dirty="0" err="1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labeled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events 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such as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normal operations, cyber-induced anomalies, missing data, and power system disturbances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. The goal is to </a:t>
            </a: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analyze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and validate anomaly detection algorithms by </a:t>
            </a:r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leveraging high-fidelity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, time-synchronized </a:t>
            </a:r>
            <a:r>
              <a:rPr lang="en-GB" sz="2800" dirty="0" err="1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synchrophasor</a:t>
            </a: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  <a:t> data to improve reliability and security in power grids.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Gautami" panose="020B0502040204020203" pitchFamily="34" charset="0"/>
              </a:rPr>
            </a:br>
            <a:br>
              <a:rPr lang="en-GB" sz="2800" dirty="0"/>
            </a:b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243205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1710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Symbol</vt:lpstr>
      <vt:lpstr>Times New Roman</vt:lpstr>
      <vt:lpstr>Wingdings 3</vt:lpstr>
      <vt:lpstr>Slice</vt:lpstr>
      <vt:lpstr>DMD and its application in anomaly detection </vt:lpstr>
      <vt:lpstr>INTRODUCTION</vt:lpstr>
      <vt:lpstr>KEY CONTRIBUTIONS</vt:lpstr>
      <vt:lpstr>PowerPoint Presentation</vt:lpstr>
      <vt:lpstr>APPLICATIONS</vt:lpstr>
      <vt:lpstr>LITERATURE REVIEW FOR DMD</vt:lpstr>
      <vt:lpstr>PowerPoint Presentation</vt:lpstr>
      <vt:lpstr>PowerPoint Presentation</vt:lpstr>
      <vt:lpstr>OBJECTIVES</vt:lpstr>
      <vt:lpstr>Research gaps</vt:lpstr>
      <vt:lpstr>Proposed New Methodology</vt:lpstr>
      <vt:lpstr>PowerPoint Presentation</vt:lpstr>
      <vt:lpstr>DATASET - SGSMA_Competiton_2024_PMU_DATA</vt:lpstr>
      <vt:lpstr>Challenges in Real-Field PMU Data</vt:lpstr>
      <vt:lpstr>Key Features of the Testbed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Jishnu Teja Dandamudi</dc:creator>
  <cp:lastModifiedBy>Jishnu Teja Dandamudi</cp:lastModifiedBy>
  <cp:revision>4</cp:revision>
  <dcterms:created xsi:type="dcterms:W3CDTF">2025-02-05T02:03:49Z</dcterms:created>
  <dcterms:modified xsi:type="dcterms:W3CDTF">2025-02-05T02:41:16Z</dcterms:modified>
</cp:coreProperties>
</file>