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7" r:id="rId3"/>
    <p:sldId id="258" r:id="rId4"/>
    <p:sldId id="276" r:id="rId5"/>
    <p:sldId id="259" r:id="rId6"/>
    <p:sldId id="270" r:id="rId7"/>
    <p:sldId id="277" r:id="rId8"/>
    <p:sldId id="272" r:id="rId9"/>
    <p:sldId id="273" r:id="rId10"/>
    <p:sldId id="274"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88531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D218F0-759C-4BB1-9153-CF823E175AC0}"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139375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1005080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424833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16642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D218F0-759C-4BB1-9153-CF823E175AC0}" type="datetimeFigureOut">
              <a:rPr lang="en-IN" smtClean="0"/>
              <a:t>12-04-2025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98230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D218F0-759C-4BB1-9153-CF823E175AC0}" type="datetimeFigureOut">
              <a:rPr lang="en-IN" smtClean="0"/>
              <a:t>12-04-2025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952068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1203988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48209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45351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86520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4928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D218F0-759C-4BB1-9153-CF823E175AC0}"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4164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D218F0-759C-4BB1-9153-CF823E175AC0}" type="datetimeFigureOut">
              <a:rPr lang="en-IN" smtClean="0"/>
              <a:t>12-04-2025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140664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D218F0-759C-4BB1-9153-CF823E175AC0}" type="datetimeFigureOut">
              <a:rPr lang="en-IN" smtClean="0"/>
              <a:t>12-04-2025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75665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218F0-759C-4BB1-9153-CF823E175AC0}" type="datetimeFigureOut">
              <a:rPr lang="en-IN" smtClean="0"/>
              <a:t>12-04-2025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16922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D218F0-759C-4BB1-9153-CF823E175AC0}"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288254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D218F0-759C-4BB1-9153-CF823E175AC0}"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a:p>
        </p:txBody>
      </p:sp>
    </p:spTree>
    <p:extLst>
      <p:ext uri="{BB962C8B-B14F-4D97-AF65-F5344CB8AC3E}">
        <p14:creationId xmlns:p14="http://schemas.microsoft.com/office/powerpoint/2010/main" val="339514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D218F0-759C-4BB1-9153-CF823E175AC0}" type="datetimeFigureOut">
              <a:rPr lang="en-IN" smtClean="0"/>
              <a:t>12-04-2025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28657A-E6AB-4E8A-ABD3-7E8EC0DD954A}" type="slidenum">
              <a:rPr lang="en-IN" smtClean="0"/>
              <a:t>‹#›</a:t>
            </a:fld>
            <a:endParaRPr lang="en-IN"/>
          </a:p>
        </p:txBody>
      </p:sp>
    </p:spTree>
    <p:extLst>
      <p:ext uri="{BB962C8B-B14F-4D97-AF65-F5344CB8AC3E}">
        <p14:creationId xmlns:p14="http://schemas.microsoft.com/office/powerpoint/2010/main" val="93102945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E58F-2B5F-93DD-3B10-631EBEC753BA}"/>
              </a:ext>
            </a:extLst>
          </p:cNvPr>
          <p:cNvSpPr>
            <a:spLocks noGrp="1"/>
          </p:cNvSpPr>
          <p:nvPr>
            <p:ph type="ctrTitle"/>
          </p:nvPr>
        </p:nvSpPr>
        <p:spPr>
          <a:xfrm>
            <a:off x="1154955" y="685800"/>
            <a:ext cx="8825658" cy="2677648"/>
          </a:xfrm>
        </p:spPr>
        <p:txBody>
          <a:bodyPr/>
          <a:lstStyle/>
          <a:p>
            <a:r>
              <a:rPr lang="en-GB" dirty="0"/>
              <a:t>ANOMALY DETECTION</a:t>
            </a:r>
            <a:endParaRPr lang="en-IN" dirty="0"/>
          </a:p>
        </p:txBody>
      </p:sp>
      <p:sp>
        <p:nvSpPr>
          <p:cNvPr id="3" name="Subtitle 2">
            <a:extLst>
              <a:ext uri="{FF2B5EF4-FFF2-40B4-BE49-F238E27FC236}">
                <a16:creationId xmlns:a16="http://schemas.microsoft.com/office/drawing/2014/main" id="{01A90EC9-2DF4-B6EE-9A41-9F261CDDC26F}"/>
              </a:ext>
            </a:extLst>
          </p:cNvPr>
          <p:cNvSpPr>
            <a:spLocks noGrp="1"/>
          </p:cNvSpPr>
          <p:nvPr>
            <p:ph type="subTitle" idx="1"/>
          </p:nvPr>
        </p:nvSpPr>
        <p:spPr>
          <a:xfrm>
            <a:off x="1154955" y="4040781"/>
            <a:ext cx="8825658" cy="1598019"/>
          </a:xfrm>
        </p:spPr>
        <p:txBody>
          <a:bodyPr>
            <a:normAutofit/>
          </a:bodyPr>
          <a:lstStyle/>
          <a:p>
            <a:r>
              <a:rPr lang="en-GB" dirty="0"/>
              <a:t>BY – JISHNU TEJA DANDAMUDI</a:t>
            </a:r>
          </a:p>
          <a:p>
            <a:r>
              <a:rPr lang="en-GB" dirty="0"/>
              <a:t>	  CB.SC.U4AIE24019</a:t>
            </a:r>
          </a:p>
          <a:p>
            <a:r>
              <a:rPr lang="en-GB" dirty="0"/>
              <a:t>	  AIE-A </a:t>
            </a:r>
          </a:p>
          <a:p>
            <a:r>
              <a:rPr lang="en-GB" dirty="0"/>
              <a:t>	  GROUP 17</a:t>
            </a:r>
            <a:endParaRPr lang="en-IN" dirty="0"/>
          </a:p>
        </p:txBody>
      </p:sp>
    </p:spTree>
    <p:extLst>
      <p:ext uri="{BB962C8B-B14F-4D97-AF65-F5344CB8AC3E}">
        <p14:creationId xmlns:p14="http://schemas.microsoft.com/office/powerpoint/2010/main" val="48741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1974-E24F-00C7-8271-3656FC188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76051-7276-F981-554C-2D63A657F4B4}"/>
              </a:ext>
            </a:extLst>
          </p:cNvPr>
          <p:cNvSpPr>
            <a:spLocks noGrp="1"/>
          </p:cNvSpPr>
          <p:nvPr>
            <p:ph type="title"/>
          </p:nvPr>
        </p:nvSpPr>
        <p:spPr>
          <a:xfrm>
            <a:off x="489316" y="784195"/>
            <a:ext cx="5172767" cy="654046"/>
          </a:xfrm>
        </p:spPr>
        <p:txBody>
          <a:bodyPr>
            <a:normAutofit/>
          </a:bodyPr>
          <a:lstStyle/>
          <a:p>
            <a:r>
              <a:rPr lang="en-GB" dirty="0"/>
              <a:t>conclusion:</a:t>
            </a:r>
            <a:endParaRPr lang="en-IN" dirty="0"/>
          </a:p>
        </p:txBody>
      </p:sp>
      <p:sp>
        <p:nvSpPr>
          <p:cNvPr id="3" name="Text Placeholder 2">
            <a:extLst>
              <a:ext uri="{FF2B5EF4-FFF2-40B4-BE49-F238E27FC236}">
                <a16:creationId xmlns:a16="http://schemas.microsoft.com/office/drawing/2014/main" id="{193F530A-D905-DD9F-EE43-E73921EECECF}"/>
              </a:ext>
            </a:extLst>
          </p:cNvPr>
          <p:cNvSpPr>
            <a:spLocks noGrp="1"/>
          </p:cNvSpPr>
          <p:nvPr>
            <p:ph type="body" idx="1"/>
          </p:nvPr>
        </p:nvSpPr>
        <p:spPr>
          <a:xfrm>
            <a:off x="432166" y="2707350"/>
            <a:ext cx="11320219" cy="2337640"/>
          </a:xfrm>
        </p:spPr>
        <p:txBody>
          <a:bodyPr>
            <a:normAutofit/>
          </a:bodyPr>
          <a:lstStyle/>
          <a:p>
            <a:r>
              <a:rPr lang="en-GB" dirty="0">
                <a:solidFill>
                  <a:schemeClr val="accent1"/>
                </a:solidFill>
              </a:rPr>
              <a:t>The proposed hybrid anomaly detection framework combines an LSTM autoencoder for feature extraction with an IF for anomaly classification, effectively leveraging DL and ML for power system monitoring. The LSTM autoencoder captures temporal dependencies, while reconstruction errors guide the IF in isolating anomalies efficiently. This dual-stage approach enhances detection accuracy while minimizing false positives and negatives. Performance evaluation using precision, recall, and F1-score confirms its effectiveness for real-time power grid surveillance.</a:t>
            </a:r>
          </a:p>
        </p:txBody>
      </p:sp>
      <p:sp>
        <p:nvSpPr>
          <p:cNvPr id="5" name="Text Placeholder 2">
            <a:extLst>
              <a:ext uri="{FF2B5EF4-FFF2-40B4-BE49-F238E27FC236}">
                <a16:creationId xmlns:a16="http://schemas.microsoft.com/office/drawing/2014/main" id="{05E34C30-BA8D-9326-2D91-4DF4B737E0BE}"/>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3937259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E9210-DDDD-E95D-DED7-4ADCB8653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30B29-BC25-4440-0B85-7D3649E74DB0}"/>
              </a:ext>
            </a:extLst>
          </p:cNvPr>
          <p:cNvSpPr>
            <a:spLocks noGrp="1"/>
          </p:cNvSpPr>
          <p:nvPr>
            <p:ph type="title"/>
          </p:nvPr>
        </p:nvSpPr>
        <p:spPr>
          <a:xfrm>
            <a:off x="508366" y="760778"/>
            <a:ext cx="5172767" cy="654046"/>
          </a:xfrm>
        </p:spPr>
        <p:txBody>
          <a:bodyPr>
            <a:normAutofit/>
          </a:bodyPr>
          <a:lstStyle/>
          <a:p>
            <a:r>
              <a:rPr lang="en-GB" dirty="0"/>
              <a:t>Future work:</a:t>
            </a:r>
            <a:endParaRPr lang="en-IN" dirty="0"/>
          </a:p>
        </p:txBody>
      </p:sp>
      <p:sp>
        <p:nvSpPr>
          <p:cNvPr id="3" name="Text Placeholder 2">
            <a:extLst>
              <a:ext uri="{FF2B5EF4-FFF2-40B4-BE49-F238E27FC236}">
                <a16:creationId xmlns:a16="http://schemas.microsoft.com/office/drawing/2014/main" id="{0FADC854-9C4D-0BCB-97FB-8E3DC1AC1C19}"/>
              </a:ext>
            </a:extLst>
          </p:cNvPr>
          <p:cNvSpPr>
            <a:spLocks noGrp="1"/>
          </p:cNvSpPr>
          <p:nvPr>
            <p:ph type="body" idx="1"/>
          </p:nvPr>
        </p:nvSpPr>
        <p:spPr>
          <a:xfrm>
            <a:off x="439615" y="2607733"/>
            <a:ext cx="11320219" cy="3602567"/>
          </a:xfrm>
        </p:spPr>
        <p:txBody>
          <a:bodyPr>
            <a:normAutofit fontScale="92500" lnSpcReduction="10000"/>
          </a:bodyPr>
          <a:lstStyle/>
          <a:p>
            <a:pPr marL="342900" indent="-342900">
              <a:buFont typeface="Arial" panose="020B0604020202020204" pitchFamily="34" charset="0"/>
              <a:buChar char="•"/>
            </a:pPr>
            <a:r>
              <a:rPr lang="en-GB" dirty="0">
                <a:solidFill>
                  <a:schemeClr val="accent1"/>
                </a:solidFill>
              </a:rPr>
              <a:t>Future enhancements in anomaly detection can focus on adaptive thresholding using Bayesian optimization or reinforcement learning to improve classification accuracy. A multi-modal DL approach integrating PMU data, weather conditions, and cybersecurity logs with Graph Neural Networks (GNNs) or Transformers could enhance detection robustness. </a:t>
            </a:r>
          </a:p>
          <a:p>
            <a:pPr marL="342900" indent="-342900">
              <a:buFont typeface="Arial" panose="020B0604020202020204" pitchFamily="34" charset="0"/>
              <a:buChar char="•"/>
            </a:pPr>
            <a:r>
              <a:rPr lang="en-GB" dirty="0">
                <a:solidFill>
                  <a:schemeClr val="accent1"/>
                </a:solidFill>
              </a:rPr>
              <a:t>*Self-supervised learning* methods like contrastive learning can address the challenge of limited </a:t>
            </a:r>
            <a:r>
              <a:rPr lang="en-GB" dirty="0" err="1">
                <a:solidFill>
                  <a:schemeClr val="accent1"/>
                </a:solidFill>
              </a:rPr>
              <a:t>labeled</a:t>
            </a:r>
            <a:r>
              <a:rPr lang="en-GB" dirty="0">
                <a:solidFill>
                  <a:schemeClr val="accent1"/>
                </a:solidFill>
              </a:rPr>
              <a:t> anomalies. Quantum ML techniques, such as Quantum-enhanced LSTMs, may further improve computational efficiency. Explainable AI (XAI) using SHAP or LIME can enhance model interpretability, while federated learning enables decentralized model training for secure data sharing. </a:t>
            </a:r>
          </a:p>
          <a:p>
            <a:pPr marL="342900" indent="-342900">
              <a:buFont typeface="Arial" panose="020B0604020202020204" pitchFamily="34" charset="0"/>
              <a:buChar char="•"/>
            </a:pPr>
            <a:r>
              <a:rPr lang="en-GB" dirty="0">
                <a:solidFill>
                  <a:schemeClr val="accent1"/>
                </a:solidFill>
              </a:rPr>
              <a:t>Additionally, adversarial robustness* through GAN-based anomaly simulation can strengthen cybersecurity. These advancements will lead to a more intelligent, secure, and scalable anomaly detection framework for real-time grid monitoring.</a:t>
            </a:r>
          </a:p>
        </p:txBody>
      </p:sp>
      <p:sp>
        <p:nvSpPr>
          <p:cNvPr id="5" name="Text Placeholder 2">
            <a:extLst>
              <a:ext uri="{FF2B5EF4-FFF2-40B4-BE49-F238E27FC236}">
                <a16:creationId xmlns:a16="http://schemas.microsoft.com/office/drawing/2014/main" id="{3A91A098-A7B6-2C53-E16B-58901D1F595E}"/>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292862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127B-434B-595C-41A1-DF90969789DC}"/>
              </a:ext>
            </a:extLst>
          </p:cNvPr>
          <p:cNvSpPr>
            <a:spLocks noGrp="1"/>
          </p:cNvSpPr>
          <p:nvPr>
            <p:ph type="title"/>
          </p:nvPr>
        </p:nvSpPr>
        <p:spPr>
          <a:xfrm>
            <a:off x="613874" y="381000"/>
            <a:ext cx="5710726" cy="654046"/>
          </a:xfrm>
        </p:spPr>
        <p:txBody>
          <a:bodyPr>
            <a:normAutofit/>
          </a:bodyPr>
          <a:lstStyle/>
          <a:p>
            <a:r>
              <a:rPr lang="en-GB" dirty="0"/>
              <a:t>WHAT IS AN ANOMALY?</a:t>
            </a:r>
            <a:endParaRPr lang="en-IN" dirty="0"/>
          </a:p>
        </p:txBody>
      </p:sp>
      <p:sp>
        <p:nvSpPr>
          <p:cNvPr id="3" name="Text Placeholder 2">
            <a:extLst>
              <a:ext uri="{FF2B5EF4-FFF2-40B4-BE49-F238E27FC236}">
                <a16:creationId xmlns:a16="http://schemas.microsoft.com/office/drawing/2014/main" id="{59839ED8-84E7-D06D-358F-CD8D14927CCA}"/>
              </a:ext>
            </a:extLst>
          </p:cNvPr>
          <p:cNvSpPr>
            <a:spLocks noGrp="1"/>
          </p:cNvSpPr>
          <p:nvPr>
            <p:ph type="body" idx="1"/>
          </p:nvPr>
        </p:nvSpPr>
        <p:spPr>
          <a:xfrm>
            <a:off x="800147" y="1065960"/>
            <a:ext cx="10964254" cy="860400"/>
          </a:xfrm>
        </p:spPr>
        <p:txBody>
          <a:bodyPr>
            <a:normAutofit/>
          </a:bodyPr>
          <a:lstStyle/>
          <a:p>
            <a:r>
              <a:rPr lang="en-GB" b="0" i="0" dirty="0">
                <a:solidFill>
                  <a:schemeClr val="accent1"/>
                </a:solidFill>
                <a:effectLst/>
              </a:rPr>
              <a:t>In a power system, an anomaly refers to </a:t>
            </a:r>
            <a:r>
              <a:rPr lang="en-GB" dirty="0">
                <a:solidFill>
                  <a:schemeClr val="accent1"/>
                </a:solidFill>
              </a:rPr>
              <a:t>a deviation from normal operating conditions or a discrepancy that is not expected.</a:t>
            </a:r>
            <a:endParaRPr lang="en-IN" sz="2400" dirty="0">
              <a:solidFill>
                <a:schemeClr val="accent1"/>
              </a:solidFill>
            </a:endParaRPr>
          </a:p>
        </p:txBody>
      </p:sp>
      <p:sp>
        <p:nvSpPr>
          <p:cNvPr id="4" name="Title 1">
            <a:extLst>
              <a:ext uri="{FF2B5EF4-FFF2-40B4-BE49-F238E27FC236}">
                <a16:creationId xmlns:a16="http://schemas.microsoft.com/office/drawing/2014/main" id="{B2F7AE1E-14A5-A156-2F0D-50B4B0E42EAC}"/>
              </a:ext>
            </a:extLst>
          </p:cNvPr>
          <p:cNvSpPr txBox="1">
            <a:spLocks/>
          </p:cNvSpPr>
          <p:nvPr/>
        </p:nvSpPr>
        <p:spPr>
          <a:xfrm>
            <a:off x="613872" y="2072012"/>
            <a:ext cx="6326189" cy="65404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INTRODUCTION:</a:t>
            </a:r>
            <a:endParaRPr lang="en-IN" dirty="0"/>
          </a:p>
        </p:txBody>
      </p:sp>
      <p:sp>
        <p:nvSpPr>
          <p:cNvPr id="5" name="Text Placeholder 2">
            <a:extLst>
              <a:ext uri="{FF2B5EF4-FFF2-40B4-BE49-F238E27FC236}">
                <a16:creationId xmlns:a16="http://schemas.microsoft.com/office/drawing/2014/main" id="{6F80E2CD-BC5F-9AEE-8B5F-5889429ACFBD}"/>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D9EDCBA9-39EF-AD5D-1A38-9B5EDAF3490B}"/>
              </a:ext>
            </a:extLst>
          </p:cNvPr>
          <p:cNvSpPr txBox="1"/>
          <p:nvPr/>
        </p:nvSpPr>
        <p:spPr>
          <a:xfrm>
            <a:off x="744415" y="2842846"/>
            <a:ext cx="10833712"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solidFill>
                  <a:schemeClr val="accent1"/>
                </a:solidFill>
              </a:rPr>
              <a:t>Anomaly detection in power systems presents several key challenges. First, PMU data is high-dimensional, requiring efficient techniques to process and extract meaningful features. The dynamic nature of the grid, influenced by fluctuations in demand and renewable energy generation, further complicates the task of distinguishing between normal variations and true anomalies. </a:t>
            </a:r>
          </a:p>
          <a:p>
            <a:pPr marL="342900" indent="-342900">
              <a:buFont typeface="Arial" panose="020B0604020202020204" pitchFamily="34" charset="0"/>
              <a:buChar char="•"/>
            </a:pPr>
            <a:r>
              <a:rPr lang="en-GB" sz="2000" dirty="0">
                <a:solidFill>
                  <a:schemeClr val="accent1"/>
                </a:solidFill>
              </a:rPr>
              <a:t>Additionally, conventional classifiers often struggle with heavily imbalanced datasets, leading to poor performance in detecting rare events. Another major concern is the increasing vulnerability of smart grids to cyberattacks, making it crucial to develop anomaly detection methods that can differentiate between natural disturbances and malicious activities.</a:t>
            </a:r>
            <a:endParaRPr lang="en-IN" sz="2000" dirty="0">
              <a:solidFill>
                <a:schemeClr val="accent1"/>
              </a:solidFill>
            </a:endParaRPr>
          </a:p>
        </p:txBody>
      </p:sp>
    </p:spTree>
    <p:extLst>
      <p:ext uri="{BB962C8B-B14F-4D97-AF65-F5344CB8AC3E}">
        <p14:creationId xmlns:p14="http://schemas.microsoft.com/office/powerpoint/2010/main" val="427436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F284E-485A-65D8-EA62-6096A8107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E92DE-F648-D7D7-61B5-C7C78BD4EAA7}"/>
              </a:ext>
            </a:extLst>
          </p:cNvPr>
          <p:cNvSpPr>
            <a:spLocks noGrp="1"/>
          </p:cNvSpPr>
          <p:nvPr>
            <p:ph type="title"/>
          </p:nvPr>
        </p:nvSpPr>
        <p:spPr>
          <a:xfrm>
            <a:off x="613873" y="782110"/>
            <a:ext cx="3512649" cy="654046"/>
          </a:xfrm>
        </p:spPr>
        <p:txBody>
          <a:bodyPr>
            <a:normAutofit/>
          </a:bodyPr>
          <a:lstStyle/>
          <a:p>
            <a:r>
              <a:rPr lang="en-GB" dirty="0"/>
              <a:t>Objectives:</a:t>
            </a:r>
            <a:endParaRPr lang="en-IN" dirty="0"/>
          </a:p>
        </p:txBody>
      </p:sp>
      <p:sp>
        <p:nvSpPr>
          <p:cNvPr id="3" name="Text Placeholder 2">
            <a:extLst>
              <a:ext uri="{FF2B5EF4-FFF2-40B4-BE49-F238E27FC236}">
                <a16:creationId xmlns:a16="http://schemas.microsoft.com/office/drawing/2014/main" id="{BCB4A587-9D1A-72B4-0591-F07DC8200D62}"/>
              </a:ext>
            </a:extLst>
          </p:cNvPr>
          <p:cNvSpPr>
            <a:spLocks noGrp="1"/>
          </p:cNvSpPr>
          <p:nvPr>
            <p:ph type="body" idx="1"/>
          </p:nvPr>
        </p:nvSpPr>
        <p:spPr>
          <a:xfrm>
            <a:off x="613873" y="2420627"/>
            <a:ext cx="11320219" cy="3328240"/>
          </a:xfrm>
        </p:spPr>
        <p:txBody>
          <a:bodyPr>
            <a:normAutofit/>
          </a:bodyPr>
          <a:lstStyle/>
          <a:p>
            <a:r>
              <a:rPr lang="en-GB" dirty="0">
                <a:solidFill>
                  <a:schemeClr val="accent1"/>
                </a:solidFill>
              </a:rPr>
              <a:t>The proposed method leverages Isolation Forest, a decision-tree-based algorithm effective for unsupervised anomaly detection, and Long Short-Term Memory (LSTM) Autoencoders, which are well-suited for learning sequential dependencies in time-series data. By combining these techniques, the framework enhances the identification of anomalies in power system data, ensuring a more adaptive and effective detection process. Unlike conventional rule-based approaches that rely on predefined thresholds, this model learns patterns directly from data, enabling it to generalize across diverse scenarios, including system disturbances, missing data, and potential cyber threats.</a:t>
            </a:r>
            <a:endParaRPr lang="en-IN" dirty="0">
              <a:solidFill>
                <a:schemeClr val="accent1"/>
              </a:solidFill>
            </a:endParaRPr>
          </a:p>
        </p:txBody>
      </p:sp>
      <p:sp>
        <p:nvSpPr>
          <p:cNvPr id="5" name="Text Placeholder 2">
            <a:extLst>
              <a:ext uri="{FF2B5EF4-FFF2-40B4-BE49-F238E27FC236}">
                <a16:creationId xmlns:a16="http://schemas.microsoft.com/office/drawing/2014/main" id="{1F4C8250-55DB-B403-DD3B-DA7D9608CD7B}"/>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238745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98862-9CCF-4FD2-D319-47367FF4C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DD86D-5C6A-B5B2-3837-81A633343ECE}"/>
              </a:ext>
            </a:extLst>
          </p:cNvPr>
          <p:cNvSpPr>
            <a:spLocks noGrp="1"/>
          </p:cNvSpPr>
          <p:nvPr>
            <p:ph type="title"/>
          </p:nvPr>
        </p:nvSpPr>
        <p:spPr>
          <a:xfrm>
            <a:off x="613873" y="782110"/>
            <a:ext cx="10833060" cy="654046"/>
          </a:xfrm>
        </p:spPr>
        <p:txBody>
          <a:bodyPr>
            <a:normAutofit/>
          </a:bodyPr>
          <a:lstStyle/>
          <a:p>
            <a:r>
              <a:rPr lang="en-IN" dirty="0"/>
              <a:t>DATASET - SGSMA_Competiton_2024_PMU_DATA</a:t>
            </a:r>
          </a:p>
        </p:txBody>
      </p:sp>
      <p:sp>
        <p:nvSpPr>
          <p:cNvPr id="3" name="Text Placeholder 2">
            <a:extLst>
              <a:ext uri="{FF2B5EF4-FFF2-40B4-BE49-F238E27FC236}">
                <a16:creationId xmlns:a16="http://schemas.microsoft.com/office/drawing/2014/main" id="{C376FA33-ECFD-693D-9C72-30B2F7C372ED}"/>
              </a:ext>
            </a:extLst>
          </p:cNvPr>
          <p:cNvSpPr>
            <a:spLocks noGrp="1"/>
          </p:cNvSpPr>
          <p:nvPr>
            <p:ph type="body" idx="1"/>
          </p:nvPr>
        </p:nvSpPr>
        <p:spPr>
          <a:xfrm>
            <a:off x="439615" y="1831355"/>
            <a:ext cx="11320219" cy="2692400"/>
          </a:xfrm>
        </p:spPr>
        <p:txBody>
          <a:bodyPr>
            <a:normAutofit/>
          </a:bodyPr>
          <a:lstStyle/>
          <a:p>
            <a:pPr algn="l"/>
            <a:endParaRPr lang="en-IN" sz="2000" b="0" i="0" u="none" strike="noStrike" baseline="0" dirty="0">
              <a:solidFill>
                <a:schemeClr val="accent1"/>
              </a:solidFill>
              <a:latin typeface="Times New Roman" panose="02020603050405020304" pitchFamily="18" charset="0"/>
            </a:endParaRPr>
          </a:p>
          <a:p>
            <a:pPr marL="285750" indent="-285750">
              <a:buFont typeface="Arial" panose="020B0604020202020204" pitchFamily="34" charset="0"/>
              <a:buChar char="•"/>
            </a:pPr>
            <a:r>
              <a:rPr lang="en-GB" sz="2000" b="1" i="0" u="none" strike="noStrike" baseline="0" dirty="0">
                <a:solidFill>
                  <a:schemeClr val="accent1"/>
                </a:solidFill>
                <a:latin typeface="Times New Roman" panose="02020603050405020304" pitchFamily="18" charset="0"/>
              </a:rPr>
              <a:t>Features: </a:t>
            </a:r>
            <a:r>
              <a:rPr lang="en-GB" sz="2000" b="0" i="0" u="none" strike="noStrike" baseline="0" dirty="0">
                <a:solidFill>
                  <a:schemeClr val="accent1"/>
                </a:solidFill>
                <a:latin typeface="Times New Roman" panose="02020603050405020304" pitchFamily="18" charset="0"/>
              </a:rPr>
              <a:t>The dataset includes 14 features such as 3-phase current and voltage magnitudes, corresponding angles, frequency, and the Rate of Change of Frequency (ROCOF).</a:t>
            </a:r>
          </a:p>
          <a:p>
            <a:pPr marL="285750" indent="-285750">
              <a:buFont typeface="Arial" panose="020B0604020202020204" pitchFamily="34" charset="0"/>
              <a:buChar char="•"/>
            </a:pPr>
            <a:r>
              <a:rPr lang="en-GB" b="1" dirty="0">
                <a:solidFill>
                  <a:schemeClr val="accent1"/>
                </a:solidFill>
                <a:latin typeface="Times New Roman" panose="02020603050405020304" pitchFamily="18" charset="0"/>
              </a:rPr>
              <a:t>Training Data: </a:t>
            </a:r>
            <a:r>
              <a:rPr lang="en-GB" sz="2000" b="0" i="0" u="none" strike="noStrike" baseline="0" dirty="0">
                <a:solidFill>
                  <a:schemeClr val="accent1"/>
                </a:solidFill>
                <a:latin typeface="Times New Roman" panose="02020603050405020304" pitchFamily="18" charset="0"/>
              </a:rPr>
              <a:t>Contains 90 minutes of data sampled at 30 frames per second, resulting in approximately 160,000 data points. </a:t>
            </a:r>
            <a:r>
              <a:rPr lang="en-GB" dirty="0">
                <a:solidFill>
                  <a:schemeClr val="accent1"/>
                </a:solidFill>
                <a:latin typeface="Times New Roman" panose="02020603050405020304" pitchFamily="18" charset="0"/>
              </a:rPr>
              <a:t> </a:t>
            </a:r>
          </a:p>
          <a:p>
            <a:pPr marL="285750" indent="-285750">
              <a:buFont typeface="Arial" panose="020B0604020202020204" pitchFamily="34" charset="0"/>
              <a:buChar char="•"/>
            </a:pPr>
            <a:r>
              <a:rPr lang="en-GB" sz="2000" b="1" i="0" u="none" strike="noStrike" baseline="0" dirty="0">
                <a:solidFill>
                  <a:schemeClr val="accent1"/>
                </a:solidFill>
                <a:latin typeface="Times New Roman" panose="02020603050405020304" pitchFamily="18" charset="0"/>
              </a:rPr>
              <a:t>Testing Data: </a:t>
            </a:r>
            <a:r>
              <a:rPr lang="en-GB" sz="2000" b="0" i="0" u="none" strike="noStrike" baseline="0" dirty="0">
                <a:solidFill>
                  <a:schemeClr val="accent1"/>
                </a:solidFill>
                <a:latin typeface="Times New Roman" panose="02020603050405020304" pitchFamily="18" charset="0"/>
              </a:rPr>
              <a:t>Two sets, each with 25 minutes of data and containing specific events (e.g., faults, cyberattacks) at various system locations. </a:t>
            </a:r>
            <a:r>
              <a:rPr lang="en-IN" dirty="0">
                <a:solidFill>
                  <a:schemeClr val="accent1"/>
                </a:solidFill>
                <a:latin typeface="Times New Roman" panose="02020603050405020304" pitchFamily="18" charset="0"/>
              </a:rPr>
              <a:t> </a:t>
            </a:r>
            <a:r>
              <a:rPr lang="en-GB" dirty="0">
                <a:solidFill>
                  <a:schemeClr val="accent1"/>
                </a:solidFill>
                <a:latin typeface="Times New Roman" panose="02020603050405020304" pitchFamily="18" charset="0"/>
              </a:rPr>
              <a:t>Approximately 44,000 data points per test set. </a:t>
            </a:r>
          </a:p>
          <a:p>
            <a:pPr marL="285750" indent="-285750">
              <a:buFont typeface="Arial" panose="020B0604020202020204" pitchFamily="34" charset="0"/>
              <a:buChar char="•"/>
            </a:pPr>
            <a:endParaRPr lang="en-GB" sz="2000" b="1" i="0" u="none" strike="noStrike" baseline="0" dirty="0">
              <a:solidFill>
                <a:schemeClr val="accent1"/>
              </a:solidFill>
              <a:latin typeface="Times New Roman" panose="02020603050405020304" pitchFamily="18" charset="0"/>
            </a:endParaRPr>
          </a:p>
          <a:p>
            <a:pPr marL="285750" indent="-285750">
              <a:buFont typeface="Arial" panose="020B0604020202020204" pitchFamily="34" charset="0"/>
              <a:buChar char="•"/>
            </a:pPr>
            <a:endParaRPr lang="en-GB" sz="2000" b="1" i="0" u="none" strike="noStrike" baseline="0" dirty="0">
              <a:solidFill>
                <a:schemeClr val="accent1"/>
              </a:solidFill>
              <a:latin typeface="Times New Roman" panose="02020603050405020304" pitchFamily="18" charset="0"/>
            </a:endParaRPr>
          </a:p>
          <a:p>
            <a:endParaRPr lang="en-GB" sz="2000" b="0" i="0" u="none" strike="noStrike" baseline="0" dirty="0">
              <a:solidFill>
                <a:schemeClr val="accent1"/>
              </a:solidFill>
              <a:latin typeface="Times New Roman" panose="02020603050405020304" pitchFamily="18" charset="0"/>
            </a:endParaRPr>
          </a:p>
          <a:p>
            <a:endParaRPr lang="en-IN" dirty="0">
              <a:solidFill>
                <a:schemeClr val="accent1"/>
              </a:solidFill>
            </a:endParaRPr>
          </a:p>
        </p:txBody>
      </p:sp>
      <p:sp>
        <p:nvSpPr>
          <p:cNvPr id="5" name="Text Placeholder 2">
            <a:extLst>
              <a:ext uri="{FF2B5EF4-FFF2-40B4-BE49-F238E27FC236}">
                <a16:creationId xmlns:a16="http://schemas.microsoft.com/office/drawing/2014/main" id="{0DE9013D-7779-4D01-0C8A-48800E60E4FB}"/>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4" name="TextBox 3">
            <a:extLst>
              <a:ext uri="{FF2B5EF4-FFF2-40B4-BE49-F238E27FC236}">
                <a16:creationId xmlns:a16="http://schemas.microsoft.com/office/drawing/2014/main" id="{49F1CFF6-F73E-EBB1-C467-D8D35E11EA24}"/>
              </a:ext>
            </a:extLst>
          </p:cNvPr>
          <p:cNvSpPr txBox="1"/>
          <p:nvPr/>
        </p:nvSpPr>
        <p:spPr>
          <a:xfrm>
            <a:off x="432166" y="4466719"/>
            <a:ext cx="6304084" cy="2039816"/>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000000"/>
                </a:solidFill>
              </a:rPr>
              <a:t>Voltage Magnitude (in volts)</a:t>
            </a:r>
          </a:p>
          <a:p>
            <a:pPr marL="285750" indent="-285750">
              <a:buFont typeface="Arial" panose="020B0604020202020204" pitchFamily="34" charset="0"/>
              <a:buChar char="•"/>
            </a:pPr>
            <a:r>
              <a:rPr lang="en-IN" sz="1800" dirty="0">
                <a:solidFill>
                  <a:srgbClr val="000000"/>
                </a:solidFill>
              </a:rPr>
              <a:t>Current Magnitude (in amperes)</a:t>
            </a:r>
          </a:p>
          <a:p>
            <a:pPr marL="285750" indent="-285750">
              <a:buFont typeface="Arial" panose="020B0604020202020204" pitchFamily="34" charset="0"/>
              <a:buChar char="•"/>
            </a:pPr>
            <a:r>
              <a:rPr lang="en-IN" sz="1800" dirty="0">
                <a:solidFill>
                  <a:srgbClr val="000000"/>
                </a:solidFill>
              </a:rPr>
              <a:t>Phase Angles (in degrees)</a:t>
            </a:r>
          </a:p>
          <a:p>
            <a:pPr marL="285750" indent="-285750">
              <a:buFont typeface="Arial" panose="020B0604020202020204" pitchFamily="34" charset="0"/>
              <a:buChar char="•"/>
            </a:pPr>
            <a:r>
              <a:rPr lang="en-IN" sz="1800" dirty="0">
                <a:solidFill>
                  <a:srgbClr val="000000"/>
                </a:solidFill>
              </a:rPr>
              <a:t>Frequency (in hertz)</a:t>
            </a:r>
          </a:p>
          <a:p>
            <a:pPr marL="285750" indent="-285750">
              <a:buFont typeface="Arial" panose="020B0604020202020204" pitchFamily="34" charset="0"/>
              <a:buChar char="•"/>
            </a:pPr>
            <a:r>
              <a:rPr lang="en-IN" sz="1800" dirty="0">
                <a:solidFill>
                  <a:srgbClr val="000000"/>
                </a:solidFill>
              </a:rPr>
              <a:t>ROCOF (Rate of Change of Frequency, in hertz/second)</a:t>
            </a:r>
            <a:endParaRPr lang="en-IN" sz="4400" dirty="0"/>
          </a:p>
          <a:p>
            <a:endParaRPr lang="en-IN" dirty="0"/>
          </a:p>
        </p:txBody>
      </p:sp>
    </p:spTree>
    <p:extLst>
      <p:ext uri="{BB962C8B-B14F-4D97-AF65-F5344CB8AC3E}">
        <p14:creationId xmlns:p14="http://schemas.microsoft.com/office/powerpoint/2010/main" val="154352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C847B-12FB-24E0-F126-7F352A56E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51725-8F6C-869E-04C3-8D06E79682B0}"/>
              </a:ext>
            </a:extLst>
          </p:cNvPr>
          <p:cNvSpPr>
            <a:spLocks noGrp="1"/>
          </p:cNvSpPr>
          <p:nvPr>
            <p:ph type="title"/>
          </p:nvPr>
        </p:nvSpPr>
        <p:spPr>
          <a:xfrm>
            <a:off x="613873" y="884905"/>
            <a:ext cx="3512649" cy="654046"/>
          </a:xfrm>
        </p:spPr>
        <p:txBody>
          <a:bodyPr>
            <a:normAutofit/>
          </a:bodyPr>
          <a:lstStyle/>
          <a:p>
            <a:r>
              <a:rPr lang="en-GB" dirty="0"/>
              <a:t>METHODOLOGY:</a:t>
            </a:r>
            <a:endParaRPr lang="en-IN" dirty="0"/>
          </a:p>
        </p:txBody>
      </p:sp>
      <p:sp>
        <p:nvSpPr>
          <p:cNvPr id="3" name="Text Placeholder 2">
            <a:extLst>
              <a:ext uri="{FF2B5EF4-FFF2-40B4-BE49-F238E27FC236}">
                <a16:creationId xmlns:a16="http://schemas.microsoft.com/office/drawing/2014/main" id="{01A4DF0B-8E81-6422-B446-A71AE1102EBA}"/>
              </a:ext>
            </a:extLst>
          </p:cNvPr>
          <p:cNvSpPr>
            <a:spLocks noGrp="1"/>
          </p:cNvSpPr>
          <p:nvPr>
            <p:ph type="body" idx="1"/>
          </p:nvPr>
        </p:nvSpPr>
        <p:spPr>
          <a:xfrm>
            <a:off x="439615" y="3295650"/>
            <a:ext cx="11320219" cy="2436283"/>
          </a:xfrm>
        </p:spPr>
        <p:txBody>
          <a:bodyPr>
            <a:normAutofit/>
          </a:bodyPr>
          <a:lstStyle/>
          <a:p>
            <a:r>
              <a:rPr lang="en-GB" dirty="0">
                <a:solidFill>
                  <a:schemeClr val="accent1"/>
                </a:solidFill>
              </a:rPr>
              <a:t>This study introduces a fusion approach combining Long Short-Term Memory (LSTM) Autoencoder and Isolation Forest (IF) to enhance anomaly detection accuracy. Anomaly detection in power systems requires a robust framework capable of distinguishing between normal operational variations and critical faults.</a:t>
            </a:r>
          </a:p>
        </p:txBody>
      </p:sp>
      <p:sp>
        <p:nvSpPr>
          <p:cNvPr id="5" name="Text Placeholder 2">
            <a:extLst>
              <a:ext uri="{FF2B5EF4-FFF2-40B4-BE49-F238E27FC236}">
                <a16:creationId xmlns:a16="http://schemas.microsoft.com/office/drawing/2014/main" id="{20C4B813-1596-A23F-6AC0-8D1BF8671A31}"/>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198883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5C3E0-B97E-FF95-FB5C-2282B382DB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C71B7-DC5A-211E-F8E7-128F304C9B95}"/>
              </a:ext>
            </a:extLst>
          </p:cNvPr>
          <p:cNvSpPr>
            <a:spLocks noGrp="1"/>
          </p:cNvSpPr>
          <p:nvPr>
            <p:ph type="title"/>
          </p:nvPr>
        </p:nvSpPr>
        <p:spPr>
          <a:xfrm>
            <a:off x="432166" y="326104"/>
            <a:ext cx="3512649" cy="654046"/>
          </a:xfrm>
        </p:spPr>
        <p:txBody>
          <a:bodyPr>
            <a:normAutofit fontScale="90000"/>
          </a:bodyPr>
          <a:lstStyle/>
          <a:p>
            <a:r>
              <a:rPr lang="en-GB" dirty="0"/>
              <a:t>IMPLEMENTATION:</a:t>
            </a:r>
            <a:endParaRPr lang="en-IN" dirty="0"/>
          </a:p>
        </p:txBody>
      </p:sp>
      <p:sp>
        <p:nvSpPr>
          <p:cNvPr id="3" name="Text Placeholder 2">
            <a:extLst>
              <a:ext uri="{FF2B5EF4-FFF2-40B4-BE49-F238E27FC236}">
                <a16:creationId xmlns:a16="http://schemas.microsoft.com/office/drawing/2014/main" id="{364229EA-B9A0-6CF1-2EE8-D48E95DF5CE5}"/>
              </a:ext>
            </a:extLst>
          </p:cNvPr>
          <p:cNvSpPr>
            <a:spLocks noGrp="1"/>
          </p:cNvSpPr>
          <p:nvPr>
            <p:ph type="body" idx="1"/>
          </p:nvPr>
        </p:nvSpPr>
        <p:spPr>
          <a:xfrm>
            <a:off x="432166" y="3960416"/>
            <a:ext cx="11320219" cy="2337640"/>
          </a:xfrm>
        </p:spPr>
        <p:txBody>
          <a:bodyPr>
            <a:normAutofit/>
          </a:bodyPr>
          <a:lstStyle/>
          <a:p>
            <a:r>
              <a:rPr lang="en-GB" dirty="0">
                <a:solidFill>
                  <a:schemeClr val="accent1"/>
                </a:solidFill>
              </a:rPr>
              <a:t>This study introduces a fusion approach combining Long Short-Term Memory (LSTM) Autoencoder and Isolation Forest (IF) to enhance anomaly detection accuracy. Anomaly detection in power systems requires a robust framework capable of distinguishing between normal operational variations and critical faults. This study introduces a fusion approach combining Long Short-Term Memory (LSTM) Autoencoder and Isolation Forest (IF) to enhance anomaly detection accuracy.</a:t>
            </a:r>
            <a:r>
              <a:rPr lang="en-IN" dirty="0">
                <a:solidFill>
                  <a:schemeClr val="accent1"/>
                </a:solidFill>
              </a:rPr>
              <a:t> </a:t>
            </a:r>
            <a:endParaRPr lang="en-GB" dirty="0">
              <a:solidFill>
                <a:schemeClr val="accent1"/>
              </a:solidFill>
            </a:endParaRPr>
          </a:p>
        </p:txBody>
      </p:sp>
      <p:sp>
        <p:nvSpPr>
          <p:cNvPr id="5" name="Text Placeholder 2">
            <a:extLst>
              <a:ext uri="{FF2B5EF4-FFF2-40B4-BE49-F238E27FC236}">
                <a16:creationId xmlns:a16="http://schemas.microsoft.com/office/drawing/2014/main" id="{A38F4257-DA5A-5EF9-302C-B7337244A1F4}"/>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pic>
        <p:nvPicPr>
          <p:cNvPr id="6" name="Picture 5">
            <a:extLst>
              <a:ext uri="{FF2B5EF4-FFF2-40B4-BE49-F238E27FC236}">
                <a16:creationId xmlns:a16="http://schemas.microsoft.com/office/drawing/2014/main" id="{B8E037B9-DC33-0E1D-74AC-8C83DBF41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97" y="1146680"/>
            <a:ext cx="11277888" cy="2647205"/>
          </a:xfrm>
          <a:prstGeom prst="rect">
            <a:avLst/>
          </a:prstGeom>
        </p:spPr>
      </p:pic>
    </p:spTree>
    <p:extLst>
      <p:ext uri="{BB962C8B-B14F-4D97-AF65-F5344CB8AC3E}">
        <p14:creationId xmlns:p14="http://schemas.microsoft.com/office/powerpoint/2010/main" val="22096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A462-1B2A-C099-C6A3-66F38DCB8C6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9A961937-1497-7940-0F5D-3621B1B8DBAF}"/>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5CFD3692-168B-2AFC-48B3-BBC3003FF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97" y="1398192"/>
            <a:ext cx="11327587" cy="5302576"/>
          </a:xfrm>
          <a:prstGeom prst="rect">
            <a:avLst/>
          </a:prstGeom>
        </p:spPr>
      </p:pic>
      <p:sp>
        <p:nvSpPr>
          <p:cNvPr id="2" name="Title 1">
            <a:extLst>
              <a:ext uri="{FF2B5EF4-FFF2-40B4-BE49-F238E27FC236}">
                <a16:creationId xmlns:a16="http://schemas.microsoft.com/office/drawing/2014/main" id="{63C6032B-AF64-C033-FA52-C64E788AC8E8}"/>
              </a:ext>
            </a:extLst>
          </p:cNvPr>
          <p:cNvSpPr>
            <a:spLocks noGrp="1"/>
          </p:cNvSpPr>
          <p:nvPr>
            <p:ph type="title"/>
          </p:nvPr>
        </p:nvSpPr>
        <p:spPr>
          <a:xfrm>
            <a:off x="727441" y="744146"/>
            <a:ext cx="5172767" cy="654046"/>
          </a:xfrm>
        </p:spPr>
        <p:txBody>
          <a:bodyPr>
            <a:normAutofit/>
          </a:bodyPr>
          <a:lstStyle/>
          <a:p>
            <a:r>
              <a:rPr lang="en-GB" dirty="0"/>
              <a:t>RESULT &amp; ANALYSIS:</a:t>
            </a:r>
            <a:endParaRPr lang="en-IN" dirty="0"/>
          </a:p>
        </p:txBody>
      </p:sp>
    </p:spTree>
    <p:extLst>
      <p:ext uri="{BB962C8B-B14F-4D97-AF65-F5344CB8AC3E}">
        <p14:creationId xmlns:p14="http://schemas.microsoft.com/office/powerpoint/2010/main" val="22803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B3707-C7AC-D81D-5ED9-6985D01F5C40}"/>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5F71D029-BA0E-6140-2D51-814C689D9049}"/>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pic>
        <p:nvPicPr>
          <p:cNvPr id="9" name="Picture 8">
            <a:extLst>
              <a:ext uri="{FF2B5EF4-FFF2-40B4-BE49-F238E27FC236}">
                <a16:creationId xmlns:a16="http://schemas.microsoft.com/office/drawing/2014/main" id="{6596EF10-84A8-2AE4-BFE2-1C24E8022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868" y="679140"/>
            <a:ext cx="8748598" cy="5874060"/>
          </a:xfrm>
          <a:prstGeom prst="rect">
            <a:avLst/>
          </a:prstGeom>
        </p:spPr>
      </p:pic>
    </p:spTree>
    <p:extLst>
      <p:ext uri="{BB962C8B-B14F-4D97-AF65-F5344CB8AC3E}">
        <p14:creationId xmlns:p14="http://schemas.microsoft.com/office/powerpoint/2010/main" val="21694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9A74E-CC96-065E-22EE-9031FD844697}"/>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D8F62E5B-406E-03E2-0921-D592EBA787AE}"/>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56613075-E702-FF6A-4F5B-549FCB1C45C1}"/>
              </a:ext>
            </a:extLst>
          </p:cNvPr>
          <p:cNvPicPr>
            <a:picLocks noChangeAspect="1"/>
          </p:cNvPicPr>
          <p:nvPr/>
        </p:nvPicPr>
        <p:blipFill>
          <a:blip r:embed="rId2"/>
          <a:stretch>
            <a:fillRect/>
          </a:stretch>
        </p:blipFill>
        <p:spPr>
          <a:xfrm>
            <a:off x="3693384" y="795106"/>
            <a:ext cx="4451550" cy="5119283"/>
          </a:xfrm>
          <a:prstGeom prst="rect">
            <a:avLst/>
          </a:prstGeom>
        </p:spPr>
      </p:pic>
    </p:spTree>
    <p:extLst>
      <p:ext uri="{BB962C8B-B14F-4D97-AF65-F5344CB8AC3E}">
        <p14:creationId xmlns:p14="http://schemas.microsoft.com/office/powerpoint/2010/main" val="2851089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177</TotalTime>
  <Words>749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 Boardroom</vt:lpstr>
      <vt:lpstr>ANOMALY DETECTION</vt:lpstr>
      <vt:lpstr>WHAT IS AN ANOMALY?</vt:lpstr>
      <vt:lpstr>Objectives:</vt:lpstr>
      <vt:lpstr>DATASET - SGSMA_Competiton_2024_PMU_DATA</vt:lpstr>
      <vt:lpstr>METHODOLOGY:</vt:lpstr>
      <vt:lpstr>IMPLEMENTATION:</vt:lpstr>
      <vt:lpstr>RESULT &amp; ANALYSIS:</vt:lpstr>
      <vt:lpstr>PowerPoint Presentation</vt:lpstr>
      <vt:lpstr>PowerPoint Presentation</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Jishnu Teja Dandamudi</dc:creator>
  <cp:lastModifiedBy>Jishnu Teja Dandamudi</cp:lastModifiedBy>
  <cp:revision>9</cp:revision>
  <dcterms:created xsi:type="dcterms:W3CDTF">2025-03-19T04:11:56Z</dcterms:created>
  <dcterms:modified xsi:type="dcterms:W3CDTF">2025-04-12T07:35:38Z</dcterms:modified>
</cp:coreProperties>
</file>