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62" r:id="rId6"/>
    <p:sldId id="264" r:id="rId7"/>
    <p:sldId id="265" r:id="rId8"/>
    <p:sldId id="268" r:id="rId9"/>
    <p:sldId id="269" r:id="rId10"/>
    <p:sldId id="270" r:id="rId11"/>
    <p:sldId id="273" r:id="rId12"/>
    <p:sldId id="271" r:id="rId13"/>
    <p:sldId id="272" r:id="rId14"/>
    <p:sldId id="280" r:id="rId15"/>
    <p:sldId id="281" r:id="rId16"/>
    <p:sldId id="282" r:id="rId17"/>
    <p:sldId id="285" r:id="rId18"/>
    <p:sldId id="28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9102-56B4-4F7D-A1B4-73B75C6BF188}" type="datetimeFigureOut">
              <a:rPr lang="fr-CA" smtClean="0"/>
              <a:pPr/>
              <a:t>2012-05-15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88180-B891-4AB9-9D97-7783F7EC7029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graham.curry@agr.gc.ca" TargetMode="External"/><Relationship Id="rId3" Type="http://schemas.openxmlformats.org/officeDocument/2006/relationships/hyperlink" Target="mailto:nicolas.auclair@agr.gc.ca" TargetMode="External"/><Relationship Id="rId7" Type="http://schemas.openxmlformats.org/officeDocument/2006/relationships/hyperlink" Target="mailto:mathieu.poirier@agr.gc.ca" TargetMode="External"/><Relationship Id="rId12" Type="http://schemas.openxmlformats.org/officeDocument/2006/relationships/hyperlink" Target="mailto:andy.sears@agr.gc.c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oanne.morin@agr.gc.ca" TargetMode="External"/><Relationship Id="rId11" Type="http://schemas.openxmlformats.org/officeDocument/2006/relationships/hyperlink" Target="mailto:darryl.graham@agr.gc.ca" TargetMode="External"/><Relationship Id="rId5" Type="http://schemas.openxmlformats.org/officeDocument/2006/relationships/hyperlink" Target="http://intranet.agr.gc.ca/agrisource/AgriDoc.do?id=2093899&amp;lang=fra" TargetMode="External"/><Relationship Id="rId10" Type="http://schemas.openxmlformats.org/officeDocument/2006/relationships/hyperlink" Target="mailto:jeff.bryant@agr.gc.ca" TargetMode="External"/><Relationship Id="rId4" Type="http://schemas.openxmlformats.org/officeDocument/2006/relationships/hyperlink" Target="mailto:mike.langmo@agr.gc.ca" TargetMode="External"/><Relationship Id="rId9" Type="http://schemas.openxmlformats.org/officeDocument/2006/relationships/hyperlink" Target="mailto:lynelle.peters@agr.gc.c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81000" y="3705318"/>
            <a:ext cx="7620000" cy="584775"/>
          </a:xfrm>
        </p:spPr>
        <p:txBody>
          <a:bodyPr anchor="t">
            <a:spAutoFit/>
          </a:bodyPr>
          <a:lstStyle/>
          <a:p>
            <a:pPr algn="l" eaLnBrk="1" hangingPunct="1">
              <a:defRPr/>
            </a:pP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Analyse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sécuritaire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tâches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(AST)</a:t>
            </a:r>
            <a:endParaRPr lang="en-US" sz="3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503726"/>
            <a:ext cx="7644414" cy="1219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Formation de base</a:t>
            </a:r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36637" y="9278"/>
            <a:ext cx="11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5/7 (suite)</a:t>
            </a:r>
            <a:endParaRPr lang="en-CA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48" y="602366"/>
            <a:ext cx="33147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7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4" y="1308300"/>
            <a:ext cx="8027987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936637" y="9278"/>
            <a:ext cx="11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5/7 (suite)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24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6</a:t>
            </a:r>
            <a:r>
              <a:rPr lang="en-CA" b="1" dirty="0" smtClean="0"/>
              <a:t>/7</a:t>
            </a:r>
            <a:endParaRPr lang="en-C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4" y="1405539"/>
            <a:ext cx="8370887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0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7/7</a:t>
            </a:r>
            <a:endParaRPr lang="en-CA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4" y="1424682"/>
            <a:ext cx="8218487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5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53" y="1983091"/>
            <a:ext cx="5949643" cy="265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685800" y="284086"/>
            <a:ext cx="7772400" cy="1065319"/>
          </a:xfrm>
        </p:spPr>
        <p:txBody>
          <a:bodyPr>
            <a:normAutofit/>
          </a:bodyPr>
          <a:lstStyle/>
          <a:p>
            <a:r>
              <a:rPr lang="fr-CA" dirty="0"/>
              <a:t>O</a:t>
            </a:r>
            <a:r>
              <a:rPr lang="fr-CA" dirty="0" smtClean="0"/>
              <a:t>ptions de </a:t>
            </a:r>
            <a:r>
              <a:rPr lang="fr-CA" dirty="0" smtClean="0"/>
              <a:t>la </a:t>
            </a:r>
            <a:r>
              <a:rPr lang="fr-CA" dirty="0" smtClean="0"/>
              <a:t>base </a:t>
            </a:r>
            <a:r>
              <a:rPr lang="fr-CA" dirty="0" smtClean="0"/>
              <a:t>de données</a:t>
            </a:r>
            <a:endParaRPr lang="fr-CA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71" y="3141747"/>
            <a:ext cx="41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0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9" y="789185"/>
            <a:ext cx="73612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égende encadrée 2 8"/>
          <p:cNvSpPr/>
          <p:nvPr/>
        </p:nvSpPr>
        <p:spPr>
          <a:xfrm>
            <a:off x="913100" y="4667616"/>
            <a:ext cx="5037399" cy="390617"/>
          </a:xfrm>
          <a:prstGeom prst="borderCallout2">
            <a:avLst>
              <a:gd name="adj1" fmla="val 33676"/>
              <a:gd name="adj2" fmla="val -630"/>
              <a:gd name="adj3" fmla="val -137786"/>
              <a:gd name="adj4" fmla="val -9067"/>
              <a:gd name="adj5" fmla="val -494990"/>
              <a:gd name="adj6" fmla="val -18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Effectuer une recherche par n’importe quel critère de recherche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45" y="1128239"/>
            <a:ext cx="7475537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égende encadrée 2 8"/>
          <p:cNvSpPr/>
          <p:nvPr/>
        </p:nvSpPr>
        <p:spPr>
          <a:xfrm>
            <a:off x="1207364" y="415212"/>
            <a:ext cx="5752729" cy="472555"/>
          </a:xfrm>
          <a:prstGeom prst="borderCallout2">
            <a:avLst>
              <a:gd name="adj1" fmla="val 49234"/>
              <a:gd name="adj2" fmla="val 99820"/>
              <a:gd name="adj3" fmla="val 71030"/>
              <a:gd name="adj4" fmla="val 105927"/>
              <a:gd name="adj5" fmla="val 224796"/>
              <a:gd name="adj6" fmla="val 10471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Trier les résultats selon le critère désiré</a:t>
            </a:r>
            <a:r>
              <a:rPr lang="fr-CA" sz="1400" dirty="0" smtClean="0">
                <a:solidFill>
                  <a:sysClr val="windowText" lastClr="000000"/>
                </a:solidFill>
              </a:rPr>
              <a:t> (dans cet exemple, par superviseur)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38640"/>
              </p:ext>
            </p:extLst>
          </p:nvPr>
        </p:nvGraphicFramePr>
        <p:xfrm>
          <a:off x="559293" y="1642377"/>
          <a:ext cx="8247356" cy="3518877"/>
        </p:xfrm>
        <a:graphic>
          <a:graphicData uri="http://schemas.openxmlformats.org/drawingml/2006/table">
            <a:tbl>
              <a:tblPr/>
              <a:tblGrid>
                <a:gridCol w="3746722"/>
                <a:gridCol w="4500634"/>
              </a:tblGrid>
              <a:tr h="4071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  <a:latin typeface="Arial"/>
                          <a:ea typeface="Times New Roman"/>
                        </a:rPr>
                        <a:t>Atlantique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 </a:t>
                      </a: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</a:rPr>
                        <a:t>Poste</a:t>
                      </a:r>
                      <a:r>
                        <a:rPr lang="fr-FR" sz="1000" baseline="0" dirty="0" smtClean="0">
                          <a:effectLst/>
                          <a:latin typeface="Arial"/>
                          <a:ea typeface="Times New Roman"/>
                        </a:rPr>
                        <a:t> v</a:t>
                      </a: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</a:rPr>
                        <a:t>acant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Québec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  <a:latin typeface="Arial"/>
                          <a:ea typeface="Times New Roman"/>
                        </a:rPr>
                        <a:t>450-515-2070</a:t>
                      </a:r>
                      <a:br>
                        <a:rPr lang="fr-FR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fr-FR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3"/>
                        </a:rPr>
                        <a:t>nicolas.auclair@agr.gc.ca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Ontario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  <a:latin typeface="Arial"/>
                          <a:ea typeface="Times New Roman"/>
                        </a:rPr>
                        <a:t>519-457-1470 poste 262</a:t>
                      </a:r>
                      <a:br>
                        <a:rPr lang="fr-CA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fr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4"/>
                        </a:rPr>
                        <a:t>mike.langmo@agr.gc.ca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Région de la capitale nationale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  <a:hlinkClick r:id="rId5"/>
                        </a:rPr>
                        <a:t>(Voir annexe pour la division de clientèle)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613-759-1100</a:t>
                      </a:r>
                      <a:br>
                        <a:rPr lang="en-CA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6"/>
                        </a:rPr>
                        <a:t>joanne.morin@agr.gc.ca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0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Région de la capitale nationale </a:t>
                      </a:r>
                      <a:endParaRPr lang="fr-FR" sz="1000" dirty="0" smtClean="0">
                        <a:effectLst/>
                        <a:latin typeface="Arial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  <a:hlinkClick r:id="rId5"/>
                        </a:rPr>
                        <a:t>(</a:t>
                      </a:r>
                      <a:r>
                        <a:rPr lang="fr-FR" sz="1000" dirty="0">
                          <a:effectLst/>
                          <a:latin typeface="Arial"/>
                          <a:ea typeface="Times New Roman"/>
                          <a:hlinkClick r:id="rId5"/>
                        </a:rPr>
                        <a:t>Voir annexe </a:t>
                      </a: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  <a:hlinkClick r:id="rId5"/>
                        </a:rPr>
                        <a:t>pour </a:t>
                      </a:r>
                      <a:r>
                        <a:rPr lang="fr-FR" sz="1000" dirty="0">
                          <a:effectLst/>
                          <a:latin typeface="Arial"/>
                          <a:ea typeface="Times New Roman"/>
                          <a:hlinkClick r:id="rId5"/>
                        </a:rPr>
                        <a:t>la division de clientèle)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613-759-6117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7"/>
                        </a:rPr>
                        <a:t>mathieu.poirier@agr.gc.ca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Manitoba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Arial"/>
                          <a:ea typeface="Times New Roman"/>
                        </a:rPr>
                        <a:t>204-983-1464</a:t>
                      </a:r>
                      <a:br>
                        <a:rPr lang="en-CA" sz="1000" dirty="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8"/>
                        </a:rPr>
                        <a:t>graham.curry@agr.gc.ca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Saskatchewan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306-956-2879</a:t>
                      </a:r>
                      <a:br>
                        <a:rPr lang="en-CA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9"/>
                        </a:rPr>
                        <a:t>lynelle.peters@agr.gc.ca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3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Nord de l'Alberta /CB (Agassiz, Kamloops, </a:t>
                      </a: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.-B.)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403-782-8854</a:t>
                      </a:r>
                      <a:br>
                        <a:rPr lang="en-CA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10"/>
                        </a:rPr>
                        <a:t>jeff.bryant@agr.gc.ca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Alberta du sud/CB (Summerland, </a:t>
                      </a:r>
                      <a:r>
                        <a:rPr lang="fr-FR" sz="1000" dirty="0" smtClean="0">
                          <a:effectLst/>
                          <a:latin typeface="Arial"/>
                          <a:ea typeface="Times New Roman"/>
                        </a:rPr>
                        <a:t>C</a:t>
                      </a:r>
                      <a:r>
                        <a:rPr lang="fr-FR" sz="1000" dirty="0">
                          <a:effectLst/>
                          <a:latin typeface="Arial"/>
                          <a:ea typeface="Times New Roman"/>
                        </a:rPr>
                        <a:t>.-B.)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403-317-2222</a:t>
                      </a:r>
                      <a:br>
                        <a:rPr lang="en-CA" sz="100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11"/>
                        </a:rPr>
                        <a:t>darryl.graham@agr.gc.ca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Arial"/>
                          <a:ea typeface="Times New Roman"/>
                        </a:rPr>
                        <a:t>DGSA</a:t>
                      </a:r>
                      <a:endParaRPr lang="en-CA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Arial"/>
                          <a:ea typeface="Times New Roman"/>
                        </a:rPr>
                        <a:t>306-780-5129</a:t>
                      </a:r>
                      <a:br>
                        <a:rPr lang="en-CA" sz="1000" dirty="0">
                          <a:effectLst/>
                          <a:latin typeface="Arial"/>
                          <a:ea typeface="Times New Roman"/>
                        </a:rPr>
                      </a:br>
                      <a:r>
                        <a:rPr lang="en-CA" sz="1000" u="sng" dirty="0">
                          <a:solidFill>
                            <a:srgbClr val="0000FF"/>
                          </a:solidFill>
                          <a:effectLst/>
                          <a:latin typeface="Arial"/>
                          <a:ea typeface="Times New Roman"/>
                          <a:hlinkClick r:id="rId12"/>
                        </a:rPr>
                        <a:t>andy.sears@agr.gc.ca</a:t>
                      </a:r>
                      <a:endParaRPr lang="en-CA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5139" marR="15139" marT="15139" marB="1513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851509" y="570916"/>
            <a:ext cx="7543800" cy="45001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fr-C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 vous avez des questions, </a:t>
            </a:r>
            <a:r>
              <a:rPr lang="fr-C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veuillez contacter votre coord</a:t>
            </a:r>
            <a:r>
              <a:rPr lang="fr-C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onnateur régional en SST</a:t>
            </a:r>
            <a:r>
              <a:rPr lang="fr-C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…</a:t>
            </a:r>
            <a:endParaRPr lang="fr-CA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Blabla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4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95"/>
            <a:ext cx="7772400" cy="822234"/>
          </a:xfrm>
        </p:spPr>
        <p:txBody>
          <a:bodyPr>
            <a:normAutofit/>
          </a:bodyPr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862" y="1154083"/>
            <a:ext cx="8566952" cy="4101483"/>
          </a:xfrm>
        </p:spPr>
        <p:txBody>
          <a:bodyPr>
            <a:normAutofit fontScale="77500" lnSpcReduction="20000"/>
          </a:bodyPr>
          <a:lstStyle/>
          <a:p>
            <a:pPr marR="304165" algn="just">
              <a:spcAft>
                <a:spcPts val="0"/>
              </a:spcAft>
              <a:tabLst>
                <a:tab pos="450215" algn="l"/>
              </a:tabLst>
            </a:pPr>
            <a:r>
              <a:rPr lang="fr-CA" dirty="0">
                <a:solidFill>
                  <a:schemeClr val="tx1"/>
                </a:solidFill>
                <a:latin typeface="Times New Roman"/>
                <a:ea typeface="Times New Roman"/>
              </a:rPr>
              <a:t>Le processus d’analyse sécuritaire des tâches (AST) constitue un moyen de cerner les risques liés à un emploi et de déterminer les mesures préventives à mettre en œuvre pour les contrôler.</a:t>
            </a:r>
            <a:endParaRPr lang="en-CA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R="304165" algn="just">
              <a:spcAft>
                <a:spcPts val="0"/>
              </a:spcAft>
              <a:tabLst>
                <a:tab pos="450215" algn="l"/>
              </a:tabLst>
            </a:pPr>
            <a:r>
              <a:rPr lang="fr-CA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n-CA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R="304165" algn="just">
              <a:spcAft>
                <a:spcPts val="0"/>
              </a:spcAft>
              <a:tabLst>
                <a:tab pos="450215" algn="l"/>
              </a:tabLst>
            </a:pPr>
            <a:r>
              <a:rPr lang="fr-CA" dirty="0">
                <a:solidFill>
                  <a:schemeClr val="tx1"/>
                </a:solidFill>
                <a:latin typeface="Times New Roman"/>
                <a:ea typeface="Times New Roman"/>
              </a:rPr>
              <a:t>Elle comprend l’analyse approfondie de chaque tâche requise par l’emploi, la description des risques potentiels associés à chaque tâche et le choix de moyens efficaces pour prévenir ou réduire le niveau des risques.</a:t>
            </a:r>
            <a:endParaRPr lang="en-CA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R="304165" algn="just">
              <a:spcAft>
                <a:spcPts val="0"/>
              </a:spcAft>
              <a:tabLst>
                <a:tab pos="450215" algn="l"/>
              </a:tabLst>
            </a:pPr>
            <a:r>
              <a:rPr lang="fr-CA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n-CA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R="304165" algn="just">
              <a:spcAft>
                <a:spcPts val="0"/>
              </a:spcAft>
              <a:tabLst>
                <a:tab pos="450215" algn="l"/>
              </a:tabLst>
            </a:pPr>
            <a:r>
              <a:rPr lang="fr-CA" dirty="0">
                <a:solidFill>
                  <a:schemeClr val="tx1"/>
                </a:solidFill>
                <a:latin typeface="Times New Roman"/>
                <a:ea typeface="Times New Roman"/>
              </a:rPr>
              <a:t>Ces mesures préventives peuvent dès lors être intégrées aux pratiques et aux méthodes de travail concernant cet emploi.</a:t>
            </a:r>
            <a:endParaRPr lang="en-CA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4086"/>
            <a:ext cx="7772400" cy="1065319"/>
          </a:xfrm>
        </p:spPr>
        <p:txBody>
          <a:bodyPr>
            <a:normAutofit/>
          </a:bodyPr>
          <a:lstStyle/>
          <a:p>
            <a:r>
              <a:rPr lang="fr-CA" dirty="0"/>
              <a:t>O</a:t>
            </a:r>
            <a:r>
              <a:rPr lang="fr-CA" dirty="0" smtClean="0"/>
              <a:t>ptions de </a:t>
            </a:r>
            <a:r>
              <a:rPr lang="fr-CA" dirty="0" smtClean="0"/>
              <a:t>la </a:t>
            </a:r>
            <a:r>
              <a:rPr lang="fr-CA" dirty="0" smtClean="0"/>
              <a:t>base </a:t>
            </a:r>
            <a:r>
              <a:rPr lang="fr-CA" dirty="0" smtClean="0"/>
              <a:t>de données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54" y="1787782"/>
            <a:ext cx="5949643" cy="265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5" y="2198726"/>
            <a:ext cx="419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9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9892"/>
            <a:ext cx="7772400" cy="1065319"/>
          </a:xfrm>
        </p:spPr>
        <p:txBody>
          <a:bodyPr>
            <a:normAutofit/>
          </a:bodyPr>
          <a:lstStyle/>
          <a:p>
            <a:r>
              <a:rPr lang="fr-CA" dirty="0" smtClean="0"/>
              <a:t>Document final</a:t>
            </a:r>
            <a:endParaRPr lang="fr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43" y="1051994"/>
            <a:ext cx="3859155" cy="54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égende encadrée 2 5"/>
          <p:cNvSpPr/>
          <p:nvPr/>
        </p:nvSpPr>
        <p:spPr>
          <a:xfrm>
            <a:off x="523792" y="1150304"/>
            <a:ext cx="1376039" cy="559273"/>
          </a:xfrm>
          <a:prstGeom prst="borderCallout2">
            <a:avLst>
              <a:gd name="adj1" fmla="val 44084"/>
              <a:gd name="adj2" fmla="val 99709"/>
              <a:gd name="adj3" fmla="val 10033"/>
              <a:gd name="adj4" fmla="val 117140"/>
              <a:gd name="adj5" fmla="val 4016"/>
              <a:gd name="adj6" fmla="val 141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Étape 1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Choix de l’emploi à analyser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" name="Légende encadrée 2 8"/>
          <p:cNvSpPr/>
          <p:nvPr/>
        </p:nvSpPr>
        <p:spPr>
          <a:xfrm>
            <a:off x="461645" y="1972423"/>
            <a:ext cx="1376039" cy="762020"/>
          </a:xfrm>
          <a:prstGeom prst="borderCallout2">
            <a:avLst>
              <a:gd name="adj1" fmla="val 44084"/>
              <a:gd name="adj2" fmla="val 99709"/>
              <a:gd name="adj3" fmla="val -32329"/>
              <a:gd name="adj4" fmla="val 126173"/>
              <a:gd name="adj5" fmla="val -56652"/>
              <a:gd name="adj6" fmla="val 1450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2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CA" sz="1200" dirty="0">
                <a:solidFill>
                  <a:schemeClr val="tx1"/>
                </a:solidFill>
              </a:rPr>
              <a:t>Enregistrement des informations d’identification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0" name="Légende encadrée 2 9"/>
          <p:cNvSpPr/>
          <p:nvPr/>
        </p:nvSpPr>
        <p:spPr>
          <a:xfrm>
            <a:off x="452766" y="3018815"/>
            <a:ext cx="1376039" cy="686520"/>
          </a:xfrm>
          <a:prstGeom prst="borderCallout2">
            <a:avLst>
              <a:gd name="adj1" fmla="val 44084"/>
              <a:gd name="adj2" fmla="val 99709"/>
              <a:gd name="adj3" fmla="val -17696"/>
              <a:gd name="adj4" fmla="val 120366"/>
              <a:gd name="adj5" fmla="val -31229"/>
              <a:gd name="adj6" fmla="val 1547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3 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Décomposition de l’emploi en tâches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1" name="Légende encadrée 2 10"/>
          <p:cNvSpPr/>
          <p:nvPr/>
        </p:nvSpPr>
        <p:spPr>
          <a:xfrm>
            <a:off x="426134" y="4006477"/>
            <a:ext cx="1376039" cy="762020"/>
          </a:xfrm>
          <a:prstGeom prst="borderCallout2">
            <a:avLst>
              <a:gd name="adj1" fmla="val 44084"/>
              <a:gd name="adj2" fmla="val 99709"/>
              <a:gd name="adj3" fmla="val -56795"/>
              <a:gd name="adj4" fmla="val 124238"/>
              <a:gd name="adj5" fmla="val -153348"/>
              <a:gd name="adj6" fmla="val 2263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4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Identification des risques associés aux tâches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6844681" y="947557"/>
            <a:ext cx="1633489" cy="762020"/>
          </a:xfrm>
          <a:prstGeom prst="borderCallout2">
            <a:avLst>
              <a:gd name="adj1" fmla="val 49909"/>
              <a:gd name="adj2" fmla="val 105"/>
              <a:gd name="adj3" fmla="val 160728"/>
              <a:gd name="adj4" fmla="val -11936"/>
              <a:gd name="adj5" fmla="val 239251"/>
              <a:gd name="adj6" fmla="val -355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5 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Recommandation de mesures préventives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3" name="Légende encadrée 2 12"/>
          <p:cNvSpPr/>
          <p:nvPr/>
        </p:nvSpPr>
        <p:spPr>
          <a:xfrm>
            <a:off x="6844682" y="2064364"/>
            <a:ext cx="1633491" cy="802336"/>
          </a:xfrm>
          <a:prstGeom prst="borderCallout2">
            <a:avLst>
              <a:gd name="adj1" fmla="val 50957"/>
              <a:gd name="adj2" fmla="val 0"/>
              <a:gd name="adj3" fmla="val 14909"/>
              <a:gd name="adj4" fmla="val -25444"/>
              <a:gd name="adj5" fmla="val 2653"/>
              <a:gd name="adj6" fmla="val -1184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5 (suite</a:t>
            </a:r>
            <a:r>
              <a:rPr lang="fr-CA" sz="1200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Identification des équipements de protection individuels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4" name="Légende encadrée 2 13"/>
          <p:cNvSpPr/>
          <p:nvPr/>
        </p:nvSpPr>
        <p:spPr>
          <a:xfrm>
            <a:off x="6844680" y="3007811"/>
            <a:ext cx="1633491" cy="802336"/>
          </a:xfrm>
          <a:prstGeom prst="borderCallout2">
            <a:avLst>
              <a:gd name="adj1" fmla="val 50957"/>
              <a:gd name="adj2" fmla="val 0"/>
              <a:gd name="adj3" fmla="val -29350"/>
              <a:gd name="adj4" fmla="val -10226"/>
              <a:gd name="adj5" fmla="val -61522"/>
              <a:gd name="adj6" fmla="val -368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5 (suite)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Ajouts d’informations générales au besoin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6" name="Légende encadrée 2 15"/>
          <p:cNvSpPr/>
          <p:nvPr/>
        </p:nvSpPr>
        <p:spPr>
          <a:xfrm>
            <a:off x="6844681" y="3940692"/>
            <a:ext cx="1633491" cy="802336"/>
          </a:xfrm>
          <a:prstGeom prst="borderCallout2">
            <a:avLst>
              <a:gd name="adj1" fmla="val 50957"/>
              <a:gd name="adj2" fmla="val 0"/>
              <a:gd name="adj3" fmla="val 113386"/>
              <a:gd name="adj4" fmla="val -9140"/>
              <a:gd name="adj5" fmla="val 198500"/>
              <a:gd name="adj6" fmla="val -385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6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Transmission de l’information aux employés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7" name="Légende encadrée 2 16"/>
          <p:cNvSpPr/>
          <p:nvPr/>
        </p:nvSpPr>
        <p:spPr>
          <a:xfrm>
            <a:off x="6844682" y="4909226"/>
            <a:ext cx="1633491" cy="802336"/>
          </a:xfrm>
          <a:prstGeom prst="borderCallout2">
            <a:avLst>
              <a:gd name="adj1" fmla="val 50957"/>
              <a:gd name="adj2" fmla="val 0"/>
              <a:gd name="adj3" fmla="val 108960"/>
              <a:gd name="adj4" fmla="val -13487"/>
              <a:gd name="adj5" fmla="val 149815"/>
              <a:gd name="adj6" fmla="val -363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solidFill>
                  <a:schemeClr val="accent2">
                    <a:lumMod val="75000"/>
                  </a:schemeClr>
                </a:solidFill>
              </a:rPr>
              <a:t>Étape </a:t>
            </a:r>
            <a:r>
              <a:rPr lang="fr-CA" sz="1200" b="1" dirty="0" smtClean="0">
                <a:solidFill>
                  <a:schemeClr val="accent2">
                    <a:lumMod val="75000"/>
                  </a:schemeClr>
                </a:solidFill>
              </a:rPr>
              <a:t>7  </a:t>
            </a:r>
          </a:p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Révision périodique</a:t>
            </a:r>
            <a:endParaRPr lang="fr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42" y="273645"/>
            <a:ext cx="73136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3089406" y="4458044"/>
            <a:ext cx="5353231" cy="864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endParaRPr lang="fr-CA" sz="1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42" y="714382"/>
            <a:ext cx="7313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Légende encadrée 2 15"/>
          <p:cNvSpPr/>
          <p:nvPr/>
        </p:nvSpPr>
        <p:spPr>
          <a:xfrm>
            <a:off x="1473713" y="1954540"/>
            <a:ext cx="2210521" cy="763479"/>
          </a:xfrm>
          <a:prstGeom prst="borderCallout2">
            <a:avLst>
              <a:gd name="adj1" fmla="val 17587"/>
              <a:gd name="adj2" fmla="val 101"/>
              <a:gd name="adj3" fmla="val 18750"/>
              <a:gd name="adj4" fmla="val -16667"/>
              <a:gd name="adj5" fmla="val -55550"/>
              <a:gd name="adj6" fmla="val -1004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solidFill>
                  <a:schemeClr val="tx1"/>
                </a:solidFill>
              </a:rPr>
              <a:t>Un numéro d’identification unique sera généré automatiquement</a:t>
            </a:r>
            <a:r>
              <a:rPr lang="fr-CA" sz="1400" dirty="0" smtClean="0">
                <a:solidFill>
                  <a:schemeClr val="tx1"/>
                </a:solidFill>
              </a:rPr>
              <a:t>.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7" name="Légende encadrée 2 16"/>
          <p:cNvSpPr/>
          <p:nvPr/>
        </p:nvSpPr>
        <p:spPr>
          <a:xfrm>
            <a:off x="4511356" y="2061075"/>
            <a:ext cx="4091106" cy="1063869"/>
          </a:xfrm>
          <a:prstGeom prst="borderCallout2">
            <a:avLst>
              <a:gd name="adj1" fmla="val 1012"/>
              <a:gd name="adj2" fmla="val 130"/>
              <a:gd name="adj3" fmla="val -11297"/>
              <a:gd name="adj4" fmla="val -7770"/>
              <a:gd name="adj5" fmla="val -52420"/>
              <a:gd name="adj6" fmla="val -874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ysClr val="windowText" lastClr="000000"/>
                </a:solidFill>
                <a:latin typeface="Times New Roman"/>
                <a:ea typeface="Times New Roman"/>
              </a:rPr>
              <a:t>Le rédacteur doit identifier le titre de la tâche ou de l’équipement visé par l’AST</a:t>
            </a:r>
            <a:r>
              <a:rPr lang="fr-CA" sz="1400" dirty="0" smtClean="0">
                <a:solidFill>
                  <a:sysClr val="windowText" lastClr="000000"/>
                </a:solidFill>
                <a:latin typeface="Times New Roman"/>
                <a:ea typeface="Times New Roman"/>
              </a:rPr>
              <a:t>.</a:t>
            </a:r>
          </a:p>
          <a:p>
            <a:endParaRPr lang="en-CA" sz="1400" dirty="0">
              <a:solidFill>
                <a:sysClr val="windowText" lastClr="000000"/>
              </a:solidFill>
              <a:latin typeface="Times New Roman"/>
              <a:ea typeface="Times New Roman"/>
            </a:endParaRPr>
          </a:p>
          <a:p>
            <a:r>
              <a:rPr lang="fr-CA" sz="1400" dirty="0">
                <a:solidFill>
                  <a:sysClr val="windowText" lastClr="000000"/>
                </a:solidFill>
                <a:latin typeface="Times New Roman"/>
                <a:ea typeface="Times New Roman"/>
              </a:rPr>
              <a:t>Ex : Centrifugeuse, Préparation pesticide, Entretien de la cuve, etc. </a:t>
            </a:r>
            <a:endParaRPr lang="fr-CA" sz="1400" dirty="0">
              <a:solidFill>
                <a:sysClr val="windowText" lastClr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460420" y="0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1/7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273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61" y="1757777"/>
            <a:ext cx="7258397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égende encadrée 2 14"/>
          <p:cNvSpPr/>
          <p:nvPr/>
        </p:nvSpPr>
        <p:spPr>
          <a:xfrm>
            <a:off x="517677" y="1330747"/>
            <a:ext cx="6063385" cy="297401"/>
          </a:xfrm>
          <a:prstGeom prst="borderCallout2">
            <a:avLst>
              <a:gd name="adj1" fmla="val 33676"/>
              <a:gd name="adj2" fmla="val 139"/>
              <a:gd name="adj3" fmla="val 123229"/>
              <a:gd name="adj4" fmla="val -1232"/>
              <a:gd name="adj5" fmla="val 406530"/>
              <a:gd name="adj6" fmla="val 129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chemeClr val="tx1"/>
                </a:solidFill>
              </a:rPr>
              <a:t>Choisir votre Direction Générale permettant </a:t>
            </a:r>
            <a:r>
              <a:rPr lang="fr-CA" sz="1400" dirty="0">
                <a:solidFill>
                  <a:schemeClr val="tx1"/>
                </a:solidFill>
              </a:rPr>
              <a:t>un premier </a:t>
            </a:r>
            <a:r>
              <a:rPr lang="fr-CA" sz="1400" dirty="0" smtClean="0">
                <a:solidFill>
                  <a:schemeClr val="tx1"/>
                </a:solidFill>
              </a:rPr>
              <a:t>tri à l’échelle nationale</a:t>
            </a:r>
            <a:r>
              <a:rPr lang="fr-CA" sz="1400" dirty="0" smtClean="0"/>
              <a:t>.</a:t>
            </a:r>
            <a:endParaRPr lang="en-CA" sz="1400" dirty="0"/>
          </a:p>
        </p:txBody>
      </p:sp>
      <p:sp>
        <p:nvSpPr>
          <p:cNvPr id="19" name="Légende encadrée 2 18"/>
          <p:cNvSpPr/>
          <p:nvPr/>
        </p:nvSpPr>
        <p:spPr>
          <a:xfrm>
            <a:off x="393385" y="960256"/>
            <a:ext cx="5911583" cy="281136"/>
          </a:xfrm>
          <a:prstGeom prst="borderCallout2">
            <a:avLst>
              <a:gd name="adj1" fmla="val 55780"/>
              <a:gd name="adj2" fmla="val -330"/>
              <a:gd name="adj3" fmla="val 284092"/>
              <a:gd name="adj4" fmla="val -1664"/>
              <a:gd name="adj5" fmla="val 686891"/>
              <a:gd name="adj6" fmla="val 158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chemeClr val="tx1"/>
                </a:solidFill>
              </a:rPr>
              <a:t>Choisir la région associée au coordonnateur régional en SST qui vous concerne.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Légende encadrée 2 19"/>
          <p:cNvSpPr/>
          <p:nvPr/>
        </p:nvSpPr>
        <p:spPr>
          <a:xfrm>
            <a:off x="295727" y="557859"/>
            <a:ext cx="4170748" cy="303275"/>
          </a:xfrm>
          <a:prstGeom prst="borderCallout2">
            <a:avLst>
              <a:gd name="adj1" fmla="val 33676"/>
              <a:gd name="adj2" fmla="val -630"/>
              <a:gd name="adj3" fmla="val 466663"/>
              <a:gd name="adj4" fmla="val -4237"/>
              <a:gd name="adj5" fmla="val 884875"/>
              <a:gd name="adj6" fmla="val 246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Choisir l’environnement dans lequel s’effectue la tâche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Légende encadrée 2 20"/>
          <p:cNvSpPr/>
          <p:nvPr/>
        </p:nvSpPr>
        <p:spPr>
          <a:xfrm>
            <a:off x="872795" y="4436069"/>
            <a:ext cx="4649101" cy="331229"/>
          </a:xfrm>
          <a:prstGeom prst="borderCallout2">
            <a:avLst>
              <a:gd name="adj1" fmla="val 33676"/>
              <a:gd name="adj2" fmla="val -630"/>
              <a:gd name="adj3" fmla="val 31893"/>
              <a:gd name="adj4" fmla="val -4655"/>
              <a:gd name="adj5" fmla="val -194483"/>
              <a:gd name="adj6" fmla="val 9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Choisir le superviseur responsable de votre équipe de travail.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2</a:t>
            </a:r>
            <a:r>
              <a:rPr lang="en-CA" b="1" dirty="0" smtClean="0"/>
              <a:t>/7</a:t>
            </a:r>
            <a:endParaRPr lang="en-CA" b="1" dirty="0"/>
          </a:p>
        </p:txBody>
      </p:sp>
      <p:sp>
        <p:nvSpPr>
          <p:cNvPr id="8" name="Légende encadrée 2 7"/>
          <p:cNvSpPr/>
          <p:nvPr/>
        </p:nvSpPr>
        <p:spPr>
          <a:xfrm>
            <a:off x="446652" y="4920863"/>
            <a:ext cx="5607920" cy="525159"/>
          </a:xfrm>
          <a:prstGeom prst="borderCallout2">
            <a:avLst>
              <a:gd name="adj1" fmla="val 33676"/>
              <a:gd name="adj2" fmla="val -630"/>
              <a:gd name="adj3" fmla="val 11520"/>
              <a:gd name="adj4" fmla="val -5250"/>
              <a:gd name="adj5" fmla="val -259965"/>
              <a:gd name="adj6" fmla="val 140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Choisir l’Organisation (lieu de travail) associé au comité local de santé et de sécurité (ou représentant) responsable de votre équipe.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Légende encadrée 2 8"/>
          <p:cNvSpPr/>
          <p:nvPr/>
        </p:nvSpPr>
        <p:spPr>
          <a:xfrm>
            <a:off x="6651581" y="960256"/>
            <a:ext cx="1816978" cy="667892"/>
          </a:xfrm>
          <a:prstGeom prst="borderCallout2">
            <a:avLst>
              <a:gd name="adj1" fmla="val 58117"/>
              <a:gd name="adj2" fmla="val 100446"/>
              <a:gd name="adj3" fmla="val 57780"/>
              <a:gd name="adj4" fmla="val 113951"/>
              <a:gd name="adj5" fmla="val 234030"/>
              <a:gd name="adj6" fmla="val 925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Le </a:t>
            </a:r>
            <a:r>
              <a:rPr lang="fr-CA" sz="1400" dirty="0" smtClean="0">
                <a:solidFill>
                  <a:sysClr val="windowText" lastClr="000000"/>
                </a:solidFill>
              </a:rPr>
              <a:t>nom du rédacteur (poste de travail) </a:t>
            </a:r>
            <a:r>
              <a:rPr lang="fr-CA" sz="1400" dirty="0" smtClean="0">
                <a:solidFill>
                  <a:sysClr val="windowText" lastClr="000000"/>
                </a:solidFill>
              </a:rPr>
              <a:t>est  reconnu et inscrit.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Légende encadrée 2 9"/>
          <p:cNvSpPr/>
          <p:nvPr/>
        </p:nvSpPr>
        <p:spPr>
          <a:xfrm>
            <a:off x="4582707" y="557858"/>
            <a:ext cx="4210634" cy="302557"/>
          </a:xfrm>
          <a:prstGeom prst="borderCallout2">
            <a:avLst>
              <a:gd name="adj1" fmla="val 58117"/>
              <a:gd name="adj2" fmla="val 100602"/>
              <a:gd name="adj3" fmla="val 236951"/>
              <a:gd name="adj4" fmla="val 103332"/>
              <a:gd name="adj5" fmla="val 764330"/>
              <a:gd name="adj6" fmla="val 89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La date de rédaction est inséré automatiquement.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Légende encadrée 2 10"/>
          <p:cNvSpPr/>
          <p:nvPr/>
        </p:nvSpPr>
        <p:spPr>
          <a:xfrm>
            <a:off x="6214369" y="4436068"/>
            <a:ext cx="2280832" cy="1009953"/>
          </a:xfrm>
          <a:prstGeom prst="borderCallout2">
            <a:avLst>
              <a:gd name="adj1" fmla="val 58117"/>
              <a:gd name="adj2" fmla="val 100446"/>
              <a:gd name="adj3" fmla="val 57780"/>
              <a:gd name="adj4" fmla="val 113951"/>
              <a:gd name="adj5" fmla="val -102815"/>
              <a:gd name="adj6" fmla="val 969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Toute </a:t>
            </a:r>
            <a:r>
              <a:rPr lang="fr-CA" sz="1400" dirty="0">
                <a:solidFill>
                  <a:sysClr val="windowText" lastClr="000000"/>
                </a:solidFill>
              </a:rPr>
              <a:t>modification subséquente du document est </a:t>
            </a:r>
            <a:r>
              <a:rPr lang="fr-CA" sz="1400" dirty="0" smtClean="0">
                <a:solidFill>
                  <a:sysClr val="windowText" lastClr="000000"/>
                </a:solidFill>
              </a:rPr>
              <a:t>enregistrée </a:t>
            </a:r>
          </a:p>
          <a:p>
            <a:r>
              <a:rPr lang="fr-CA" sz="1400" dirty="0" smtClean="0">
                <a:solidFill>
                  <a:sysClr val="windowText" lastClr="000000"/>
                </a:solidFill>
              </a:rPr>
              <a:t>(rédacteur et date).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3/7</a:t>
            </a:r>
            <a:endParaRPr lang="en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97" y="3175377"/>
            <a:ext cx="4279037" cy="13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9" y="1074578"/>
            <a:ext cx="8140415" cy="99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égende encadrée 2 9"/>
          <p:cNvSpPr/>
          <p:nvPr/>
        </p:nvSpPr>
        <p:spPr>
          <a:xfrm>
            <a:off x="448730" y="2201919"/>
            <a:ext cx="2995805" cy="331229"/>
          </a:xfrm>
          <a:prstGeom prst="borderCallout2">
            <a:avLst>
              <a:gd name="adj1" fmla="val 33676"/>
              <a:gd name="adj2" fmla="val -630"/>
              <a:gd name="adj3" fmla="val -136961"/>
              <a:gd name="adj4" fmla="val -7618"/>
              <a:gd name="adj5" fmla="val -154280"/>
              <a:gd name="adj6" fmla="val 119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 smtClean="0">
                <a:solidFill>
                  <a:sysClr val="windowText" lastClr="000000"/>
                </a:solidFill>
              </a:rPr>
              <a:t>Option de modification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Légende encadrée 2 12"/>
          <p:cNvSpPr/>
          <p:nvPr/>
        </p:nvSpPr>
        <p:spPr>
          <a:xfrm>
            <a:off x="876341" y="726106"/>
            <a:ext cx="3100855" cy="331229"/>
          </a:xfrm>
          <a:prstGeom prst="borderCallout2">
            <a:avLst>
              <a:gd name="adj1" fmla="val 33676"/>
              <a:gd name="adj2" fmla="val -630"/>
              <a:gd name="adj3" fmla="val 66735"/>
              <a:gd name="adj4" fmla="val -14433"/>
              <a:gd name="adj5" fmla="val 210230"/>
              <a:gd name="adj6" fmla="val 12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>
                <a:solidFill>
                  <a:sysClr val="windowText" lastClr="000000"/>
                </a:solidFill>
              </a:rPr>
              <a:t>Boîte d’édition pour rédiger vos étapes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Légende encadrée 2 13"/>
          <p:cNvSpPr/>
          <p:nvPr/>
        </p:nvSpPr>
        <p:spPr>
          <a:xfrm>
            <a:off x="3828698" y="2201918"/>
            <a:ext cx="1911250" cy="331229"/>
          </a:xfrm>
          <a:prstGeom prst="borderCallout2">
            <a:avLst>
              <a:gd name="adj1" fmla="val 33676"/>
              <a:gd name="adj2" fmla="val -630"/>
              <a:gd name="adj3" fmla="val -69955"/>
              <a:gd name="adj4" fmla="val -26702"/>
              <a:gd name="adj5" fmla="val -162321"/>
              <a:gd name="adj6" fmla="val -1310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Option de suppression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4</a:t>
            </a:r>
            <a:r>
              <a:rPr lang="en-CA" b="1" dirty="0" smtClean="0"/>
              <a:t>/7</a:t>
            </a:r>
            <a:endParaRPr lang="en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8" y="3182401"/>
            <a:ext cx="4513332" cy="184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0" y="1012513"/>
            <a:ext cx="8069131" cy="109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égende encadrée 2 7"/>
          <p:cNvSpPr/>
          <p:nvPr/>
        </p:nvSpPr>
        <p:spPr>
          <a:xfrm>
            <a:off x="2908117" y="497398"/>
            <a:ext cx="3031316" cy="354850"/>
          </a:xfrm>
          <a:prstGeom prst="borderCallout2">
            <a:avLst>
              <a:gd name="adj1" fmla="val 33676"/>
              <a:gd name="adj2" fmla="val -630"/>
              <a:gd name="adj3" fmla="val 52800"/>
              <a:gd name="adj4" fmla="val -29280"/>
              <a:gd name="adj5" fmla="val 220313"/>
              <a:gd name="adj6" fmla="val -89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Boîte d’édition pour rédiger vos risques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51551" y="9278"/>
            <a:ext cx="6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5/7</a:t>
            </a:r>
            <a:endParaRPr lang="en-CA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8" y="3182401"/>
            <a:ext cx="4513332" cy="184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1" y="1007903"/>
            <a:ext cx="7951420" cy="1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égende encadrée 2 7"/>
          <p:cNvSpPr/>
          <p:nvPr/>
        </p:nvSpPr>
        <p:spPr>
          <a:xfrm>
            <a:off x="2236629" y="481066"/>
            <a:ext cx="3983130" cy="354850"/>
          </a:xfrm>
          <a:prstGeom prst="borderCallout2">
            <a:avLst>
              <a:gd name="adj1" fmla="val 51189"/>
              <a:gd name="adj2" fmla="val 99444"/>
              <a:gd name="adj3" fmla="val 82821"/>
              <a:gd name="adj4" fmla="val 113645"/>
              <a:gd name="adj5" fmla="val 182786"/>
              <a:gd name="adj6" fmla="val 1167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dirty="0" smtClean="0">
                <a:solidFill>
                  <a:sysClr val="windowText" lastClr="000000"/>
                </a:solidFill>
              </a:rPr>
              <a:t>Boîte d’édition pour rédiger vos mesures préventive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400</Words>
  <Application>Microsoft Office PowerPoint</Application>
  <PresentationFormat>Affichage à l'écran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Analyse sécuritaire de tâches (AST)</vt:lpstr>
      <vt:lpstr>Introduction</vt:lpstr>
      <vt:lpstr>Options de la base de données</vt:lpstr>
      <vt:lpstr>Document final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Options de la base de données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Sandra Hindson</dc:creator>
  <cp:lastModifiedBy>Auclair, Nicolas</cp:lastModifiedBy>
  <cp:revision>31</cp:revision>
  <dcterms:created xsi:type="dcterms:W3CDTF">2011-09-09T16:38:14Z</dcterms:created>
  <dcterms:modified xsi:type="dcterms:W3CDTF">2012-05-15T18:42:38Z</dcterms:modified>
</cp:coreProperties>
</file>