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5" r:id="rId4"/>
  </p:sldMasterIdLst>
  <p:notesMasterIdLst>
    <p:notesMasterId r:id="rId28"/>
  </p:notesMasterIdLst>
  <p:sldIdLst>
    <p:sldId id="286" r:id="rId5"/>
    <p:sldId id="259" r:id="rId6"/>
    <p:sldId id="261" r:id="rId7"/>
    <p:sldId id="263" r:id="rId8"/>
    <p:sldId id="265" r:id="rId9"/>
    <p:sldId id="267" r:id="rId10"/>
    <p:sldId id="270" r:id="rId11"/>
    <p:sldId id="271" r:id="rId12"/>
    <p:sldId id="276" r:id="rId13"/>
    <p:sldId id="278" r:id="rId14"/>
    <p:sldId id="279" r:id="rId15"/>
    <p:sldId id="280" r:id="rId16"/>
    <p:sldId id="294" r:id="rId17"/>
    <p:sldId id="295" r:id="rId18"/>
    <p:sldId id="297" r:id="rId19"/>
    <p:sldId id="296" r:id="rId20"/>
    <p:sldId id="285" r:id="rId21"/>
    <p:sldId id="287" r:id="rId22"/>
    <p:sldId id="288" r:id="rId23"/>
    <p:sldId id="289" r:id="rId24"/>
    <p:sldId id="290" r:id="rId25"/>
    <p:sldId id="292" r:id="rId26"/>
    <p:sldId id="293" r:id="rId27"/>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varScale="1">
        <p:scale>
          <a:sx n="110" d="100"/>
          <a:sy n="110" d="100"/>
        </p:scale>
        <p:origin x="-582" y="-90"/>
      </p:cViewPr>
      <p:guideLst>
        <p:guide orient="horz" pos="144"/>
        <p:guide orient="horz" pos="4176"/>
        <p:guide pos="3120"/>
        <p:guide pos="5657"/>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E439827C-ECCD-4250-988D-A70F1A655F82}" type="datetimeFigureOut">
              <a:rPr lang="en-US"/>
              <a:pPr>
                <a:defRPr/>
              </a:pPr>
              <a:t>10/5/2009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061508F5-2DEE-4BB5-8EA7-2361A052A7A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31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174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379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584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789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p:nvPr userDrawn="1"/>
        </p:nvSpPr>
        <p:spPr bwMode="auto">
          <a:xfrm>
            <a:off x="5610225" y="0"/>
            <a:ext cx="26988" cy="6858000"/>
          </a:xfrm>
          <a:prstGeom prst="rect">
            <a:avLst/>
          </a:prstGeom>
          <a:solidFill>
            <a:schemeClr val="tx2"/>
          </a:solidFill>
          <a:ln w="9525" cap="flat" cmpd="sng" algn="ctr">
            <a:noFill/>
            <a:prstDash val="solid"/>
            <a:round/>
            <a:headEnd type="none" w="med" len="med"/>
            <a:tailEnd type="none" w="med" len="med"/>
          </a:ln>
          <a:effectLst/>
        </p:spPr>
        <p:txBody>
          <a:bodyPr/>
          <a:lstStyle/>
          <a:p>
            <a:pPr eaLnBrk="0" hangingPunct="0">
              <a:defRPr/>
            </a:pPr>
            <a:endParaRPr lang="en-US">
              <a:latin typeface="Arial" pitchFamily="34" charset="0"/>
              <a:cs typeface="Arial" pitchFamily="34" charset="0"/>
            </a:endParaRPr>
          </a:p>
        </p:txBody>
      </p:sp>
      <p:pic>
        <p:nvPicPr>
          <p:cNvPr id="5" name="Picture 9" descr="New_DOE_Logo_Color_042808.png"/>
          <p:cNvPicPr>
            <a:picLocks noChangeAspect="1"/>
          </p:cNvPicPr>
          <p:nvPr userDrawn="1"/>
        </p:nvPicPr>
        <p:blipFill>
          <a:blip r:embed="rId2" cstate="print"/>
          <a:srcRect/>
          <a:stretch>
            <a:fillRect/>
          </a:stretch>
        </p:blipFill>
        <p:spPr bwMode="auto">
          <a:xfrm>
            <a:off x="228600" y="6238875"/>
            <a:ext cx="1743075" cy="438150"/>
          </a:xfrm>
          <a:prstGeom prst="rect">
            <a:avLst/>
          </a:prstGeom>
          <a:noFill/>
          <a:ln w="9525">
            <a:noFill/>
            <a:miter lim="800000"/>
            <a:headEnd/>
            <a:tailEnd/>
          </a:ln>
        </p:spPr>
      </p:pic>
      <p:pic>
        <p:nvPicPr>
          <p:cNvPr id="6" name="Picture 6" descr="ORNL_managed by.png"/>
          <p:cNvPicPr>
            <a:picLocks noChangeAspect="1"/>
          </p:cNvPicPr>
          <p:nvPr userDrawn="1"/>
        </p:nvPicPr>
        <p:blipFill>
          <a:blip r:embed="rId3" cstate="print"/>
          <a:srcRect/>
          <a:stretch>
            <a:fillRect/>
          </a:stretch>
        </p:blipFill>
        <p:spPr bwMode="auto">
          <a:xfrm>
            <a:off x="5646738" y="6202363"/>
            <a:ext cx="3505200" cy="452437"/>
          </a:xfrm>
          <a:prstGeom prst="rect">
            <a:avLst/>
          </a:prstGeom>
          <a:noFill/>
          <a:ln w="9525">
            <a:noFill/>
            <a:miter lim="800000"/>
            <a:headEnd/>
            <a:tailEnd/>
          </a:ln>
        </p:spPr>
      </p:pic>
      <p:pic>
        <p:nvPicPr>
          <p:cNvPr id="7" name="Picture 10" descr="template graphic_090l.png"/>
          <p:cNvPicPr>
            <a:picLocks noChangeAspect="1"/>
          </p:cNvPicPr>
          <p:nvPr userDrawn="1"/>
        </p:nvPicPr>
        <p:blipFill>
          <a:blip r:embed="rId4" cstate="print"/>
          <a:srcRect/>
          <a:stretch>
            <a:fillRect/>
          </a:stretch>
        </p:blipFill>
        <p:spPr bwMode="auto">
          <a:xfrm>
            <a:off x="4733925" y="1233488"/>
            <a:ext cx="4292600" cy="4224337"/>
          </a:xfrm>
          <a:prstGeom prst="rect">
            <a:avLst/>
          </a:prstGeom>
          <a:noFill/>
          <a:ln w="9525">
            <a:noFill/>
            <a:miter lim="800000"/>
            <a:headEnd/>
            <a:tailEnd/>
          </a:ln>
        </p:spPr>
      </p:pic>
      <p:sp>
        <p:nvSpPr>
          <p:cNvPr id="2" name="Title 1"/>
          <p:cNvSpPr>
            <a:spLocks noGrp="1"/>
          </p:cNvSpPr>
          <p:nvPr>
            <p:ph type="ctrTitle"/>
          </p:nvPr>
        </p:nvSpPr>
        <p:spPr>
          <a:xfrm>
            <a:off x="117378" y="1085334"/>
            <a:ext cx="4454622" cy="877163"/>
          </a:xfrm>
        </p:spPr>
        <p:txBody>
          <a:bodyPr/>
          <a:lstStyle>
            <a:lvl1pPr algn="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7378" y="2667000"/>
            <a:ext cx="4170536" cy="424732"/>
          </a:xfrm>
        </p:spPr>
        <p:txBody>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0707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0707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950226"/>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89988"/>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950226"/>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589988"/>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8" name="Rectangle 6"/>
          <p:cNvSpPr>
            <a:spLocks noGrp="1" noChangeArrowheads="1"/>
          </p:cNvSpPr>
          <p:nvPr>
            <p:ph type="sldNum" sz="quarter" idx="12"/>
          </p:nvPr>
        </p:nvSpPr>
        <p:spPr>
          <a:xfrm>
            <a:off x="7121525" y="6619875"/>
            <a:ext cx="1905000" cy="457200"/>
          </a:xfrm>
          <a:prstGeom prst="rect">
            <a:avLst/>
          </a:prstGeom>
        </p:spPr>
        <p:txBody>
          <a:bodyPr/>
          <a:lstStyle>
            <a:lvl1pPr>
              <a:defRPr/>
            </a:lvl1pPr>
          </a:lstStyle>
          <a:p>
            <a:pPr>
              <a:defRPr/>
            </a:pPr>
            <a:fld id="{D96ED760-0891-4DF8-90F7-9B4B7FF1AC1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11125" y="177800"/>
            <a:ext cx="8229600" cy="484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027" name="Text Placeholder 2"/>
          <p:cNvSpPr>
            <a:spLocks noGrp="1"/>
          </p:cNvSpPr>
          <p:nvPr>
            <p:ph type="body" idx="1"/>
          </p:nvPr>
        </p:nvSpPr>
        <p:spPr bwMode="auto">
          <a:xfrm>
            <a:off x="111125" y="914400"/>
            <a:ext cx="8229600" cy="2024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Rectangle 6"/>
          <p:cNvSpPr>
            <a:spLocks noChangeArrowheads="1"/>
          </p:cNvSpPr>
          <p:nvPr/>
        </p:nvSpPr>
        <p:spPr bwMode="auto">
          <a:xfrm flipH="1">
            <a:off x="228600" y="6402388"/>
            <a:ext cx="2819400" cy="304800"/>
          </a:xfrm>
          <a:prstGeom prst="rect">
            <a:avLst/>
          </a:prstGeom>
          <a:noFill/>
          <a:ln w="9525">
            <a:noFill/>
            <a:miter lim="800000"/>
            <a:headEnd/>
            <a:tailEnd/>
          </a:ln>
          <a:effectLst/>
        </p:spPr>
        <p:txBody>
          <a:bodyPr lIns="0" tIns="0" rIns="0" bIns="0"/>
          <a:lstStyle/>
          <a:p>
            <a:pPr defTabSz="173038">
              <a:lnSpc>
                <a:spcPct val="90000"/>
              </a:lnSpc>
              <a:tabLst>
                <a:tab pos="230188" algn="l"/>
              </a:tabLst>
              <a:defRPr/>
            </a:pPr>
            <a:fld id="{0C16FA43-D361-45F1-9C43-9F44333DB557}" type="slidenum">
              <a:rPr lang="en-US" sz="900">
                <a:solidFill>
                  <a:schemeClr val="bg1">
                    <a:lumMod val="75000"/>
                  </a:schemeClr>
                </a:solidFill>
                <a:latin typeface="Times New Roman" pitchFamily="18" charset="0"/>
                <a:cs typeface="Times New Roman" pitchFamily="18" charset="0"/>
              </a:rPr>
              <a:pPr defTabSz="173038">
                <a:lnSpc>
                  <a:spcPct val="90000"/>
                </a:lnSpc>
                <a:tabLst>
                  <a:tab pos="230188" algn="l"/>
                </a:tabLst>
                <a:defRPr/>
              </a:pPr>
              <a:t>‹#›</a:t>
            </a:fld>
            <a:r>
              <a:rPr lang="en-US" sz="900" dirty="0">
                <a:solidFill>
                  <a:schemeClr val="bg1">
                    <a:lumMod val="75000"/>
                  </a:schemeClr>
                </a:solidFill>
                <a:latin typeface="Times New Roman" pitchFamily="18" charset="0"/>
                <a:cs typeface="Times New Roman" pitchFamily="18" charset="0"/>
              </a:rPr>
              <a:t>	Managed by UT-Battelle</a:t>
            </a:r>
            <a:br>
              <a:rPr lang="en-US" sz="900" dirty="0">
                <a:solidFill>
                  <a:schemeClr val="bg1">
                    <a:lumMod val="75000"/>
                  </a:schemeClr>
                </a:solidFill>
                <a:latin typeface="Times New Roman" pitchFamily="18" charset="0"/>
                <a:cs typeface="Times New Roman" pitchFamily="18" charset="0"/>
              </a:rPr>
            </a:br>
            <a:r>
              <a:rPr lang="en-US" sz="900" dirty="0">
                <a:solidFill>
                  <a:schemeClr val="bg1">
                    <a:lumMod val="75000"/>
                  </a:schemeClr>
                </a:solidFill>
                <a:latin typeface="Times New Roman" pitchFamily="18" charset="0"/>
                <a:cs typeface="Times New Roman" pitchFamily="18" charset="0"/>
              </a:rPr>
              <a:t>	for the U.S. Department of Energy</a:t>
            </a:r>
          </a:p>
        </p:txBody>
      </p:sp>
      <p:pic>
        <p:nvPicPr>
          <p:cNvPr id="1029" name="Content Placeholder 10" descr="ORNL emboss_2.png"/>
          <p:cNvPicPr>
            <a:picLocks noChangeAspect="1"/>
          </p:cNvPicPr>
          <p:nvPr userDrawn="1"/>
        </p:nvPicPr>
        <p:blipFill>
          <a:blip r:embed="rId9" cstate="print"/>
          <a:srcRect/>
          <a:stretch>
            <a:fillRect/>
          </a:stretch>
        </p:blipFill>
        <p:spPr bwMode="auto">
          <a:xfrm>
            <a:off x="8077200" y="6216650"/>
            <a:ext cx="890588" cy="457200"/>
          </a:xfrm>
          <a:prstGeom prst="rect">
            <a:avLst/>
          </a:prstGeom>
          <a:noFill/>
          <a:ln w="9525">
            <a:noFill/>
            <a:miter lim="800000"/>
            <a:headEnd/>
            <a:tailEnd/>
          </a:ln>
        </p:spPr>
      </p:pic>
      <p:sp>
        <p:nvSpPr>
          <p:cNvPr id="7" name="Rectangle 256"/>
          <p:cNvSpPr txBox="1">
            <a:spLocks noChangeArrowheads="1"/>
          </p:cNvSpPr>
          <p:nvPr userDrawn="1"/>
        </p:nvSpPr>
        <p:spPr>
          <a:xfrm>
            <a:off x="3124200" y="6477000"/>
            <a:ext cx="2895600" cy="182563"/>
          </a:xfrm>
          <a:prstGeom prst="rect">
            <a:avLst/>
          </a:prstGeom>
          <a:ln/>
        </p:spPr>
        <p:txBody>
          <a:bodyPr/>
          <a:lstStyle>
            <a:lvl1pPr>
              <a:defRPr/>
            </a:lvl1pPr>
          </a:lstStyle>
          <a:p>
            <a:pPr algn="ctr">
              <a:defRPr/>
            </a:pPr>
            <a:r>
              <a:rPr lang="en-US" sz="900" dirty="0" smtClean="0">
                <a:solidFill>
                  <a:schemeClr val="bg1">
                    <a:lumMod val="75000"/>
                  </a:schemeClr>
                </a:solidFill>
                <a:latin typeface="Times New Roman" pitchFamily="18" charset="0"/>
                <a:cs typeface="Times New Roman" pitchFamily="18" charset="0"/>
              </a:rPr>
              <a:t>ITS –TN, Knoxville, 2009</a:t>
            </a:r>
            <a:endParaRPr lang="en-US" sz="900" dirty="0">
              <a:solidFill>
                <a:schemeClr val="bg1">
                  <a:lumMod val="75000"/>
                </a:schemeClr>
              </a:solidFill>
              <a:latin typeface="Times New Roman" pitchFamily="18"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923" r:id="rId1"/>
    <p:sldLayoutId id="2147483918" r:id="rId2"/>
    <p:sldLayoutId id="2147483919" r:id="rId3"/>
    <p:sldLayoutId id="2147483920" r:id="rId4"/>
    <p:sldLayoutId id="2147483921" r:id="rId5"/>
    <p:sldLayoutId id="2147483922" r:id="rId6"/>
    <p:sldLayoutId id="2147483924" r:id="rId7"/>
  </p:sldLayoutIdLst>
  <p:hf hdr="0" ftr="0" dt="0"/>
  <p:txStyles>
    <p:titleStyle>
      <a:lvl1pPr algn="l" rtl="0" eaLnBrk="0" fontAlgn="base" hangingPunct="0">
        <a:lnSpc>
          <a:spcPct val="85000"/>
        </a:lnSpc>
        <a:spcBef>
          <a:spcPct val="0"/>
        </a:spcBef>
        <a:spcAft>
          <a:spcPct val="0"/>
        </a:spcAft>
        <a:defRPr sz="3000" kern="1200">
          <a:solidFill>
            <a:srgbClr val="006C3A"/>
          </a:solidFill>
          <a:latin typeface="Arial Black" pitchFamily="34" charset="0"/>
          <a:ea typeface="+mj-ea"/>
          <a:cs typeface="+mj-cs"/>
        </a:defRPr>
      </a:lvl1pPr>
      <a:lvl2pPr algn="l" rtl="0" eaLnBrk="0" fontAlgn="base" hangingPunct="0">
        <a:lnSpc>
          <a:spcPct val="85000"/>
        </a:lnSpc>
        <a:spcBef>
          <a:spcPct val="0"/>
        </a:spcBef>
        <a:spcAft>
          <a:spcPct val="0"/>
        </a:spcAft>
        <a:defRPr sz="3000">
          <a:solidFill>
            <a:srgbClr val="006C3A"/>
          </a:solidFill>
          <a:latin typeface="Arial Black" pitchFamily="34" charset="0"/>
        </a:defRPr>
      </a:lvl2pPr>
      <a:lvl3pPr algn="l" rtl="0" eaLnBrk="0" fontAlgn="base" hangingPunct="0">
        <a:lnSpc>
          <a:spcPct val="85000"/>
        </a:lnSpc>
        <a:spcBef>
          <a:spcPct val="0"/>
        </a:spcBef>
        <a:spcAft>
          <a:spcPct val="0"/>
        </a:spcAft>
        <a:defRPr sz="3000">
          <a:solidFill>
            <a:srgbClr val="006C3A"/>
          </a:solidFill>
          <a:latin typeface="Arial Black" pitchFamily="34" charset="0"/>
        </a:defRPr>
      </a:lvl3pPr>
      <a:lvl4pPr algn="l" rtl="0" eaLnBrk="0" fontAlgn="base" hangingPunct="0">
        <a:lnSpc>
          <a:spcPct val="85000"/>
        </a:lnSpc>
        <a:spcBef>
          <a:spcPct val="0"/>
        </a:spcBef>
        <a:spcAft>
          <a:spcPct val="0"/>
        </a:spcAft>
        <a:defRPr sz="3000">
          <a:solidFill>
            <a:srgbClr val="006C3A"/>
          </a:solidFill>
          <a:latin typeface="Arial Black" pitchFamily="34" charset="0"/>
        </a:defRPr>
      </a:lvl4pPr>
      <a:lvl5pPr algn="l" rtl="0" eaLnBrk="0" fontAlgn="base" hangingPunct="0">
        <a:lnSpc>
          <a:spcPct val="85000"/>
        </a:lnSpc>
        <a:spcBef>
          <a:spcPct val="0"/>
        </a:spcBef>
        <a:spcAft>
          <a:spcPct val="0"/>
        </a:spcAft>
        <a:defRPr sz="3000">
          <a:solidFill>
            <a:srgbClr val="006C3A"/>
          </a:solidFill>
          <a:latin typeface="Arial Black" pitchFamily="34" charset="0"/>
        </a:defRPr>
      </a:lvl5pPr>
      <a:lvl6pPr marL="457200" algn="l" rtl="0" fontAlgn="base">
        <a:lnSpc>
          <a:spcPct val="85000"/>
        </a:lnSpc>
        <a:spcBef>
          <a:spcPct val="0"/>
        </a:spcBef>
        <a:spcAft>
          <a:spcPct val="0"/>
        </a:spcAft>
        <a:defRPr sz="3000">
          <a:solidFill>
            <a:srgbClr val="006C3A"/>
          </a:solidFill>
          <a:latin typeface="Arial Black" pitchFamily="34" charset="0"/>
        </a:defRPr>
      </a:lvl6pPr>
      <a:lvl7pPr marL="914400" algn="l" rtl="0" fontAlgn="base">
        <a:lnSpc>
          <a:spcPct val="85000"/>
        </a:lnSpc>
        <a:spcBef>
          <a:spcPct val="0"/>
        </a:spcBef>
        <a:spcAft>
          <a:spcPct val="0"/>
        </a:spcAft>
        <a:defRPr sz="3000">
          <a:solidFill>
            <a:srgbClr val="006C3A"/>
          </a:solidFill>
          <a:latin typeface="Arial Black" pitchFamily="34" charset="0"/>
        </a:defRPr>
      </a:lvl7pPr>
      <a:lvl8pPr marL="1371600" algn="l" rtl="0" fontAlgn="base">
        <a:lnSpc>
          <a:spcPct val="85000"/>
        </a:lnSpc>
        <a:spcBef>
          <a:spcPct val="0"/>
        </a:spcBef>
        <a:spcAft>
          <a:spcPct val="0"/>
        </a:spcAft>
        <a:defRPr sz="3000">
          <a:solidFill>
            <a:srgbClr val="006C3A"/>
          </a:solidFill>
          <a:latin typeface="Arial Black" pitchFamily="34" charset="0"/>
        </a:defRPr>
      </a:lvl8pPr>
      <a:lvl9pPr marL="1828800" algn="l" rtl="0" fontAlgn="base">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0" fontAlgn="base" hangingPunct="0">
        <a:lnSpc>
          <a:spcPct val="90000"/>
        </a:lnSpc>
        <a:spcBef>
          <a:spcPts val="1400"/>
        </a:spcBef>
        <a:spcAft>
          <a:spcPct val="0"/>
        </a:spcAft>
        <a:buClr>
          <a:srgbClr val="006C3A"/>
        </a:buClr>
        <a:buFont typeface="Arial" charset="0"/>
        <a:buChar char="•"/>
        <a:defRPr sz="2800" kern="1200">
          <a:solidFill>
            <a:schemeClr val="tx1"/>
          </a:solidFill>
          <a:latin typeface="Arial Narrow" pitchFamily="34" charset="0"/>
          <a:ea typeface="+mn-ea"/>
          <a:cs typeface="+mn-cs"/>
        </a:defRPr>
      </a:lvl1pPr>
      <a:lvl2pPr marL="625475" indent="-279400" algn="l" rtl="0" eaLnBrk="0" fontAlgn="base" hangingPunct="0">
        <a:lnSpc>
          <a:spcPct val="90000"/>
        </a:lnSpc>
        <a:spcBef>
          <a:spcPts val="800"/>
        </a:spcBef>
        <a:spcAft>
          <a:spcPct val="0"/>
        </a:spcAft>
        <a:buClr>
          <a:srgbClr val="006C3A"/>
        </a:buClr>
        <a:buFont typeface="Arial" charset="0"/>
        <a:buChar char="–"/>
        <a:defRPr sz="2400" kern="1200">
          <a:solidFill>
            <a:schemeClr val="tx1"/>
          </a:solidFill>
          <a:latin typeface="Arial Narrow" pitchFamily="34" charset="0"/>
          <a:ea typeface="+mn-ea"/>
          <a:cs typeface="+mn-cs"/>
        </a:defRPr>
      </a:lvl2pPr>
      <a:lvl3pPr marL="914400" indent="-230188" algn="l" rtl="0" eaLnBrk="0" fontAlgn="base" hangingPunct="0">
        <a:lnSpc>
          <a:spcPct val="90000"/>
        </a:lnSpc>
        <a:spcBef>
          <a:spcPts val="800"/>
        </a:spcBef>
        <a:spcAft>
          <a:spcPct val="0"/>
        </a:spcAft>
        <a:buClr>
          <a:srgbClr val="006C3A"/>
        </a:buClr>
        <a:buFont typeface="Arial" charset="0"/>
        <a:buChar char="•"/>
        <a:defRPr sz="2000" kern="1200">
          <a:solidFill>
            <a:schemeClr val="tx1"/>
          </a:solidFill>
          <a:latin typeface="Arial Narrow" pitchFamily="34" charset="0"/>
          <a:ea typeface="+mn-ea"/>
          <a:cs typeface="+mn-cs"/>
        </a:defRPr>
      </a:lvl3pPr>
      <a:lvl4pPr marL="1144588" indent="-173038" algn="l" rtl="0" eaLnBrk="0" fontAlgn="base" hangingPunct="0">
        <a:lnSpc>
          <a:spcPct val="90000"/>
        </a:lnSpc>
        <a:spcBef>
          <a:spcPts val="800"/>
        </a:spcBef>
        <a:spcAft>
          <a:spcPct val="0"/>
        </a:spcAft>
        <a:buClr>
          <a:srgbClr val="006C3A"/>
        </a:buClr>
        <a:buFont typeface="Arial" charset="0"/>
        <a:buChar char="–"/>
        <a:defRPr sz="2000" kern="1200">
          <a:solidFill>
            <a:schemeClr val="tx1"/>
          </a:solidFill>
          <a:latin typeface="Arial Narrow" pitchFamily="34" charset="0"/>
          <a:ea typeface="+mn-ea"/>
          <a:cs typeface="+mn-cs"/>
        </a:defRPr>
      </a:lvl4pPr>
      <a:lvl5pPr marL="1482725" indent="-222250" algn="l" rtl="0" eaLnBrk="0" fontAlgn="base" hangingPunct="0">
        <a:lnSpc>
          <a:spcPct val="90000"/>
        </a:lnSpc>
        <a:spcBef>
          <a:spcPts val="600"/>
        </a:spcBef>
        <a:spcAft>
          <a:spcPct val="0"/>
        </a:spcAft>
        <a:buClr>
          <a:srgbClr val="006C3A"/>
        </a:buClr>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wmf"/><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2"/>
          <p:cNvSpPr>
            <a:spLocks noGrp="1"/>
          </p:cNvSpPr>
          <p:nvPr>
            <p:ph type="ctrTitle"/>
          </p:nvPr>
        </p:nvSpPr>
        <p:spPr>
          <a:xfrm>
            <a:off x="117475" y="1085850"/>
            <a:ext cx="4454525" cy="876300"/>
          </a:xfrm>
        </p:spPr>
        <p:txBody>
          <a:bodyPr/>
          <a:lstStyle/>
          <a:p>
            <a:pPr eaLnBrk="1" hangingPunct="1"/>
            <a:r>
              <a:rPr lang="en-US" smtClean="0"/>
              <a:t>Survey of Emerging Broadband Communications Technologies </a:t>
            </a:r>
          </a:p>
        </p:txBody>
      </p:sp>
      <p:sp>
        <p:nvSpPr>
          <p:cNvPr id="10242" name="Subtitle 1"/>
          <p:cNvSpPr>
            <a:spLocks noGrp="1"/>
          </p:cNvSpPr>
          <p:nvPr>
            <p:ph type="subTitle" idx="1"/>
          </p:nvPr>
        </p:nvSpPr>
        <p:spPr>
          <a:xfrm>
            <a:off x="117475" y="3124200"/>
            <a:ext cx="4170363" cy="750888"/>
          </a:xfrm>
        </p:spPr>
        <p:txBody>
          <a:bodyPr/>
          <a:lstStyle/>
          <a:p>
            <a:pPr eaLnBrk="1" hangingPunct="1">
              <a:spcBef>
                <a:spcPts val="600"/>
              </a:spcBef>
            </a:pPr>
            <a:r>
              <a:rPr lang="en-US" smtClean="0">
                <a:latin typeface="Arial Black" pitchFamily="34" charset="0"/>
              </a:rPr>
              <a:t>Mostofa Howlader</a:t>
            </a:r>
          </a:p>
          <a:p>
            <a:pPr eaLnBrk="1" hangingPunct="1">
              <a:spcBef>
                <a:spcPts val="600"/>
              </a:spcBef>
            </a:pPr>
            <a:r>
              <a:rPr lang="en-US" sz="1800" smtClean="0"/>
              <a:t>Oak Ridge National Laboratory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smtClean="0"/>
              <a:t>Long Term Evolution (LTE)</a:t>
            </a:r>
          </a:p>
        </p:txBody>
      </p:sp>
      <p:sp>
        <p:nvSpPr>
          <p:cNvPr id="23554" name="Content Placeholder 2"/>
          <p:cNvSpPr>
            <a:spLocks noGrp="1"/>
          </p:cNvSpPr>
          <p:nvPr>
            <p:ph idx="1"/>
          </p:nvPr>
        </p:nvSpPr>
        <p:spPr>
          <a:xfrm>
            <a:off x="111125" y="914400"/>
            <a:ext cx="8347075" cy="5006975"/>
          </a:xfrm>
        </p:spPr>
        <p:txBody>
          <a:bodyPr/>
          <a:lstStyle/>
          <a:p>
            <a:pPr eaLnBrk="1" hangingPunct="1">
              <a:buFont typeface="Arial" charset="0"/>
              <a:buNone/>
            </a:pPr>
            <a:r>
              <a:rPr lang="en-US" b="1" smtClean="0">
                <a:latin typeface="Arial" charset="0"/>
                <a:cs typeface="Arial" charset="0"/>
              </a:rPr>
              <a:t>What is LTE?</a:t>
            </a:r>
          </a:p>
          <a:p>
            <a:pPr eaLnBrk="1" hangingPunct="1"/>
            <a:r>
              <a:rPr lang="en-US" sz="2400" smtClean="0"/>
              <a:t>LTE describes standardization work by 3GPP to define a new high-speed radio access method for mobile communications systems.</a:t>
            </a:r>
          </a:p>
          <a:p>
            <a:pPr eaLnBrk="1" hangingPunct="1"/>
            <a:r>
              <a:rPr lang="en-US" sz="2400" smtClean="0"/>
              <a:t>LTE is the next step on a clearly-charted roadmap to so-called ‘4G’ mobile systems that starts with today’s 2G and 3G networks. Building on the technical foundations of the 3GPP family of cellular systems that embraces GSM, GPRS and EDGE as well as WCDMA and now HSPA.</a:t>
            </a:r>
          </a:p>
          <a:p>
            <a:pPr eaLnBrk="1" hangingPunct="1"/>
            <a:r>
              <a:rPr lang="en-US" sz="2400" smtClean="0"/>
              <a:t>LTE offers a smooth evolutionary path to higher speeds and lower latency. Coupled with more efficient use of operators’ finite spectrum assets, LTE enables an even richer, more compelling mobile service environment. LTE provides a smooth evolutionary path for operators deploying all 3GPP and non-3GPP technologies.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smtClean="0"/>
              <a:t>Data Rate - Summary</a:t>
            </a:r>
          </a:p>
        </p:txBody>
      </p:sp>
      <p:sp>
        <p:nvSpPr>
          <p:cNvPr id="24578" name="Content Placeholder 2"/>
          <p:cNvSpPr>
            <a:spLocks noGrp="1"/>
          </p:cNvSpPr>
          <p:nvPr>
            <p:ph idx="1"/>
          </p:nvPr>
        </p:nvSpPr>
        <p:spPr>
          <a:xfrm>
            <a:off x="111125" y="914400"/>
            <a:ext cx="8229600" cy="4792663"/>
          </a:xfrm>
        </p:spPr>
        <p:txBody>
          <a:bodyPr/>
          <a:lstStyle/>
          <a:p>
            <a:pPr eaLnBrk="1" hangingPunct="1"/>
            <a:r>
              <a:rPr lang="en-US" smtClean="0"/>
              <a:t>HSPA</a:t>
            </a:r>
          </a:p>
          <a:p>
            <a:pPr lvl="1" eaLnBrk="1" hangingPunct="1"/>
            <a:r>
              <a:rPr lang="en-US" smtClean="0"/>
              <a:t>DL: 14.4 mbps; UL: 384 kbps; 5 MHz channel</a:t>
            </a:r>
          </a:p>
          <a:p>
            <a:pPr eaLnBrk="1" hangingPunct="1"/>
            <a:r>
              <a:rPr lang="en-US" smtClean="0"/>
              <a:t>HSDPA/HSUPA</a:t>
            </a:r>
          </a:p>
          <a:p>
            <a:pPr lvl="1" eaLnBrk="1" hangingPunct="1"/>
            <a:r>
              <a:rPr lang="en-US" smtClean="0"/>
              <a:t>DL: 14.4 mbps; UL: 5.76 mbps</a:t>
            </a:r>
          </a:p>
          <a:p>
            <a:pPr eaLnBrk="1" hangingPunct="1"/>
            <a:r>
              <a:rPr lang="en-US" smtClean="0"/>
              <a:t>HSPA+</a:t>
            </a:r>
          </a:p>
          <a:p>
            <a:pPr lvl="1" eaLnBrk="1" hangingPunct="1"/>
            <a:r>
              <a:rPr lang="en-US" smtClean="0"/>
              <a:t>DL: 28.8 mbps; UL: 11.5 mbps 2x2 MIMO; 16 QAM</a:t>
            </a:r>
          </a:p>
          <a:p>
            <a:pPr lvl="1" eaLnBrk="1" hangingPunct="1"/>
            <a:r>
              <a:rPr lang="en-US" smtClean="0"/>
              <a:t>DL: 42 mbps; UL: 23 mbps 2x2 MIMO; 64 QAM</a:t>
            </a:r>
          </a:p>
          <a:p>
            <a:pPr eaLnBrk="1" hangingPunct="1"/>
            <a:r>
              <a:rPr lang="en-US" smtClean="0"/>
              <a:t>LTE</a:t>
            </a:r>
          </a:p>
          <a:p>
            <a:pPr lvl="1" eaLnBrk="1" hangingPunct="1"/>
            <a:r>
              <a:rPr lang="en-US" smtClean="0"/>
              <a:t>DL: 300 mbps; UL: 75 mbps; 20 MHz channel</a:t>
            </a:r>
          </a:p>
          <a:p>
            <a:pPr lvl="1" eaLnBrk="1" hangingPunct="1"/>
            <a:r>
              <a:rPr lang="en-US" smtClean="0"/>
              <a:t>Latency from 40-50 to 10 ms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11125" y="177800"/>
            <a:ext cx="8499475" cy="484188"/>
          </a:xfrm>
        </p:spPr>
        <p:txBody>
          <a:bodyPr/>
          <a:lstStyle/>
          <a:p>
            <a:pPr eaLnBrk="1" hangingPunct="1"/>
            <a:r>
              <a:rPr lang="en-US" smtClean="0"/>
              <a:t>Worldwide Interoperability for Microwave Access (WiMAX)</a:t>
            </a:r>
          </a:p>
        </p:txBody>
      </p:sp>
      <p:sp>
        <p:nvSpPr>
          <p:cNvPr id="25602" name="Content Placeholder 2"/>
          <p:cNvSpPr>
            <a:spLocks noGrp="1"/>
          </p:cNvSpPr>
          <p:nvPr>
            <p:ph idx="1"/>
          </p:nvPr>
        </p:nvSpPr>
        <p:spPr>
          <a:xfrm>
            <a:off x="111125" y="1219200"/>
            <a:ext cx="8728075" cy="4383088"/>
          </a:xfrm>
        </p:spPr>
        <p:txBody>
          <a:bodyPr/>
          <a:lstStyle/>
          <a:p>
            <a:pPr eaLnBrk="1" hangingPunct="1"/>
            <a:r>
              <a:rPr lang="en-US" sz="2400" smtClean="0"/>
              <a:t>WiMAX is a global effort to bring the benefit of standards to the broadband fixed wireless (BFW) market. In particular, WiMAX is designed to apply technology innovation and scale economics to the BFW market in a bid to transform it from a niche to a mass-market opportunity. One way WiMAX developers plan to do this is by evolving fixed-wireless technology to support mobility, which will bring WiMAX into competition with 3G/3.5G technologies such as WCDMA/HSDPA and EV-DO/EV-DOrA.</a:t>
            </a:r>
          </a:p>
          <a:p>
            <a:pPr eaLnBrk="1" hangingPunct="1"/>
            <a:r>
              <a:rPr lang="en-US" sz="2400" smtClean="0"/>
              <a:t>There are two key groups developing and promoting WiMAX:</a:t>
            </a:r>
          </a:p>
          <a:p>
            <a:pPr lvl="1" eaLnBrk="1" hangingPunct="1"/>
            <a:r>
              <a:rPr lang="en-US" sz="1800" smtClean="0"/>
              <a:t>The IEEE 802.16 Working Group on Broadband Wireless Access Standards is responsible for creating 802.16 standards for Wireless Metropolitan Area Networks (WMAN).</a:t>
            </a:r>
          </a:p>
          <a:p>
            <a:pPr lvl="1" eaLnBrk="1" hangingPunct="1"/>
            <a:r>
              <a:rPr lang="en-US" sz="1800" smtClean="0"/>
              <a:t>The WiMAX Forum is responsible for commercializing WiMAX systems. It develops profiles based on IEEE 802.16 standards and harmonized ETSI HiperMAN standard, and interoperability certification programms for products based on those profiles.</a:t>
            </a:r>
            <a:endParaRPr lang="en-US" sz="20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1204" y="177114"/>
            <a:ext cx="9032796" cy="877163"/>
          </a:xfrm>
        </p:spPr>
        <p:txBody>
          <a:bodyPr/>
          <a:lstStyle/>
          <a:p>
            <a:r>
              <a:rPr lang="en-US" dirty="0" smtClean="0"/>
              <a:t>Point-to-Point Architecture </a:t>
            </a:r>
            <a:br>
              <a:rPr lang="en-US" dirty="0" smtClean="0"/>
            </a:br>
            <a:endParaRPr lang="en-US" dirty="0"/>
          </a:p>
        </p:txBody>
      </p:sp>
      <p:sp>
        <p:nvSpPr>
          <p:cNvPr id="31" name="TextBox 30"/>
          <p:cNvSpPr txBox="1"/>
          <p:nvPr/>
        </p:nvSpPr>
        <p:spPr>
          <a:xfrm>
            <a:off x="4451231" y="4623758"/>
            <a:ext cx="4416723"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buFont typeface="Arial" pitchFamily="34" charset="0"/>
              <a:buChar char="•"/>
            </a:pPr>
            <a:r>
              <a:rPr lang="en-US" dirty="0" smtClean="0"/>
              <a:t>Dedicated long-rang, high capacity link. </a:t>
            </a:r>
          </a:p>
          <a:p>
            <a:pPr>
              <a:buFont typeface="Arial" pitchFamily="34" charset="0"/>
              <a:buChar char="•"/>
            </a:pPr>
            <a:r>
              <a:rPr lang="en-US" dirty="0" smtClean="0"/>
              <a:t>Used for backhaul</a:t>
            </a:r>
          </a:p>
          <a:p>
            <a:pPr>
              <a:buFont typeface="Arial" pitchFamily="34" charset="0"/>
              <a:buChar char="•"/>
            </a:pPr>
            <a:r>
              <a:rPr lang="en-US" dirty="0" smtClean="0"/>
              <a:t>Coverage area </a:t>
            </a:r>
            <a:r>
              <a:rPr lang="en-US" dirty="0" smtClean="0"/>
              <a:t>is approximately </a:t>
            </a:r>
            <a:r>
              <a:rPr lang="en-US" dirty="0" smtClean="0"/>
              <a:t>30 miles.</a:t>
            </a:r>
          </a:p>
          <a:p>
            <a:pPr>
              <a:buFont typeface="Arial" pitchFamily="34" charset="0"/>
              <a:buChar char="•"/>
            </a:pPr>
            <a:r>
              <a:rPr lang="en-US" dirty="0" smtClean="0"/>
              <a:t>LOS or NLOS </a:t>
            </a:r>
            <a:r>
              <a:rPr lang="en-US" dirty="0" smtClean="0"/>
              <a:t>signal </a:t>
            </a:r>
            <a:r>
              <a:rPr lang="en-US" dirty="0" smtClean="0"/>
              <a:t>propagation is assumed</a:t>
            </a:r>
            <a:endParaRPr lang="en-US" dirty="0"/>
          </a:p>
        </p:txBody>
      </p:sp>
      <p:sp>
        <p:nvSpPr>
          <p:cNvPr id="65" name="TextBox 64"/>
          <p:cNvSpPr txBox="1"/>
          <p:nvPr/>
        </p:nvSpPr>
        <p:spPr>
          <a:xfrm>
            <a:off x="6556076" y="1052422"/>
            <a:ext cx="2582758" cy="369332"/>
          </a:xfrm>
          <a:prstGeom prst="rect">
            <a:avLst/>
          </a:prstGeom>
          <a:noFill/>
        </p:spPr>
        <p:txBody>
          <a:bodyPr wrap="none" rtlCol="0">
            <a:spAutoFit/>
          </a:bodyPr>
          <a:lstStyle/>
          <a:p>
            <a:r>
              <a:rPr lang="en-US" dirty="0" smtClean="0"/>
              <a:t>S</a:t>
            </a:r>
            <a:r>
              <a:rPr lang="en-US" dirty="0" smtClean="0"/>
              <a:t>S- Subscriber Station</a:t>
            </a:r>
            <a:endParaRPr lang="en-US" dirty="0"/>
          </a:p>
        </p:txBody>
      </p:sp>
      <p:grpSp>
        <p:nvGrpSpPr>
          <p:cNvPr id="20" name="Group 19"/>
          <p:cNvGrpSpPr/>
          <p:nvPr/>
        </p:nvGrpSpPr>
        <p:grpSpPr>
          <a:xfrm>
            <a:off x="540587" y="1345720"/>
            <a:ext cx="4226450" cy="3839534"/>
            <a:chOff x="609598" y="828135"/>
            <a:chExt cx="4226450" cy="3839534"/>
          </a:xfrm>
        </p:grpSpPr>
        <p:sp>
          <p:nvSpPr>
            <p:cNvPr id="29" name="Oval 28"/>
            <p:cNvSpPr/>
            <p:nvPr/>
          </p:nvSpPr>
          <p:spPr>
            <a:xfrm>
              <a:off x="609598" y="828135"/>
              <a:ext cx="4221193" cy="3817788"/>
            </a:xfrm>
            <a:prstGeom prst="ellipse">
              <a:avLst/>
            </a:prstGeom>
            <a:solidFill>
              <a:srgbClr val="DBEEF4">
                <a:alpha val="50196"/>
              </a:srgbClr>
            </a:solidFill>
            <a:ln w="952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473983" y="4207533"/>
              <a:ext cx="492443" cy="369332"/>
            </a:xfrm>
            <a:prstGeom prst="rect">
              <a:avLst/>
            </a:prstGeom>
            <a:noFill/>
          </p:spPr>
          <p:txBody>
            <a:bodyPr wrap="none" rtlCol="0">
              <a:spAutoFit/>
            </a:bodyPr>
            <a:lstStyle/>
            <a:p>
              <a:r>
                <a:rPr lang="en-US" dirty="0" smtClean="0"/>
                <a:t>B</a:t>
              </a:r>
              <a:r>
                <a:rPr lang="en-US" dirty="0" smtClean="0"/>
                <a:t>S</a:t>
              </a:r>
              <a:endParaRPr lang="en-US" dirty="0"/>
            </a:p>
          </p:txBody>
        </p:sp>
        <p:sp>
          <p:nvSpPr>
            <p:cNvPr id="53" name="TextBox 52"/>
            <p:cNvSpPr txBox="1"/>
            <p:nvPr/>
          </p:nvSpPr>
          <p:spPr>
            <a:xfrm>
              <a:off x="4058368" y="3385149"/>
              <a:ext cx="492443" cy="369332"/>
            </a:xfrm>
            <a:prstGeom prst="rect">
              <a:avLst/>
            </a:prstGeom>
            <a:noFill/>
          </p:spPr>
          <p:txBody>
            <a:bodyPr wrap="none" rtlCol="0">
              <a:spAutoFit/>
            </a:bodyPr>
            <a:lstStyle/>
            <a:p>
              <a:r>
                <a:rPr lang="en-US" dirty="0" smtClean="0"/>
                <a:t>SS</a:t>
              </a:r>
              <a:endParaRPr lang="en-US" dirty="0"/>
            </a:p>
          </p:txBody>
        </p:sp>
        <p:sp>
          <p:nvSpPr>
            <p:cNvPr id="55" name="TextBox 54"/>
            <p:cNvSpPr txBox="1"/>
            <p:nvPr/>
          </p:nvSpPr>
          <p:spPr>
            <a:xfrm>
              <a:off x="2586127" y="1378070"/>
              <a:ext cx="492443" cy="369332"/>
            </a:xfrm>
            <a:prstGeom prst="rect">
              <a:avLst/>
            </a:prstGeom>
            <a:noFill/>
          </p:spPr>
          <p:txBody>
            <a:bodyPr wrap="none" rtlCol="0">
              <a:spAutoFit/>
            </a:bodyPr>
            <a:lstStyle/>
            <a:p>
              <a:r>
                <a:rPr lang="en-US" dirty="0" smtClean="0"/>
                <a:t>SS</a:t>
              </a:r>
              <a:endParaRPr lang="en-US" dirty="0"/>
            </a:p>
          </p:txBody>
        </p:sp>
        <p:sp>
          <p:nvSpPr>
            <p:cNvPr id="57" name="TextBox 56"/>
            <p:cNvSpPr txBox="1"/>
            <p:nvPr/>
          </p:nvSpPr>
          <p:spPr>
            <a:xfrm>
              <a:off x="1243281" y="3313262"/>
              <a:ext cx="492443" cy="369332"/>
            </a:xfrm>
            <a:prstGeom prst="rect">
              <a:avLst/>
            </a:prstGeom>
            <a:noFill/>
          </p:spPr>
          <p:txBody>
            <a:bodyPr wrap="none" rtlCol="0">
              <a:spAutoFit/>
            </a:bodyPr>
            <a:lstStyle/>
            <a:p>
              <a:r>
                <a:rPr lang="en-US" dirty="0" smtClean="0"/>
                <a:t>B</a:t>
              </a:r>
              <a:r>
                <a:rPr lang="en-US" dirty="0" smtClean="0"/>
                <a:t>S</a:t>
              </a:r>
              <a:endParaRPr lang="en-US" dirty="0"/>
            </a:p>
          </p:txBody>
        </p:sp>
        <p:cxnSp>
          <p:nvCxnSpPr>
            <p:cNvPr id="67" name="Straight Connector 66"/>
            <p:cNvCxnSpPr/>
            <p:nvPr/>
          </p:nvCxnSpPr>
          <p:spPr>
            <a:xfrm flipV="1">
              <a:off x="1130061" y="931653"/>
              <a:ext cx="2130724" cy="1690780"/>
            </a:xfrm>
            <a:prstGeom prst="line">
              <a:avLst/>
            </a:prstGeom>
          </p:spPr>
          <p:style>
            <a:lnRef idx="1">
              <a:schemeClr val="accent1"/>
            </a:lnRef>
            <a:fillRef idx="0">
              <a:schemeClr val="accent1"/>
            </a:fillRef>
            <a:effectRef idx="0">
              <a:schemeClr val="accent1"/>
            </a:effectRef>
            <a:fontRef idx="minor">
              <a:schemeClr val="tx1"/>
            </a:fontRef>
          </p:style>
        </p:cxnSp>
        <p:pic>
          <p:nvPicPr>
            <p:cNvPr id="68" name="Picture 67" descr="bldg_tower.png"/>
            <p:cNvPicPr>
              <a:picLocks noChangeAspect="1"/>
            </p:cNvPicPr>
            <p:nvPr/>
          </p:nvPicPr>
          <p:blipFill>
            <a:blip r:embed="rId2" cstate="print"/>
            <a:stretch>
              <a:fillRect/>
            </a:stretch>
          </p:blipFill>
          <p:spPr>
            <a:xfrm>
              <a:off x="932594" y="2560234"/>
              <a:ext cx="533401" cy="807722"/>
            </a:xfrm>
            <a:prstGeom prst="rect">
              <a:avLst/>
            </a:prstGeom>
            <a:effectLst>
              <a:outerShdw blurRad="50800" dist="38100" dir="2700000" algn="tl" rotWithShape="0">
                <a:prstClr val="black">
                  <a:alpha val="40000"/>
                </a:prstClr>
              </a:outerShdw>
            </a:effectLst>
          </p:spPr>
        </p:pic>
        <p:pic>
          <p:nvPicPr>
            <p:cNvPr id="70" name="Picture 69" descr="bldg_tower.png"/>
            <p:cNvPicPr>
              <a:picLocks noChangeAspect="1"/>
            </p:cNvPicPr>
            <p:nvPr/>
          </p:nvPicPr>
          <p:blipFill>
            <a:blip r:embed="rId2" cstate="print"/>
            <a:stretch>
              <a:fillRect/>
            </a:stretch>
          </p:blipFill>
          <p:spPr>
            <a:xfrm>
              <a:off x="4302647" y="2574611"/>
              <a:ext cx="533401" cy="807722"/>
            </a:xfrm>
            <a:prstGeom prst="rect">
              <a:avLst/>
            </a:prstGeom>
            <a:effectLst>
              <a:outerShdw blurRad="50800" dist="38100" dir="2700000" algn="tl" rotWithShape="0">
                <a:prstClr val="black">
                  <a:alpha val="40000"/>
                </a:prstClr>
              </a:outerShdw>
            </a:effectLst>
          </p:spPr>
        </p:pic>
        <p:pic>
          <p:nvPicPr>
            <p:cNvPr id="74" name="Picture 73" descr="bldg_tower.png"/>
            <p:cNvPicPr>
              <a:picLocks noChangeAspect="1"/>
            </p:cNvPicPr>
            <p:nvPr/>
          </p:nvPicPr>
          <p:blipFill>
            <a:blip r:embed="rId2" cstate="print"/>
            <a:stretch>
              <a:fillRect/>
            </a:stretch>
          </p:blipFill>
          <p:spPr>
            <a:xfrm>
              <a:off x="1947635" y="3859947"/>
              <a:ext cx="533401" cy="807722"/>
            </a:xfrm>
            <a:prstGeom prst="rect">
              <a:avLst/>
            </a:prstGeom>
            <a:effectLst>
              <a:outerShdw blurRad="50800" dist="38100" dir="2700000" algn="tl" rotWithShape="0">
                <a:prstClr val="black">
                  <a:alpha val="40000"/>
                </a:prstClr>
              </a:outerShdw>
            </a:effectLst>
          </p:spPr>
        </p:pic>
        <p:pic>
          <p:nvPicPr>
            <p:cNvPr id="71" name="Picture 70" descr="bldg_tower.png"/>
            <p:cNvPicPr>
              <a:picLocks noChangeAspect="1"/>
            </p:cNvPicPr>
            <p:nvPr/>
          </p:nvPicPr>
          <p:blipFill>
            <a:blip r:embed="rId2" cstate="print"/>
            <a:stretch>
              <a:fillRect/>
            </a:stretch>
          </p:blipFill>
          <p:spPr>
            <a:xfrm>
              <a:off x="3100700" y="837827"/>
              <a:ext cx="533401" cy="807722"/>
            </a:xfrm>
            <a:prstGeom prst="rect">
              <a:avLst/>
            </a:prstGeom>
            <a:effectLst>
              <a:outerShdw blurRad="50800" dist="38100" dir="2700000" algn="tl" rotWithShape="0">
                <a:prstClr val="black">
                  <a:alpha val="40000"/>
                </a:prstClr>
              </a:outerShdw>
            </a:effectLst>
          </p:spPr>
        </p:pic>
        <p:sp>
          <p:nvSpPr>
            <p:cNvPr id="27" name="TextBox 26"/>
            <p:cNvSpPr txBox="1"/>
            <p:nvPr/>
          </p:nvSpPr>
          <p:spPr>
            <a:xfrm>
              <a:off x="1591213" y="1504591"/>
              <a:ext cx="646331" cy="369332"/>
            </a:xfrm>
            <a:prstGeom prst="rect">
              <a:avLst/>
            </a:prstGeom>
            <a:noFill/>
          </p:spPr>
          <p:txBody>
            <a:bodyPr wrap="none" rtlCol="0">
              <a:spAutoFit/>
            </a:bodyPr>
            <a:lstStyle/>
            <a:p>
              <a:r>
                <a:rPr lang="en-US" dirty="0" smtClean="0"/>
                <a:t>LOS</a:t>
              </a:r>
              <a:endParaRPr lang="en-US" dirty="0"/>
            </a:p>
          </p:txBody>
        </p:sp>
        <p:pic>
          <p:nvPicPr>
            <p:cNvPr id="28" name="Picture 27" descr="bldg_tower.png"/>
            <p:cNvPicPr>
              <a:picLocks noChangeAspect="1"/>
            </p:cNvPicPr>
            <p:nvPr/>
          </p:nvPicPr>
          <p:blipFill>
            <a:blip r:embed="rId2" cstate="print"/>
            <a:stretch>
              <a:fillRect/>
            </a:stretch>
          </p:blipFill>
          <p:spPr>
            <a:xfrm>
              <a:off x="3023062" y="2873660"/>
              <a:ext cx="533401" cy="807722"/>
            </a:xfrm>
            <a:prstGeom prst="rect">
              <a:avLst/>
            </a:prstGeom>
            <a:effectLst>
              <a:outerShdw blurRad="50800" dist="38100" dir="2700000" algn="tl" rotWithShape="0">
                <a:prstClr val="black">
                  <a:alpha val="40000"/>
                </a:prstClr>
              </a:outerShdw>
            </a:effectLst>
          </p:spPr>
        </p:pic>
        <p:sp>
          <p:nvSpPr>
            <p:cNvPr id="35" name="Freeform 34"/>
            <p:cNvSpPr/>
            <p:nvPr/>
          </p:nvSpPr>
          <p:spPr>
            <a:xfrm>
              <a:off x="2139351" y="2622430"/>
              <a:ext cx="2363638" cy="1250830"/>
            </a:xfrm>
            <a:custGeom>
              <a:avLst/>
              <a:gdLst>
                <a:gd name="connsiteX0" fmla="*/ 0 w 2363638"/>
                <a:gd name="connsiteY0" fmla="*/ 1250830 h 1250830"/>
                <a:gd name="connsiteX1" fmla="*/ 1380226 w 2363638"/>
                <a:gd name="connsiteY1" fmla="*/ 819510 h 1250830"/>
                <a:gd name="connsiteX2" fmla="*/ 2363638 w 2363638"/>
                <a:gd name="connsiteY2" fmla="*/ 0 h 1250830"/>
              </a:gdLst>
              <a:ahLst/>
              <a:cxnLst>
                <a:cxn ang="0">
                  <a:pos x="connsiteX0" y="connsiteY0"/>
                </a:cxn>
                <a:cxn ang="0">
                  <a:pos x="connsiteX1" y="connsiteY1"/>
                </a:cxn>
                <a:cxn ang="0">
                  <a:pos x="connsiteX2" y="connsiteY2"/>
                </a:cxn>
              </a:cxnLst>
              <a:rect l="l" t="t" r="r" b="b"/>
              <a:pathLst>
                <a:path w="2363638" h="1250830">
                  <a:moveTo>
                    <a:pt x="0" y="1250830"/>
                  </a:moveTo>
                  <a:cubicBezTo>
                    <a:pt x="493143" y="1139406"/>
                    <a:pt x="986286" y="1027982"/>
                    <a:pt x="1380226" y="819510"/>
                  </a:cubicBezTo>
                  <a:cubicBezTo>
                    <a:pt x="1774166" y="611038"/>
                    <a:pt x="2068902" y="305519"/>
                    <a:pt x="2363638"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p:cNvSpPr txBox="1"/>
            <p:nvPr/>
          </p:nvSpPr>
          <p:spPr>
            <a:xfrm>
              <a:off x="3175599" y="3796342"/>
              <a:ext cx="813043" cy="369332"/>
            </a:xfrm>
            <a:prstGeom prst="rect">
              <a:avLst/>
            </a:prstGeom>
            <a:noFill/>
          </p:spPr>
          <p:txBody>
            <a:bodyPr wrap="none" rtlCol="0">
              <a:spAutoFit/>
            </a:bodyPr>
            <a:lstStyle/>
            <a:p>
              <a:r>
                <a:rPr lang="en-US" dirty="0" smtClean="0"/>
                <a:t>NLOS</a:t>
              </a:r>
              <a:endParaRPr lang="en-US" dirty="0"/>
            </a:p>
          </p:txBody>
        </p:sp>
        <p:cxnSp>
          <p:nvCxnSpPr>
            <p:cNvPr id="38" name="Straight Connector 37"/>
            <p:cNvCxnSpPr/>
            <p:nvPr/>
          </p:nvCxnSpPr>
          <p:spPr>
            <a:xfrm rot="5400000" flipH="1" flipV="1">
              <a:off x="1465294" y="1330877"/>
              <a:ext cx="2699584" cy="2984833"/>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1204" y="177114"/>
            <a:ext cx="9032796" cy="1269578"/>
          </a:xfrm>
        </p:spPr>
        <p:txBody>
          <a:bodyPr/>
          <a:lstStyle/>
          <a:p>
            <a:pPr algn="ctr"/>
            <a:r>
              <a:rPr lang="en-US" dirty="0" smtClean="0"/>
              <a:t>Point-to-Multipoint Architecture</a:t>
            </a:r>
            <a:br>
              <a:rPr lang="en-US" dirty="0" smtClean="0"/>
            </a:br>
            <a:r>
              <a:rPr lang="en-US" dirty="0" smtClean="0"/>
              <a:t>802.16-2004</a:t>
            </a:r>
            <a:r>
              <a:rPr lang="en-US" dirty="0" smtClean="0"/>
              <a:t> </a:t>
            </a:r>
            <a:br>
              <a:rPr lang="en-US" dirty="0" smtClean="0"/>
            </a:br>
            <a:endParaRPr lang="en-US" dirty="0"/>
          </a:p>
        </p:txBody>
      </p:sp>
      <p:sp>
        <p:nvSpPr>
          <p:cNvPr id="31" name="TextBox 30"/>
          <p:cNvSpPr txBox="1"/>
          <p:nvPr/>
        </p:nvSpPr>
        <p:spPr>
          <a:xfrm>
            <a:off x="4568658" y="4908430"/>
            <a:ext cx="4454572"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buFont typeface="Arial" pitchFamily="34" charset="0"/>
              <a:buChar char="•"/>
            </a:pPr>
            <a:r>
              <a:rPr lang="en-US" dirty="0" smtClean="0"/>
              <a:t>Central BS supports multiple SSs</a:t>
            </a:r>
          </a:p>
          <a:p>
            <a:pPr>
              <a:buFont typeface="Arial" pitchFamily="34" charset="0"/>
              <a:buChar char="•"/>
            </a:pPr>
            <a:r>
              <a:rPr lang="en-US" dirty="0" smtClean="0"/>
              <a:t>Last mile broadband access</a:t>
            </a:r>
          </a:p>
          <a:p>
            <a:pPr>
              <a:buFont typeface="Arial" pitchFamily="34" charset="0"/>
              <a:buChar char="•"/>
            </a:pPr>
            <a:r>
              <a:rPr lang="en-US" dirty="0" smtClean="0"/>
              <a:t>Coverage area </a:t>
            </a:r>
            <a:r>
              <a:rPr lang="en-US" dirty="0" smtClean="0"/>
              <a:t>is approximately </a:t>
            </a:r>
            <a:r>
              <a:rPr lang="en-US" dirty="0" smtClean="0"/>
              <a:t>5 miles.</a:t>
            </a:r>
          </a:p>
          <a:p>
            <a:pPr>
              <a:buFont typeface="Arial" pitchFamily="34" charset="0"/>
              <a:buChar char="•"/>
            </a:pPr>
            <a:r>
              <a:rPr lang="en-US" dirty="0" smtClean="0"/>
              <a:t>LOS or NLOS </a:t>
            </a:r>
            <a:r>
              <a:rPr lang="en-US" dirty="0" smtClean="0"/>
              <a:t>signal </a:t>
            </a:r>
            <a:r>
              <a:rPr lang="en-US" dirty="0" smtClean="0"/>
              <a:t>propagation is assumed</a:t>
            </a:r>
            <a:endParaRPr lang="en-US" dirty="0"/>
          </a:p>
        </p:txBody>
      </p:sp>
      <p:sp>
        <p:nvSpPr>
          <p:cNvPr id="65" name="TextBox 64"/>
          <p:cNvSpPr txBox="1"/>
          <p:nvPr/>
        </p:nvSpPr>
        <p:spPr>
          <a:xfrm>
            <a:off x="6556076" y="1052422"/>
            <a:ext cx="2582758" cy="369332"/>
          </a:xfrm>
          <a:prstGeom prst="rect">
            <a:avLst/>
          </a:prstGeom>
          <a:noFill/>
        </p:spPr>
        <p:txBody>
          <a:bodyPr wrap="none" rtlCol="0">
            <a:spAutoFit/>
          </a:bodyPr>
          <a:lstStyle/>
          <a:p>
            <a:r>
              <a:rPr lang="en-US" dirty="0" smtClean="0"/>
              <a:t>S</a:t>
            </a:r>
            <a:r>
              <a:rPr lang="en-US" dirty="0" smtClean="0"/>
              <a:t>S- Subscriber Station</a:t>
            </a:r>
            <a:endParaRPr lang="en-US" dirty="0"/>
          </a:p>
        </p:txBody>
      </p:sp>
      <p:grpSp>
        <p:nvGrpSpPr>
          <p:cNvPr id="25" name="Group 24"/>
          <p:cNvGrpSpPr/>
          <p:nvPr/>
        </p:nvGrpSpPr>
        <p:grpSpPr>
          <a:xfrm>
            <a:off x="678609" y="1302587"/>
            <a:ext cx="4221193" cy="4132055"/>
            <a:chOff x="626850" y="923024"/>
            <a:chExt cx="4221193" cy="4132055"/>
          </a:xfrm>
        </p:grpSpPr>
        <p:pic>
          <p:nvPicPr>
            <p:cNvPr id="71" name="Picture 70" descr="bldg_tower.png"/>
            <p:cNvPicPr>
              <a:picLocks noChangeAspect="1"/>
            </p:cNvPicPr>
            <p:nvPr/>
          </p:nvPicPr>
          <p:blipFill>
            <a:blip r:embed="rId2" cstate="print"/>
            <a:stretch>
              <a:fillRect/>
            </a:stretch>
          </p:blipFill>
          <p:spPr>
            <a:xfrm>
              <a:off x="1927508" y="941344"/>
              <a:ext cx="533401" cy="807722"/>
            </a:xfrm>
            <a:prstGeom prst="rect">
              <a:avLst/>
            </a:prstGeom>
            <a:effectLst>
              <a:outerShdw blurRad="50800" dist="38100" dir="2700000" algn="tl" rotWithShape="0">
                <a:prstClr val="black">
                  <a:alpha val="40000"/>
                </a:prstClr>
              </a:outerShdw>
            </a:effectLst>
          </p:spPr>
        </p:pic>
        <p:sp>
          <p:nvSpPr>
            <p:cNvPr id="29" name="Oval 28"/>
            <p:cNvSpPr/>
            <p:nvPr/>
          </p:nvSpPr>
          <p:spPr>
            <a:xfrm>
              <a:off x="626850" y="923024"/>
              <a:ext cx="4221193" cy="4132055"/>
            </a:xfrm>
            <a:prstGeom prst="ellipse">
              <a:avLst/>
            </a:prstGeom>
            <a:solidFill>
              <a:srgbClr val="DBEEF4">
                <a:alpha val="50196"/>
              </a:srgbClr>
            </a:solidFill>
            <a:ln w="952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396345" y="3482915"/>
              <a:ext cx="492443" cy="369332"/>
            </a:xfrm>
            <a:prstGeom prst="rect">
              <a:avLst/>
            </a:prstGeom>
            <a:noFill/>
          </p:spPr>
          <p:txBody>
            <a:bodyPr wrap="none" rtlCol="0">
              <a:spAutoFit/>
            </a:bodyPr>
            <a:lstStyle/>
            <a:p>
              <a:r>
                <a:rPr lang="en-US" dirty="0" smtClean="0"/>
                <a:t>B</a:t>
              </a:r>
              <a:r>
                <a:rPr lang="en-US" dirty="0" smtClean="0"/>
                <a:t>S</a:t>
              </a:r>
              <a:endParaRPr lang="en-US" dirty="0"/>
            </a:p>
          </p:txBody>
        </p:sp>
        <p:cxnSp>
          <p:nvCxnSpPr>
            <p:cNvPr id="49" name="Straight Connector 48"/>
            <p:cNvCxnSpPr/>
            <p:nvPr/>
          </p:nvCxnSpPr>
          <p:spPr>
            <a:xfrm rot="16200000" flipH="1">
              <a:off x="1479430" y="1651959"/>
              <a:ext cx="1708030" cy="422694"/>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954851" y="3471413"/>
              <a:ext cx="492443" cy="369332"/>
            </a:xfrm>
            <a:prstGeom prst="rect">
              <a:avLst/>
            </a:prstGeom>
            <a:noFill/>
          </p:spPr>
          <p:txBody>
            <a:bodyPr wrap="none" rtlCol="0">
              <a:spAutoFit/>
            </a:bodyPr>
            <a:lstStyle/>
            <a:p>
              <a:r>
                <a:rPr lang="en-US" dirty="0" smtClean="0"/>
                <a:t>SS</a:t>
              </a:r>
              <a:endParaRPr lang="en-US" dirty="0"/>
            </a:p>
          </p:txBody>
        </p:sp>
        <p:sp>
          <p:nvSpPr>
            <p:cNvPr id="55" name="TextBox 54"/>
            <p:cNvSpPr txBox="1"/>
            <p:nvPr/>
          </p:nvSpPr>
          <p:spPr>
            <a:xfrm>
              <a:off x="2586127" y="1378070"/>
              <a:ext cx="492443" cy="369332"/>
            </a:xfrm>
            <a:prstGeom prst="rect">
              <a:avLst/>
            </a:prstGeom>
            <a:noFill/>
          </p:spPr>
          <p:txBody>
            <a:bodyPr wrap="none" rtlCol="0">
              <a:spAutoFit/>
            </a:bodyPr>
            <a:lstStyle/>
            <a:p>
              <a:r>
                <a:rPr lang="en-US" dirty="0" smtClean="0"/>
                <a:t>SS</a:t>
              </a:r>
              <a:endParaRPr lang="en-US" dirty="0"/>
            </a:p>
          </p:txBody>
        </p:sp>
        <p:sp>
          <p:nvSpPr>
            <p:cNvPr id="56" name="TextBox 55"/>
            <p:cNvSpPr txBox="1"/>
            <p:nvPr/>
          </p:nvSpPr>
          <p:spPr>
            <a:xfrm>
              <a:off x="4023863" y="2393110"/>
              <a:ext cx="492443" cy="369332"/>
            </a:xfrm>
            <a:prstGeom prst="rect">
              <a:avLst/>
            </a:prstGeom>
            <a:noFill/>
          </p:spPr>
          <p:txBody>
            <a:bodyPr wrap="none" rtlCol="0">
              <a:spAutoFit/>
            </a:bodyPr>
            <a:lstStyle/>
            <a:p>
              <a:r>
                <a:rPr lang="en-US" dirty="0" smtClean="0"/>
                <a:t>SS</a:t>
              </a:r>
              <a:endParaRPr lang="en-US" dirty="0"/>
            </a:p>
          </p:txBody>
        </p:sp>
        <p:sp>
          <p:nvSpPr>
            <p:cNvPr id="57" name="TextBox 56"/>
            <p:cNvSpPr txBox="1"/>
            <p:nvPr/>
          </p:nvSpPr>
          <p:spPr>
            <a:xfrm>
              <a:off x="1243281" y="3313262"/>
              <a:ext cx="492443" cy="369332"/>
            </a:xfrm>
            <a:prstGeom prst="rect">
              <a:avLst/>
            </a:prstGeom>
            <a:noFill/>
          </p:spPr>
          <p:txBody>
            <a:bodyPr wrap="none" rtlCol="0">
              <a:spAutoFit/>
            </a:bodyPr>
            <a:lstStyle/>
            <a:p>
              <a:r>
                <a:rPr lang="en-US" dirty="0" smtClean="0"/>
                <a:t>SS</a:t>
              </a:r>
              <a:endParaRPr lang="en-US" dirty="0"/>
            </a:p>
          </p:txBody>
        </p:sp>
        <p:pic>
          <p:nvPicPr>
            <p:cNvPr id="68" name="Picture 67" descr="bldg_tower.png"/>
            <p:cNvPicPr>
              <a:picLocks noChangeAspect="1"/>
            </p:cNvPicPr>
            <p:nvPr/>
          </p:nvPicPr>
          <p:blipFill>
            <a:blip r:embed="rId2" cstate="print"/>
            <a:stretch>
              <a:fillRect/>
            </a:stretch>
          </p:blipFill>
          <p:spPr>
            <a:xfrm>
              <a:off x="3865575" y="1576822"/>
              <a:ext cx="533401" cy="807722"/>
            </a:xfrm>
            <a:prstGeom prst="rect">
              <a:avLst/>
            </a:prstGeom>
            <a:effectLst>
              <a:outerShdw blurRad="50800" dist="38100" dir="2700000" algn="tl" rotWithShape="0">
                <a:prstClr val="black">
                  <a:alpha val="40000"/>
                </a:prstClr>
              </a:outerShdw>
            </a:effectLst>
          </p:spPr>
        </p:pic>
        <p:pic>
          <p:nvPicPr>
            <p:cNvPr id="70" name="Picture 69" descr="bldg_tower.png"/>
            <p:cNvPicPr>
              <a:picLocks noChangeAspect="1"/>
            </p:cNvPicPr>
            <p:nvPr/>
          </p:nvPicPr>
          <p:blipFill>
            <a:blip r:embed="rId2" cstate="print"/>
            <a:stretch>
              <a:fillRect/>
            </a:stretch>
          </p:blipFill>
          <p:spPr>
            <a:xfrm>
              <a:off x="3793688" y="3506264"/>
              <a:ext cx="533401" cy="807722"/>
            </a:xfrm>
            <a:prstGeom prst="rect">
              <a:avLst/>
            </a:prstGeom>
            <a:effectLst>
              <a:outerShdw blurRad="50800" dist="38100" dir="2700000" algn="tl" rotWithShape="0">
                <a:prstClr val="black">
                  <a:alpha val="40000"/>
                </a:prstClr>
              </a:outerShdw>
            </a:effectLst>
          </p:spPr>
        </p:pic>
        <p:pic>
          <p:nvPicPr>
            <p:cNvPr id="74" name="Picture 73" descr="bldg_tower.png"/>
            <p:cNvPicPr>
              <a:picLocks noChangeAspect="1"/>
            </p:cNvPicPr>
            <p:nvPr/>
          </p:nvPicPr>
          <p:blipFill>
            <a:blip r:embed="rId2" cstate="print"/>
            <a:stretch>
              <a:fillRect/>
            </a:stretch>
          </p:blipFill>
          <p:spPr>
            <a:xfrm>
              <a:off x="877960" y="3376867"/>
              <a:ext cx="533401" cy="807722"/>
            </a:xfrm>
            <a:prstGeom prst="rect">
              <a:avLst/>
            </a:prstGeom>
            <a:effectLst>
              <a:outerShdw blurRad="50800" dist="38100" dir="2700000" algn="tl" rotWithShape="0">
                <a:prstClr val="black">
                  <a:alpha val="40000"/>
                </a:prstClr>
              </a:outerShdw>
            </a:effectLst>
          </p:spPr>
        </p:pic>
        <p:pic>
          <p:nvPicPr>
            <p:cNvPr id="17" name="Picture 16" descr="tower.png"/>
            <p:cNvPicPr>
              <a:picLocks noChangeAspect="1"/>
            </p:cNvPicPr>
            <p:nvPr/>
          </p:nvPicPr>
          <p:blipFill>
            <a:blip r:embed="rId3" cstate="print"/>
            <a:stretch>
              <a:fillRect/>
            </a:stretch>
          </p:blipFill>
          <p:spPr>
            <a:xfrm>
              <a:off x="2353164" y="2307573"/>
              <a:ext cx="512065" cy="1210058"/>
            </a:xfrm>
            <a:prstGeom prst="rect">
              <a:avLst/>
            </a:prstGeom>
          </p:spPr>
        </p:pic>
        <p:cxnSp>
          <p:nvCxnSpPr>
            <p:cNvPr id="19" name="Straight Connector 18"/>
            <p:cNvCxnSpPr/>
            <p:nvPr/>
          </p:nvCxnSpPr>
          <p:spPr>
            <a:xfrm rot="10800000" flipV="1">
              <a:off x="2622431" y="1679275"/>
              <a:ext cx="1420483" cy="1038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648309" y="2708694"/>
              <a:ext cx="1348596" cy="908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0800000" flipV="1">
              <a:off x="1078303" y="2691441"/>
              <a:ext cx="1526875" cy="750497"/>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1125" y="177800"/>
            <a:ext cx="8229600" cy="877163"/>
          </a:xfrm>
        </p:spPr>
        <p:txBody>
          <a:bodyPr/>
          <a:lstStyle/>
          <a:p>
            <a:pPr algn="ctr"/>
            <a:r>
              <a:rPr lang="en-US" dirty="0" smtClean="0"/>
              <a:t>Cellular Architecture using </a:t>
            </a:r>
            <a:r>
              <a:rPr lang="en-US" dirty="0" err="1" smtClean="0"/>
              <a:t>WiMAX</a:t>
            </a:r>
            <a:r>
              <a:rPr lang="en-US" dirty="0" smtClean="0"/>
              <a:t/>
            </a:r>
            <a:br>
              <a:rPr lang="en-US" dirty="0" smtClean="0"/>
            </a:br>
            <a:r>
              <a:rPr lang="en-US" dirty="0" smtClean="0"/>
              <a:t>(</a:t>
            </a:r>
            <a:r>
              <a:rPr lang="en-US" dirty="0" smtClean="0"/>
              <a:t>802.16e)</a:t>
            </a:r>
            <a:endParaRPr lang="en-US" dirty="0"/>
          </a:p>
        </p:txBody>
      </p:sp>
      <p:grpSp>
        <p:nvGrpSpPr>
          <p:cNvPr id="32" name="Group 31"/>
          <p:cNvGrpSpPr/>
          <p:nvPr/>
        </p:nvGrpSpPr>
        <p:grpSpPr>
          <a:xfrm>
            <a:off x="2505974" y="1324257"/>
            <a:ext cx="4813300" cy="3614964"/>
            <a:chOff x="2057400" y="1039586"/>
            <a:chExt cx="4813300" cy="3614964"/>
          </a:xfrm>
        </p:grpSpPr>
        <p:sp>
          <p:nvSpPr>
            <p:cNvPr id="29" name="Oval 28"/>
            <p:cNvSpPr/>
            <p:nvPr/>
          </p:nvSpPr>
          <p:spPr>
            <a:xfrm>
              <a:off x="4267200" y="2051050"/>
              <a:ext cx="2603500" cy="2603500"/>
            </a:xfrm>
            <a:prstGeom prst="ellipse">
              <a:avLst/>
            </a:prstGeom>
            <a:solidFill>
              <a:srgbClr val="DBEEF4">
                <a:alpha val="50196"/>
              </a:srgbClr>
            </a:solidFill>
            <a:ln w="952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057400" y="2051050"/>
              <a:ext cx="2603500" cy="2603500"/>
            </a:xfrm>
            <a:prstGeom prst="ellipse">
              <a:avLst/>
            </a:prstGeom>
            <a:solidFill>
              <a:srgbClr val="DBEEF4">
                <a:alpha val="50196"/>
              </a:srgbClr>
            </a:solidFill>
            <a:ln w="952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bldg_tower.png"/>
            <p:cNvPicPr>
              <a:picLocks noChangeAspect="1"/>
            </p:cNvPicPr>
            <p:nvPr/>
          </p:nvPicPr>
          <p:blipFill>
            <a:blip r:embed="rId2" cstate="print"/>
            <a:stretch>
              <a:fillRect/>
            </a:stretch>
          </p:blipFill>
          <p:spPr>
            <a:xfrm>
              <a:off x="2235183" y="2991555"/>
              <a:ext cx="533401" cy="807722"/>
            </a:xfrm>
            <a:prstGeom prst="rect">
              <a:avLst/>
            </a:prstGeom>
            <a:effectLst>
              <a:outerShdw blurRad="50800" dist="38100" dir="2700000" algn="tl" rotWithShape="0">
                <a:prstClr val="black">
                  <a:alpha val="40000"/>
                </a:prstClr>
              </a:outerShdw>
            </a:effectLst>
          </p:spPr>
        </p:pic>
        <p:pic>
          <p:nvPicPr>
            <p:cNvPr id="9" name="Picture 8" descr="car.png"/>
            <p:cNvPicPr>
              <a:picLocks noChangeAspect="1"/>
            </p:cNvPicPr>
            <p:nvPr/>
          </p:nvPicPr>
          <p:blipFill>
            <a:blip r:embed="rId3" cstate="print"/>
            <a:stretch>
              <a:fillRect/>
            </a:stretch>
          </p:blipFill>
          <p:spPr>
            <a:xfrm>
              <a:off x="4092804" y="3550301"/>
              <a:ext cx="789434" cy="533401"/>
            </a:xfrm>
            <a:prstGeom prst="rect">
              <a:avLst/>
            </a:prstGeom>
          </p:spPr>
        </p:pic>
        <p:pic>
          <p:nvPicPr>
            <p:cNvPr id="10" name="Picture 9" descr="laptop.png"/>
            <p:cNvPicPr>
              <a:picLocks noChangeAspect="1"/>
            </p:cNvPicPr>
            <p:nvPr/>
          </p:nvPicPr>
          <p:blipFill>
            <a:blip r:embed="rId4" cstate="print"/>
            <a:stretch>
              <a:fillRect/>
            </a:stretch>
          </p:blipFill>
          <p:spPr>
            <a:xfrm>
              <a:off x="3071447" y="3903784"/>
              <a:ext cx="569977" cy="554737"/>
            </a:xfrm>
            <a:prstGeom prst="rect">
              <a:avLst/>
            </a:prstGeom>
            <a:effectLst>
              <a:outerShdw blurRad="50800" dist="38100" dir="2700000" algn="tl" rotWithShape="0">
                <a:prstClr val="black">
                  <a:alpha val="40000"/>
                </a:prstClr>
              </a:outerShdw>
            </a:effectLst>
          </p:spPr>
        </p:pic>
        <p:pic>
          <p:nvPicPr>
            <p:cNvPr id="11" name="Picture 10" descr="phone.png"/>
            <p:cNvPicPr>
              <a:picLocks noChangeAspect="1"/>
            </p:cNvPicPr>
            <p:nvPr/>
          </p:nvPicPr>
          <p:blipFill>
            <a:blip r:embed="rId5" cstate="print"/>
            <a:stretch>
              <a:fillRect/>
            </a:stretch>
          </p:blipFill>
          <p:spPr>
            <a:xfrm>
              <a:off x="2766540" y="2292226"/>
              <a:ext cx="265177" cy="451105"/>
            </a:xfrm>
            <a:prstGeom prst="rect">
              <a:avLst/>
            </a:prstGeom>
            <a:effectLst>
              <a:outerShdw blurRad="50800" dist="38100" dir="2700000" algn="tl" rotWithShape="0">
                <a:prstClr val="black">
                  <a:alpha val="40000"/>
                </a:prstClr>
              </a:outerShdw>
            </a:effectLst>
          </p:spPr>
        </p:pic>
        <p:sp>
          <p:nvSpPr>
            <p:cNvPr id="12" name="TextBox 11"/>
            <p:cNvSpPr txBox="1"/>
            <p:nvPr/>
          </p:nvSpPr>
          <p:spPr>
            <a:xfrm>
              <a:off x="2768600" y="2705100"/>
              <a:ext cx="338554" cy="215444"/>
            </a:xfrm>
            <a:prstGeom prst="rect">
              <a:avLst/>
            </a:prstGeom>
            <a:noFill/>
          </p:spPr>
          <p:txBody>
            <a:bodyPr wrap="none" rtlCol="0">
              <a:spAutoFit/>
            </a:bodyPr>
            <a:lstStyle/>
            <a:p>
              <a:r>
                <a:rPr lang="en-US" sz="800" dirty="0" smtClean="0"/>
                <a:t>MS</a:t>
              </a:r>
              <a:endParaRPr lang="en-US" sz="800" dirty="0"/>
            </a:p>
          </p:txBody>
        </p:sp>
        <p:sp>
          <p:nvSpPr>
            <p:cNvPr id="15" name="TextBox 14"/>
            <p:cNvSpPr txBox="1"/>
            <p:nvPr/>
          </p:nvSpPr>
          <p:spPr>
            <a:xfrm>
              <a:off x="3181350" y="3543300"/>
              <a:ext cx="322524" cy="215444"/>
            </a:xfrm>
            <a:prstGeom prst="rect">
              <a:avLst/>
            </a:prstGeom>
            <a:noFill/>
          </p:spPr>
          <p:txBody>
            <a:bodyPr wrap="none" rtlCol="0">
              <a:spAutoFit/>
            </a:bodyPr>
            <a:lstStyle/>
            <a:p>
              <a:r>
                <a:rPr lang="en-US" sz="800" dirty="0" smtClean="0"/>
                <a:t>BS</a:t>
              </a:r>
              <a:endParaRPr lang="en-US" sz="800" dirty="0"/>
            </a:p>
          </p:txBody>
        </p:sp>
        <p:sp>
          <p:nvSpPr>
            <p:cNvPr id="16" name="TextBox 15"/>
            <p:cNvSpPr txBox="1"/>
            <p:nvPr/>
          </p:nvSpPr>
          <p:spPr>
            <a:xfrm>
              <a:off x="2190750" y="3790950"/>
              <a:ext cx="603050" cy="215444"/>
            </a:xfrm>
            <a:prstGeom prst="rect">
              <a:avLst/>
            </a:prstGeom>
            <a:noFill/>
          </p:spPr>
          <p:txBody>
            <a:bodyPr wrap="none" rtlCol="0">
              <a:spAutoFit/>
            </a:bodyPr>
            <a:lstStyle/>
            <a:p>
              <a:r>
                <a:rPr lang="en-US" sz="800" dirty="0" smtClean="0"/>
                <a:t>Fixed SS</a:t>
              </a:r>
              <a:endParaRPr lang="en-US" sz="800" dirty="0"/>
            </a:p>
          </p:txBody>
        </p:sp>
        <p:sp>
          <p:nvSpPr>
            <p:cNvPr id="17" name="TextBox 16"/>
            <p:cNvSpPr txBox="1"/>
            <p:nvPr/>
          </p:nvSpPr>
          <p:spPr>
            <a:xfrm>
              <a:off x="3219450" y="4419600"/>
              <a:ext cx="338554" cy="215444"/>
            </a:xfrm>
            <a:prstGeom prst="rect">
              <a:avLst/>
            </a:prstGeom>
            <a:noFill/>
          </p:spPr>
          <p:txBody>
            <a:bodyPr wrap="none" rtlCol="0">
              <a:spAutoFit/>
            </a:bodyPr>
            <a:lstStyle/>
            <a:p>
              <a:r>
                <a:rPr lang="en-US" sz="800" dirty="0" smtClean="0"/>
                <a:t>MS</a:t>
              </a:r>
              <a:endParaRPr lang="en-US" sz="800" dirty="0"/>
            </a:p>
          </p:txBody>
        </p:sp>
        <p:sp>
          <p:nvSpPr>
            <p:cNvPr id="18" name="TextBox 17"/>
            <p:cNvSpPr txBox="1"/>
            <p:nvPr/>
          </p:nvSpPr>
          <p:spPr>
            <a:xfrm>
              <a:off x="3867150" y="4102100"/>
              <a:ext cx="1367682" cy="215444"/>
            </a:xfrm>
            <a:prstGeom prst="rect">
              <a:avLst/>
            </a:prstGeom>
            <a:noFill/>
          </p:spPr>
          <p:txBody>
            <a:bodyPr wrap="none" rtlCol="0">
              <a:spAutoFit/>
            </a:bodyPr>
            <a:lstStyle/>
            <a:p>
              <a:r>
                <a:rPr lang="en-US" sz="800" dirty="0" smtClean="0"/>
                <a:t>MS Handoff between BSs</a:t>
              </a:r>
              <a:endParaRPr lang="en-US" sz="800" dirty="0"/>
            </a:p>
          </p:txBody>
        </p:sp>
        <p:pic>
          <p:nvPicPr>
            <p:cNvPr id="19" name="Picture 18" descr="phone.png"/>
            <p:cNvPicPr>
              <a:picLocks noChangeAspect="1"/>
            </p:cNvPicPr>
            <p:nvPr/>
          </p:nvPicPr>
          <p:blipFill>
            <a:blip r:embed="rId5" cstate="print"/>
            <a:stretch>
              <a:fillRect/>
            </a:stretch>
          </p:blipFill>
          <p:spPr>
            <a:xfrm>
              <a:off x="3915890" y="2419226"/>
              <a:ext cx="265177" cy="451105"/>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3917950" y="2832100"/>
              <a:ext cx="338554" cy="215444"/>
            </a:xfrm>
            <a:prstGeom prst="rect">
              <a:avLst/>
            </a:prstGeom>
            <a:noFill/>
          </p:spPr>
          <p:txBody>
            <a:bodyPr wrap="none" rtlCol="0">
              <a:spAutoFit/>
            </a:bodyPr>
            <a:lstStyle/>
            <a:p>
              <a:r>
                <a:rPr lang="en-US" sz="800" dirty="0" smtClean="0"/>
                <a:t>MS</a:t>
              </a:r>
              <a:endParaRPr lang="en-US" sz="800" dirty="0"/>
            </a:p>
          </p:txBody>
        </p:sp>
        <p:pic>
          <p:nvPicPr>
            <p:cNvPr id="21" name="Picture 20" descr="bldg_tower.png"/>
            <p:cNvPicPr>
              <a:picLocks noChangeAspect="1"/>
            </p:cNvPicPr>
            <p:nvPr/>
          </p:nvPicPr>
          <p:blipFill>
            <a:blip r:embed="rId2" cstate="print"/>
            <a:stretch>
              <a:fillRect/>
            </a:stretch>
          </p:blipFill>
          <p:spPr>
            <a:xfrm>
              <a:off x="5994383" y="2305755"/>
              <a:ext cx="533401" cy="807722"/>
            </a:xfrm>
            <a:prstGeom prst="rect">
              <a:avLst/>
            </a:prstGeom>
            <a:effectLst>
              <a:outerShdw blurRad="50800" dist="38100" dir="2700000" algn="tl" rotWithShape="0">
                <a:prstClr val="black">
                  <a:alpha val="40000"/>
                </a:prstClr>
              </a:outerShdw>
            </a:effectLst>
          </p:spPr>
        </p:pic>
        <p:sp>
          <p:nvSpPr>
            <p:cNvPr id="22" name="TextBox 21"/>
            <p:cNvSpPr txBox="1"/>
            <p:nvPr/>
          </p:nvSpPr>
          <p:spPr>
            <a:xfrm>
              <a:off x="5949950" y="3105150"/>
              <a:ext cx="603050" cy="215444"/>
            </a:xfrm>
            <a:prstGeom prst="rect">
              <a:avLst/>
            </a:prstGeom>
            <a:noFill/>
          </p:spPr>
          <p:txBody>
            <a:bodyPr wrap="none" rtlCol="0">
              <a:spAutoFit/>
            </a:bodyPr>
            <a:lstStyle/>
            <a:p>
              <a:r>
                <a:rPr lang="en-US" sz="800" dirty="0" smtClean="0"/>
                <a:t>Fixed SS</a:t>
              </a:r>
              <a:endParaRPr lang="en-US" sz="800" dirty="0"/>
            </a:p>
          </p:txBody>
        </p:sp>
        <p:pic>
          <p:nvPicPr>
            <p:cNvPr id="23" name="Picture 22" descr="laptop.png"/>
            <p:cNvPicPr>
              <a:picLocks noChangeAspect="1"/>
            </p:cNvPicPr>
            <p:nvPr/>
          </p:nvPicPr>
          <p:blipFill>
            <a:blip r:embed="rId4" cstate="print"/>
            <a:stretch>
              <a:fillRect/>
            </a:stretch>
          </p:blipFill>
          <p:spPr>
            <a:xfrm>
              <a:off x="4785947" y="2303584"/>
              <a:ext cx="569977" cy="554737"/>
            </a:xfrm>
            <a:prstGeom prst="rect">
              <a:avLst/>
            </a:prstGeom>
            <a:effectLst>
              <a:outerShdw blurRad="50800" dist="38100" dir="2700000" algn="tl" rotWithShape="0">
                <a:prstClr val="black">
                  <a:alpha val="40000"/>
                </a:prstClr>
              </a:outerShdw>
            </a:effectLst>
          </p:spPr>
        </p:pic>
        <p:sp>
          <p:nvSpPr>
            <p:cNvPr id="24" name="TextBox 23"/>
            <p:cNvSpPr txBox="1"/>
            <p:nvPr/>
          </p:nvSpPr>
          <p:spPr>
            <a:xfrm>
              <a:off x="4933950" y="2819400"/>
              <a:ext cx="338554" cy="215444"/>
            </a:xfrm>
            <a:prstGeom prst="rect">
              <a:avLst/>
            </a:prstGeom>
            <a:noFill/>
          </p:spPr>
          <p:txBody>
            <a:bodyPr wrap="none" rtlCol="0">
              <a:spAutoFit/>
            </a:bodyPr>
            <a:lstStyle/>
            <a:p>
              <a:r>
                <a:rPr lang="en-US" sz="800" dirty="0" smtClean="0"/>
                <a:t>MS</a:t>
              </a:r>
              <a:endParaRPr lang="en-US" sz="800" dirty="0"/>
            </a:p>
          </p:txBody>
        </p:sp>
        <p:pic>
          <p:nvPicPr>
            <p:cNvPr id="25" name="Picture 24" descr="laptop.png"/>
            <p:cNvPicPr>
              <a:picLocks noChangeAspect="1"/>
            </p:cNvPicPr>
            <p:nvPr/>
          </p:nvPicPr>
          <p:blipFill>
            <a:blip r:embed="rId4" cstate="print"/>
            <a:stretch>
              <a:fillRect/>
            </a:stretch>
          </p:blipFill>
          <p:spPr>
            <a:xfrm>
              <a:off x="5522547" y="3884734"/>
              <a:ext cx="569977" cy="554737"/>
            </a:xfrm>
            <a:prstGeom prst="rect">
              <a:avLst/>
            </a:prstGeom>
            <a:effectLst>
              <a:outerShdw blurRad="50800" dist="38100" dir="2700000" algn="tl" rotWithShape="0">
                <a:prstClr val="black">
                  <a:alpha val="40000"/>
                </a:prstClr>
              </a:outerShdw>
            </a:effectLst>
          </p:spPr>
        </p:pic>
        <p:sp>
          <p:nvSpPr>
            <p:cNvPr id="26" name="TextBox 25"/>
            <p:cNvSpPr txBox="1"/>
            <p:nvPr/>
          </p:nvSpPr>
          <p:spPr>
            <a:xfrm>
              <a:off x="5670550" y="4400550"/>
              <a:ext cx="338554" cy="215444"/>
            </a:xfrm>
            <a:prstGeom prst="rect">
              <a:avLst/>
            </a:prstGeom>
            <a:noFill/>
          </p:spPr>
          <p:txBody>
            <a:bodyPr wrap="none" rtlCol="0">
              <a:spAutoFit/>
            </a:bodyPr>
            <a:lstStyle/>
            <a:p>
              <a:r>
                <a:rPr lang="en-US" sz="800" dirty="0" smtClean="0"/>
                <a:t>MS</a:t>
              </a:r>
              <a:endParaRPr lang="en-US" sz="800" dirty="0"/>
            </a:p>
          </p:txBody>
        </p:sp>
        <p:pic>
          <p:nvPicPr>
            <p:cNvPr id="27" name="Picture 26" descr="phone.png"/>
            <p:cNvPicPr>
              <a:picLocks noChangeAspect="1"/>
            </p:cNvPicPr>
            <p:nvPr/>
          </p:nvPicPr>
          <p:blipFill>
            <a:blip r:embed="rId5" cstate="print"/>
            <a:stretch>
              <a:fillRect/>
            </a:stretch>
          </p:blipFill>
          <p:spPr>
            <a:xfrm>
              <a:off x="6297140" y="3359026"/>
              <a:ext cx="265177" cy="451105"/>
            </a:xfrm>
            <a:prstGeom prst="rect">
              <a:avLst/>
            </a:prstGeom>
            <a:effectLst>
              <a:outerShdw blurRad="50800" dist="38100" dir="2700000" algn="tl" rotWithShape="0">
                <a:prstClr val="black">
                  <a:alpha val="40000"/>
                </a:prstClr>
              </a:outerShdw>
            </a:effectLst>
          </p:spPr>
        </p:pic>
        <p:sp>
          <p:nvSpPr>
            <p:cNvPr id="28" name="TextBox 27"/>
            <p:cNvSpPr txBox="1"/>
            <p:nvPr/>
          </p:nvSpPr>
          <p:spPr>
            <a:xfrm>
              <a:off x="6299200" y="3771900"/>
              <a:ext cx="338554" cy="215444"/>
            </a:xfrm>
            <a:prstGeom prst="rect">
              <a:avLst/>
            </a:prstGeom>
            <a:noFill/>
          </p:spPr>
          <p:txBody>
            <a:bodyPr wrap="none" rtlCol="0">
              <a:spAutoFit/>
            </a:bodyPr>
            <a:lstStyle/>
            <a:p>
              <a:r>
                <a:rPr lang="en-US" sz="800" dirty="0" smtClean="0"/>
                <a:t>MS</a:t>
              </a:r>
              <a:endParaRPr lang="en-US" sz="800" dirty="0"/>
            </a:p>
          </p:txBody>
        </p:sp>
        <p:sp>
          <p:nvSpPr>
            <p:cNvPr id="37" name="Freeform 36"/>
            <p:cNvSpPr/>
            <p:nvPr/>
          </p:nvSpPr>
          <p:spPr>
            <a:xfrm>
              <a:off x="3340100" y="1543050"/>
              <a:ext cx="2292350" cy="939800"/>
            </a:xfrm>
            <a:custGeom>
              <a:avLst/>
              <a:gdLst>
                <a:gd name="connsiteX0" fmla="*/ 0 w 2292350"/>
                <a:gd name="connsiteY0" fmla="*/ 895350 h 914400"/>
                <a:gd name="connsiteX1" fmla="*/ 0 w 2292350"/>
                <a:gd name="connsiteY1" fmla="*/ 12700 h 914400"/>
                <a:gd name="connsiteX2" fmla="*/ 2260600 w 2292350"/>
                <a:gd name="connsiteY2" fmla="*/ 0 h 914400"/>
                <a:gd name="connsiteX3" fmla="*/ 2292350 w 2292350"/>
                <a:gd name="connsiteY3" fmla="*/ 914400 h 914400"/>
                <a:gd name="connsiteX4" fmla="*/ 2292350 w 2292350"/>
                <a:gd name="connsiteY4" fmla="*/ 908050 h 914400"/>
                <a:gd name="connsiteX0" fmla="*/ 0 w 2292350"/>
                <a:gd name="connsiteY0" fmla="*/ 901700 h 920750"/>
                <a:gd name="connsiteX1" fmla="*/ 0 w 2292350"/>
                <a:gd name="connsiteY1" fmla="*/ 19050 h 920750"/>
                <a:gd name="connsiteX2" fmla="*/ 2292350 w 2292350"/>
                <a:gd name="connsiteY2" fmla="*/ 0 h 920750"/>
                <a:gd name="connsiteX3" fmla="*/ 2292350 w 2292350"/>
                <a:gd name="connsiteY3" fmla="*/ 920750 h 920750"/>
                <a:gd name="connsiteX4" fmla="*/ 2292350 w 2292350"/>
                <a:gd name="connsiteY4" fmla="*/ 914400 h 920750"/>
                <a:gd name="connsiteX0" fmla="*/ 0 w 2292350"/>
                <a:gd name="connsiteY0" fmla="*/ 882650 h 901700"/>
                <a:gd name="connsiteX1" fmla="*/ 0 w 2292350"/>
                <a:gd name="connsiteY1" fmla="*/ 0 h 901700"/>
                <a:gd name="connsiteX2" fmla="*/ 2279650 w 2292350"/>
                <a:gd name="connsiteY2" fmla="*/ 19050 h 901700"/>
                <a:gd name="connsiteX3" fmla="*/ 2292350 w 2292350"/>
                <a:gd name="connsiteY3" fmla="*/ 901700 h 901700"/>
                <a:gd name="connsiteX4" fmla="*/ 2292350 w 2292350"/>
                <a:gd name="connsiteY4" fmla="*/ 895350 h 901700"/>
                <a:gd name="connsiteX0" fmla="*/ 0 w 2292350"/>
                <a:gd name="connsiteY0" fmla="*/ 882650 h 901700"/>
                <a:gd name="connsiteX1" fmla="*/ 0 w 2292350"/>
                <a:gd name="connsiteY1" fmla="*/ 0 h 901700"/>
                <a:gd name="connsiteX2" fmla="*/ 2279650 w 2292350"/>
                <a:gd name="connsiteY2" fmla="*/ 0 h 901700"/>
                <a:gd name="connsiteX3" fmla="*/ 2292350 w 2292350"/>
                <a:gd name="connsiteY3" fmla="*/ 901700 h 901700"/>
                <a:gd name="connsiteX4" fmla="*/ 2292350 w 2292350"/>
                <a:gd name="connsiteY4" fmla="*/ 895350 h 901700"/>
                <a:gd name="connsiteX0" fmla="*/ 0 w 2292350"/>
                <a:gd name="connsiteY0" fmla="*/ 882650 h 901700"/>
                <a:gd name="connsiteX1" fmla="*/ 0 w 2292350"/>
                <a:gd name="connsiteY1" fmla="*/ 0 h 901700"/>
                <a:gd name="connsiteX2" fmla="*/ 2292350 w 2292350"/>
                <a:gd name="connsiteY2" fmla="*/ 0 h 901700"/>
                <a:gd name="connsiteX3" fmla="*/ 2292350 w 2292350"/>
                <a:gd name="connsiteY3" fmla="*/ 901700 h 901700"/>
                <a:gd name="connsiteX4" fmla="*/ 2292350 w 2292350"/>
                <a:gd name="connsiteY4" fmla="*/ 895350 h 90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2350" h="901700">
                  <a:moveTo>
                    <a:pt x="0" y="882650"/>
                  </a:moveTo>
                  <a:lnTo>
                    <a:pt x="0" y="0"/>
                  </a:lnTo>
                  <a:lnTo>
                    <a:pt x="2292350" y="0"/>
                  </a:lnTo>
                  <a:lnTo>
                    <a:pt x="2292350" y="901700"/>
                  </a:lnTo>
                  <a:lnTo>
                    <a:pt x="2292350" y="89535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descr="tower.png"/>
            <p:cNvPicPr>
              <a:picLocks noChangeAspect="1"/>
            </p:cNvPicPr>
            <p:nvPr/>
          </p:nvPicPr>
          <p:blipFill>
            <a:blip r:embed="rId6" cstate="print"/>
            <a:stretch>
              <a:fillRect/>
            </a:stretch>
          </p:blipFill>
          <p:spPr>
            <a:xfrm>
              <a:off x="3080059" y="2402464"/>
              <a:ext cx="512065" cy="1210058"/>
            </a:xfrm>
            <a:prstGeom prst="rect">
              <a:avLst/>
            </a:prstGeom>
          </p:spPr>
        </p:pic>
        <p:pic>
          <p:nvPicPr>
            <p:cNvPr id="36" name="Picture 35" descr="tower.png"/>
            <p:cNvPicPr>
              <a:picLocks noChangeAspect="1"/>
            </p:cNvPicPr>
            <p:nvPr/>
          </p:nvPicPr>
          <p:blipFill>
            <a:blip r:embed="rId6" cstate="print"/>
            <a:stretch>
              <a:fillRect/>
            </a:stretch>
          </p:blipFill>
          <p:spPr>
            <a:xfrm>
              <a:off x="5372409" y="2402464"/>
              <a:ext cx="512065" cy="1210058"/>
            </a:xfrm>
            <a:prstGeom prst="rect">
              <a:avLst/>
            </a:prstGeom>
          </p:spPr>
        </p:pic>
        <p:pic>
          <p:nvPicPr>
            <p:cNvPr id="34" name="Picture 33" descr="cloud.png"/>
            <p:cNvPicPr>
              <a:picLocks noChangeAspect="1"/>
            </p:cNvPicPr>
            <p:nvPr/>
          </p:nvPicPr>
          <p:blipFill>
            <a:blip r:embed="rId7" cstate="print"/>
            <a:stretch>
              <a:fillRect/>
            </a:stretch>
          </p:blipFill>
          <p:spPr>
            <a:xfrm>
              <a:off x="3816350" y="1039586"/>
              <a:ext cx="1371600" cy="979715"/>
            </a:xfrm>
            <a:prstGeom prst="rect">
              <a:avLst/>
            </a:prstGeom>
          </p:spPr>
        </p:pic>
        <p:sp>
          <p:nvSpPr>
            <p:cNvPr id="35" name="TextBox 34"/>
            <p:cNvSpPr txBox="1"/>
            <p:nvPr/>
          </p:nvSpPr>
          <p:spPr>
            <a:xfrm>
              <a:off x="3987800" y="1403350"/>
              <a:ext cx="997389" cy="215444"/>
            </a:xfrm>
            <a:prstGeom prst="rect">
              <a:avLst/>
            </a:prstGeom>
            <a:noFill/>
          </p:spPr>
          <p:txBody>
            <a:bodyPr wrap="none" rtlCol="0">
              <a:spAutoFit/>
            </a:bodyPr>
            <a:lstStyle/>
            <a:p>
              <a:r>
                <a:rPr lang="en-US" sz="800" dirty="0" smtClean="0"/>
                <a:t>Operator Network</a:t>
              </a:r>
              <a:endParaRPr lang="en-US" sz="800" dirty="0"/>
            </a:p>
          </p:txBody>
        </p:sp>
      </p:grpSp>
      <p:sp>
        <p:nvSpPr>
          <p:cNvPr id="31" name="TextBox 30"/>
          <p:cNvSpPr txBox="1"/>
          <p:nvPr/>
        </p:nvSpPr>
        <p:spPr>
          <a:xfrm>
            <a:off x="888521" y="5149970"/>
            <a:ext cx="7596951" cy="1200329"/>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smtClean="0"/>
              <a:t>A mobile topology is similar to a cellular network because multiple BSs </a:t>
            </a:r>
            <a:endParaRPr lang="en-US" dirty="0" smtClean="0"/>
          </a:p>
          <a:p>
            <a:r>
              <a:rPr lang="en-US" dirty="0" smtClean="0"/>
              <a:t>collaborate to offer services to </a:t>
            </a:r>
            <a:r>
              <a:rPr lang="en-US" dirty="0" smtClean="0"/>
              <a:t>both SSs and </a:t>
            </a:r>
            <a:r>
              <a:rPr lang="en-US" dirty="0" err="1" smtClean="0"/>
              <a:t>MSs.</a:t>
            </a:r>
            <a:r>
              <a:rPr lang="en-US" dirty="0" smtClean="0"/>
              <a:t> </a:t>
            </a:r>
            <a:endParaRPr lang="en-US" dirty="0" smtClean="0"/>
          </a:p>
          <a:p>
            <a:r>
              <a:rPr lang="en-US" dirty="0" smtClean="0"/>
              <a:t>Each </a:t>
            </a:r>
            <a:r>
              <a:rPr lang="en-US" dirty="0" smtClean="0"/>
              <a:t>BS coverage area is approximately </a:t>
            </a:r>
            <a:r>
              <a:rPr lang="en-US" dirty="0" smtClean="0"/>
              <a:t>5 miles.</a:t>
            </a:r>
          </a:p>
          <a:p>
            <a:r>
              <a:rPr lang="en-US" dirty="0" smtClean="0"/>
              <a:t>NLOS </a:t>
            </a:r>
            <a:r>
              <a:rPr lang="en-US" dirty="0" smtClean="0"/>
              <a:t>signal propagation on frequencies ranging between 2 and 6 GHz.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p:cNvSpPr/>
          <p:nvPr/>
        </p:nvSpPr>
        <p:spPr>
          <a:xfrm>
            <a:off x="3223403" y="2137314"/>
            <a:ext cx="2603500" cy="2603500"/>
          </a:xfrm>
          <a:prstGeom prst="ellipse">
            <a:avLst/>
          </a:prstGeom>
          <a:solidFill>
            <a:srgbClr val="DBEEF4">
              <a:alpha val="50196"/>
            </a:srgbClr>
          </a:solidFill>
          <a:ln w="952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67287" y="1990666"/>
            <a:ext cx="2603500" cy="2603500"/>
          </a:xfrm>
          <a:prstGeom prst="ellipse">
            <a:avLst/>
          </a:prstGeom>
          <a:solidFill>
            <a:srgbClr val="DBEEF4">
              <a:alpha val="50196"/>
            </a:srgbClr>
          </a:solidFill>
          <a:ln w="952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111204" y="177114"/>
            <a:ext cx="9032796" cy="877163"/>
          </a:xfrm>
        </p:spPr>
        <p:txBody>
          <a:bodyPr/>
          <a:lstStyle/>
          <a:p>
            <a:r>
              <a:rPr lang="en-US" dirty="0" smtClean="0"/>
              <a:t>Multi-Hop Relay Architecture </a:t>
            </a:r>
            <a:br>
              <a:rPr lang="en-US" dirty="0" smtClean="0"/>
            </a:br>
            <a:r>
              <a:rPr lang="en-US" dirty="0" smtClean="0"/>
              <a:t>-802.16j-2009</a:t>
            </a:r>
            <a:endParaRPr lang="en-US" dirty="0"/>
          </a:p>
        </p:txBody>
      </p:sp>
      <p:sp>
        <p:nvSpPr>
          <p:cNvPr id="15" name="TextBox 14"/>
          <p:cNvSpPr txBox="1"/>
          <p:nvPr/>
        </p:nvSpPr>
        <p:spPr>
          <a:xfrm>
            <a:off x="1818376" y="2758296"/>
            <a:ext cx="492443" cy="369332"/>
          </a:xfrm>
          <a:prstGeom prst="rect">
            <a:avLst/>
          </a:prstGeom>
          <a:noFill/>
        </p:spPr>
        <p:txBody>
          <a:bodyPr wrap="none" rtlCol="0">
            <a:spAutoFit/>
          </a:bodyPr>
          <a:lstStyle/>
          <a:p>
            <a:r>
              <a:rPr lang="en-US" dirty="0" smtClean="0"/>
              <a:t>B</a:t>
            </a:r>
            <a:r>
              <a:rPr lang="en-US" dirty="0" smtClean="0"/>
              <a:t>S</a:t>
            </a:r>
            <a:endParaRPr lang="en-US" dirty="0"/>
          </a:p>
        </p:txBody>
      </p:sp>
      <p:pic>
        <p:nvPicPr>
          <p:cNvPr id="6" name="Picture 5" descr="tower.png"/>
          <p:cNvPicPr>
            <a:picLocks noChangeAspect="1"/>
          </p:cNvPicPr>
          <p:nvPr/>
        </p:nvPicPr>
        <p:blipFill>
          <a:blip r:embed="rId2" cstate="print"/>
          <a:stretch>
            <a:fillRect/>
          </a:stretch>
        </p:blipFill>
        <p:spPr>
          <a:xfrm>
            <a:off x="1717086" y="1617460"/>
            <a:ext cx="512065" cy="1210058"/>
          </a:xfrm>
          <a:prstGeom prst="rect">
            <a:avLst/>
          </a:prstGeom>
        </p:spPr>
      </p:pic>
      <p:pic>
        <p:nvPicPr>
          <p:cNvPr id="36" name="Picture 35" descr="tower.png"/>
          <p:cNvPicPr>
            <a:picLocks noChangeAspect="1"/>
          </p:cNvPicPr>
          <p:nvPr/>
        </p:nvPicPr>
        <p:blipFill>
          <a:blip r:embed="rId2" cstate="print"/>
          <a:stretch>
            <a:fillRect/>
          </a:stretch>
        </p:blipFill>
        <p:spPr>
          <a:xfrm>
            <a:off x="3310696" y="2790653"/>
            <a:ext cx="512065" cy="1210058"/>
          </a:xfrm>
          <a:prstGeom prst="rect">
            <a:avLst/>
          </a:prstGeom>
        </p:spPr>
      </p:pic>
      <p:grpSp>
        <p:nvGrpSpPr>
          <p:cNvPr id="2" name="Group 31"/>
          <p:cNvGrpSpPr/>
          <p:nvPr/>
        </p:nvGrpSpPr>
        <p:grpSpPr>
          <a:xfrm>
            <a:off x="331278" y="1039586"/>
            <a:ext cx="1371600" cy="979715"/>
            <a:chOff x="3816350" y="1039586"/>
            <a:chExt cx="1371600" cy="979715"/>
          </a:xfrm>
        </p:grpSpPr>
        <p:pic>
          <p:nvPicPr>
            <p:cNvPr id="34" name="Picture 33" descr="cloud.png"/>
            <p:cNvPicPr>
              <a:picLocks noChangeAspect="1"/>
            </p:cNvPicPr>
            <p:nvPr/>
          </p:nvPicPr>
          <p:blipFill>
            <a:blip r:embed="rId3" cstate="print"/>
            <a:stretch>
              <a:fillRect/>
            </a:stretch>
          </p:blipFill>
          <p:spPr>
            <a:xfrm>
              <a:off x="3816350" y="1039586"/>
              <a:ext cx="1371600" cy="979715"/>
            </a:xfrm>
            <a:prstGeom prst="rect">
              <a:avLst/>
            </a:prstGeom>
          </p:spPr>
        </p:pic>
        <p:sp>
          <p:nvSpPr>
            <p:cNvPr id="35" name="TextBox 34"/>
            <p:cNvSpPr txBox="1"/>
            <p:nvPr/>
          </p:nvSpPr>
          <p:spPr>
            <a:xfrm>
              <a:off x="3987800" y="1403350"/>
              <a:ext cx="997389" cy="215444"/>
            </a:xfrm>
            <a:prstGeom prst="rect">
              <a:avLst/>
            </a:prstGeom>
            <a:noFill/>
          </p:spPr>
          <p:txBody>
            <a:bodyPr wrap="none" rtlCol="0">
              <a:spAutoFit/>
            </a:bodyPr>
            <a:lstStyle/>
            <a:p>
              <a:r>
                <a:rPr lang="en-US" sz="800" dirty="0" smtClean="0"/>
                <a:t>Operator Network</a:t>
              </a:r>
              <a:endParaRPr lang="en-US" sz="800" dirty="0"/>
            </a:p>
          </p:txBody>
        </p:sp>
      </p:grpSp>
      <p:sp>
        <p:nvSpPr>
          <p:cNvPr id="31" name="TextBox 30"/>
          <p:cNvSpPr txBox="1"/>
          <p:nvPr/>
        </p:nvSpPr>
        <p:spPr>
          <a:xfrm>
            <a:off x="3554083" y="5037826"/>
            <a:ext cx="4713663" cy="92333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pPr>
              <a:buFont typeface="Arial" pitchFamily="34" charset="0"/>
              <a:buChar char="•"/>
            </a:pPr>
            <a:r>
              <a:rPr lang="en-US" dirty="0" smtClean="0"/>
              <a:t>Each </a:t>
            </a:r>
            <a:r>
              <a:rPr lang="en-US" dirty="0" smtClean="0"/>
              <a:t>BS coverage area is approximately </a:t>
            </a:r>
            <a:r>
              <a:rPr lang="en-US" dirty="0" smtClean="0"/>
              <a:t>5 miles.</a:t>
            </a:r>
          </a:p>
          <a:p>
            <a:pPr>
              <a:buFont typeface="Arial" pitchFamily="34" charset="0"/>
              <a:buChar char="•"/>
            </a:pPr>
            <a:r>
              <a:rPr lang="en-US" dirty="0" smtClean="0"/>
              <a:t>Beyond that it uses other BSs as RS</a:t>
            </a:r>
          </a:p>
          <a:p>
            <a:pPr>
              <a:buFont typeface="Arial" pitchFamily="34" charset="0"/>
              <a:buChar char="•"/>
            </a:pPr>
            <a:r>
              <a:rPr lang="en-US" dirty="0" smtClean="0"/>
              <a:t>NLOS </a:t>
            </a:r>
            <a:r>
              <a:rPr lang="en-US" dirty="0" smtClean="0"/>
              <a:t>signal </a:t>
            </a:r>
            <a:r>
              <a:rPr lang="en-US" dirty="0" smtClean="0"/>
              <a:t>propagation is assumed</a:t>
            </a:r>
            <a:endParaRPr lang="en-US" dirty="0"/>
          </a:p>
        </p:txBody>
      </p:sp>
      <p:pic>
        <p:nvPicPr>
          <p:cNvPr id="33" name="Picture 32" descr="tower.png"/>
          <p:cNvPicPr>
            <a:picLocks noChangeAspect="1"/>
          </p:cNvPicPr>
          <p:nvPr/>
        </p:nvPicPr>
        <p:blipFill>
          <a:blip r:embed="rId2" cstate="print"/>
          <a:stretch>
            <a:fillRect/>
          </a:stretch>
        </p:blipFill>
        <p:spPr>
          <a:xfrm>
            <a:off x="1366876" y="3115580"/>
            <a:ext cx="512065" cy="1210058"/>
          </a:xfrm>
          <a:prstGeom prst="rect">
            <a:avLst/>
          </a:prstGeom>
        </p:spPr>
      </p:pic>
      <p:pic>
        <p:nvPicPr>
          <p:cNvPr id="38" name="Picture 37" descr="tower.png"/>
          <p:cNvPicPr>
            <a:picLocks noChangeAspect="1"/>
          </p:cNvPicPr>
          <p:nvPr/>
        </p:nvPicPr>
        <p:blipFill>
          <a:blip r:embed="rId2" cstate="print"/>
          <a:stretch>
            <a:fillRect/>
          </a:stretch>
        </p:blipFill>
        <p:spPr>
          <a:xfrm>
            <a:off x="5309148" y="2770524"/>
            <a:ext cx="512065" cy="1210058"/>
          </a:xfrm>
          <a:prstGeom prst="rect">
            <a:avLst/>
          </a:prstGeom>
        </p:spPr>
      </p:pic>
      <p:pic>
        <p:nvPicPr>
          <p:cNvPr id="39" name="Picture 38" descr="tower.png"/>
          <p:cNvPicPr>
            <a:picLocks noChangeAspect="1"/>
          </p:cNvPicPr>
          <p:nvPr/>
        </p:nvPicPr>
        <p:blipFill>
          <a:blip r:embed="rId2" cstate="print"/>
          <a:stretch>
            <a:fillRect/>
          </a:stretch>
        </p:blipFill>
        <p:spPr>
          <a:xfrm>
            <a:off x="4598907" y="2267316"/>
            <a:ext cx="512065" cy="1210058"/>
          </a:xfrm>
          <a:prstGeom prst="rect">
            <a:avLst/>
          </a:prstGeom>
        </p:spPr>
      </p:pic>
      <p:pic>
        <p:nvPicPr>
          <p:cNvPr id="40" name="Picture 39" descr="tower.png"/>
          <p:cNvPicPr>
            <a:picLocks noChangeAspect="1"/>
          </p:cNvPicPr>
          <p:nvPr/>
        </p:nvPicPr>
        <p:blipFill>
          <a:blip r:embed="rId2" cstate="print"/>
          <a:stretch>
            <a:fillRect/>
          </a:stretch>
        </p:blipFill>
        <p:spPr>
          <a:xfrm>
            <a:off x="4285480" y="3618788"/>
            <a:ext cx="512065" cy="1210058"/>
          </a:xfrm>
          <a:prstGeom prst="rect">
            <a:avLst/>
          </a:prstGeom>
        </p:spPr>
      </p:pic>
      <p:cxnSp>
        <p:nvCxnSpPr>
          <p:cNvPr id="42" name="Straight Connector 41"/>
          <p:cNvCxnSpPr/>
          <p:nvPr/>
        </p:nvCxnSpPr>
        <p:spPr>
          <a:xfrm>
            <a:off x="2009955" y="2398143"/>
            <a:ext cx="1457864" cy="948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614468" y="3079630"/>
            <a:ext cx="1061049" cy="241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769743" y="3692106"/>
            <a:ext cx="646982" cy="552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063706" y="3122762"/>
            <a:ext cx="379562" cy="276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4710023" y="3838755"/>
            <a:ext cx="767751" cy="577971"/>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257440" y="3902734"/>
            <a:ext cx="877163" cy="369332"/>
          </a:xfrm>
          <a:prstGeom prst="rect">
            <a:avLst/>
          </a:prstGeom>
          <a:noFill/>
        </p:spPr>
        <p:txBody>
          <a:bodyPr wrap="none" rtlCol="0">
            <a:spAutoFit/>
          </a:bodyPr>
          <a:lstStyle/>
          <a:p>
            <a:r>
              <a:rPr lang="en-US" dirty="0" smtClean="0"/>
              <a:t>R</a:t>
            </a:r>
            <a:r>
              <a:rPr lang="en-US" dirty="0" smtClean="0"/>
              <a:t>S/SS</a:t>
            </a:r>
            <a:endParaRPr lang="en-US" dirty="0"/>
          </a:p>
        </p:txBody>
      </p:sp>
      <p:sp>
        <p:nvSpPr>
          <p:cNvPr id="54" name="TextBox 53"/>
          <p:cNvSpPr txBox="1"/>
          <p:nvPr/>
        </p:nvSpPr>
        <p:spPr>
          <a:xfrm>
            <a:off x="4693848" y="4546839"/>
            <a:ext cx="877163" cy="369332"/>
          </a:xfrm>
          <a:prstGeom prst="rect">
            <a:avLst/>
          </a:prstGeom>
          <a:noFill/>
        </p:spPr>
        <p:txBody>
          <a:bodyPr wrap="none" rtlCol="0">
            <a:spAutoFit/>
          </a:bodyPr>
          <a:lstStyle/>
          <a:p>
            <a:r>
              <a:rPr lang="en-US" dirty="0" smtClean="0"/>
              <a:t>R</a:t>
            </a:r>
            <a:r>
              <a:rPr lang="en-US" dirty="0" smtClean="0"/>
              <a:t>S/SS</a:t>
            </a:r>
            <a:endParaRPr lang="en-US" dirty="0"/>
          </a:p>
        </p:txBody>
      </p:sp>
      <p:sp>
        <p:nvSpPr>
          <p:cNvPr id="55" name="TextBox 54"/>
          <p:cNvSpPr txBox="1"/>
          <p:nvPr/>
        </p:nvSpPr>
        <p:spPr>
          <a:xfrm>
            <a:off x="4483938" y="3284508"/>
            <a:ext cx="877163" cy="369332"/>
          </a:xfrm>
          <a:prstGeom prst="rect">
            <a:avLst/>
          </a:prstGeom>
          <a:noFill/>
        </p:spPr>
        <p:txBody>
          <a:bodyPr wrap="none" rtlCol="0">
            <a:spAutoFit/>
          </a:bodyPr>
          <a:lstStyle/>
          <a:p>
            <a:r>
              <a:rPr lang="en-US" dirty="0" smtClean="0"/>
              <a:t>R</a:t>
            </a:r>
            <a:r>
              <a:rPr lang="en-US" dirty="0" smtClean="0"/>
              <a:t>S/SS</a:t>
            </a:r>
            <a:endParaRPr lang="en-US" dirty="0"/>
          </a:p>
        </p:txBody>
      </p:sp>
      <p:sp>
        <p:nvSpPr>
          <p:cNvPr id="56" name="TextBox 55"/>
          <p:cNvSpPr txBox="1"/>
          <p:nvPr/>
        </p:nvSpPr>
        <p:spPr>
          <a:xfrm>
            <a:off x="3109463" y="4006250"/>
            <a:ext cx="877163" cy="369332"/>
          </a:xfrm>
          <a:prstGeom prst="rect">
            <a:avLst/>
          </a:prstGeom>
          <a:noFill/>
        </p:spPr>
        <p:txBody>
          <a:bodyPr wrap="none" rtlCol="0">
            <a:spAutoFit/>
          </a:bodyPr>
          <a:lstStyle/>
          <a:p>
            <a:r>
              <a:rPr lang="en-US" dirty="0" smtClean="0"/>
              <a:t>R</a:t>
            </a:r>
            <a:r>
              <a:rPr lang="en-US" dirty="0" smtClean="0"/>
              <a:t>S/SS</a:t>
            </a:r>
            <a:endParaRPr lang="en-US" dirty="0"/>
          </a:p>
        </p:txBody>
      </p:sp>
      <p:sp>
        <p:nvSpPr>
          <p:cNvPr id="57" name="TextBox 56"/>
          <p:cNvSpPr txBox="1"/>
          <p:nvPr/>
        </p:nvSpPr>
        <p:spPr>
          <a:xfrm>
            <a:off x="1303666" y="4227662"/>
            <a:ext cx="877163" cy="369332"/>
          </a:xfrm>
          <a:prstGeom prst="rect">
            <a:avLst/>
          </a:prstGeom>
          <a:noFill/>
        </p:spPr>
        <p:txBody>
          <a:bodyPr wrap="none" rtlCol="0">
            <a:spAutoFit/>
          </a:bodyPr>
          <a:lstStyle/>
          <a:p>
            <a:r>
              <a:rPr lang="en-US" dirty="0" smtClean="0"/>
              <a:t>R</a:t>
            </a:r>
            <a:r>
              <a:rPr lang="en-US" dirty="0" smtClean="0"/>
              <a:t>S/SS</a:t>
            </a:r>
            <a:endParaRPr lang="en-US" dirty="0"/>
          </a:p>
        </p:txBody>
      </p:sp>
      <p:cxnSp>
        <p:nvCxnSpPr>
          <p:cNvPr id="59" name="Straight Connector 58"/>
          <p:cNvCxnSpPr/>
          <p:nvPr/>
        </p:nvCxnSpPr>
        <p:spPr>
          <a:xfrm rot="5400000">
            <a:off x="1233578" y="2932983"/>
            <a:ext cx="1112809" cy="319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1500996" y="1337094"/>
            <a:ext cx="500332" cy="8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a:off x="1656272" y="1647645"/>
            <a:ext cx="638354" cy="34506"/>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56076" y="1052422"/>
            <a:ext cx="2018501" cy="369332"/>
          </a:xfrm>
          <a:prstGeom prst="rect">
            <a:avLst/>
          </a:prstGeom>
          <a:noFill/>
        </p:spPr>
        <p:txBody>
          <a:bodyPr wrap="none" rtlCol="0">
            <a:spAutoFit/>
          </a:bodyPr>
          <a:lstStyle/>
          <a:p>
            <a:r>
              <a:rPr lang="en-US" dirty="0" smtClean="0"/>
              <a:t>RS- Relay Station</a:t>
            </a:r>
            <a:endParaRPr lang="en-US" dirty="0"/>
          </a:p>
        </p:txBody>
      </p:sp>
      <p:cxnSp>
        <p:nvCxnSpPr>
          <p:cNvPr id="67" name="Straight Connector 66"/>
          <p:cNvCxnSpPr/>
          <p:nvPr/>
        </p:nvCxnSpPr>
        <p:spPr>
          <a:xfrm rot="5400000" flipH="1" flipV="1">
            <a:off x="4170872" y="3515265"/>
            <a:ext cx="1104181" cy="16390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US" smtClean="0"/>
              <a:t>FemtoCell</a:t>
            </a:r>
          </a:p>
        </p:txBody>
      </p:sp>
      <p:sp>
        <p:nvSpPr>
          <p:cNvPr id="29698" name="Content Placeholder 6"/>
          <p:cNvSpPr>
            <a:spLocks noGrp="1"/>
          </p:cNvSpPr>
          <p:nvPr>
            <p:ph idx="1"/>
          </p:nvPr>
        </p:nvSpPr>
        <p:spPr>
          <a:xfrm>
            <a:off x="111125" y="914400"/>
            <a:ext cx="8728075" cy="4527393"/>
          </a:xfrm>
        </p:spPr>
        <p:txBody>
          <a:bodyPr/>
          <a:lstStyle/>
          <a:p>
            <a:pPr eaLnBrk="1" hangingPunct="1">
              <a:spcBef>
                <a:spcPts val="1200"/>
              </a:spcBef>
            </a:pPr>
            <a:r>
              <a:rPr lang="en-US" dirty="0" smtClean="0"/>
              <a:t>Low power BS for indoor</a:t>
            </a:r>
          </a:p>
          <a:p>
            <a:pPr eaLnBrk="1" hangingPunct="1">
              <a:spcBef>
                <a:spcPts val="1200"/>
              </a:spcBef>
            </a:pPr>
            <a:r>
              <a:rPr lang="en-US" dirty="0" smtClean="0"/>
              <a:t>Improve the signal quality for indoor uses</a:t>
            </a:r>
          </a:p>
          <a:p>
            <a:pPr eaLnBrk="1" hangingPunct="1">
              <a:spcBef>
                <a:spcPts val="1200"/>
              </a:spcBef>
            </a:pPr>
            <a:r>
              <a:rPr lang="en-US" dirty="0" smtClean="0"/>
              <a:t>Relive the macro-cells from pushing more data in the pipe</a:t>
            </a:r>
          </a:p>
          <a:p>
            <a:pPr eaLnBrk="1" hangingPunct="1">
              <a:spcBef>
                <a:spcPts val="1200"/>
              </a:spcBef>
            </a:pPr>
            <a:r>
              <a:rPr lang="en-US" dirty="0" smtClean="0"/>
              <a:t>WLAN type connections to the DSL (digital </a:t>
            </a:r>
            <a:r>
              <a:rPr lang="en-US" smtClean="0"/>
              <a:t>subscriber line) or cable modem</a:t>
            </a:r>
          </a:p>
          <a:p>
            <a:pPr eaLnBrk="1" hangingPunct="1">
              <a:spcBef>
                <a:spcPts val="1200"/>
              </a:spcBef>
            </a:pPr>
            <a:r>
              <a:rPr lang="en-US" dirty="0" smtClean="0"/>
              <a:t>Operate in the licensed band</a:t>
            </a:r>
          </a:p>
          <a:p>
            <a:pPr eaLnBrk="1" hangingPunct="1">
              <a:spcBef>
                <a:spcPts val="1200"/>
              </a:spcBef>
            </a:pPr>
            <a:r>
              <a:rPr lang="en-US" dirty="0" smtClean="0"/>
              <a:t>3GPP, 3GPP2, </a:t>
            </a:r>
            <a:r>
              <a:rPr lang="en-US" dirty="0" err="1" smtClean="0"/>
              <a:t>WiMAX</a:t>
            </a:r>
            <a:r>
              <a:rPr lang="en-US" dirty="0" smtClean="0"/>
              <a:t> forum all working on femtocell standards</a:t>
            </a:r>
          </a:p>
          <a:p>
            <a:pPr eaLnBrk="1" hangingPunct="1">
              <a:spcBef>
                <a:spcPts val="1200"/>
              </a:spcBef>
            </a:pPr>
            <a:r>
              <a:rPr lang="en-US" dirty="0" smtClean="0"/>
              <a:t>Challenges</a:t>
            </a:r>
          </a:p>
          <a:p>
            <a:pPr lvl="1" eaLnBrk="1" hangingPunct="1">
              <a:spcBef>
                <a:spcPts val="600"/>
              </a:spcBef>
            </a:pPr>
            <a:r>
              <a:rPr lang="en-US" dirty="0" smtClean="0"/>
              <a:t>Interference with the macro-cell signals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eaLnBrk="1" hangingPunct="1"/>
            <a:r>
              <a:rPr lang="en-US" smtClean="0"/>
              <a:t>Wireless Data Protocol Coverage</a:t>
            </a:r>
          </a:p>
        </p:txBody>
      </p:sp>
      <p:pic>
        <p:nvPicPr>
          <p:cNvPr id="30722" name="Picture 28" descr="wireless2"/>
          <p:cNvPicPr>
            <a:picLocks noChangeAspect="1" noChangeArrowheads="1"/>
          </p:cNvPicPr>
          <p:nvPr/>
        </p:nvPicPr>
        <p:blipFill>
          <a:blip r:embed="rId3" cstate="print"/>
          <a:srcRect/>
          <a:stretch>
            <a:fillRect/>
          </a:stretch>
        </p:blipFill>
        <p:spPr bwMode="auto">
          <a:xfrm>
            <a:off x="188342" y="1454779"/>
            <a:ext cx="6905625" cy="4894263"/>
          </a:xfrm>
          <a:prstGeom prst="rect">
            <a:avLst/>
          </a:prstGeom>
          <a:noFill/>
          <a:ln w="9525">
            <a:noFill/>
            <a:miter lim="800000"/>
            <a:headEnd/>
            <a:tailEnd/>
          </a:ln>
        </p:spPr>
      </p:pic>
      <p:sp>
        <p:nvSpPr>
          <p:cNvPr id="4" name="TextBox 3"/>
          <p:cNvSpPr txBox="1"/>
          <p:nvPr/>
        </p:nvSpPr>
        <p:spPr>
          <a:xfrm>
            <a:off x="6047117" y="862642"/>
            <a:ext cx="2946128" cy="1200329"/>
          </a:xfrm>
          <a:prstGeom prst="rect">
            <a:avLst/>
          </a:prstGeom>
          <a:noFill/>
        </p:spPr>
        <p:txBody>
          <a:bodyPr wrap="none" rtlCol="0">
            <a:spAutoFit/>
          </a:bodyPr>
          <a:lstStyle/>
          <a:p>
            <a:r>
              <a:rPr lang="en-US" dirty="0" smtClean="0"/>
              <a:t>WAN – Wide Area Network</a:t>
            </a:r>
          </a:p>
          <a:p>
            <a:r>
              <a:rPr lang="en-US" dirty="0" smtClean="0"/>
              <a:t>MAN – Metropolitan </a:t>
            </a:r>
          </a:p>
          <a:p>
            <a:r>
              <a:rPr lang="en-US" dirty="0" smtClean="0"/>
              <a:t>LAN – Local </a:t>
            </a:r>
          </a:p>
          <a:p>
            <a:r>
              <a:rPr lang="en-US" dirty="0" smtClean="0"/>
              <a:t>PAN - Personal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eaLnBrk="1" hangingPunct="1"/>
            <a:r>
              <a:rPr lang="en-US" smtClean="0"/>
              <a:t>Coverage vs. Bit Rate</a:t>
            </a:r>
          </a:p>
        </p:txBody>
      </p:sp>
      <p:pic>
        <p:nvPicPr>
          <p:cNvPr id="32770" name="Picture 5" descr="wireless"/>
          <p:cNvPicPr>
            <a:picLocks noChangeAspect="1" noChangeArrowheads="1"/>
          </p:cNvPicPr>
          <p:nvPr/>
        </p:nvPicPr>
        <p:blipFill>
          <a:blip r:embed="rId3" cstate="print"/>
          <a:srcRect/>
          <a:stretch>
            <a:fillRect/>
          </a:stretch>
        </p:blipFill>
        <p:spPr bwMode="auto">
          <a:xfrm>
            <a:off x="838200" y="1066800"/>
            <a:ext cx="7772400" cy="4918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615960" y="791306"/>
            <a:ext cx="4141177" cy="5266592"/>
          </a:xfrm>
          <a:prstGeom prst="rect">
            <a:avLst/>
          </a:prstGeom>
          <a:solidFill>
            <a:schemeClr val="accent5">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ectangle 16"/>
          <p:cNvSpPr/>
          <p:nvPr/>
        </p:nvSpPr>
        <p:spPr>
          <a:xfrm>
            <a:off x="219805" y="791306"/>
            <a:ext cx="4141177" cy="5266592"/>
          </a:xfrm>
          <a:prstGeom prst="rect">
            <a:avLst/>
          </a:prstGeom>
          <a:solidFill>
            <a:schemeClr val="accent5">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271" name="Rectangle 1026"/>
          <p:cNvSpPr>
            <a:spLocks noGrp="1" noChangeArrowheads="1"/>
          </p:cNvSpPr>
          <p:nvPr>
            <p:ph type="title"/>
          </p:nvPr>
        </p:nvSpPr>
        <p:spPr/>
        <p:txBody>
          <a:bodyPr/>
          <a:lstStyle/>
          <a:p>
            <a:pPr eaLnBrk="1" hangingPunct="1"/>
            <a:r>
              <a:rPr lang="en-US" smtClean="0"/>
              <a:t>Outline</a:t>
            </a:r>
          </a:p>
        </p:txBody>
      </p:sp>
      <p:sp>
        <p:nvSpPr>
          <p:cNvPr id="10" name="Content Placeholder 9"/>
          <p:cNvSpPr>
            <a:spLocks noGrp="1"/>
          </p:cNvSpPr>
          <p:nvPr>
            <p:ph sz="half" idx="1"/>
          </p:nvPr>
        </p:nvSpPr>
        <p:spPr>
          <a:xfrm>
            <a:off x="315913" y="804863"/>
            <a:ext cx="4132262" cy="4781550"/>
          </a:xfrm>
        </p:spPr>
        <p:txBody>
          <a:bodyPr/>
          <a:lstStyle/>
          <a:p>
            <a:pPr marL="0" indent="0" eaLnBrk="1" hangingPunct="1">
              <a:spcBef>
                <a:spcPts val="600"/>
              </a:spcBef>
              <a:buFont typeface="Arial" charset="0"/>
              <a:buNone/>
            </a:pPr>
            <a:r>
              <a:rPr lang="en-US" sz="2400" b="1" smtClean="0">
                <a:solidFill>
                  <a:schemeClr val="tx2"/>
                </a:solidFill>
                <a:latin typeface="Arial" charset="0"/>
                <a:cs typeface="Arial" charset="0"/>
              </a:rPr>
              <a:t>Past, Present and </a:t>
            </a:r>
            <a:br>
              <a:rPr lang="en-US" sz="2400" b="1" smtClean="0">
                <a:solidFill>
                  <a:schemeClr val="tx2"/>
                </a:solidFill>
                <a:latin typeface="Arial" charset="0"/>
                <a:cs typeface="Arial" charset="0"/>
              </a:rPr>
            </a:br>
            <a:r>
              <a:rPr lang="en-US" sz="2400" b="1" smtClean="0">
                <a:solidFill>
                  <a:schemeClr val="tx2"/>
                </a:solidFill>
                <a:latin typeface="Arial" charset="0"/>
                <a:cs typeface="Arial" charset="0"/>
              </a:rPr>
              <a:t>Near-Future Technology</a:t>
            </a:r>
          </a:p>
          <a:p>
            <a:pPr marL="0" indent="0" eaLnBrk="1" hangingPunct="1">
              <a:spcBef>
                <a:spcPts val="400"/>
              </a:spcBef>
            </a:pPr>
            <a:r>
              <a:rPr lang="en-US" sz="2000" smtClean="0"/>
              <a:t>Voice/Data</a:t>
            </a:r>
          </a:p>
          <a:p>
            <a:pPr lvl="1" eaLnBrk="1" hangingPunct="1">
              <a:spcBef>
                <a:spcPts val="400"/>
              </a:spcBef>
            </a:pPr>
            <a:r>
              <a:rPr lang="en-US" sz="1800" smtClean="0"/>
              <a:t>Advanced Mobile Phone systems (AMPS) (Analog), 2</a:t>
            </a:r>
            <a:r>
              <a:rPr lang="en-US" sz="1800" baseline="30000" smtClean="0"/>
              <a:t>nd</a:t>
            </a:r>
            <a:r>
              <a:rPr lang="en-US" sz="1800" smtClean="0"/>
              <a:t> Generation(2G) – Personal Comm. Systems (PCS) (Digital), 2.5G, 3G (CDMA), 4G (OFDM)</a:t>
            </a:r>
          </a:p>
          <a:p>
            <a:pPr marL="0" indent="0" eaLnBrk="1" hangingPunct="1">
              <a:spcBef>
                <a:spcPts val="400"/>
              </a:spcBef>
            </a:pPr>
            <a:r>
              <a:rPr lang="en-US" sz="2000" smtClean="0"/>
              <a:t>Data</a:t>
            </a:r>
          </a:p>
          <a:p>
            <a:pPr lvl="1" eaLnBrk="1" hangingPunct="1">
              <a:spcBef>
                <a:spcPts val="400"/>
              </a:spcBef>
            </a:pPr>
            <a:r>
              <a:rPr lang="en-US" sz="1800" smtClean="0"/>
              <a:t>Paging</a:t>
            </a:r>
          </a:p>
          <a:p>
            <a:pPr marL="0" indent="0" eaLnBrk="1" hangingPunct="1">
              <a:spcBef>
                <a:spcPts val="400"/>
              </a:spcBef>
            </a:pPr>
            <a:r>
              <a:rPr lang="en-US" sz="2000" smtClean="0"/>
              <a:t>Home services</a:t>
            </a:r>
          </a:p>
          <a:p>
            <a:pPr lvl="1" eaLnBrk="1" hangingPunct="1">
              <a:spcBef>
                <a:spcPts val="400"/>
              </a:spcBef>
            </a:pPr>
            <a:r>
              <a:rPr lang="en-US" sz="1800" smtClean="0"/>
              <a:t>Bluetooth™, WiFi, Zigbee</a:t>
            </a:r>
          </a:p>
          <a:p>
            <a:pPr marL="0" indent="0" eaLnBrk="1" hangingPunct="1">
              <a:spcBef>
                <a:spcPts val="400"/>
              </a:spcBef>
            </a:pPr>
            <a:r>
              <a:rPr lang="en-US" sz="2000" smtClean="0"/>
              <a:t>Broadband “Last Mile”</a:t>
            </a:r>
          </a:p>
          <a:p>
            <a:pPr lvl="1" eaLnBrk="1" hangingPunct="1">
              <a:spcBef>
                <a:spcPts val="400"/>
              </a:spcBef>
            </a:pPr>
            <a:r>
              <a:rPr lang="en-US" sz="1800" smtClean="0"/>
              <a:t>Mobile WiMAX (IEEE 802.16), WiFi (802.11n)</a:t>
            </a:r>
          </a:p>
          <a:p>
            <a:pPr lvl="1" eaLnBrk="1" hangingPunct="1">
              <a:spcBef>
                <a:spcPts val="400"/>
              </a:spcBef>
            </a:pPr>
            <a:r>
              <a:rPr lang="en-US" sz="1800" smtClean="0"/>
              <a:t>Near Future Technologies and Standards</a:t>
            </a:r>
          </a:p>
        </p:txBody>
      </p:sp>
      <p:sp>
        <p:nvSpPr>
          <p:cNvPr id="11273" name="Content Placeholder 11"/>
          <p:cNvSpPr>
            <a:spLocks noGrp="1"/>
          </p:cNvSpPr>
          <p:nvPr>
            <p:ph sz="half" idx="2"/>
          </p:nvPr>
        </p:nvSpPr>
        <p:spPr>
          <a:xfrm>
            <a:off x="4703763" y="795338"/>
            <a:ext cx="4027487" cy="4702826"/>
          </a:xfrm>
        </p:spPr>
        <p:txBody>
          <a:bodyPr/>
          <a:lstStyle/>
          <a:p>
            <a:pPr eaLnBrk="1" hangingPunct="1">
              <a:spcBef>
                <a:spcPts val="600"/>
              </a:spcBef>
              <a:buFont typeface="Arial" charset="0"/>
              <a:buNone/>
            </a:pPr>
            <a:r>
              <a:rPr lang="en-US" sz="2400" b="1" dirty="0" smtClean="0">
                <a:solidFill>
                  <a:schemeClr val="tx2"/>
                </a:solidFill>
                <a:latin typeface="Arial" charset="0"/>
                <a:cs typeface="Arial" charset="0"/>
              </a:rPr>
              <a:t>Major Technologies </a:t>
            </a:r>
          </a:p>
          <a:p>
            <a:pPr eaLnBrk="1" hangingPunct="1">
              <a:spcBef>
                <a:spcPts val="1200"/>
              </a:spcBef>
            </a:pPr>
            <a:r>
              <a:rPr lang="en-US" sz="2000" dirty="0" smtClean="0"/>
              <a:t>HSPA (High-Speed Packet Access)</a:t>
            </a:r>
          </a:p>
          <a:p>
            <a:pPr eaLnBrk="1" hangingPunct="1">
              <a:spcBef>
                <a:spcPts val="1200"/>
              </a:spcBef>
            </a:pPr>
            <a:r>
              <a:rPr lang="en-US" sz="2000" dirty="0" smtClean="0"/>
              <a:t>HSPDA, HSUPA, HSPA+; Release 7</a:t>
            </a:r>
          </a:p>
          <a:p>
            <a:pPr eaLnBrk="1" hangingPunct="1">
              <a:spcBef>
                <a:spcPts val="1200"/>
              </a:spcBef>
            </a:pPr>
            <a:r>
              <a:rPr lang="en-US" sz="2000" dirty="0" smtClean="0"/>
              <a:t>LTE (Long Term Evolution); Release 8</a:t>
            </a:r>
          </a:p>
          <a:p>
            <a:pPr eaLnBrk="1" hangingPunct="1">
              <a:spcBef>
                <a:spcPts val="1200"/>
              </a:spcBef>
            </a:pPr>
            <a:r>
              <a:rPr lang="en-US" sz="2000" dirty="0" smtClean="0"/>
              <a:t>EV-DO (Evolution-Data Optimized), EV-DO Revision A, EV-DO Revision B</a:t>
            </a:r>
          </a:p>
          <a:p>
            <a:pPr eaLnBrk="1" hangingPunct="1">
              <a:spcBef>
                <a:spcPts val="1200"/>
              </a:spcBef>
            </a:pPr>
            <a:r>
              <a:rPr lang="en-US" sz="2000" dirty="0" smtClean="0"/>
              <a:t>UMB (Ultra Mobile Broadband)</a:t>
            </a:r>
          </a:p>
          <a:p>
            <a:pPr eaLnBrk="1" hangingPunct="1">
              <a:spcBef>
                <a:spcPts val="1200"/>
              </a:spcBef>
            </a:pPr>
            <a:r>
              <a:rPr lang="en-US" sz="2000" dirty="0" err="1" smtClean="0"/>
              <a:t>WiMAX</a:t>
            </a:r>
            <a:r>
              <a:rPr lang="en-US" sz="2000" dirty="0" smtClean="0"/>
              <a:t> (Mainly for Backhaul)</a:t>
            </a:r>
          </a:p>
          <a:p>
            <a:pPr eaLnBrk="1" hangingPunct="1">
              <a:spcBef>
                <a:spcPts val="1200"/>
              </a:spcBef>
            </a:pPr>
            <a:r>
              <a:rPr lang="en-US" sz="2000" dirty="0" smtClean="0"/>
              <a:t>WAVE (Two-way Vehicle Communication)</a:t>
            </a:r>
          </a:p>
          <a:p>
            <a:pPr eaLnBrk="1" hangingPunct="1">
              <a:spcBef>
                <a:spcPts val="1200"/>
              </a:spcBef>
            </a:pPr>
            <a:r>
              <a:rPr lang="en-US" sz="2000" dirty="0" err="1" smtClean="0"/>
              <a:t>FemtoCell</a:t>
            </a:r>
            <a:r>
              <a:rPr lang="en-US" sz="2000" dirty="0" smtClean="0"/>
              <a:t> (Indoor Wireless Connectivity)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026"/>
          <p:cNvSpPr>
            <a:spLocks noGrp="1" noChangeArrowheads="1"/>
          </p:cNvSpPr>
          <p:nvPr>
            <p:ph type="title"/>
          </p:nvPr>
        </p:nvSpPr>
        <p:spPr/>
        <p:txBody>
          <a:bodyPr/>
          <a:lstStyle/>
          <a:p>
            <a:pPr eaLnBrk="1" hangingPunct="1"/>
            <a:r>
              <a:rPr lang="en-US" smtClean="0"/>
              <a:t>Three Standards Being Implemented</a:t>
            </a:r>
          </a:p>
        </p:txBody>
      </p:sp>
      <p:sp>
        <p:nvSpPr>
          <p:cNvPr id="34818" name="Rectangle 1027"/>
          <p:cNvSpPr>
            <a:spLocks noGrp="1" noChangeArrowheads="1"/>
          </p:cNvSpPr>
          <p:nvPr>
            <p:ph idx="1"/>
          </p:nvPr>
        </p:nvSpPr>
        <p:spPr>
          <a:xfrm>
            <a:off x="111125" y="914400"/>
            <a:ext cx="8229600" cy="5094288"/>
          </a:xfrm>
        </p:spPr>
        <p:txBody>
          <a:bodyPr/>
          <a:lstStyle/>
          <a:p>
            <a:pPr eaLnBrk="1" hangingPunct="1">
              <a:spcBef>
                <a:spcPts val="600"/>
              </a:spcBef>
            </a:pPr>
            <a:r>
              <a:rPr lang="en-US" smtClean="0"/>
              <a:t>Zigbee – Standard 802.15.4</a:t>
            </a:r>
          </a:p>
          <a:p>
            <a:pPr lvl="1" eaLnBrk="1" hangingPunct="1">
              <a:spcBef>
                <a:spcPts val="600"/>
              </a:spcBef>
            </a:pPr>
            <a:r>
              <a:rPr lang="en-US" smtClean="0"/>
              <a:t>Low Data Rate – 250 kbits/s</a:t>
            </a:r>
          </a:p>
          <a:p>
            <a:pPr lvl="1" eaLnBrk="1" hangingPunct="1">
              <a:spcBef>
                <a:spcPts val="600"/>
              </a:spcBef>
            </a:pPr>
            <a:r>
              <a:rPr lang="en-US" smtClean="0"/>
              <a:t>Low Power Consumption – Battery life of years</a:t>
            </a:r>
          </a:p>
          <a:p>
            <a:pPr lvl="1" eaLnBrk="1" hangingPunct="1">
              <a:spcBef>
                <a:spcPts val="600"/>
              </a:spcBef>
            </a:pPr>
            <a:r>
              <a:rPr lang="en-US" smtClean="0"/>
              <a:t>Used for Sensor Networks and Device Control </a:t>
            </a:r>
          </a:p>
          <a:p>
            <a:pPr eaLnBrk="1" hangingPunct="1">
              <a:spcBef>
                <a:spcPts val="600"/>
              </a:spcBef>
            </a:pPr>
            <a:r>
              <a:rPr lang="en-US" smtClean="0"/>
              <a:t>Wifi – Standard 802.11b</a:t>
            </a:r>
          </a:p>
          <a:p>
            <a:pPr lvl="1" eaLnBrk="1" hangingPunct="1">
              <a:spcBef>
                <a:spcPts val="600"/>
              </a:spcBef>
            </a:pPr>
            <a:r>
              <a:rPr lang="en-US" smtClean="0"/>
              <a:t>High Data Rate - 11 Mbits/s</a:t>
            </a:r>
          </a:p>
          <a:p>
            <a:pPr lvl="1" eaLnBrk="1" hangingPunct="1">
              <a:spcBef>
                <a:spcPts val="600"/>
              </a:spcBef>
            </a:pPr>
            <a:r>
              <a:rPr lang="en-US" smtClean="0"/>
              <a:t>High Power Consumption – Wall Outlet</a:t>
            </a:r>
          </a:p>
          <a:p>
            <a:pPr lvl="1" eaLnBrk="1" hangingPunct="1">
              <a:spcBef>
                <a:spcPts val="600"/>
              </a:spcBef>
            </a:pPr>
            <a:r>
              <a:rPr lang="en-US" smtClean="0"/>
              <a:t>Used for Wireless Internet Access Points</a:t>
            </a:r>
          </a:p>
          <a:p>
            <a:pPr eaLnBrk="1" hangingPunct="1">
              <a:spcBef>
                <a:spcPts val="600"/>
              </a:spcBef>
            </a:pPr>
            <a:r>
              <a:rPr lang="en-US" smtClean="0"/>
              <a:t>Bluetooth – Standard 802.15.1</a:t>
            </a:r>
          </a:p>
          <a:p>
            <a:pPr lvl="1" eaLnBrk="1" hangingPunct="1">
              <a:spcBef>
                <a:spcPts val="600"/>
              </a:spcBef>
            </a:pPr>
            <a:r>
              <a:rPr lang="en-US" smtClean="0"/>
              <a:t>Nominal Data Rate – 1 Mbits/s</a:t>
            </a:r>
          </a:p>
          <a:p>
            <a:pPr lvl="1" eaLnBrk="1" hangingPunct="1">
              <a:spcBef>
                <a:spcPts val="600"/>
              </a:spcBef>
            </a:pPr>
            <a:r>
              <a:rPr lang="en-US" smtClean="0"/>
              <a:t>Nominal Power Consumption – Battery life 1 to 3 days</a:t>
            </a:r>
          </a:p>
          <a:p>
            <a:pPr lvl="1" eaLnBrk="1" hangingPunct="1">
              <a:spcBef>
                <a:spcPts val="600"/>
              </a:spcBef>
            </a:pPr>
            <a:r>
              <a:rPr lang="en-US" smtClean="0"/>
              <a:t>Used as a Cable Replacement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en-US" smtClean="0"/>
              <a:t>The Need to Stay Connected</a:t>
            </a:r>
          </a:p>
        </p:txBody>
      </p:sp>
      <p:pic>
        <p:nvPicPr>
          <p:cNvPr id="36866" name="Picture 3" descr="aircond"/>
          <p:cNvPicPr>
            <a:picLocks noChangeAspect="1" noChangeArrowheads="1"/>
          </p:cNvPicPr>
          <p:nvPr/>
        </p:nvPicPr>
        <p:blipFill>
          <a:blip r:embed="rId3" cstate="print"/>
          <a:srcRect/>
          <a:stretch>
            <a:fillRect/>
          </a:stretch>
        </p:blipFill>
        <p:spPr bwMode="auto">
          <a:xfrm>
            <a:off x="1600200" y="4495800"/>
            <a:ext cx="901700" cy="1333500"/>
          </a:xfrm>
          <a:prstGeom prst="rect">
            <a:avLst/>
          </a:prstGeom>
          <a:noFill/>
          <a:ln w="9525">
            <a:noFill/>
            <a:miter lim="800000"/>
            <a:headEnd/>
            <a:tailEnd/>
          </a:ln>
        </p:spPr>
      </p:pic>
      <p:pic>
        <p:nvPicPr>
          <p:cNvPr id="36867" name="Picture 4" descr="linksys"/>
          <p:cNvPicPr>
            <a:picLocks noChangeAspect="1" noChangeArrowheads="1"/>
          </p:cNvPicPr>
          <p:nvPr/>
        </p:nvPicPr>
        <p:blipFill>
          <a:blip r:embed="rId4" cstate="print"/>
          <a:srcRect/>
          <a:stretch>
            <a:fillRect/>
          </a:stretch>
        </p:blipFill>
        <p:spPr bwMode="auto">
          <a:xfrm>
            <a:off x="7620000" y="1981200"/>
            <a:ext cx="952500" cy="866775"/>
          </a:xfrm>
          <a:prstGeom prst="rect">
            <a:avLst/>
          </a:prstGeom>
          <a:noFill/>
          <a:ln w="9525">
            <a:noFill/>
            <a:miter lim="800000"/>
            <a:headEnd/>
            <a:tailEnd/>
          </a:ln>
        </p:spPr>
      </p:pic>
      <p:pic>
        <p:nvPicPr>
          <p:cNvPr id="36868" name="Picture 5" descr="desktopcomp"/>
          <p:cNvPicPr>
            <a:picLocks noChangeAspect="1" noChangeArrowheads="1"/>
          </p:cNvPicPr>
          <p:nvPr/>
        </p:nvPicPr>
        <p:blipFill>
          <a:blip r:embed="rId5" cstate="print"/>
          <a:srcRect/>
          <a:stretch>
            <a:fillRect/>
          </a:stretch>
        </p:blipFill>
        <p:spPr bwMode="auto">
          <a:xfrm>
            <a:off x="1371600" y="914400"/>
            <a:ext cx="1247775" cy="1381125"/>
          </a:xfrm>
          <a:prstGeom prst="rect">
            <a:avLst/>
          </a:prstGeom>
          <a:noFill/>
          <a:ln w="9525">
            <a:noFill/>
            <a:miter lim="800000"/>
            <a:headEnd/>
            <a:tailEnd/>
          </a:ln>
        </p:spPr>
      </p:pic>
      <p:pic>
        <p:nvPicPr>
          <p:cNvPr id="36869" name="Picture 6" descr="p967921th[1]"/>
          <p:cNvPicPr>
            <a:picLocks noChangeAspect="1" noChangeArrowheads="1"/>
          </p:cNvPicPr>
          <p:nvPr/>
        </p:nvPicPr>
        <p:blipFill>
          <a:blip r:embed="rId6" cstate="print"/>
          <a:srcRect/>
          <a:stretch>
            <a:fillRect/>
          </a:stretch>
        </p:blipFill>
        <p:spPr bwMode="auto">
          <a:xfrm>
            <a:off x="3352800" y="3276600"/>
            <a:ext cx="990600" cy="990600"/>
          </a:xfrm>
          <a:prstGeom prst="rect">
            <a:avLst/>
          </a:prstGeom>
          <a:noFill/>
          <a:ln w="9525">
            <a:noFill/>
            <a:miter lim="800000"/>
            <a:headEnd/>
            <a:tailEnd/>
          </a:ln>
        </p:spPr>
      </p:pic>
      <p:pic>
        <p:nvPicPr>
          <p:cNvPr id="36870" name="Picture 7" descr="lightbulb"/>
          <p:cNvPicPr>
            <a:picLocks noChangeAspect="1" noChangeArrowheads="1"/>
          </p:cNvPicPr>
          <p:nvPr/>
        </p:nvPicPr>
        <p:blipFill>
          <a:blip r:embed="rId7" cstate="print"/>
          <a:srcRect/>
          <a:stretch>
            <a:fillRect/>
          </a:stretch>
        </p:blipFill>
        <p:spPr bwMode="auto">
          <a:xfrm>
            <a:off x="4800600" y="4648200"/>
            <a:ext cx="584200" cy="990600"/>
          </a:xfrm>
          <a:prstGeom prst="rect">
            <a:avLst/>
          </a:prstGeom>
          <a:noFill/>
          <a:ln w="9525">
            <a:noFill/>
            <a:miter lim="800000"/>
            <a:headEnd/>
            <a:tailEnd/>
          </a:ln>
        </p:spPr>
      </p:pic>
      <p:pic>
        <p:nvPicPr>
          <p:cNvPr id="36871" name="Picture 8" descr="IBM_xSeries_xSeries_236"/>
          <p:cNvPicPr>
            <a:picLocks noChangeAspect="1" noChangeArrowheads="1"/>
          </p:cNvPicPr>
          <p:nvPr/>
        </p:nvPicPr>
        <p:blipFill>
          <a:blip r:embed="rId8" cstate="print"/>
          <a:srcRect/>
          <a:stretch>
            <a:fillRect/>
          </a:stretch>
        </p:blipFill>
        <p:spPr bwMode="auto">
          <a:xfrm>
            <a:off x="3962400" y="1447800"/>
            <a:ext cx="1524000" cy="1524000"/>
          </a:xfrm>
          <a:prstGeom prst="rect">
            <a:avLst/>
          </a:prstGeom>
          <a:noFill/>
          <a:ln w="9525">
            <a:noFill/>
            <a:miter lim="800000"/>
            <a:headEnd/>
            <a:tailEnd/>
          </a:ln>
        </p:spPr>
      </p:pic>
      <p:sp>
        <p:nvSpPr>
          <p:cNvPr id="36872" name="Text Box 9"/>
          <p:cNvSpPr txBox="1">
            <a:spLocks noChangeArrowheads="1"/>
          </p:cNvSpPr>
          <p:nvPr/>
        </p:nvSpPr>
        <p:spPr bwMode="auto">
          <a:xfrm>
            <a:off x="5257800" y="1981200"/>
            <a:ext cx="1600200" cy="366713"/>
          </a:xfrm>
          <a:prstGeom prst="rect">
            <a:avLst/>
          </a:prstGeom>
          <a:noFill/>
          <a:ln w="9525">
            <a:noFill/>
            <a:miter lim="800000"/>
            <a:headEnd/>
            <a:tailEnd/>
          </a:ln>
        </p:spPr>
        <p:txBody>
          <a:bodyPr>
            <a:spAutoFit/>
          </a:bodyPr>
          <a:lstStyle/>
          <a:p>
            <a:pPr eaLnBrk="0" hangingPunct="0">
              <a:spcBef>
                <a:spcPct val="50000"/>
              </a:spcBef>
            </a:pPr>
            <a:r>
              <a:rPr lang="en-US"/>
              <a:t>Main Server</a:t>
            </a:r>
          </a:p>
        </p:txBody>
      </p:sp>
      <p:sp>
        <p:nvSpPr>
          <p:cNvPr id="36873" name="Line 10"/>
          <p:cNvSpPr>
            <a:spLocks noChangeShapeType="1"/>
          </p:cNvSpPr>
          <p:nvPr/>
        </p:nvSpPr>
        <p:spPr bwMode="auto">
          <a:xfrm>
            <a:off x="2438400" y="1371600"/>
            <a:ext cx="5715000" cy="0"/>
          </a:xfrm>
          <a:prstGeom prst="line">
            <a:avLst/>
          </a:prstGeom>
          <a:noFill/>
          <a:ln w="9525">
            <a:solidFill>
              <a:schemeClr val="tx1"/>
            </a:solidFill>
            <a:round/>
            <a:headEnd/>
            <a:tailEnd/>
          </a:ln>
        </p:spPr>
        <p:txBody>
          <a:bodyPr/>
          <a:lstStyle/>
          <a:p>
            <a:endParaRPr lang="en-US"/>
          </a:p>
        </p:txBody>
      </p:sp>
      <p:sp>
        <p:nvSpPr>
          <p:cNvPr id="36874" name="Line 11"/>
          <p:cNvSpPr>
            <a:spLocks noChangeShapeType="1"/>
          </p:cNvSpPr>
          <p:nvPr/>
        </p:nvSpPr>
        <p:spPr bwMode="auto">
          <a:xfrm>
            <a:off x="4876800" y="1371600"/>
            <a:ext cx="0" cy="152400"/>
          </a:xfrm>
          <a:prstGeom prst="line">
            <a:avLst/>
          </a:prstGeom>
          <a:noFill/>
          <a:ln w="9525">
            <a:solidFill>
              <a:schemeClr val="tx1"/>
            </a:solidFill>
            <a:round/>
            <a:headEnd/>
            <a:tailEnd/>
          </a:ln>
        </p:spPr>
        <p:txBody>
          <a:bodyPr/>
          <a:lstStyle/>
          <a:p>
            <a:endParaRPr lang="en-US"/>
          </a:p>
        </p:txBody>
      </p:sp>
      <p:sp>
        <p:nvSpPr>
          <p:cNvPr id="36875" name="Text Box 12"/>
          <p:cNvSpPr txBox="1">
            <a:spLocks noChangeArrowheads="1"/>
          </p:cNvSpPr>
          <p:nvPr/>
        </p:nvSpPr>
        <p:spPr bwMode="auto">
          <a:xfrm>
            <a:off x="4114800" y="990600"/>
            <a:ext cx="2286000" cy="366713"/>
          </a:xfrm>
          <a:prstGeom prst="rect">
            <a:avLst/>
          </a:prstGeom>
          <a:noFill/>
          <a:ln w="9525">
            <a:noFill/>
            <a:miter lim="800000"/>
            <a:headEnd/>
            <a:tailEnd/>
          </a:ln>
        </p:spPr>
        <p:txBody>
          <a:bodyPr>
            <a:spAutoFit/>
          </a:bodyPr>
          <a:lstStyle/>
          <a:p>
            <a:pPr eaLnBrk="0" hangingPunct="0">
              <a:spcBef>
                <a:spcPct val="50000"/>
              </a:spcBef>
            </a:pPr>
            <a:r>
              <a:rPr lang="en-US"/>
              <a:t>Wired Ethernet</a:t>
            </a:r>
          </a:p>
        </p:txBody>
      </p:sp>
      <p:sp>
        <p:nvSpPr>
          <p:cNvPr id="36876" name="Text Box 13"/>
          <p:cNvSpPr txBox="1">
            <a:spLocks noChangeArrowheads="1"/>
          </p:cNvSpPr>
          <p:nvPr/>
        </p:nvSpPr>
        <p:spPr bwMode="auto">
          <a:xfrm>
            <a:off x="7162800" y="3200400"/>
            <a:ext cx="1066800" cy="366713"/>
          </a:xfrm>
          <a:prstGeom prst="rect">
            <a:avLst/>
          </a:prstGeom>
          <a:noFill/>
          <a:ln w="9525">
            <a:noFill/>
            <a:miter lim="800000"/>
            <a:headEnd/>
            <a:tailEnd/>
          </a:ln>
        </p:spPr>
        <p:txBody>
          <a:bodyPr>
            <a:spAutoFit/>
          </a:bodyPr>
          <a:lstStyle/>
          <a:p>
            <a:pPr eaLnBrk="0" hangingPunct="0">
              <a:spcBef>
                <a:spcPct val="50000"/>
              </a:spcBef>
            </a:pPr>
            <a:r>
              <a:rPr lang="en-US">
                <a:solidFill>
                  <a:srgbClr val="FF0000"/>
                </a:solidFill>
              </a:rPr>
              <a:t>802.11b</a:t>
            </a:r>
          </a:p>
        </p:txBody>
      </p:sp>
      <p:sp>
        <p:nvSpPr>
          <p:cNvPr id="36877" name="Line 14"/>
          <p:cNvSpPr>
            <a:spLocks noChangeShapeType="1"/>
          </p:cNvSpPr>
          <p:nvPr/>
        </p:nvSpPr>
        <p:spPr bwMode="auto">
          <a:xfrm>
            <a:off x="1828800" y="2057400"/>
            <a:ext cx="1600200" cy="1371600"/>
          </a:xfrm>
          <a:prstGeom prst="line">
            <a:avLst/>
          </a:prstGeom>
          <a:noFill/>
          <a:ln w="9525">
            <a:solidFill>
              <a:srgbClr val="0000FF"/>
            </a:solidFill>
            <a:prstDash val="lgDashDot"/>
            <a:round/>
            <a:headEnd/>
            <a:tailEnd/>
          </a:ln>
        </p:spPr>
        <p:txBody>
          <a:bodyPr/>
          <a:lstStyle/>
          <a:p>
            <a:endParaRPr lang="en-US"/>
          </a:p>
        </p:txBody>
      </p:sp>
      <p:sp>
        <p:nvSpPr>
          <p:cNvPr id="36878" name="Text Box 15"/>
          <p:cNvSpPr txBox="1">
            <a:spLocks noChangeArrowheads="1"/>
          </p:cNvSpPr>
          <p:nvPr/>
        </p:nvSpPr>
        <p:spPr bwMode="auto">
          <a:xfrm>
            <a:off x="2514600" y="2209800"/>
            <a:ext cx="1447800" cy="366713"/>
          </a:xfrm>
          <a:prstGeom prst="rect">
            <a:avLst/>
          </a:prstGeom>
          <a:noFill/>
          <a:ln w="9525">
            <a:noFill/>
            <a:miter lim="800000"/>
            <a:headEnd/>
            <a:tailEnd/>
          </a:ln>
        </p:spPr>
        <p:txBody>
          <a:bodyPr>
            <a:spAutoFit/>
          </a:bodyPr>
          <a:lstStyle/>
          <a:p>
            <a:pPr eaLnBrk="0" hangingPunct="0">
              <a:spcBef>
                <a:spcPct val="50000"/>
              </a:spcBef>
            </a:pPr>
            <a:r>
              <a:rPr lang="en-US">
                <a:solidFill>
                  <a:srgbClr val="0000FF"/>
                </a:solidFill>
              </a:rPr>
              <a:t>Bluetooth</a:t>
            </a:r>
          </a:p>
        </p:txBody>
      </p:sp>
      <p:sp>
        <p:nvSpPr>
          <p:cNvPr id="36879" name="Line 16"/>
          <p:cNvSpPr>
            <a:spLocks noChangeShapeType="1"/>
          </p:cNvSpPr>
          <p:nvPr/>
        </p:nvSpPr>
        <p:spPr bwMode="auto">
          <a:xfrm flipH="1">
            <a:off x="2438400" y="3962400"/>
            <a:ext cx="1143000" cy="533400"/>
          </a:xfrm>
          <a:prstGeom prst="line">
            <a:avLst/>
          </a:prstGeom>
          <a:noFill/>
          <a:ln w="9525">
            <a:solidFill>
              <a:srgbClr val="00CC00"/>
            </a:solidFill>
            <a:prstDash val="sysDot"/>
            <a:round/>
            <a:headEnd/>
            <a:tailEnd/>
          </a:ln>
        </p:spPr>
        <p:txBody>
          <a:bodyPr/>
          <a:lstStyle/>
          <a:p>
            <a:endParaRPr lang="en-US"/>
          </a:p>
        </p:txBody>
      </p:sp>
      <p:sp>
        <p:nvSpPr>
          <p:cNvPr id="36880" name="Line 17"/>
          <p:cNvSpPr>
            <a:spLocks noChangeShapeType="1"/>
          </p:cNvSpPr>
          <p:nvPr/>
        </p:nvSpPr>
        <p:spPr bwMode="auto">
          <a:xfrm>
            <a:off x="4191000" y="4038600"/>
            <a:ext cx="685800" cy="762000"/>
          </a:xfrm>
          <a:prstGeom prst="line">
            <a:avLst/>
          </a:prstGeom>
          <a:noFill/>
          <a:ln w="9525" cap="rnd">
            <a:solidFill>
              <a:srgbClr val="00CC00"/>
            </a:solidFill>
            <a:prstDash val="sysDot"/>
            <a:round/>
            <a:headEnd/>
            <a:tailEnd/>
          </a:ln>
        </p:spPr>
        <p:txBody>
          <a:bodyPr/>
          <a:lstStyle/>
          <a:p>
            <a:endParaRPr lang="en-US"/>
          </a:p>
        </p:txBody>
      </p:sp>
      <p:sp>
        <p:nvSpPr>
          <p:cNvPr id="36881" name="Text Box 18"/>
          <p:cNvSpPr txBox="1">
            <a:spLocks noChangeArrowheads="1"/>
          </p:cNvSpPr>
          <p:nvPr/>
        </p:nvSpPr>
        <p:spPr bwMode="auto">
          <a:xfrm>
            <a:off x="2819400" y="4267200"/>
            <a:ext cx="990600" cy="366713"/>
          </a:xfrm>
          <a:prstGeom prst="rect">
            <a:avLst/>
          </a:prstGeom>
          <a:noFill/>
          <a:ln w="9525">
            <a:noFill/>
            <a:miter lim="800000"/>
            <a:headEnd/>
            <a:tailEnd/>
          </a:ln>
        </p:spPr>
        <p:txBody>
          <a:bodyPr>
            <a:spAutoFit/>
          </a:bodyPr>
          <a:lstStyle/>
          <a:p>
            <a:pPr eaLnBrk="0" hangingPunct="0">
              <a:spcBef>
                <a:spcPct val="50000"/>
              </a:spcBef>
            </a:pPr>
            <a:r>
              <a:rPr lang="en-US">
                <a:solidFill>
                  <a:srgbClr val="00CC00"/>
                </a:solidFill>
              </a:rPr>
              <a:t>Zigbee</a:t>
            </a:r>
          </a:p>
        </p:txBody>
      </p:sp>
      <p:sp>
        <p:nvSpPr>
          <p:cNvPr id="36882" name="Rectangle 19"/>
          <p:cNvSpPr>
            <a:spLocks noChangeArrowheads="1"/>
          </p:cNvSpPr>
          <p:nvPr/>
        </p:nvSpPr>
        <p:spPr bwMode="auto">
          <a:xfrm>
            <a:off x="4572000" y="4191000"/>
            <a:ext cx="882650" cy="366713"/>
          </a:xfrm>
          <a:prstGeom prst="rect">
            <a:avLst/>
          </a:prstGeom>
          <a:noFill/>
          <a:ln w="9525">
            <a:noFill/>
            <a:miter lim="800000"/>
            <a:headEnd/>
            <a:tailEnd/>
          </a:ln>
        </p:spPr>
        <p:txBody>
          <a:bodyPr wrap="none">
            <a:spAutoFit/>
          </a:bodyPr>
          <a:lstStyle/>
          <a:p>
            <a:pPr eaLnBrk="0" hangingPunct="0">
              <a:spcBef>
                <a:spcPct val="50000"/>
              </a:spcBef>
            </a:pPr>
            <a:r>
              <a:rPr lang="en-US">
                <a:solidFill>
                  <a:srgbClr val="00CC00"/>
                </a:solidFill>
              </a:rPr>
              <a:t>Zigbee</a:t>
            </a:r>
          </a:p>
        </p:txBody>
      </p:sp>
      <p:sp>
        <p:nvSpPr>
          <p:cNvPr id="36883" name="Text Box 20"/>
          <p:cNvSpPr txBox="1">
            <a:spLocks noChangeArrowheads="1"/>
          </p:cNvSpPr>
          <p:nvPr/>
        </p:nvSpPr>
        <p:spPr bwMode="auto">
          <a:xfrm>
            <a:off x="1295400" y="5791200"/>
            <a:ext cx="1676400" cy="366713"/>
          </a:xfrm>
          <a:prstGeom prst="rect">
            <a:avLst/>
          </a:prstGeom>
          <a:noFill/>
          <a:ln w="9525">
            <a:noFill/>
            <a:miter lim="800000"/>
            <a:headEnd/>
            <a:tailEnd/>
          </a:ln>
        </p:spPr>
        <p:txBody>
          <a:bodyPr>
            <a:spAutoFit/>
          </a:bodyPr>
          <a:lstStyle/>
          <a:p>
            <a:pPr eaLnBrk="0" hangingPunct="0">
              <a:spcBef>
                <a:spcPct val="50000"/>
              </a:spcBef>
            </a:pPr>
            <a:r>
              <a:rPr lang="en-US"/>
              <a:t>HVAC Control</a:t>
            </a:r>
          </a:p>
        </p:txBody>
      </p:sp>
      <p:sp>
        <p:nvSpPr>
          <p:cNvPr id="36884" name="Text Box 21"/>
          <p:cNvSpPr txBox="1">
            <a:spLocks noChangeArrowheads="1"/>
          </p:cNvSpPr>
          <p:nvPr/>
        </p:nvSpPr>
        <p:spPr bwMode="auto">
          <a:xfrm>
            <a:off x="4648200" y="5715000"/>
            <a:ext cx="990600" cy="366713"/>
          </a:xfrm>
          <a:prstGeom prst="rect">
            <a:avLst/>
          </a:prstGeom>
          <a:noFill/>
          <a:ln w="9525">
            <a:noFill/>
            <a:miter lim="800000"/>
            <a:headEnd/>
            <a:tailEnd/>
          </a:ln>
        </p:spPr>
        <p:txBody>
          <a:bodyPr>
            <a:spAutoFit/>
          </a:bodyPr>
          <a:lstStyle/>
          <a:p>
            <a:pPr eaLnBrk="0" hangingPunct="0">
              <a:spcBef>
                <a:spcPct val="50000"/>
              </a:spcBef>
            </a:pPr>
            <a:r>
              <a:rPr lang="en-US"/>
              <a:t>Lighting</a:t>
            </a:r>
          </a:p>
        </p:txBody>
      </p:sp>
      <p:pic>
        <p:nvPicPr>
          <p:cNvPr id="36885" name="Picture 22" descr="phone"/>
          <p:cNvPicPr>
            <a:picLocks noChangeAspect="1" noChangeArrowheads="1"/>
          </p:cNvPicPr>
          <p:nvPr/>
        </p:nvPicPr>
        <p:blipFill>
          <a:blip r:embed="rId9" cstate="print"/>
          <a:srcRect/>
          <a:stretch>
            <a:fillRect/>
          </a:stretch>
        </p:blipFill>
        <p:spPr bwMode="auto">
          <a:xfrm>
            <a:off x="6096000" y="4648200"/>
            <a:ext cx="1266825" cy="1314450"/>
          </a:xfrm>
          <a:prstGeom prst="rect">
            <a:avLst/>
          </a:prstGeom>
          <a:noFill/>
          <a:ln w="9525">
            <a:noFill/>
            <a:miter lim="800000"/>
            <a:headEnd/>
            <a:tailEnd/>
          </a:ln>
        </p:spPr>
      </p:pic>
      <p:pic>
        <p:nvPicPr>
          <p:cNvPr id="36886" name="Picture 23" descr="laptop"/>
          <p:cNvPicPr>
            <a:picLocks noChangeAspect="1" noChangeArrowheads="1"/>
          </p:cNvPicPr>
          <p:nvPr/>
        </p:nvPicPr>
        <p:blipFill>
          <a:blip r:embed="rId10" cstate="print"/>
          <a:srcRect/>
          <a:stretch>
            <a:fillRect/>
          </a:stretch>
        </p:blipFill>
        <p:spPr bwMode="auto">
          <a:xfrm>
            <a:off x="7543800" y="3581400"/>
            <a:ext cx="1247775" cy="1381125"/>
          </a:xfrm>
          <a:prstGeom prst="rect">
            <a:avLst/>
          </a:prstGeom>
          <a:noFill/>
          <a:ln w="9525">
            <a:noFill/>
            <a:miter lim="800000"/>
            <a:headEnd/>
            <a:tailEnd/>
          </a:ln>
        </p:spPr>
      </p:pic>
      <p:sp>
        <p:nvSpPr>
          <p:cNvPr id="36887" name="Line 24"/>
          <p:cNvSpPr>
            <a:spLocks noChangeShapeType="1"/>
          </p:cNvSpPr>
          <p:nvPr/>
        </p:nvSpPr>
        <p:spPr bwMode="auto">
          <a:xfrm>
            <a:off x="8153400" y="2819400"/>
            <a:ext cx="0" cy="990600"/>
          </a:xfrm>
          <a:prstGeom prst="line">
            <a:avLst/>
          </a:prstGeom>
          <a:noFill/>
          <a:ln w="9525">
            <a:solidFill>
              <a:srgbClr val="FF0000"/>
            </a:solidFill>
            <a:prstDash val="dash"/>
            <a:round/>
            <a:headEnd/>
            <a:tailEnd/>
          </a:ln>
        </p:spPr>
        <p:txBody>
          <a:bodyPr/>
          <a:lstStyle/>
          <a:p>
            <a:endParaRPr lang="en-US"/>
          </a:p>
        </p:txBody>
      </p:sp>
      <p:sp>
        <p:nvSpPr>
          <p:cNvPr id="36888" name="Line 25"/>
          <p:cNvSpPr>
            <a:spLocks noChangeShapeType="1"/>
          </p:cNvSpPr>
          <p:nvPr/>
        </p:nvSpPr>
        <p:spPr bwMode="auto">
          <a:xfrm>
            <a:off x="8153400" y="1371600"/>
            <a:ext cx="0" cy="990600"/>
          </a:xfrm>
          <a:prstGeom prst="line">
            <a:avLst/>
          </a:prstGeom>
          <a:noFill/>
          <a:ln w="9525">
            <a:solidFill>
              <a:schemeClr val="tx1"/>
            </a:solidFill>
            <a:round/>
            <a:headEnd/>
            <a:tailEnd/>
          </a:ln>
        </p:spPr>
        <p:txBody>
          <a:bodyPr/>
          <a:lstStyle/>
          <a:p>
            <a:endParaRPr lang="en-US"/>
          </a:p>
        </p:txBody>
      </p:sp>
      <p:sp>
        <p:nvSpPr>
          <p:cNvPr id="36889" name="Line 26"/>
          <p:cNvSpPr>
            <a:spLocks noChangeShapeType="1"/>
          </p:cNvSpPr>
          <p:nvPr/>
        </p:nvSpPr>
        <p:spPr bwMode="auto">
          <a:xfrm flipH="1">
            <a:off x="4114800" y="2819400"/>
            <a:ext cx="4038600" cy="914400"/>
          </a:xfrm>
          <a:prstGeom prst="line">
            <a:avLst/>
          </a:prstGeom>
          <a:noFill/>
          <a:ln w="9525">
            <a:solidFill>
              <a:srgbClr val="FF0000"/>
            </a:solidFill>
            <a:prstDash val="dash"/>
            <a:round/>
            <a:headEnd/>
            <a:tailEnd/>
          </a:ln>
        </p:spPr>
        <p:txBody>
          <a:bodyPr/>
          <a:lstStyle/>
          <a:p>
            <a:endParaRPr lang="en-US"/>
          </a:p>
        </p:txBody>
      </p:sp>
      <p:sp>
        <p:nvSpPr>
          <p:cNvPr id="36890" name="Rectangle 27"/>
          <p:cNvSpPr>
            <a:spLocks noChangeArrowheads="1"/>
          </p:cNvSpPr>
          <p:nvPr/>
        </p:nvSpPr>
        <p:spPr bwMode="auto">
          <a:xfrm>
            <a:off x="5638800" y="2819400"/>
            <a:ext cx="1009650" cy="366713"/>
          </a:xfrm>
          <a:prstGeom prst="rect">
            <a:avLst/>
          </a:prstGeom>
          <a:noFill/>
          <a:ln w="9525">
            <a:noFill/>
            <a:miter lim="800000"/>
            <a:headEnd/>
            <a:tailEnd/>
          </a:ln>
        </p:spPr>
        <p:txBody>
          <a:bodyPr wrap="none">
            <a:spAutoFit/>
          </a:bodyPr>
          <a:lstStyle/>
          <a:p>
            <a:pPr eaLnBrk="0" hangingPunct="0"/>
            <a:r>
              <a:rPr lang="en-US">
                <a:solidFill>
                  <a:srgbClr val="FF0000"/>
                </a:solidFill>
              </a:rPr>
              <a:t>802.11b</a:t>
            </a:r>
          </a:p>
        </p:txBody>
      </p:sp>
      <p:sp>
        <p:nvSpPr>
          <p:cNvPr id="36891" name="Line 28"/>
          <p:cNvSpPr>
            <a:spLocks noChangeShapeType="1"/>
          </p:cNvSpPr>
          <p:nvPr/>
        </p:nvSpPr>
        <p:spPr bwMode="auto">
          <a:xfrm flipV="1">
            <a:off x="7086600" y="4800600"/>
            <a:ext cx="609600" cy="457200"/>
          </a:xfrm>
          <a:prstGeom prst="line">
            <a:avLst/>
          </a:prstGeom>
          <a:noFill/>
          <a:ln w="9525">
            <a:solidFill>
              <a:srgbClr val="0000FF"/>
            </a:solidFill>
            <a:prstDash val="lgDashDot"/>
            <a:round/>
            <a:headEnd/>
            <a:tailEnd/>
          </a:ln>
        </p:spPr>
        <p:txBody>
          <a:bodyPr/>
          <a:lstStyle/>
          <a:p>
            <a:endParaRPr lang="en-US"/>
          </a:p>
        </p:txBody>
      </p:sp>
      <p:sp>
        <p:nvSpPr>
          <p:cNvPr id="36892" name="Rectangle 29"/>
          <p:cNvSpPr>
            <a:spLocks noChangeArrowheads="1"/>
          </p:cNvSpPr>
          <p:nvPr/>
        </p:nvSpPr>
        <p:spPr bwMode="auto">
          <a:xfrm>
            <a:off x="6324600" y="4572000"/>
            <a:ext cx="1149350" cy="366713"/>
          </a:xfrm>
          <a:prstGeom prst="rect">
            <a:avLst/>
          </a:prstGeom>
          <a:noFill/>
          <a:ln w="9525">
            <a:noFill/>
            <a:miter lim="800000"/>
            <a:headEnd/>
            <a:tailEnd/>
          </a:ln>
        </p:spPr>
        <p:txBody>
          <a:bodyPr wrap="none">
            <a:spAutoFit/>
          </a:bodyPr>
          <a:lstStyle/>
          <a:p>
            <a:pPr eaLnBrk="0" hangingPunct="0">
              <a:spcBef>
                <a:spcPct val="50000"/>
              </a:spcBef>
            </a:pPr>
            <a:r>
              <a:rPr lang="en-US">
                <a:solidFill>
                  <a:srgbClr val="0000FF"/>
                </a:solidFill>
              </a:rPr>
              <a:t>Bluetooth</a:t>
            </a:r>
          </a:p>
        </p:txBody>
      </p:sp>
      <p:pic>
        <p:nvPicPr>
          <p:cNvPr id="36893" name="Picture 30" descr="keyboard"/>
          <p:cNvPicPr>
            <a:picLocks noChangeAspect="1" noChangeArrowheads="1"/>
          </p:cNvPicPr>
          <p:nvPr/>
        </p:nvPicPr>
        <p:blipFill>
          <a:blip r:embed="rId11" cstate="print"/>
          <a:srcRect/>
          <a:stretch>
            <a:fillRect/>
          </a:stretch>
        </p:blipFill>
        <p:spPr bwMode="auto">
          <a:xfrm>
            <a:off x="1143000" y="2590800"/>
            <a:ext cx="1552575" cy="1552575"/>
          </a:xfrm>
          <a:prstGeom prst="rect">
            <a:avLst/>
          </a:prstGeom>
          <a:noFill/>
          <a:ln w="9525">
            <a:noFill/>
            <a:miter lim="800000"/>
            <a:headEnd/>
            <a:tailEnd/>
          </a:ln>
        </p:spPr>
      </p:pic>
      <p:sp>
        <p:nvSpPr>
          <p:cNvPr id="36894" name="Line 31"/>
          <p:cNvSpPr>
            <a:spLocks noChangeShapeType="1"/>
          </p:cNvSpPr>
          <p:nvPr/>
        </p:nvSpPr>
        <p:spPr bwMode="auto">
          <a:xfrm flipV="1">
            <a:off x="1219200" y="2133600"/>
            <a:ext cx="609600" cy="914400"/>
          </a:xfrm>
          <a:prstGeom prst="line">
            <a:avLst/>
          </a:prstGeom>
          <a:noFill/>
          <a:ln w="9525">
            <a:solidFill>
              <a:srgbClr val="0000FF"/>
            </a:solidFill>
            <a:prstDash val="lgDashDot"/>
            <a:round/>
            <a:headEnd/>
            <a:tailEnd/>
          </a:ln>
        </p:spPr>
        <p:txBody>
          <a:bodyPr/>
          <a:lstStyle/>
          <a:p>
            <a:endParaRPr lang="en-US"/>
          </a:p>
        </p:txBody>
      </p:sp>
      <p:sp>
        <p:nvSpPr>
          <p:cNvPr id="36895" name="Rectangle 32"/>
          <p:cNvSpPr>
            <a:spLocks noChangeArrowheads="1"/>
          </p:cNvSpPr>
          <p:nvPr/>
        </p:nvSpPr>
        <p:spPr bwMode="auto">
          <a:xfrm>
            <a:off x="1143000" y="3733800"/>
            <a:ext cx="1149350" cy="366713"/>
          </a:xfrm>
          <a:prstGeom prst="rect">
            <a:avLst/>
          </a:prstGeom>
          <a:noFill/>
          <a:ln w="9525">
            <a:noFill/>
            <a:miter lim="800000"/>
            <a:headEnd/>
            <a:tailEnd/>
          </a:ln>
        </p:spPr>
        <p:txBody>
          <a:bodyPr wrap="none">
            <a:spAutoFit/>
          </a:bodyPr>
          <a:lstStyle/>
          <a:p>
            <a:pPr eaLnBrk="0" hangingPunct="0">
              <a:spcBef>
                <a:spcPct val="50000"/>
              </a:spcBef>
            </a:pPr>
            <a:r>
              <a:rPr lang="en-US">
                <a:solidFill>
                  <a:srgbClr val="0000FF"/>
                </a:solidFill>
              </a:rPr>
              <a:t>Bluetooth</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5"/>
          <p:cNvSpPr>
            <a:spLocks noGrp="1"/>
          </p:cNvSpPr>
          <p:nvPr>
            <p:ph type="title"/>
          </p:nvPr>
        </p:nvSpPr>
        <p:spPr>
          <a:xfrm>
            <a:off x="111125" y="177800"/>
            <a:ext cx="8734425" cy="869950"/>
          </a:xfrm>
        </p:spPr>
        <p:txBody>
          <a:bodyPr/>
          <a:lstStyle/>
          <a:p>
            <a:pPr eaLnBrk="1" hangingPunct="1"/>
            <a:r>
              <a:rPr lang="en-US" smtClean="0"/>
              <a:t>Wireless Access in Vehicular Environment (WAVE)</a:t>
            </a:r>
          </a:p>
        </p:txBody>
      </p:sp>
      <p:sp>
        <p:nvSpPr>
          <p:cNvPr id="38914" name="Content Placeholder 6"/>
          <p:cNvSpPr>
            <a:spLocks noGrp="1"/>
          </p:cNvSpPr>
          <p:nvPr>
            <p:ph idx="1"/>
          </p:nvPr>
        </p:nvSpPr>
        <p:spPr>
          <a:xfrm>
            <a:off x="111125" y="1292225"/>
            <a:ext cx="9032875" cy="3992563"/>
          </a:xfrm>
        </p:spPr>
        <p:txBody>
          <a:bodyPr/>
          <a:lstStyle/>
          <a:p>
            <a:pPr eaLnBrk="1" hangingPunct="1">
              <a:spcBef>
                <a:spcPts val="600"/>
              </a:spcBef>
            </a:pPr>
            <a:r>
              <a:rPr lang="en-US" smtClean="0"/>
              <a:t>WAVE loosely follows OSI layer concept </a:t>
            </a:r>
          </a:p>
          <a:p>
            <a:pPr eaLnBrk="1" hangingPunct="1">
              <a:spcBef>
                <a:spcPts val="600"/>
              </a:spcBef>
            </a:pPr>
            <a:r>
              <a:rPr lang="en-US" smtClean="0"/>
              <a:t>Collectively IEEE 802.11p and IEEE 1609.x are called WAVE</a:t>
            </a:r>
          </a:p>
          <a:p>
            <a:pPr eaLnBrk="1" hangingPunct="1">
              <a:spcBef>
                <a:spcPts val="600"/>
              </a:spcBef>
            </a:pPr>
            <a:r>
              <a:rPr lang="en-US" smtClean="0"/>
              <a:t>WAVE Components</a:t>
            </a:r>
          </a:p>
          <a:p>
            <a:pPr lvl="1" eaLnBrk="1" hangingPunct="1">
              <a:spcBef>
                <a:spcPts val="600"/>
              </a:spcBef>
            </a:pPr>
            <a:r>
              <a:rPr lang="en-US" smtClean="0"/>
              <a:t>RSU (Roadside Units)</a:t>
            </a:r>
          </a:p>
          <a:p>
            <a:pPr lvl="1" eaLnBrk="1" hangingPunct="1">
              <a:spcBef>
                <a:spcPts val="600"/>
              </a:spcBef>
            </a:pPr>
            <a:r>
              <a:rPr lang="en-US" smtClean="0"/>
              <a:t>OBU (Onboard Units)</a:t>
            </a:r>
          </a:p>
          <a:p>
            <a:pPr lvl="1" eaLnBrk="1" hangingPunct="1">
              <a:spcBef>
                <a:spcPts val="600"/>
              </a:spcBef>
            </a:pPr>
            <a:r>
              <a:rPr lang="en-US" smtClean="0"/>
              <a:t>These two can form WBSS (WAVE basic service sets)</a:t>
            </a:r>
          </a:p>
          <a:p>
            <a:pPr eaLnBrk="1" hangingPunct="1">
              <a:spcBef>
                <a:spcPts val="600"/>
              </a:spcBef>
            </a:pPr>
            <a:r>
              <a:rPr lang="en-US" smtClean="0"/>
              <a:t>802.11p is based on 802.11a.</a:t>
            </a:r>
          </a:p>
          <a:p>
            <a:pPr eaLnBrk="1" hangingPunct="1">
              <a:spcBef>
                <a:spcPts val="600"/>
              </a:spcBef>
            </a:pPr>
            <a:r>
              <a:rPr lang="en-US" smtClean="0"/>
              <a:t>Oct. of 1999, FCC granted Dedicated short-range communication</a:t>
            </a:r>
          </a:p>
          <a:p>
            <a:pPr eaLnBrk="1" hangingPunct="1">
              <a:spcBef>
                <a:spcPts val="600"/>
              </a:spcBef>
            </a:pPr>
            <a:r>
              <a:rPr lang="en-US" smtClean="0"/>
              <a:t>(DSRC) frequency band of 75 MHz (5.85-5.925)</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3"/>
          <p:cNvSpPr>
            <a:spLocks noGrp="1" noChangeArrowheads="1"/>
          </p:cNvSpPr>
          <p:nvPr>
            <p:ph type="title"/>
          </p:nvPr>
        </p:nvSpPr>
        <p:spPr/>
        <p:txBody>
          <a:bodyPr/>
          <a:lstStyle/>
          <a:p>
            <a:pPr eaLnBrk="1" hangingPunct="1"/>
            <a:r>
              <a:rPr lang="en-US" smtClean="0"/>
              <a:t>System Picture</a:t>
            </a:r>
          </a:p>
        </p:txBody>
      </p:sp>
      <p:pic>
        <p:nvPicPr>
          <p:cNvPr id="39938" name="Picture 4"/>
          <p:cNvPicPr>
            <a:picLocks noGrp="1" noChangeAspect="1" noChangeArrowheads="1"/>
          </p:cNvPicPr>
          <p:nvPr>
            <p:ph idx="1"/>
          </p:nvPr>
        </p:nvPicPr>
        <p:blipFill>
          <a:blip r:embed="rId2" cstate="print"/>
          <a:srcRect/>
          <a:stretch>
            <a:fillRect/>
          </a:stretch>
        </p:blipFill>
        <p:spPr>
          <a:xfrm>
            <a:off x="3713163" y="1316038"/>
            <a:ext cx="1219200" cy="1219200"/>
          </a:xfrm>
        </p:spPr>
      </p:pic>
      <p:pic>
        <p:nvPicPr>
          <p:cNvPr id="39939" name="Picture 5" descr="j0241757"/>
          <p:cNvPicPr>
            <a:picLocks noGrp="1" noChangeAspect="1" noChangeArrowheads="1"/>
          </p:cNvPicPr>
          <p:nvPr>
            <p:ph sz="quarter" idx="4294967295"/>
          </p:nvPr>
        </p:nvPicPr>
        <p:blipFill>
          <a:blip r:embed="rId3" cstate="print"/>
          <a:srcRect/>
          <a:stretch>
            <a:fillRect/>
          </a:stretch>
        </p:blipFill>
        <p:spPr>
          <a:xfrm>
            <a:off x="7573963" y="1374775"/>
            <a:ext cx="1217612" cy="1131888"/>
          </a:xfrm>
          <a:solidFill>
            <a:schemeClr val="bg1"/>
          </a:solidFill>
          <a:ln>
            <a:solidFill>
              <a:schemeClr val="hlink"/>
            </a:solidFill>
          </a:ln>
        </p:spPr>
      </p:pic>
      <p:pic>
        <p:nvPicPr>
          <p:cNvPr id="39940" name="Picture 14" descr="j0292042"/>
          <p:cNvPicPr>
            <a:picLocks noGrp="1" noChangeAspect="1" noChangeArrowheads="1"/>
          </p:cNvPicPr>
          <p:nvPr>
            <p:ph sz="quarter" idx="4294967295"/>
          </p:nvPr>
        </p:nvPicPr>
        <p:blipFill>
          <a:blip r:embed="rId4" cstate="print"/>
          <a:srcRect/>
          <a:stretch>
            <a:fillRect/>
          </a:stretch>
        </p:blipFill>
        <p:spPr>
          <a:xfrm>
            <a:off x="176213" y="1414463"/>
            <a:ext cx="1489075" cy="796925"/>
          </a:xfrm>
          <a:solidFill>
            <a:schemeClr val="bg1"/>
          </a:solidFill>
          <a:ln>
            <a:solidFill>
              <a:schemeClr val="hlink"/>
            </a:solidFill>
          </a:ln>
        </p:spPr>
      </p:pic>
      <p:pic>
        <p:nvPicPr>
          <p:cNvPr id="39941" name="Picture 6"/>
          <p:cNvPicPr>
            <a:picLocks noChangeAspect="1" noChangeArrowheads="1"/>
          </p:cNvPicPr>
          <p:nvPr/>
        </p:nvPicPr>
        <p:blipFill>
          <a:blip r:embed="rId5" cstate="print"/>
          <a:srcRect/>
          <a:stretch>
            <a:fillRect/>
          </a:stretch>
        </p:blipFill>
        <p:spPr bwMode="auto">
          <a:xfrm>
            <a:off x="1000125" y="1965325"/>
            <a:ext cx="1752600" cy="1752600"/>
          </a:xfrm>
          <a:prstGeom prst="rect">
            <a:avLst/>
          </a:prstGeom>
          <a:noFill/>
          <a:ln w="9525">
            <a:noFill/>
            <a:miter lim="800000"/>
            <a:headEnd/>
            <a:tailEnd/>
          </a:ln>
        </p:spPr>
      </p:pic>
      <p:pic>
        <p:nvPicPr>
          <p:cNvPr id="39942" name="Picture 7"/>
          <p:cNvPicPr>
            <a:picLocks noChangeAspect="1" noChangeArrowheads="1"/>
          </p:cNvPicPr>
          <p:nvPr/>
        </p:nvPicPr>
        <p:blipFill>
          <a:blip r:embed="rId6" cstate="print"/>
          <a:srcRect/>
          <a:stretch>
            <a:fillRect/>
          </a:stretch>
        </p:blipFill>
        <p:spPr bwMode="auto">
          <a:xfrm>
            <a:off x="4010025" y="3660775"/>
            <a:ext cx="1604963" cy="1604963"/>
          </a:xfrm>
          <a:prstGeom prst="rect">
            <a:avLst/>
          </a:prstGeom>
          <a:noFill/>
          <a:ln w="9525">
            <a:noFill/>
            <a:miter lim="800000"/>
            <a:headEnd/>
            <a:tailEnd/>
          </a:ln>
        </p:spPr>
      </p:pic>
      <p:pic>
        <p:nvPicPr>
          <p:cNvPr id="39943" name="Picture 8"/>
          <p:cNvPicPr>
            <a:picLocks noChangeAspect="1" noChangeArrowheads="1"/>
          </p:cNvPicPr>
          <p:nvPr/>
        </p:nvPicPr>
        <p:blipFill>
          <a:blip r:embed="rId7" cstate="print"/>
          <a:srcRect/>
          <a:stretch>
            <a:fillRect/>
          </a:stretch>
        </p:blipFill>
        <p:spPr bwMode="auto">
          <a:xfrm>
            <a:off x="6259513" y="2647950"/>
            <a:ext cx="1147762" cy="1147763"/>
          </a:xfrm>
          <a:prstGeom prst="rect">
            <a:avLst/>
          </a:prstGeom>
          <a:noFill/>
          <a:ln w="9525">
            <a:noFill/>
            <a:miter lim="800000"/>
            <a:headEnd/>
            <a:tailEnd/>
          </a:ln>
        </p:spPr>
      </p:pic>
      <p:sp>
        <p:nvSpPr>
          <p:cNvPr id="39944" name="Text Box 9"/>
          <p:cNvSpPr txBox="1">
            <a:spLocks noChangeArrowheads="1"/>
          </p:cNvSpPr>
          <p:nvPr/>
        </p:nvSpPr>
        <p:spPr bwMode="auto">
          <a:xfrm>
            <a:off x="6446838" y="3921125"/>
            <a:ext cx="1260475" cy="457200"/>
          </a:xfrm>
          <a:prstGeom prst="rect">
            <a:avLst/>
          </a:prstGeom>
          <a:noFill/>
          <a:ln w="9525">
            <a:noFill/>
            <a:miter lim="800000"/>
            <a:headEnd/>
            <a:tailEnd/>
          </a:ln>
        </p:spPr>
        <p:txBody>
          <a:bodyPr>
            <a:spAutoFit/>
          </a:bodyPr>
          <a:lstStyle/>
          <a:p>
            <a:pPr algn="ctr" eaLnBrk="0" hangingPunct="0">
              <a:spcBef>
                <a:spcPct val="50000"/>
              </a:spcBef>
            </a:pPr>
            <a:r>
              <a:rPr lang="en-US" sz="1200"/>
              <a:t>Infrastructure Data System</a:t>
            </a:r>
          </a:p>
        </p:txBody>
      </p:sp>
      <p:sp>
        <p:nvSpPr>
          <p:cNvPr id="39945" name="Text Box 10"/>
          <p:cNvSpPr txBox="1">
            <a:spLocks noChangeArrowheads="1"/>
          </p:cNvSpPr>
          <p:nvPr/>
        </p:nvSpPr>
        <p:spPr bwMode="auto">
          <a:xfrm>
            <a:off x="2962275" y="2879725"/>
            <a:ext cx="1066800" cy="457200"/>
          </a:xfrm>
          <a:prstGeom prst="rect">
            <a:avLst/>
          </a:prstGeom>
          <a:noFill/>
          <a:ln w="9525">
            <a:noFill/>
            <a:miter lim="800000"/>
            <a:headEnd/>
            <a:tailEnd/>
          </a:ln>
        </p:spPr>
        <p:txBody>
          <a:bodyPr>
            <a:spAutoFit/>
          </a:bodyPr>
          <a:lstStyle/>
          <a:p>
            <a:pPr algn="ctr" eaLnBrk="0" hangingPunct="0">
              <a:spcBef>
                <a:spcPct val="50000"/>
              </a:spcBef>
            </a:pPr>
            <a:r>
              <a:rPr lang="en-US" sz="1200"/>
              <a:t>DSRC            Roadside</a:t>
            </a:r>
          </a:p>
        </p:txBody>
      </p:sp>
      <p:sp>
        <p:nvSpPr>
          <p:cNvPr id="39946" name="AutoShape 11"/>
          <p:cNvSpPr>
            <a:spLocks noChangeArrowheads="1"/>
          </p:cNvSpPr>
          <p:nvPr/>
        </p:nvSpPr>
        <p:spPr bwMode="auto">
          <a:xfrm>
            <a:off x="5438775" y="1069975"/>
            <a:ext cx="1157288" cy="474663"/>
          </a:xfrm>
          <a:prstGeom prst="wedgeRectCallout">
            <a:avLst>
              <a:gd name="adj1" fmla="val 89644"/>
              <a:gd name="adj2" fmla="val 140634"/>
            </a:avLst>
          </a:prstGeom>
          <a:solidFill>
            <a:srgbClr val="E596D3"/>
          </a:solidFill>
          <a:ln w="9525">
            <a:noFill/>
            <a:miter lim="800000"/>
            <a:headEnd/>
            <a:tailEnd/>
          </a:ln>
        </p:spPr>
        <p:txBody>
          <a:bodyPr wrap="none" anchor="ctr"/>
          <a:lstStyle/>
          <a:p>
            <a:pPr algn="ctr" eaLnBrk="0" hangingPunct="0"/>
            <a:r>
              <a:rPr lang="en-US"/>
              <a:t>End User</a:t>
            </a:r>
            <a:endParaRPr lang="en-US" sz="1400"/>
          </a:p>
        </p:txBody>
      </p:sp>
      <p:sp>
        <p:nvSpPr>
          <p:cNvPr id="39947" name="Line 12"/>
          <p:cNvSpPr>
            <a:spLocks noChangeShapeType="1"/>
          </p:cNvSpPr>
          <p:nvPr/>
        </p:nvSpPr>
        <p:spPr bwMode="auto">
          <a:xfrm flipV="1">
            <a:off x="5705475" y="3344863"/>
            <a:ext cx="619125" cy="754062"/>
          </a:xfrm>
          <a:prstGeom prst="line">
            <a:avLst/>
          </a:prstGeom>
          <a:noFill/>
          <a:ln w="9525">
            <a:solidFill>
              <a:schemeClr val="tx1"/>
            </a:solidFill>
            <a:round/>
            <a:headEnd/>
            <a:tailEnd/>
          </a:ln>
        </p:spPr>
        <p:txBody>
          <a:bodyPr wrap="none" anchor="ctr"/>
          <a:lstStyle/>
          <a:p>
            <a:endParaRPr lang="en-US"/>
          </a:p>
        </p:txBody>
      </p:sp>
      <p:sp>
        <p:nvSpPr>
          <p:cNvPr id="39948" name="Text Box 13"/>
          <p:cNvSpPr txBox="1">
            <a:spLocks noChangeArrowheads="1"/>
          </p:cNvSpPr>
          <p:nvPr/>
        </p:nvSpPr>
        <p:spPr bwMode="auto">
          <a:xfrm>
            <a:off x="447675" y="3863975"/>
            <a:ext cx="1419225" cy="457200"/>
          </a:xfrm>
          <a:prstGeom prst="rect">
            <a:avLst/>
          </a:prstGeom>
          <a:noFill/>
          <a:ln w="9525">
            <a:noFill/>
            <a:miter lim="800000"/>
            <a:headEnd/>
            <a:tailEnd/>
          </a:ln>
        </p:spPr>
        <p:txBody>
          <a:bodyPr>
            <a:spAutoFit/>
          </a:bodyPr>
          <a:lstStyle/>
          <a:p>
            <a:pPr algn="ctr" eaLnBrk="0" hangingPunct="0">
              <a:spcBef>
                <a:spcPct val="50000"/>
              </a:spcBef>
            </a:pPr>
            <a:r>
              <a:rPr lang="en-US" sz="1200"/>
              <a:t>DSRC            Vehicle-to-Vehicle</a:t>
            </a:r>
          </a:p>
        </p:txBody>
      </p:sp>
      <p:sp>
        <p:nvSpPr>
          <p:cNvPr id="39949" name="AutoShape 15"/>
          <p:cNvSpPr>
            <a:spLocks noChangeArrowheads="1"/>
          </p:cNvSpPr>
          <p:nvPr/>
        </p:nvSpPr>
        <p:spPr bwMode="auto">
          <a:xfrm>
            <a:off x="5057775" y="1831975"/>
            <a:ext cx="1157288" cy="474663"/>
          </a:xfrm>
          <a:prstGeom prst="wedgeRectCallout">
            <a:avLst>
              <a:gd name="adj1" fmla="val 59056"/>
              <a:gd name="adj2" fmla="val 250000"/>
            </a:avLst>
          </a:prstGeom>
          <a:solidFill>
            <a:srgbClr val="E596D3"/>
          </a:solidFill>
          <a:ln w="9525">
            <a:noFill/>
            <a:miter lim="800000"/>
            <a:headEnd/>
            <a:tailEnd/>
          </a:ln>
        </p:spPr>
        <p:txBody>
          <a:bodyPr wrap="none" anchor="ctr"/>
          <a:lstStyle/>
          <a:p>
            <a:pPr algn="ctr" eaLnBrk="0" hangingPunct="0"/>
            <a:r>
              <a:rPr lang="en-US"/>
              <a:t>Vehicle and</a:t>
            </a:r>
          </a:p>
          <a:p>
            <a:pPr algn="ctr" eaLnBrk="0" hangingPunct="0"/>
            <a:r>
              <a:rPr lang="en-US"/>
              <a:t>Road Data</a:t>
            </a:r>
          </a:p>
        </p:txBody>
      </p:sp>
      <p:sp>
        <p:nvSpPr>
          <p:cNvPr id="39950" name="Line 16"/>
          <p:cNvSpPr>
            <a:spLocks noChangeShapeType="1"/>
          </p:cNvSpPr>
          <p:nvPr/>
        </p:nvSpPr>
        <p:spPr bwMode="auto">
          <a:xfrm flipV="1">
            <a:off x="7096125" y="2517775"/>
            <a:ext cx="460375" cy="571500"/>
          </a:xfrm>
          <a:prstGeom prst="line">
            <a:avLst/>
          </a:prstGeom>
          <a:noFill/>
          <a:ln w="9525">
            <a:solidFill>
              <a:schemeClr val="tx1"/>
            </a:solidFill>
            <a:round/>
            <a:headEnd/>
            <a:tailEnd/>
          </a:ln>
        </p:spPr>
        <p:txBody>
          <a:bodyPr wrap="none" anchor="ctr"/>
          <a:lstStyle/>
          <a:p>
            <a:endParaRPr lang="en-US"/>
          </a:p>
        </p:txBody>
      </p:sp>
      <p:grpSp>
        <p:nvGrpSpPr>
          <p:cNvPr id="39951" name="Group 17"/>
          <p:cNvGrpSpPr>
            <a:grpSpLocks/>
          </p:cNvGrpSpPr>
          <p:nvPr/>
        </p:nvGrpSpPr>
        <p:grpSpPr bwMode="auto">
          <a:xfrm flipH="1">
            <a:off x="4410075" y="1603375"/>
            <a:ext cx="339725" cy="2667000"/>
            <a:chOff x="240" y="2448"/>
            <a:chExt cx="214" cy="1680"/>
          </a:xfrm>
        </p:grpSpPr>
        <p:sp>
          <p:nvSpPr>
            <p:cNvPr id="39962" name="Rectangle 18"/>
            <p:cNvSpPr>
              <a:spLocks noChangeArrowheads="1"/>
            </p:cNvSpPr>
            <p:nvPr/>
          </p:nvSpPr>
          <p:spPr bwMode="auto">
            <a:xfrm>
              <a:off x="240" y="2448"/>
              <a:ext cx="96" cy="168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9963" name="Oval 19"/>
            <p:cNvSpPr>
              <a:spLocks noChangeArrowheads="1"/>
            </p:cNvSpPr>
            <p:nvPr/>
          </p:nvSpPr>
          <p:spPr bwMode="auto">
            <a:xfrm flipV="1">
              <a:off x="240" y="2448"/>
              <a:ext cx="96" cy="4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9964" name="AutoShape 20"/>
            <p:cNvSpPr>
              <a:spLocks noChangeArrowheads="1"/>
            </p:cNvSpPr>
            <p:nvPr/>
          </p:nvSpPr>
          <p:spPr bwMode="auto">
            <a:xfrm>
              <a:off x="288" y="3024"/>
              <a:ext cx="166" cy="240"/>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p>
          </p:txBody>
        </p:sp>
      </p:grpSp>
      <p:sp>
        <p:nvSpPr>
          <p:cNvPr id="39952" name="Line 21"/>
          <p:cNvSpPr>
            <a:spLocks noChangeShapeType="1"/>
          </p:cNvSpPr>
          <p:nvPr/>
        </p:nvSpPr>
        <p:spPr bwMode="auto">
          <a:xfrm flipH="1" flipV="1">
            <a:off x="1533525" y="2060575"/>
            <a:ext cx="247650" cy="476250"/>
          </a:xfrm>
          <a:prstGeom prst="line">
            <a:avLst/>
          </a:prstGeom>
          <a:noFill/>
          <a:ln w="9525">
            <a:solidFill>
              <a:schemeClr val="tx1"/>
            </a:solidFill>
            <a:round/>
            <a:headEnd/>
            <a:tailEnd/>
          </a:ln>
        </p:spPr>
        <p:txBody>
          <a:bodyPr wrap="none" anchor="ctr"/>
          <a:lstStyle/>
          <a:p>
            <a:endParaRPr lang="en-US"/>
          </a:p>
        </p:txBody>
      </p:sp>
      <p:sp>
        <p:nvSpPr>
          <p:cNvPr id="39953" name="AutoShape 22"/>
          <p:cNvSpPr>
            <a:spLocks noChangeArrowheads="1"/>
          </p:cNvSpPr>
          <p:nvPr/>
        </p:nvSpPr>
        <p:spPr bwMode="auto">
          <a:xfrm>
            <a:off x="2190750" y="1184275"/>
            <a:ext cx="1157288" cy="474663"/>
          </a:xfrm>
          <a:prstGeom prst="wedgeRectCallout">
            <a:avLst>
              <a:gd name="adj1" fmla="val -94718"/>
              <a:gd name="adj2" fmla="val 44315"/>
            </a:avLst>
          </a:prstGeom>
          <a:solidFill>
            <a:srgbClr val="E596D3"/>
          </a:solidFill>
          <a:ln w="9525">
            <a:noFill/>
            <a:miter lim="800000"/>
            <a:headEnd/>
            <a:tailEnd/>
          </a:ln>
        </p:spPr>
        <p:txBody>
          <a:bodyPr wrap="none" anchor="ctr"/>
          <a:lstStyle/>
          <a:p>
            <a:pPr algn="ctr" eaLnBrk="0" hangingPunct="0"/>
            <a:r>
              <a:rPr lang="en-US"/>
              <a:t>Driver</a:t>
            </a:r>
            <a:endParaRPr lang="en-US" sz="1400"/>
          </a:p>
        </p:txBody>
      </p:sp>
      <p:sp>
        <p:nvSpPr>
          <p:cNvPr id="39954" name="AutoShape 23"/>
          <p:cNvSpPr>
            <a:spLocks noChangeArrowheads="1"/>
          </p:cNvSpPr>
          <p:nvPr/>
        </p:nvSpPr>
        <p:spPr bwMode="auto">
          <a:xfrm>
            <a:off x="2162175" y="3584575"/>
            <a:ext cx="1157288" cy="363538"/>
          </a:xfrm>
          <a:prstGeom prst="wedgeRectCallout">
            <a:avLst>
              <a:gd name="adj1" fmla="val -84019"/>
              <a:gd name="adj2" fmla="val -201528"/>
            </a:avLst>
          </a:prstGeom>
          <a:solidFill>
            <a:srgbClr val="E596D3"/>
          </a:solidFill>
          <a:ln w="9525">
            <a:noFill/>
            <a:miter lim="800000"/>
            <a:headEnd/>
            <a:tailEnd/>
          </a:ln>
        </p:spPr>
        <p:txBody>
          <a:bodyPr wrap="none" anchor="ctr"/>
          <a:lstStyle/>
          <a:p>
            <a:pPr algn="ctr" eaLnBrk="0" hangingPunct="0"/>
            <a:r>
              <a:rPr lang="en-US" sz="1400"/>
              <a:t>Road Data</a:t>
            </a:r>
            <a:endParaRPr lang="en-US" sz="2000">
              <a:latin typeface="Times"/>
            </a:endParaRPr>
          </a:p>
        </p:txBody>
      </p:sp>
      <p:sp>
        <p:nvSpPr>
          <p:cNvPr id="39955" name="Line 24"/>
          <p:cNvSpPr>
            <a:spLocks noChangeShapeType="1"/>
          </p:cNvSpPr>
          <p:nvPr/>
        </p:nvSpPr>
        <p:spPr bwMode="auto">
          <a:xfrm>
            <a:off x="2657475" y="2803525"/>
            <a:ext cx="1828800" cy="0"/>
          </a:xfrm>
          <a:prstGeom prst="line">
            <a:avLst/>
          </a:prstGeom>
          <a:noFill/>
          <a:ln w="57150" cmpd="thinThick">
            <a:solidFill>
              <a:schemeClr val="tx1"/>
            </a:solidFill>
            <a:round/>
            <a:headEnd type="triangle" w="lg" len="lg"/>
            <a:tailEnd type="triangle" w="lg" len="lg"/>
          </a:ln>
        </p:spPr>
        <p:txBody>
          <a:bodyPr/>
          <a:lstStyle/>
          <a:p>
            <a:endParaRPr lang="en-US"/>
          </a:p>
        </p:txBody>
      </p:sp>
      <p:sp>
        <p:nvSpPr>
          <p:cNvPr id="39956" name="Line 25"/>
          <p:cNvSpPr>
            <a:spLocks noChangeShapeType="1"/>
          </p:cNvSpPr>
          <p:nvPr/>
        </p:nvSpPr>
        <p:spPr bwMode="auto">
          <a:xfrm>
            <a:off x="1400175" y="3203575"/>
            <a:ext cx="685800" cy="1333500"/>
          </a:xfrm>
          <a:prstGeom prst="line">
            <a:avLst/>
          </a:prstGeom>
          <a:noFill/>
          <a:ln w="57150" cmpd="thinThick">
            <a:solidFill>
              <a:schemeClr val="tx1"/>
            </a:solidFill>
            <a:round/>
            <a:headEnd type="triangle" w="lg" len="lg"/>
            <a:tailEnd type="triangle" w="lg" len="lg"/>
          </a:ln>
        </p:spPr>
        <p:txBody>
          <a:bodyPr/>
          <a:lstStyle/>
          <a:p>
            <a:endParaRPr lang="en-US"/>
          </a:p>
        </p:txBody>
      </p:sp>
      <p:sp>
        <p:nvSpPr>
          <p:cNvPr id="39957" name="Text Box 26"/>
          <p:cNvSpPr txBox="1">
            <a:spLocks noChangeArrowheads="1"/>
          </p:cNvSpPr>
          <p:nvPr/>
        </p:nvSpPr>
        <p:spPr bwMode="auto">
          <a:xfrm>
            <a:off x="3762375" y="2289175"/>
            <a:ext cx="654050" cy="366713"/>
          </a:xfrm>
          <a:prstGeom prst="rect">
            <a:avLst/>
          </a:prstGeom>
          <a:noFill/>
          <a:ln w="9525">
            <a:noFill/>
            <a:miter lim="800000"/>
            <a:headEnd/>
            <a:tailEnd/>
          </a:ln>
        </p:spPr>
        <p:txBody>
          <a:bodyPr wrap="none">
            <a:spAutoFit/>
          </a:bodyPr>
          <a:lstStyle/>
          <a:p>
            <a:r>
              <a:rPr lang="en-US" b="1"/>
              <a:t>RSE</a:t>
            </a:r>
          </a:p>
        </p:txBody>
      </p:sp>
      <p:sp>
        <p:nvSpPr>
          <p:cNvPr id="39958" name="Text Box 27"/>
          <p:cNvSpPr txBox="1">
            <a:spLocks noChangeArrowheads="1"/>
          </p:cNvSpPr>
          <p:nvPr/>
        </p:nvSpPr>
        <p:spPr bwMode="auto">
          <a:xfrm>
            <a:off x="1933575" y="2212975"/>
            <a:ext cx="679450" cy="366713"/>
          </a:xfrm>
          <a:prstGeom prst="rect">
            <a:avLst/>
          </a:prstGeom>
          <a:noFill/>
          <a:ln w="9525">
            <a:noFill/>
            <a:miter lim="800000"/>
            <a:headEnd/>
            <a:tailEnd/>
          </a:ln>
        </p:spPr>
        <p:txBody>
          <a:bodyPr wrap="none">
            <a:spAutoFit/>
          </a:bodyPr>
          <a:lstStyle/>
          <a:p>
            <a:r>
              <a:rPr lang="en-US" b="1"/>
              <a:t>OBE</a:t>
            </a:r>
          </a:p>
        </p:txBody>
      </p:sp>
      <p:sp>
        <p:nvSpPr>
          <p:cNvPr id="39959" name="Text Box 28"/>
          <p:cNvSpPr txBox="1">
            <a:spLocks noChangeArrowheads="1"/>
          </p:cNvSpPr>
          <p:nvPr/>
        </p:nvSpPr>
        <p:spPr bwMode="auto">
          <a:xfrm>
            <a:off x="1312863" y="5446713"/>
            <a:ext cx="1898650" cy="461962"/>
          </a:xfrm>
          <a:prstGeom prst="rect">
            <a:avLst/>
          </a:prstGeom>
          <a:noFill/>
          <a:ln w="9525">
            <a:noFill/>
            <a:miter lim="800000"/>
            <a:headEnd/>
            <a:tailEnd/>
          </a:ln>
        </p:spPr>
        <p:txBody>
          <a:bodyPr wrap="none">
            <a:spAutoFit/>
          </a:bodyPr>
          <a:lstStyle/>
          <a:p>
            <a:pPr algn="ctr"/>
            <a:r>
              <a:rPr lang="en-US" sz="2400">
                <a:latin typeface="Arial Unicode MS"/>
              </a:rPr>
              <a:t>Vehicle Side</a:t>
            </a:r>
          </a:p>
        </p:txBody>
      </p:sp>
      <p:sp>
        <p:nvSpPr>
          <p:cNvPr id="39960" name="Text Box 29"/>
          <p:cNvSpPr txBox="1">
            <a:spLocks noChangeArrowheads="1"/>
          </p:cNvSpPr>
          <p:nvPr/>
        </p:nvSpPr>
        <p:spPr bwMode="auto">
          <a:xfrm>
            <a:off x="4081463" y="5413375"/>
            <a:ext cx="1624012" cy="460375"/>
          </a:xfrm>
          <a:prstGeom prst="rect">
            <a:avLst/>
          </a:prstGeom>
          <a:noFill/>
          <a:ln w="9525">
            <a:noFill/>
            <a:miter lim="800000"/>
            <a:headEnd/>
            <a:tailEnd/>
          </a:ln>
        </p:spPr>
        <p:txBody>
          <a:bodyPr wrap="none">
            <a:spAutoFit/>
          </a:bodyPr>
          <a:lstStyle/>
          <a:p>
            <a:pPr algn="ctr"/>
            <a:r>
              <a:rPr lang="en-US" sz="2400">
                <a:latin typeface="Arial Unicode MS"/>
              </a:rPr>
              <a:t>Road Side</a:t>
            </a:r>
          </a:p>
        </p:txBody>
      </p:sp>
      <p:sp>
        <p:nvSpPr>
          <p:cNvPr id="39961" name="Text Box 30"/>
          <p:cNvSpPr txBox="1">
            <a:spLocks noChangeArrowheads="1"/>
          </p:cNvSpPr>
          <p:nvPr/>
        </p:nvSpPr>
        <p:spPr bwMode="auto">
          <a:xfrm>
            <a:off x="6924675" y="5484813"/>
            <a:ext cx="1571625" cy="461962"/>
          </a:xfrm>
          <a:prstGeom prst="rect">
            <a:avLst/>
          </a:prstGeom>
          <a:noFill/>
          <a:ln w="9525">
            <a:noFill/>
            <a:miter lim="800000"/>
            <a:headEnd/>
            <a:tailEnd/>
          </a:ln>
        </p:spPr>
        <p:txBody>
          <a:bodyPr wrap="none">
            <a:spAutoFit/>
          </a:bodyPr>
          <a:lstStyle/>
          <a:p>
            <a:pPr algn="ctr"/>
            <a:r>
              <a:rPr lang="en-US" sz="2400">
                <a:latin typeface="Arial Unicode MS"/>
              </a:rPr>
              <a:t>Back Side</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p:nvPr>
        </p:nvSpPr>
        <p:spPr/>
        <p:txBody>
          <a:bodyPr/>
          <a:lstStyle/>
          <a:p>
            <a:pPr eaLnBrk="1" hangingPunct="1"/>
            <a:r>
              <a:rPr lang="en-US" smtClean="0"/>
              <a:t>Wireless and Cellular Systems</a:t>
            </a:r>
          </a:p>
        </p:txBody>
      </p:sp>
      <p:sp>
        <p:nvSpPr>
          <p:cNvPr id="12290" name="Rectangle 3"/>
          <p:cNvSpPr>
            <a:spLocks noGrp="1" noChangeArrowheads="1"/>
          </p:cNvSpPr>
          <p:nvPr>
            <p:ph idx="1"/>
          </p:nvPr>
        </p:nvSpPr>
        <p:spPr>
          <a:xfrm>
            <a:off x="1646238" y="774700"/>
            <a:ext cx="7296150" cy="4928529"/>
          </a:xfrm>
        </p:spPr>
        <p:txBody>
          <a:bodyPr/>
          <a:lstStyle/>
          <a:p>
            <a:pPr eaLnBrk="1" hangingPunct="1"/>
            <a:r>
              <a:rPr lang="en-US" dirty="0" smtClean="0"/>
              <a:t>3 kHz to 100 GH Wireless Communication</a:t>
            </a:r>
          </a:p>
          <a:p>
            <a:pPr eaLnBrk="1" hangingPunct="1"/>
            <a:r>
              <a:rPr lang="en-US" dirty="0" smtClean="0"/>
              <a:t>Lower Spectrum</a:t>
            </a:r>
          </a:p>
          <a:p>
            <a:pPr lvl="1" eaLnBrk="1" hangingPunct="1"/>
            <a:r>
              <a:rPr lang="en-US" dirty="0" smtClean="0"/>
              <a:t>Below 2.4 GHz </a:t>
            </a:r>
          </a:p>
          <a:p>
            <a:pPr lvl="1" eaLnBrk="1" hangingPunct="1"/>
            <a:r>
              <a:rPr lang="en-US" dirty="0" smtClean="0"/>
              <a:t>Dominated by Voice Communication/Transmission</a:t>
            </a:r>
          </a:p>
          <a:p>
            <a:pPr lvl="2" eaLnBrk="1" hangingPunct="1"/>
            <a:r>
              <a:rPr lang="en-US" dirty="0" smtClean="0"/>
              <a:t>AM Radio – 535 kHz to 1.7 MHz</a:t>
            </a:r>
          </a:p>
          <a:p>
            <a:pPr lvl="2" eaLnBrk="1" hangingPunct="1"/>
            <a:r>
              <a:rPr lang="en-US" dirty="0" smtClean="0"/>
              <a:t>FM Radio – 88 MHz to 108 MHz</a:t>
            </a:r>
          </a:p>
          <a:p>
            <a:pPr lvl="2" eaLnBrk="1" hangingPunct="1"/>
            <a:r>
              <a:rPr lang="en-US" dirty="0" smtClean="0"/>
              <a:t>Cell Phone – 824 MHz to 849 </a:t>
            </a:r>
            <a:r>
              <a:rPr lang="en-US" dirty="0" smtClean="0"/>
              <a:t>MHz &amp; 1.9 GHz</a:t>
            </a:r>
            <a:endParaRPr lang="en-US" dirty="0" smtClean="0"/>
          </a:p>
          <a:p>
            <a:pPr eaLnBrk="1" hangingPunct="1"/>
            <a:r>
              <a:rPr lang="en-US" dirty="0" smtClean="0"/>
              <a:t>Upper Spectrum</a:t>
            </a:r>
          </a:p>
          <a:p>
            <a:pPr lvl="1" eaLnBrk="1" hangingPunct="1"/>
            <a:r>
              <a:rPr lang="en-US" dirty="0" smtClean="0"/>
              <a:t>Above 2.4 GHz </a:t>
            </a:r>
          </a:p>
          <a:p>
            <a:pPr lvl="1" eaLnBrk="1" hangingPunct="1"/>
            <a:r>
              <a:rPr lang="en-US" dirty="0" smtClean="0"/>
              <a:t>Dominated by Data Communication</a:t>
            </a:r>
          </a:p>
          <a:p>
            <a:pPr lvl="1" eaLnBrk="1" hangingPunct="1"/>
            <a:endParaRPr lang="en-US" dirty="0" smtClean="0"/>
          </a:p>
        </p:txBody>
      </p:sp>
      <p:grpSp>
        <p:nvGrpSpPr>
          <p:cNvPr id="12291" name="Group 18"/>
          <p:cNvGrpSpPr>
            <a:grpSpLocks/>
          </p:cNvGrpSpPr>
          <p:nvPr/>
        </p:nvGrpSpPr>
        <p:grpSpPr bwMode="auto">
          <a:xfrm>
            <a:off x="350838" y="5256213"/>
            <a:ext cx="8039100" cy="979487"/>
            <a:chOff x="777240" y="3624072"/>
            <a:chExt cx="8040624" cy="980094"/>
          </a:xfrm>
        </p:grpSpPr>
        <p:sp>
          <p:nvSpPr>
            <p:cNvPr id="3" name="Chevron 2"/>
            <p:cNvSpPr/>
            <p:nvPr/>
          </p:nvSpPr>
          <p:spPr bwMode="auto">
            <a:xfrm>
              <a:off x="838200" y="3657600"/>
              <a:ext cx="1066800" cy="484632"/>
            </a:xfrm>
            <a:prstGeom prst="chevron">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rPr>
                <a:t>1G</a:t>
              </a:r>
            </a:p>
          </p:txBody>
        </p:sp>
        <p:sp>
          <p:nvSpPr>
            <p:cNvPr id="5" name="Chevron 4"/>
            <p:cNvSpPr/>
            <p:nvPr/>
          </p:nvSpPr>
          <p:spPr bwMode="auto">
            <a:xfrm>
              <a:off x="1828800" y="3657600"/>
              <a:ext cx="1066800" cy="484632"/>
            </a:xfrm>
            <a:prstGeom prst="chevron">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rPr>
                <a:t>2G</a:t>
              </a:r>
            </a:p>
          </p:txBody>
        </p:sp>
        <p:sp>
          <p:nvSpPr>
            <p:cNvPr id="6" name="Chevron 5"/>
            <p:cNvSpPr/>
            <p:nvPr/>
          </p:nvSpPr>
          <p:spPr bwMode="auto">
            <a:xfrm>
              <a:off x="2819400" y="3657600"/>
              <a:ext cx="1219200" cy="484632"/>
            </a:xfrm>
            <a:prstGeom prst="chevron">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rPr>
                <a:t>2.5G</a:t>
              </a:r>
            </a:p>
          </p:txBody>
        </p:sp>
        <p:sp>
          <p:nvSpPr>
            <p:cNvPr id="7" name="Chevron 6"/>
            <p:cNvSpPr/>
            <p:nvPr/>
          </p:nvSpPr>
          <p:spPr bwMode="auto">
            <a:xfrm>
              <a:off x="4038600" y="3657600"/>
              <a:ext cx="1066800" cy="484632"/>
            </a:xfrm>
            <a:prstGeom prst="chevron">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rPr>
                <a:t>3G</a:t>
              </a:r>
            </a:p>
          </p:txBody>
        </p:sp>
        <p:sp>
          <p:nvSpPr>
            <p:cNvPr id="8" name="Chevron 7"/>
            <p:cNvSpPr/>
            <p:nvPr/>
          </p:nvSpPr>
          <p:spPr bwMode="auto">
            <a:xfrm>
              <a:off x="6400800" y="3657600"/>
              <a:ext cx="1295400" cy="484632"/>
            </a:xfrm>
            <a:prstGeom prst="chevron">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rPr>
                <a:t>3.?G</a:t>
              </a:r>
            </a:p>
          </p:txBody>
        </p:sp>
        <p:sp>
          <p:nvSpPr>
            <p:cNvPr id="9" name="Chevron 8"/>
            <p:cNvSpPr/>
            <p:nvPr/>
          </p:nvSpPr>
          <p:spPr bwMode="auto">
            <a:xfrm>
              <a:off x="5181600" y="3657600"/>
              <a:ext cx="1219200" cy="484632"/>
            </a:xfrm>
            <a:prstGeom prst="chevron">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rPr>
                <a:t>3.5G</a:t>
              </a:r>
            </a:p>
          </p:txBody>
        </p:sp>
        <p:sp>
          <p:nvSpPr>
            <p:cNvPr id="10" name="Chevron 9"/>
            <p:cNvSpPr/>
            <p:nvPr/>
          </p:nvSpPr>
          <p:spPr bwMode="auto">
            <a:xfrm>
              <a:off x="7696200" y="3657600"/>
              <a:ext cx="1066800" cy="484632"/>
            </a:xfrm>
            <a:prstGeom prst="chevron">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rPr>
                <a:t>4G</a:t>
              </a:r>
            </a:p>
          </p:txBody>
        </p:sp>
        <p:sp>
          <p:nvSpPr>
            <p:cNvPr id="12299" name="TextBox 10"/>
            <p:cNvSpPr txBox="1">
              <a:spLocks noChangeArrowheads="1"/>
            </p:cNvSpPr>
            <p:nvPr/>
          </p:nvSpPr>
          <p:spPr bwMode="auto">
            <a:xfrm>
              <a:off x="837576" y="4267407"/>
              <a:ext cx="736740" cy="336759"/>
            </a:xfrm>
            <a:prstGeom prst="rect">
              <a:avLst/>
            </a:prstGeom>
            <a:noFill/>
            <a:ln w="9525">
              <a:noFill/>
              <a:miter lim="800000"/>
              <a:headEnd/>
              <a:tailEnd/>
            </a:ln>
          </p:spPr>
          <p:txBody>
            <a:bodyPr wrap="none">
              <a:spAutoFit/>
            </a:bodyPr>
            <a:lstStyle/>
            <a:p>
              <a:r>
                <a:rPr lang="en-US" sz="1600"/>
                <a:t>1980s</a:t>
              </a:r>
            </a:p>
          </p:txBody>
        </p:sp>
        <p:sp>
          <p:nvSpPr>
            <p:cNvPr id="12300" name="TextBox 12"/>
            <p:cNvSpPr txBox="1">
              <a:spLocks noChangeArrowheads="1"/>
            </p:cNvSpPr>
            <p:nvPr/>
          </p:nvSpPr>
          <p:spPr bwMode="auto">
            <a:xfrm>
              <a:off x="1599721" y="4267407"/>
              <a:ext cx="1255950" cy="336759"/>
            </a:xfrm>
            <a:prstGeom prst="rect">
              <a:avLst/>
            </a:prstGeom>
            <a:noFill/>
            <a:ln w="9525">
              <a:noFill/>
              <a:miter lim="800000"/>
              <a:headEnd/>
              <a:tailEnd/>
            </a:ln>
          </p:spPr>
          <p:txBody>
            <a:bodyPr wrap="none">
              <a:spAutoFit/>
            </a:bodyPr>
            <a:lstStyle/>
            <a:p>
              <a:r>
                <a:rPr lang="en-US" sz="1600"/>
                <a:t>Early 1990s</a:t>
              </a:r>
            </a:p>
          </p:txBody>
        </p:sp>
        <p:sp>
          <p:nvSpPr>
            <p:cNvPr id="12301" name="TextBox 13"/>
            <p:cNvSpPr txBox="1">
              <a:spLocks noChangeArrowheads="1"/>
            </p:cNvSpPr>
            <p:nvPr/>
          </p:nvSpPr>
          <p:spPr bwMode="auto">
            <a:xfrm>
              <a:off x="2819152" y="4267407"/>
              <a:ext cx="1189263" cy="336759"/>
            </a:xfrm>
            <a:prstGeom prst="rect">
              <a:avLst/>
            </a:prstGeom>
            <a:noFill/>
            <a:ln w="9525">
              <a:noFill/>
              <a:miter lim="800000"/>
              <a:headEnd/>
              <a:tailEnd/>
            </a:ln>
          </p:spPr>
          <p:txBody>
            <a:bodyPr wrap="none">
              <a:spAutoFit/>
            </a:bodyPr>
            <a:lstStyle/>
            <a:p>
              <a:r>
                <a:rPr lang="en-US" sz="1600"/>
                <a:t>Late 1990s</a:t>
              </a:r>
            </a:p>
          </p:txBody>
        </p:sp>
        <p:sp>
          <p:nvSpPr>
            <p:cNvPr id="12302" name="TextBox 14"/>
            <p:cNvSpPr txBox="1">
              <a:spLocks noChangeArrowheads="1"/>
            </p:cNvSpPr>
            <p:nvPr/>
          </p:nvSpPr>
          <p:spPr bwMode="auto">
            <a:xfrm>
              <a:off x="4191012" y="4267407"/>
              <a:ext cx="754205" cy="336759"/>
            </a:xfrm>
            <a:prstGeom prst="rect">
              <a:avLst/>
            </a:prstGeom>
            <a:noFill/>
            <a:ln w="9525">
              <a:noFill/>
              <a:miter lim="800000"/>
              <a:headEnd/>
              <a:tailEnd/>
            </a:ln>
          </p:spPr>
          <p:txBody>
            <a:bodyPr wrap="none">
              <a:spAutoFit/>
            </a:bodyPr>
            <a:lstStyle/>
            <a:p>
              <a:r>
                <a:rPr lang="en-US" sz="1600"/>
                <a:t>2001+</a:t>
              </a:r>
            </a:p>
          </p:txBody>
        </p:sp>
        <p:sp>
          <p:nvSpPr>
            <p:cNvPr id="12303" name="TextBox 15"/>
            <p:cNvSpPr txBox="1">
              <a:spLocks noChangeArrowheads="1"/>
            </p:cNvSpPr>
            <p:nvPr/>
          </p:nvSpPr>
          <p:spPr bwMode="auto">
            <a:xfrm>
              <a:off x="5258014" y="4267407"/>
              <a:ext cx="754206" cy="336759"/>
            </a:xfrm>
            <a:prstGeom prst="rect">
              <a:avLst/>
            </a:prstGeom>
            <a:noFill/>
            <a:ln w="9525">
              <a:noFill/>
              <a:miter lim="800000"/>
              <a:headEnd/>
              <a:tailEnd/>
            </a:ln>
          </p:spPr>
          <p:txBody>
            <a:bodyPr wrap="none">
              <a:spAutoFit/>
            </a:bodyPr>
            <a:lstStyle/>
            <a:p>
              <a:r>
                <a:rPr lang="en-US" sz="1600"/>
                <a:t>2005+</a:t>
              </a:r>
            </a:p>
          </p:txBody>
        </p:sp>
        <p:sp>
          <p:nvSpPr>
            <p:cNvPr id="12304" name="TextBox 16"/>
            <p:cNvSpPr txBox="1">
              <a:spLocks noChangeArrowheads="1"/>
            </p:cNvSpPr>
            <p:nvPr/>
          </p:nvSpPr>
          <p:spPr bwMode="auto">
            <a:xfrm>
              <a:off x="6401231" y="4267407"/>
              <a:ext cx="1097170" cy="336759"/>
            </a:xfrm>
            <a:prstGeom prst="rect">
              <a:avLst/>
            </a:prstGeom>
            <a:noFill/>
            <a:ln w="9525">
              <a:noFill/>
              <a:miter lim="800000"/>
              <a:headEnd/>
              <a:tailEnd/>
            </a:ln>
          </p:spPr>
          <p:txBody>
            <a:bodyPr wrap="none">
              <a:spAutoFit/>
            </a:bodyPr>
            <a:lstStyle/>
            <a:p>
              <a:r>
                <a:rPr lang="en-US" sz="1600"/>
                <a:t>Until 2015</a:t>
              </a:r>
            </a:p>
          </p:txBody>
        </p:sp>
        <p:sp>
          <p:nvSpPr>
            <p:cNvPr id="12305" name="TextBox 17"/>
            <p:cNvSpPr txBox="1">
              <a:spLocks noChangeArrowheads="1"/>
            </p:cNvSpPr>
            <p:nvPr/>
          </p:nvSpPr>
          <p:spPr bwMode="auto">
            <a:xfrm>
              <a:off x="7620396" y="4267468"/>
              <a:ext cx="1154179" cy="336698"/>
            </a:xfrm>
            <a:prstGeom prst="rect">
              <a:avLst/>
            </a:prstGeom>
            <a:noFill/>
            <a:ln w="9525">
              <a:noFill/>
              <a:miter lim="800000"/>
              <a:headEnd/>
              <a:tailEnd/>
            </a:ln>
          </p:spPr>
          <p:txBody>
            <a:bodyPr wrap="none">
              <a:spAutoFit/>
            </a:bodyPr>
            <a:lstStyle/>
            <a:p>
              <a:r>
                <a:rPr lang="en-US" sz="1600"/>
                <a:t>2010-2020</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p:txBody>
          <a:bodyPr/>
          <a:lstStyle/>
          <a:p>
            <a:pPr eaLnBrk="1" hangingPunct="1"/>
            <a:r>
              <a:rPr lang="en-US" smtClean="0"/>
              <a:t>Mobile Services</a:t>
            </a:r>
          </a:p>
        </p:txBody>
      </p:sp>
      <p:sp>
        <p:nvSpPr>
          <p:cNvPr id="14338" name="Rectangle 3"/>
          <p:cNvSpPr>
            <a:spLocks noGrp="1" noChangeArrowheads="1"/>
          </p:cNvSpPr>
          <p:nvPr>
            <p:ph idx="1"/>
          </p:nvPr>
        </p:nvSpPr>
        <p:spPr>
          <a:xfrm>
            <a:off x="258763" y="1589088"/>
            <a:ext cx="3532187" cy="4595812"/>
          </a:xfrm>
        </p:spPr>
        <p:txBody>
          <a:bodyPr/>
          <a:lstStyle/>
          <a:p>
            <a:pPr eaLnBrk="1" hangingPunct="1">
              <a:buFont typeface="Arial" charset="0"/>
              <a:buNone/>
            </a:pPr>
            <a:r>
              <a:rPr lang="en-US" b="1" smtClean="0">
                <a:latin typeface="Arial" charset="0"/>
                <a:cs typeface="Arial" charset="0"/>
              </a:rPr>
              <a:t>Three classes of services</a:t>
            </a:r>
          </a:p>
          <a:p>
            <a:pPr eaLnBrk="1" hangingPunct="1"/>
            <a:r>
              <a:rPr lang="en-US" smtClean="0"/>
              <a:t>Voice</a:t>
            </a:r>
          </a:p>
          <a:p>
            <a:pPr eaLnBrk="1" hangingPunct="1"/>
            <a:r>
              <a:rPr lang="en-US" smtClean="0"/>
              <a:t>Voice/Data</a:t>
            </a:r>
          </a:p>
          <a:p>
            <a:pPr lvl="1" eaLnBrk="1" hangingPunct="1"/>
            <a:r>
              <a:rPr lang="en-US" smtClean="0"/>
              <a:t>PCS (2G)</a:t>
            </a:r>
          </a:p>
          <a:p>
            <a:pPr lvl="1" eaLnBrk="1" hangingPunct="1"/>
            <a:r>
              <a:rPr lang="en-US" smtClean="0"/>
              <a:t>Third generation (3G), Fourth generation (4G)</a:t>
            </a:r>
          </a:p>
          <a:p>
            <a:pPr eaLnBrk="1" hangingPunct="1"/>
            <a:r>
              <a:rPr lang="en-US" smtClean="0"/>
              <a:t>Data</a:t>
            </a:r>
          </a:p>
          <a:p>
            <a:pPr lvl="1" eaLnBrk="1" hangingPunct="1"/>
            <a:r>
              <a:rPr lang="en-US" smtClean="0"/>
              <a:t>Paging</a:t>
            </a:r>
          </a:p>
          <a:p>
            <a:pPr lvl="1" eaLnBrk="1" hangingPunct="1"/>
            <a:r>
              <a:rPr lang="en-US" smtClean="0"/>
              <a:t>Broadband</a:t>
            </a:r>
          </a:p>
        </p:txBody>
      </p:sp>
      <p:sp>
        <p:nvSpPr>
          <p:cNvPr id="14339" name="Rectangle 3"/>
          <p:cNvSpPr>
            <a:spLocks noChangeArrowheads="1"/>
          </p:cNvSpPr>
          <p:nvPr/>
        </p:nvSpPr>
        <p:spPr bwMode="auto">
          <a:xfrm>
            <a:off x="4171950" y="528638"/>
            <a:ext cx="5146675" cy="4918075"/>
          </a:xfrm>
          <a:prstGeom prst="rect">
            <a:avLst/>
          </a:prstGeom>
          <a:noFill/>
          <a:ln w="9525">
            <a:noFill/>
            <a:miter lim="800000"/>
            <a:headEnd/>
            <a:tailEnd/>
          </a:ln>
        </p:spPr>
        <p:txBody>
          <a:bodyPr>
            <a:spAutoFit/>
          </a:bodyPr>
          <a:lstStyle/>
          <a:p>
            <a:pPr marL="230188" indent="-230188">
              <a:lnSpc>
                <a:spcPct val="90000"/>
              </a:lnSpc>
              <a:spcBef>
                <a:spcPts val="1400"/>
              </a:spcBef>
              <a:buClr>
                <a:srgbClr val="006C3A"/>
              </a:buClr>
              <a:buFont typeface="Arial" charset="0"/>
              <a:buNone/>
            </a:pPr>
            <a:r>
              <a:rPr lang="en-US" sz="2800" b="1"/>
              <a:t>Analog cellular (Obsolete)</a:t>
            </a:r>
          </a:p>
          <a:p>
            <a:pPr marL="230188" indent="-230188">
              <a:lnSpc>
                <a:spcPct val="90000"/>
              </a:lnSpc>
              <a:spcBef>
                <a:spcPts val="1400"/>
              </a:spcBef>
              <a:buClr>
                <a:srgbClr val="006C3A"/>
              </a:buClr>
              <a:buFont typeface="Arial" charset="0"/>
              <a:buChar char="•"/>
            </a:pPr>
            <a:r>
              <a:rPr lang="en-US" sz="2800">
                <a:latin typeface="Arial Narrow" pitchFamily="34" charset="0"/>
              </a:rPr>
              <a:t>824-849 &amp; 869-894 MHz</a:t>
            </a:r>
          </a:p>
          <a:p>
            <a:pPr marL="230188" indent="-230188">
              <a:lnSpc>
                <a:spcPct val="90000"/>
              </a:lnSpc>
              <a:spcBef>
                <a:spcPts val="1400"/>
              </a:spcBef>
              <a:buClr>
                <a:srgbClr val="006C3A"/>
              </a:buClr>
              <a:buFont typeface="Arial" charset="0"/>
              <a:buChar char="•"/>
            </a:pPr>
            <a:r>
              <a:rPr lang="en-US" sz="2800">
                <a:latin typeface="Arial Narrow" pitchFamily="34" charset="0"/>
              </a:rPr>
              <a:t>Initially used analog standards</a:t>
            </a:r>
          </a:p>
          <a:p>
            <a:pPr marL="625475" lvl="1" indent="-279400">
              <a:lnSpc>
                <a:spcPct val="90000"/>
              </a:lnSpc>
              <a:spcBef>
                <a:spcPts val="800"/>
              </a:spcBef>
              <a:buClr>
                <a:srgbClr val="006C3A"/>
              </a:buClr>
              <a:buFont typeface="Arial" charset="0"/>
              <a:buChar char="–"/>
            </a:pPr>
            <a:r>
              <a:rPr lang="en-US" sz="2400">
                <a:latin typeface="Arial Narrow" pitchFamily="34" charset="0"/>
              </a:rPr>
              <a:t>AMPS (US)</a:t>
            </a:r>
          </a:p>
          <a:p>
            <a:pPr marL="625475" lvl="1" indent="-279400">
              <a:lnSpc>
                <a:spcPct val="90000"/>
              </a:lnSpc>
              <a:spcBef>
                <a:spcPts val="800"/>
              </a:spcBef>
              <a:buClr>
                <a:srgbClr val="006C3A"/>
              </a:buClr>
              <a:buFont typeface="Arial" charset="0"/>
              <a:buChar char="–"/>
            </a:pPr>
            <a:r>
              <a:rPr lang="en-US" sz="2000">
                <a:latin typeface="Arial Narrow" pitchFamily="34" charset="0"/>
              </a:rPr>
              <a:t>Total Access Communication System (TACS); ETACS (Europe); JTACS (Japan)</a:t>
            </a:r>
          </a:p>
          <a:p>
            <a:pPr marL="230188" indent="-230188">
              <a:lnSpc>
                <a:spcPct val="90000"/>
              </a:lnSpc>
              <a:spcBef>
                <a:spcPts val="1400"/>
              </a:spcBef>
              <a:buClr>
                <a:srgbClr val="006C3A"/>
              </a:buClr>
              <a:buFont typeface="Arial" charset="0"/>
              <a:buChar char="•"/>
            </a:pPr>
            <a:r>
              <a:rPr lang="en-US" sz="2800">
                <a:latin typeface="Arial Narrow" pitchFamily="34" charset="0"/>
              </a:rPr>
              <a:t>Demand for increased capacity forced change to digital standards</a:t>
            </a:r>
          </a:p>
          <a:p>
            <a:pPr marL="625475" lvl="1" indent="-279400">
              <a:lnSpc>
                <a:spcPct val="90000"/>
              </a:lnSpc>
              <a:spcBef>
                <a:spcPts val="800"/>
              </a:spcBef>
              <a:buClr>
                <a:srgbClr val="006C3A"/>
              </a:buClr>
              <a:buFont typeface="Arial" charset="0"/>
              <a:buChar char="–"/>
            </a:pPr>
            <a:r>
              <a:rPr lang="en-US" sz="2400">
                <a:latin typeface="Arial Narrow" pitchFamily="34" charset="0"/>
              </a:rPr>
              <a:t>IS-136 (Interim standard -136)</a:t>
            </a:r>
          </a:p>
          <a:p>
            <a:pPr marL="625475" lvl="1" indent="-279400">
              <a:lnSpc>
                <a:spcPct val="90000"/>
              </a:lnSpc>
              <a:spcBef>
                <a:spcPts val="800"/>
              </a:spcBef>
              <a:buClr>
                <a:srgbClr val="006C3A"/>
              </a:buClr>
              <a:buFont typeface="Arial" charset="0"/>
              <a:buChar char="–"/>
            </a:pPr>
            <a:r>
              <a:rPr lang="en-US" sz="2400">
                <a:latin typeface="Arial Narrow" pitchFamily="34" charset="0"/>
              </a:rPr>
              <a:t>IS-95</a:t>
            </a:r>
          </a:p>
          <a:p>
            <a:pPr marL="625475" lvl="1" indent="-279400">
              <a:lnSpc>
                <a:spcPct val="90000"/>
              </a:lnSpc>
              <a:spcBef>
                <a:spcPts val="800"/>
              </a:spcBef>
              <a:buClr>
                <a:srgbClr val="006C3A"/>
              </a:buClr>
              <a:buFont typeface="Arial" charset="0"/>
              <a:buChar char="–"/>
            </a:pPr>
            <a:r>
              <a:rPr lang="en-US" sz="2400">
                <a:latin typeface="Arial Narrow" pitchFamily="34" charset="0"/>
              </a:rPr>
              <a:t>GSM (Global System for Mobile)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en-US" smtClean="0"/>
              <a:t>GSM in Detail</a:t>
            </a:r>
          </a:p>
        </p:txBody>
      </p:sp>
      <p:sp>
        <p:nvSpPr>
          <p:cNvPr id="15362" name="Rectangle 3"/>
          <p:cNvSpPr>
            <a:spLocks noGrp="1" noChangeArrowheads="1"/>
          </p:cNvSpPr>
          <p:nvPr>
            <p:ph idx="1"/>
          </p:nvPr>
        </p:nvSpPr>
        <p:spPr>
          <a:xfrm>
            <a:off x="415925" y="663575"/>
            <a:ext cx="8229600" cy="2836863"/>
          </a:xfrm>
        </p:spPr>
        <p:txBody>
          <a:bodyPr/>
          <a:lstStyle/>
          <a:p>
            <a:pPr eaLnBrk="1" hangingPunct="1"/>
            <a:r>
              <a:rPr lang="en-US" smtClean="0"/>
              <a:t>GSM has been most popular standard worldwide</a:t>
            </a:r>
          </a:p>
          <a:p>
            <a:pPr eaLnBrk="1" hangingPunct="1"/>
            <a:r>
              <a:rPr lang="en-US" smtClean="0"/>
              <a:t>Basic GSM</a:t>
            </a:r>
          </a:p>
          <a:p>
            <a:pPr lvl="1" eaLnBrk="1" hangingPunct="1"/>
            <a:r>
              <a:rPr lang="en-US" smtClean="0"/>
              <a:t>9.6 kbps or 14.4 kbps</a:t>
            </a:r>
          </a:p>
          <a:p>
            <a:pPr eaLnBrk="1" hangingPunct="1"/>
            <a:r>
              <a:rPr lang="en-US" smtClean="0"/>
              <a:t>High-Speed-Circuit-Switched-Data-Service (HSCSD)</a:t>
            </a:r>
          </a:p>
          <a:p>
            <a:pPr lvl="2" eaLnBrk="1" hangingPunct="1"/>
            <a:r>
              <a:rPr lang="en-US" smtClean="0"/>
              <a:t>Up to 56 kbps</a:t>
            </a:r>
          </a:p>
          <a:p>
            <a:pPr lvl="1" eaLnBrk="1" hangingPunct="1"/>
            <a:r>
              <a:rPr lang="en-US" smtClean="0"/>
              <a:t>Software-only solution not requiring hardware upgrades</a:t>
            </a:r>
          </a:p>
        </p:txBody>
      </p:sp>
      <p:sp>
        <p:nvSpPr>
          <p:cNvPr id="15363" name="Rectangle 3"/>
          <p:cNvSpPr>
            <a:spLocks noChangeArrowheads="1"/>
          </p:cNvSpPr>
          <p:nvPr/>
        </p:nvSpPr>
        <p:spPr bwMode="auto">
          <a:xfrm>
            <a:off x="320675" y="3606800"/>
            <a:ext cx="8229600" cy="2949575"/>
          </a:xfrm>
          <a:prstGeom prst="rect">
            <a:avLst/>
          </a:prstGeom>
          <a:noFill/>
          <a:ln w="9525">
            <a:noFill/>
            <a:miter lim="800000"/>
            <a:headEnd/>
            <a:tailEnd/>
          </a:ln>
        </p:spPr>
        <p:txBody>
          <a:bodyPr>
            <a:spAutoFit/>
          </a:bodyPr>
          <a:lstStyle/>
          <a:p>
            <a:pPr marL="230188" indent="-230188">
              <a:lnSpc>
                <a:spcPct val="90000"/>
              </a:lnSpc>
              <a:spcBef>
                <a:spcPts val="1400"/>
              </a:spcBef>
              <a:buClr>
                <a:srgbClr val="006C3A"/>
              </a:buClr>
              <a:buFont typeface="Arial" charset="0"/>
              <a:buChar char="•"/>
            </a:pPr>
            <a:r>
              <a:rPr lang="en-US" sz="2800">
                <a:latin typeface="Arial Narrow" pitchFamily="34" charset="0"/>
              </a:rPr>
              <a:t>Packet-based protocol is layered on top of GSM networks</a:t>
            </a:r>
          </a:p>
          <a:p>
            <a:pPr marL="625475" lvl="1" indent="-279400">
              <a:lnSpc>
                <a:spcPct val="90000"/>
              </a:lnSpc>
              <a:spcBef>
                <a:spcPts val="800"/>
              </a:spcBef>
              <a:buClr>
                <a:srgbClr val="006C3A"/>
              </a:buClr>
              <a:buFont typeface="Arial" charset="0"/>
              <a:buChar char="–"/>
            </a:pPr>
            <a:r>
              <a:rPr lang="en-US" sz="2400">
                <a:latin typeface="Arial Narrow" pitchFamily="34" charset="0"/>
              </a:rPr>
              <a:t>Transfer rates up to 100 kbps</a:t>
            </a:r>
          </a:p>
          <a:p>
            <a:pPr marL="625475" lvl="1" indent="-279400">
              <a:lnSpc>
                <a:spcPct val="90000"/>
              </a:lnSpc>
              <a:spcBef>
                <a:spcPts val="800"/>
              </a:spcBef>
              <a:buClr>
                <a:srgbClr val="006C3A"/>
              </a:buClr>
              <a:buFont typeface="Arial" charset="0"/>
              <a:buChar char="–"/>
            </a:pPr>
            <a:r>
              <a:rPr lang="en-US" sz="2400">
                <a:latin typeface="Arial Narrow" pitchFamily="34" charset="0"/>
              </a:rPr>
              <a:t>Supports IP (Internet Protocol)</a:t>
            </a:r>
          </a:p>
          <a:p>
            <a:pPr marL="625475" lvl="1" indent="-279400">
              <a:lnSpc>
                <a:spcPct val="90000"/>
              </a:lnSpc>
              <a:spcBef>
                <a:spcPts val="800"/>
              </a:spcBef>
              <a:buClr>
                <a:srgbClr val="006C3A"/>
              </a:buClr>
              <a:buFont typeface="Arial" charset="0"/>
              <a:buChar char="–"/>
            </a:pPr>
            <a:r>
              <a:rPr lang="en-US" sz="2400">
                <a:latin typeface="Arial Narrow" pitchFamily="34" charset="0"/>
              </a:rPr>
              <a:t>No dialup to ISP needed</a:t>
            </a:r>
          </a:p>
          <a:p>
            <a:pPr marL="625475" lvl="1" indent="-279400">
              <a:lnSpc>
                <a:spcPct val="90000"/>
              </a:lnSpc>
              <a:spcBef>
                <a:spcPts val="800"/>
              </a:spcBef>
              <a:buClr>
                <a:srgbClr val="006C3A"/>
              </a:buClr>
              <a:buFont typeface="Arial" charset="0"/>
              <a:buChar char="–"/>
            </a:pPr>
            <a:r>
              <a:rPr lang="en-US" sz="2400">
                <a:latin typeface="Arial Narrow" pitchFamily="34" charset="0"/>
              </a:rPr>
              <a:t>Uses channel only when sending/receiving packets</a:t>
            </a:r>
          </a:p>
          <a:p>
            <a:pPr lvl="2" indent="-230188">
              <a:lnSpc>
                <a:spcPct val="90000"/>
              </a:lnSpc>
              <a:spcBef>
                <a:spcPts val="800"/>
              </a:spcBef>
              <a:buClr>
                <a:srgbClr val="006C3A"/>
              </a:buClr>
              <a:buFont typeface="Arial" charset="0"/>
              <a:buChar char="•"/>
            </a:pPr>
            <a:r>
              <a:rPr lang="en-US" sz="2000">
                <a:latin typeface="Arial Narrow" pitchFamily="34" charset="0"/>
              </a:rPr>
              <a:t>Makes possible data transfer without circuit connection</a:t>
            </a:r>
          </a:p>
          <a:p>
            <a:pPr lvl="2" indent="-230188">
              <a:lnSpc>
                <a:spcPct val="90000"/>
              </a:lnSpc>
              <a:spcBef>
                <a:spcPts val="800"/>
              </a:spcBef>
              <a:buClr>
                <a:srgbClr val="006C3A"/>
              </a:buClr>
              <a:buFont typeface="Arial" charset="0"/>
              <a:buChar char="•"/>
            </a:pPr>
            <a:r>
              <a:rPr lang="en-US" sz="2000">
                <a:latin typeface="Arial Narrow" pitchFamily="34" charset="0"/>
              </a:rPr>
              <a:t>Uses up to 8 channels simultaneously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a:xfrm>
            <a:off x="111125" y="177800"/>
            <a:ext cx="8229600" cy="481013"/>
          </a:xfrm>
        </p:spPr>
        <p:txBody>
          <a:bodyPr/>
          <a:lstStyle/>
          <a:p>
            <a:pPr eaLnBrk="1" hangingPunct="1"/>
            <a:r>
              <a:rPr lang="en-US" smtClean="0"/>
              <a:t>EDGE &amp; 2.5G Limitations</a:t>
            </a:r>
          </a:p>
        </p:txBody>
      </p:sp>
      <p:sp>
        <p:nvSpPr>
          <p:cNvPr id="16386" name="Rectangle 3"/>
          <p:cNvSpPr>
            <a:spLocks noGrp="1" noChangeArrowheads="1"/>
          </p:cNvSpPr>
          <p:nvPr>
            <p:ph idx="1"/>
          </p:nvPr>
        </p:nvSpPr>
        <p:spPr>
          <a:xfrm>
            <a:off x="111125" y="914400"/>
            <a:ext cx="8229600" cy="1984375"/>
          </a:xfrm>
        </p:spPr>
        <p:txBody>
          <a:bodyPr/>
          <a:lstStyle/>
          <a:p>
            <a:pPr eaLnBrk="1" hangingPunct="1"/>
            <a:r>
              <a:rPr lang="en-US" smtClean="0"/>
              <a:t>Enhanced Data rates for GSM Evolution (EDGE)</a:t>
            </a:r>
          </a:p>
          <a:p>
            <a:pPr eaLnBrk="1" hangingPunct="1"/>
            <a:r>
              <a:rPr lang="en-US" smtClean="0"/>
              <a:t>Data rate up to 384 kbps</a:t>
            </a:r>
          </a:p>
          <a:p>
            <a:pPr eaLnBrk="1" hangingPunct="1"/>
            <a:r>
              <a:rPr lang="en-US" smtClean="0"/>
              <a:t>Technology compatible with both GSM and IS-136 standards</a:t>
            </a:r>
          </a:p>
        </p:txBody>
      </p:sp>
      <p:sp>
        <p:nvSpPr>
          <p:cNvPr id="16387" name="Rectangle 3"/>
          <p:cNvSpPr>
            <a:spLocks noChangeArrowheads="1"/>
          </p:cNvSpPr>
          <p:nvPr/>
        </p:nvSpPr>
        <p:spPr bwMode="auto">
          <a:xfrm>
            <a:off x="582613" y="3370263"/>
            <a:ext cx="8229600" cy="2705100"/>
          </a:xfrm>
          <a:prstGeom prst="rect">
            <a:avLst/>
          </a:prstGeom>
          <a:noFill/>
          <a:ln w="9525">
            <a:noFill/>
            <a:miter lim="800000"/>
            <a:headEnd/>
            <a:tailEnd/>
          </a:ln>
        </p:spPr>
        <p:txBody>
          <a:bodyPr>
            <a:spAutoFit/>
          </a:bodyPr>
          <a:lstStyle/>
          <a:p>
            <a:pPr marL="230188" indent="-230188">
              <a:lnSpc>
                <a:spcPct val="90000"/>
              </a:lnSpc>
              <a:spcBef>
                <a:spcPts val="1400"/>
              </a:spcBef>
              <a:buClr>
                <a:srgbClr val="006C3A"/>
              </a:buClr>
              <a:buFont typeface="Arial" charset="0"/>
              <a:buChar char="•"/>
            </a:pPr>
            <a:r>
              <a:rPr lang="en-US" sz="2800">
                <a:latin typeface="Arial Narrow" pitchFamily="34" charset="0"/>
              </a:rPr>
              <a:t>2.5G systems are extensions of the 2G infrastructure</a:t>
            </a:r>
          </a:p>
          <a:p>
            <a:pPr marL="625475" lvl="1" indent="-279400">
              <a:lnSpc>
                <a:spcPct val="90000"/>
              </a:lnSpc>
              <a:spcBef>
                <a:spcPts val="800"/>
              </a:spcBef>
              <a:buClr>
                <a:srgbClr val="006C3A"/>
              </a:buClr>
              <a:buFont typeface="Arial" charset="0"/>
              <a:buChar char="–"/>
            </a:pPr>
            <a:r>
              <a:rPr lang="en-US" sz="2400">
                <a:latin typeface="Arial Narrow" pitchFamily="34" charset="0"/>
              </a:rPr>
              <a:t>Adding features to an existing radio interface</a:t>
            </a:r>
          </a:p>
          <a:p>
            <a:pPr marL="230188" indent="-230188">
              <a:lnSpc>
                <a:spcPct val="90000"/>
              </a:lnSpc>
              <a:spcBef>
                <a:spcPts val="1400"/>
              </a:spcBef>
              <a:buClr>
                <a:srgbClr val="006C3A"/>
              </a:buClr>
              <a:buFont typeface="Arial" charset="0"/>
              <a:buChar char="•"/>
            </a:pPr>
            <a:r>
              <a:rPr lang="en-US" sz="2800">
                <a:latin typeface="Arial Narrow" pitchFamily="34" charset="0"/>
              </a:rPr>
              <a:t>This infrastructure is limited</a:t>
            </a:r>
          </a:p>
          <a:p>
            <a:pPr marL="625475" lvl="1" indent="-279400">
              <a:lnSpc>
                <a:spcPct val="90000"/>
              </a:lnSpc>
              <a:spcBef>
                <a:spcPts val="800"/>
              </a:spcBef>
              <a:buClr>
                <a:srgbClr val="006C3A"/>
              </a:buClr>
              <a:buFont typeface="Arial" charset="0"/>
              <a:buChar char="–"/>
            </a:pPr>
            <a:r>
              <a:rPr lang="en-US" sz="2400">
                <a:latin typeface="Arial Narrow" pitchFamily="34" charset="0"/>
              </a:rPr>
              <a:t>Narrow channels</a:t>
            </a:r>
          </a:p>
          <a:p>
            <a:pPr marL="625475" lvl="1" indent="-279400">
              <a:lnSpc>
                <a:spcPct val="90000"/>
              </a:lnSpc>
              <a:spcBef>
                <a:spcPts val="800"/>
              </a:spcBef>
              <a:buClr>
                <a:srgbClr val="006C3A"/>
              </a:buClr>
              <a:buFont typeface="Arial" charset="0"/>
              <a:buChar char="–"/>
            </a:pPr>
            <a:r>
              <a:rPr lang="en-US" sz="2400">
                <a:latin typeface="Arial Narrow" pitchFamily="34" charset="0"/>
              </a:rPr>
              <a:t>Coverage provided by local infrastructure only</a:t>
            </a:r>
          </a:p>
          <a:p>
            <a:pPr lvl="2" indent="-230188">
              <a:lnSpc>
                <a:spcPct val="90000"/>
              </a:lnSpc>
              <a:spcBef>
                <a:spcPts val="800"/>
              </a:spcBef>
              <a:buClr>
                <a:srgbClr val="006C3A"/>
              </a:buClr>
              <a:buFont typeface="Arial" charset="0"/>
              <a:buChar char="•"/>
            </a:pPr>
            <a:r>
              <a:rPr lang="en-US" sz="2000">
                <a:latin typeface="Arial Narrow" pitchFamily="34" charset="0"/>
              </a:rPr>
              <a:t>How do you provide global connectivity?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smtClean="0"/>
              <a:t>Third Generation (3G) Standards</a:t>
            </a:r>
          </a:p>
        </p:txBody>
      </p:sp>
      <p:sp>
        <p:nvSpPr>
          <p:cNvPr id="18434" name="Content Placeholder 2"/>
          <p:cNvSpPr>
            <a:spLocks noGrp="1"/>
          </p:cNvSpPr>
          <p:nvPr>
            <p:ph idx="1"/>
          </p:nvPr>
        </p:nvSpPr>
        <p:spPr>
          <a:xfrm>
            <a:off x="111125" y="914400"/>
            <a:ext cx="8229600" cy="5669244"/>
          </a:xfrm>
        </p:spPr>
        <p:txBody>
          <a:bodyPr/>
          <a:lstStyle/>
          <a:p>
            <a:pPr eaLnBrk="1" hangingPunct="1"/>
            <a:r>
              <a:rPr lang="en-US" dirty="0" smtClean="0"/>
              <a:t>Also called</a:t>
            </a:r>
          </a:p>
          <a:p>
            <a:pPr marL="742950" lvl="1" indent="-285750" eaLnBrk="1" hangingPunct="1"/>
            <a:r>
              <a:rPr lang="en-US" dirty="0" smtClean="0"/>
              <a:t>IMT-2000 (International Mobile Telecomm. 2000)</a:t>
            </a:r>
          </a:p>
          <a:p>
            <a:pPr marL="1143000" lvl="2" indent="-228600" eaLnBrk="1" hangingPunct="1"/>
            <a:r>
              <a:rPr lang="en-US" dirty="0" smtClean="0"/>
              <a:t>Previously called UMTS (Universal Mobile Telecomm. System)</a:t>
            </a:r>
          </a:p>
          <a:p>
            <a:pPr eaLnBrk="1" hangingPunct="1"/>
            <a:r>
              <a:rPr lang="en-US" sz="2400" dirty="0" smtClean="0"/>
              <a:t>Third generation (3G) cell-phone standards are based on code-division multiple-access (CDMA).</a:t>
            </a:r>
          </a:p>
          <a:p>
            <a:pPr eaLnBrk="1" hangingPunct="1"/>
            <a:r>
              <a:rPr lang="en-US" sz="2400" dirty="0" smtClean="0"/>
              <a:t>Since 2006, the widely used 3G cell-phone technology is wideband code division multiple access (WCDMA), which is built on 2G European GSM technology by the UMTS.</a:t>
            </a:r>
          </a:p>
          <a:p>
            <a:pPr eaLnBrk="1" hangingPunct="1"/>
            <a:r>
              <a:rPr lang="en-US" sz="2400" dirty="0" smtClean="0"/>
              <a:t>The other parallel technology is CDMA2000, which is based on 2G </a:t>
            </a:r>
            <a:r>
              <a:rPr lang="en-US" sz="2400" dirty="0" err="1" smtClean="0"/>
              <a:t>cdmaOne</a:t>
            </a:r>
            <a:r>
              <a:rPr lang="en-US" sz="2400" dirty="0" smtClean="0"/>
              <a:t> (IS-95) standard using CDMA technology. </a:t>
            </a:r>
          </a:p>
          <a:p>
            <a:pPr eaLnBrk="1" hangingPunct="1"/>
            <a:r>
              <a:rPr lang="en-US" sz="2400" dirty="0" smtClean="0"/>
              <a:t>Although 3G systems are capable of delivering 2 Mbps data rate under better channel environments such as LOS (line-of-site) and non-mobile, the typical data rate in multipath environment is about 400 Kbps.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smtClean="0"/>
              <a:t>3G partnership project 2 (3GPP2)</a:t>
            </a:r>
          </a:p>
        </p:txBody>
      </p:sp>
      <p:sp>
        <p:nvSpPr>
          <p:cNvPr id="19458" name="Content Placeholder 2"/>
          <p:cNvSpPr>
            <a:spLocks noGrp="1"/>
          </p:cNvSpPr>
          <p:nvPr>
            <p:ph idx="1"/>
          </p:nvPr>
        </p:nvSpPr>
        <p:spPr>
          <a:xfrm>
            <a:off x="111125" y="914400"/>
            <a:ext cx="8423275" cy="5104987"/>
          </a:xfrm>
        </p:spPr>
        <p:txBody>
          <a:bodyPr/>
          <a:lstStyle/>
          <a:p>
            <a:pPr eaLnBrk="1" hangingPunct="1"/>
            <a:r>
              <a:rPr lang="en-US" sz="2400" dirty="0" smtClean="0"/>
              <a:t>3GPP and 3G partnership project 2 (3GPP2) have been defining standards for enhancements to today’s 3G systems. The objective is to add network capacity and features enabling operators to offer new data-oriented services over their existing networks. </a:t>
            </a:r>
          </a:p>
          <a:p>
            <a:pPr eaLnBrk="1" hangingPunct="1"/>
            <a:r>
              <a:rPr lang="en-US" sz="2400" dirty="0" smtClean="0"/>
              <a:t>CDMA2000 represents a family of technologies that includes CDMA2000 1X and CDMA2000 1xEV. CDMA2000 1X can double the voice capacity of </a:t>
            </a:r>
            <a:r>
              <a:rPr lang="en-US" sz="2400" dirty="0" err="1" smtClean="0"/>
              <a:t>cdmaOne</a:t>
            </a:r>
            <a:r>
              <a:rPr lang="en-US" sz="2400" dirty="0" smtClean="0"/>
              <a:t> (IS-95) networks and delivers peak packet data speeds of 307 Kbps in mobile environments. CDMA2000 1xEV includes CDMA2000 1xEV-DO is a high-speed data only system for 1.25 MHz FDD (frequency division duplex) channels and delivers peak data speeds of 2.4 Mbps supporting applications such as video conferencing. </a:t>
            </a:r>
          </a:p>
          <a:p>
            <a:pPr eaLnBrk="1" hangingPunct="1"/>
            <a:r>
              <a:rPr lang="en-US" sz="2400" dirty="0" smtClean="0"/>
              <a:t>CDMA2000 1xEV-DO provides integrated voice and simultaneous high-speed packet data multimedia services at speeds of up to 3.09 Mbps.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smtClean="0"/>
              <a:t>3G partnership project (3GPP)</a:t>
            </a:r>
          </a:p>
        </p:txBody>
      </p:sp>
      <p:sp>
        <p:nvSpPr>
          <p:cNvPr id="21506" name="Content Placeholder 2"/>
          <p:cNvSpPr>
            <a:spLocks noGrp="1"/>
          </p:cNvSpPr>
          <p:nvPr>
            <p:ph idx="1"/>
          </p:nvPr>
        </p:nvSpPr>
        <p:spPr>
          <a:xfrm>
            <a:off x="111125" y="914400"/>
            <a:ext cx="8423275" cy="5284788"/>
          </a:xfrm>
        </p:spPr>
        <p:txBody>
          <a:bodyPr/>
          <a:lstStyle/>
          <a:p>
            <a:pPr eaLnBrk="1" hangingPunct="1"/>
            <a:r>
              <a:rPr lang="en-US" sz="2400" smtClean="0"/>
              <a:t>WCDMA uses direct sequence spread spectrum (DSSS) to spread the signal over a 5 MHz spectrum. It is based on 3GPP Release 99 and provides data rates of 384 Kbps for wide area coverage and up to 2 Mbps for hot-spot areas. In addition to the use of orthogonal spreading codes, it uses quadrature phase shift keying (QPSK) for its modulation.</a:t>
            </a:r>
          </a:p>
          <a:p>
            <a:pPr eaLnBrk="1" hangingPunct="1"/>
            <a:r>
              <a:rPr lang="en-US" sz="2400" smtClean="0"/>
              <a:t>3GPP Release 5 extends the WCDMA specification with high speed downlink packet access (HSDPA). </a:t>
            </a:r>
          </a:p>
          <a:p>
            <a:pPr eaLnBrk="1" hangingPunct="1"/>
            <a:r>
              <a:rPr lang="en-US" sz="2400" smtClean="0"/>
              <a:t>HSDPA includes advanced features such as adaptive modulation and coding (AMC), hybrid automatic repeat request (HARQ), and de-centralized scheduling architecture. </a:t>
            </a:r>
          </a:p>
          <a:p>
            <a:pPr eaLnBrk="1" hangingPunct="1"/>
            <a:r>
              <a:rPr lang="en-US" sz="2400" smtClean="0"/>
              <a:t>The 3GPP has also defined WCDMA enhancements for the uplink path. This enhancement is known as high speed uplink packet access (HSUPA); the combination of HSDPA and HSUPA is simply known as HSPA (high speed packet Access).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Theme">
  <a:themeElements>
    <a:clrScheme name="ORNL 0812 new">
      <a:dk1>
        <a:sysClr val="windowText" lastClr="000000"/>
      </a:dk1>
      <a:lt1>
        <a:sysClr val="window" lastClr="FFFFFF"/>
      </a:lt1>
      <a:dk2>
        <a:srgbClr val="006C3A"/>
      </a:dk2>
      <a:lt2>
        <a:srgbClr val="FFFFFF"/>
      </a:lt2>
      <a:accent1>
        <a:srgbClr val="4F81BD"/>
      </a:accent1>
      <a:accent2>
        <a:srgbClr val="C0504D"/>
      </a:accent2>
      <a:accent3>
        <a:srgbClr val="00B274"/>
      </a:accent3>
      <a:accent4>
        <a:srgbClr val="F79646"/>
      </a:accent4>
      <a:accent5>
        <a:srgbClr val="4BACC6"/>
      </a:accent5>
      <a:accent6>
        <a:srgbClr val="8064A2"/>
      </a:accent6>
      <a:hlink>
        <a:srgbClr val="1F497D"/>
      </a:hlink>
      <a:folHlink>
        <a:srgbClr val="006C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7AF66F0BBC41B4FA16034DE579662C1" ma:contentTypeVersion="0" ma:contentTypeDescription="Create a new document." ma:contentTypeScope="" ma:versionID="7edc96c80a20dbf6733ae014c1e78edb">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ACB192-C0D1-432C-8AA6-4249EB48F793}">
  <ds:schemaRefs>
    <ds:schemaRef ds:uri="http://schemas.microsoft.com/office/2006/metadata/properties"/>
  </ds:schemaRefs>
</ds:datastoreItem>
</file>

<file path=customXml/itemProps2.xml><?xml version="1.0" encoding="utf-8"?>
<ds:datastoreItem xmlns:ds="http://schemas.openxmlformats.org/officeDocument/2006/customXml" ds:itemID="{AE8500D6-A21F-425E-AB5F-4A3D6C9D86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A6618DA-75FB-43C3-8596-AE041716C80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TotalTime>1251</TotalTime>
  <Words>1618</Words>
  <Application>Microsoft Office PowerPoint</Application>
  <PresentationFormat>On-screen Show (4:3)</PresentationFormat>
  <Paragraphs>243</Paragraphs>
  <Slides>23</Slides>
  <Notes>5</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Default Theme</vt:lpstr>
      <vt:lpstr>Survey of Emerging Broadband Communications Technologies </vt:lpstr>
      <vt:lpstr>Outline</vt:lpstr>
      <vt:lpstr>Wireless and Cellular Systems</vt:lpstr>
      <vt:lpstr>Mobile Services</vt:lpstr>
      <vt:lpstr>GSM in Detail</vt:lpstr>
      <vt:lpstr>EDGE &amp; 2.5G Limitations</vt:lpstr>
      <vt:lpstr>Third Generation (3G) Standards</vt:lpstr>
      <vt:lpstr>3G partnership project 2 (3GPP2)</vt:lpstr>
      <vt:lpstr>3G partnership project (3GPP)</vt:lpstr>
      <vt:lpstr>Long Term Evolution (LTE)</vt:lpstr>
      <vt:lpstr>Data Rate - Summary</vt:lpstr>
      <vt:lpstr>Worldwide Interoperability for Microwave Access (WiMAX)</vt:lpstr>
      <vt:lpstr>Point-to-Point Architecture  </vt:lpstr>
      <vt:lpstr>Point-to-Multipoint Architecture 802.16-2004  </vt:lpstr>
      <vt:lpstr>Cellular Architecture using WiMAX (802.16e)</vt:lpstr>
      <vt:lpstr>Multi-Hop Relay Architecture  -802.16j-2009</vt:lpstr>
      <vt:lpstr>FemtoCell</vt:lpstr>
      <vt:lpstr>Wireless Data Protocol Coverage</vt:lpstr>
      <vt:lpstr>Coverage vs. Bit Rate</vt:lpstr>
      <vt:lpstr>Three Standards Being Implemented</vt:lpstr>
      <vt:lpstr>The Need to Stay Connected</vt:lpstr>
      <vt:lpstr>Wireless Access in Vehicular Environment (WAVE)</vt:lpstr>
      <vt:lpstr>System Picture</vt:lpstr>
    </vt:vector>
  </TitlesOfParts>
  <Company>ORNL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Donna Jo Roy</dc:creator>
  <cp:lastModifiedBy>Mostofa Howlader</cp:lastModifiedBy>
  <cp:revision>48</cp:revision>
  <dcterms:created xsi:type="dcterms:W3CDTF">2008-12-10T13:33:36Z</dcterms:created>
  <dcterms:modified xsi:type="dcterms:W3CDTF">2009-10-05T21:50:02Z</dcterms:modified>
</cp:coreProperties>
</file>