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handoutMasterIdLst>
    <p:handoutMasterId r:id="rId40"/>
  </p:handoutMasterIdLst>
  <p:sldIdLst>
    <p:sldId id="256" r:id="rId2"/>
    <p:sldId id="257" r:id="rId3"/>
    <p:sldId id="261" r:id="rId4"/>
    <p:sldId id="262" r:id="rId5"/>
    <p:sldId id="260" r:id="rId6"/>
    <p:sldId id="263" r:id="rId7"/>
    <p:sldId id="267" r:id="rId8"/>
    <p:sldId id="258" r:id="rId9"/>
    <p:sldId id="264" r:id="rId10"/>
    <p:sldId id="266" r:id="rId11"/>
    <p:sldId id="271" r:id="rId12"/>
    <p:sldId id="272" r:id="rId13"/>
    <p:sldId id="273" r:id="rId14"/>
    <p:sldId id="275" r:id="rId15"/>
    <p:sldId id="276" r:id="rId16"/>
    <p:sldId id="277" r:id="rId17"/>
    <p:sldId id="279" r:id="rId18"/>
    <p:sldId id="280" r:id="rId19"/>
    <p:sldId id="274"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59" r:id="rId33"/>
    <p:sldId id="293" r:id="rId34"/>
    <p:sldId id="294" r:id="rId35"/>
    <p:sldId id="296" r:id="rId36"/>
    <p:sldId id="265" r:id="rId37"/>
    <p:sldId id="295" r:id="rId3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965" autoAdjust="0"/>
  </p:normalViewPr>
  <p:slideViewPr>
    <p:cSldViewPr>
      <p:cViewPr varScale="1">
        <p:scale>
          <a:sx n="84" d="100"/>
          <a:sy n="84" d="100"/>
        </p:scale>
        <p:origin x="-1152"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BFE12D02-4FBE-4B54-88D4-23C91CECBE8F}" type="datetimeFigureOut">
              <a:rPr lang="en-US" smtClean="0"/>
              <a:pPr/>
              <a:t>10/9/2009</a:t>
            </a:fld>
            <a:endParaRPr lang="en-US" dirty="0"/>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ACE8189B-CA6B-4520-B676-85813B763B0B}" type="slidenum">
              <a:rPr lang="en-US" smtClean="0"/>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9F2E27AE-3080-4E4A-93C8-14CB53268A10}" type="datetimeFigureOut">
              <a:rPr lang="en-US" smtClean="0"/>
              <a:pPr/>
              <a:t>10/9/2009</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22421AA6-2EEF-4D34-85B9-12C5E929F108}"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421AA6-2EEF-4D34-85B9-12C5E929F108}"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421AA6-2EEF-4D34-85B9-12C5E929F108}" type="slidenum">
              <a:rPr lang="en-US" smtClean="0"/>
              <a:pPr/>
              <a:t>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4BACD50-A58F-448B-A868-1F0B13F26590}" type="datetimeFigureOut">
              <a:rPr lang="en-US" smtClean="0"/>
              <a:pPr/>
              <a:t>10/9/2009</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A820AB1B-27A2-41CA-963A-D684B93294D6}"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BACD50-A58F-448B-A868-1F0B13F26590}" type="datetimeFigureOut">
              <a:rPr lang="en-US" smtClean="0"/>
              <a:pPr/>
              <a:t>10/9/2009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820AB1B-27A2-41CA-963A-D684B93294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BACD50-A58F-448B-A868-1F0B13F26590}" type="datetimeFigureOut">
              <a:rPr lang="en-US" smtClean="0"/>
              <a:pPr/>
              <a:t>10/9/2009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820AB1B-27A2-41CA-963A-D684B93294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BACD50-A58F-448B-A868-1F0B13F26590}" type="datetimeFigureOut">
              <a:rPr lang="en-US" smtClean="0"/>
              <a:pPr/>
              <a:t>10/9/2009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820AB1B-27A2-41CA-963A-D684B93294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4BACD50-A58F-448B-A868-1F0B13F26590}" type="datetimeFigureOut">
              <a:rPr lang="en-US" smtClean="0"/>
              <a:pPr/>
              <a:t>10/9/2009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820AB1B-27A2-41CA-963A-D684B93294D6}"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4BACD50-A58F-448B-A868-1F0B13F26590}" type="datetimeFigureOut">
              <a:rPr lang="en-US" smtClean="0"/>
              <a:pPr/>
              <a:t>10/9/2009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820AB1B-27A2-41CA-963A-D684B93294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4BACD50-A58F-448B-A868-1F0B13F26590}" type="datetimeFigureOut">
              <a:rPr lang="en-US" smtClean="0"/>
              <a:pPr/>
              <a:t>10/9/2009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820AB1B-27A2-41CA-963A-D684B93294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54BACD50-A58F-448B-A868-1F0B13F26590}" type="datetimeFigureOut">
              <a:rPr lang="en-US" smtClean="0"/>
              <a:pPr/>
              <a:t>10/9/2009</a:t>
            </a:fld>
            <a:endParaRPr lang="en-US" dirty="0"/>
          </a:p>
        </p:txBody>
      </p:sp>
      <p:sp>
        <p:nvSpPr>
          <p:cNvPr id="8" name="Slide Number Placeholder 7"/>
          <p:cNvSpPr>
            <a:spLocks noGrp="1"/>
          </p:cNvSpPr>
          <p:nvPr>
            <p:ph type="sldNum" sz="quarter" idx="11"/>
          </p:nvPr>
        </p:nvSpPr>
        <p:spPr/>
        <p:txBody>
          <a:bodyPr/>
          <a:lstStyle/>
          <a:p>
            <a:fld id="{A820AB1B-27A2-41CA-963A-D684B93294D6}"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BACD50-A58F-448B-A868-1F0B13F26590}" type="datetimeFigureOut">
              <a:rPr lang="en-US" smtClean="0"/>
              <a:pPr/>
              <a:t>10/9/2009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820AB1B-27A2-41CA-963A-D684B93294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4BACD50-A58F-448B-A868-1F0B13F26590}" type="datetimeFigureOut">
              <a:rPr lang="en-US" smtClean="0"/>
              <a:pPr/>
              <a:t>10/9/2009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156448" y="6422064"/>
            <a:ext cx="762000" cy="365125"/>
          </a:xfrm>
        </p:spPr>
        <p:txBody>
          <a:bodyPr/>
          <a:lstStyle/>
          <a:p>
            <a:fld id="{A820AB1B-27A2-41CA-963A-D684B93294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54BACD50-A58F-448B-A868-1F0B13F26590}" type="datetimeFigureOut">
              <a:rPr lang="en-US" smtClean="0"/>
              <a:pPr/>
              <a:t>10/9/2009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820AB1B-27A2-41CA-963A-D684B93294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54BACD50-A58F-448B-A868-1F0B13F26590}" type="datetimeFigureOut">
              <a:rPr lang="en-US" smtClean="0"/>
              <a:pPr/>
              <a:t>10/9/2009</a:t>
            </a:fld>
            <a:endParaRPr lang="en-US" dirty="0"/>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dirty="0"/>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A820AB1B-27A2-41CA-963A-D684B93294D6}"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19200"/>
            <a:ext cx="6480048" cy="990600"/>
          </a:xfrm>
        </p:spPr>
        <p:txBody>
          <a:bodyPr/>
          <a:lstStyle/>
          <a:p>
            <a:r>
              <a:rPr lang="en-US" dirty="0" smtClean="0"/>
              <a:t>ITS in Johnson City</a:t>
            </a:r>
            <a:endParaRPr lang="en-US" dirty="0"/>
          </a:p>
        </p:txBody>
      </p:sp>
      <p:sp>
        <p:nvSpPr>
          <p:cNvPr id="3" name="Subtitle 2"/>
          <p:cNvSpPr>
            <a:spLocks noGrp="1"/>
          </p:cNvSpPr>
          <p:nvPr>
            <p:ph type="subTitle" idx="1"/>
          </p:nvPr>
        </p:nvSpPr>
        <p:spPr>
          <a:xfrm>
            <a:off x="1066800" y="2362200"/>
            <a:ext cx="6480048" cy="478012"/>
          </a:xfrm>
        </p:spPr>
        <p:txBody>
          <a:bodyPr/>
          <a:lstStyle/>
          <a:p>
            <a:r>
              <a:rPr lang="en-US" dirty="0" smtClean="0"/>
              <a:t>Architecture to Design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2087562"/>
          </a:xfrm>
        </p:spPr>
        <p:txBody>
          <a:bodyPr>
            <a:normAutofit/>
          </a:bodyPr>
          <a:lstStyle/>
          <a:p>
            <a:r>
              <a:rPr lang="en-US" dirty="0" smtClean="0"/>
              <a:t>Master Plan</a:t>
            </a:r>
            <a:br>
              <a:rPr lang="en-US" dirty="0" smtClean="0"/>
            </a:br>
            <a:r>
              <a:rPr lang="en-US" sz="2000" dirty="0" smtClean="0"/>
              <a:t/>
            </a:r>
            <a:br>
              <a:rPr lang="en-US" sz="2000" dirty="0" smtClean="0"/>
            </a:br>
            <a:r>
              <a:rPr lang="en-US" sz="3200" dirty="0" smtClean="0"/>
              <a:t>Johnson City’s Plan</a:t>
            </a:r>
            <a:endParaRPr lang="en-US" sz="3200" dirty="0"/>
          </a:p>
        </p:txBody>
      </p:sp>
      <p:sp>
        <p:nvSpPr>
          <p:cNvPr id="3" name="Content Placeholder 2"/>
          <p:cNvSpPr>
            <a:spLocks noGrp="1"/>
          </p:cNvSpPr>
          <p:nvPr>
            <p:ph idx="1"/>
          </p:nvPr>
        </p:nvSpPr>
        <p:spPr>
          <a:xfrm>
            <a:off x="457200" y="2362200"/>
            <a:ext cx="7467600" cy="3763963"/>
          </a:xfrm>
        </p:spPr>
        <p:txBody>
          <a:bodyPr/>
          <a:lstStyle/>
          <a:p>
            <a:r>
              <a:rPr lang="en-US" dirty="0" smtClean="0"/>
              <a:t>Concept of Operations</a:t>
            </a:r>
          </a:p>
          <a:p>
            <a:r>
              <a:rPr lang="en-US" dirty="0" smtClean="0"/>
              <a:t>ITS Implementation Plan</a:t>
            </a:r>
          </a:p>
          <a:p>
            <a:r>
              <a:rPr lang="en-US" dirty="0" smtClean="0"/>
              <a:t>Systems Engineering Analysis Guidelines</a:t>
            </a:r>
          </a:p>
          <a:p>
            <a:r>
              <a:rPr lang="en-US" dirty="0" smtClean="0"/>
              <a:t>ITS Business Plan</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2087562"/>
          </a:xfrm>
        </p:spPr>
        <p:txBody>
          <a:bodyPr>
            <a:normAutofit/>
          </a:bodyPr>
          <a:lstStyle/>
          <a:p>
            <a:r>
              <a:rPr lang="en-US" dirty="0" smtClean="0"/>
              <a:t>Master Plan</a:t>
            </a:r>
            <a:br>
              <a:rPr lang="en-US" dirty="0" smtClean="0"/>
            </a:br>
            <a:r>
              <a:rPr lang="en-US" sz="2000" dirty="0" smtClean="0"/>
              <a:t/>
            </a:r>
            <a:br>
              <a:rPr lang="en-US" sz="2000" dirty="0" smtClean="0"/>
            </a:br>
            <a:r>
              <a:rPr lang="en-US" sz="3200" dirty="0" smtClean="0"/>
              <a:t>Elements</a:t>
            </a:r>
            <a:br>
              <a:rPr lang="en-US" sz="3200" dirty="0" smtClean="0"/>
            </a:br>
            <a:endParaRPr lang="en-US" sz="3200" dirty="0"/>
          </a:p>
        </p:txBody>
      </p:sp>
      <p:sp>
        <p:nvSpPr>
          <p:cNvPr id="3" name="Content Placeholder 2"/>
          <p:cNvSpPr>
            <a:spLocks noGrp="1"/>
          </p:cNvSpPr>
          <p:nvPr>
            <p:ph idx="1"/>
          </p:nvPr>
        </p:nvSpPr>
        <p:spPr>
          <a:xfrm>
            <a:off x="457200" y="2362200"/>
            <a:ext cx="7467600" cy="3763963"/>
          </a:xfrm>
        </p:spPr>
        <p:txBody>
          <a:bodyPr/>
          <a:lstStyle/>
          <a:p>
            <a:r>
              <a:rPr lang="en-US" dirty="0" smtClean="0"/>
              <a:t>Communications backbone and distribution network</a:t>
            </a:r>
          </a:p>
          <a:p>
            <a:r>
              <a:rPr lang="en-US" dirty="0" smtClean="0"/>
              <a:t>Traffic signal monitoring and operations</a:t>
            </a:r>
          </a:p>
          <a:p>
            <a:r>
              <a:rPr lang="en-US" dirty="0" smtClean="0"/>
              <a:t>CCTV surveillance at selected locations on major arterial roadways</a:t>
            </a:r>
          </a:p>
          <a:p>
            <a:r>
              <a:rPr lang="en-US" dirty="0" smtClean="0"/>
              <a:t>Traffic volume and flow information</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2087562"/>
          </a:xfrm>
        </p:spPr>
        <p:txBody>
          <a:bodyPr>
            <a:normAutofit/>
          </a:bodyPr>
          <a:lstStyle/>
          <a:p>
            <a:r>
              <a:rPr lang="en-US" dirty="0" smtClean="0"/>
              <a:t>Master Plan</a:t>
            </a:r>
            <a:br>
              <a:rPr lang="en-US" dirty="0" smtClean="0"/>
            </a:br>
            <a:r>
              <a:rPr lang="en-US" sz="2000" dirty="0" smtClean="0"/>
              <a:t/>
            </a:r>
            <a:br>
              <a:rPr lang="en-US" sz="2000" dirty="0" smtClean="0"/>
            </a:br>
            <a:r>
              <a:rPr lang="en-US" sz="3200" dirty="0" smtClean="0"/>
              <a:t>Elements</a:t>
            </a:r>
            <a:br>
              <a:rPr lang="en-US" sz="3200" dirty="0" smtClean="0"/>
            </a:br>
            <a:endParaRPr lang="en-US" sz="3200" dirty="0"/>
          </a:p>
        </p:txBody>
      </p:sp>
      <p:sp>
        <p:nvSpPr>
          <p:cNvPr id="3" name="Content Placeholder 2"/>
          <p:cNvSpPr>
            <a:spLocks noGrp="1"/>
          </p:cNvSpPr>
          <p:nvPr>
            <p:ph idx="1"/>
          </p:nvPr>
        </p:nvSpPr>
        <p:spPr>
          <a:xfrm>
            <a:off x="457200" y="2362200"/>
            <a:ext cx="7467600" cy="3763963"/>
          </a:xfrm>
        </p:spPr>
        <p:txBody>
          <a:bodyPr/>
          <a:lstStyle/>
          <a:p>
            <a:r>
              <a:rPr lang="en-US" dirty="0" smtClean="0"/>
              <a:t>Detect location and type of equipment failure</a:t>
            </a:r>
          </a:p>
          <a:p>
            <a:r>
              <a:rPr lang="en-US" dirty="0" smtClean="0"/>
              <a:t>Weather and pavement condition monitoring</a:t>
            </a:r>
          </a:p>
          <a:p>
            <a:r>
              <a:rPr lang="en-US" dirty="0" smtClean="0"/>
              <a:t>Stream water level monitoring</a:t>
            </a:r>
          </a:p>
          <a:p>
            <a:r>
              <a:rPr lang="en-US" dirty="0" smtClean="0"/>
              <a:t>Information dissemination to the public</a:t>
            </a:r>
          </a:p>
          <a:p>
            <a:r>
              <a:rPr lang="en-US" dirty="0" smtClean="0"/>
              <a:t>Interactive traveler information</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2087562"/>
          </a:xfrm>
        </p:spPr>
        <p:txBody>
          <a:bodyPr>
            <a:normAutofit/>
          </a:bodyPr>
          <a:lstStyle/>
          <a:p>
            <a:r>
              <a:rPr lang="en-US" dirty="0" smtClean="0"/>
              <a:t>Master Plan</a:t>
            </a:r>
            <a:br>
              <a:rPr lang="en-US" dirty="0" smtClean="0"/>
            </a:br>
            <a:r>
              <a:rPr lang="en-US" sz="2000" dirty="0" smtClean="0"/>
              <a:t/>
            </a:r>
            <a:br>
              <a:rPr lang="en-US" sz="2000" dirty="0" smtClean="0"/>
            </a:br>
            <a:r>
              <a:rPr lang="en-US" sz="3200" dirty="0" smtClean="0"/>
              <a:t>Elements</a:t>
            </a:r>
            <a:br>
              <a:rPr lang="en-US" sz="3200" dirty="0" smtClean="0"/>
            </a:br>
            <a:endParaRPr lang="en-US" sz="3200" dirty="0"/>
          </a:p>
        </p:txBody>
      </p:sp>
      <p:sp>
        <p:nvSpPr>
          <p:cNvPr id="3" name="Content Placeholder 2"/>
          <p:cNvSpPr>
            <a:spLocks noGrp="1"/>
          </p:cNvSpPr>
          <p:nvPr>
            <p:ph idx="1"/>
          </p:nvPr>
        </p:nvSpPr>
        <p:spPr>
          <a:xfrm>
            <a:off x="457200" y="2362200"/>
            <a:ext cx="7467600" cy="3763963"/>
          </a:xfrm>
        </p:spPr>
        <p:txBody>
          <a:bodyPr>
            <a:normAutofit lnSpcReduction="10000"/>
          </a:bodyPr>
          <a:lstStyle/>
          <a:p>
            <a:r>
              <a:rPr lang="en-US" dirty="0" smtClean="0"/>
              <a:t>Track location of maintenance and transit vehicles</a:t>
            </a:r>
          </a:p>
          <a:p>
            <a:r>
              <a:rPr lang="en-US" dirty="0" smtClean="0"/>
              <a:t>Automated vehicle routing and scheduling for transit vehicles</a:t>
            </a:r>
          </a:p>
          <a:p>
            <a:r>
              <a:rPr lang="en-US" dirty="0" smtClean="0"/>
              <a:t>Real-time vehicle arrival information for Johnson City Transit riders</a:t>
            </a:r>
          </a:p>
          <a:p>
            <a:r>
              <a:rPr lang="en-US" dirty="0" smtClean="0"/>
              <a:t>Data collection and management capabilities</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2087562"/>
          </a:xfrm>
        </p:spPr>
        <p:txBody>
          <a:bodyPr>
            <a:normAutofit/>
          </a:bodyPr>
          <a:lstStyle/>
          <a:p>
            <a:r>
              <a:rPr lang="en-US" dirty="0" smtClean="0"/>
              <a:t>Master Plan</a:t>
            </a:r>
            <a:br>
              <a:rPr lang="en-US" dirty="0" smtClean="0"/>
            </a:br>
            <a:r>
              <a:rPr lang="en-US" sz="2000" dirty="0" smtClean="0"/>
              <a:t/>
            </a:r>
            <a:br>
              <a:rPr lang="en-US" sz="2000" dirty="0" smtClean="0"/>
            </a:br>
            <a:r>
              <a:rPr lang="en-US" sz="3200" dirty="0" smtClean="0"/>
              <a:t>Concept of Operations</a:t>
            </a:r>
            <a:br>
              <a:rPr lang="en-US" sz="3200" dirty="0" smtClean="0"/>
            </a:br>
            <a:endParaRPr lang="en-US" sz="3200" dirty="0"/>
          </a:p>
        </p:txBody>
      </p:sp>
      <p:sp>
        <p:nvSpPr>
          <p:cNvPr id="3" name="Content Placeholder 2"/>
          <p:cNvSpPr>
            <a:spLocks noGrp="1"/>
          </p:cNvSpPr>
          <p:nvPr>
            <p:ph idx="1"/>
          </p:nvPr>
        </p:nvSpPr>
        <p:spPr>
          <a:xfrm>
            <a:off x="457200" y="2362200"/>
            <a:ext cx="7467600" cy="3763963"/>
          </a:xfrm>
        </p:spPr>
        <p:txBody>
          <a:bodyPr>
            <a:normAutofit/>
          </a:bodyPr>
          <a:lstStyle/>
          <a:p>
            <a:r>
              <a:rPr lang="en-US" dirty="0" smtClean="0"/>
              <a:t>Goals and objectives</a:t>
            </a:r>
          </a:p>
          <a:p>
            <a:r>
              <a:rPr lang="en-US" dirty="0" smtClean="0"/>
              <a:t>Purpose</a:t>
            </a:r>
          </a:p>
          <a:p>
            <a:r>
              <a:rPr lang="en-US" dirty="0" smtClean="0"/>
              <a:t>Scope</a:t>
            </a:r>
          </a:p>
          <a:p>
            <a:r>
              <a:rPr lang="en-US" dirty="0" smtClean="0"/>
              <a:t>Existing Documents</a:t>
            </a:r>
          </a:p>
          <a:p>
            <a:r>
              <a:rPr lang="en-US" dirty="0" smtClean="0"/>
              <a:t>Staffing and organization</a:t>
            </a:r>
          </a:p>
          <a:p>
            <a:r>
              <a:rPr lang="en-US" dirty="0" smtClean="0"/>
              <a:t>Current facilities</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2087562"/>
          </a:xfrm>
        </p:spPr>
        <p:txBody>
          <a:bodyPr>
            <a:normAutofit/>
          </a:bodyPr>
          <a:lstStyle/>
          <a:p>
            <a:r>
              <a:rPr lang="en-US" dirty="0" smtClean="0"/>
              <a:t>Master Plan</a:t>
            </a:r>
            <a:br>
              <a:rPr lang="en-US" dirty="0" smtClean="0"/>
            </a:br>
            <a:r>
              <a:rPr lang="en-US" sz="2000" dirty="0" smtClean="0"/>
              <a:t/>
            </a:r>
            <a:br>
              <a:rPr lang="en-US" sz="2000" dirty="0" smtClean="0"/>
            </a:br>
            <a:r>
              <a:rPr lang="en-US" sz="3200" dirty="0" smtClean="0"/>
              <a:t>Concept of Operations</a:t>
            </a:r>
            <a:br>
              <a:rPr lang="en-US" sz="3200" dirty="0" smtClean="0"/>
            </a:br>
            <a:endParaRPr lang="en-US" sz="3200" dirty="0"/>
          </a:p>
        </p:txBody>
      </p:sp>
      <p:sp>
        <p:nvSpPr>
          <p:cNvPr id="3" name="Content Placeholder 2"/>
          <p:cNvSpPr>
            <a:spLocks noGrp="1"/>
          </p:cNvSpPr>
          <p:nvPr>
            <p:ph idx="1"/>
          </p:nvPr>
        </p:nvSpPr>
        <p:spPr>
          <a:xfrm>
            <a:off x="457200" y="2362200"/>
            <a:ext cx="7467600" cy="3763963"/>
          </a:xfrm>
        </p:spPr>
        <p:txBody>
          <a:bodyPr>
            <a:normAutofit/>
          </a:bodyPr>
          <a:lstStyle/>
          <a:p>
            <a:r>
              <a:rPr lang="en-US" dirty="0" smtClean="0"/>
              <a:t>Coordination with other centers</a:t>
            </a:r>
          </a:p>
          <a:p>
            <a:r>
              <a:rPr lang="en-US" dirty="0" smtClean="0"/>
              <a:t>Existing infrastructure</a:t>
            </a:r>
          </a:p>
          <a:p>
            <a:r>
              <a:rPr lang="en-US" dirty="0" smtClean="0"/>
              <a:t>Current offerings to the public</a:t>
            </a:r>
          </a:p>
          <a:p>
            <a:r>
              <a:rPr lang="en-US" dirty="0" smtClean="0"/>
              <a:t>Current operations</a:t>
            </a:r>
          </a:p>
          <a:p>
            <a:r>
              <a:rPr lang="en-US" dirty="0" smtClean="0"/>
              <a:t>How to use the elements</a:t>
            </a:r>
          </a:p>
          <a:p>
            <a:r>
              <a:rPr lang="en-US" dirty="0" smtClean="0"/>
              <a:t>Who is responsible for implementation and maintenance</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2087562"/>
          </a:xfrm>
        </p:spPr>
        <p:txBody>
          <a:bodyPr>
            <a:normAutofit/>
          </a:bodyPr>
          <a:lstStyle/>
          <a:p>
            <a:r>
              <a:rPr lang="en-US" dirty="0" smtClean="0"/>
              <a:t>Master Plan</a:t>
            </a:r>
            <a:br>
              <a:rPr lang="en-US" dirty="0" smtClean="0"/>
            </a:br>
            <a:r>
              <a:rPr lang="en-US" sz="2000" dirty="0" smtClean="0"/>
              <a:t/>
            </a:r>
            <a:br>
              <a:rPr lang="en-US" sz="2000" dirty="0" smtClean="0"/>
            </a:br>
            <a:r>
              <a:rPr lang="en-US" sz="3200" dirty="0" smtClean="0"/>
              <a:t>Concept of Operations</a:t>
            </a:r>
            <a:br>
              <a:rPr lang="en-US" sz="3200" dirty="0" smtClean="0"/>
            </a:br>
            <a:endParaRPr lang="en-US" sz="3200" dirty="0"/>
          </a:p>
        </p:txBody>
      </p:sp>
      <p:sp>
        <p:nvSpPr>
          <p:cNvPr id="3" name="Content Placeholder 2"/>
          <p:cNvSpPr>
            <a:spLocks noGrp="1"/>
          </p:cNvSpPr>
          <p:nvPr>
            <p:ph idx="1"/>
          </p:nvPr>
        </p:nvSpPr>
        <p:spPr>
          <a:xfrm>
            <a:off x="457200" y="2362200"/>
            <a:ext cx="7467600" cy="3763963"/>
          </a:xfrm>
        </p:spPr>
        <p:txBody>
          <a:bodyPr>
            <a:normAutofit/>
          </a:bodyPr>
          <a:lstStyle/>
          <a:p>
            <a:r>
              <a:rPr lang="en-US" dirty="0" smtClean="0"/>
              <a:t>Staffing needs</a:t>
            </a:r>
          </a:p>
          <a:p>
            <a:r>
              <a:rPr lang="en-US" dirty="0" smtClean="0"/>
              <a:t>Responsibilities and relationships</a:t>
            </a:r>
          </a:p>
          <a:p>
            <a:r>
              <a:rPr lang="en-US" dirty="0" smtClean="0"/>
              <a:t>Facility needs</a:t>
            </a:r>
          </a:p>
          <a:p>
            <a:r>
              <a:rPr lang="en-US" dirty="0" smtClean="0"/>
              <a:t>Network requirements</a:t>
            </a:r>
          </a:p>
          <a:p>
            <a:r>
              <a:rPr lang="en-US" dirty="0" smtClean="0"/>
              <a:t>Agency interaction during incidents or events</a:t>
            </a:r>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2087562"/>
          </a:xfrm>
        </p:spPr>
        <p:txBody>
          <a:bodyPr>
            <a:normAutofit/>
          </a:bodyPr>
          <a:lstStyle/>
          <a:p>
            <a:r>
              <a:rPr lang="en-US" dirty="0" smtClean="0"/>
              <a:t>Master Plan</a:t>
            </a:r>
            <a:br>
              <a:rPr lang="en-US" dirty="0" smtClean="0"/>
            </a:br>
            <a:r>
              <a:rPr lang="en-US" sz="2000" dirty="0" smtClean="0"/>
              <a:t/>
            </a:r>
            <a:br>
              <a:rPr lang="en-US" sz="2000" dirty="0" smtClean="0"/>
            </a:br>
            <a:r>
              <a:rPr lang="en-US" sz="3200" dirty="0" smtClean="0"/>
              <a:t>Implementation Plan</a:t>
            </a:r>
            <a:br>
              <a:rPr lang="en-US" sz="3200" dirty="0" smtClean="0"/>
            </a:br>
            <a:endParaRPr lang="en-US" sz="3200" dirty="0"/>
          </a:p>
        </p:txBody>
      </p:sp>
      <p:sp>
        <p:nvSpPr>
          <p:cNvPr id="3" name="Content Placeholder 2"/>
          <p:cNvSpPr>
            <a:spLocks noGrp="1"/>
          </p:cNvSpPr>
          <p:nvPr>
            <p:ph idx="1"/>
          </p:nvPr>
        </p:nvSpPr>
        <p:spPr>
          <a:xfrm>
            <a:off x="457200" y="2362200"/>
            <a:ext cx="7467600" cy="3763963"/>
          </a:xfrm>
        </p:spPr>
        <p:txBody>
          <a:bodyPr>
            <a:normAutofit/>
          </a:bodyPr>
          <a:lstStyle/>
          <a:p>
            <a:r>
              <a:rPr lang="en-US" dirty="0" smtClean="0"/>
              <a:t>Rank needs</a:t>
            </a:r>
          </a:p>
          <a:p>
            <a:pPr lvl="1"/>
            <a:r>
              <a:rPr lang="en-US" dirty="0" smtClean="0"/>
              <a:t>Priority by importance</a:t>
            </a:r>
          </a:p>
          <a:p>
            <a:pPr lvl="1"/>
            <a:r>
              <a:rPr lang="en-US" dirty="0" smtClean="0"/>
              <a:t>Priority by cost</a:t>
            </a:r>
          </a:p>
          <a:p>
            <a:pPr lvl="1"/>
            <a:r>
              <a:rPr lang="en-US" dirty="0" smtClean="0"/>
              <a:t>Priority by ease of implementation</a:t>
            </a:r>
          </a:p>
          <a:p>
            <a:r>
              <a:rPr lang="en-US" dirty="0" smtClean="0"/>
              <a:t>Identify the technologies</a:t>
            </a:r>
          </a:p>
          <a:p>
            <a:r>
              <a:rPr lang="en-US" dirty="0" smtClean="0"/>
              <a:t>Sequence the implementation</a:t>
            </a:r>
          </a:p>
          <a:p>
            <a:r>
              <a:rPr lang="en-US" dirty="0" smtClean="0"/>
              <a:t>Establish phasing</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2087562"/>
          </a:xfrm>
        </p:spPr>
        <p:txBody>
          <a:bodyPr>
            <a:normAutofit/>
          </a:bodyPr>
          <a:lstStyle/>
          <a:p>
            <a:r>
              <a:rPr lang="en-US" dirty="0" smtClean="0"/>
              <a:t>Master Plan</a:t>
            </a:r>
            <a:br>
              <a:rPr lang="en-US" dirty="0" smtClean="0"/>
            </a:br>
            <a:r>
              <a:rPr lang="en-US" sz="2000" dirty="0" smtClean="0"/>
              <a:t/>
            </a:r>
            <a:br>
              <a:rPr lang="en-US" sz="2000" dirty="0" smtClean="0"/>
            </a:br>
            <a:r>
              <a:rPr lang="en-US" sz="3200" dirty="0" smtClean="0"/>
              <a:t>Implementation Plan</a:t>
            </a:r>
            <a:br>
              <a:rPr lang="en-US" sz="3200" dirty="0" smtClean="0"/>
            </a:br>
            <a:endParaRPr lang="en-US" sz="3200" dirty="0"/>
          </a:p>
        </p:txBody>
      </p:sp>
      <p:sp>
        <p:nvSpPr>
          <p:cNvPr id="3" name="Content Placeholder 2"/>
          <p:cNvSpPr>
            <a:spLocks noGrp="1"/>
          </p:cNvSpPr>
          <p:nvPr>
            <p:ph idx="1"/>
          </p:nvPr>
        </p:nvSpPr>
        <p:spPr>
          <a:xfrm>
            <a:off x="457200" y="2362200"/>
            <a:ext cx="7467600" cy="3763963"/>
          </a:xfrm>
        </p:spPr>
        <p:txBody>
          <a:bodyPr>
            <a:normAutofit/>
          </a:bodyPr>
          <a:lstStyle/>
          <a:p>
            <a:r>
              <a:rPr lang="en-US" dirty="0" smtClean="0"/>
              <a:t>Identify, renew or establish agency agreements</a:t>
            </a:r>
          </a:p>
          <a:p>
            <a:r>
              <a:rPr lang="en-US" dirty="0" smtClean="0"/>
              <a:t>Consider the standards</a:t>
            </a:r>
          </a:p>
          <a:p>
            <a:r>
              <a:rPr lang="en-US" dirty="0" smtClean="0"/>
              <a:t>Assess costs to phases</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2087562"/>
          </a:xfrm>
        </p:spPr>
        <p:txBody>
          <a:bodyPr>
            <a:normAutofit/>
          </a:bodyPr>
          <a:lstStyle/>
          <a:p>
            <a:r>
              <a:rPr lang="en-US" dirty="0" smtClean="0"/>
              <a:t>Master Plan</a:t>
            </a:r>
            <a:br>
              <a:rPr lang="en-US" dirty="0" smtClean="0"/>
            </a:br>
            <a:r>
              <a:rPr lang="en-US" sz="2000" dirty="0" smtClean="0"/>
              <a:t/>
            </a:r>
            <a:br>
              <a:rPr lang="en-US" sz="2000" dirty="0" smtClean="0"/>
            </a:br>
            <a:r>
              <a:rPr lang="en-US" sz="3200" dirty="0" smtClean="0"/>
              <a:t>Implementation Plan</a:t>
            </a:r>
            <a:endParaRPr lang="en-US" sz="3200" dirty="0"/>
          </a:p>
        </p:txBody>
      </p:sp>
      <p:sp>
        <p:nvSpPr>
          <p:cNvPr id="3" name="Content Placeholder 2"/>
          <p:cNvSpPr>
            <a:spLocks noGrp="1"/>
          </p:cNvSpPr>
          <p:nvPr>
            <p:ph idx="1"/>
          </p:nvPr>
        </p:nvSpPr>
        <p:spPr>
          <a:xfrm>
            <a:off x="457200" y="2362200"/>
            <a:ext cx="7467600" cy="3763963"/>
          </a:xfrm>
        </p:spPr>
        <p:txBody>
          <a:bodyPr>
            <a:normAutofit/>
          </a:bodyPr>
          <a:lstStyle/>
          <a:p>
            <a:r>
              <a:rPr lang="en-US" dirty="0" smtClean="0"/>
              <a:t>Phase 1 (2009 – 2010)</a:t>
            </a:r>
          </a:p>
          <a:p>
            <a:pPr lvl="1"/>
            <a:r>
              <a:rPr lang="en-US" dirty="0" smtClean="0"/>
              <a:t>4.4 million</a:t>
            </a:r>
          </a:p>
          <a:p>
            <a:r>
              <a:rPr lang="en-US" dirty="0" smtClean="0"/>
              <a:t>Phase 2 (2011 – 2018)</a:t>
            </a:r>
          </a:p>
          <a:p>
            <a:r>
              <a:rPr lang="en-US" dirty="0" smtClean="0"/>
              <a:t>Phase 3 (2018 +)</a:t>
            </a:r>
          </a:p>
          <a:p>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3" name="Content Placeholder 2"/>
          <p:cNvSpPr>
            <a:spLocks noGrp="1"/>
          </p:cNvSpPr>
          <p:nvPr>
            <p:ph idx="1"/>
          </p:nvPr>
        </p:nvSpPr>
        <p:spPr/>
        <p:txBody>
          <a:bodyPr>
            <a:normAutofit/>
          </a:bodyPr>
          <a:lstStyle/>
          <a:p>
            <a:r>
              <a:rPr lang="en-US" dirty="0" smtClean="0"/>
              <a:t>A requirement</a:t>
            </a:r>
          </a:p>
          <a:p>
            <a:r>
              <a:rPr lang="en-US" dirty="0" smtClean="0"/>
              <a:t>A consultant was the best option for us as a local government</a:t>
            </a:r>
          </a:p>
          <a:p>
            <a:r>
              <a:rPr lang="en-US" dirty="0" smtClean="0"/>
              <a:t>Set reasonable limits to our region</a:t>
            </a:r>
          </a:p>
          <a:p>
            <a:r>
              <a:rPr lang="en-US" dirty="0" smtClean="0"/>
              <a:t>Forced a regional look</a:t>
            </a:r>
          </a:p>
          <a:p>
            <a:r>
              <a:rPr lang="en-US" dirty="0" smtClean="0"/>
              <a:t>Crossed borders and jurisdictional lines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2087562"/>
          </a:xfrm>
        </p:spPr>
        <p:txBody>
          <a:bodyPr>
            <a:normAutofit/>
          </a:bodyPr>
          <a:lstStyle/>
          <a:p>
            <a:r>
              <a:rPr lang="en-US" dirty="0" smtClean="0"/>
              <a:t>Master Plan</a:t>
            </a:r>
            <a:br>
              <a:rPr lang="en-US" dirty="0" smtClean="0"/>
            </a:br>
            <a:r>
              <a:rPr lang="en-US" sz="2000" dirty="0" smtClean="0"/>
              <a:t/>
            </a:r>
            <a:br>
              <a:rPr lang="en-US" sz="2000" dirty="0" smtClean="0"/>
            </a:br>
            <a:r>
              <a:rPr lang="en-US" sz="3200" dirty="0" smtClean="0"/>
              <a:t>Business Plan</a:t>
            </a:r>
            <a:endParaRPr lang="en-US" sz="3200" dirty="0"/>
          </a:p>
        </p:txBody>
      </p:sp>
      <p:sp>
        <p:nvSpPr>
          <p:cNvPr id="3" name="Content Placeholder 2"/>
          <p:cNvSpPr>
            <a:spLocks noGrp="1"/>
          </p:cNvSpPr>
          <p:nvPr>
            <p:ph idx="1"/>
          </p:nvPr>
        </p:nvSpPr>
        <p:spPr>
          <a:xfrm>
            <a:off x="457200" y="2362200"/>
            <a:ext cx="7467600" cy="3763963"/>
          </a:xfrm>
        </p:spPr>
        <p:txBody>
          <a:bodyPr>
            <a:normAutofit lnSpcReduction="10000"/>
          </a:bodyPr>
          <a:lstStyle/>
          <a:p>
            <a:r>
              <a:rPr lang="en-US" dirty="0" smtClean="0"/>
              <a:t>Planning</a:t>
            </a:r>
          </a:p>
          <a:p>
            <a:r>
              <a:rPr lang="en-US" dirty="0" smtClean="0"/>
              <a:t>Implementation</a:t>
            </a:r>
          </a:p>
          <a:p>
            <a:pPr lvl="1"/>
            <a:r>
              <a:rPr lang="en-US" dirty="0" smtClean="0"/>
              <a:t>Costs</a:t>
            </a:r>
          </a:p>
          <a:p>
            <a:pPr lvl="1"/>
            <a:r>
              <a:rPr lang="en-US" dirty="0" smtClean="0"/>
              <a:t>Elements</a:t>
            </a:r>
          </a:p>
          <a:p>
            <a:r>
              <a:rPr lang="en-US" dirty="0" smtClean="0"/>
              <a:t>Operations</a:t>
            </a:r>
          </a:p>
          <a:p>
            <a:pPr lvl="1"/>
            <a:r>
              <a:rPr lang="en-US" dirty="0" smtClean="0"/>
              <a:t>Minimal</a:t>
            </a:r>
          </a:p>
          <a:p>
            <a:pPr lvl="1"/>
            <a:r>
              <a:rPr lang="en-US" dirty="0" smtClean="0"/>
              <a:t>Acceptable</a:t>
            </a:r>
          </a:p>
          <a:p>
            <a:pPr lvl="1"/>
            <a:r>
              <a:rPr lang="en-US" dirty="0" smtClean="0"/>
              <a:t>Preferred</a:t>
            </a:r>
          </a:p>
          <a:p>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2087562"/>
          </a:xfrm>
        </p:spPr>
        <p:txBody>
          <a:bodyPr>
            <a:normAutofit/>
          </a:bodyPr>
          <a:lstStyle/>
          <a:p>
            <a:r>
              <a:rPr lang="en-US" dirty="0" smtClean="0"/>
              <a:t>Master Plan</a:t>
            </a:r>
            <a:br>
              <a:rPr lang="en-US" dirty="0" smtClean="0"/>
            </a:br>
            <a:r>
              <a:rPr lang="en-US" sz="2000" dirty="0" smtClean="0"/>
              <a:t/>
            </a:r>
            <a:br>
              <a:rPr lang="en-US" sz="2000" dirty="0" smtClean="0"/>
            </a:br>
            <a:r>
              <a:rPr lang="en-US" sz="3200" dirty="0" smtClean="0"/>
              <a:t>Business Plan</a:t>
            </a:r>
            <a:endParaRPr lang="en-US" sz="3200" dirty="0"/>
          </a:p>
        </p:txBody>
      </p:sp>
      <p:sp>
        <p:nvSpPr>
          <p:cNvPr id="3" name="Content Placeholder 2"/>
          <p:cNvSpPr>
            <a:spLocks noGrp="1"/>
          </p:cNvSpPr>
          <p:nvPr>
            <p:ph idx="1"/>
          </p:nvPr>
        </p:nvSpPr>
        <p:spPr>
          <a:xfrm>
            <a:off x="457200" y="2362200"/>
            <a:ext cx="7467600" cy="3763963"/>
          </a:xfrm>
        </p:spPr>
        <p:txBody>
          <a:bodyPr>
            <a:normAutofit/>
          </a:bodyPr>
          <a:lstStyle/>
          <a:p>
            <a:r>
              <a:rPr lang="en-US" dirty="0" smtClean="0"/>
              <a:t>Maintenance</a:t>
            </a:r>
          </a:p>
          <a:p>
            <a:pPr lvl="1"/>
            <a:r>
              <a:rPr lang="en-US" dirty="0" smtClean="0"/>
              <a:t>Preventative</a:t>
            </a:r>
          </a:p>
          <a:p>
            <a:pPr lvl="1"/>
            <a:r>
              <a:rPr lang="en-US" dirty="0" smtClean="0"/>
              <a:t>Response to failure</a:t>
            </a:r>
          </a:p>
          <a:p>
            <a:pPr lvl="1"/>
            <a:r>
              <a:rPr lang="en-US" dirty="0" smtClean="0"/>
              <a:t>Warranties and service agreements</a:t>
            </a:r>
          </a:p>
          <a:p>
            <a:pPr lvl="1"/>
            <a:r>
              <a:rPr lang="en-US" dirty="0" smtClean="0"/>
              <a:t>Maintenance staffing</a:t>
            </a:r>
          </a:p>
          <a:p>
            <a:r>
              <a:rPr lang="en-US" dirty="0" smtClean="0"/>
              <a:t>Replacement – consider life expectancy</a:t>
            </a:r>
          </a:p>
          <a:p>
            <a:r>
              <a:rPr lang="en-US" dirty="0" smtClean="0"/>
              <a:t>Implement what can be maintained</a:t>
            </a:r>
          </a:p>
          <a:p>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2087562"/>
          </a:xfrm>
        </p:spPr>
        <p:txBody>
          <a:bodyPr>
            <a:normAutofit/>
          </a:bodyPr>
          <a:lstStyle/>
          <a:p>
            <a:r>
              <a:rPr lang="en-US" dirty="0" smtClean="0"/>
              <a:t>Master Plan</a:t>
            </a:r>
            <a:br>
              <a:rPr lang="en-US" dirty="0" smtClean="0"/>
            </a:br>
            <a:r>
              <a:rPr lang="en-US" sz="2000" dirty="0" smtClean="0"/>
              <a:t/>
            </a:r>
            <a:br>
              <a:rPr lang="en-US" sz="2000" dirty="0" smtClean="0"/>
            </a:br>
            <a:r>
              <a:rPr lang="en-US" sz="3200" dirty="0" smtClean="0"/>
              <a:t>Business Plan</a:t>
            </a:r>
            <a:endParaRPr lang="en-US" sz="3200" dirty="0"/>
          </a:p>
        </p:txBody>
      </p:sp>
      <p:sp>
        <p:nvSpPr>
          <p:cNvPr id="3" name="Content Placeholder 2"/>
          <p:cNvSpPr>
            <a:spLocks noGrp="1"/>
          </p:cNvSpPr>
          <p:nvPr>
            <p:ph idx="1"/>
          </p:nvPr>
        </p:nvSpPr>
        <p:spPr>
          <a:xfrm>
            <a:off x="457200" y="2362200"/>
            <a:ext cx="7467600" cy="3763963"/>
          </a:xfrm>
        </p:spPr>
        <p:txBody>
          <a:bodyPr>
            <a:normAutofit/>
          </a:bodyPr>
          <a:lstStyle/>
          <a:p>
            <a:r>
              <a:rPr lang="en-US" dirty="0" smtClean="0"/>
              <a:t>Funding sources</a:t>
            </a:r>
          </a:p>
          <a:p>
            <a:pPr lvl="1"/>
            <a:r>
              <a:rPr lang="en-US" dirty="0" smtClean="0"/>
              <a:t>Federal</a:t>
            </a:r>
          </a:p>
          <a:p>
            <a:pPr lvl="1"/>
            <a:r>
              <a:rPr lang="en-US" dirty="0" smtClean="0"/>
              <a:t>State</a:t>
            </a:r>
          </a:p>
          <a:p>
            <a:pPr lvl="1"/>
            <a:r>
              <a:rPr lang="en-US" dirty="0" smtClean="0"/>
              <a:t>City</a:t>
            </a:r>
          </a:p>
          <a:p>
            <a:pPr lvl="1"/>
            <a:r>
              <a:rPr lang="en-US" dirty="0" smtClean="0"/>
              <a:t>Partnerships</a:t>
            </a:r>
          </a:p>
          <a:p>
            <a:r>
              <a:rPr lang="en-US" dirty="0" smtClean="0"/>
              <a:t>Community support</a:t>
            </a:r>
          </a:p>
          <a:p>
            <a:r>
              <a:rPr lang="en-US" dirty="0" smtClean="0"/>
              <a:t>Commission and administration support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2087562"/>
          </a:xfrm>
        </p:spPr>
        <p:txBody>
          <a:bodyPr>
            <a:normAutofit/>
          </a:bodyPr>
          <a:lstStyle/>
          <a:p>
            <a:r>
              <a:rPr lang="en-US" dirty="0" smtClean="0"/>
              <a:t>Master Plan</a:t>
            </a:r>
            <a:br>
              <a:rPr lang="en-US" dirty="0" smtClean="0"/>
            </a:br>
            <a:r>
              <a:rPr lang="en-US" sz="2000" dirty="0" smtClean="0"/>
              <a:t/>
            </a:r>
            <a:br>
              <a:rPr lang="en-US" sz="2000" dirty="0" smtClean="0"/>
            </a:br>
            <a:r>
              <a:rPr lang="en-US" sz="3200" dirty="0" smtClean="0"/>
              <a:t>Technical Memorandums</a:t>
            </a:r>
            <a:endParaRPr lang="en-US" sz="3200" dirty="0"/>
          </a:p>
        </p:txBody>
      </p:sp>
      <p:sp>
        <p:nvSpPr>
          <p:cNvPr id="3" name="Content Placeholder 2"/>
          <p:cNvSpPr>
            <a:spLocks noGrp="1"/>
          </p:cNvSpPr>
          <p:nvPr>
            <p:ph idx="1"/>
          </p:nvPr>
        </p:nvSpPr>
        <p:spPr>
          <a:xfrm>
            <a:off x="457200" y="2362200"/>
            <a:ext cx="7467600" cy="3763963"/>
          </a:xfrm>
        </p:spPr>
        <p:txBody>
          <a:bodyPr>
            <a:normAutofit/>
          </a:bodyPr>
          <a:lstStyle/>
          <a:p>
            <a:r>
              <a:rPr lang="en-US" dirty="0" smtClean="0"/>
              <a:t>Fiber optic communications network</a:t>
            </a:r>
          </a:p>
          <a:p>
            <a:pPr lvl="1"/>
            <a:r>
              <a:rPr lang="en-US" dirty="0" smtClean="0"/>
              <a:t>Methods explored with a recommendation</a:t>
            </a:r>
          </a:p>
          <a:p>
            <a:pPr lvl="1"/>
            <a:r>
              <a:rPr lang="en-US" dirty="0" smtClean="0"/>
              <a:t>General specifications</a:t>
            </a:r>
          </a:p>
          <a:p>
            <a:pPr lvl="1"/>
            <a:r>
              <a:rPr lang="en-US" dirty="0" smtClean="0"/>
              <a:t>Allocation of fiber</a:t>
            </a:r>
          </a:p>
          <a:p>
            <a:pPr lvl="1"/>
            <a:r>
              <a:rPr lang="en-US" dirty="0" smtClean="0"/>
              <a:t>Splice locations</a:t>
            </a:r>
          </a:p>
          <a:p>
            <a:pPr lvl="1"/>
            <a:endParaRPr 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2087562"/>
          </a:xfrm>
        </p:spPr>
        <p:txBody>
          <a:bodyPr>
            <a:normAutofit/>
          </a:bodyPr>
          <a:lstStyle/>
          <a:p>
            <a:r>
              <a:rPr lang="en-US" dirty="0" smtClean="0"/>
              <a:t>Master Plan</a:t>
            </a:r>
            <a:br>
              <a:rPr lang="en-US" dirty="0" smtClean="0"/>
            </a:br>
            <a:r>
              <a:rPr lang="en-US" sz="2000" dirty="0" smtClean="0"/>
              <a:t/>
            </a:r>
            <a:br>
              <a:rPr lang="en-US" sz="2000" dirty="0" smtClean="0"/>
            </a:br>
            <a:r>
              <a:rPr lang="en-US" sz="3200" dirty="0" smtClean="0"/>
              <a:t>Technical Memorandums</a:t>
            </a:r>
            <a:endParaRPr lang="en-US" sz="3200" dirty="0"/>
          </a:p>
        </p:txBody>
      </p:sp>
      <p:sp>
        <p:nvSpPr>
          <p:cNvPr id="3" name="Content Placeholder 2"/>
          <p:cNvSpPr>
            <a:spLocks noGrp="1"/>
          </p:cNvSpPr>
          <p:nvPr>
            <p:ph idx="1"/>
          </p:nvPr>
        </p:nvSpPr>
        <p:spPr>
          <a:xfrm>
            <a:off x="457200" y="2362200"/>
            <a:ext cx="7467600" cy="3763963"/>
          </a:xfrm>
        </p:spPr>
        <p:txBody>
          <a:bodyPr>
            <a:normAutofit/>
          </a:bodyPr>
          <a:lstStyle/>
          <a:p>
            <a:r>
              <a:rPr lang="en-US" dirty="0" smtClean="0"/>
              <a:t>Video and data transmission to the TMC</a:t>
            </a:r>
          </a:p>
          <a:p>
            <a:pPr lvl="1"/>
            <a:r>
              <a:rPr lang="en-US" dirty="0" smtClean="0"/>
              <a:t>Ethernet</a:t>
            </a:r>
          </a:p>
          <a:p>
            <a:pPr lvl="1"/>
            <a:r>
              <a:rPr lang="en-US" dirty="0" smtClean="0"/>
              <a:t>Convert existing equipment on twisted pair</a:t>
            </a:r>
          </a:p>
          <a:p>
            <a:pPr lvl="1"/>
            <a:r>
              <a:rPr lang="en-US" dirty="0" smtClean="0"/>
              <a:t>Convert multimode to single mode Ethernet</a:t>
            </a:r>
          </a:p>
          <a:p>
            <a:pPr lvl="1"/>
            <a:r>
              <a:rPr lang="en-US" dirty="0" smtClean="0"/>
              <a:t>Video transmission protocol</a:t>
            </a:r>
          </a:p>
          <a:p>
            <a:pPr lvl="1"/>
            <a:r>
              <a:rPr lang="en-US" dirty="0" smtClean="0"/>
              <a:t>Communication with other devices either at intersections or in between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2087562"/>
          </a:xfrm>
        </p:spPr>
        <p:txBody>
          <a:bodyPr>
            <a:normAutofit/>
          </a:bodyPr>
          <a:lstStyle/>
          <a:p>
            <a:r>
              <a:rPr lang="en-US" dirty="0" smtClean="0"/>
              <a:t>Master Plan</a:t>
            </a:r>
            <a:br>
              <a:rPr lang="en-US" dirty="0" smtClean="0"/>
            </a:br>
            <a:r>
              <a:rPr lang="en-US" sz="2000" dirty="0" smtClean="0"/>
              <a:t/>
            </a:r>
            <a:br>
              <a:rPr lang="en-US" sz="2000" dirty="0" smtClean="0"/>
            </a:br>
            <a:r>
              <a:rPr lang="en-US" sz="3200" dirty="0" smtClean="0"/>
              <a:t>Technical Memorandums</a:t>
            </a:r>
            <a:endParaRPr lang="en-US" sz="3200" dirty="0"/>
          </a:p>
        </p:txBody>
      </p:sp>
      <p:sp>
        <p:nvSpPr>
          <p:cNvPr id="3" name="Content Placeholder 2"/>
          <p:cNvSpPr>
            <a:spLocks noGrp="1"/>
          </p:cNvSpPr>
          <p:nvPr>
            <p:ph idx="1"/>
          </p:nvPr>
        </p:nvSpPr>
        <p:spPr>
          <a:xfrm>
            <a:off x="457200" y="2362200"/>
            <a:ext cx="7467600" cy="3763963"/>
          </a:xfrm>
        </p:spPr>
        <p:txBody>
          <a:bodyPr>
            <a:normAutofit/>
          </a:bodyPr>
          <a:lstStyle/>
          <a:p>
            <a:r>
              <a:rPr lang="en-US" dirty="0" smtClean="0"/>
              <a:t>Video data and presentation at the TMC</a:t>
            </a:r>
          </a:p>
          <a:p>
            <a:pPr lvl="1"/>
            <a:r>
              <a:rPr lang="en-US" dirty="0" smtClean="0"/>
              <a:t>Types of information to be presented</a:t>
            </a:r>
          </a:p>
          <a:p>
            <a:pPr lvl="2"/>
            <a:r>
              <a:rPr lang="en-US" dirty="0" smtClean="0"/>
              <a:t>Vehicle detection</a:t>
            </a:r>
          </a:p>
          <a:p>
            <a:pPr lvl="2"/>
            <a:r>
              <a:rPr lang="en-US" dirty="0" smtClean="0"/>
              <a:t>Video surveillance</a:t>
            </a:r>
          </a:p>
          <a:p>
            <a:pPr lvl="2"/>
            <a:r>
              <a:rPr lang="en-US" dirty="0" smtClean="0"/>
              <a:t>Incident management</a:t>
            </a:r>
          </a:p>
          <a:p>
            <a:pPr lvl="2"/>
            <a:r>
              <a:rPr lang="en-US" dirty="0" smtClean="0"/>
              <a:t>Pavement conditions</a:t>
            </a:r>
          </a:p>
          <a:p>
            <a:pPr lvl="2"/>
            <a:r>
              <a:rPr lang="en-US" dirty="0" smtClean="0"/>
              <a:t>Weather conditions</a:t>
            </a:r>
          </a:p>
          <a:p>
            <a:pPr lvl="2"/>
            <a:r>
              <a:rPr lang="en-US" dirty="0" smtClean="0"/>
              <a:t>Stream levels</a:t>
            </a:r>
          </a:p>
          <a:p>
            <a:pPr lvl="2"/>
            <a:endParaRPr 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2087562"/>
          </a:xfrm>
        </p:spPr>
        <p:txBody>
          <a:bodyPr>
            <a:normAutofit/>
          </a:bodyPr>
          <a:lstStyle/>
          <a:p>
            <a:r>
              <a:rPr lang="en-US" dirty="0" smtClean="0"/>
              <a:t>Master Plan</a:t>
            </a:r>
            <a:br>
              <a:rPr lang="en-US" dirty="0" smtClean="0"/>
            </a:br>
            <a:r>
              <a:rPr lang="en-US" sz="2000" dirty="0" smtClean="0"/>
              <a:t/>
            </a:r>
            <a:br>
              <a:rPr lang="en-US" sz="2000" dirty="0" smtClean="0"/>
            </a:br>
            <a:r>
              <a:rPr lang="en-US" sz="3200" dirty="0" smtClean="0"/>
              <a:t>Technical Memorandums</a:t>
            </a:r>
            <a:endParaRPr lang="en-US" sz="3200" dirty="0"/>
          </a:p>
        </p:txBody>
      </p:sp>
      <p:sp>
        <p:nvSpPr>
          <p:cNvPr id="3" name="Content Placeholder 2"/>
          <p:cNvSpPr>
            <a:spLocks noGrp="1"/>
          </p:cNvSpPr>
          <p:nvPr>
            <p:ph idx="1"/>
          </p:nvPr>
        </p:nvSpPr>
        <p:spPr>
          <a:xfrm>
            <a:off x="457200" y="2362200"/>
            <a:ext cx="7467600" cy="3763963"/>
          </a:xfrm>
        </p:spPr>
        <p:txBody>
          <a:bodyPr>
            <a:normAutofit lnSpcReduction="10000"/>
          </a:bodyPr>
          <a:lstStyle/>
          <a:p>
            <a:r>
              <a:rPr lang="en-US" dirty="0" smtClean="0"/>
              <a:t>Video data and presentation at the TMC</a:t>
            </a:r>
          </a:p>
          <a:p>
            <a:pPr lvl="1"/>
            <a:r>
              <a:rPr lang="en-US" dirty="0" smtClean="0"/>
              <a:t>Types of information to be presented (cont.)</a:t>
            </a:r>
          </a:p>
          <a:p>
            <a:pPr lvl="2"/>
            <a:r>
              <a:rPr lang="en-US" dirty="0" smtClean="0"/>
              <a:t>Data management and storage</a:t>
            </a:r>
          </a:p>
          <a:p>
            <a:pPr lvl="2"/>
            <a:r>
              <a:rPr lang="en-US" dirty="0" smtClean="0"/>
              <a:t>Traffic and incident information dissemination</a:t>
            </a:r>
          </a:p>
          <a:p>
            <a:pPr lvl="2"/>
            <a:r>
              <a:rPr lang="en-US" dirty="0" smtClean="0"/>
              <a:t>Real-time communications with other agencies and the media</a:t>
            </a:r>
          </a:p>
          <a:p>
            <a:pPr lvl="2"/>
            <a:r>
              <a:rPr lang="en-US" dirty="0" smtClean="0"/>
              <a:t>Dispatching and tracking of Public Works vehicles</a:t>
            </a:r>
          </a:p>
          <a:p>
            <a:pPr lvl="2"/>
            <a:r>
              <a:rPr lang="en-US" dirty="0" smtClean="0"/>
              <a:t>Central point of integration of agencies</a:t>
            </a:r>
          </a:p>
          <a:p>
            <a:pPr lvl="2"/>
            <a:endParaRPr lang="en-US"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2087562"/>
          </a:xfrm>
        </p:spPr>
        <p:txBody>
          <a:bodyPr>
            <a:normAutofit/>
          </a:bodyPr>
          <a:lstStyle/>
          <a:p>
            <a:r>
              <a:rPr lang="en-US" dirty="0" smtClean="0"/>
              <a:t>Master Plan</a:t>
            </a:r>
            <a:br>
              <a:rPr lang="en-US" dirty="0" smtClean="0"/>
            </a:br>
            <a:r>
              <a:rPr lang="en-US" sz="2000" dirty="0" smtClean="0"/>
              <a:t/>
            </a:r>
            <a:br>
              <a:rPr lang="en-US" sz="2000" dirty="0" smtClean="0"/>
            </a:br>
            <a:r>
              <a:rPr lang="en-US" sz="3200" dirty="0" smtClean="0"/>
              <a:t>Technical Memorandums</a:t>
            </a:r>
            <a:endParaRPr lang="en-US" sz="3200" dirty="0"/>
          </a:p>
        </p:txBody>
      </p:sp>
      <p:sp>
        <p:nvSpPr>
          <p:cNvPr id="3" name="Content Placeholder 2"/>
          <p:cNvSpPr>
            <a:spLocks noGrp="1"/>
          </p:cNvSpPr>
          <p:nvPr>
            <p:ph idx="1"/>
          </p:nvPr>
        </p:nvSpPr>
        <p:spPr>
          <a:xfrm>
            <a:off x="457200" y="2362200"/>
            <a:ext cx="7467600" cy="3763963"/>
          </a:xfrm>
        </p:spPr>
        <p:txBody>
          <a:bodyPr>
            <a:normAutofit fontScale="92500" lnSpcReduction="10000"/>
          </a:bodyPr>
          <a:lstStyle/>
          <a:p>
            <a:r>
              <a:rPr lang="en-US" dirty="0" smtClean="0"/>
              <a:t>Video data and presentation at the TMC</a:t>
            </a:r>
          </a:p>
          <a:p>
            <a:pPr lvl="1"/>
            <a:r>
              <a:rPr lang="en-US" dirty="0" smtClean="0"/>
              <a:t>Space requirements</a:t>
            </a:r>
          </a:p>
          <a:p>
            <a:pPr lvl="2"/>
            <a:r>
              <a:rPr lang="en-US" dirty="0" smtClean="0"/>
              <a:t>Normal staffing personnel</a:t>
            </a:r>
          </a:p>
          <a:p>
            <a:pPr lvl="2"/>
            <a:r>
              <a:rPr lang="en-US" dirty="0" smtClean="0"/>
              <a:t>Increased staffing levels</a:t>
            </a:r>
          </a:p>
          <a:p>
            <a:pPr lvl="2"/>
            <a:r>
              <a:rPr lang="en-US" dirty="0" smtClean="0"/>
              <a:t>Major events or incidents - accommodating other agencies and the media</a:t>
            </a:r>
          </a:p>
          <a:p>
            <a:pPr lvl="2"/>
            <a:r>
              <a:rPr lang="en-US" dirty="0" smtClean="0"/>
              <a:t>Display method, size and amount of information to be displayed</a:t>
            </a:r>
          </a:p>
          <a:p>
            <a:pPr lvl="2"/>
            <a:r>
              <a:rPr lang="en-US" dirty="0" smtClean="0"/>
              <a:t>Placement of equipment necessary to support communications, video and data</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2087562"/>
          </a:xfrm>
        </p:spPr>
        <p:txBody>
          <a:bodyPr>
            <a:normAutofit/>
          </a:bodyPr>
          <a:lstStyle/>
          <a:p>
            <a:r>
              <a:rPr lang="en-US" dirty="0" smtClean="0"/>
              <a:t>Master Plan</a:t>
            </a:r>
            <a:br>
              <a:rPr lang="en-US" dirty="0" smtClean="0"/>
            </a:br>
            <a:r>
              <a:rPr lang="en-US" sz="2000" dirty="0" smtClean="0"/>
              <a:t/>
            </a:r>
            <a:br>
              <a:rPr lang="en-US" sz="2000" dirty="0" smtClean="0"/>
            </a:br>
            <a:r>
              <a:rPr lang="en-US" sz="3200" dirty="0" smtClean="0"/>
              <a:t>Technical Memorandums</a:t>
            </a:r>
            <a:endParaRPr lang="en-US" sz="3200" dirty="0"/>
          </a:p>
        </p:txBody>
      </p:sp>
      <p:sp>
        <p:nvSpPr>
          <p:cNvPr id="3" name="Content Placeholder 2"/>
          <p:cNvSpPr>
            <a:spLocks noGrp="1"/>
          </p:cNvSpPr>
          <p:nvPr>
            <p:ph idx="1"/>
          </p:nvPr>
        </p:nvSpPr>
        <p:spPr>
          <a:xfrm>
            <a:off x="457200" y="2362200"/>
            <a:ext cx="7467600" cy="3763963"/>
          </a:xfrm>
        </p:spPr>
        <p:txBody>
          <a:bodyPr>
            <a:normAutofit lnSpcReduction="10000"/>
          </a:bodyPr>
          <a:lstStyle/>
          <a:p>
            <a:r>
              <a:rPr lang="en-US" dirty="0" smtClean="0"/>
              <a:t>Video data and presentation at the TMC</a:t>
            </a:r>
          </a:p>
          <a:p>
            <a:pPr lvl="1"/>
            <a:r>
              <a:rPr lang="en-US" dirty="0" smtClean="0"/>
              <a:t>Software</a:t>
            </a:r>
          </a:p>
          <a:p>
            <a:pPr lvl="1"/>
            <a:r>
              <a:rPr lang="en-US" dirty="0" smtClean="0"/>
              <a:t>Connectivity</a:t>
            </a:r>
          </a:p>
          <a:p>
            <a:pPr lvl="1"/>
            <a:r>
              <a:rPr lang="en-US" dirty="0" smtClean="0"/>
              <a:t>Equipment needed</a:t>
            </a:r>
          </a:p>
          <a:p>
            <a:pPr lvl="1"/>
            <a:r>
              <a:rPr lang="en-US" dirty="0" smtClean="0"/>
              <a:t>Working within the existing facility</a:t>
            </a:r>
          </a:p>
          <a:p>
            <a:pPr lvl="1"/>
            <a:r>
              <a:rPr lang="en-US" dirty="0" smtClean="0"/>
              <a:t>Future expansion</a:t>
            </a:r>
          </a:p>
          <a:p>
            <a:pPr lvl="1"/>
            <a:r>
              <a:rPr lang="en-US" dirty="0" smtClean="0"/>
              <a:t>Furniture and workstations</a:t>
            </a:r>
          </a:p>
          <a:p>
            <a:pPr lvl="1"/>
            <a:r>
              <a:rPr lang="en-US" dirty="0" smtClean="0"/>
              <a:t>Reception area</a:t>
            </a:r>
          </a:p>
          <a:p>
            <a:endParaRPr lang="en-US"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2087562"/>
          </a:xfrm>
        </p:spPr>
        <p:txBody>
          <a:bodyPr>
            <a:normAutofit/>
          </a:bodyPr>
          <a:lstStyle/>
          <a:p>
            <a:r>
              <a:rPr lang="en-US" dirty="0" smtClean="0"/>
              <a:t>Master Plan</a:t>
            </a:r>
            <a:br>
              <a:rPr lang="en-US" dirty="0" smtClean="0"/>
            </a:br>
            <a:r>
              <a:rPr lang="en-US" sz="2000" dirty="0" smtClean="0"/>
              <a:t/>
            </a:r>
            <a:br>
              <a:rPr lang="en-US" sz="2000" dirty="0" smtClean="0"/>
            </a:br>
            <a:r>
              <a:rPr lang="en-US" sz="3200" dirty="0" smtClean="0"/>
              <a:t>Technical Memorandums</a:t>
            </a:r>
            <a:endParaRPr lang="en-US" sz="3200" dirty="0"/>
          </a:p>
        </p:txBody>
      </p:sp>
      <p:sp>
        <p:nvSpPr>
          <p:cNvPr id="3" name="Content Placeholder 2"/>
          <p:cNvSpPr>
            <a:spLocks noGrp="1"/>
          </p:cNvSpPr>
          <p:nvPr>
            <p:ph idx="1"/>
          </p:nvPr>
        </p:nvSpPr>
        <p:spPr>
          <a:xfrm>
            <a:off x="457200" y="2362200"/>
            <a:ext cx="7467600" cy="3763963"/>
          </a:xfrm>
        </p:spPr>
        <p:txBody>
          <a:bodyPr>
            <a:normAutofit/>
          </a:bodyPr>
          <a:lstStyle/>
          <a:p>
            <a:r>
              <a:rPr lang="en-US" dirty="0" smtClean="0"/>
              <a:t>Video data and presentation at the TMC</a:t>
            </a:r>
          </a:p>
          <a:p>
            <a:pPr lvl="1"/>
            <a:r>
              <a:rPr lang="en-US" dirty="0" smtClean="0"/>
              <a:t>Type display</a:t>
            </a:r>
          </a:p>
          <a:p>
            <a:pPr lvl="1"/>
            <a:r>
              <a:rPr lang="en-US" dirty="0" smtClean="0"/>
              <a:t>HVAC needs</a:t>
            </a:r>
          </a:p>
          <a:p>
            <a:pPr lvl="1"/>
            <a:r>
              <a:rPr lang="en-US" dirty="0" smtClean="0"/>
              <a:t>Power needs</a:t>
            </a:r>
          </a:p>
          <a:p>
            <a:pPr lvl="1"/>
            <a:r>
              <a:rPr lang="en-US" dirty="0" smtClean="0"/>
              <a:t>Accessibility requirements</a:t>
            </a:r>
          </a:p>
          <a:p>
            <a:pPr lvl="1"/>
            <a:r>
              <a:rPr lang="en-US" dirty="0" smtClean="0"/>
              <a:t>Lighting</a:t>
            </a:r>
          </a:p>
          <a:p>
            <a:pPr lvl="1"/>
            <a:r>
              <a:rPr lang="en-US" dirty="0" smtClean="0"/>
              <a:t>Room for additional equipment</a:t>
            </a:r>
          </a:p>
          <a:p>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3" name="Content Placeholder 2"/>
          <p:cNvSpPr>
            <a:spLocks noGrp="1"/>
          </p:cNvSpPr>
          <p:nvPr>
            <p:ph idx="1"/>
          </p:nvPr>
        </p:nvSpPr>
        <p:spPr/>
        <p:txBody>
          <a:bodyPr>
            <a:normAutofit/>
          </a:bodyPr>
          <a:lstStyle/>
          <a:p>
            <a:r>
              <a:rPr lang="en-US" dirty="0" smtClean="0"/>
              <a:t>Planning tool</a:t>
            </a:r>
          </a:p>
          <a:p>
            <a:r>
              <a:rPr lang="en-US" dirty="0" smtClean="0"/>
              <a:t>Looked beyond the traditional transportation agencies</a:t>
            </a:r>
          </a:p>
          <a:p>
            <a:r>
              <a:rPr lang="en-US" dirty="0" smtClean="0"/>
              <a:t>Developed the list of potential stakeholders</a:t>
            </a:r>
          </a:p>
          <a:p>
            <a:r>
              <a:rPr lang="en-US" dirty="0" smtClean="0"/>
              <a:t>Kept stakeholders in mind that may be included later</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2087562"/>
          </a:xfrm>
        </p:spPr>
        <p:txBody>
          <a:bodyPr>
            <a:normAutofit/>
          </a:bodyPr>
          <a:lstStyle/>
          <a:p>
            <a:r>
              <a:rPr lang="en-US" dirty="0" smtClean="0"/>
              <a:t>Master Plan</a:t>
            </a:r>
            <a:br>
              <a:rPr lang="en-US" dirty="0" smtClean="0"/>
            </a:br>
            <a:r>
              <a:rPr lang="en-US" sz="2000" dirty="0" smtClean="0"/>
              <a:t/>
            </a:r>
            <a:br>
              <a:rPr lang="en-US" sz="2000" dirty="0" smtClean="0"/>
            </a:br>
            <a:r>
              <a:rPr lang="en-US" sz="3200" dirty="0" smtClean="0"/>
              <a:t>Technical Memorandums</a:t>
            </a:r>
            <a:endParaRPr lang="en-US" sz="3200" dirty="0"/>
          </a:p>
        </p:txBody>
      </p:sp>
      <p:sp>
        <p:nvSpPr>
          <p:cNvPr id="3" name="Content Placeholder 2"/>
          <p:cNvSpPr>
            <a:spLocks noGrp="1"/>
          </p:cNvSpPr>
          <p:nvPr>
            <p:ph idx="1"/>
          </p:nvPr>
        </p:nvSpPr>
        <p:spPr>
          <a:xfrm>
            <a:off x="457200" y="2362200"/>
            <a:ext cx="7467600" cy="3763963"/>
          </a:xfrm>
        </p:spPr>
        <p:txBody>
          <a:bodyPr>
            <a:normAutofit lnSpcReduction="10000"/>
          </a:bodyPr>
          <a:lstStyle/>
          <a:p>
            <a:r>
              <a:rPr lang="en-US" dirty="0" smtClean="0"/>
              <a:t>Analysis of adaptive traffic control systems</a:t>
            </a:r>
          </a:p>
          <a:p>
            <a:pPr lvl="1"/>
            <a:r>
              <a:rPr lang="en-US" dirty="0" smtClean="0"/>
              <a:t>SCOOT</a:t>
            </a:r>
          </a:p>
          <a:p>
            <a:pPr lvl="1"/>
            <a:r>
              <a:rPr lang="en-US" dirty="0" smtClean="0"/>
              <a:t>OPAC</a:t>
            </a:r>
          </a:p>
          <a:p>
            <a:pPr lvl="1"/>
            <a:r>
              <a:rPr lang="en-US" dirty="0" smtClean="0"/>
              <a:t>RHODES</a:t>
            </a:r>
          </a:p>
          <a:p>
            <a:pPr lvl="1"/>
            <a:r>
              <a:rPr lang="en-US" dirty="0" smtClean="0"/>
              <a:t>SCATS</a:t>
            </a:r>
          </a:p>
          <a:p>
            <a:pPr lvl="1"/>
            <a:r>
              <a:rPr lang="en-US" dirty="0" smtClean="0"/>
              <a:t>ACS Lite</a:t>
            </a:r>
          </a:p>
          <a:p>
            <a:pPr lvl="1"/>
            <a:r>
              <a:rPr lang="en-US" dirty="0" smtClean="0"/>
              <a:t>ACTRA</a:t>
            </a:r>
          </a:p>
          <a:p>
            <a:endParaRPr lang="en-US"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2087562"/>
          </a:xfrm>
        </p:spPr>
        <p:txBody>
          <a:bodyPr>
            <a:normAutofit/>
          </a:bodyPr>
          <a:lstStyle/>
          <a:p>
            <a:r>
              <a:rPr lang="en-US" dirty="0" smtClean="0"/>
              <a:t>Master Plan</a:t>
            </a:r>
            <a:br>
              <a:rPr lang="en-US" dirty="0" smtClean="0"/>
            </a:br>
            <a:r>
              <a:rPr lang="en-US" sz="2000" dirty="0" smtClean="0"/>
              <a:t/>
            </a:r>
            <a:br>
              <a:rPr lang="en-US" sz="2000" dirty="0" smtClean="0"/>
            </a:br>
            <a:r>
              <a:rPr lang="en-US" sz="3200" dirty="0" smtClean="0"/>
              <a:t>Technical Memorandums</a:t>
            </a:r>
            <a:endParaRPr lang="en-US" sz="3200" dirty="0"/>
          </a:p>
        </p:txBody>
      </p:sp>
      <p:sp>
        <p:nvSpPr>
          <p:cNvPr id="3" name="Content Placeholder 2"/>
          <p:cNvSpPr>
            <a:spLocks noGrp="1"/>
          </p:cNvSpPr>
          <p:nvPr>
            <p:ph idx="1"/>
          </p:nvPr>
        </p:nvSpPr>
        <p:spPr>
          <a:xfrm>
            <a:off x="457200" y="2362200"/>
            <a:ext cx="7467600" cy="3763963"/>
          </a:xfrm>
        </p:spPr>
        <p:txBody>
          <a:bodyPr>
            <a:normAutofit lnSpcReduction="10000"/>
          </a:bodyPr>
          <a:lstStyle/>
          <a:p>
            <a:r>
              <a:rPr lang="en-US" dirty="0" smtClean="0"/>
              <a:t>Interactive traveler information system</a:t>
            </a:r>
          </a:p>
          <a:p>
            <a:pPr lvl="1"/>
            <a:r>
              <a:rPr lang="en-US" dirty="0" smtClean="0"/>
              <a:t>Camera images</a:t>
            </a:r>
          </a:p>
          <a:p>
            <a:pPr lvl="1"/>
            <a:r>
              <a:rPr lang="en-US" dirty="0" smtClean="0"/>
              <a:t>Incident information</a:t>
            </a:r>
          </a:p>
          <a:p>
            <a:pPr lvl="1"/>
            <a:r>
              <a:rPr lang="en-US" dirty="0" smtClean="0"/>
              <a:t>Construction information</a:t>
            </a:r>
          </a:p>
          <a:p>
            <a:pPr lvl="1"/>
            <a:r>
              <a:rPr lang="en-US" dirty="0" smtClean="0"/>
              <a:t>congestion/speed information</a:t>
            </a:r>
          </a:p>
          <a:p>
            <a:pPr lvl="1"/>
            <a:r>
              <a:rPr lang="en-US" dirty="0" smtClean="0"/>
              <a:t>Traffic volumes</a:t>
            </a:r>
          </a:p>
          <a:p>
            <a:pPr lvl="1"/>
            <a:r>
              <a:rPr lang="en-US" dirty="0" smtClean="0"/>
              <a:t>Weather/pavement conditions</a:t>
            </a:r>
          </a:p>
          <a:p>
            <a:pPr lvl="1"/>
            <a:r>
              <a:rPr lang="en-US" dirty="0" smtClean="0"/>
              <a:t>PDA access</a:t>
            </a:r>
          </a:p>
          <a:p>
            <a:endParaRPr lang="en-US"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sp>
        <p:nvSpPr>
          <p:cNvPr id="3" name="Content Placeholder 2"/>
          <p:cNvSpPr>
            <a:spLocks noGrp="1"/>
          </p:cNvSpPr>
          <p:nvPr>
            <p:ph idx="1"/>
          </p:nvPr>
        </p:nvSpPr>
        <p:spPr/>
        <p:txBody>
          <a:bodyPr/>
          <a:lstStyle/>
          <a:p>
            <a:r>
              <a:rPr lang="en-US" dirty="0" smtClean="0"/>
              <a:t>TMC design</a:t>
            </a:r>
          </a:p>
          <a:p>
            <a:pPr lvl="1"/>
            <a:r>
              <a:rPr lang="en-US" dirty="0" smtClean="0"/>
              <a:t>From the cube concept to the LCD flat panel</a:t>
            </a:r>
          </a:p>
          <a:p>
            <a:pPr lvl="1"/>
            <a:r>
              <a:rPr lang="en-US" dirty="0" smtClean="0"/>
              <a:t>Floor plan</a:t>
            </a:r>
          </a:p>
          <a:p>
            <a:pPr lvl="1"/>
            <a:r>
              <a:rPr lang="en-US" dirty="0" smtClean="0"/>
              <a:t>HVAC</a:t>
            </a:r>
          </a:p>
          <a:p>
            <a:pPr lvl="1"/>
            <a:r>
              <a:rPr lang="en-US" dirty="0" smtClean="0"/>
              <a:t>Electrical requirements</a:t>
            </a:r>
          </a:p>
          <a:p>
            <a:pPr lvl="1"/>
            <a:r>
              <a:rPr lang="en-US" dirty="0" smtClean="0"/>
              <a:t>Generator</a:t>
            </a:r>
          </a:p>
          <a:p>
            <a:pPr lvl="1"/>
            <a:r>
              <a:rPr lang="en-US" dirty="0" smtClean="0"/>
              <a:t>Interior design</a:t>
            </a:r>
          </a:p>
          <a:p>
            <a:pPr lvl="1"/>
            <a:r>
              <a:rPr lang="en-US" dirty="0" smtClean="0"/>
              <a:t>Lighting</a:t>
            </a:r>
          </a:p>
          <a:p>
            <a:pPr lvl="1"/>
            <a:r>
              <a:rPr lang="en-US" dirty="0" smtClean="0"/>
              <a:t>Equipment and connectivity</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t>
            </a:r>
            <a:endParaRPr lang="en-US" dirty="0"/>
          </a:p>
        </p:txBody>
      </p:sp>
      <p:sp>
        <p:nvSpPr>
          <p:cNvPr id="3" name="Content Placeholder 2"/>
          <p:cNvSpPr>
            <a:spLocks noGrp="1"/>
          </p:cNvSpPr>
          <p:nvPr>
            <p:ph idx="1"/>
          </p:nvPr>
        </p:nvSpPr>
        <p:spPr/>
        <p:txBody>
          <a:bodyPr>
            <a:normAutofit/>
          </a:bodyPr>
          <a:lstStyle/>
          <a:p>
            <a:r>
              <a:rPr lang="en-US" dirty="0" smtClean="0"/>
              <a:t>Survey and Inventory existing infrastructure</a:t>
            </a:r>
          </a:p>
          <a:p>
            <a:r>
              <a:rPr lang="en-US" dirty="0" smtClean="0"/>
              <a:t>Design fiber runs</a:t>
            </a:r>
          </a:p>
          <a:p>
            <a:r>
              <a:rPr lang="en-US" dirty="0" smtClean="0"/>
              <a:t>Determine number, placement and type of PTZ cameras</a:t>
            </a:r>
          </a:p>
          <a:p>
            <a:r>
              <a:rPr lang="en-US" dirty="0" smtClean="0"/>
              <a:t>Locate number and placement of pavement sensors, stream gages and weather stations</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sp>
        <p:nvSpPr>
          <p:cNvPr id="3" name="Content Placeholder 2"/>
          <p:cNvSpPr>
            <a:spLocks noGrp="1"/>
          </p:cNvSpPr>
          <p:nvPr>
            <p:ph idx="1"/>
          </p:nvPr>
        </p:nvSpPr>
        <p:spPr/>
        <p:txBody>
          <a:bodyPr>
            <a:normAutofit lnSpcReduction="10000"/>
          </a:bodyPr>
          <a:lstStyle/>
          <a:p>
            <a:r>
              <a:rPr lang="en-US" dirty="0" smtClean="0"/>
              <a:t>Communications</a:t>
            </a:r>
          </a:p>
          <a:p>
            <a:pPr lvl="1"/>
            <a:r>
              <a:rPr lang="en-US" dirty="0" smtClean="0"/>
              <a:t>Fiber count and assignment</a:t>
            </a:r>
          </a:p>
          <a:p>
            <a:pPr lvl="1"/>
            <a:r>
              <a:rPr lang="en-US" dirty="0" smtClean="0"/>
              <a:t>Splice locations</a:t>
            </a:r>
          </a:p>
          <a:p>
            <a:pPr lvl="1"/>
            <a:r>
              <a:rPr lang="en-US" dirty="0" smtClean="0"/>
              <a:t>Field equipment</a:t>
            </a:r>
          </a:p>
          <a:p>
            <a:pPr lvl="1"/>
            <a:r>
              <a:rPr lang="en-US" dirty="0" smtClean="0"/>
              <a:t>Pull boxes / vaults</a:t>
            </a:r>
          </a:p>
          <a:p>
            <a:pPr lvl="1"/>
            <a:r>
              <a:rPr lang="en-US" dirty="0" smtClean="0"/>
              <a:t>Overhead and underground placement</a:t>
            </a:r>
          </a:p>
          <a:p>
            <a:r>
              <a:rPr lang="en-US" dirty="0" smtClean="0"/>
              <a:t>Integration</a:t>
            </a:r>
          </a:p>
          <a:p>
            <a:pPr lvl="1"/>
            <a:r>
              <a:rPr lang="en-US" dirty="0" smtClean="0"/>
              <a:t>Field devices to TMC</a:t>
            </a:r>
          </a:p>
          <a:p>
            <a:pPr lvl="1"/>
            <a:r>
              <a:rPr lang="en-US" dirty="0" smtClean="0"/>
              <a:t>Software to display images and data and connect agencies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
            </a:r>
            <a:br>
              <a:rPr lang="en-US" dirty="0" smtClean="0"/>
            </a:br>
            <a:r>
              <a:rPr lang="en-US" dirty="0" smtClean="0"/>
              <a:t/>
            </a:r>
            <a:br>
              <a:rPr lang="en-US" dirty="0" smtClean="0"/>
            </a:br>
            <a:r>
              <a:rPr lang="en-US" dirty="0" smtClean="0"/>
              <a:t>Thank  you</a:t>
            </a:r>
            <a:endParaRPr lang="en-US" dirty="0"/>
          </a:p>
        </p:txBody>
      </p:sp>
      <p:sp>
        <p:nvSpPr>
          <p:cNvPr id="3" name="Content Placeholder 2"/>
          <p:cNvSpPr>
            <a:spLocks noGrp="1"/>
          </p:cNvSpPr>
          <p:nvPr>
            <p:ph idx="1"/>
          </p:nvPr>
        </p:nvSpPr>
        <p:spPr/>
        <p:txBody>
          <a:bodyPr/>
          <a:lstStyle/>
          <a:p>
            <a:pPr>
              <a:buNone/>
            </a:pPr>
            <a:endParaRPr lang="en-US" dirty="0" smtClean="0"/>
          </a:p>
          <a:p>
            <a:pPr>
              <a:buNone/>
            </a:pPr>
            <a:endParaRPr lang="en-US" dirty="0" smtClean="0"/>
          </a:p>
          <a:p>
            <a:pPr>
              <a:buNone/>
            </a:pPr>
            <a:endParaRPr lang="en-US" dirty="0" smtClean="0"/>
          </a:p>
          <a:p>
            <a:pPr algn="ctr">
              <a:buNone/>
            </a:pPr>
            <a:r>
              <a:rPr lang="en-US" dirty="0" smtClean="0"/>
              <a:t>anthonytodd@johnsoncitytn.org</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did we get here?</a:t>
            </a:r>
            <a:endParaRPr lang="en-US" dirty="0"/>
          </a:p>
        </p:txBody>
      </p:sp>
      <p:sp>
        <p:nvSpPr>
          <p:cNvPr id="3" name="Content Placeholder 2"/>
          <p:cNvSpPr>
            <a:spLocks noGrp="1"/>
          </p:cNvSpPr>
          <p:nvPr>
            <p:ph idx="1"/>
          </p:nvPr>
        </p:nvSpPr>
        <p:spPr/>
        <p:txBody>
          <a:bodyPr/>
          <a:lstStyle/>
          <a:p>
            <a:r>
              <a:rPr lang="en-US" dirty="0" smtClean="0"/>
              <a:t>Sought funding</a:t>
            </a:r>
          </a:p>
          <a:p>
            <a:r>
              <a:rPr lang="en-US" dirty="0" smtClean="0"/>
              <a:t>Updated the architecture</a:t>
            </a:r>
          </a:p>
          <a:p>
            <a:r>
              <a:rPr lang="en-US" dirty="0" smtClean="0"/>
              <a:t>Master plan</a:t>
            </a:r>
          </a:p>
          <a:p>
            <a:r>
              <a:rPr lang="en-US" dirty="0" smtClean="0"/>
              <a:t>Design</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next</a:t>
            </a:r>
            <a:r>
              <a:rPr lang="en-US" dirty="0" smtClean="0"/>
              <a:t>?</a:t>
            </a:r>
            <a:endParaRPr lang="en-US" dirty="0"/>
          </a:p>
        </p:txBody>
      </p:sp>
      <p:sp>
        <p:nvSpPr>
          <p:cNvPr id="3" name="Content Placeholder 2"/>
          <p:cNvSpPr>
            <a:spLocks noGrp="1"/>
          </p:cNvSpPr>
          <p:nvPr>
            <p:ph idx="1"/>
          </p:nvPr>
        </p:nvSpPr>
        <p:spPr/>
        <p:txBody>
          <a:bodyPr/>
          <a:lstStyle/>
          <a:p>
            <a:r>
              <a:rPr lang="en-US" dirty="0" smtClean="0"/>
              <a:t>Finish design</a:t>
            </a:r>
          </a:p>
          <a:p>
            <a:r>
              <a:rPr lang="en-US" dirty="0" smtClean="0"/>
              <a:t>Deploy</a:t>
            </a:r>
          </a:p>
          <a:p>
            <a:r>
              <a:rPr lang="en-US" dirty="0" smtClean="0"/>
              <a:t>Seek additional funding</a:t>
            </a:r>
          </a:p>
          <a:p>
            <a:r>
              <a:rPr lang="en-US" dirty="0" smtClean="0"/>
              <a:t>Design</a:t>
            </a:r>
          </a:p>
          <a:p>
            <a:r>
              <a:rPr lang="en-US" dirty="0" smtClean="0"/>
              <a:t>Deploy</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3" name="Content Placeholder 2"/>
          <p:cNvSpPr>
            <a:spLocks noGrp="1"/>
          </p:cNvSpPr>
          <p:nvPr>
            <p:ph idx="1"/>
          </p:nvPr>
        </p:nvSpPr>
        <p:spPr/>
        <p:txBody>
          <a:bodyPr/>
          <a:lstStyle/>
          <a:p>
            <a:r>
              <a:rPr lang="en-US" dirty="0" smtClean="0"/>
              <a:t>Present needs</a:t>
            </a:r>
          </a:p>
          <a:p>
            <a:r>
              <a:rPr lang="en-US" dirty="0" smtClean="0"/>
              <a:t>Future needs</a:t>
            </a:r>
          </a:p>
          <a:p>
            <a:r>
              <a:rPr lang="en-US" dirty="0" smtClean="0"/>
              <a:t>Not financially constrained</a:t>
            </a:r>
          </a:p>
          <a:p>
            <a:r>
              <a:rPr lang="en-US" dirty="0" smtClean="0"/>
              <a:t>Realistic</a:t>
            </a:r>
          </a:p>
          <a:p>
            <a:r>
              <a:rPr lang="en-US" dirty="0" smtClean="0"/>
              <a:t>Forward thinking</a:t>
            </a:r>
          </a:p>
          <a:p>
            <a:r>
              <a:rPr lang="en-US" dirty="0" smtClean="0"/>
              <a:t>Involved planning</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3" name="Content Placeholder 2"/>
          <p:cNvSpPr>
            <a:spLocks noGrp="1"/>
          </p:cNvSpPr>
          <p:nvPr>
            <p:ph idx="1"/>
          </p:nvPr>
        </p:nvSpPr>
        <p:spPr/>
        <p:txBody>
          <a:bodyPr>
            <a:normAutofit/>
          </a:bodyPr>
          <a:lstStyle/>
          <a:p>
            <a:r>
              <a:rPr lang="en-US" dirty="0" smtClean="0"/>
              <a:t>Systems to be integrated</a:t>
            </a:r>
          </a:p>
          <a:p>
            <a:r>
              <a:rPr lang="en-US" dirty="0" smtClean="0"/>
              <a:t>Systems that may not be integrated</a:t>
            </a:r>
          </a:p>
          <a:p>
            <a:r>
              <a:rPr lang="en-US" dirty="0" smtClean="0"/>
              <a:t>Kept items that may be long term in the discussion</a:t>
            </a:r>
          </a:p>
          <a:p>
            <a:r>
              <a:rPr lang="en-US" dirty="0" smtClean="0"/>
              <a:t>Developed an inventory</a:t>
            </a:r>
          </a:p>
          <a:p>
            <a:r>
              <a:rPr lang="en-US" dirty="0" smtClean="0"/>
              <a:t>Identified who is responsible for inventory items</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3" name="Content Placeholder 2"/>
          <p:cNvSpPr>
            <a:spLocks noGrp="1"/>
          </p:cNvSpPr>
          <p:nvPr>
            <p:ph idx="1"/>
          </p:nvPr>
        </p:nvSpPr>
        <p:spPr/>
        <p:txBody>
          <a:bodyPr/>
          <a:lstStyle/>
          <a:p>
            <a:r>
              <a:rPr lang="en-US" dirty="0" smtClean="0"/>
              <a:t>An ongoing process</a:t>
            </a:r>
          </a:p>
          <a:p>
            <a:r>
              <a:rPr lang="en-US" dirty="0" smtClean="0"/>
              <a:t>Deployment plan</a:t>
            </a:r>
          </a:p>
          <a:p>
            <a:r>
              <a:rPr lang="en-US" dirty="0" smtClean="0"/>
              <a:t>Maintenance plan</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 Plan</a:t>
            </a:r>
            <a:endParaRPr lang="en-US" dirty="0"/>
          </a:p>
        </p:txBody>
      </p:sp>
      <p:sp>
        <p:nvSpPr>
          <p:cNvPr id="3" name="Content Placeholder 2"/>
          <p:cNvSpPr>
            <a:spLocks noGrp="1"/>
          </p:cNvSpPr>
          <p:nvPr>
            <p:ph idx="1"/>
          </p:nvPr>
        </p:nvSpPr>
        <p:spPr/>
        <p:txBody>
          <a:bodyPr/>
          <a:lstStyle/>
          <a:p>
            <a:r>
              <a:rPr lang="en-US" dirty="0" smtClean="0"/>
              <a:t>Mission Statement:  </a:t>
            </a:r>
          </a:p>
          <a:p>
            <a:pPr lvl="1"/>
            <a:r>
              <a:rPr lang="en-US" dirty="0" smtClean="0"/>
              <a:t>The City of Johnson City seeks to provide timely, reliable and informative multimodal transportation services through the use of ITS technologies, thereby enhancing motorist safety and improving the quality of life and economic viability of the City.</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2087562"/>
          </a:xfrm>
        </p:spPr>
        <p:txBody>
          <a:bodyPr/>
          <a:lstStyle/>
          <a:p>
            <a:r>
              <a:rPr lang="en-US" dirty="0" smtClean="0"/>
              <a:t>Master Plan</a:t>
            </a:r>
            <a:br>
              <a:rPr lang="en-US" dirty="0" smtClean="0"/>
            </a:br>
            <a:r>
              <a:rPr lang="en-US" dirty="0" smtClean="0"/>
              <a:t/>
            </a:r>
            <a:br>
              <a:rPr lang="en-US" dirty="0" smtClean="0"/>
            </a:br>
            <a:r>
              <a:rPr lang="en-US" sz="3200" dirty="0" smtClean="0"/>
              <a:t>Considered:</a:t>
            </a:r>
            <a:endParaRPr lang="en-US" sz="3200" dirty="0"/>
          </a:p>
        </p:txBody>
      </p:sp>
      <p:sp>
        <p:nvSpPr>
          <p:cNvPr id="3" name="Content Placeholder 2"/>
          <p:cNvSpPr>
            <a:spLocks noGrp="1"/>
          </p:cNvSpPr>
          <p:nvPr>
            <p:ph idx="1"/>
          </p:nvPr>
        </p:nvSpPr>
        <p:spPr>
          <a:xfrm>
            <a:off x="457200" y="2362200"/>
            <a:ext cx="7467600" cy="3763963"/>
          </a:xfrm>
        </p:spPr>
        <p:txBody>
          <a:bodyPr/>
          <a:lstStyle/>
          <a:p>
            <a:r>
              <a:rPr lang="en-US" dirty="0" smtClean="0"/>
              <a:t>Past deployments</a:t>
            </a:r>
          </a:p>
          <a:p>
            <a:r>
              <a:rPr lang="en-US" dirty="0" smtClean="0"/>
              <a:t>The current system</a:t>
            </a:r>
          </a:p>
          <a:p>
            <a:r>
              <a:rPr lang="en-US" dirty="0" smtClean="0"/>
              <a:t>The needs</a:t>
            </a:r>
          </a:p>
          <a:p>
            <a:r>
              <a:rPr lang="en-US" dirty="0" smtClean="0"/>
              <a:t>The funds</a:t>
            </a:r>
          </a:p>
          <a:p>
            <a:r>
              <a:rPr lang="en-US" dirty="0" smtClean="0"/>
              <a:t>The elements</a:t>
            </a:r>
          </a:p>
          <a:p>
            <a:r>
              <a:rPr lang="en-US" dirty="0" smtClean="0"/>
              <a:t>The future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2087562"/>
          </a:xfrm>
        </p:spPr>
        <p:txBody>
          <a:bodyPr>
            <a:normAutofit/>
          </a:bodyPr>
          <a:lstStyle/>
          <a:p>
            <a:r>
              <a:rPr lang="en-US" dirty="0" smtClean="0"/>
              <a:t>Master Plan</a:t>
            </a:r>
            <a:br>
              <a:rPr lang="en-US" dirty="0" smtClean="0"/>
            </a:br>
            <a:r>
              <a:rPr lang="en-US" sz="2000" dirty="0" smtClean="0"/>
              <a:t/>
            </a:r>
            <a:br>
              <a:rPr lang="en-US" sz="2000" dirty="0" smtClean="0"/>
            </a:br>
            <a:r>
              <a:rPr lang="en-US" sz="3200" dirty="0" smtClean="0"/>
              <a:t>The past</a:t>
            </a:r>
            <a:endParaRPr lang="en-US" sz="3200" dirty="0"/>
          </a:p>
        </p:txBody>
      </p:sp>
      <p:sp>
        <p:nvSpPr>
          <p:cNvPr id="3" name="Content Placeholder 2"/>
          <p:cNvSpPr>
            <a:spLocks noGrp="1"/>
          </p:cNvSpPr>
          <p:nvPr>
            <p:ph idx="1"/>
          </p:nvPr>
        </p:nvSpPr>
        <p:spPr>
          <a:xfrm>
            <a:off x="457200" y="2362200"/>
            <a:ext cx="7467600" cy="3763963"/>
          </a:xfrm>
        </p:spPr>
        <p:txBody>
          <a:bodyPr/>
          <a:lstStyle/>
          <a:p>
            <a:r>
              <a:rPr lang="en-US" dirty="0" smtClean="0"/>
              <a:t>What worked</a:t>
            </a:r>
          </a:p>
          <a:p>
            <a:r>
              <a:rPr lang="en-US" dirty="0" smtClean="0"/>
              <a:t>How beneficial was it</a:t>
            </a:r>
          </a:p>
          <a:p>
            <a:r>
              <a:rPr lang="en-US" dirty="0" smtClean="0"/>
              <a:t>Needs for expansion</a:t>
            </a:r>
          </a:p>
          <a:p>
            <a:r>
              <a:rPr lang="en-US" dirty="0" smtClean="0"/>
              <a:t>Not able to provide for current and future needs</a:t>
            </a:r>
          </a:p>
          <a:p>
            <a:r>
              <a:rPr lang="en-US" dirty="0" smtClean="0"/>
              <a:t>Can not be supported going forward</a:t>
            </a:r>
          </a:p>
          <a:p>
            <a:r>
              <a:rPr lang="en-US" dirty="0" smtClean="0"/>
              <a:t>Should be replaced</a:t>
            </a:r>
          </a:p>
          <a:p>
            <a:endParaRPr lang="en-US" dirty="0" smtClean="0"/>
          </a:p>
          <a:p>
            <a:endParaRPr 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3562</TotalTime>
  <Words>843</Words>
  <Application>Microsoft Office PowerPoint</Application>
  <PresentationFormat>On-screen Show (4:3)</PresentationFormat>
  <Paragraphs>246</Paragraphs>
  <Slides>37</Slides>
  <Notes>2</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Technic</vt:lpstr>
      <vt:lpstr>ITS in Johnson City</vt:lpstr>
      <vt:lpstr>Architecture</vt:lpstr>
      <vt:lpstr>Architecture</vt:lpstr>
      <vt:lpstr>Architecture</vt:lpstr>
      <vt:lpstr>Architecture</vt:lpstr>
      <vt:lpstr>Architecture</vt:lpstr>
      <vt:lpstr>Master Plan</vt:lpstr>
      <vt:lpstr>Master Plan  Considered:</vt:lpstr>
      <vt:lpstr>Master Plan  The past</vt:lpstr>
      <vt:lpstr>Master Plan  Johnson City’s Plan</vt:lpstr>
      <vt:lpstr>Master Plan  Elements </vt:lpstr>
      <vt:lpstr>Master Plan  Elements </vt:lpstr>
      <vt:lpstr>Master Plan  Elements </vt:lpstr>
      <vt:lpstr>Master Plan  Concept of Operations </vt:lpstr>
      <vt:lpstr>Master Plan  Concept of Operations </vt:lpstr>
      <vt:lpstr>Master Plan  Concept of Operations </vt:lpstr>
      <vt:lpstr>Master Plan  Implementation Plan </vt:lpstr>
      <vt:lpstr>Master Plan  Implementation Plan </vt:lpstr>
      <vt:lpstr>Master Plan  Implementation Plan</vt:lpstr>
      <vt:lpstr>Master Plan  Business Plan</vt:lpstr>
      <vt:lpstr>Master Plan  Business Plan</vt:lpstr>
      <vt:lpstr>Master Plan  Business Plan</vt:lpstr>
      <vt:lpstr>Master Plan  Technical Memorandums</vt:lpstr>
      <vt:lpstr>Master Plan  Technical Memorandums</vt:lpstr>
      <vt:lpstr>Master Plan  Technical Memorandums</vt:lpstr>
      <vt:lpstr>Master Plan  Technical Memorandums</vt:lpstr>
      <vt:lpstr>Master Plan  Technical Memorandums</vt:lpstr>
      <vt:lpstr>Master Plan  Technical Memorandums</vt:lpstr>
      <vt:lpstr>Master Plan  Technical Memorandums</vt:lpstr>
      <vt:lpstr>Master Plan  Technical Memorandums</vt:lpstr>
      <vt:lpstr>Master Plan  Technical Memorandums</vt:lpstr>
      <vt:lpstr>Design</vt:lpstr>
      <vt:lpstr>Design </vt:lpstr>
      <vt:lpstr>Design</vt:lpstr>
      <vt:lpstr>  Thank  you</vt:lpstr>
      <vt:lpstr>How did we get here?</vt:lpstr>
      <vt:lpstr>What is next?</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Johnson  City ITS</dc:title>
  <dc:creator>Antodd</dc:creator>
  <cp:lastModifiedBy>PBS&amp;J</cp:lastModifiedBy>
  <cp:revision>223</cp:revision>
  <dcterms:created xsi:type="dcterms:W3CDTF">2009-09-17T14:47:36Z</dcterms:created>
  <dcterms:modified xsi:type="dcterms:W3CDTF">2009-10-09T12:21:56Z</dcterms:modified>
</cp:coreProperties>
</file>