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9" r:id="rId3"/>
    <p:sldId id="278" r:id="rId4"/>
    <p:sldId id="257" r:id="rId5"/>
    <p:sldId id="258" r:id="rId6"/>
    <p:sldId id="259" r:id="rId7"/>
    <p:sldId id="264" r:id="rId8"/>
    <p:sldId id="260" r:id="rId9"/>
    <p:sldId id="261" r:id="rId10"/>
    <p:sldId id="262" r:id="rId11"/>
    <p:sldId id="263" r:id="rId12"/>
    <p:sldId id="275" r:id="rId13"/>
    <p:sldId id="265" r:id="rId14"/>
    <p:sldId id="267" r:id="rId15"/>
    <p:sldId id="266" r:id="rId16"/>
    <p:sldId id="277" r:id="rId17"/>
    <p:sldId id="276" r:id="rId18"/>
    <p:sldId id="268" r:id="rId19"/>
    <p:sldId id="272" r:id="rId20"/>
    <p:sldId id="269" r:id="rId21"/>
    <p:sldId id="286" r:id="rId22"/>
    <p:sldId id="285" r:id="rId23"/>
    <p:sldId id="288" r:id="rId24"/>
    <p:sldId id="280" r:id="rId25"/>
    <p:sldId id="281" r:id="rId26"/>
    <p:sldId id="287" r:id="rId27"/>
    <p:sldId id="282" r:id="rId28"/>
    <p:sldId id="289" r:id="rId29"/>
    <p:sldId id="283" r:id="rId30"/>
    <p:sldId id="284" r:id="rId31"/>
    <p:sldId id="291" r:id="rId32"/>
    <p:sldId id="290" r:id="rId33"/>
    <p:sldId id="292" r:id="rId34"/>
    <p:sldId id="29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09" autoAdjust="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42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EE285-33EA-4D54-85A7-25FBC3245DDD}" type="datetimeFigureOut">
              <a:rPr lang="en-US" smtClean="0"/>
              <a:pPr/>
              <a:t>10/7/2009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39CD3-06F4-401B-AE29-9EB148834F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4E73D-6836-47B8-A837-89D8D5F2C5AC}" type="datetimeFigureOut">
              <a:rPr lang="en-US" smtClean="0"/>
              <a:pPr/>
              <a:t>10/7/2009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BB501-0FD2-439F-BC22-B30ECFF7D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B501-0FD2-439F-BC22-B30ECFF7D76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B501-0FD2-439F-BC22-B30ECFF7D76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ownership of this critical layout.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B501-0FD2-439F-BC22-B30ECFF7D76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Address wire management and slack loop storage.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B501-0FD2-439F-BC22-B30ECFF7D76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B501-0FD2-439F-BC22-B30ECFF7D76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B501-0FD2-439F-BC22-B30ECFF7D76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B501-0FD2-439F-BC22-B30ECFF7D76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</a:t>
            </a:r>
            <a:r>
              <a:rPr lang="en-US" baseline="0" dirty="0" smtClean="0"/>
              <a:t> factor is an important closet build out consideration.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B501-0FD2-439F-BC22-B30ECFF7D76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floor sleeve exit, note no vertical transition space was planned.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B501-0FD2-439F-BC22-B30ECFF7D76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B501-0FD2-439F-BC22-B30ECFF7D76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B501-0FD2-439F-BC22-B30ECFF7D76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B501-0FD2-439F-BC22-B30ECFF7D76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B501-0FD2-439F-BC22-B30ECFF7D76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B501-0FD2-439F-BC22-B30ECFF7D76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B501-0FD2-439F-BC22-B30ECFF7D76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B501-0FD2-439F-BC22-B30ECFF7D76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B501-0FD2-439F-BC22-B30ECFF7D76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B501-0FD2-439F-BC22-B30ECFF7D76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CA1B-5AC4-4FCC-910C-E09B8AF820DF}" type="datetimeFigureOut">
              <a:rPr lang="en-US" smtClean="0"/>
              <a:pPr/>
              <a:t>10/7/2009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9E9-D532-4308-9DBA-AD4900A93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CA1B-5AC4-4FCC-910C-E09B8AF820DF}" type="datetimeFigureOut">
              <a:rPr lang="en-US" smtClean="0"/>
              <a:pPr/>
              <a:t>10/7/2009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9E9-D532-4308-9DBA-AD4900A93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CA1B-5AC4-4FCC-910C-E09B8AF820DF}" type="datetimeFigureOut">
              <a:rPr lang="en-US" smtClean="0"/>
              <a:pPr/>
              <a:t>10/7/2009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9E9-D532-4308-9DBA-AD4900A93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CA1B-5AC4-4FCC-910C-E09B8AF820DF}" type="datetimeFigureOut">
              <a:rPr lang="en-US" smtClean="0"/>
              <a:pPr/>
              <a:t>10/7/2009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9E9-D532-4308-9DBA-AD4900A93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CA1B-5AC4-4FCC-910C-E09B8AF820DF}" type="datetimeFigureOut">
              <a:rPr lang="en-US" smtClean="0"/>
              <a:pPr/>
              <a:t>10/7/2009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9E9-D532-4308-9DBA-AD4900A93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CA1B-5AC4-4FCC-910C-E09B8AF820DF}" type="datetimeFigureOut">
              <a:rPr lang="en-US" smtClean="0"/>
              <a:pPr/>
              <a:t>10/7/2009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9E9-D532-4308-9DBA-AD4900A93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CA1B-5AC4-4FCC-910C-E09B8AF820DF}" type="datetimeFigureOut">
              <a:rPr lang="en-US" smtClean="0"/>
              <a:pPr/>
              <a:t>10/7/2009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9E9-D532-4308-9DBA-AD4900A93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CA1B-5AC4-4FCC-910C-E09B8AF820DF}" type="datetimeFigureOut">
              <a:rPr lang="en-US" smtClean="0"/>
              <a:pPr/>
              <a:t>10/7/2009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9E9-D532-4308-9DBA-AD4900A93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CA1B-5AC4-4FCC-910C-E09B8AF820DF}" type="datetimeFigureOut">
              <a:rPr lang="en-US" smtClean="0"/>
              <a:pPr/>
              <a:t>10/7/2009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9E9-D532-4308-9DBA-AD4900A93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CA1B-5AC4-4FCC-910C-E09B8AF820DF}" type="datetimeFigureOut">
              <a:rPr lang="en-US" smtClean="0"/>
              <a:pPr/>
              <a:t>10/7/2009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9E9-D532-4308-9DBA-AD4900A93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CA1B-5AC4-4FCC-910C-E09B8AF820DF}" type="datetimeFigureOut">
              <a:rPr lang="en-US" smtClean="0"/>
              <a:pPr/>
              <a:t>10/7/2009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74019E9-D532-4308-9DBA-AD4900A934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A8CCA1B-5AC4-4FCC-910C-E09B8AF820DF}" type="datetimeFigureOut">
              <a:rPr lang="en-US" smtClean="0"/>
              <a:pPr/>
              <a:t>10/7/2009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74019E9-D532-4308-9DBA-AD4900A9345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openxmlformats.org/officeDocument/2006/relationships/image" Target="../media/image40.jpeg"/><Relationship Id="rId7" Type="http://schemas.openxmlformats.org/officeDocument/2006/relationships/image" Target="../media/image44.gif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5334000"/>
            <a:ext cx="7772400" cy="457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Leveraging Bandwidth </a:t>
            </a:r>
            <a:br>
              <a:rPr lang="en-US" dirty="0" smtClean="0"/>
            </a:br>
            <a:r>
              <a:rPr lang="en-US" dirty="0" smtClean="0"/>
              <a:t>and Media Strategy </a:t>
            </a:r>
            <a:br>
              <a:rPr lang="en-US" dirty="0" smtClean="0"/>
            </a:br>
            <a:r>
              <a:rPr lang="en-US" dirty="0" smtClean="0"/>
              <a:t>for the Implementation of Future ITS Backbone Technologies</a:t>
            </a:r>
            <a:br>
              <a:rPr lang="en-US" dirty="0" smtClean="0"/>
            </a:br>
            <a:endParaRPr lang="en-US" sz="3200" dirty="0"/>
          </a:p>
        </p:txBody>
      </p:sp>
      <p:pic>
        <p:nvPicPr>
          <p:cNvPr id="6" name="Picture 5" descr="green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5257800"/>
            <a:ext cx="2362200" cy="6308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33600" y="5943600"/>
            <a:ext cx="48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5720" lvl="0" algn="ctr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b="1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Tom Bennett, RCDD, WD, OSP, TE,CT</a:t>
            </a:r>
            <a:endParaRPr lang="en-US" b="1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  Typical Bandwidth Requirements</a:t>
            </a:r>
            <a:br>
              <a:rPr lang="en-US" dirty="0" smtClean="0"/>
            </a:br>
            <a:r>
              <a:rPr lang="en-US" dirty="0" smtClean="0"/>
              <a:t>for ITS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91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CCTV IP Encoded Video Stream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sz="1800" dirty="0" smtClean="0"/>
              <a:t>1-6MBPS dependent upon encoding method and fps settings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2400" dirty="0" smtClean="0"/>
              <a:t>VDS/RDS System Telemetry</a:t>
            </a:r>
          </a:p>
          <a:p>
            <a:pPr>
              <a:buNone/>
            </a:pPr>
            <a:r>
              <a:rPr lang="en-US" sz="1800" dirty="0" smtClean="0"/>
              <a:t>     2-5  MBPS Typical (Based on Software)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2400" dirty="0" smtClean="0"/>
              <a:t>  Traffic System Controller</a:t>
            </a:r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en-US" sz="1800" dirty="0" smtClean="0"/>
              <a:t>1 MBPS Worst Case (Based on Polling settings)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2400" dirty="0" smtClean="0"/>
              <a:t>DMS signage communication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sz="1800" dirty="0" smtClean="0"/>
              <a:t>1 MBPS Worst Case (Based on Software Management)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stree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4419600"/>
            <a:ext cx="1905000" cy="1676400"/>
          </a:xfrm>
          <a:prstGeom prst="rect">
            <a:avLst/>
          </a:prstGeom>
        </p:spPr>
      </p:pic>
      <p:pic>
        <p:nvPicPr>
          <p:cNvPr id="5" name="Picture 4" descr="overt 00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86600" y="2057400"/>
            <a:ext cx="1910301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Determining Network Performance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90500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Use of Ethernet Protocol Analyzers to </a:t>
            </a:r>
          </a:p>
          <a:p>
            <a:pPr>
              <a:buNone/>
            </a:pPr>
            <a:r>
              <a:rPr lang="en-US" dirty="0" smtClean="0"/>
              <a:t>    Verify </a:t>
            </a:r>
            <a:r>
              <a:rPr lang="en-US" i="1" u="sng" dirty="0" smtClean="0"/>
              <a:t>Predicted </a:t>
            </a:r>
            <a:r>
              <a:rPr lang="en-US" dirty="0" smtClean="0"/>
              <a:t>vs. </a:t>
            </a:r>
            <a:r>
              <a:rPr lang="en-US" i="1" u="sng" dirty="0" smtClean="0"/>
              <a:t>Actual</a:t>
            </a:r>
            <a:r>
              <a:rPr lang="en-US" dirty="0" smtClean="0"/>
              <a:t> Performance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Use of SNMP Network Management Platforms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Benchmark Initial Configuration as Reference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Use as Live Troubleshooting Tool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optiview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800600"/>
            <a:ext cx="21971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Protocol Analysis Tools</a:t>
            </a:r>
            <a:endParaRPr lang="en-US" dirty="0"/>
          </a:p>
        </p:txBody>
      </p:sp>
      <p:pic>
        <p:nvPicPr>
          <p:cNvPr id="5" name="Picture 4" descr="DSC0394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96400" y="685800"/>
            <a:ext cx="3352800" cy="36576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905000"/>
            <a:ext cx="6781800" cy="438912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dirty="0" smtClean="0"/>
              <a:t>Hardware vs. Software Protocol Analysis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Hardware Analyzer: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Software Analyzer: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Measurement made from the field or from TMC core switch location   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3733800"/>
            <a:ext cx="17907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optiview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2438400"/>
            <a:ext cx="16637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The IP Video Multicast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IP Video represents the highest bandwidth usage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TCPIP </a:t>
            </a:r>
            <a:r>
              <a:rPr lang="en-US" dirty="0" err="1" smtClean="0"/>
              <a:t>vs</a:t>
            </a:r>
            <a:r>
              <a:rPr lang="en-US" dirty="0" smtClean="0"/>
              <a:t> UDP protocol bandwidth usage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Frames Per Second setting requires consideration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Video Compression Methods Utilized are Improving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1.  MPEG 2-4  Standard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2.  H.264  Standard</a:t>
            </a:r>
          </a:p>
          <a:p>
            <a:pPr>
              <a:buNone/>
            </a:pPr>
            <a:r>
              <a:rPr lang="en-US" dirty="0" smtClean="0"/>
              <a:t>       </a:t>
            </a:r>
            <a:endParaRPr lang="en-US" b="1" i="1" u="sng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ptz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4800600"/>
            <a:ext cx="1676400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Bandwidth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Goal:     Load Balance the network through planned port optimization.  (Analyze prior to Activation)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Goal:  Effective use of VLAN assignment to segregate             	      network traffic by type (video, telemetry, etc.).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1588" y="2667001"/>
            <a:ext cx="6600825" cy="2562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pPr algn="ctr"/>
            <a:r>
              <a:rPr lang="en-US" dirty="0" smtClean="0"/>
              <a:t>Media Strategy</a:t>
            </a:r>
            <a:br>
              <a:rPr lang="en-US" dirty="0" smtClean="0"/>
            </a:br>
            <a:r>
              <a:rPr lang="en-US" sz="3200" dirty="0" smtClean="0"/>
              <a:t>BACKBONE MEDIA OPTIONS </a:t>
            </a:r>
            <a:endParaRPr 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flipV="1">
            <a:off x="0" y="6296462"/>
            <a:ext cx="7854696" cy="45719"/>
          </a:xfrm>
        </p:spPr>
        <p:txBody>
          <a:bodyPr>
            <a:normAutofit fontScale="25000" lnSpcReduction="20000"/>
          </a:bodyPr>
          <a:lstStyle/>
          <a:p>
            <a:endParaRPr lang="en-US" sz="2400" b="1" u="sng" dirty="0" smtClean="0">
              <a:solidFill>
                <a:srgbClr val="FF0000"/>
              </a:solidFill>
            </a:endParaRPr>
          </a:p>
        </p:txBody>
      </p:sp>
      <p:pic>
        <p:nvPicPr>
          <p:cNvPr id="6" name="Picture 5" descr="green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219200"/>
            <a:ext cx="3352523" cy="10118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19400" y="4318562"/>
            <a:ext cx="480060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5720" lvl="0" algn="ctr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2400" b="1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ITS Backbone Selection and Design </a:t>
            </a:r>
            <a:endParaRPr lang="en-US" sz="2400" b="1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R="45720" lvl="0" algn="ctr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2400" b="1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endParaRPr lang="en-US" sz="2400" b="1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ITS Equipment Cabinet Layout</a:t>
            </a:r>
            <a:endParaRPr lang="en-US" dirty="0"/>
          </a:p>
        </p:txBody>
      </p:sp>
      <p:pic>
        <p:nvPicPr>
          <p:cNvPr id="4" name="Content Placeholder 3" descr="DSC03944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925961" y="1935163"/>
            <a:ext cx="3292078" cy="3246437"/>
          </a:xfrm>
        </p:spPr>
      </p:pic>
      <p:sp>
        <p:nvSpPr>
          <p:cNvPr id="5" name="TextBox 4"/>
          <p:cNvSpPr txBox="1"/>
          <p:nvPr/>
        </p:nvSpPr>
        <p:spPr>
          <a:xfrm>
            <a:off x="1828800" y="55626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Wire Management is a vital investment to maximize future use of an equipment cabinet 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TMC Monitoring Center Entrance/ER Facility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8288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Media Strategy- Proper Entrance  Cable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 Route cables for maximum benefit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A. Ladder Rack</a:t>
            </a:r>
          </a:p>
          <a:p>
            <a:pPr>
              <a:buNone/>
            </a:pPr>
            <a:r>
              <a:rPr lang="en-US" dirty="0" smtClean="0"/>
              <a:t>     B.  D Rings</a:t>
            </a:r>
          </a:p>
          <a:p>
            <a:pPr>
              <a:buNone/>
            </a:pPr>
            <a:r>
              <a:rPr lang="en-US" dirty="0" smtClean="0"/>
              <a:t>     C.  Bend radius </a:t>
            </a:r>
          </a:p>
          <a:p>
            <a:pPr>
              <a:buNone/>
            </a:pPr>
            <a:r>
              <a:rPr lang="en-US" dirty="0" smtClean="0"/>
              <a:t>     D. Slack Loop Protection</a:t>
            </a:r>
          </a:p>
          <a:p>
            <a:pPr>
              <a:buNone/>
            </a:pPr>
            <a:r>
              <a:rPr lang="en-US" dirty="0" smtClean="0"/>
              <a:t>     E. Closed Carrier Protection (Conduit and </a:t>
            </a:r>
            <a:r>
              <a:rPr lang="en-US" dirty="0" err="1" smtClean="0"/>
              <a:t>Innerduct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2971800"/>
            <a:ext cx="32670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Fiber Optic Backbone Strategy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Single Mode Fiber (8.3/125 micron)is the </a:t>
            </a:r>
            <a:r>
              <a:rPr lang="en-US" sz="2000" u="sng" dirty="0" smtClean="0"/>
              <a:t>Backbone of Choice </a:t>
            </a:r>
          </a:p>
          <a:p>
            <a:pPr>
              <a:buNone/>
            </a:pPr>
            <a:r>
              <a:rPr lang="en-US" sz="2000" dirty="0" smtClean="0"/>
              <a:t>     for the ITS Application.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Zero Water Peak Glass should always be specified.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End to end solution should be maintained down to </a:t>
            </a:r>
            <a:r>
              <a:rPr lang="en-US" sz="2000" dirty="0" err="1" smtClean="0"/>
              <a:t>pigtails,patchcords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Older systems deployed may have non ZWP fiber installed. This will impact their ability to utilize WDM technology in the 1400nm window.</a:t>
            </a:r>
          </a:p>
          <a:p>
            <a:pPr>
              <a:buNone/>
            </a:pPr>
            <a:r>
              <a:rPr lang="en-US" sz="2000" dirty="0" smtClean="0"/>
              <a:t>                                 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dirty="0" smtClean="0"/>
              <a:t>                             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847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800" dirty="0" smtClean="0"/>
              <a:t>  </a:t>
            </a:r>
            <a:r>
              <a:rPr lang="en-US" sz="3600" dirty="0" smtClean="0"/>
              <a:t>The Strategies we will Discuss Today will Address the Challenges We Face in Designing, Deploying, and Operating</a:t>
            </a:r>
          </a:p>
          <a:p>
            <a:pPr>
              <a:buNone/>
            </a:pPr>
            <a:r>
              <a:rPr lang="en-US" sz="3600" dirty="0" smtClean="0"/>
              <a:t>                    ITS Networks</a:t>
            </a:r>
          </a:p>
          <a:p>
            <a:pPr>
              <a:buNone/>
            </a:pPr>
            <a:endParaRPr lang="en-US" sz="4800" dirty="0"/>
          </a:p>
        </p:txBody>
      </p:sp>
      <p:pic>
        <p:nvPicPr>
          <p:cNvPr id="4" name="Picture 3" descr="tsu vault 0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2600" y="3429000"/>
            <a:ext cx="2438400" cy="1602850"/>
          </a:xfrm>
          <a:prstGeom prst="rect">
            <a:avLst/>
          </a:prstGeom>
        </p:spPr>
      </p:pic>
      <p:pic>
        <p:nvPicPr>
          <p:cNvPr id="5" name="Picture 4" descr="gec 00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3429000"/>
            <a:ext cx="2645134" cy="1600200"/>
          </a:xfrm>
          <a:prstGeom prst="rect">
            <a:avLst/>
          </a:prstGeom>
        </p:spPr>
      </p:pic>
      <p:pic>
        <p:nvPicPr>
          <p:cNvPr id="6" name="Picture 5" descr="gec 00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24200" y="4267200"/>
            <a:ext cx="2362200" cy="218793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752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of High Performance Optical Connectors and Splicing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Best performing terminations are SFF type, angle polish;</a:t>
            </a:r>
          </a:p>
          <a:p>
            <a:pPr>
              <a:buNone/>
            </a:pPr>
            <a:r>
              <a:rPr lang="en-US" sz="2400" dirty="0" smtClean="0"/>
              <a:t>    they offer  Significantly Better Return Loss Performance.</a:t>
            </a:r>
          </a:p>
          <a:p>
            <a:r>
              <a:rPr lang="en-US" sz="2400" dirty="0" smtClean="0"/>
              <a:t>Field terminated connectors have significantly higher insertion loss and will experience greater variation in insertion loss between strands over time. </a:t>
            </a:r>
          </a:p>
          <a:p>
            <a:r>
              <a:rPr lang="en-US" sz="2400" dirty="0" smtClean="0"/>
              <a:t>Fusion spliced factory pigtails which utilize factory machine polish connector end face will provide superior and consistent performance.</a:t>
            </a:r>
          </a:p>
          <a:p>
            <a:pPr>
              <a:buNone/>
            </a:pPr>
            <a:r>
              <a:rPr lang="en-US" sz="2400" dirty="0" smtClean="0"/>
              <a:t>   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  Field vs. Factory </a:t>
            </a:r>
            <a:br>
              <a:rPr lang="en-US" dirty="0" smtClean="0"/>
            </a:br>
            <a:r>
              <a:rPr lang="en-US" dirty="0" smtClean="0"/>
              <a:t>Terminated Connectors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971800"/>
            <a:ext cx="4114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800600" y="47244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Fusion Splice a Factory Pigtail for Optimum Performance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2895600"/>
            <a:ext cx="32766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295400" y="487680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Field Installed 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Fiber Connector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SFF LC Single Mode Connectors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981200"/>
            <a:ext cx="4953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9200" y="55626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Significant  Performance Increase Over SC/ST Connectors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667001"/>
            <a:ext cx="1828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391400" y="4191000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LC SFF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Principles of WDM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76800" y="3048000"/>
            <a:ext cx="4267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1" y="2590800"/>
            <a:ext cx="4572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562600" y="5486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Loss vs. Wavelength Curve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5486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WDM  or DWDM  Process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62200" y="1905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WDM Helps us Increase Bandwidth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Maximizing Fiber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Utilize ZWP fiber in all backbone segments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Insure that all backbone pigtails and patch cords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utilize ZWP fiber cable to prevent bottlenecks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Utilize fusion splicing of all single mode pigtails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u="sng" dirty="0" smtClean="0"/>
              <a:t>Test all strands at minimum of 1310 nm</a:t>
            </a:r>
          </a:p>
          <a:p>
            <a:pPr algn="ctr">
              <a:buNone/>
            </a:pPr>
            <a:r>
              <a:rPr lang="en-US" b="1" u="sng" dirty="0" smtClean="0"/>
              <a:t> and 1550nm wavelengths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514600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Performance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12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OTDR performance testing </a:t>
            </a:r>
          </a:p>
          <a:p>
            <a:pPr>
              <a:buNone/>
            </a:pPr>
            <a:r>
              <a:rPr lang="en-US" dirty="0" smtClean="0"/>
              <a:t>          at 1310nm/1550nm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Optical Power Meter Testing</a:t>
            </a:r>
          </a:p>
          <a:p>
            <a:pPr>
              <a:buNone/>
            </a:pPr>
            <a:r>
              <a:rPr lang="en-US" dirty="0" smtClean="0"/>
              <a:t>          at 1310/1550 nm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 Optical Spectrum Analyzer is a highly effective tool that may be utilized to confirm full range of optical wavelength performance for the fiber cable plant.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3505200"/>
            <a:ext cx="2895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676400"/>
            <a:ext cx="22193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/>
          <a:lstStyle/>
          <a:p>
            <a:r>
              <a:rPr lang="en-US" dirty="0" smtClean="0"/>
              <a:t>   Optical Spectrum Analyzer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28850" y="2763044"/>
            <a:ext cx="46863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47800" y="60198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Depicting</a:t>
            </a:r>
            <a:r>
              <a:rPr lang="en-US" dirty="0" smtClean="0"/>
              <a:t> </a:t>
            </a:r>
            <a:r>
              <a:rPr lang="en-US" u="sng" dirty="0" smtClean="0">
                <a:solidFill>
                  <a:schemeClr val="accent1"/>
                </a:solidFill>
              </a:rPr>
              <a:t>Dense Wavelength Division Multiplexing Measurement</a:t>
            </a:r>
            <a:endParaRPr lang="en-US" u="sng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Network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u="sng" dirty="0" smtClean="0"/>
              <a:t>Types of Wireless Networks</a:t>
            </a:r>
          </a:p>
          <a:p>
            <a:r>
              <a:rPr lang="en-US" dirty="0" smtClean="0"/>
              <a:t>Point to Point Wireless Technology – Low speed         	Telemetry or Serial Communications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Point to Multipoint – IEEE 802.11 </a:t>
            </a:r>
            <a:r>
              <a:rPr lang="en-US" dirty="0" err="1" smtClean="0"/>
              <a:t>a,b,g,n</a:t>
            </a:r>
            <a:r>
              <a:rPr lang="en-US" dirty="0" smtClean="0"/>
              <a:t> WAP </a:t>
            </a:r>
          </a:p>
          <a:p>
            <a:pPr>
              <a:buNone/>
            </a:pPr>
            <a:r>
              <a:rPr lang="en-US" dirty="0" smtClean="0"/>
              <a:t>  	       Will support limited IP Video 2.4 Ghz,5.0, 5.8 </a:t>
            </a:r>
            <a:r>
              <a:rPr lang="en-US" dirty="0" err="1" smtClean="0"/>
              <a:t>Ghz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200400"/>
            <a:ext cx="2514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ctv 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352800"/>
            <a:ext cx="152400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r>
              <a:rPr lang="en-US" dirty="0" smtClean="0"/>
              <a:t>Mesh Node Architecture – Mesh Cell Construction</a:t>
            </a:r>
          </a:p>
          <a:p>
            <a:pPr>
              <a:buNone/>
            </a:pPr>
            <a:r>
              <a:rPr lang="en-US" dirty="0" smtClean="0"/>
              <a:t>          900 </a:t>
            </a:r>
            <a:r>
              <a:rPr lang="en-US" dirty="0" err="1" smtClean="0"/>
              <a:t>Mhz</a:t>
            </a:r>
            <a:r>
              <a:rPr lang="en-US" dirty="0" smtClean="0"/>
              <a:t> NLOS , 2.4 Ghz,4.9 </a:t>
            </a:r>
            <a:r>
              <a:rPr lang="en-US" dirty="0" err="1" smtClean="0"/>
              <a:t>Ghz</a:t>
            </a:r>
            <a:r>
              <a:rPr lang="en-US" dirty="0" smtClean="0"/>
              <a:t>, 5.0,5.8 </a:t>
            </a:r>
            <a:r>
              <a:rPr lang="en-US" dirty="0" err="1" smtClean="0"/>
              <a:t>Ghz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Backbone Gigabit Wireless  (MM Wave 60,80 </a:t>
            </a:r>
            <a:r>
              <a:rPr lang="en-US" dirty="0" err="1" smtClean="0"/>
              <a:t>Ghz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Public Wireless(WIMAX 802.16,WAVE 802.11p, 3G,4G )</a:t>
            </a:r>
          </a:p>
          <a:p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905000"/>
            <a:ext cx="20002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981200"/>
            <a:ext cx="2062163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0" y="3886200"/>
            <a:ext cx="11144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8200" y="3886200"/>
            <a:ext cx="16573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00400" y="5715000"/>
            <a:ext cx="19240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Future ITS Backbone Implementations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Mode Fiber will continue to dominate ITS</a:t>
            </a:r>
          </a:p>
          <a:p>
            <a:r>
              <a:rPr lang="en-US" dirty="0" smtClean="0"/>
              <a:t>Metro Area Mesh Deployments will be a factor</a:t>
            </a:r>
          </a:p>
          <a:p>
            <a:pPr>
              <a:buNone/>
            </a:pPr>
            <a:r>
              <a:rPr lang="en-US" dirty="0" smtClean="0"/>
              <a:t>      Suitable for municipal vehicle deployment.</a:t>
            </a:r>
          </a:p>
          <a:p>
            <a:r>
              <a:rPr lang="en-US" dirty="0" smtClean="0"/>
              <a:t>Gigabit wireless links will provide backbone extension.</a:t>
            </a:r>
          </a:p>
          <a:p>
            <a:r>
              <a:rPr lang="en-US" dirty="0" smtClean="0"/>
              <a:t>Public wireless networks such as 3G and 4G will continue to be used to supplement remote bandwidth needs as device bandwidth needs decrease (Video H.264 compatible </a:t>
            </a:r>
            <a:r>
              <a:rPr lang="en-US" dirty="0" err="1" smtClean="0"/>
              <a:t>codecs</a:t>
            </a:r>
            <a:r>
              <a:rPr lang="en-US" dirty="0" smtClean="0"/>
              <a:t> cameras increase).</a:t>
            </a:r>
          </a:p>
          <a:p>
            <a:r>
              <a:rPr lang="en-US" dirty="0" smtClean="0"/>
              <a:t>Use of DS1 Lease Line Facilities will decrease.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Geographical Coverage</a:t>
            </a:r>
            <a:br>
              <a:rPr lang="en-US" dirty="0" smtClean="0"/>
            </a:br>
            <a:r>
              <a:rPr lang="en-US" dirty="0" smtClean="0"/>
              <a:t>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4000" dirty="0" smtClean="0"/>
              <a:t>      </a:t>
            </a:r>
            <a:r>
              <a:rPr lang="en-US" sz="2800" dirty="0" smtClean="0"/>
              <a:t>An ITS Network is essentially classified as a Metro Area Network</a:t>
            </a:r>
          </a:p>
          <a:p>
            <a:pPr algn="ctr">
              <a:buNone/>
            </a:pPr>
            <a:endParaRPr lang="en-US" sz="2800" dirty="0" smtClean="0"/>
          </a:p>
          <a:p>
            <a:pPr>
              <a:buNone/>
            </a:pPr>
            <a:endParaRPr lang="en-US" sz="4000" dirty="0" smtClean="0"/>
          </a:p>
          <a:p>
            <a:pPr algn="ctr">
              <a:buNone/>
            </a:pPr>
            <a:endParaRPr lang="en-US" sz="1800" u="sng" dirty="0" smtClean="0"/>
          </a:p>
          <a:p>
            <a:pPr algn="ctr">
              <a:buNone/>
            </a:pPr>
            <a:endParaRPr lang="en-US" sz="1800" u="sng" dirty="0" smtClean="0"/>
          </a:p>
          <a:p>
            <a:pPr algn="ctr">
              <a:buNone/>
            </a:pPr>
            <a:endParaRPr lang="en-US" sz="1800" u="sng" dirty="0" smtClean="0"/>
          </a:p>
          <a:p>
            <a:pPr algn="ctr">
              <a:buNone/>
            </a:pPr>
            <a:r>
              <a:rPr lang="en-US" sz="1800" u="sng" dirty="0" smtClean="0"/>
              <a:t>Communications Circuit </a:t>
            </a:r>
            <a:r>
              <a:rPr lang="en-US" sz="1800" dirty="0" smtClean="0"/>
              <a:t>media deployments:</a:t>
            </a:r>
          </a:p>
          <a:p>
            <a:pPr algn="ctr">
              <a:buNone/>
            </a:pPr>
            <a:r>
              <a:rPr lang="en-US" sz="1800" dirty="0" smtClean="0"/>
              <a:t>  A. Dedicated Fiber Optic Backbone</a:t>
            </a:r>
          </a:p>
          <a:p>
            <a:pPr algn="ctr">
              <a:buNone/>
            </a:pPr>
            <a:r>
              <a:rPr lang="en-US" sz="1800" dirty="0" smtClean="0"/>
              <a:t>  B. Wireless LAN extension (802.11)</a:t>
            </a:r>
          </a:p>
          <a:p>
            <a:pPr algn="ctr">
              <a:buNone/>
            </a:pPr>
            <a:r>
              <a:rPr lang="en-US" sz="1800" dirty="0" smtClean="0"/>
              <a:t>  C. Public Network – Leased Line or Broadband</a:t>
            </a:r>
            <a:endParaRPr lang="en-US" sz="1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048000"/>
            <a:ext cx="6248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ITS Future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Use of </a:t>
            </a:r>
            <a:r>
              <a:rPr lang="en-US" sz="2000" u="sng" dirty="0" smtClean="0"/>
              <a:t>mobile technologies </a:t>
            </a:r>
            <a:r>
              <a:rPr lang="en-US" sz="2000" dirty="0" smtClean="0"/>
              <a:t>such as </a:t>
            </a:r>
            <a:r>
              <a:rPr lang="en-US" sz="2000" b="1" dirty="0" smtClean="0"/>
              <a:t>Mesh Wireless</a:t>
            </a:r>
          </a:p>
          <a:p>
            <a:pPr>
              <a:buNone/>
            </a:pPr>
            <a:r>
              <a:rPr lang="en-US" sz="2000" dirty="0" smtClean="0"/>
              <a:t>        Allows improved mobile support for  vehicles.</a:t>
            </a:r>
          </a:p>
          <a:p>
            <a:pPr>
              <a:buNone/>
            </a:pPr>
            <a:r>
              <a:rPr lang="en-US" sz="2000" dirty="0" smtClean="0"/>
              <a:t>        Leverages existing metal poles as antenna structures.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Use of IP Voice technology such as IP </a:t>
            </a:r>
          </a:p>
          <a:p>
            <a:pPr>
              <a:buNone/>
            </a:pPr>
            <a:r>
              <a:rPr lang="en-US" sz="2000" dirty="0" smtClean="0"/>
              <a:t>     emergency phones located at roadside </a:t>
            </a:r>
          </a:p>
          <a:p>
            <a:pPr>
              <a:buNone/>
            </a:pPr>
            <a:r>
              <a:rPr lang="en-US" sz="2000" dirty="0" smtClean="0"/>
              <a:t>     along high traffic corridors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276600"/>
            <a:ext cx="3048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ETP-100M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267200"/>
            <a:ext cx="20574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ITS Future Applications</a:t>
            </a:r>
            <a:br>
              <a:rPr lang="en-US" dirty="0" smtClean="0"/>
            </a:br>
            <a:r>
              <a:rPr lang="en-US" sz="2200" dirty="0" smtClean="0"/>
              <a:t>(continued)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RFID Applications – Including sensors for detection of nuclear radiation, explosive and hazardous materials.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ETC  Applications – </a:t>
            </a:r>
            <a:r>
              <a:rPr lang="en-US" sz="2400" dirty="0" smtClean="0"/>
              <a:t>Electronic Toll and Commerce</a:t>
            </a:r>
          </a:p>
          <a:p>
            <a:endParaRPr lang="en-US" sz="2400" dirty="0" smtClean="0"/>
          </a:p>
          <a:p>
            <a:r>
              <a:rPr lang="en-US" sz="2400" dirty="0" smtClean="0"/>
              <a:t>Traffic Enforcement Systems</a:t>
            </a:r>
          </a:p>
          <a:p>
            <a:endParaRPr lang="en-US" sz="2400" dirty="0" smtClean="0"/>
          </a:p>
          <a:p>
            <a:r>
              <a:rPr lang="en-US" sz="2400" dirty="0" smtClean="0"/>
              <a:t>Emergency Vehicle Notification Systems </a:t>
            </a:r>
            <a:endParaRPr 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ITS Future Trends of 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Continued transition of CCTV cameras to IP technology with integrated recording solutions.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2000" dirty="0" smtClean="0">
                <a:solidFill>
                  <a:schemeClr val="tx2"/>
                </a:solidFill>
              </a:rPr>
              <a:t>If and when the decision to record video is made, IP recording systems are available that have powerful built in analytics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r>
              <a:rPr lang="en-US" dirty="0" smtClean="0"/>
              <a:t>Transition of serial interfaces to Ethernet standards</a:t>
            </a:r>
          </a:p>
          <a:p>
            <a:pPr>
              <a:buNone/>
            </a:pPr>
            <a:r>
              <a:rPr lang="en-US" dirty="0" smtClean="0"/>
              <a:t>    for all telemetry and polling devices.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2000" dirty="0" smtClean="0">
                <a:solidFill>
                  <a:schemeClr val="tx2"/>
                </a:solidFill>
              </a:rPr>
              <a:t>Terminal Server serial port scenarios will cease to exist.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8121" y="1935163"/>
            <a:ext cx="744775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BICSI corporate_Blue_Gra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533400"/>
            <a:ext cx="2330196" cy="1371600"/>
          </a:xfrm>
          <a:prstGeom prst="rect">
            <a:avLst/>
          </a:prstGeom>
        </p:spPr>
      </p:pic>
      <p:pic>
        <p:nvPicPr>
          <p:cNvPr id="6" name="Picture 5" descr="image0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838200"/>
            <a:ext cx="1905000" cy="859452"/>
          </a:xfrm>
          <a:prstGeom prst="rect">
            <a:avLst/>
          </a:prstGeom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71800" y="1600200"/>
            <a:ext cx="29241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 Publications</a:t>
            </a:r>
            <a:endParaRPr lang="en-US" dirty="0"/>
          </a:p>
        </p:txBody>
      </p:sp>
      <p:pic>
        <p:nvPicPr>
          <p:cNvPr id="4" name="Content Placeholder 3" descr="568 standard_publicat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514600"/>
            <a:ext cx="1333500" cy="1333500"/>
          </a:xfrm>
        </p:spPr>
      </p:pic>
      <p:pic>
        <p:nvPicPr>
          <p:cNvPr id="5" name="Picture 4" descr="NDR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5410200"/>
            <a:ext cx="1333500" cy="1333500"/>
          </a:xfrm>
          <a:prstGeom prst="rect">
            <a:avLst/>
          </a:prstGeom>
        </p:spPr>
      </p:pic>
      <p:pic>
        <p:nvPicPr>
          <p:cNvPr id="6" name="Picture 5" descr="essdrm02ligh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2514600"/>
            <a:ext cx="1333500" cy="1333500"/>
          </a:xfrm>
          <a:prstGeom prst="rect">
            <a:avLst/>
          </a:prstGeom>
        </p:spPr>
      </p:pic>
      <p:pic>
        <p:nvPicPr>
          <p:cNvPr id="7" name="Picture 6" descr="ITSIMM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4648200"/>
            <a:ext cx="1333500" cy="1333500"/>
          </a:xfrm>
          <a:prstGeom prst="rect">
            <a:avLst/>
          </a:prstGeom>
        </p:spPr>
      </p:pic>
      <p:pic>
        <p:nvPicPr>
          <p:cNvPr id="8" name="Picture 7" descr="TIA-EIA-STANDARD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600" y="3657600"/>
            <a:ext cx="952500" cy="1333500"/>
          </a:xfrm>
          <a:prstGeom prst="rect">
            <a:avLst/>
          </a:prstGeom>
        </p:spPr>
      </p:pic>
      <p:pic>
        <p:nvPicPr>
          <p:cNvPr id="9" name="Picture 8" descr="WDRM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1800" y="4572000"/>
            <a:ext cx="1209675" cy="1219200"/>
          </a:xfrm>
          <a:prstGeom prst="rect">
            <a:avLst/>
          </a:prstGeom>
        </p:spPr>
      </p:pic>
      <p:pic>
        <p:nvPicPr>
          <p:cNvPr id="10" name="Picture 9" descr="TDMM_12_light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6200" y="1905000"/>
            <a:ext cx="1333500" cy="1333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43000" y="39624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TIA 568 Standard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219200" y="6019800"/>
            <a:ext cx="1143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ITSIMM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0" y="59436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NTS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124200" y="24384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TDMM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105400" y="3657600"/>
            <a:ext cx="30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TIA/EIA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010400" y="39624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ESSRM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010400" y="58674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WDRM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Industry Backbone Standards</a:t>
            </a:r>
            <a:br>
              <a:rPr lang="en-US" dirty="0" smtClean="0"/>
            </a:br>
            <a:r>
              <a:rPr lang="en-US" sz="2000" dirty="0" smtClean="0"/>
              <a:t>    Which backbones are appropriate for the ITS environment?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09600" y="1981200"/>
            <a:ext cx="8229600" cy="438912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Hiearchical</a:t>
            </a:r>
            <a:r>
              <a:rPr lang="en-US" dirty="0" smtClean="0"/>
              <a:t> Star  and Ring Topologies Most Common</a:t>
            </a:r>
          </a:p>
          <a:p>
            <a:pPr algn="ctr">
              <a:buNone/>
            </a:pPr>
            <a:endParaRPr lang="en-US" sz="2000" dirty="0" smtClean="0"/>
          </a:p>
          <a:p>
            <a:r>
              <a:rPr lang="en-US" dirty="0" smtClean="0"/>
              <a:t>Fiber Optic Backbones –</a:t>
            </a:r>
            <a:r>
              <a:rPr lang="en-US" sz="2000" dirty="0" smtClean="0"/>
              <a:t>Single Mode Deployment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Wireless Mesh Backbone – </a:t>
            </a:r>
            <a:r>
              <a:rPr lang="en-US" sz="2000" dirty="0" smtClean="0"/>
              <a:t>The 4.9 </a:t>
            </a:r>
            <a:r>
              <a:rPr lang="en-US" sz="2000" dirty="0" err="1" smtClean="0"/>
              <a:t>Ghz</a:t>
            </a:r>
            <a:r>
              <a:rPr lang="en-US" sz="2000" dirty="0" smtClean="0"/>
              <a:t>  public safety band</a:t>
            </a:r>
          </a:p>
          <a:p>
            <a:endParaRPr lang="en-US" dirty="0" smtClean="0"/>
          </a:p>
          <a:p>
            <a:r>
              <a:rPr lang="en-US" dirty="0" smtClean="0"/>
              <a:t>NLOS and LOS Low Speed P0int to Point and Wireless Technologies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  Investments Made in Infrastructure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Right of Way Facility Planning and Design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200" dirty="0" smtClean="0"/>
              <a:t>Street Crossings, Permits, Documentation, Encroachment Agreements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Underground Pathway</a:t>
            </a:r>
          </a:p>
          <a:p>
            <a:pPr>
              <a:buNone/>
            </a:pPr>
            <a:r>
              <a:rPr lang="en-US" sz="2200" dirty="0" smtClean="0"/>
              <a:t>     Duct banks, Bore Sleeves, Manholes, Junction Boxes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dirty="0" smtClean="0"/>
              <a:t>Roadside Infrastructure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100" dirty="0" smtClean="0"/>
              <a:t>Poles, DMS Structures, Cable Media, Towers, Antennas, Signage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dirty="0" smtClean="0"/>
              <a:t>Monitoring Center and all Active Network Devices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sz="2300" dirty="0" smtClean="0"/>
              <a:t>Core  and Remote Switch Fabric, Routers, CCTV, DMS, RDS, HAR, etc.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How Many of these Investments can we leverage </a:t>
            </a:r>
            <a:r>
              <a:rPr lang="en-US" u="sng" dirty="0" smtClean="0">
                <a:solidFill>
                  <a:srgbClr val="FF0000"/>
                </a:solidFill>
              </a:rPr>
              <a:t>Now and in the Future?</a:t>
            </a:r>
            <a:endParaRPr lang="en-US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Long Term Value of Investments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962400"/>
          </a:xfrm>
        </p:spPr>
        <p:txBody>
          <a:bodyPr/>
          <a:lstStyle/>
          <a:p>
            <a:r>
              <a:rPr lang="en-US" u="sng" dirty="0" smtClean="0"/>
              <a:t>How well did Designer, Contractor Perform their Role?</a:t>
            </a:r>
          </a:p>
          <a:p>
            <a:pPr>
              <a:buNone/>
            </a:pPr>
            <a:endParaRPr lang="en-US" dirty="0" smtClean="0"/>
          </a:p>
          <a:p>
            <a:r>
              <a:rPr lang="en-US" sz="2400" b="1" dirty="0" smtClean="0"/>
              <a:t>Design Value </a:t>
            </a:r>
            <a:r>
              <a:rPr lang="en-US" dirty="0" smtClean="0"/>
              <a:t>= </a:t>
            </a:r>
            <a:r>
              <a:rPr lang="en-US" sz="2400" dirty="0" smtClean="0"/>
              <a:t>Immediate Need + Long Term Planning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sz="2400" dirty="0" smtClean="0">
                <a:solidFill>
                  <a:srgbClr val="FF0000"/>
                </a:solidFill>
              </a:rPr>
              <a:t>Includes Performance Specification + Growth Capacity </a:t>
            </a:r>
          </a:p>
          <a:p>
            <a:r>
              <a:rPr lang="en-US" sz="2400" b="1" dirty="0" smtClean="0"/>
              <a:t>Install Value</a:t>
            </a:r>
            <a:r>
              <a:rPr lang="en-US" sz="3600" b="1" dirty="0" smtClean="0"/>
              <a:t> </a:t>
            </a:r>
            <a:r>
              <a:rPr lang="en-US" dirty="0" smtClean="0"/>
              <a:t>= </a:t>
            </a:r>
            <a:r>
              <a:rPr lang="en-US" sz="2400" dirty="0" err="1" smtClean="0">
                <a:solidFill>
                  <a:srgbClr val="FF0000"/>
                </a:solidFill>
              </a:rPr>
              <a:t>Craftmanship</a:t>
            </a:r>
            <a:r>
              <a:rPr lang="en-US" sz="2400" dirty="0" smtClean="0">
                <a:solidFill>
                  <a:srgbClr val="FF0000"/>
                </a:solidFill>
              </a:rPr>
              <a:t> + Attention to Detail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5029200"/>
            <a:ext cx="2057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2468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sz="2800" dirty="0" smtClean="0"/>
              <a:t>What is the Intended Life Span of the ITS System?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u="sng" dirty="0" smtClean="0">
                <a:solidFill>
                  <a:schemeClr val="accent2"/>
                </a:solidFill>
              </a:rPr>
              <a:t>Most ITS implementations have ILS of 15-20 years.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Includes Cable Media and Roadside Infrastructure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This does not include Network Specific Components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i="1" dirty="0" smtClean="0">
                <a:solidFill>
                  <a:srgbClr val="FF0000"/>
                </a:solidFill>
              </a:rPr>
              <a:t>MTBF</a:t>
            </a:r>
            <a:r>
              <a:rPr lang="en-US" i="1" dirty="0" smtClean="0"/>
              <a:t> ratings for these components are lower…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Component Risk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Environmental  Extremes </a:t>
            </a:r>
            <a:r>
              <a:rPr lang="en-US" sz="2400" dirty="0" smtClean="0"/>
              <a:t>(ex: Humidity, Lightning)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Proper Level of Surge Protection Level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2400" i="1" u="sng" dirty="0" smtClean="0">
                <a:solidFill>
                  <a:srgbClr val="FF0000"/>
                </a:solidFill>
              </a:rPr>
              <a:t>Electrical Source + Media level of Protection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Primary Protection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Secondary Protection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</a:t>
            </a:r>
            <a:endParaRPr lang="en-US" dirty="0" smtClean="0"/>
          </a:p>
          <a:p>
            <a:r>
              <a:rPr lang="en-US" dirty="0" smtClean="0"/>
              <a:t>Grade of Component (Hardened, Redundancy)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Physical Security (Prevent Theft!!)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Now and Later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Expected Bandwidth and Network Performance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Compatibility and Flexibility of Interfaces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Backbone Performance Headroom properly matched for  Capacity and Growth</a:t>
            </a:r>
          </a:p>
          <a:p>
            <a:pPr>
              <a:buNone/>
            </a:pPr>
            <a:endParaRPr lang="en-US" dirty="0" smtClean="0"/>
          </a:p>
          <a:p>
            <a:r>
              <a:rPr lang="en-US" i="1" dirty="0" smtClean="0">
                <a:solidFill>
                  <a:schemeClr val="tx2"/>
                </a:solidFill>
              </a:rPr>
              <a:t>Use Designs Based Upon </a:t>
            </a:r>
            <a:r>
              <a:rPr lang="en-US" u="sng" dirty="0" smtClean="0">
                <a:solidFill>
                  <a:schemeClr val="tx2"/>
                </a:solidFill>
              </a:rPr>
              <a:t>Non Proprietary </a:t>
            </a:r>
            <a:r>
              <a:rPr lang="en-US" i="1" dirty="0" smtClean="0">
                <a:solidFill>
                  <a:schemeClr val="tx2"/>
                </a:solidFill>
              </a:rPr>
              <a:t>Standards</a:t>
            </a:r>
            <a:endParaRPr lang="en-US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19757</TotalTime>
  <Words>1251</Words>
  <Application>Microsoft Office PowerPoint</Application>
  <PresentationFormat>On-screen Show (4:3)</PresentationFormat>
  <Paragraphs>301</Paragraphs>
  <Slides>34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Flow</vt:lpstr>
      <vt:lpstr>                            Leveraging Bandwidth  and Media Strategy  for the Implementation of Future ITS Backbone Technologies </vt:lpstr>
      <vt:lpstr>  </vt:lpstr>
      <vt:lpstr>Geographical Coverage  Challenges</vt:lpstr>
      <vt:lpstr>Industry Backbone Standards     Which backbones are appropriate for the ITS environment?</vt:lpstr>
      <vt:lpstr>  Investments Made in Infrastructure</vt:lpstr>
      <vt:lpstr> Long Term Value of Investments</vt:lpstr>
      <vt:lpstr>     </vt:lpstr>
      <vt:lpstr> Component Risk Factors</vt:lpstr>
      <vt:lpstr>Performance Now and Later</vt:lpstr>
      <vt:lpstr>   Typical Bandwidth Requirements for ITS Components</vt:lpstr>
      <vt:lpstr>Determining Network Performance</vt:lpstr>
      <vt:lpstr> Protocol Analysis Tools</vt:lpstr>
      <vt:lpstr> The IP Video Multicast Stream</vt:lpstr>
      <vt:lpstr> Bandwidth Strategy</vt:lpstr>
      <vt:lpstr>Media Strategy BACKBONE MEDIA OPTIONS </vt:lpstr>
      <vt:lpstr>  ITS Equipment Cabinet Layout</vt:lpstr>
      <vt:lpstr>TMC Monitoring Center Entrance/ER Facility</vt:lpstr>
      <vt:lpstr> Media Strategy- Proper Entrance  Cable Routing</vt:lpstr>
      <vt:lpstr>Fiber Optic Backbone Strategy</vt:lpstr>
      <vt:lpstr>     Use of High Performance Optical Connectors and Splicing </vt:lpstr>
      <vt:lpstr>   Field vs. Factory  Terminated Connectors </vt:lpstr>
      <vt:lpstr>SFF LC Single Mode Connectors</vt:lpstr>
      <vt:lpstr>   Principles of WDM</vt:lpstr>
      <vt:lpstr>Maximizing Fiber Performance</vt:lpstr>
      <vt:lpstr>Performance Verification</vt:lpstr>
      <vt:lpstr>   Optical Spectrum Analyzer</vt:lpstr>
      <vt:lpstr>Wireless Network Deployment</vt:lpstr>
      <vt:lpstr>Slide 28</vt:lpstr>
      <vt:lpstr>Future ITS Backbone Implementations</vt:lpstr>
      <vt:lpstr>ITS Future Applications</vt:lpstr>
      <vt:lpstr>ITS Future Applications (continued)</vt:lpstr>
      <vt:lpstr>ITS Future Trends of Certainty</vt:lpstr>
      <vt:lpstr> </vt:lpstr>
      <vt:lpstr>Reference Publications</vt:lpstr>
    </vt:vector>
  </TitlesOfParts>
  <Company>SEC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STANSELL STANDARDS CRAFT  INSTALLATION</dc:title>
  <dc:creator>tbennett</dc:creator>
  <cp:lastModifiedBy>tbennett</cp:lastModifiedBy>
  <cp:revision>873</cp:revision>
  <dcterms:created xsi:type="dcterms:W3CDTF">2008-06-06T14:49:07Z</dcterms:created>
  <dcterms:modified xsi:type="dcterms:W3CDTF">2009-10-07T16:27:32Z</dcterms:modified>
</cp:coreProperties>
</file>