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8" r:id="rId5"/>
    <p:sldId id="267" r:id="rId6"/>
    <p:sldId id="269" r:id="rId7"/>
    <p:sldId id="261" r:id="rId8"/>
    <p:sldId id="270" r:id="rId9"/>
    <p:sldId id="263" r:id="rId10"/>
    <p:sldId id="264" r:id="rId11"/>
    <p:sldId id="26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 autoAdjust="0"/>
  </p:normalViewPr>
  <p:slideViewPr>
    <p:cSldViewPr>
      <p:cViewPr>
        <p:scale>
          <a:sx n="75" d="100"/>
          <a:sy n="75" d="100"/>
        </p:scale>
        <p:origin x="-147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AC09BDA-A6EE-4F1C-9557-26979B8F0CB2}" type="datetimeFigureOut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BA126B-D507-4246-823B-69ECA2D56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1F7F56-BE6E-4B4D-AAAF-19B31C67ECC8}" type="datetimeFigureOut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031C649-F2D4-4339-AD47-096C74F90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1C649-F2D4-4339-AD47-096C74F90E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D729-6040-4004-B912-0E427D512DAB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9459B-287C-44F5-8094-0C22ED5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690CF-E4A9-46FD-8A0E-F0D58BFEB0D2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0E54-C936-492A-9CBB-77D70E1C1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43CD-DD3A-4006-AA9D-68774C94CCF7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8545E-7582-4716-AF84-C2F48F185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1CB5-CAAC-4005-9667-134E2FD44C62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E25B-1516-46B2-BEA5-66E96F1CD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36176-DD4B-4A32-B906-3A7129376C3E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78B16-BC56-4D12-AD2F-289FDAAC9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4004F-AB28-44B2-B805-B0785A036262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66D1C-FAC0-4A5C-987E-3F50A4756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4A12-EF75-45DC-9C24-022EA60FE3D4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BDD00-372A-49D2-9271-3D37F5A35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DC2CE-23AC-4011-90A5-F5B5E010063B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2D752-953D-40F6-A634-24EF041D6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B279-73F5-4932-97B0-1B35C9C977CF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8378-58F6-478E-8A39-3D5F8B121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EC2FF-CD71-48A6-A3DA-0A980E489347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19BBF-4E31-43A6-BEB9-12C4977D6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D7853-D02B-4242-B53F-C5BDF230F8BE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2632-4AE6-4FAB-8FBA-976AE2B29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009E3-0370-4E37-8795-F3B7D992976B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086D5-5C98-4F19-AE65-62F596C9D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45B297-61D2-4B5D-811A-90673DDBE62B}" type="datetime1">
              <a:rPr lang="en-US"/>
              <a:pPr>
                <a:defRPr/>
              </a:pPr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i="1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CIVIL  TREATMENT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0EA819-5351-47BC-86C0-64F0C1A84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header_03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934200" y="152400"/>
            <a:ext cx="2057400" cy="643169"/>
          </a:xfrm>
          <a:prstGeom prst="rect">
            <a:avLst/>
          </a:prstGeom>
          <a:ln>
            <a:noFill/>
          </a:ln>
          <a:effectLst>
            <a:reflection blurRad="6350" stA="50000" endA="300" endPos="38500" dist="50800" dir="5400000" sy="-100000" algn="bl" rotWithShape="0"/>
            <a:softEdge rad="112500"/>
          </a:effectLst>
        </p:spPr>
      </p:pic>
      <p:pic>
        <p:nvPicPr>
          <p:cNvPr id="8" name="Picture 7" descr="COF%20square%20blue%20Logo%20Left%20Text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52400" y="152400"/>
            <a:ext cx="2051844" cy="8382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cxnSp>
        <p:nvCxnSpPr>
          <p:cNvPr id="10" name="Straight Connector 9"/>
          <p:cNvCxnSpPr/>
          <p:nvPr userDrawn="1"/>
        </p:nvCxnSpPr>
        <p:spPr>
          <a:xfrm>
            <a:off x="2362200" y="228600"/>
            <a:ext cx="43434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362200" y="379413"/>
            <a:ext cx="4343400" cy="1587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362200" y="457200"/>
            <a:ext cx="43434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84DA7-390B-4101-9594-5CC99712963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3584575"/>
          </a:xfrm>
        </p:spPr>
        <p:txBody>
          <a:bodyPr/>
          <a:lstStyle/>
          <a:p>
            <a:pPr eaLnBrk="1" hangingPunct="1"/>
            <a:r>
              <a:rPr lang="en-US" smtClean="0"/>
              <a:t>Intelligent Transportation Systems in Franklin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FFFF"/>
                </a:solidFill>
              </a:rPr>
              <a:t>Eric Gardner, P.E.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FFFF"/>
                </a:solidFill>
              </a:rPr>
              <a:t>Director of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FFFF"/>
                </a:solidFill>
              </a:rPr>
              <a:t>(615) 791-3218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FFFF"/>
                </a:solidFill>
              </a:rPr>
              <a:t>ericg@franklintn.gov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2866E2-2F67-4D36-87C0-E5BEEE5412C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C2891-12DF-4AA5-9DE1-3B3999DA498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sz="4000" smtClean="0"/>
              <a:t>Regional Significance of the ITS Infrastructure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The Nashville Regional ITS Architecture from 2003.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</a:rPr>
              <a:t>MPO is currently updating.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TDOT’s Current ITS project is currently installed to Concord Rd. at I-65 in Brentwood.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City of Brentwood currently has an ITS infrastructure in place throughout the city.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City of Franklin’s ITS Project is running conduit to the border with Brentwood.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Conduit being added to I-65 Widening Project from SR 96 E to SR 840.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412305-B084-4829-80E2-0F0EA69702A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6000" smtClean="0"/>
              <a:t>Questions???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3352800"/>
            <a:ext cx="8229600" cy="31543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000" smtClean="0"/>
              <a:t>Eric Gardner, P.E.</a:t>
            </a:r>
          </a:p>
          <a:p>
            <a:pPr algn="ctr">
              <a:buFont typeface="Arial" charset="0"/>
              <a:buNone/>
            </a:pPr>
            <a:r>
              <a:rPr lang="en-US" sz="2000" smtClean="0"/>
              <a:t>Director of Engineer</a:t>
            </a:r>
          </a:p>
          <a:p>
            <a:pPr algn="ctr">
              <a:buFont typeface="Arial" charset="0"/>
              <a:buNone/>
            </a:pPr>
            <a:r>
              <a:rPr lang="en-US" sz="2000" smtClean="0"/>
              <a:t>City of Franklin</a:t>
            </a:r>
          </a:p>
          <a:p>
            <a:pPr algn="ctr">
              <a:buFont typeface="Arial" charset="0"/>
              <a:buNone/>
            </a:pPr>
            <a:r>
              <a:rPr lang="en-US" sz="2000" smtClean="0"/>
              <a:t>ericg@franklintn.gov</a:t>
            </a:r>
          </a:p>
          <a:p>
            <a:pPr algn="ctr">
              <a:buFont typeface="Arial" charset="0"/>
              <a:buNone/>
            </a:pPr>
            <a:r>
              <a:rPr lang="en-US" sz="2000" smtClean="0"/>
              <a:t>Call: 615.791.3218</a:t>
            </a:r>
          </a:p>
          <a:p>
            <a:endParaRPr lang="en-US" sz="2800" smtClean="0"/>
          </a:p>
        </p:txBody>
      </p:sp>
      <p:pic>
        <p:nvPicPr>
          <p:cNvPr id="29700" name="Picture 5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133600"/>
            <a:ext cx="162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63086-88D8-4841-976F-0F23CBA7C6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0" name="Rectangle 4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r>
              <a:rPr lang="en-US" smtClean="0"/>
              <a:t>City of Franklin’s ITS History</a:t>
            </a:r>
          </a:p>
        </p:txBody>
      </p:sp>
      <p:sp>
        <p:nvSpPr>
          <p:cNvPr id="17411" name="Rectangle 5"/>
          <p:cNvSpPr>
            <a:spLocks noGrp="1"/>
          </p:cNvSpPr>
          <p:nvPr>
            <p:ph type="body" sz="half" idx="1"/>
          </p:nvPr>
        </p:nvSpPr>
        <p:spPr>
          <a:xfrm>
            <a:off x="457200" y="2133600"/>
            <a:ext cx="4038600" cy="3840163"/>
          </a:xfrm>
        </p:spPr>
        <p:txBody>
          <a:bodyPr/>
          <a:lstStyle/>
          <a:p>
            <a:r>
              <a:rPr lang="en-US" sz="2400" smtClean="0"/>
              <a:t>1996 – Met w/ USDOT in Washington D. C.</a:t>
            </a:r>
          </a:p>
          <a:p>
            <a:r>
              <a:rPr lang="en-US" sz="2400" smtClean="0"/>
              <a:t>1999 to 2002 – Over $3.0 million in Federal Funding secured to build the Traffic Operations Center (TOC) and the SR 96 E System of 4 CCTV cameras and communications with 12 signalized intersections.</a:t>
            </a:r>
          </a:p>
        </p:txBody>
      </p:sp>
      <p:pic>
        <p:nvPicPr>
          <p:cNvPr id="17412" name="Picture 9" descr="2006 1-24-06 eric 0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347913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307CE-CB15-495C-99BE-AFCEA4FD1E6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r>
              <a:rPr lang="en-US" smtClean="0"/>
              <a:t>City of Franklin’s ITS History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April 2002 – TOC Open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Fiber connection to 12 intersections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Hardwire interconnect with 8 intersections in CBD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April 2002 to 2006 – Pre ITS Master Plan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No New CCTV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Addition of 2 intersections on Fiber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Addition of 1 intersection on Hardwire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chemeClr val="tx1"/>
                </a:solidFill>
              </a:rPr>
              <a:t>Implementation of a Spread-spectrum radio interconnect with 24 intersections.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City of Franklin’s ITS History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2006 - ITS Master Plan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Defined the ITS Network for full system build out</a:t>
            </a:r>
          </a:p>
          <a:p>
            <a:pPr lvl="2"/>
            <a:r>
              <a:rPr lang="en-US" smtClean="0"/>
              <a:t>Using Existing Planned Roadway Construction</a:t>
            </a:r>
          </a:p>
          <a:p>
            <a:pPr lvl="2"/>
            <a:r>
              <a:rPr lang="en-US" smtClean="0"/>
              <a:t>Provisions for Infrastructure as part of development</a:t>
            </a:r>
          </a:p>
          <a:p>
            <a:pPr lvl="2"/>
            <a:r>
              <a:rPr lang="en-US" smtClean="0"/>
              <a:t>Small scale City projects to fill gaps in the network</a:t>
            </a:r>
          </a:p>
          <a:p>
            <a:pPr lvl="2"/>
            <a:r>
              <a:rPr lang="en-US" smtClean="0"/>
              <a:t>Proposal for MPO on upcoming Regional Transportation Plan 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Amended to the Major Thoroughfare Plan</a:t>
            </a:r>
          </a:p>
          <a:p>
            <a:pPr lvl="2"/>
            <a:r>
              <a:rPr lang="en-US" smtClean="0"/>
              <a:t>Identifies ITS Infrastructure as part of Impact Analysis</a:t>
            </a:r>
          </a:p>
          <a:p>
            <a:pPr lvl="1">
              <a:buFont typeface="Arial" charset="0"/>
              <a:buNone/>
            </a:pPr>
            <a:endParaRPr lang="en-US" smtClean="0">
              <a:solidFill>
                <a:schemeClr val="tx1"/>
              </a:solidFill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2006 ITS Master Plan</a:t>
            </a:r>
          </a:p>
        </p:txBody>
      </p:sp>
      <p:pic>
        <p:nvPicPr>
          <p:cNvPr id="20482" name="Content Placeholder 5" descr="itsplandeptm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775" y="1143000"/>
            <a:ext cx="8166100" cy="52847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C3161-D6C6-4C11-A5C8-AAD54250CC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2006 ITS Master Plan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Post 2006 ITS Master Plan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2 CCTV Cameras added through TDOT Projects with 8,000 lf of 3” PVC and Pull boxes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4 CCTV Cameras added through COF Projects with 10,000 lf of 3” PVC, pull boxes, 4,000 lf of 48 ct Fiber.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2 CCTV Cameras added by Development with over 12,000 lf of 3” PVC and pull boxes.</a:t>
            </a:r>
          </a:p>
          <a:p>
            <a:pPr lvl="1"/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58832-CB01-426E-AC09-0ACC1BF5F1E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/>
          <a:lstStyle/>
          <a:p>
            <a:r>
              <a:rPr lang="en-US" smtClean="0"/>
              <a:t>City of Franklin’s ITS History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smtClean="0"/>
              <a:t>2007 – Traffic Operations Center Software Upgrade</a:t>
            </a:r>
          </a:p>
          <a:p>
            <a:r>
              <a:rPr lang="en-US" smtClean="0"/>
              <a:t>2008 – Traffic Operations Center Infrastructure and Upgrades</a:t>
            </a:r>
          </a:p>
          <a:p>
            <a:r>
              <a:rPr lang="en-US" smtClean="0"/>
              <a:t>2009 – Franklin ITS Phase 1 (ARRA 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2009 ARRA ITS Project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ph idx="1"/>
          </p:nvPr>
        </p:nvGraphicFramePr>
        <p:xfrm>
          <a:off x="2438400" y="1143000"/>
          <a:ext cx="4130675" cy="5410200"/>
        </p:xfrm>
        <a:graphic>
          <a:graphicData uri="http://schemas.openxmlformats.org/presentationml/2006/ole">
            <p:oleObj spid="_x0000_s26629" name="Acrobat Document" r:id="rId3" imgW="8910000" imgH="1377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6B08E-9780-487D-958D-AB89E103472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ITS Funding Sources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229600" cy="13716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Include ITS Infrastructure as part of other Projects.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Federal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STP Funding – Typically 80/20 Local Match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04800" y="2590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Mack Hatcher Memorial Pkwy (SR 397) widening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Mack Hatcher Memorial Pkwy (SR397)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304800" y="3962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Carothers Phase 1, 2 and 3. 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latin typeface="+mn-lt"/>
              </a:rPr>
              <a:t>Hillsboro Road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304800" y="55626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Rachel Springs Development.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Highwoods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Development.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5" descr="itsplandeptma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5775" y="1143000"/>
            <a:ext cx="8166100" cy="5284788"/>
          </a:xfrm>
        </p:spPr>
      </p:pic>
      <p:sp>
        <p:nvSpPr>
          <p:cNvPr id="13" name="Freeform 12"/>
          <p:cNvSpPr/>
          <p:nvPr/>
        </p:nvSpPr>
        <p:spPr>
          <a:xfrm>
            <a:off x="2626783" y="2501900"/>
            <a:ext cx="1068917" cy="1727200"/>
          </a:xfrm>
          <a:custGeom>
            <a:avLst/>
            <a:gdLst>
              <a:gd name="connsiteX0" fmla="*/ 992717 w 1068917"/>
              <a:gd name="connsiteY0" fmla="*/ 0 h 1727200"/>
              <a:gd name="connsiteX1" fmla="*/ 472017 w 1068917"/>
              <a:gd name="connsiteY1" fmla="*/ 50800 h 1727200"/>
              <a:gd name="connsiteX2" fmla="*/ 230717 w 1068917"/>
              <a:gd name="connsiteY2" fmla="*/ 101600 h 1727200"/>
              <a:gd name="connsiteX3" fmla="*/ 103717 w 1068917"/>
              <a:gd name="connsiteY3" fmla="*/ 215900 h 1727200"/>
              <a:gd name="connsiteX4" fmla="*/ 27517 w 1068917"/>
              <a:gd name="connsiteY4" fmla="*/ 482600 h 1727200"/>
              <a:gd name="connsiteX5" fmla="*/ 2117 w 1068917"/>
              <a:gd name="connsiteY5" fmla="*/ 863600 h 1727200"/>
              <a:gd name="connsiteX6" fmla="*/ 27517 w 1068917"/>
              <a:gd name="connsiteY6" fmla="*/ 1117600 h 1727200"/>
              <a:gd name="connsiteX7" fmla="*/ 167217 w 1068917"/>
              <a:gd name="connsiteY7" fmla="*/ 1358900 h 1727200"/>
              <a:gd name="connsiteX8" fmla="*/ 345017 w 1068917"/>
              <a:gd name="connsiteY8" fmla="*/ 1498600 h 1727200"/>
              <a:gd name="connsiteX9" fmla="*/ 624417 w 1068917"/>
              <a:gd name="connsiteY9" fmla="*/ 1612900 h 1727200"/>
              <a:gd name="connsiteX10" fmla="*/ 738717 w 1068917"/>
              <a:gd name="connsiteY10" fmla="*/ 1612900 h 1727200"/>
              <a:gd name="connsiteX11" fmla="*/ 840317 w 1068917"/>
              <a:gd name="connsiteY11" fmla="*/ 1676400 h 1727200"/>
              <a:gd name="connsiteX12" fmla="*/ 1068917 w 1068917"/>
              <a:gd name="connsiteY1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8917" h="1727200">
                <a:moveTo>
                  <a:pt x="992717" y="0"/>
                </a:moveTo>
                <a:cubicBezTo>
                  <a:pt x="795867" y="16933"/>
                  <a:pt x="599017" y="33867"/>
                  <a:pt x="472017" y="50800"/>
                </a:cubicBezTo>
                <a:cubicBezTo>
                  <a:pt x="345017" y="67733"/>
                  <a:pt x="292100" y="74083"/>
                  <a:pt x="230717" y="101600"/>
                </a:cubicBezTo>
                <a:cubicBezTo>
                  <a:pt x="169334" y="129117"/>
                  <a:pt x="137584" y="152400"/>
                  <a:pt x="103717" y="215900"/>
                </a:cubicBezTo>
                <a:cubicBezTo>
                  <a:pt x="69850" y="279400"/>
                  <a:pt x="44450" y="374650"/>
                  <a:pt x="27517" y="482600"/>
                </a:cubicBezTo>
                <a:cubicBezTo>
                  <a:pt x="10584" y="590550"/>
                  <a:pt x="2117" y="757767"/>
                  <a:pt x="2117" y="863600"/>
                </a:cubicBezTo>
                <a:cubicBezTo>
                  <a:pt x="2117" y="969433"/>
                  <a:pt x="0" y="1035050"/>
                  <a:pt x="27517" y="1117600"/>
                </a:cubicBezTo>
                <a:cubicBezTo>
                  <a:pt x="55034" y="1200150"/>
                  <a:pt x="114300" y="1295400"/>
                  <a:pt x="167217" y="1358900"/>
                </a:cubicBezTo>
                <a:cubicBezTo>
                  <a:pt x="220134" y="1422400"/>
                  <a:pt x="268817" y="1456267"/>
                  <a:pt x="345017" y="1498600"/>
                </a:cubicBezTo>
                <a:cubicBezTo>
                  <a:pt x="421217" y="1540933"/>
                  <a:pt x="558800" y="1593850"/>
                  <a:pt x="624417" y="1612900"/>
                </a:cubicBezTo>
                <a:cubicBezTo>
                  <a:pt x="690034" y="1631950"/>
                  <a:pt x="702734" y="1602317"/>
                  <a:pt x="738717" y="1612900"/>
                </a:cubicBezTo>
                <a:cubicBezTo>
                  <a:pt x="774700" y="1623483"/>
                  <a:pt x="785284" y="1657350"/>
                  <a:pt x="840317" y="1676400"/>
                </a:cubicBezTo>
                <a:cubicBezTo>
                  <a:pt x="895350" y="1695450"/>
                  <a:pt x="982133" y="1711325"/>
                  <a:pt x="1068917" y="1727200"/>
                </a:cubicBezTo>
              </a:path>
            </a:pathLst>
          </a:custGeom>
          <a:ln w="952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32200" y="2429933"/>
            <a:ext cx="1096433" cy="1820334"/>
          </a:xfrm>
          <a:custGeom>
            <a:avLst/>
            <a:gdLst>
              <a:gd name="connsiteX0" fmla="*/ 0 w 1096433"/>
              <a:gd name="connsiteY0" fmla="*/ 84667 h 1820334"/>
              <a:gd name="connsiteX1" fmla="*/ 177800 w 1096433"/>
              <a:gd name="connsiteY1" fmla="*/ 59267 h 1820334"/>
              <a:gd name="connsiteX2" fmla="*/ 406400 w 1096433"/>
              <a:gd name="connsiteY2" fmla="*/ 8467 h 1820334"/>
              <a:gd name="connsiteX3" fmla="*/ 584200 w 1096433"/>
              <a:gd name="connsiteY3" fmla="*/ 8467 h 1820334"/>
              <a:gd name="connsiteX4" fmla="*/ 787400 w 1096433"/>
              <a:gd name="connsiteY4" fmla="*/ 59267 h 1820334"/>
              <a:gd name="connsiteX5" fmla="*/ 1028700 w 1096433"/>
              <a:gd name="connsiteY5" fmla="*/ 198967 h 1820334"/>
              <a:gd name="connsiteX6" fmla="*/ 1092200 w 1096433"/>
              <a:gd name="connsiteY6" fmla="*/ 313267 h 1820334"/>
              <a:gd name="connsiteX7" fmla="*/ 1054100 w 1096433"/>
              <a:gd name="connsiteY7" fmla="*/ 402167 h 1820334"/>
              <a:gd name="connsiteX8" fmla="*/ 1003300 w 1096433"/>
              <a:gd name="connsiteY8" fmla="*/ 465667 h 1820334"/>
              <a:gd name="connsiteX9" fmla="*/ 939800 w 1096433"/>
              <a:gd name="connsiteY9" fmla="*/ 732367 h 1820334"/>
              <a:gd name="connsiteX10" fmla="*/ 901700 w 1096433"/>
              <a:gd name="connsiteY10" fmla="*/ 999067 h 1820334"/>
              <a:gd name="connsiteX11" fmla="*/ 901700 w 1096433"/>
              <a:gd name="connsiteY11" fmla="*/ 1176867 h 1820334"/>
              <a:gd name="connsiteX12" fmla="*/ 927100 w 1096433"/>
              <a:gd name="connsiteY12" fmla="*/ 1329267 h 1820334"/>
              <a:gd name="connsiteX13" fmla="*/ 927100 w 1096433"/>
              <a:gd name="connsiteY13" fmla="*/ 1405467 h 1820334"/>
              <a:gd name="connsiteX14" fmla="*/ 876300 w 1096433"/>
              <a:gd name="connsiteY14" fmla="*/ 1519767 h 1820334"/>
              <a:gd name="connsiteX15" fmla="*/ 787400 w 1096433"/>
              <a:gd name="connsiteY15" fmla="*/ 1545167 h 1820334"/>
              <a:gd name="connsiteX16" fmla="*/ 647700 w 1096433"/>
              <a:gd name="connsiteY16" fmla="*/ 1532467 h 1820334"/>
              <a:gd name="connsiteX17" fmla="*/ 520700 w 1096433"/>
              <a:gd name="connsiteY17" fmla="*/ 1634067 h 1820334"/>
              <a:gd name="connsiteX18" fmla="*/ 381000 w 1096433"/>
              <a:gd name="connsiteY18" fmla="*/ 1761067 h 1820334"/>
              <a:gd name="connsiteX19" fmla="*/ 304800 w 1096433"/>
              <a:gd name="connsiteY19" fmla="*/ 1811867 h 1820334"/>
              <a:gd name="connsiteX20" fmla="*/ 76200 w 1096433"/>
              <a:gd name="connsiteY20" fmla="*/ 1811867 h 182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6433" h="1820334">
                <a:moveTo>
                  <a:pt x="0" y="84667"/>
                </a:moveTo>
                <a:cubicBezTo>
                  <a:pt x="55033" y="78317"/>
                  <a:pt x="110067" y="71967"/>
                  <a:pt x="177800" y="59267"/>
                </a:cubicBezTo>
                <a:cubicBezTo>
                  <a:pt x="245533" y="46567"/>
                  <a:pt x="338667" y="16934"/>
                  <a:pt x="406400" y="8467"/>
                </a:cubicBezTo>
                <a:cubicBezTo>
                  <a:pt x="474133" y="0"/>
                  <a:pt x="520700" y="0"/>
                  <a:pt x="584200" y="8467"/>
                </a:cubicBezTo>
                <a:cubicBezTo>
                  <a:pt x="647700" y="16934"/>
                  <a:pt x="713317" y="27517"/>
                  <a:pt x="787400" y="59267"/>
                </a:cubicBezTo>
                <a:cubicBezTo>
                  <a:pt x="861483" y="91017"/>
                  <a:pt x="977900" y="156634"/>
                  <a:pt x="1028700" y="198967"/>
                </a:cubicBezTo>
                <a:cubicBezTo>
                  <a:pt x="1079500" y="241300"/>
                  <a:pt x="1087967" y="279400"/>
                  <a:pt x="1092200" y="313267"/>
                </a:cubicBezTo>
                <a:cubicBezTo>
                  <a:pt x="1096433" y="347134"/>
                  <a:pt x="1068917" y="376767"/>
                  <a:pt x="1054100" y="402167"/>
                </a:cubicBezTo>
                <a:cubicBezTo>
                  <a:pt x="1039283" y="427567"/>
                  <a:pt x="1022350" y="410634"/>
                  <a:pt x="1003300" y="465667"/>
                </a:cubicBezTo>
                <a:cubicBezTo>
                  <a:pt x="984250" y="520700"/>
                  <a:pt x="956733" y="643467"/>
                  <a:pt x="939800" y="732367"/>
                </a:cubicBezTo>
                <a:cubicBezTo>
                  <a:pt x="922867" y="821267"/>
                  <a:pt x="908050" y="924984"/>
                  <a:pt x="901700" y="999067"/>
                </a:cubicBezTo>
                <a:cubicBezTo>
                  <a:pt x="895350" y="1073150"/>
                  <a:pt x="897467" y="1121834"/>
                  <a:pt x="901700" y="1176867"/>
                </a:cubicBezTo>
                <a:cubicBezTo>
                  <a:pt x="905933" y="1231900"/>
                  <a:pt x="922867" y="1291167"/>
                  <a:pt x="927100" y="1329267"/>
                </a:cubicBezTo>
                <a:cubicBezTo>
                  <a:pt x="931333" y="1367367"/>
                  <a:pt x="935567" y="1373717"/>
                  <a:pt x="927100" y="1405467"/>
                </a:cubicBezTo>
                <a:cubicBezTo>
                  <a:pt x="918633" y="1437217"/>
                  <a:pt x="899583" y="1496484"/>
                  <a:pt x="876300" y="1519767"/>
                </a:cubicBezTo>
                <a:cubicBezTo>
                  <a:pt x="853017" y="1543050"/>
                  <a:pt x="825500" y="1543050"/>
                  <a:pt x="787400" y="1545167"/>
                </a:cubicBezTo>
                <a:cubicBezTo>
                  <a:pt x="749300" y="1547284"/>
                  <a:pt x="692150" y="1517650"/>
                  <a:pt x="647700" y="1532467"/>
                </a:cubicBezTo>
                <a:cubicBezTo>
                  <a:pt x="603250" y="1547284"/>
                  <a:pt x="565150" y="1595967"/>
                  <a:pt x="520700" y="1634067"/>
                </a:cubicBezTo>
                <a:cubicBezTo>
                  <a:pt x="476250" y="1672167"/>
                  <a:pt x="416983" y="1731434"/>
                  <a:pt x="381000" y="1761067"/>
                </a:cubicBezTo>
                <a:cubicBezTo>
                  <a:pt x="345017" y="1790700"/>
                  <a:pt x="355600" y="1803400"/>
                  <a:pt x="304800" y="1811867"/>
                </a:cubicBezTo>
                <a:cubicBezTo>
                  <a:pt x="254000" y="1820334"/>
                  <a:pt x="165100" y="1816100"/>
                  <a:pt x="76200" y="1811867"/>
                </a:cubicBezTo>
              </a:path>
            </a:pathLst>
          </a:custGeom>
          <a:ln w="952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245100" y="2628900"/>
            <a:ext cx="190500" cy="863600"/>
          </a:xfrm>
          <a:custGeom>
            <a:avLst/>
            <a:gdLst>
              <a:gd name="connsiteX0" fmla="*/ 190500 w 190500"/>
              <a:gd name="connsiteY0" fmla="*/ 0 h 863600"/>
              <a:gd name="connsiteX1" fmla="*/ 139700 w 190500"/>
              <a:gd name="connsiteY1" fmla="*/ 152400 h 863600"/>
              <a:gd name="connsiteX2" fmla="*/ 101600 w 190500"/>
              <a:gd name="connsiteY2" fmla="*/ 279400 h 863600"/>
              <a:gd name="connsiteX3" fmla="*/ 88900 w 190500"/>
              <a:gd name="connsiteY3" fmla="*/ 419100 h 863600"/>
              <a:gd name="connsiteX4" fmla="*/ 50800 w 190500"/>
              <a:gd name="connsiteY4" fmla="*/ 609600 h 863600"/>
              <a:gd name="connsiteX5" fmla="*/ 38100 w 190500"/>
              <a:gd name="connsiteY5" fmla="*/ 774700 h 863600"/>
              <a:gd name="connsiteX6" fmla="*/ 0 w 190500"/>
              <a:gd name="connsiteY6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500" h="863600">
                <a:moveTo>
                  <a:pt x="190500" y="0"/>
                </a:moveTo>
                <a:cubicBezTo>
                  <a:pt x="172508" y="52916"/>
                  <a:pt x="154517" y="105833"/>
                  <a:pt x="139700" y="152400"/>
                </a:cubicBezTo>
                <a:cubicBezTo>
                  <a:pt x="124883" y="198967"/>
                  <a:pt x="110067" y="234950"/>
                  <a:pt x="101600" y="279400"/>
                </a:cubicBezTo>
                <a:cubicBezTo>
                  <a:pt x="93133" y="323850"/>
                  <a:pt x="97367" y="364067"/>
                  <a:pt x="88900" y="419100"/>
                </a:cubicBezTo>
                <a:cubicBezTo>
                  <a:pt x="80433" y="474133"/>
                  <a:pt x="59267" y="550333"/>
                  <a:pt x="50800" y="609600"/>
                </a:cubicBezTo>
                <a:cubicBezTo>
                  <a:pt x="42333" y="668867"/>
                  <a:pt x="46567" y="732367"/>
                  <a:pt x="38100" y="774700"/>
                </a:cubicBezTo>
                <a:cubicBezTo>
                  <a:pt x="29633" y="817033"/>
                  <a:pt x="14816" y="840316"/>
                  <a:pt x="0" y="863600"/>
                </a:cubicBezTo>
              </a:path>
            </a:pathLst>
          </a:custGeom>
          <a:ln w="952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19500" y="2489200"/>
            <a:ext cx="203200" cy="647700"/>
          </a:xfrm>
          <a:custGeom>
            <a:avLst/>
            <a:gdLst>
              <a:gd name="connsiteX0" fmla="*/ 203200 w 203200"/>
              <a:gd name="connsiteY0" fmla="*/ 647700 h 647700"/>
              <a:gd name="connsiteX1" fmla="*/ 127000 w 203200"/>
              <a:gd name="connsiteY1" fmla="*/ 508000 h 647700"/>
              <a:gd name="connsiteX2" fmla="*/ 63500 w 203200"/>
              <a:gd name="connsiteY2" fmla="*/ 368300 h 647700"/>
              <a:gd name="connsiteX3" fmla="*/ 25400 w 203200"/>
              <a:gd name="connsiteY3" fmla="*/ 152400 h 647700"/>
              <a:gd name="connsiteX4" fmla="*/ 0 w 2032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647700">
                <a:moveTo>
                  <a:pt x="203200" y="647700"/>
                </a:moveTo>
                <a:cubicBezTo>
                  <a:pt x="176741" y="601133"/>
                  <a:pt x="150283" y="554567"/>
                  <a:pt x="127000" y="508000"/>
                </a:cubicBezTo>
                <a:cubicBezTo>
                  <a:pt x="103717" y="461433"/>
                  <a:pt x="80433" y="427567"/>
                  <a:pt x="63500" y="368300"/>
                </a:cubicBezTo>
                <a:cubicBezTo>
                  <a:pt x="46567" y="309033"/>
                  <a:pt x="35983" y="213783"/>
                  <a:pt x="25400" y="152400"/>
                </a:cubicBezTo>
                <a:cubicBezTo>
                  <a:pt x="14817" y="91017"/>
                  <a:pt x="7408" y="45508"/>
                  <a:pt x="0" y="0"/>
                </a:cubicBezTo>
              </a:path>
            </a:pathLst>
          </a:custGeom>
          <a:ln w="952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72000" y="3721100"/>
            <a:ext cx="152400" cy="12700"/>
          </a:xfrm>
          <a:custGeom>
            <a:avLst/>
            <a:gdLst>
              <a:gd name="connsiteX0" fmla="*/ 152400 w 152400"/>
              <a:gd name="connsiteY0" fmla="*/ 0 h 12700"/>
              <a:gd name="connsiteX1" fmla="*/ 0 w 152400"/>
              <a:gd name="connsiteY1" fmla="*/ 1270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" h="12700">
                <a:moveTo>
                  <a:pt x="152400" y="0"/>
                </a:moveTo>
                <a:lnTo>
                  <a:pt x="0" y="12700"/>
                </a:lnTo>
              </a:path>
            </a:pathLst>
          </a:custGeom>
          <a:ln w="952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463</Words>
  <Application>Microsoft Office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Acrobat Document</vt:lpstr>
      <vt:lpstr>Intelligent Transportation Systems in Franklin</vt:lpstr>
      <vt:lpstr>City of Franklin’s ITS History</vt:lpstr>
      <vt:lpstr>City of Franklin’s ITS History</vt:lpstr>
      <vt:lpstr>City of Franklin’s ITS History</vt:lpstr>
      <vt:lpstr>2006 ITS Master Plan</vt:lpstr>
      <vt:lpstr>2006 ITS Master Plan</vt:lpstr>
      <vt:lpstr>City of Franklin’s ITS History</vt:lpstr>
      <vt:lpstr>2009 ARRA ITS Project</vt:lpstr>
      <vt:lpstr>ITS Funding Sources</vt:lpstr>
      <vt:lpstr>Regional Significance of the ITS Infrastructure</vt:lpstr>
      <vt:lpstr>Questions???</vt:lpstr>
    </vt:vector>
  </TitlesOfParts>
  <Company>City of Franklin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</dc:creator>
  <cp:lastModifiedBy>ericg</cp:lastModifiedBy>
  <cp:revision>33</cp:revision>
  <dcterms:created xsi:type="dcterms:W3CDTF">2009-03-24T12:40:59Z</dcterms:created>
  <dcterms:modified xsi:type="dcterms:W3CDTF">2009-10-01T22:22:15Z</dcterms:modified>
</cp:coreProperties>
</file>