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BFB0-8177-6DB5-E698-36C350C34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A4A37-320D-CE4D-9098-398D5385F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BAD5D-8946-3CA8-0CC2-8AD10740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1A6-8E76-4E3C-9652-8C22AB276F76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64050-D960-A7AD-6C5D-B8E27BAD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FBA17-A26F-1C1C-C40F-9CD251C8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ABB-E42D-40BE-825E-B4D1F842C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512A-2E91-BAA0-E805-EC75796E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8CAFF-0AE3-0A1C-4FEC-996A0EB6C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BC75-8812-DCC0-DEB2-19260B4E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1A6-8E76-4E3C-9652-8C22AB276F76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4EEF-2EE8-9C15-DCF7-83AEAEB1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81BB-84DC-F7AE-E036-10AE771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ABB-E42D-40BE-825E-B4D1F842C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6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9D736-F16E-6CAF-98A7-948ABA8BC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4FAB6-1E27-7EBA-3B67-0193D3114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7ED3-F407-4B27-3EB6-F3932D11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1A6-8E76-4E3C-9652-8C22AB276F76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1CC0-AD7A-353B-43B8-65C801DF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9A79-1A23-B225-B96D-D5930C8F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ABB-E42D-40BE-825E-B4D1F842C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63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C032-602B-D1A4-9273-D8FEB9E5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5BD28-A9AC-E329-D176-EB9A04F2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179E-F013-AC38-DAB0-D3C2FEE9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1A6-8E76-4E3C-9652-8C22AB276F76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DAF5-89CA-41CF-9753-89CA57A7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083B4-4C83-B660-EE81-D50B0065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ABB-E42D-40BE-825E-B4D1F842C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18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1C52-9D8E-C1C8-14BB-7CA28CAD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F7609-A684-0F8F-E85B-CFEF83D16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A85F-39F3-09A9-0EBB-02F6EA0D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1A6-8E76-4E3C-9652-8C22AB276F76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C815-130E-4375-3839-F0019E29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0C7A-D8BF-E024-222C-3422C06B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ABB-E42D-40BE-825E-B4D1F842C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1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822D-9A72-CC00-E410-E5C6B484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C6B2-116C-BE74-3329-20D68EC7B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77AAA-F067-A2F4-7B2B-E32604BF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76A8B-0C82-07FA-C87C-C1DE7DCC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1A6-8E76-4E3C-9652-8C22AB276F76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BE028-E80C-A4E2-E7FE-D11E504A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31C9E-5FBD-FDF8-0325-59D53B65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ABB-E42D-40BE-825E-B4D1F842C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9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5BBF-7E36-C03E-323A-3E0F3698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46B6-70E6-33F1-E418-1A44FC93A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2A741-6255-36E1-CF91-62032584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16372-803D-2593-5295-E2230B13E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E1D51-4CA2-FDA6-2E99-DA82D0378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CE3B6-9A06-DF05-23CD-831A3EA1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1A6-8E76-4E3C-9652-8C22AB276F76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74B51-3393-08CA-0401-0FBBBC9A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6EAAD-A6D2-39AA-C924-4B84AAF9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ABB-E42D-40BE-825E-B4D1F842C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9F94-A088-7E92-7B54-55CF66B8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06BB5-E488-42F8-2EE0-EE539D01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1A6-8E76-4E3C-9652-8C22AB276F76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9E4C1-C237-CF77-B83E-877EC695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52531-FE98-80B3-B7BE-EBB70AC3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ABB-E42D-40BE-825E-B4D1F842C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5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0E814-1E3D-3CB8-6B8D-D8DAFDF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1A6-8E76-4E3C-9652-8C22AB276F76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FDEB1-C704-4004-F5CA-11B2CD4C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68FAA-B45A-E4AB-84B7-6453DDAC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ABB-E42D-40BE-825E-B4D1F842C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2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BCEA-0A19-591D-1399-8D391243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6AD-E73F-3B77-4C71-39BB38A4A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7F23D-E6AD-C160-2813-78ABDE019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7CCA5-2194-2B09-C8B2-5F20F2EB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1A6-8E76-4E3C-9652-8C22AB276F76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81181-B762-3929-0DEB-E1C18325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29AAE-0AEE-367B-5293-1218517B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ABB-E42D-40BE-825E-B4D1F842C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8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074D-949C-5A34-5D07-07CD48A4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E922B-3460-6177-02EB-939EBEBC1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3E203-23F6-6576-1A4B-2A93498BC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7538-AD50-253B-01F1-9DD8ABE1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C1A6-8E76-4E3C-9652-8C22AB276F76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90CEA-BD4B-736A-07A7-B677E34A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FA3F6-A1ED-A315-5974-AA87FB59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4ABB-E42D-40BE-825E-B4D1F842C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4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3F9EB-2B41-38F2-328C-6748856F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C2B3A-C92B-8D6E-279C-E78BA8B6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6C2F-7440-07F3-5E32-7645C4045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6C1A6-8E76-4E3C-9652-8C22AB276F76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765C5-CAA5-AEDB-10BB-B1E0DE88E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68681-6BA2-42E9-556A-6983C2A25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34ABB-E42D-40BE-825E-B4D1F842C2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EDEE6B-38CB-E9E7-E6BE-A517B69C659E}"/>
              </a:ext>
            </a:extLst>
          </p:cNvPr>
          <p:cNvSpPr/>
          <p:nvPr/>
        </p:nvSpPr>
        <p:spPr>
          <a:xfrm>
            <a:off x="513183" y="933061"/>
            <a:ext cx="2239347" cy="19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COLLECTING THE DATASET:</a:t>
            </a:r>
          </a:p>
          <a:p>
            <a:pPr algn="ctr"/>
            <a:r>
              <a:rPr lang="en-IN" dirty="0"/>
              <a:t>Contains a set of transactions in the blockchain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809A4-6939-0B5D-FA6D-3D94BF2098DD}"/>
              </a:ext>
            </a:extLst>
          </p:cNvPr>
          <p:cNvSpPr txBox="1"/>
          <p:nvPr/>
        </p:nvSpPr>
        <p:spPr>
          <a:xfrm>
            <a:off x="4320072" y="186612"/>
            <a:ext cx="486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FRAUD DETECTION IN BLOCKCHAIN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0FE5DF-CFB0-C613-6CB2-3C32425E697A}"/>
              </a:ext>
            </a:extLst>
          </p:cNvPr>
          <p:cNvSpPr/>
          <p:nvPr/>
        </p:nvSpPr>
        <p:spPr>
          <a:xfrm>
            <a:off x="4745395" y="933061"/>
            <a:ext cx="2167812" cy="1996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 a Heterogenous Graph</a:t>
            </a:r>
          </a:p>
          <a:p>
            <a:pPr algn="ctr"/>
            <a:r>
              <a:rPr lang="en-IN" dirty="0"/>
              <a:t>With nodes and connections </a:t>
            </a:r>
            <a:r>
              <a:rPr lang="en-IN" dirty="0" err="1"/>
              <a:t>wrt</a:t>
            </a:r>
            <a:r>
              <a:rPr lang="en-IN" dirty="0"/>
              <a:t> attributes relationship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B5E363-BA77-198A-CBCF-AFB80B3E6612}"/>
              </a:ext>
            </a:extLst>
          </p:cNvPr>
          <p:cNvSpPr txBox="1"/>
          <p:nvPr/>
        </p:nvSpPr>
        <p:spPr>
          <a:xfrm>
            <a:off x="2841951" y="1459656"/>
            <a:ext cx="190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Extracting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B51738-6C52-5AA1-994C-FE779A640CFF}"/>
              </a:ext>
            </a:extLst>
          </p:cNvPr>
          <p:cNvSpPr txBox="1"/>
          <p:nvPr/>
        </p:nvSpPr>
        <p:spPr>
          <a:xfrm>
            <a:off x="2841951" y="1986251"/>
            <a:ext cx="183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attributes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23CF1-8729-7A7E-19A3-628EA8495433}"/>
              </a:ext>
            </a:extLst>
          </p:cNvPr>
          <p:cNvSpPr txBox="1"/>
          <p:nvPr/>
        </p:nvSpPr>
        <p:spPr>
          <a:xfrm>
            <a:off x="2608685" y="2570596"/>
            <a:ext cx="236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Transaction details relationship with each other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E785F8-6444-6D50-EC19-4FC7904D7324}"/>
              </a:ext>
            </a:extLst>
          </p:cNvPr>
          <p:cNvCxnSpPr>
            <a:stCxn id="17" idx="3"/>
          </p:cNvCxnSpPr>
          <p:nvPr/>
        </p:nvCxnSpPr>
        <p:spPr>
          <a:xfrm flipV="1">
            <a:off x="6913207" y="1931436"/>
            <a:ext cx="1335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8A3D1A-B9DA-D1E2-9ED4-04530BAA8645}"/>
              </a:ext>
            </a:extLst>
          </p:cNvPr>
          <p:cNvCxnSpPr>
            <a:cxnSpLocks/>
          </p:cNvCxnSpPr>
          <p:nvPr/>
        </p:nvCxnSpPr>
        <p:spPr>
          <a:xfrm flipV="1">
            <a:off x="2778578" y="1931436"/>
            <a:ext cx="1940768" cy="2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72A426B-FD25-AAA4-1E25-A348A34323C5}"/>
              </a:ext>
            </a:extLst>
          </p:cNvPr>
          <p:cNvSpPr/>
          <p:nvPr/>
        </p:nvSpPr>
        <p:spPr>
          <a:xfrm>
            <a:off x="8278197" y="933061"/>
            <a:ext cx="2270449" cy="199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Defining the model architecture: </a:t>
            </a:r>
          </a:p>
          <a:p>
            <a:pPr algn="ctr"/>
            <a:r>
              <a:rPr lang="en-IN" dirty="0"/>
              <a:t>For heterogenous graph, HGCN can be used</a:t>
            </a:r>
          </a:p>
          <a:p>
            <a:pPr algn="ctr"/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34536-E1B0-AA3A-7056-BA4209530F14}"/>
              </a:ext>
            </a:extLst>
          </p:cNvPr>
          <p:cNvCxnSpPr>
            <a:stCxn id="31" idx="2"/>
          </p:cNvCxnSpPr>
          <p:nvPr/>
        </p:nvCxnSpPr>
        <p:spPr>
          <a:xfrm flipH="1">
            <a:off x="9413421" y="2929811"/>
            <a:ext cx="1" cy="94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FF63E12-1FC7-7145-C97B-EC91CBF6F07C}"/>
              </a:ext>
            </a:extLst>
          </p:cNvPr>
          <p:cNvSpPr/>
          <p:nvPr/>
        </p:nvSpPr>
        <p:spPr>
          <a:xfrm>
            <a:off x="8278198" y="3872204"/>
            <a:ext cx="2270448" cy="192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Anamoly</a:t>
            </a:r>
            <a:r>
              <a:rPr lang="en-IN" dirty="0"/>
              <a:t> Detection Algorithm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1B2C37-5EB9-1216-D980-5D3E93717A31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7072604" y="4833256"/>
            <a:ext cx="12055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673E2BA-C7C4-8FA4-1C00-3D4D66A3FF29}"/>
              </a:ext>
            </a:extLst>
          </p:cNvPr>
          <p:cNvSpPr/>
          <p:nvPr/>
        </p:nvSpPr>
        <p:spPr>
          <a:xfrm>
            <a:off x="4851918" y="3872199"/>
            <a:ext cx="2220686" cy="192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Identify Potential Fraudulent Node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024D4F-C8AD-F08B-1AB3-97D0668A59F6}"/>
              </a:ext>
            </a:extLst>
          </p:cNvPr>
          <p:cNvCxnSpPr>
            <a:stCxn id="37" idx="1"/>
          </p:cNvCxnSpPr>
          <p:nvPr/>
        </p:nvCxnSpPr>
        <p:spPr>
          <a:xfrm flipH="1">
            <a:off x="3228392" y="4833252"/>
            <a:ext cx="1623526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DF9B070-8727-21E0-7B9D-026BBB8DF116}"/>
              </a:ext>
            </a:extLst>
          </p:cNvPr>
          <p:cNvSpPr/>
          <p:nvPr/>
        </p:nvSpPr>
        <p:spPr>
          <a:xfrm>
            <a:off x="1007706" y="3872199"/>
            <a:ext cx="2220686" cy="1922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Detect Fraudulent Transaction</a:t>
            </a:r>
          </a:p>
        </p:txBody>
      </p:sp>
    </p:spTree>
    <p:extLst>
      <p:ext uri="{BB962C8B-B14F-4D97-AF65-F5344CB8AC3E}">
        <p14:creationId xmlns:p14="http://schemas.microsoft.com/office/powerpoint/2010/main" val="328422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7CE94-4373-F4D0-84F8-C62D29E02E1E}"/>
              </a:ext>
            </a:extLst>
          </p:cNvPr>
          <p:cNvSpPr txBox="1"/>
          <p:nvPr/>
        </p:nvSpPr>
        <p:spPr>
          <a:xfrm>
            <a:off x="3097763" y="447869"/>
            <a:ext cx="4879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ANAMOLY DETECTION AND FRAUD DETECTION ALGORITHM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002FF1-1672-153B-0510-411D74987A24}"/>
              </a:ext>
            </a:extLst>
          </p:cNvPr>
          <p:cNvSpPr/>
          <p:nvPr/>
        </p:nvSpPr>
        <p:spPr>
          <a:xfrm>
            <a:off x="513184" y="1371199"/>
            <a:ext cx="2034073" cy="154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 layer: input to the GCN model consists of features from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F6F9F2-3CE7-FB23-3986-4A626B676112}"/>
              </a:ext>
            </a:extLst>
          </p:cNvPr>
          <p:cNvSpPr/>
          <p:nvPr/>
        </p:nvSpPr>
        <p:spPr>
          <a:xfrm>
            <a:off x="3881535" y="1371199"/>
            <a:ext cx="2304661" cy="154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Graph Convolutional layers: captures info from neighbouring nodes in the graph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E05AC-3B03-0CD5-0454-99853FA3BC6A}"/>
              </a:ext>
            </a:extLst>
          </p:cNvPr>
          <p:cNvSpPr/>
          <p:nvPr/>
        </p:nvSpPr>
        <p:spPr>
          <a:xfrm>
            <a:off x="7399176" y="1371199"/>
            <a:ext cx="2183363" cy="154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Attention mechanism: importance of different nodes and edges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307DE1-9EF3-BA1B-0FA6-B19A4B9339F5}"/>
              </a:ext>
            </a:extLst>
          </p:cNvPr>
          <p:cNvSpPr/>
          <p:nvPr/>
        </p:nvSpPr>
        <p:spPr>
          <a:xfrm>
            <a:off x="7520474" y="3918857"/>
            <a:ext cx="2062065" cy="1567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Backpropagation and Regularization techniques: weight decay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C09979-371D-033D-162C-63396BE55DBB}"/>
              </a:ext>
            </a:extLst>
          </p:cNvPr>
          <p:cNvSpPr/>
          <p:nvPr/>
        </p:nvSpPr>
        <p:spPr>
          <a:xfrm>
            <a:off x="3988836" y="3881334"/>
            <a:ext cx="2146041" cy="164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Optimization algorithm: use stochastic gradient descent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80C7D-B2F9-EC9D-65EA-8878D39BB306}"/>
              </a:ext>
            </a:extLst>
          </p:cNvPr>
          <p:cNvSpPr/>
          <p:nvPr/>
        </p:nvSpPr>
        <p:spPr>
          <a:xfrm>
            <a:off x="401216" y="3881334"/>
            <a:ext cx="2146041" cy="164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Loss Function: binary cross entropy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61F2D9-96CA-F6A4-269B-022EA65EF70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47257" y="2145841"/>
            <a:ext cx="133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48DA92-EC41-AF22-A7A4-0E969B6D3CD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186196" y="2145841"/>
            <a:ext cx="1212980" cy="3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8D3C95-2E11-C02B-8964-5BC6FE5EED5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080727" y="2920482"/>
            <a:ext cx="6410131" cy="9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AC8D6E-2525-FB61-0C2F-4190F5F1271E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2547257" y="4702829"/>
            <a:ext cx="1441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8DB24C-CDD4-11A3-DBCF-42F1DE1E8BE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6134877" y="4702829"/>
            <a:ext cx="1385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31C8FD-7892-D8B5-E214-D8C76234E61D}"/>
              </a:ext>
            </a:extLst>
          </p:cNvPr>
          <p:cNvCxnSpPr/>
          <p:nvPr/>
        </p:nvCxnSpPr>
        <p:spPr>
          <a:xfrm>
            <a:off x="2612571" y="6298163"/>
            <a:ext cx="1940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077A4F-BE35-AC7B-A77F-82D93B05C819}"/>
              </a:ext>
            </a:extLst>
          </p:cNvPr>
          <p:cNvSpPr txBox="1"/>
          <p:nvPr/>
        </p:nvSpPr>
        <p:spPr>
          <a:xfrm>
            <a:off x="2612571" y="5962261"/>
            <a:ext cx="186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Results evaluation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8A257B-19D7-51CC-F8A4-B5BF9A642A2C}"/>
              </a:ext>
            </a:extLst>
          </p:cNvPr>
          <p:cNvSpPr/>
          <p:nvPr/>
        </p:nvSpPr>
        <p:spPr>
          <a:xfrm>
            <a:off x="4875244" y="5930302"/>
            <a:ext cx="2621903" cy="83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Evaluation: Precision, recall, F1-score, AUC-ROC</a:t>
            </a:r>
          </a:p>
        </p:txBody>
      </p:sp>
    </p:spTree>
    <p:extLst>
      <p:ext uri="{BB962C8B-B14F-4D97-AF65-F5344CB8AC3E}">
        <p14:creationId xmlns:p14="http://schemas.microsoft.com/office/powerpoint/2010/main" val="28740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0321-0A94-6B3D-A619-141B42A9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9" y="419878"/>
            <a:ext cx="11262048" cy="5757085"/>
          </a:xfrm>
        </p:spPr>
        <p:txBody>
          <a:bodyPr/>
          <a:lstStyle/>
          <a:p>
            <a:r>
              <a:rPr lang="en-IN" dirty="0"/>
              <a:t>The heterogenous graph building and GCN model for anomaly and Fraud detection is the major tools used here</a:t>
            </a:r>
          </a:p>
          <a:p>
            <a:r>
              <a:rPr lang="en-IN" dirty="0"/>
              <a:t>The project is 50% completed with the implementation and the codes.</a:t>
            </a:r>
          </a:p>
        </p:txBody>
      </p:sp>
    </p:spTree>
    <p:extLst>
      <p:ext uri="{BB962C8B-B14F-4D97-AF65-F5344CB8AC3E}">
        <p14:creationId xmlns:p14="http://schemas.microsoft.com/office/powerpoint/2010/main" val="48549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shree_jayam@outlook.com</dc:creator>
  <cp:lastModifiedBy>shree_jayam@outlook.com</cp:lastModifiedBy>
  <cp:revision>1</cp:revision>
  <dcterms:created xsi:type="dcterms:W3CDTF">2024-04-13T15:20:05Z</dcterms:created>
  <dcterms:modified xsi:type="dcterms:W3CDTF">2024-04-13T15:20:22Z</dcterms:modified>
</cp:coreProperties>
</file>