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7E962F8-F74D-2DE6-29C0-503C40076A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3000"/>
                    </a14:imgEffect>
                    <a14:imgEffect>
                      <a14:brightnessContrast bright="-1000"/>
                    </a14:imgEffect>
                  </a14:imgLayer>
                </a14:imgProps>
              </a:ext>
            </a:extLst>
          </a:blip>
          <a:srcRect l="2116" t="16308" r="1274" b="9581"/>
          <a:stretch/>
        </p:blipFill>
        <p:spPr>
          <a:xfrm>
            <a:off x="3682764" y="916347"/>
            <a:ext cx="8509236" cy="2207227"/>
          </a:xfrm>
          <a:prstGeom prst="rect">
            <a:avLst/>
          </a:prstGeom>
          <a:ln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45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50800" dir="17520000" sx="108000" sy="108000" algn="ctr" rotWithShape="0">
              <a:srgbClr val="000000">
                <a:alpha val="71000"/>
              </a:srgbClr>
            </a:outerShdw>
            <a:reflection blurRad="38100" stA="45000" dist="88900" dir="5400000" sy="-100000" algn="bl" rotWithShape="0"/>
            <a:softEdge rad="165100"/>
          </a:effectLst>
          <a:scene3d>
            <a:camera prst="perspectiveHeroicExtremeRightFacing"/>
            <a:lightRig rig="threePt" dir="t"/>
          </a:scene3d>
          <a:sp3d z="-1066800"/>
        </p:spPr>
      </p:pic>
    </p:spTree>
    <p:extLst>
      <p:ext uri="{BB962C8B-B14F-4D97-AF65-F5344CB8AC3E}">
        <p14:creationId xmlns:p14="http://schemas.microsoft.com/office/powerpoint/2010/main" val="2214339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2264">
        <p14:ripple/>
      </p:transition>
    </mc:Choice>
    <mc:Fallback>
      <p:transition spd="slow" advTm="2264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D84CE2-6E76-7A94-5B1C-6DBF2798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6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golian Baiti" panose="03000500000000000000" pitchFamily="66" charset="0"/>
                <a:cs typeface="Mongolian Baiti" panose="03000500000000000000" pitchFamily="66" charset="0"/>
              </a:rPr>
              <a:t>SQL vs MongoDB</a:t>
            </a:r>
            <a:br>
              <a:rPr lang="fr-FR" sz="6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golian Baiti" panose="03000500000000000000" pitchFamily="66" charset="0"/>
                <a:cs typeface="Mongolian Baiti" panose="03000500000000000000" pitchFamily="66" charset="0"/>
              </a:rPr>
            </a:br>
            <a:endParaRPr lang="fr-FR" sz="6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2F3A52-B288-D691-5015-375C58D3E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BFF"/>
                </a:solidFill>
                <a:latin typeface="Open Sans" panose="020B0606030504020204" pitchFamily="34" charset="0"/>
              </a:rPr>
              <a:t>MySQL and MongoDB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are two of the most well-liked and fiercely competitive </a:t>
            </a:r>
            <a:r>
              <a:rPr lang="en-US" b="1" dirty="0">
                <a:solidFill>
                  <a:srgbClr val="007BFF"/>
                </a:solidFill>
                <a:latin typeface="Open Sans" panose="020B0606030504020204" pitchFamily="34" charset="0"/>
              </a:rPr>
              <a:t>database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vendors for online applications. Although they both function as database management systems (DBMS), which allow you to collect data from a website or application and provide reports, they are not the same. MySQL is a dated table-structured system, whereas MongoDB is a document-based system.</a:t>
            </a:r>
            <a:endParaRPr lang="fr-FR" dirty="0"/>
          </a:p>
          <a:p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7776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Tm="11817">
        <p14:honeycomb/>
      </p:transition>
    </mc:Choice>
    <mc:Fallback>
      <p:transition spd="slow" advTm="118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F1BF5-F9EE-E272-3062-2E49CF61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Comparing</a:t>
            </a:r>
            <a:r>
              <a:rPr lang="fr-FR" b="1" i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</a:t>
            </a:r>
            <a:br>
              <a:rPr lang="fr-FR" b="1" i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</a:br>
            <a:r>
              <a:rPr lang="fr-FR" b="1" i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MongoDB and SQL</a:t>
            </a:r>
            <a:endParaRPr lang="fr-FR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460BAC-73DA-4AFA-3E20-CCE8E1677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Briefly introduce the two types of databases: NoSQL (MongoDB) and SQL (relational databases).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Mention that we will be exploring their functionalities and highlighting the differences.</a:t>
            </a:r>
          </a:p>
          <a:p>
            <a:endParaRPr lang="fr-FR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4255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628"/>
    </mc:Choice>
    <mc:Fallback>
      <p:transition spd="slow" advTm="116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956DA-AA90-C5B3-9F26-8FBE5494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b="1" i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MongoDB </a:t>
            </a:r>
            <a:br>
              <a:rPr lang="fr-FR" b="1" i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</a:br>
            <a:r>
              <a:rPr lang="fr-FR" b="1" i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A NoSQL </a:t>
            </a:r>
            <a:r>
              <a:rPr lang="fr-FR" b="1" i="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Database</a:t>
            </a:r>
            <a:br>
              <a:rPr lang="fr-FR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F40888-F6F9-C06F-697E-76564723D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fr-FR" sz="20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Describe</a:t>
            </a:r>
            <a:r>
              <a:rPr lang="fr-FR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 MongoDB as a NoSQL </a:t>
            </a:r>
            <a:r>
              <a:rPr lang="fr-FR" sz="20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database</a:t>
            </a:r>
            <a:r>
              <a:rPr lang="fr-FR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Highlight key </a:t>
            </a:r>
            <a:r>
              <a:rPr lang="fr-FR" sz="20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features</a:t>
            </a:r>
            <a:r>
              <a:rPr lang="fr-FR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Document-</a:t>
            </a:r>
            <a:r>
              <a:rPr lang="fr-FR" b="1" i="0" dirty="0" err="1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oriented</a:t>
            </a:r>
            <a:endParaRPr lang="fr-FR" b="1" i="0" dirty="0">
              <a:solidFill>
                <a:schemeClr val="bg2">
                  <a:lumMod val="75000"/>
                </a:schemeClr>
              </a:solidFill>
              <a:effectLst/>
              <a:latin typeface="Söhne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b="1" i="0" dirty="0" err="1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Schema-less</a:t>
            </a:r>
            <a:endParaRPr lang="fr-FR" b="1" i="0" dirty="0">
              <a:solidFill>
                <a:schemeClr val="bg2">
                  <a:lumMod val="75000"/>
                </a:schemeClr>
              </a:solidFill>
              <a:effectLst/>
              <a:latin typeface="Söhne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Horizontal </a:t>
            </a:r>
            <a:r>
              <a:rPr lang="fr-FR" b="1" i="0" dirty="0" err="1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scalability</a:t>
            </a:r>
            <a:endParaRPr lang="fr-FR" b="1" i="0" dirty="0">
              <a:solidFill>
                <a:schemeClr val="bg2">
                  <a:lumMod val="75000"/>
                </a:schemeClr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Mention use cases (e.g., flexible data </a:t>
            </a:r>
            <a:r>
              <a:rPr lang="fr-FR" sz="20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models</a:t>
            </a:r>
            <a:r>
              <a:rPr lang="fr-FR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, real-time </a:t>
            </a:r>
            <a:r>
              <a:rPr lang="fr-FR" sz="20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analytics</a:t>
            </a:r>
            <a:r>
              <a:rPr lang="fr-FR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).</a:t>
            </a:r>
          </a:p>
          <a:p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8455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17"/>
    </mc:Choice>
    <mc:Fallback>
      <p:transition spd="slow" advTm="152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4DEA7F-92F2-CB37-8CFB-E9617373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SQL </a:t>
            </a:r>
            <a:br>
              <a:rPr lang="fr-FR" b="1" i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</a:br>
            <a:r>
              <a:rPr lang="fr-FR" b="1" i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A </a:t>
            </a:r>
            <a:r>
              <a:rPr lang="fr-FR" b="1" i="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Relational</a:t>
            </a:r>
            <a:r>
              <a:rPr lang="fr-FR" b="1" i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</a:t>
            </a:r>
            <a:r>
              <a:rPr lang="fr-FR" b="1" i="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Database</a:t>
            </a:r>
            <a:endParaRPr lang="fr-FR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231E45-45D2-53D7-E2A4-865323305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fr-FR" sz="20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Describe</a:t>
            </a:r>
            <a:r>
              <a:rPr lang="fr-FR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 SQL as a </a:t>
            </a:r>
            <a:r>
              <a:rPr lang="fr-FR" sz="20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relational</a:t>
            </a:r>
            <a:r>
              <a:rPr lang="fr-FR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 </a:t>
            </a:r>
            <a:r>
              <a:rPr lang="fr-FR" sz="20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database</a:t>
            </a:r>
            <a:r>
              <a:rPr lang="fr-FR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Highlight key </a:t>
            </a:r>
            <a:r>
              <a:rPr lang="fr-FR" sz="20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features</a:t>
            </a:r>
            <a:r>
              <a:rPr lang="fr-FR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b="1" i="0" dirty="0" err="1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Tabular</a:t>
            </a:r>
            <a:r>
              <a:rPr lang="fr-FR" b="1" i="0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 structure (tables)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b="1" i="0" dirty="0" err="1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Schema-defined</a:t>
            </a:r>
            <a:r>
              <a:rPr lang="fr-FR" b="1" i="0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 (</a:t>
            </a:r>
            <a:r>
              <a:rPr lang="fr-FR" b="1" i="0" dirty="0" err="1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fixed</a:t>
            </a:r>
            <a:r>
              <a:rPr lang="fr-FR" b="1" i="0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 structure)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ACID transactions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Mention use cases (e.g., </a:t>
            </a:r>
            <a:r>
              <a:rPr lang="fr-FR" sz="20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structured</a:t>
            </a:r>
            <a:r>
              <a:rPr lang="fr-FR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 data, </a:t>
            </a:r>
            <a:r>
              <a:rPr lang="fr-FR" sz="20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complex</a:t>
            </a:r>
            <a:r>
              <a:rPr lang="fr-FR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 </a:t>
            </a:r>
            <a:r>
              <a:rPr lang="fr-FR" sz="20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queries</a:t>
            </a:r>
            <a:r>
              <a:rPr lang="fr-FR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).</a:t>
            </a:r>
          </a:p>
          <a:p>
            <a:pPr algn="just"/>
            <a:endParaRPr lang="fr-FR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789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28"/>
    </mc:Choice>
    <mc:Fallback>
      <p:transition spd="slow" advTm="332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85D3B4-2D61-B337-9112-90786F607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Functionalities Comparison</a:t>
            </a:r>
            <a:br>
              <a:rPr lang="en-US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9DDD6C-2F8B-A33E-41A3-9D88DA88D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Create a table with two columns: MongoDB and SQL.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In the MongoDB column, list functionalities like flexibility in data structure, scalability, and support for unstructured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In the SQL column, list functionalities like data integrity, structured queries, and well-defined schemas.</a:t>
            </a:r>
          </a:p>
          <a:p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717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25"/>
    </mc:Choice>
    <mc:Fallback>
      <p:transition spd="slow" advTm="50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88186BA-B765-8D30-9045-02E6E4711D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48188" y="2557304"/>
          <a:ext cx="3092450" cy="2926080"/>
        </p:xfrm>
        <a:graphic>
          <a:graphicData uri="http://schemas.openxmlformats.org/drawingml/2006/table">
            <a:tbl>
              <a:tblPr/>
              <a:tblGrid>
                <a:gridCol w="1546225">
                  <a:extLst>
                    <a:ext uri="{9D8B030D-6E8A-4147-A177-3AD203B41FA5}">
                      <a16:colId xmlns:a16="http://schemas.microsoft.com/office/drawing/2014/main" val="3182894609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7384554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fr-FR" b="1">
                          <a:effectLst/>
                        </a:rPr>
                        <a:t>MongoDB</a:t>
                      </a:r>
                    </a:p>
                  </a:txBody>
                  <a:tcPr anchor="b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fr-FR" b="1">
                          <a:effectLst/>
                        </a:rPr>
                        <a:t>SQL</a:t>
                      </a:r>
                    </a:p>
                  </a:txBody>
                  <a:tcPr anchor="b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67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fr-FR">
                          <a:effectLst/>
                        </a:rPr>
                        <a:t>Flexible Data Structure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>
                          <a:effectLst/>
                        </a:rPr>
                        <a:t>Structured Data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787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fr-FR">
                          <a:effectLst/>
                        </a:rPr>
                        <a:t>Schema-less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>
                          <a:effectLst/>
                        </a:rPr>
                        <a:t>Schema-defined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92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fr-FR">
                          <a:effectLst/>
                        </a:rPr>
                        <a:t>Horizontal Scalability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>
                          <a:effectLst/>
                        </a:rPr>
                        <a:t>ACID Transactions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939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fr-FR">
                          <a:effectLst/>
                        </a:rPr>
                        <a:t>Unstructured Data Support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dirty="0" err="1">
                          <a:effectLst/>
                        </a:rPr>
                        <a:t>Complex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dirty="0" err="1">
                          <a:effectLst/>
                        </a:rPr>
                        <a:t>Queries</a:t>
                      </a:r>
                      <a:endParaRPr lang="fr-FR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77522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FDB7224-E5E5-1DE3-7CDC-F09387743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Functionalities Comparison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Title: Functionalities Comparison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Create a side-by-side visual comparison: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92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81"/>
    </mc:Choice>
    <mc:Fallback>
      <p:transition spd="slow" advTm="258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39FB4107-F9D7-B2A2-DB65-8727BFFA8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046" t="3029" r="2280"/>
          <a:stretch/>
        </p:blipFill>
        <p:spPr>
          <a:xfrm>
            <a:off x="1611086" y="489857"/>
            <a:ext cx="9525000" cy="5350590"/>
          </a:xfrm>
        </p:spPr>
      </p:pic>
    </p:spTree>
    <p:extLst>
      <p:ext uri="{BB962C8B-B14F-4D97-AF65-F5344CB8AC3E}">
        <p14:creationId xmlns:p14="http://schemas.microsoft.com/office/powerpoint/2010/main" val="2199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70"/>
    </mc:Choice>
    <mc:Fallback>
      <p:transition spd="slow" advTm="387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7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2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1|3.9|3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836</TotalTime>
  <Words>266</Words>
  <Application>Microsoft Office PowerPoint</Application>
  <PresentationFormat>Grand écran</PresentationFormat>
  <Paragraphs>37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Mongolian Baiti</vt:lpstr>
      <vt:lpstr>Open Sans</vt:lpstr>
      <vt:lpstr>Söhne</vt:lpstr>
      <vt:lpstr>Tw Cen MT</vt:lpstr>
      <vt:lpstr>Circuit</vt:lpstr>
      <vt:lpstr>Présentation PowerPoint</vt:lpstr>
      <vt:lpstr>SQL vs MongoDB </vt:lpstr>
      <vt:lpstr>Comparing  MongoDB and SQL</vt:lpstr>
      <vt:lpstr>MongoDB  A NoSQL Database </vt:lpstr>
      <vt:lpstr>SQL  A Relational Database</vt:lpstr>
      <vt:lpstr>Functionalities Comparison 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Yanes Khalil</dc:creator>
  <cp:lastModifiedBy>Yanes Khalil</cp:lastModifiedBy>
  <cp:revision>1</cp:revision>
  <dcterms:created xsi:type="dcterms:W3CDTF">2023-09-14T07:13:50Z</dcterms:created>
  <dcterms:modified xsi:type="dcterms:W3CDTF">2023-09-14T21:10:11Z</dcterms:modified>
</cp:coreProperties>
</file>