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1" r:id="rId6"/>
    <p:sldId id="267" r:id="rId7"/>
    <p:sldId id="26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A5C5C-7DB2-40F9-B590-50EE28AF7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03A9B-E51F-4049-B832-B1C648D1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3A1F0-BB0E-4097-B93F-C54FED1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A716C-BB62-4680-AE8C-3CFF50C5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03E8E-3C34-446E-8A8E-736D2AAE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FD3B-FDF4-4390-99F3-3CFF4F76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E2887-2395-4FB1-830C-F229D88B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D9E6C-5E2A-4CE0-9FF1-2096EC0E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A068D-EC74-4759-A2E3-9D1F2F7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C0263-B136-455B-BA18-A552C41D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EB086F-D982-4C91-8335-78AE3D6E7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0829D-EC3C-4782-ADC2-C08CFE54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CB663-D205-4936-A345-17A6B3BD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81C0E-7CDC-4417-9BD0-C902E5A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55E96-B7F5-4186-9EBD-6A9D7BA8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161E-4A7B-4017-9BC6-FA1EF6C1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26583-91C3-4242-8832-F42C5333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66A66-50E9-4962-80F4-C03CDC9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DB85F-94B9-4A7C-A207-BBC0FD26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F26C9-51D3-4C0F-8E43-11EC5E6D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5411-73F8-47C4-8673-F8F9E9EF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DF769-004C-4FC8-BB77-650DC074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0BC0-2A0F-43A3-BB24-D88757AD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FA218-43ED-41F2-9466-A4C39B46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431CC-F1E9-4D9D-B657-E107B5A3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82E8F-3A34-4AC8-8E70-913EE354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DFC3C-B336-4BCC-B8CD-A4032F36F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6E392-7745-41DB-9271-5EF08608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405A7-199C-4B3C-A2C3-79E27140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7761C-5448-4DFF-BA3E-B398F52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80BD2-2EC9-4805-928D-D1B5D91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ED2BA-4342-48E2-94BA-63B61CD5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C3C16-22CA-44CE-92DA-13020DC9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601E6-626B-4C13-B69A-115AB20E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7B6BDC-09B6-4DA7-8B67-92E8E9AB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903A00-824A-499B-A806-610D9C8AE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0B07F-559F-4212-847D-9D2D0C93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3D688-61A3-4CD2-BD9B-281D7DC7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D924D-081C-422F-9039-883C3144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9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C990-0BE4-4BD2-B318-62D3C8EB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B694CA-0359-4000-A6D4-80359717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A80B8-A4A6-4C3E-AB4E-9D1A612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4CDAD-9580-456E-BBB5-5380BD36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4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E9C38-2F71-44B1-83CA-67D6C023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E47CD-5502-4E06-87C0-1C9F447E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37E84-940D-44DC-A3EE-530EC942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4926-8794-44A9-984C-4FDAE9ED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72FC-6E0E-4981-9ADB-2524725C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C125B-A95D-48F1-A78C-1B4BA75C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966B-12F7-4D18-B224-474A2582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EF560-D6CD-43B4-A289-A21C325B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91268-890E-4B4A-8C31-905516C4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6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DB79-FEC6-4849-8E56-124F91F3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6F20DB-4E11-4851-B016-136EFDB1F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4F7CF-8C71-4F8E-B06F-9543AE9A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BB9C2-E3AF-4B58-9F02-5229D26F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03DD3-86DF-4652-9EF7-6AAC3D25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EDA7A-2C16-42D4-BBBB-66688B2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8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97026-D023-4223-BABA-6606F9DB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9F40-8087-4E4D-BDC8-22500F82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72D2-DD16-48C5-830B-1EF82728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116E-1B41-474B-A423-F16DE1B88615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A6C27-9316-488F-9F38-B870A4EB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1F24-E6F3-4C09-B717-7C961126D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64B8-4BC6-4877-A77C-FDF62D9D3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5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6A810-49CA-4161-8ECA-FCCFAF9E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1122363"/>
            <a:ext cx="9702800" cy="23876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이미지 </a:t>
            </a:r>
            <a:r>
              <a:rPr lang="ko-KR" altLang="en-US" sz="3600" dirty="0" err="1"/>
              <a:t>매칭을</a:t>
            </a:r>
            <a:r>
              <a:rPr lang="ko-KR" altLang="en-US" sz="3600" dirty="0"/>
              <a:t> 위한 </a:t>
            </a:r>
            <a:r>
              <a:rPr lang="ko-KR" altLang="en-US" sz="3600" dirty="0" err="1"/>
              <a:t>디스크립터로서의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r>
              <a:rPr lang="ko-KR" altLang="en-US" sz="3600" dirty="0" err="1"/>
              <a:t>뉴럴</a:t>
            </a:r>
            <a:r>
              <a:rPr lang="ko-KR" altLang="en-US" sz="3600" dirty="0"/>
              <a:t> 네트워크의 </a:t>
            </a:r>
            <a:r>
              <a:rPr lang="ko-KR" altLang="en-US" sz="3600" dirty="0" err="1"/>
              <a:t>피쳐</a:t>
            </a:r>
            <a:r>
              <a:rPr lang="ko-KR" altLang="en-US" sz="3600" dirty="0"/>
              <a:t> 벡터 성능 실험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19C62-11A1-458A-BB19-81CD2502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300"/>
            <a:ext cx="9144000" cy="952500"/>
          </a:xfrm>
        </p:spPr>
        <p:txBody>
          <a:bodyPr/>
          <a:lstStyle/>
          <a:p>
            <a:r>
              <a:rPr lang="ko-KR" altLang="en-US" dirty="0"/>
              <a:t>컴퓨터 비전</a:t>
            </a:r>
            <a:r>
              <a:rPr lang="en-US" altLang="ko-KR" dirty="0"/>
              <a:t>, </a:t>
            </a:r>
            <a:r>
              <a:rPr lang="ko-KR" altLang="en-US" dirty="0"/>
              <a:t>영상처리 연구실</a:t>
            </a:r>
            <a:endParaRPr lang="en-US" altLang="ko-KR" dirty="0"/>
          </a:p>
          <a:p>
            <a:r>
              <a:rPr lang="ko-KR" altLang="en-US" dirty="0"/>
              <a:t>김도진</a:t>
            </a:r>
          </a:p>
        </p:txBody>
      </p:sp>
    </p:spTree>
    <p:extLst>
      <p:ext uri="{BB962C8B-B14F-4D97-AF65-F5344CB8AC3E}">
        <p14:creationId xmlns:p14="http://schemas.microsoft.com/office/powerpoint/2010/main" val="69844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B93A-14A1-47BE-9487-FF8BE45A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98" y="289366"/>
            <a:ext cx="10515600" cy="1325563"/>
          </a:xfrm>
        </p:spPr>
        <p:txBody>
          <a:bodyPr/>
          <a:lstStyle/>
          <a:p>
            <a:r>
              <a:rPr lang="ko-KR" altLang="en-US" dirty="0"/>
              <a:t>연구동기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3284E-71CC-4D78-9564-C493F3D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98" y="1614929"/>
            <a:ext cx="10515600" cy="4351338"/>
          </a:xfrm>
        </p:spPr>
        <p:txBody>
          <a:bodyPr/>
          <a:lstStyle/>
          <a:p>
            <a:r>
              <a:rPr lang="ko-KR" altLang="en-US" dirty="0"/>
              <a:t>이미지 매칭 기술</a:t>
            </a:r>
            <a:endParaRPr lang="en-US" altLang="ko-KR" dirty="0"/>
          </a:p>
          <a:p>
            <a:pPr lvl="1"/>
            <a:r>
              <a:rPr lang="ko-KR" altLang="en-US" dirty="0"/>
              <a:t>이미지 검색</a:t>
            </a:r>
            <a:r>
              <a:rPr lang="en-US" altLang="ko-KR" dirty="0"/>
              <a:t>, </a:t>
            </a:r>
            <a:r>
              <a:rPr lang="ko-KR" altLang="en-US" dirty="0"/>
              <a:t>물체 인식</a:t>
            </a:r>
            <a:r>
              <a:rPr lang="en-US" altLang="ko-KR" dirty="0"/>
              <a:t>, </a:t>
            </a:r>
            <a:r>
              <a:rPr lang="ko-KR" altLang="en-US" dirty="0"/>
              <a:t>파노라마 </a:t>
            </a:r>
            <a:r>
              <a:rPr lang="ko-KR" altLang="en-US" dirty="0" err="1"/>
              <a:t>스티칭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 err="1"/>
              <a:t>특징점</a:t>
            </a:r>
            <a:r>
              <a:rPr lang="en-US" altLang="ko-KR" dirty="0"/>
              <a:t> </a:t>
            </a:r>
            <a:r>
              <a:rPr lang="ko-KR" altLang="en-US" dirty="0"/>
              <a:t>검출</a:t>
            </a:r>
            <a:r>
              <a:rPr lang="en-US" altLang="ko-KR" dirty="0"/>
              <a:t>, </a:t>
            </a:r>
            <a:r>
              <a:rPr lang="ko-KR" altLang="en-US" dirty="0" err="1"/>
              <a:t>특징점</a:t>
            </a:r>
            <a:r>
              <a:rPr lang="ko-KR" altLang="en-US" dirty="0"/>
              <a:t> </a:t>
            </a:r>
            <a:r>
              <a:rPr lang="ko-KR" altLang="en-US" dirty="0" err="1"/>
              <a:t>구분자</a:t>
            </a:r>
            <a:r>
              <a:rPr lang="en-US" altLang="ko-KR" dirty="0"/>
              <a:t>(Descriptor)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특징점</a:t>
            </a:r>
            <a:r>
              <a:rPr lang="ko-KR" altLang="en-US" dirty="0"/>
              <a:t> 매칭 단계</a:t>
            </a:r>
            <a:endParaRPr lang="en-US" altLang="ko-KR" dirty="0"/>
          </a:p>
          <a:p>
            <a:pPr lvl="1"/>
            <a:r>
              <a:rPr lang="en-US" altLang="ko-KR" dirty="0"/>
              <a:t>SIFT(2004)-Handcraft</a:t>
            </a:r>
            <a:r>
              <a:rPr lang="ko-KR" altLang="en-US" dirty="0"/>
              <a:t> </a:t>
            </a:r>
            <a:r>
              <a:rPr lang="en-US" altLang="ko-KR" dirty="0"/>
              <a:t>Image Feature</a:t>
            </a:r>
          </a:p>
          <a:p>
            <a:r>
              <a:rPr lang="en-US" altLang="ko-KR" dirty="0"/>
              <a:t>Neural Network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구분자로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C2FB5-A817-46EE-AC28-384CF35C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02" y="3832036"/>
            <a:ext cx="5988182" cy="28915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12F4E0-09E2-43D5-BEF8-998E73DCE9B3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B93A-14A1-47BE-9487-FF8BE45A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98" y="289366"/>
            <a:ext cx="10515600" cy="1325563"/>
          </a:xfrm>
        </p:spPr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3284E-71CC-4D78-9564-C493F3D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98" y="1614929"/>
            <a:ext cx="10515600" cy="4351338"/>
          </a:xfrm>
        </p:spPr>
        <p:txBody>
          <a:bodyPr/>
          <a:lstStyle/>
          <a:p>
            <a:r>
              <a:rPr lang="en-US" altLang="ko-KR" dirty="0"/>
              <a:t>SIFT</a:t>
            </a:r>
          </a:p>
          <a:p>
            <a:pPr lvl="1"/>
            <a:r>
              <a:rPr lang="en-US" altLang="ko-KR" dirty="0"/>
              <a:t>David G. Lowe.</a:t>
            </a:r>
          </a:p>
          <a:p>
            <a:pPr lvl="1"/>
            <a:r>
              <a:rPr lang="ko-KR" altLang="en-US" dirty="0"/>
              <a:t>이미지의 크기 변화</a:t>
            </a:r>
            <a:r>
              <a:rPr lang="en-US" altLang="ko-KR" dirty="0"/>
              <a:t>, </a:t>
            </a:r>
            <a:r>
              <a:rPr lang="ko-KR" altLang="en-US" dirty="0"/>
              <a:t>회전 변화</a:t>
            </a:r>
            <a:r>
              <a:rPr lang="en-US" altLang="ko-KR" dirty="0"/>
              <a:t>, </a:t>
            </a:r>
            <a:r>
              <a:rPr lang="ko-KR" altLang="en-US" dirty="0"/>
              <a:t>밝기 변화에 강인함</a:t>
            </a:r>
            <a:endParaRPr lang="en-US" altLang="ko-KR" dirty="0"/>
          </a:p>
          <a:p>
            <a:pPr lvl="1"/>
            <a:r>
              <a:rPr lang="ko-KR" altLang="en-US" dirty="0" err="1"/>
              <a:t>특징점</a:t>
            </a:r>
            <a:r>
              <a:rPr lang="ko-KR" altLang="en-US" dirty="0"/>
              <a:t> 추출</a:t>
            </a:r>
            <a:r>
              <a:rPr lang="en-US" altLang="ko-KR" dirty="0"/>
              <a:t>(</a:t>
            </a:r>
            <a:r>
              <a:rPr lang="en-US" altLang="ko-KR" dirty="0" err="1"/>
              <a:t>DoG</a:t>
            </a:r>
            <a:r>
              <a:rPr lang="en-US" altLang="ko-KR" dirty="0"/>
              <a:t>, Difference of Gaussian)</a:t>
            </a:r>
            <a:r>
              <a:rPr lang="ko-KR" altLang="en-US" dirty="0"/>
              <a:t>과 </a:t>
            </a:r>
            <a:r>
              <a:rPr lang="ko-KR" altLang="en-US" dirty="0" err="1"/>
              <a:t>구분자</a:t>
            </a:r>
            <a:r>
              <a:rPr lang="en-US" altLang="ko-KR" dirty="0"/>
              <a:t>(Descriptor)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단계로 구분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1C27C-0571-456E-8183-4022D7B0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96" y="3608138"/>
            <a:ext cx="6255486" cy="3154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69642A-21F1-46B9-BA95-1C808E43D08B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3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B93A-14A1-47BE-9487-FF8BE45A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98" y="289366"/>
            <a:ext cx="10515600" cy="1325563"/>
          </a:xfrm>
        </p:spPr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3284E-71CC-4D78-9564-C493F3D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98" y="16149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dirty="0" err="1"/>
              <a:t>DoG</a:t>
            </a:r>
            <a:r>
              <a:rPr lang="en-US" altLang="ko-KR" sz="2600" dirty="0"/>
              <a:t> </a:t>
            </a:r>
            <a:r>
              <a:rPr lang="en-US" altLang="ko-KR" sz="2600" dirty="0" err="1"/>
              <a:t>Keypoint</a:t>
            </a:r>
            <a:r>
              <a:rPr lang="en-US" altLang="ko-KR" sz="2600" dirty="0"/>
              <a:t> detector</a:t>
            </a:r>
            <a:r>
              <a:rPr lang="ko-KR" altLang="en-US" sz="2600" dirty="0"/>
              <a:t>를 통해 이미지당 </a:t>
            </a:r>
            <a:r>
              <a:rPr lang="en-US" altLang="ko-KR" sz="2600" dirty="0"/>
              <a:t>1000</a:t>
            </a:r>
            <a:r>
              <a:rPr lang="ko-KR" altLang="en-US" sz="2600" dirty="0"/>
              <a:t>개의 </a:t>
            </a:r>
            <a:r>
              <a:rPr lang="ko-KR" altLang="en-US" sz="2600" dirty="0" err="1"/>
              <a:t>특징점</a:t>
            </a:r>
            <a:r>
              <a:rPr lang="ko-KR" altLang="en-US" sz="2600" dirty="0"/>
              <a:t> 추출</a:t>
            </a:r>
            <a:endParaRPr lang="en-US" altLang="ko-KR" sz="2600" dirty="0"/>
          </a:p>
          <a:p>
            <a:r>
              <a:rPr lang="ko-KR" altLang="en-US" sz="2600" dirty="0"/>
              <a:t>각 특징점의 위치에서 </a:t>
            </a:r>
            <a:r>
              <a:rPr lang="en-US" altLang="ko-KR" sz="2600" dirty="0"/>
              <a:t>96x96</a:t>
            </a:r>
            <a:r>
              <a:rPr lang="ko-KR" altLang="en-US" sz="2600" dirty="0"/>
              <a:t> 크기의 이미지 패치 추출</a:t>
            </a:r>
            <a:endParaRPr lang="en-US" altLang="ko-KR" sz="2600" dirty="0"/>
          </a:p>
          <a:p>
            <a:r>
              <a:rPr lang="ko-KR" altLang="en-US" sz="2600" dirty="0"/>
              <a:t>이미지 패치를 </a:t>
            </a:r>
            <a:r>
              <a:rPr lang="en-US" altLang="ko-KR" sz="2600" dirty="0"/>
              <a:t>Neural Network</a:t>
            </a:r>
            <a:r>
              <a:rPr lang="ko-KR" altLang="en-US" sz="2600" dirty="0"/>
              <a:t>의</a:t>
            </a:r>
            <a:r>
              <a:rPr lang="en-US" altLang="ko-KR" sz="2600" dirty="0"/>
              <a:t> </a:t>
            </a:r>
            <a:r>
              <a:rPr lang="ko-KR" altLang="en-US" sz="2600" dirty="0"/>
              <a:t>입력으로</a:t>
            </a:r>
            <a:r>
              <a:rPr lang="en-US" altLang="ko-KR" sz="2600" dirty="0"/>
              <a:t> </a:t>
            </a:r>
            <a:r>
              <a:rPr lang="ko-KR" altLang="en-US" sz="2600" dirty="0"/>
              <a:t>넣고</a:t>
            </a:r>
            <a:r>
              <a:rPr lang="en-US" altLang="ko-KR" sz="2600" dirty="0"/>
              <a:t>, SoftMax </a:t>
            </a:r>
            <a:r>
              <a:rPr lang="ko-KR" altLang="en-US" sz="2600" dirty="0"/>
              <a:t>단계 전의 </a:t>
            </a:r>
            <a:r>
              <a:rPr lang="en-US" altLang="ko-KR" sz="2600" dirty="0"/>
              <a:t>Feature map</a:t>
            </a:r>
            <a:r>
              <a:rPr lang="ko-KR" altLang="en-US" sz="2600" dirty="0"/>
              <a:t>을</a:t>
            </a:r>
            <a:r>
              <a:rPr lang="en-US" altLang="ko-KR" sz="2600" dirty="0"/>
              <a:t> </a:t>
            </a:r>
            <a:r>
              <a:rPr lang="ko-KR" altLang="en-US" sz="2600" dirty="0"/>
              <a:t>이미지</a:t>
            </a:r>
            <a:r>
              <a:rPr lang="en-US" altLang="ko-KR" sz="2600" dirty="0"/>
              <a:t> </a:t>
            </a:r>
            <a:r>
              <a:rPr lang="ko-KR" altLang="en-US" sz="2600" dirty="0"/>
              <a:t>매칭에 구분자로 사용</a:t>
            </a:r>
            <a:r>
              <a:rPr lang="en-US" altLang="ko-KR" sz="2600" dirty="0"/>
              <a:t>.</a:t>
            </a:r>
          </a:p>
          <a:p>
            <a:r>
              <a:rPr lang="ko-KR" altLang="en-US" dirty="0"/>
              <a:t>매칭 결정 방법</a:t>
            </a:r>
            <a:endParaRPr lang="en-US" altLang="ko-KR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1</a:t>
            </a:r>
            <a:r>
              <a:rPr lang="ko-KR" altLang="en-US" dirty="0"/>
              <a:t>의 이미지</a:t>
            </a:r>
            <a:r>
              <a:rPr lang="en-US" altLang="ko-KR" dirty="0"/>
              <a:t> </a:t>
            </a:r>
            <a:r>
              <a:rPr lang="ko-KR" altLang="en-US" dirty="0"/>
              <a:t>패치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feature vector</a:t>
            </a:r>
            <a:r>
              <a:rPr lang="ko-KR" altLang="en-US" dirty="0"/>
              <a:t>와 이미지</a:t>
            </a:r>
            <a:r>
              <a:rPr lang="en-US" altLang="ko-KR" dirty="0"/>
              <a:t>2</a:t>
            </a:r>
            <a:r>
              <a:rPr lang="ko-KR" altLang="en-US" dirty="0"/>
              <a:t>의 모든 이미지 패치의 </a:t>
            </a:r>
            <a:r>
              <a:rPr lang="en-US" altLang="ko-KR" dirty="0"/>
              <a:t>feature vector</a:t>
            </a:r>
            <a:r>
              <a:rPr lang="ko-KR" altLang="en-US" dirty="0"/>
              <a:t>간의 </a:t>
            </a:r>
            <a:r>
              <a:rPr lang="en-US" altLang="ko-KR" dirty="0"/>
              <a:t>L2 Distance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L2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  <a:r>
              <a:rPr lang="ko-KR" altLang="en-US" dirty="0"/>
              <a:t>중 가장 가까운 거리와 그 다음 가까운 거리의 비율이 </a:t>
            </a:r>
            <a:r>
              <a:rPr lang="en-US" altLang="ko-KR" dirty="0"/>
              <a:t>0.8 </a:t>
            </a:r>
            <a:r>
              <a:rPr lang="ko-KR" altLang="en-US" dirty="0"/>
              <a:t>미만이면 두 이미지 패치가 </a:t>
            </a:r>
            <a:r>
              <a:rPr lang="ko-KR" altLang="en-US" dirty="0" err="1"/>
              <a:t>매칭이라고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sz="2600" dirty="0"/>
          </a:p>
          <a:p>
            <a:endParaRPr lang="ko-KR" altLang="en-US" sz="2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00A2CD-4115-43C4-9447-5D01DE5D48F5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3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2B80-48D1-4114-B14A-8EC1ADB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C2E8B-065C-419D-BF6C-B984A61F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VGG-m Net(</a:t>
            </a:r>
            <a:r>
              <a:rPr lang="en-US" altLang="ko-KR" i="1" dirty="0"/>
              <a:t>K. Chatfield, K. </a:t>
            </a:r>
            <a:r>
              <a:rPr lang="en-US" altLang="ko-KR" i="1" dirty="0" err="1"/>
              <a:t>Simonyan</a:t>
            </a:r>
            <a:r>
              <a:rPr lang="en-US" altLang="ko-KR" i="1" dirty="0"/>
              <a:t>, A. </a:t>
            </a:r>
            <a:r>
              <a:rPr lang="en-US" altLang="ko-KR" i="1" dirty="0" err="1"/>
              <a:t>Vedaldi</a:t>
            </a:r>
            <a:r>
              <a:rPr lang="en-US" altLang="ko-KR" i="1" dirty="0"/>
              <a:t>, and A. Zisserman,</a:t>
            </a:r>
            <a:r>
              <a:rPr lang="en-US" altLang="ko-KR" dirty="0"/>
              <a:t> BMVC 2014)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ImageNet</a:t>
            </a:r>
            <a:r>
              <a:rPr lang="ko-KR" altLang="en-US" dirty="0"/>
              <a:t> </a:t>
            </a:r>
            <a:r>
              <a:rPr lang="en-US" altLang="ko-KR" dirty="0"/>
              <a:t>2014</a:t>
            </a:r>
            <a:r>
              <a:rPr lang="ko-KR" altLang="en-US" dirty="0"/>
              <a:t>로 학습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1D283-F13B-4DBD-BD88-D9107B1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92" y="3012492"/>
            <a:ext cx="6327346" cy="264752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B556DA-74BF-4782-84AA-6B0B6AC80D67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9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2B80-48D1-4114-B14A-8EC1ADB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C2E8B-065C-419D-BF6C-B984A61F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fc7 Layer</a:t>
            </a:r>
            <a:r>
              <a:rPr lang="ko-KR" altLang="en-US" dirty="0"/>
              <a:t>의 크기에 변화를 줌</a:t>
            </a:r>
            <a:endParaRPr lang="en-US" altLang="ko-KR" dirty="0"/>
          </a:p>
          <a:p>
            <a:pPr lvl="1"/>
            <a:r>
              <a:rPr lang="en-US" altLang="ko-KR" dirty="0"/>
              <a:t>4096 →128, 1024, 2048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416654-152A-4472-AD7C-05335B45477D}"/>
              </a:ext>
            </a:extLst>
          </p:cNvPr>
          <p:cNvGrpSpPr/>
          <p:nvPr/>
        </p:nvGrpSpPr>
        <p:grpSpPr>
          <a:xfrm>
            <a:off x="367184" y="2687738"/>
            <a:ext cx="11367603" cy="4066091"/>
            <a:chOff x="216714" y="2687738"/>
            <a:chExt cx="11367603" cy="40660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B5BE9EB-066F-4FE0-A708-038003F9C673}"/>
                </a:ext>
              </a:extLst>
            </p:cNvPr>
            <p:cNvGrpSpPr/>
            <p:nvPr/>
          </p:nvGrpSpPr>
          <p:grpSpPr>
            <a:xfrm>
              <a:off x="3851759" y="2687738"/>
              <a:ext cx="7732558" cy="4066091"/>
              <a:chOff x="1860914" y="2687738"/>
              <a:chExt cx="7732558" cy="406609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1F42358-17D7-4019-B61C-CF74D8C54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0914" y="2687738"/>
                <a:ext cx="2435773" cy="40660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7EF46BF-4658-4A2C-B5F5-7BC1B8CD6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5905" y="2687739"/>
                <a:ext cx="2517567" cy="40660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533CFD-5C7B-4AE2-BC57-30ED773C6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4817" y="2687738"/>
                <a:ext cx="2502958" cy="40660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BFDC7F-55A3-4142-9BF1-F62A8894E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714" y="2687738"/>
              <a:ext cx="2579562" cy="40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47424EDD-CCE1-434B-B409-4FF67A38B1D5}"/>
                </a:ext>
              </a:extLst>
            </p:cNvPr>
            <p:cNvSpPr/>
            <p:nvPr/>
          </p:nvSpPr>
          <p:spPr>
            <a:xfrm>
              <a:off x="3055716" y="4583575"/>
              <a:ext cx="565526" cy="347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2DC1AC-A1ED-447B-AEB5-27AB3EB823EF}"/>
              </a:ext>
            </a:extLst>
          </p:cNvPr>
          <p:cNvSpPr/>
          <p:nvPr/>
        </p:nvSpPr>
        <p:spPr>
          <a:xfrm>
            <a:off x="4281488" y="3836194"/>
            <a:ext cx="138112" cy="102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F5869-6BFF-4EA1-9274-10EF33D11797}"/>
              </a:ext>
            </a:extLst>
          </p:cNvPr>
          <p:cNvSpPr/>
          <p:nvPr/>
        </p:nvSpPr>
        <p:spPr>
          <a:xfrm>
            <a:off x="6796306" y="3797696"/>
            <a:ext cx="195044" cy="128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F3F2F-D520-4E5F-BBF9-08B6B5221B8E}"/>
              </a:ext>
            </a:extLst>
          </p:cNvPr>
          <p:cNvSpPr/>
          <p:nvPr/>
        </p:nvSpPr>
        <p:spPr>
          <a:xfrm>
            <a:off x="9429674" y="3810397"/>
            <a:ext cx="195044" cy="128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DE7109-E2A4-4059-B958-3DAE59A6D116}"/>
              </a:ext>
            </a:extLst>
          </p:cNvPr>
          <p:cNvSpPr/>
          <p:nvPr/>
        </p:nvSpPr>
        <p:spPr>
          <a:xfrm>
            <a:off x="565074" y="3810397"/>
            <a:ext cx="195044" cy="128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638178-1946-44FE-AEAA-04C56F5C1F4D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94CE-6C35-460C-9B55-F976239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85575-E916-4668-B5A4-FA0042D2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Mikolajczyk</a:t>
            </a:r>
            <a:r>
              <a:rPr lang="ko-KR" altLang="ko-KR" dirty="0"/>
              <a:t> 데이터베이스</a:t>
            </a:r>
            <a:endParaRPr lang="en-US" altLang="ko-KR" dirty="0"/>
          </a:p>
          <a:p>
            <a:pPr lvl="1"/>
            <a:r>
              <a:rPr lang="ko-KR" altLang="en-US" dirty="0"/>
              <a:t>흐림 변화</a:t>
            </a:r>
            <a:endParaRPr lang="en-US" altLang="ko-KR" dirty="0"/>
          </a:p>
          <a:p>
            <a:pPr lvl="1"/>
            <a:r>
              <a:rPr lang="ko-KR" altLang="en-US" dirty="0"/>
              <a:t>관찰 시점 변화</a:t>
            </a:r>
            <a:endParaRPr lang="en-US" altLang="ko-KR" dirty="0"/>
          </a:p>
          <a:p>
            <a:pPr lvl="1"/>
            <a:r>
              <a:rPr lang="ko-KR" altLang="en-US" dirty="0"/>
              <a:t>크기 및 회전 변화</a:t>
            </a:r>
            <a:endParaRPr lang="en-US" altLang="ko-KR" dirty="0"/>
          </a:p>
          <a:p>
            <a:pPr lvl="1"/>
            <a:r>
              <a:rPr lang="ko-KR" altLang="en-US" dirty="0"/>
              <a:t>밝기 변화</a:t>
            </a:r>
            <a:endParaRPr lang="en-US" altLang="ko-KR" dirty="0"/>
          </a:p>
          <a:p>
            <a:pPr lvl="1"/>
            <a:r>
              <a:rPr lang="en-US" altLang="ko-KR" dirty="0"/>
              <a:t>JPEG </a:t>
            </a:r>
            <a:r>
              <a:rPr lang="ko-KR" altLang="en-US" dirty="0"/>
              <a:t>압축 변화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0F5D1F-45CB-4281-8CEA-7384E99AD120}"/>
              </a:ext>
            </a:extLst>
          </p:cNvPr>
          <p:cNvGrpSpPr/>
          <p:nvPr/>
        </p:nvGrpSpPr>
        <p:grpSpPr>
          <a:xfrm>
            <a:off x="5649436" y="1447488"/>
            <a:ext cx="3486150" cy="5273906"/>
            <a:chOff x="0" y="103664"/>
            <a:chExt cx="4285615" cy="64833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AF3008-6271-432D-8785-E922C5508F7E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" y="103664"/>
              <a:ext cx="2073275" cy="145129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0EE2DD-D588-47E2-B91E-1398AD82E67E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070" y="105251"/>
              <a:ext cx="2073275" cy="14512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F2447F-2EA7-4F8E-8C19-D5B874BD8B7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" y="1656419"/>
              <a:ext cx="2063114" cy="15443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2776F9-3B57-4256-8EE8-366B545029A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341" y="1656330"/>
              <a:ext cx="2073274" cy="15487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FE9FE98-BE03-4165-A993-B465DEF0A9C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602"/>
              <a:ext cx="2073275" cy="16586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491D52F-886B-4D6E-B3C3-18944DA45377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070" y="3294062"/>
              <a:ext cx="2073275" cy="16586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C52F60C-A3B4-4FA8-84B4-BF34E40AF47F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" y="5081106"/>
              <a:ext cx="2073275" cy="150463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AA4DFF9-3F36-4E9C-A425-9B2788C79CA8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340" y="5080822"/>
              <a:ext cx="2073275" cy="1506192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8770AF-4392-4804-A287-BFE6CA2036B2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1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2B80-48D1-4114-B14A-8EC1ADB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E8ECBB6-ECA7-40E2-AE83-C87FA72B3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97437"/>
              </p:ext>
            </p:extLst>
          </p:nvPr>
        </p:nvGraphicFramePr>
        <p:xfrm>
          <a:off x="447960" y="2018507"/>
          <a:ext cx="11296080" cy="3415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216">
                  <a:extLst>
                    <a:ext uri="{9D8B030D-6E8A-4147-A177-3AD203B41FA5}">
                      <a16:colId xmlns:a16="http://schemas.microsoft.com/office/drawing/2014/main" val="3263657340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1104009308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2169544613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6760933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2431011717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1494154117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3272361323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68061309"/>
                    </a:ext>
                  </a:extLst>
                </a:gridCol>
                <a:gridCol w="1129608">
                  <a:extLst>
                    <a:ext uri="{9D8B030D-6E8A-4147-A177-3AD203B41FA5}">
                      <a16:colId xmlns:a16="http://schemas.microsoft.com/office/drawing/2014/main" val="2832974216"/>
                    </a:ext>
                  </a:extLst>
                </a:gridCol>
              </a:tblGrid>
              <a:tr h="48511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BARK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BIKES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BRICKS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CARS</a:t>
                      </a: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GRAFFITI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TREES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UBC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1598291378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SIFT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161.4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325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226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227.8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424.2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173.6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107.4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457.2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6423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vgg-m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181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305.4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249.6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121.6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308.2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253.4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177.4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451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37509842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vgg-m-2048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181.2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289.8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229.4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118.8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293.2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249.4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172.8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450.4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2201527175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vgg-m-1024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166.2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166.2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225.6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113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286.6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238.2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166.8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445.6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3844816971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vgg-m-128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150.6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270.6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210.2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270.8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223.6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142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424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1861134963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resnet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129.8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227.4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175.4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119.4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235.2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166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149.8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414.4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770125479"/>
                  </a:ext>
                </a:extLst>
              </a:tr>
              <a:tr h="418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googlenet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7180" marR="107180" marT="53590" marB="535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155.6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276.6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199.6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104.6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271.2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221.8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149.6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388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689" marR="15689" marT="15689" marB="0" anchor="ctr"/>
                </a:tc>
                <a:extLst>
                  <a:ext uri="{0D108BD9-81ED-4DB2-BD59-A6C34878D82A}">
                    <a16:rowId xmlns:a16="http://schemas.microsoft.com/office/drawing/2014/main" val="2299075227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CBBD3A-6F41-4078-A39D-6A947649208E}"/>
              </a:ext>
            </a:extLst>
          </p:cNvPr>
          <p:cNvCxnSpPr/>
          <p:nvPr/>
        </p:nvCxnSpPr>
        <p:spPr>
          <a:xfrm>
            <a:off x="729198" y="1424429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302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이미지 매칭을 위한 디스크립터로서의  뉴럴 네트워크의 피쳐 벡터 성능 실험</vt:lpstr>
      <vt:lpstr>연구동기, 목적</vt:lpstr>
      <vt:lpstr>관련연구</vt:lpstr>
      <vt:lpstr>실험</vt:lpstr>
      <vt:lpstr>실험</vt:lpstr>
      <vt:lpstr>실험</vt:lpstr>
      <vt:lpstr>실험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매칭을 위한 디스크립터로서의 뉴럴네트워크의 피쳐벡터 사용</dc:title>
  <dc:creator>dojin</dc:creator>
  <cp:lastModifiedBy>dojin</cp:lastModifiedBy>
  <cp:revision>119</cp:revision>
  <dcterms:created xsi:type="dcterms:W3CDTF">2017-12-25T12:18:12Z</dcterms:created>
  <dcterms:modified xsi:type="dcterms:W3CDTF">2017-12-27T12:33:56Z</dcterms:modified>
</cp:coreProperties>
</file>