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0176" y="1930076"/>
            <a:ext cx="11423912" cy="23832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64628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b="1">
                <a:solidFill>
                  <a:srgbClr val="00ffff"/>
                </a:solidFill>
                <a:latin typeface="DejaVu Sans"/>
                <a:cs typeface="DejaVu Sans"/>
              </a:rPr>
              <a:t>Proyecto</a:t>
            </a:r>
            <a:r>
              <a:rPr dirty="0" sz="505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00ffff"/>
                </a:solidFill>
                <a:latin typeface="DejaVu Sans"/>
                <a:cs typeface="DejaVu Sans"/>
              </a:rPr>
              <a:t>Arkaios:</a:t>
            </a:r>
            <a:r>
              <a:rPr dirty="0" sz="505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00ffff"/>
                </a:solidFill>
                <a:latin typeface="DejaVu Sans"/>
                <a:cs typeface="DejaVu Sans"/>
              </a:rPr>
              <a:t>Innovación</a:t>
            </a:r>
          </a:p>
          <a:p>
            <a:pPr marL="0" marR="0">
              <a:lnSpc>
                <a:spcPts val="5866"/>
              </a:lnSpc>
              <a:spcBef>
                <a:spcPts val="433"/>
              </a:spcBef>
              <a:spcAft>
                <a:spcPts val="0"/>
              </a:spcAft>
            </a:pP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en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Gestión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Activos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Digitales</a:t>
            </a:r>
          </a:p>
          <a:p>
            <a:pPr marL="4234606" marR="0">
              <a:lnSpc>
                <a:spcPts val="5866"/>
              </a:lnSpc>
              <a:spcBef>
                <a:spcPts val="433"/>
              </a:spcBef>
              <a:spcAft>
                <a:spcPts val="0"/>
              </a:spcAft>
            </a:pP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505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33" b="1">
                <a:solidFill>
                  <a:srgbClr val="ffffff"/>
                </a:solidFill>
                <a:latin typeface="DejaVu Sans"/>
                <a:cs typeface="DejaVu Sans"/>
              </a:rPr>
              <a:t>Pagos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1157" y="4560770"/>
            <a:ext cx="10962099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>
                <a:solidFill>
                  <a:srgbClr val="ffffff"/>
                </a:solidFill>
                <a:latin typeface="DejaVu Sans"/>
                <a:cs typeface="DejaVu Sans"/>
              </a:rPr>
              <a:t>Un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DejaVu Sans"/>
                <a:cs typeface="DejaVu Sans"/>
              </a:rPr>
              <a:t>ecosistema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digital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respaldado</a:t>
            </a:r>
            <a:r>
              <a:rPr dirty="0" sz="2500" spc="1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DejaVu Sans"/>
                <a:cs typeface="DejaVu Sans"/>
              </a:rPr>
              <a:t>por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2500" spc="1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inteligencia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2">
                <a:solidFill>
                  <a:srgbClr val="ffffff"/>
                </a:solidFill>
                <a:latin typeface="DejaVu Sans"/>
                <a:cs typeface="DejaVu Sans"/>
              </a:rPr>
              <a:t>humana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2500" spc="1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2500" spc="1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74585" y="6105995"/>
            <a:ext cx="94324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Agnes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58776" y="357892"/>
            <a:ext cx="762685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Fundamentos</a:t>
            </a:r>
            <a:r>
              <a:rPr dirty="0" sz="3000" spc="2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DejaVu Sans"/>
                <a:cs typeface="DejaVu Sans"/>
              </a:rPr>
              <a:t>del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DejaVu Sans"/>
                <a:cs typeface="DejaVu Sans"/>
              </a:rPr>
              <a:t>Sistema</a:t>
            </a:r>
            <a:r>
              <a:rPr dirty="0" sz="30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00ffff"/>
                </a:solidFill>
                <a:latin typeface="DejaVu Sans"/>
                <a:cs typeface="DejaVu Sans"/>
              </a:rPr>
              <a:t>.arkaios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098" y="1343495"/>
            <a:ext cx="1763601" cy="6695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Conversión</a:t>
            </a:r>
          </a:p>
          <a:p>
            <a:pPr marL="0" marR="0">
              <a:lnSpc>
                <a:spcPts val="2346"/>
              </a:lnSpc>
              <a:spcBef>
                <a:spcPts val="328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Inteligente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9654" y="1343495"/>
            <a:ext cx="2540157" cy="6695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Formato</a:t>
            </a:r>
          </a:p>
          <a:p>
            <a:pPr marL="0" marR="0">
              <a:lnSpc>
                <a:spcPts val="2346"/>
              </a:lnSpc>
              <a:spcBef>
                <a:spcPts val="328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Integral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.arkaios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54376" y="1495895"/>
            <a:ext cx="223818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Gestión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con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3525" y="2186222"/>
            <a:ext cx="1722004" cy="949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Operaciones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Cuentas</a:t>
            </a:r>
          </a:p>
          <a:p>
            <a:pPr marL="0" marR="0">
              <a:lnSpc>
                <a:spcPts val="1173"/>
              </a:lnSpc>
              <a:spcBef>
                <a:spcPts val="1826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Manejo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Interno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Eﬁciente</a:t>
            </a:r>
          </a:p>
          <a:p>
            <a:pPr marL="0" marR="0">
              <a:lnSpc>
                <a:spcPts val="1173"/>
              </a:lnSpc>
              <a:spcBef>
                <a:spcPts val="1826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Integración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DejaVu Sans"/>
                <a:cs typeface="DejaVu Sans"/>
              </a:rPr>
              <a:t>GPT-4.0</a:t>
            </a:r>
            <a:r>
              <a:rPr dirty="0" sz="1000" spc="1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Mini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8247" y="2224322"/>
            <a:ext cx="153958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JSON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IOS-AI-System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68803" y="2224322"/>
            <a:ext cx="164413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Archivo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Datos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Único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78247" y="2605322"/>
            <a:ext cx="127421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Cifrado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Avanzado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768803" y="2605322"/>
            <a:ext cx="135295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Estructura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Integral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78247" y="2986322"/>
            <a:ext cx="151351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Certiﬁcación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Robusta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68803" y="2986322"/>
            <a:ext cx="152826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Respaldo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del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Sistema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1305" y="5908233"/>
            <a:ext cx="10335665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"La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blockchain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ya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se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convirtió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en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uno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los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conceptos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más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ampliamente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adoptados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5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beneﬁciosos,</a:t>
            </a:r>
          </a:p>
          <a:p>
            <a:pPr marL="3355329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revolucionando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los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pagos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digitales."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456657" y="6605822"/>
            <a:ext cx="780244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Forbes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Argentina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Descubriendo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4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proyectos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líderes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blockchain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IA;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LinkedIn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Pagos</a:t>
            </a:r>
            <a:r>
              <a:rPr dirty="0" sz="1000" spc="12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Digitales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Evolución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10437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66179" y="356369"/>
            <a:ext cx="1061190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Funcionalidades</a:t>
            </a:r>
            <a:r>
              <a:rPr dirty="0" sz="3000" spc="1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ffffff"/>
                </a:solidFill>
                <a:latin typeface="DejaVu Sans"/>
                <a:cs typeface="DejaVu Sans"/>
              </a:rPr>
              <a:t>Actuales</a:t>
            </a:r>
            <a:r>
              <a:rPr dirty="0" sz="30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00ffff"/>
                </a:solidFill>
                <a:latin typeface="DejaVu Sans"/>
                <a:cs typeface="DejaVu Sans"/>
              </a:rPr>
              <a:t>del</a:t>
            </a:r>
            <a:r>
              <a:rPr dirty="0" sz="30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Ejecutable</a:t>
            </a:r>
            <a:r>
              <a:rPr dirty="0" sz="3000" spc="1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Arkaios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16894" y="877510"/>
            <a:ext cx="631057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Potenciando</a:t>
            </a:r>
            <a:r>
              <a:rPr dirty="0" sz="15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Gestión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Activos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Digitales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5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DejaVu Sans"/>
                <a:cs typeface="DejaVu Sans"/>
              </a:rPr>
              <a:t>Pagos</a:t>
            </a:r>
            <a:r>
              <a:rPr dirty="0" sz="150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Inteligentes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0074" y="1525210"/>
            <a:ext cx="2377347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Creación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Cuentas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.arkaios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3778" y="1525210"/>
            <a:ext cx="2382601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Gestión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Dinámica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Archivos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36926" y="1591885"/>
            <a:ext cx="287399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Compatibilidad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Universal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70498" y="2022019"/>
            <a:ext cx="3395296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Lectura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uso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archivos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.arkaios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todas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las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versiones,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garantizando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durabilidad.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3646" y="2193469"/>
            <a:ext cx="3373944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Generación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identidades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digitales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únicas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la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gestión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activos.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7350" y="2193469"/>
            <a:ext cx="3204682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Herramientas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modiﬁcar,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editar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optimizar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archivos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.arkaios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con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facilidad.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9074" y="3394373"/>
            <a:ext cx="142858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Acceso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Inmediato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55926" y="3394373"/>
            <a:ext cx="146789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Integración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Fluida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422778" y="3394373"/>
            <a:ext cx="138401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Flexibilidad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spc="-23" b="1">
                <a:solidFill>
                  <a:srgbClr val="001f3f"/>
                </a:solidFill>
                <a:latin typeface="DejaVu Sans"/>
                <a:cs typeface="DejaVu Sans"/>
              </a:rPr>
              <a:t>Total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70074" y="4163635"/>
            <a:ext cx="2432941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Recarga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Indexada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Saldo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936926" y="4163635"/>
            <a:ext cx="2317728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Intercambio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500" spc="11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Canje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Seguro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03646" y="4831894"/>
            <a:ext cx="3436125" cy="640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Sistema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intuitivo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cargar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saldos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utilizando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un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esquema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índice,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agilizando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operaciones.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70498" y="4831894"/>
            <a:ext cx="3221536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d1d5db"/>
                </a:solidFill>
                <a:latin typeface="DejaVu Sans"/>
                <a:cs typeface="DejaVu Sans"/>
              </a:rPr>
              <a:t>Permite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transferencias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locales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canje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activos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vía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códigos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únicos.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89074" y="6032798"/>
            <a:ext cx="191517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Transacciones</a:t>
            </a:r>
            <a:r>
              <a:rPr dirty="0" sz="1000" spc="11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Eﬁcientes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555926" y="6032798"/>
            <a:ext cx="151020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Conectividad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Local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89656" y="6792535"/>
            <a:ext cx="5338912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Transformación</a:t>
            </a:r>
            <a:r>
              <a:rPr dirty="0" sz="1500" spc="1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Digital: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500" spc="11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Activos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Financieros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6699" y="7155994"/>
            <a:ext cx="8060063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"La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inteligencia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artiﬁcial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revoluciona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la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d1d5db"/>
                </a:solidFill>
                <a:latin typeface="DejaVu Sans"/>
                <a:cs typeface="DejaVu Sans"/>
              </a:rPr>
              <a:t>forma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que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realizamos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pagos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gestionamos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activos,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ofreciendo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experiencias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personalizadas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optimizando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costes."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63041" y="7717969"/>
            <a:ext cx="6310336" cy="802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00ffff"/>
                </a:solidFill>
                <a:latin typeface="DejaVu Sans"/>
                <a:cs typeface="DejaVu Sans"/>
              </a:rPr>
              <a:t>Optimización:</a:t>
            </a:r>
            <a:r>
              <a:rPr dirty="0" sz="1200" spc="-76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mejora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eﬁciencia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seguridad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en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transacciones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digitales.</a:t>
            </a:r>
          </a:p>
          <a:p>
            <a:pPr marL="0" marR="0">
              <a:lnSpc>
                <a:spcPts val="1368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200" spc="-15" b="1">
                <a:solidFill>
                  <a:srgbClr val="00ffff"/>
                </a:solidFill>
                <a:latin typeface="DejaVu Sans"/>
                <a:cs typeface="DejaVu Sans"/>
              </a:rPr>
              <a:t>Crecimiento:</a:t>
            </a:r>
            <a:r>
              <a:rPr dirty="0" sz="1200" spc="-75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DejaVu Sans"/>
                <a:cs typeface="DejaVu Sans"/>
              </a:rPr>
              <a:t>Los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1">
                <a:solidFill>
                  <a:srgbClr val="ffffff"/>
                </a:solidFill>
                <a:latin typeface="DejaVu Sans"/>
                <a:cs typeface="DejaVu Sans"/>
              </a:rPr>
              <a:t>tokens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digitales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se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consolidan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como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instrumentos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inversión.</a:t>
            </a:r>
          </a:p>
          <a:p>
            <a:pPr marL="0" marR="0">
              <a:lnSpc>
                <a:spcPts val="1368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200" spc="-15" b="1">
                <a:solidFill>
                  <a:srgbClr val="00ffff"/>
                </a:solidFill>
                <a:latin typeface="DejaVu Sans"/>
                <a:cs typeface="DejaVu Sans"/>
              </a:rPr>
              <a:t>Simpliﬁcación:</a:t>
            </a:r>
            <a:r>
              <a:rPr dirty="0" sz="1200" spc="-76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Blockchain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e</a:t>
            </a: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facilitan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el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acceso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datos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sistemas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heredados.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9656" y="7756069"/>
            <a:ext cx="240494" cy="812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1368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20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</a:p>
          <a:p>
            <a:pPr marL="0" marR="0">
              <a:lnSpc>
                <a:spcPts val="1368"/>
              </a:lnSpc>
              <a:spcBef>
                <a:spcPts val="1031"/>
              </a:spcBef>
              <a:spcAft>
                <a:spcPts val="0"/>
              </a:spcAft>
            </a:pPr>
            <a:r>
              <a:rPr dirty="0" sz="1200">
                <a:solidFill>
                  <a:srgbClr val="00ffff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343476" y="8814098"/>
            <a:ext cx="465964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Fuente:</a:t>
            </a:r>
            <a:r>
              <a:rPr dirty="0" sz="1000" spc="1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Criptoinforme.com,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Forbesargentina.com,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Paymentmedia.com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99896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7500" y="374784"/>
            <a:ext cx="10909388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4" b="1">
                <a:solidFill>
                  <a:srgbClr val="ffffff"/>
                </a:solidFill>
                <a:latin typeface="DejaVu Sans"/>
                <a:cs typeface="DejaVu Sans"/>
              </a:rPr>
              <a:t>Planeación</a:t>
            </a:r>
            <a:r>
              <a:rPr dirty="0" sz="30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3000" spc="2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ffffff"/>
                </a:solidFill>
                <a:latin typeface="DejaVu Sans"/>
                <a:cs typeface="DejaVu Sans"/>
              </a:rPr>
              <a:t>Corto</a:t>
            </a:r>
            <a:r>
              <a:rPr dirty="0" sz="30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ffffff"/>
                </a:solidFill>
                <a:latin typeface="DejaVu Sans"/>
                <a:cs typeface="DejaVu Sans"/>
              </a:rPr>
              <a:t>Plazo: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Conectividad</a:t>
            </a:r>
            <a:r>
              <a:rPr dirty="0" sz="3000" spc="1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00ffff"/>
                </a:solidFill>
                <a:latin typeface="DejaVu Sans"/>
                <a:cs typeface="DejaVu Sans"/>
              </a:rPr>
              <a:t>a</a:t>
            </a:r>
            <a:r>
              <a:rPr dirty="0" sz="3000" spc="23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Internet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4076" y="1619070"/>
            <a:ext cx="391635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Convertir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.arkaios: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30" b="1">
                <a:solidFill>
                  <a:srgbClr val="ffffff"/>
                </a:solidFill>
                <a:latin typeface="DejaVu Sans"/>
                <a:cs typeface="DejaVu Sans"/>
              </a:rPr>
              <a:t>Pago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Online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27067" y="1619070"/>
            <a:ext cx="382242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ffffff"/>
                </a:solidFill>
                <a:latin typeface="DejaVu Sans"/>
                <a:cs typeface="DejaVu Sans"/>
              </a:rPr>
              <a:t>APP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ffffff"/>
                </a:solidFill>
                <a:latin typeface="DejaVu Sans"/>
                <a:cs typeface="DejaVu Sans"/>
              </a:rPr>
              <a:t>Android: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fffff"/>
                </a:solidFill>
                <a:latin typeface="DejaVu Sans"/>
                <a:cs typeface="DejaVu Sans"/>
              </a:rPr>
              <a:t>Compras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700" spc="-2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ffffff"/>
                </a:solidFill>
                <a:latin typeface="DejaVu Sans"/>
                <a:cs typeface="DejaVu Sans"/>
              </a:rPr>
              <a:t>Canje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5084" y="3649404"/>
            <a:ext cx="5108606" cy="48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8">
                <a:solidFill>
                  <a:srgbClr val="d1d5db"/>
                </a:solidFill>
                <a:latin typeface="DejaVu Sans"/>
                <a:cs typeface="DejaVu Sans"/>
              </a:rPr>
              <a:t>Transformación</a:t>
            </a:r>
            <a:r>
              <a:rPr dirty="0" sz="1350" spc="12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.arkaios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método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pago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online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respaldo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nube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transacciones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seguras.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8075" y="3649404"/>
            <a:ext cx="4755388" cy="48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Desarrollo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aplicación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Android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compras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ágiles,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gestión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saldo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canje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artículos.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3076" y="4355763"/>
            <a:ext cx="112534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Activo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Digital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17377" y="4355763"/>
            <a:ext cx="108485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Nube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Segura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46067" y="4355763"/>
            <a:ext cx="1422892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Experiencia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Móvil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57876" y="4355763"/>
            <a:ext cx="188787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Funcionalidad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Completa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84076" y="5410020"/>
            <a:ext cx="4002267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ffffff"/>
                </a:solidFill>
                <a:latin typeface="DejaVu Sans"/>
                <a:cs typeface="DejaVu Sans"/>
              </a:rPr>
              <a:t>Cuentas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700" spc="-2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Autenticación</a:t>
            </a:r>
            <a:r>
              <a:rPr dirty="0" sz="17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ffffff"/>
                </a:solidFill>
                <a:latin typeface="DejaVu Sans"/>
                <a:cs typeface="DejaVu Sans"/>
              </a:rPr>
              <a:t>Segura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7067" y="5410020"/>
            <a:ext cx="3618725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ffffff"/>
                </a:solidFill>
                <a:latin typeface="DejaVu Sans"/>
                <a:cs typeface="DejaVu Sans"/>
              </a:rPr>
              <a:t>Modelo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30" b="1">
                <a:solidFill>
                  <a:srgbClr val="ffffff"/>
                </a:solidFill>
                <a:latin typeface="DejaVu Sans"/>
                <a:cs typeface="DejaVu Sans"/>
              </a:rPr>
              <a:t>Pago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7" b="1">
                <a:solidFill>
                  <a:srgbClr val="ffffff"/>
                </a:solidFill>
                <a:latin typeface="DejaVu Sans"/>
                <a:cs typeface="DejaVu Sans"/>
              </a:rPr>
              <a:t>QR: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DejaVu Sans"/>
                <a:cs typeface="DejaVu Sans"/>
              </a:rPr>
              <a:t>Sin</a:t>
            </a:r>
            <a:r>
              <a:rPr dirty="0" sz="17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41" b="1">
                <a:solidFill>
                  <a:srgbClr val="ffffff"/>
                </a:solidFill>
                <a:latin typeface="DejaVu Sans"/>
                <a:cs typeface="DejaVu Sans"/>
              </a:rPr>
              <a:t>FIAT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5084" y="7440354"/>
            <a:ext cx="493697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Implementación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cuentas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unipersonales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métodos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autenticación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robustos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vía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Google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alternos.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18075" y="7440354"/>
            <a:ext cx="450027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Sistema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pago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inspirado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CASHI,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operando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18075" y="7697529"/>
            <a:ext cx="497474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exclusivamente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activos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.arkaios,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28">
                <a:solidFill>
                  <a:srgbClr val="d1d5db"/>
                </a:solidFill>
                <a:latin typeface="DejaVu Sans"/>
                <a:cs typeface="DejaVu Sans"/>
              </a:rPr>
              <a:t>FIAT</a:t>
            </a:r>
            <a:r>
              <a:rPr dirty="0" sz="1350" spc="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tarjetas.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3076" y="8146713"/>
            <a:ext cx="137739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Acceso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Universal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369343" y="8146713"/>
            <a:ext cx="168788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Privacidad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Reforzada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46067" y="8146713"/>
            <a:ext cx="143871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Pago</a:t>
            </a:r>
            <a:r>
              <a:rPr dirty="0" sz="1000" spc="11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Simpliﬁcado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273652" y="8146713"/>
            <a:ext cx="173931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Innovación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67e8f9"/>
                </a:solidFill>
                <a:latin typeface="DejaVu Sans"/>
                <a:cs typeface="DejaVu Sans"/>
              </a:rPr>
              <a:t>Financiera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92276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80963" y="322631"/>
            <a:ext cx="9782528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22d3ee"/>
                </a:solidFill>
                <a:latin typeface="DejaVu Sans"/>
                <a:cs typeface="DejaVu Sans"/>
              </a:rPr>
              <a:t>Integración</a:t>
            </a:r>
            <a:r>
              <a:rPr dirty="0" sz="405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22d3ee"/>
                </a:solidFill>
                <a:latin typeface="DejaVu Sans"/>
                <a:cs typeface="DejaVu Sans"/>
              </a:rPr>
              <a:t>del</a:t>
            </a:r>
            <a:r>
              <a:rPr dirty="0" sz="405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22d3ee"/>
                </a:solidFill>
                <a:latin typeface="DejaVu Sans"/>
                <a:cs typeface="DejaVu Sans"/>
              </a:rPr>
              <a:t>Sistema:</a:t>
            </a:r>
            <a:r>
              <a:rPr dirty="0" sz="405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ffffff"/>
                </a:solidFill>
                <a:latin typeface="DejaVu Sans"/>
                <a:cs typeface="DejaVu Sans"/>
              </a:rPr>
              <a:t>El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38" b="1">
                <a:solidFill>
                  <a:srgbClr val="ffffff"/>
                </a:solidFill>
                <a:latin typeface="DejaVu Sans"/>
                <a:cs typeface="DejaVu Sans"/>
              </a:rPr>
              <a:t>Token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67597" y="836981"/>
            <a:ext cx="2209406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" b="1">
                <a:solidFill>
                  <a:srgbClr val="ffffff"/>
                </a:solidFill>
                <a:latin typeface="DejaVu Sans"/>
                <a:cs typeface="DejaVu Sans"/>
              </a:rPr>
              <a:t>Amerio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86049" y="1493736"/>
            <a:ext cx="697212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Un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puente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digital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para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el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futuro</a:t>
            </a:r>
            <a:r>
              <a:rPr dirty="0" sz="2000" spc="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las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transacciones.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53917" y="2914470"/>
            <a:ext cx="2721355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34">
                <a:solidFill>
                  <a:srgbClr val="ffffff"/>
                </a:solidFill>
                <a:latin typeface="DejaVu Sans"/>
                <a:cs typeface="DejaVu Sans"/>
              </a:rPr>
              <a:t>Valor</a:t>
            </a:r>
            <a:r>
              <a:rPr dirty="0" sz="170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8">
                <a:solidFill>
                  <a:srgbClr val="ffffff"/>
                </a:solidFill>
                <a:latin typeface="DejaVu Sans"/>
                <a:cs typeface="DejaVu Sans"/>
              </a:rPr>
              <a:t>Actual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del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ffffff"/>
                </a:solidFill>
                <a:latin typeface="DejaVu Sans"/>
                <a:cs typeface="DejaVu Sans"/>
              </a:rPr>
              <a:t>Amerio: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53917" y="3128067"/>
            <a:ext cx="2486340" cy="783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b="1">
                <a:solidFill>
                  <a:srgbClr val="22d3ee"/>
                </a:solidFill>
                <a:latin typeface="DejaVu Sans"/>
                <a:cs typeface="DejaVu Sans"/>
              </a:rPr>
              <a:t>1</a:t>
            </a:r>
            <a:r>
              <a:rPr dirty="0" sz="5050" spc="-1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5050" spc="-10" b="1">
                <a:solidFill>
                  <a:srgbClr val="22d3ee"/>
                </a:solidFill>
                <a:latin typeface="DejaVu Sans"/>
                <a:cs typeface="DejaVu Sans"/>
              </a:rPr>
              <a:t>MXN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3370" y="5201225"/>
            <a:ext cx="214317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Fuentes</a:t>
            </a:r>
            <a:r>
              <a:rPr dirty="0" sz="1500" spc="1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Origen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51672" y="5201225"/>
            <a:ext cx="181770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Intercambiador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89974" y="5201225"/>
            <a:ext cx="161726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41" b="1">
                <a:solidFill>
                  <a:srgbClr val="ffffff"/>
                </a:solidFill>
                <a:latin typeface="DejaVu Sans"/>
                <a:cs typeface="DejaVu Sans"/>
              </a:rPr>
              <a:t>Token</a:t>
            </a:r>
            <a:r>
              <a:rPr dirty="0" sz="1500" spc="54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Amerio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7092" y="5631359"/>
            <a:ext cx="258982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43">
                <a:solidFill>
                  <a:srgbClr val="ffffff"/>
                </a:solidFill>
                <a:latin typeface="DejaVu Sans"/>
                <a:cs typeface="DejaVu Sans"/>
              </a:rPr>
              <a:t>FIAT</a:t>
            </a:r>
            <a:r>
              <a:rPr dirty="0" sz="1200" spc="2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(Moneda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ffffff"/>
                </a:solidFill>
                <a:latin typeface="DejaVu Sans"/>
                <a:cs typeface="DejaVu Sans"/>
              </a:rPr>
              <a:t>Fiduciaria)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CBCD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85394" y="5631359"/>
            <a:ext cx="2667845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plataforma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AEIO-MR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facilita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conversión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ﬂuida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60">
                <a:solidFill>
                  <a:srgbClr val="ffffff"/>
                </a:solidFill>
                <a:latin typeface="DejaVu Sans"/>
                <a:cs typeface="DejaVu Sans"/>
              </a:rPr>
              <a:t>Token</a:t>
            </a:r>
            <a:r>
              <a:rPr dirty="0" sz="1200" spc="3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Amerio.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23696" y="5631359"/>
            <a:ext cx="2956654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Activo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digital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estable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anclado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al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valor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del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8">
                <a:solidFill>
                  <a:srgbClr val="ffffff"/>
                </a:solidFill>
                <a:latin typeface="DejaVu Sans"/>
                <a:cs typeface="DejaVu Sans"/>
              </a:rPr>
              <a:t>Peso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Mexicano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(MXN).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7092" y="5850434"/>
            <a:ext cx="302246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(Monedas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Digitales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Banco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Central).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2370" y="6175038"/>
            <a:ext cx="42955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1">
                <a:solidFill>
                  <a:srgbClr val="ffffff"/>
                </a:solidFill>
                <a:latin typeface="DejaVu Sans"/>
                <a:cs typeface="DejaVu Sans"/>
              </a:rPr>
              <a:t>FIAT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55501" y="6175038"/>
            <a:ext cx="51757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CBCD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70672" y="6175038"/>
            <a:ext cx="70844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AEIO-MR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82678" y="6175038"/>
            <a:ext cx="87011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Conversión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708974" y="6175038"/>
            <a:ext cx="82329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Stablecoin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35727" y="6175038"/>
            <a:ext cx="115423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Anclado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al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MXN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192862" y="6878379"/>
            <a:ext cx="4383591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"Nuestra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visión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primera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moneda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respaldada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sinergia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inteligencia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humana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IA,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redeﬁniendo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futuro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3">
                <a:solidFill>
                  <a:srgbClr val="ffffff"/>
                </a:solidFill>
                <a:latin typeface="DejaVu Sans"/>
                <a:cs typeface="DejaVu Sans"/>
              </a:rPr>
              <a:t>valor."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3231504" y="6934020"/>
            <a:ext cx="2412414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ffffff"/>
                </a:solidFill>
                <a:latin typeface="DejaVu Sans"/>
                <a:cs typeface="DejaVu Sans"/>
              </a:rPr>
              <a:t>Respaldo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700" spc="-2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Solidez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22376" y="7355384"/>
            <a:ext cx="2624782" cy="631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Proyectos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que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integran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ingenio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humano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eﬁciencia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tecnológica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aseguran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la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robustez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del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Amerio.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278141" y="7803813"/>
            <a:ext cx="105423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Visión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Pionera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435875" y="7803813"/>
            <a:ext cx="123628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Impulsado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por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907654" y="8156238"/>
            <a:ext cx="120685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Ingenio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Humano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217937" y="8156238"/>
            <a:ext cx="84836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12">
                <a:solidFill>
                  <a:srgbClr val="ffffff"/>
                </a:solidFill>
                <a:latin typeface="DejaVu Sans"/>
                <a:cs typeface="DejaVu Sans"/>
              </a:rPr>
              <a:t>Tecnología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788198" y="8670588"/>
            <a:ext cx="547090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Fuentes: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Forbes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Argentina,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Republica.com,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PaymentMedia.com,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CriptoInforme.com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7697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0605" y="374276"/>
            <a:ext cx="5983152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ffffff"/>
                </a:solidFill>
                <a:latin typeface="DejaVu Sans"/>
                <a:cs typeface="DejaVu Sans"/>
              </a:rPr>
              <a:t>Mecanismos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DejaVu Sans"/>
                <a:cs typeface="DejaVu Sans"/>
              </a:rPr>
              <a:t>Respaldo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29372" y="850526"/>
            <a:ext cx="4285634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Gestión</a:t>
            </a:r>
            <a:r>
              <a:rPr dirty="0" sz="3000" spc="1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00ffff"/>
                </a:solidFill>
                <a:latin typeface="DejaVu Sans"/>
                <a:cs typeface="DejaVu Sans"/>
              </a:rPr>
              <a:t>del</a:t>
            </a:r>
            <a:r>
              <a:rPr dirty="0" sz="30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00ffff"/>
                </a:solidFill>
                <a:latin typeface="DejaVu Sans"/>
                <a:cs typeface="DejaVu Sans"/>
              </a:rPr>
              <a:t>Amerio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11919" y="1970987"/>
            <a:ext cx="258092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00ffff"/>
                </a:solidFill>
                <a:latin typeface="DejaVu Sans"/>
                <a:cs typeface="DejaVu Sans"/>
              </a:rPr>
              <a:t>Respaldo</a:t>
            </a:r>
            <a:r>
              <a:rPr dirty="0" sz="17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30" b="1">
                <a:solidFill>
                  <a:srgbClr val="00ffff"/>
                </a:solidFill>
                <a:latin typeface="DejaVu Sans"/>
                <a:cs typeface="DejaVu Sans"/>
              </a:rPr>
              <a:t>FIAT/CBCD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3480" y="1970987"/>
            <a:ext cx="2992972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 b="1">
                <a:solidFill>
                  <a:srgbClr val="00ffff"/>
                </a:solidFill>
                <a:latin typeface="DejaVu Sans"/>
                <a:cs typeface="DejaVu Sans"/>
              </a:rPr>
              <a:t>Simpliﬁcación</a:t>
            </a:r>
            <a:r>
              <a:rPr dirty="0" sz="1700" spc="-1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00ffff"/>
                </a:solidFill>
                <a:latin typeface="DejaVu Sans"/>
                <a:cs typeface="DejaVu Sans"/>
              </a:rPr>
              <a:t>de</a:t>
            </a:r>
            <a:r>
              <a:rPr dirty="0" sz="17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25" b="1">
                <a:solidFill>
                  <a:srgbClr val="00ffff"/>
                </a:solidFill>
                <a:latin typeface="DejaVu Sans"/>
                <a:cs typeface="DejaVu Sans"/>
              </a:rPr>
              <a:t>Pagos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2370" y="2535226"/>
            <a:ext cx="5253430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Sistema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respaldo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por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compra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d1d5db"/>
                </a:solidFill>
                <a:latin typeface="DejaVu Sans"/>
                <a:cs typeface="DejaVu Sans"/>
              </a:rPr>
              <a:t>token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con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28">
                <a:solidFill>
                  <a:srgbClr val="d1d5db"/>
                </a:solidFill>
                <a:latin typeface="DejaVu Sans"/>
                <a:cs typeface="DejaVu Sans"/>
              </a:rPr>
              <a:t>FIAT/CBCD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congelado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banco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central.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53931" y="2535226"/>
            <a:ext cx="4827237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Eliminación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sistemas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pago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tipo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'cardcoins'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o</a:t>
            </a:r>
            <a:r>
              <a:rPr dirty="0" sz="1200" spc="-23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'speinative'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complejos.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0362" y="3126531"/>
            <a:ext cx="154339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Banca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Centralizada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92722" y="3126531"/>
            <a:ext cx="149520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Máxima</a:t>
            </a: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Seguridad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81923" y="3126531"/>
            <a:ext cx="159463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Eﬁciencia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Operativa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65479" y="3126531"/>
            <a:ext cx="171044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Experiencia</a:t>
            </a: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Uniﬁcada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11919" y="4142687"/>
            <a:ext cx="354257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5" b="1">
                <a:solidFill>
                  <a:srgbClr val="00ffff"/>
                </a:solidFill>
                <a:latin typeface="DejaVu Sans"/>
                <a:cs typeface="DejaVu Sans"/>
              </a:rPr>
              <a:t>Trazabilidad</a:t>
            </a:r>
            <a:r>
              <a:rPr dirty="0" sz="17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00ffff"/>
                </a:solidFill>
                <a:latin typeface="DejaVu Sans"/>
                <a:cs typeface="DejaVu Sans"/>
              </a:rPr>
              <a:t>en</a:t>
            </a:r>
            <a:r>
              <a:rPr dirty="0" sz="17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00ffff"/>
                </a:solidFill>
                <a:latin typeface="DejaVu Sans"/>
                <a:cs typeface="DejaVu Sans"/>
              </a:rPr>
              <a:t>Tiempo</a:t>
            </a:r>
            <a:r>
              <a:rPr dirty="0" sz="17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00ffff"/>
                </a:solidFill>
                <a:latin typeface="DejaVu Sans"/>
                <a:cs typeface="DejaVu Sans"/>
              </a:rPr>
              <a:t>Real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33480" y="4142687"/>
            <a:ext cx="3025449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64" b="1">
                <a:solidFill>
                  <a:srgbClr val="00ffff"/>
                </a:solidFill>
                <a:latin typeface="DejaVu Sans"/>
                <a:cs typeface="DejaVu Sans"/>
              </a:rPr>
              <a:t>Token</a:t>
            </a:r>
            <a:r>
              <a:rPr dirty="0" sz="1700" spc="43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00ffff"/>
                </a:solidFill>
                <a:latin typeface="DejaVu Sans"/>
                <a:cs typeface="DejaVu Sans"/>
              </a:rPr>
              <a:t>Uniﬁcado</a:t>
            </a:r>
            <a:r>
              <a:rPr dirty="0" sz="17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00ffff"/>
                </a:solidFill>
                <a:latin typeface="DejaVu Sans"/>
                <a:cs typeface="DejaVu Sans"/>
              </a:rPr>
              <a:t>Arkaios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2370" y="4716451"/>
            <a:ext cx="510071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Muestra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tiempo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real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recursos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pagados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estados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cuenta.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53931" y="4716451"/>
            <a:ext cx="4779518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Códigos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reconocimiento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cuentas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.arkaios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un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d1d5db"/>
                </a:solidFill>
                <a:latin typeface="DejaVu Sans"/>
                <a:cs typeface="DejaVu Sans"/>
              </a:rPr>
              <a:t>token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uniﬁcado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universal.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0362" y="5307756"/>
            <a:ext cx="156181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Transparencia</a:t>
            </a:r>
            <a:r>
              <a:rPr dirty="0" sz="1000" spc="11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spc="-23" b="1">
                <a:solidFill>
                  <a:srgbClr val="001f3f"/>
                </a:solidFill>
                <a:latin typeface="DejaVu Sans"/>
                <a:cs typeface="DejaVu Sans"/>
              </a:rPr>
              <a:t>Total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511176" y="5307756"/>
            <a:ext cx="167007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Monitoreo</a:t>
            </a: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Constante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581923" y="5307756"/>
            <a:ext cx="158976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Ecosistema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001f3f"/>
                </a:solidFill>
                <a:latin typeface="DejaVu Sans"/>
                <a:cs typeface="DejaVu Sans"/>
              </a:rPr>
              <a:t>.arkaios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360567" y="5307756"/>
            <a:ext cx="1411182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00ffff"/>
                </a:solidFill>
                <a:latin typeface="DejaVu Sans"/>
                <a:cs typeface="DejaVu Sans"/>
              </a:rPr>
              <a:t>Interoperabilidad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51556" y="6143692"/>
            <a:ext cx="436368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Impulso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spc="-11" b="1">
                <a:solidFill>
                  <a:srgbClr val="ffffff"/>
                </a:solidFill>
                <a:latin typeface="DejaVu Sans"/>
                <a:cs typeface="DejaVu Sans"/>
              </a:rPr>
              <a:t>Tecnológico</a:t>
            </a:r>
            <a:r>
              <a:rPr dirty="0" sz="1500" spc="2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500" spc="11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Futuro</a:t>
            </a:r>
            <a:r>
              <a:rPr dirty="0" sz="1500" spc="2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Pagos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7649" y="6507151"/>
            <a:ext cx="813877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e5e7eb"/>
                </a:solidFill>
                <a:latin typeface="DejaVu Sans"/>
                <a:cs typeface="DejaVu Sans"/>
              </a:rPr>
              <a:t>"La</a:t>
            </a:r>
            <a:r>
              <a:rPr dirty="0" sz="1200" spc="-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5e7eb"/>
                </a:solidFill>
                <a:latin typeface="DejaVu Sans"/>
                <a:cs typeface="DejaVu Sans"/>
              </a:rPr>
              <a:t>blockchain</a:t>
            </a:r>
            <a:r>
              <a:rPr dirty="0" sz="1200" spc="-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5e7e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IA</a:t>
            </a:r>
            <a:r>
              <a:rPr dirty="0" sz="1200" spc="-17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5e7eb"/>
                </a:solidFill>
                <a:latin typeface="DejaVu Sans"/>
                <a:cs typeface="DejaVu Sans"/>
              </a:rPr>
              <a:t>ya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5e7eb"/>
                </a:solidFill>
                <a:latin typeface="DejaVu Sans"/>
                <a:cs typeface="DejaVu Sans"/>
              </a:rPr>
              <a:t>se</a:t>
            </a:r>
            <a:r>
              <a:rPr dirty="0" sz="1200" spc="-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5e7eb"/>
                </a:solidFill>
                <a:latin typeface="DejaVu Sans"/>
                <a:cs typeface="DejaVu Sans"/>
              </a:rPr>
              <a:t>convirtió</a:t>
            </a:r>
            <a:r>
              <a:rPr dirty="0" sz="1200" spc="-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5e7eb"/>
                </a:solidFill>
                <a:latin typeface="DejaVu Sans"/>
                <a:cs typeface="DejaVu Sans"/>
              </a:rPr>
              <a:t>en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5e7eb"/>
                </a:solidFill>
                <a:latin typeface="DejaVu Sans"/>
                <a:cs typeface="DejaVu Sans"/>
              </a:rPr>
              <a:t>uno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5e7eb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5e7eb"/>
                </a:solidFill>
                <a:latin typeface="DejaVu Sans"/>
                <a:cs typeface="DejaVu Sans"/>
              </a:rPr>
              <a:t>los</a:t>
            </a:r>
            <a:r>
              <a:rPr dirty="0" sz="1200" spc="-1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5e7eb"/>
                </a:solidFill>
                <a:latin typeface="DejaVu Sans"/>
                <a:cs typeface="DejaVu Sans"/>
              </a:rPr>
              <a:t>conceptos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e5e7eb"/>
                </a:solidFill>
                <a:latin typeface="DejaVu Sans"/>
                <a:cs typeface="DejaVu Sans"/>
              </a:rPr>
              <a:t>más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5e7eb"/>
                </a:solidFill>
                <a:latin typeface="DejaVu Sans"/>
                <a:cs typeface="DejaVu Sans"/>
              </a:rPr>
              <a:t>ampliamente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5e7eb"/>
                </a:solidFill>
                <a:latin typeface="DejaVu Sans"/>
                <a:cs typeface="DejaVu Sans"/>
              </a:rPr>
              <a:t>adoptados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5e7eb"/>
                </a:solidFill>
                <a:latin typeface="DejaVu Sans"/>
                <a:cs typeface="DejaVu Sans"/>
              </a:rPr>
              <a:t>y</a:t>
            </a:r>
            <a:r>
              <a:rPr dirty="0" sz="1200" spc="-2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5e7eb"/>
                </a:solidFill>
                <a:latin typeface="DejaVu Sans"/>
                <a:cs typeface="DejaVu Sans"/>
              </a:rPr>
              <a:t>beneﬁciosos."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7649" y="6755555"/>
            <a:ext cx="133096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Forbes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Argentina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00831" y="7050830"/>
            <a:ext cx="409516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IA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transforma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pagos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digitales,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optimizando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ingresos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costos.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330552" y="7050830"/>
            <a:ext cx="413809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31">
                <a:solidFill>
                  <a:srgbClr val="ffffff"/>
                </a:solidFill>
                <a:latin typeface="DejaVu Sans"/>
                <a:cs typeface="DejaVu Sans"/>
              </a:rPr>
              <a:t>Tokens</a:t>
            </a:r>
            <a:r>
              <a:rPr dirty="0" sz="1000" spc="3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como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activos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digitales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logran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rendimientos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favorables.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0134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51606" y="400990"/>
            <a:ext cx="10441086" cy="12723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7439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23" b="1">
                <a:solidFill>
                  <a:srgbClr val="00ffff"/>
                </a:solidFill>
                <a:latin typeface="DejaVu Sans"/>
                <a:cs typeface="DejaVu Sans"/>
              </a:rPr>
              <a:t>Funcionalidades</a:t>
            </a:r>
            <a:r>
              <a:rPr dirty="0" sz="405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4050" spc="-28" b="1">
                <a:solidFill>
                  <a:srgbClr val="00ffff"/>
                </a:solidFill>
                <a:latin typeface="DejaVu Sans"/>
                <a:cs typeface="DejaVu Sans"/>
              </a:rPr>
              <a:t>Avanzadas:</a:t>
            </a:r>
          </a:p>
          <a:p>
            <a:pPr marL="0" marR="0">
              <a:lnSpc>
                <a:spcPts val="4693"/>
              </a:lnSpc>
              <a:spcBef>
                <a:spcPts val="331"/>
              </a:spcBef>
              <a:spcAft>
                <a:spcPts val="0"/>
              </a:spcAft>
            </a:pPr>
            <a:r>
              <a:rPr dirty="0" sz="4050" spc="-11" b="1">
                <a:solidFill>
                  <a:srgbClr val="ffffff"/>
                </a:solidFill>
                <a:latin typeface="DejaVu Sans"/>
                <a:cs typeface="DejaVu Sans"/>
              </a:rPr>
              <a:t>Multicambiador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4050" spc="-1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ffffff"/>
                </a:solidFill>
                <a:latin typeface="DejaVu Sans"/>
                <a:cs typeface="DejaVu Sans"/>
              </a:rPr>
              <a:t>Sistema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ffffff"/>
                </a:solidFill>
                <a:latin typeface="DejaVu Sans"/>
                <a:cs typeface="DejaVu Sans"/>
              </a:rPr>
              <a:t>Cobro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41219" y="2172170"/>
            <a:ext cx="3649579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Sistema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Cobro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'CAJA-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TIENDA'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8227" y="2257895"/>
            <a:ext cx="363034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Multicambiador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Flexible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3320" y="2813363"/>
            <a:ext cx="518635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Convierte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tokens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Arkaios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diversas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formas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valor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digital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ﬁduciario.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56312" y="2984813"/>
            <a:ext cx="502976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Solución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robusta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transacciones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gran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volumen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servicios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productos.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1869" y="3528493"/>
            <a:ext cx="168621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MXN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(Moneda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Local)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957512" y="3528493"/>
            <a:ext cx="148446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Crédito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ffffff"/>
                </a:solidFill>
                <a:latin typeface="DejaVu Sans"/>
                <a:cs typeface="DejaVu Sans"/>
              </a:rPr>
              <a:t>Telefónico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54861" y="3699943"/>
            <a:ext cx="135742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7">
                <a:solidFill>
                  <a:srgbClr val="ffffff"/>
                </a:solidFill>
                <a:latin typeface="DejaVu Sans"/>
                <a:cs typeface="DejaVu Sans"/>
              </a:rPr>
              <a:t>Venta</a:t>
            </a:r>
            <a:r>
              <a:rPr dirty="0" sz="1200" spc="1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Mayorista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71742" y="3699943"/>
            <a:ext cx="167557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Gestión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Servicios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11869" y="3909493"/>
            <a:ext cx="258674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Saldos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(PlayStore,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Amazon,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etc.)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54861" y="4080943"/>
            <a:ext cx="185356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8">
                <a:solidFill>
                  <a:srgbClr val="ffffff"/>
                </a:solidFill>
                <a:latin typeface="DejaVu Sans"/>
                <a:cs typeface="DejaVu Sans"/>
              </a:rPr>
              <a:t>Transacciones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Seguras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98227" y="5239220"/>
            <a:ext cx="3180615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Eliminación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-56" b="1">
                <a:solidFill>
                  <a:srgbClr val="ffffff"/>
                </a:solidFill>
                <a:latin typeface="DejaVu Sans"/>
                <a:cs typeface="DejaVu Sans"/>
              </a:rPr>
              <a:t>Token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('Quema')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41219" y="5324945"/>
            <a:ext cx="387433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Auditoría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por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Archivo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.log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56312" y="5880413"/>
            <a:ext cx="5191481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5">
                <a:solidFill>
                  <a:srgbClr val="d1d5db"/>
                </a:solidFill>
                <a:latin typeface="DejaVu Sans"/>
                <a:cs typeface="DejaVu Sans"/>
              </a:rPr>
              <a:t>Validación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infalible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rastreo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todas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operaciones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una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máxima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seguridad.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3320" y="6051863"/>
            <a:ext cx="5237351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Mecanismo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para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evitar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enriquecimiento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ilícito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asegurar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equidad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sistema.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54861" y="6595543"/>
            <a:ext cx="1699329" cy="592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Validación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3">
                <a:solidFill>
                  <a:srgbClr val="ffffff"/>
                </a:solidFill>
                <a:latin typeface="DejaVu Sans"/>
                <a:cs typeface="DejaVu Sans"/>
              </a:rPr>
              <a:t>Ventas</a:t>
            </a:r>
          </a:p>
          <a:p>
            <a:pPr marL="0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21">
                <a:solidFill>
                  <a:srgbClr val="ffffff"/>
                </a:solidFill>
                <a:latin typeface="DejaVu Sans"/>
                <a:cs typeface="DejaVu Sans"/>
              </a:rPr>
              <a:t>Rastreo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Integral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813600" y="6595543"/>
            <a:ext cx="146507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Control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ffffff"/>
                </a:solidFill>
                <a:latin typeface="DejaVu Sans"/>
                <a:cs typeface="DejaVu Sans"/>
              </a:rPr>
              <a:t>Saldos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11869" y="6766993"/>
            <a:ext cx="142200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ffffff"/>
                </a:solidFill>
                <a:latin typeface="DejaVu Sans"/>
                <a:cs typeface="DejaVu Sans"/>
              </a:rPr>
              <a:t>Prevención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Ilícita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2693342" y="6766993"/>
            <a:ext cx="200553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0">
                <a:solidFill>
                  <a:srgbClr val="ffffff"/>
                </a:solidFill>
                <a:latin typeface="DejaVu Sans"/>
                <a:cs typeface="DejaVu Sans"/>
              </a:rPr>
              <a:t>Transparencia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1">
                <a:solidFill>
                  <a:srgbClr val="ffffff"/>
                </a:solidFill>
                <a:latin typeface="DejaVu Sans"/>
                <a:cs typeface="DejaVu Sans"/>
              </a:rPr>
              <a:t>Financiera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67664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6690" y="381432"/>
            <a:ext cx="7607627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>
                <a:solidFill>
                  <a:srgbClr val="ffffff"/>
                </a:solidFill>
                <a:latin typeface="DejaVu Sans"/>
                <a:cs typeface="DejaVu Sans"/>
              </a:rPr>
              <a:t>Contacto</a:t>
            </a:r>
            <a:r>
              <a:rPr dirty="0" sz="40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4050" spc="-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00ffff"/>
                </a:solidFill>
                <a:latin typeface="DejaVu Sans"/>
                <a:cs typeface="DejaVu Sans"/>
              </a:rPr>
              <a:t>Próximos</a:t>
            </a:r>
            <a:r>
              <a:rPr dirty="0" sz="405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4050" spc="-40" b="1">
                <a:solidFill>
                  <a:srgbClr val="00ffff"/>
                </a:solidFill>
                <a:latin typeface="DejaVu Sans"/>
                <a:cs typeface="DejaVu Sans"/>
              </a:rPr>
              <a:t>Pasos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9766" y="1600162"/>
            <a:ext cx="2589533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fffff"/>
                </a:solidFill>
                <a:latin typeface="DejaVu Sans"/>
                <a:cs typeface="DejaVu Sans"/>
              </a:rPr>
              <a:t>Acceso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Exclusivo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34653" y="2164401"/>
            <a:ext cx="155361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Acceso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35898" y="2362163"/>
            <a:ext cx="331236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Colaboración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ffffff"/>
                </a:solidFill>
                <a:latin typeface="DejaVu Sans"/>
                <a:cs typeface="DejaVu Sans"/>
              </a:rPr>
              <a:t>Humana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34653" y="2631126"/>
            <a:ext cx="2126955" cy="7378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LOGIN</a:t>
            </a:r>
            <a:r>
              <a:rPr dirty="0" sz="1500" spc="1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  <a:r>
              <a:rPr dirty="0" sz="1500" spc="1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Contraseña</a:t>
            </a:r>
          </a:p>
          <a:p>
            <a:pPr marL="0" marR="0">
              <a:lnSpc>
                <a:spcPts val="1760"/>
              </a:lnSpc>
              <a:spcBef>
                <a:spcPts val="1939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PIN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Seguridad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31358" y="2802576"/>
            <a:ext cx="4521372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Discusión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directa</a:t>
            </a:r>
            <a:r>
              <a:rPr dirty="0" sz="15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con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el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autor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para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operación</a:t>
            </a:r>
          </a:p>
          <a:p>
            <a:pPr marL="1098649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y</a:t>
            </a:r>
            <a:r>
              <a:rPr dirty="0" sz="15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creación</a:t>
            </a:r>
            <a:r>
              <a:rPr dirty="0" sz="15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cuentas.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053261" y="4710310"/>
            <a:ext cx="3435374" cy="904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¡Gracias</a:t>
            </a:r>
            <a:r>
              <a:rPr dirty="0" sz="30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00ffff"/>
                </a:solidFill>
                <a:latin typeface="DejaVu Sans"/>
                <a:cs typeface="DejaVu Sans"/>
              </a:rPr>
              <a:t>por</a:t>
            </a:r>
            <a:r>
              <a:rPr dirty="0" sz="3000" b="1">
                <a:solidFill>
                  <a:srgbClr val="00ffff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su</a:t>
            </a:r>
          </a:p>
          <a:p>
            <a:pPr marL="617487" marR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4" b="1">
                <a:solidFill>
                  <a:srgbClr val="00ffff"/>
                </a:solidFill>
                <a:latin typeface="DejaVu Sans"/>
                <a:cs typeface="DejaVu Sans"/>
              </a:rPr>
              <a:t>atención!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1666" y="4752937"/>
            <a:ext cx="273202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Horizonte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fffff"/>
                </a:solidFill>
                <a:latin typeface="DejaVu Sans"/>
                <a:cs typeface="DejaVu Sans"/>
              </a:rPr>
              <a:t>Arkaios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1331" y="5317176"/>
            <a:ext cx="343186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Perspectivas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futuras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del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proyecto: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9994" y="5707701"/>
            <a:ext cx="4398932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Despliegue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de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los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'archivos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.arkaios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ﬁnales'.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Integración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IA-Blockchain.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03380" y="6211771"/>
            <a:ext cx="2177180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ffffff"/>
                </a:solidFill>
                <a:latin typeface="DejaVu Sans"/>
                <a:cs typeface="DejaVu Sans"/>
              </a:rPr>
              <a:t>Contacto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Directo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9994" y="6298251"/>
            <a:ext cx="3158976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Expansión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en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Activos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Digitales.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82632" y="6615765"/>
            <a:ext cx="1227909" cy="3281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83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Liberation Mono"/>
                <a:cs typeface="Liberation Mono"/>
              </a:rPr>
              <a:t>x@y.com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04825" y="6785088"/>
            <a:ext cx="309469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000000"/>
                </a:solidFill>
                <a:latin typeface="DejaVu Sans"/>
                <a:cs typeface="DejaVu Sans"/>
              </a:rPr>
              <a:t>Mercado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000000"/>
                </a:solidFill>
                <a:latin typeface="DejaVu Sans"/>
                <a:cs typeface="DejaVu Sans"/>
              </a:rPr>
              <a:t>en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000000"/>
                </a:solidFill>
                <a:latin typeface="DejaVu Sans"/>
                <a:cs typeface="DejaVu Sans"/>
              </a:rPr>
              <a:t>Auge: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000000"/>
                </a:solidFill>
                <a:latin typeface="DejaVu Sans"/>
                <a:cs typeface="DejaVu Sans"/>
              </a:rPr>
              <a:t>Adopción</a:t>
            </a:r>
            <a:r>
              <a:rPr dirty="0" sz="1200" spc="-1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000000"/>
                </a:solidFill>
                <a:latin typeface="DejaVu Sans"/>
                <a:cs typeface="DejaVu Sans"/>
              </a:rPr>
              <a:t>Global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129265" y="7424464"/>
            <a:ext cx="278838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Forbes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Argentina,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Republica.com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2025-09-05T02:17:17+00:00</dcterms:modified>
</cp:coreProperties>
</file>