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8" r:id="rId18"/>
    <p:sldId id="277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3" r:id="rId29"/>
    <p:sldId id="292" r:id="rId30"/>
    <p:sldId id="291" r:id="rId31"/>
    <p:sldId id="290" r:id="rId32"/>
    <p:sldId id="294" r:id="rId33"/>
    <p:sldId id="295" r:id="rId34"/>
    <p:sldId id="296" r:id="rId35"/>
    <p:sldId id="29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EE4A-2896-4CD9-8BE0-70E8BFAA4F3B}" type="datetimeFigureOut">
              <a:rPr lang="pl-PL" smtClean="0"/>
              <a:t>2019-04-07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1FD00-77AC-473E-983E-02E9A00B26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41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1FD00-77AC-473E-983E-02E9A00B26E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5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3583840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689600" y="1600203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6193369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0875264" y="6422067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408980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09600" y="6422067"/>
            <a:ext cx="28448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09600" y="6422067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165600" y="6422067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10871200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54B9776-65CA-4379-93F4-583479C33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smtClean="0"/>
              <a:t>– Podstawy pracy z Repozytorium GitHub.com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720D1CD9-F4E1-4B53-B01B-6E0152389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82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D524938-6410-4089-BE24-380729CC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Wstępna konfiguracja (Git </a:t>
            </a:r>
            <a:r>
              <a:rPr lang="pl-PL" dirty="0" err="1"/>
              <a:t>Bash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DC253FA-6960-45AF-A5B6-1E31B0F9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53419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Narzędziem służącym do konfiguracji jest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r>
              <a:rPr lang="pl-PL" dirty="0"/>
              <a:t>, które modyfikuje zmienne odpowiadające za działanie Git. </a:t>
            </a:r>
          </a:p>
          <a:p>
            <a:r>
              <a:rPr lang="pl-PL" dirty="0"/>
              <a:t>Nazwa użytkownika: </a:t>
            </a:r>
            <a:r>
              <a:rPr lang="en-US" i="1" dirty="0">
                <a:solidFill>
                  <a:srgbClr val="92D050"/>
                </a:solidFill>
              </a:rPr>
              <a:t>git config --global user.name "Jan Nowak"</a:t>
            </a:r>
            <a:endParaRPr lang="pl-PL" i="1" dirty="0">
              <a:solidFill>
                <a:srgbClr val="92D050"/>
              </a:solidFill>
            </a:endParaRPr>
          </a:p>
          <a:p>
            <a:r>
              <a:rPr lang="pl-PL" dirty="0"/>
              <a:t>Adres e-mail: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r>
              <a:rPr lang="pl-PL" i="1" dirty="0">
                <a:solidFill>
                  <a:srgbClr val="92D050"/>
                </a:solidFill>
              </a:rPr>
              <a:t> --</a:t>
            </a:r>
            <a:r>
              <a:rPr lang="pl-PL" i="1" dirty="0" err="1">
                <a:solidFill>
                  <a:srgbClr val="92D050"/>
                </a:solidFill>
              </a:rPr>
              <a:t>global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i="1" dirty="0" err="1">
                <a:solidFill>
                  <a:srgbClr val="92D050"/>
                </a:solidFill>
              </a:rPr>
              <a:t>user.email</a:t>
            </a:r>
            <a:r>
              <a:rPr lang="pl-PL" i="1" dirty="0">
                <a:solidFill>
                  <a:srgbClr val="92D050"/>
                </a:solidFill>
              </a:rPr>
              <a:t> jannowak@example.com</a:t>
            </a:r>
          </a:p>
          <a:p>
            <a:r>
              <a:rPr lang="pl-PL" dirty="0"/>
              <a:t>Edytor tekstu: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r>
              <a:rPr lang="pl-PL" i="1" dirty="0">
                <a:solidFill>
                  <a:srgbClr val="92D050"/>
                </a:solidFill>
              </a:rPr>
              <a:t> --</a:t>
            </a:r>
            <a:r>
              <a:rPr lang="pl-PL" i="1" dirty="0" err="1">
                <a:solidFill>
                  <a:srgbClr val="92D050"/>
                </a:solidFill>
              </a:rPr>
              <a:t>global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i="1" dirty="0" err="1">
                <a:solidFill>
                  <a:srgbClr val="92D050"/>
                </a:solidFill>
              </a:rPr>
              <a:t>core.editor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i="1" dirty="0" err="1">
                <a:solidFill>
                  <a:srgbClr val="92D050"/>
                </a:solidFill>
              </a:rPr>
              <a:t>emacs</a:t>
            </a:r>
            <a:endParaRPr lang="pl-PL" i="1" dirty="0">
              <a:solidFill>
                <a:srgbClr val="92D050"/>
              </a:solidFill>
            </a:endParaRPr>
          </a:p>
          <a:p>
            <a:r>
              <a:rPr lang="pl-PL" dirty="0"/>
              <a:t>Sprawdzenie ustawień: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r>
              <a:rPr lang="pl-PL" i="1" dirty="0">
                <a:solidFill>
                  <a:srgbClr val="92D050"/>
                </a:solidFill>
              </a:rPr>
              <a:t> --list </a:t>
            </a:r>
          </a:p>
          <a:p>
            <a:r>
              <a:rPr lang="pl-PL" dirty="0"/>
              <a:t>Sprawdzenie ustawień w przypadku jednej zmiennej: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r>
              <a:rPr lang="pl-PL" i="1" dirty="0">
                <a:solidFill>
                  <a:srgbClr val="92D050"/>
                </a:solidFill>
              </a:rPr>
              <a:t> {zmienna}</a:t>
            </a:r>
            <a:r>
              <a:rPr lang="pl-PL" dirty="0"/>
              <a:t>, np. </a:t>
            </a:r>
            <a:r>
              <a:rPr lang="pl-PL" i="1" dirty="0">
                <a:solidFill>
                  <a:srgbClr val="92D050"/>
                </a:solidFill>
              </a:rPr>
              <a:t>user.name</a:t>
            </a:r>
          </a:p>
          <a:p>
            <a:r>
              <a:rPr lang="pl-PL" dirty="0"/>
              <a:t>Pomoc dotycząca konfiguracji: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help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i="1" dirty="0" err="1">
                <a:solidFill>
                  <a:srgbClr val="92D050"/>
                </a:solidFill>
              </a:rPr>
              <a:t>config</a:t>
            </a:r>
            <a:endParaRPr lang="pl-PL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3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2FB4A77-F238-4733-86E0-2587F9D0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Pierwsze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1E5A422-7DB1-4EDE-BDB1-CE68156A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097090"/>
            <a:ext cx="9905999" cy="4165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Projekt Gita można rozpocząć poprzez zaimportowanie istniejącego projektu lub katalogu albo poprzez sklonowanie istniejącego repozytorium.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Inicjalizacja Gita w istniejącym katalogu.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init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tworzy podkatalog o nazwie .git zawierający szkielet repozytorium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add</a:t>
            </a:r>
            <a:r>
              <a:rPr lang="pl-PL" i="1" dirty="0">
                <a:solidFill>
                  <a:srgbClr val="92D050"/>
                </a:solidFill>
              </a:rPr>
              <a:t> [nazwa pliku] </a:t>
            </a:r>
            <a:r>
              <a:rPr lang="pl-PL" dirty="0"/>
              <a:t>– wybiera pojedyncze pliki, które chcemy śledzić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commit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zatwierdza zmiany</a:t>
            </a:r>
          </a:p>
          <a:p>
            <a:pPr marL="0" indent="0">
              <a:buNone/>
            </a:pPr>
            <a:r>
              <a:rPr lang="pl-PL" dirty="0"/>
              <a:t>Przykład: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add *.c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add README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commit -m 'initial project version'</a:t>
            </a: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7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2FB4A77-F238-4733-86E0-2587F9D0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Pierwsze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1E5A422-7DB1-4EDE-BDB1-CE68156A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097090"/>
            <a:ext cx="9905999" cy="41653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l-PL" dirty="0"/>
              <a:t>Klonowanie istniejącego repozytorium. 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clone [URL] </a:t>
            </a:r>
            <a:r>
              <a:rPr lang="pl-PL" dirty="0"/>
              <a:t>– pobiera kopię danych repozytorium posiadanych przez serwer</a:t>
            </a:r>
          </a:p>
          <a:p>
            <a:pPr marL="0" indent="0">
              <a:buNone/>
            </a:pPr>
            <a:r>
              <a:rPr lang="pl-PL" dirty="0"/>
              <a:t>Przykład: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clone git://</a:t>
            </a:r>
            <a:r>
              <a:rPr lang="en-US" dirty="0" smtClean="0">
                <a:solidFill>
                  <a:srgbClr val="FFC000"/>
                </a:solidFill>
              </a:rPr>
              <a:t>github.com</a:t>
            </a:r>
            <a:r>
              <a:rPr lang="en-US" dirty="0" smtClean="0">
                <a:solidFill>
                  <a:srgbClr val="FFC000"/>
                </a:solidFill>
              </a:rPr>
              <a:t>/djkormo/simple-chess-ai.git </a:t>
            </a:r>
            <a:r>
              <a:rPr lang="pl-PL" dirty="0" smtClean="0"/>
              <a:t>Przykład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clone </a:t>
            </a:r>
            <a:r>
              <a:rPr lang="en-US" dirty="0">
                <a:solidFill>
                  <a:srgbClr val="FFC000"/>
                </a:solidFill>
              </a:rPr>
              <a:t>git://github.com/djkormo/simple-chess-ai.git </a:t>
            </a:r>
            <a:r>
              <a:rPr lang="pl-PL" b="1" dirty="0" err="1" smtClean="0">
                <a:solidFill>
                  <a:srgbClr val="FFC000"/>
                </a:solidFill>
              </a:rPr>
              <a:t>chess</a:t>
            </a:r>
            <a:endParaRPr lang="pl-P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6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 Diagonal Corner Rectangle 6">
            <a:extLst>
              <a:ext uri="{FF2B5EF4-FFF2-40B4-BE49-F238E27FC236}">
                <a16:creationId xmlns:a16="http://schemas.microsoft.com/office/drawing/2014/main" xmlns="" id="{60B8E1AF-8762-4AD6-9888-EC0606086E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97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ymbol zastępczy zawartości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xmlns="" id="{A3A1750F-2434-49D5-90DE-4BAB8297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66" y="951495"/>
            <a:ext cx="4693207" cy="297549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7EE2F93-75B9-48DA-A1B2-FF4B7EE3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4539573"/>
            <a:ext cx="8957535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Cykl życia stanu plików</a:t>
            </a:r>
          </a:p>
        </p:txBody>
      </p:sp>
    </p:spTree>
    <p:extLst>
      <p:ext uri="{BB962C8B-B14F-4D97-AF65-F5344CB8AC3E}">
        <p14:creationId xmlns:p14="http://schemas.microsoft.com/office/powerpoint/2010/main" val="19397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A3AD1C2-8804-49AF-AFEC-7A23170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Rejestrowanie zmian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EF1DD56-C002-4555-A244-4ED0E62B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status </a:t>
            </a:r>
            <a:r>
              <a:rPr lang="pl-PL" dirty="0"/>
              <a:t>– podstawowe narzędzie do sprawdzenia stanu plików</a:t>
            </a:r>
          </a:p>
          <a:p>
            <a:pPr marL="0" indent="0">
              <a:buNone/>
            </a:pPr>
            <a:r>
              <a:rPr lang="pl-PL" dirty="0"/>
              <a:t>Przykład: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nothing to commit, working directory clean</a:t>
            </a:r>
            <a:endParaRPr lang="pl-PL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A3AD1C2-8804-49AF-AFEC-7A23170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Rejestrowanie zmian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EF1DD56-C002-4555-A244-4ED0E62B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Przykład (</a:t>
            </a:r>
            <a:r>
              <a:rPr lang="en-US" dirty="0">
                <a:solidFill>
                  <a:srgbClr val="FFC000"/>
                </a:solidFill>
              </a:rPr>
              <a:t>$ vim README</a:t>
            </a:r>
            <a:r>
              <a:rPr lang="pl-PL" dirty="0">
                <a:sym typeface="Wingdings" panose="05000000000000000000" pitchFamily="2" charset="2"/>
              </a:rPr>
              <a:t>):</a:t>
            </a:r>
            <a:endParaRPr lang="pl-PL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Untracked files: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  README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nothing added to commit but untracked files present (use "git add" to track)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8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A3AD1C2-8804-49AF-AFEC-7A23170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Śledzenie nowych plików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EF1DD56-C002-4555-A244-4ED0E62B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9905999" cy="5359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add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pozwala rozpocząć śledzenie nowego/zmienionego pliku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xmlns="" id="{8D59CCC0-739B-4035-9DDF-E22FF6EF00F0}"/>
              </a:ext>
            </a:extLst>
          </p:cNvPr>
          <p:cNvSpPr txBox="1">
            <a:spLocks/>
          </p:cNvSpPr>
          <p:nvPr/>
        </p:nvSpPr>
        <p:spPr>
          <a:xfrm>
            <a:off x="1141414" y="2785403"/>
            <a:ext cx="9905999" cy="402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$ git add README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$ git 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 On branch master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 Changes to be committed: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   (use "git reset HEAD &lt;file&gt;..." to </a:t>
            </a:r>
            <a:r>
              <a:rPr lang="en-US" dirty="0" err="1">
                <a:solidFill>
                  <a:srgbClr val="FFC000"/>
                </a:solidFill>
              </a:rPr>
              <a:t>unstage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   new file:   README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#</a:t>
            </a: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8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A3AD1C2-8804-49AF-AFEC-7A23170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zatwierdzanie zmian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EF1DD56-C002-4555-A244-4ED0E62B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commit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zatwierdza zmiany</a:t>
            </a:r>
          </a:p>
          <a:p>
            <a:pPr marL="0" indent="0">
              <a:buNone/>
            </a:pPr>
            <a:r>
              <a:rPr lang="pl-PL" dirty="0"/>
              <a:t>Zostanie otworzony wybrany przez nas edytor tekstu, abyśmy mogli wprowadzić opis dokonywanych zmian. Ponadto, jeśli wywołamy komendę z parametrem </a:t>
            </a:r>
            <a:r>
              <a:rPr lang="pl-PL" dirty="0">
                <a:solidFill>
                  <a:srgbClr val="92D050"/>
                </a:solidFill>
              </a:rPr>
              <a:t>-v</a:t>
            </a:r>
            <a:r>
              <a:rPr lang="pl-PL" dirty="0"/>
              <a:t>, to do komentarza trafią również poszczególne zmodyfikowane wiersze, pokazując, co dokładnie zmieniliśmy. </a:t>
            </a:r>
            <a:endParaRPr lang="pl-PL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commit</a:t>
            </a:r>
            <a:r>
              <a:rPr lang="pl-PL" i="1" dirty="0">
                <a:solidFill>
                  <a:srgbClr val="92D050"/>
                </a:solidFill>
              </a:rPr>
              <a:t> -a </a:t>
            </a:r>
            <a:r>
              <a:rPr lang="pl-PL" dirty="0"/>
              <a:t>– pozwala na pominięcie poczekalni w przypadku modyfikacji pliku, jeśli jest on już śledzony</a:t>
            </a:r>
          </a:p>
        </p:txBody>
      </p:sp>
    </p:spTree>
    <p:extLst>
      <p:ext uri="{BB962C8B-B14F-4D97-AF65-F5344CB8AC3E}">
        <p14:creationId xmlns:p14="http://schemas.microsoft.com/office/powerpoint/2010/main" val="354094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C390B5C-41D0-467C-A6FE-B7BD583A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Pomocne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0FAC5D5-D33B-4DD8-91DC-830E1F8A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diff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pokazuje, co dokładnie zostało zmienione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rm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służy do usuwania plików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mv </a:t>
            </a:r>
            <a:r>
              <a:rPr lang="pl-PL" dirty="0"/>
              <a:t>– pozwala zmienić nazwę pliku</a:t>
            </a:r>
          </a:p>
          <a:p>
            <a:pPr marL="0" indent="0">
              <a:buNone/>
            </a:pPr>
            <a:r>
              <a:rPr lang="pl-PL" dirty="0"/>
              <a:t>Więcej w kursie: https://git-scm.com/book/pl/v1 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44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1D2F34-9FBB-476D-A45A-5B50AFBD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Gałęzie</a:t>
            </a:r>
            <a:r>
              <a:rPr lang="en-US" dirty="0"/>
              <a:t> </a:t>
            </a:r>
            <a:r>
              <a:rPr lang="en-US" dirty="0" err="1"/>
              <a:t>gita</a:t>
            </a:r>
            <a:endParaRPr lang="en-US" dirty="0"/>
          </a:p>
        </p:txBody>
      </p:sp>
      <p:pic>
        <p:nvPicPr>
          <p:cNvPr id="6" name="Symbol zastępczy zawartości 5" descr="Obraz zawierający tekst, znak&#10;&#10;Opis wygenerowany przy bardzo wysokim poziomie pewności">
            <a:extLst>
              <a:ext uri="{FF2B5EF4-FFF2-40B4-BE49-F238E27FC236}">
                <a16:creationId xmlns:a16="http://schemas.microsoft.com/office/drawing/2014/main" xmlns="" id="{69840BA2-6EF9-4079-A15F-5BA186B3D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7047" y="2667943"/>
            <a:ext cx="4761905" cy="239047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6E3482F7-C85F-44D1-9A84-B512B2B4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28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l-PL" sz="2000" dirty="0"/>
              <a:t>Gałąź w Gicie jest po prostu lekkim, przesuwalnym wskaźnikiem na któryś z owych zestawów zmian. Domyślna nazwa gałęzi Gita to </a:t>
            </a:r>
            <a:r>
              <a:rPr lang="pl-PL" sz="2000" dirty="0">
                <a:solidFill>
                  <a:srgbClr val="FFFF00"/>
                </a:solidFill>
              </a:rPr>
              <a:t>master</a:t>
            </a:r>
            <a:r>
              <a:rPr lang="pl-PL" sz="2000" dirty="0"/>
              <a:t>. Kiedy zatwierdzamy pierwsze zmiany, otrzymujemy gałąź master, która wskazuje na ostatni zatwierdzony przez nas zestaw. Z każdym zatwierdzeniem automatycznie przesuwa się ona do przodu.</a:t>
            </a:r>
          </a:p>
        </p:txBody>
      </p:sp>
    </p:spTree>
    <p:extLst>
      <p:ext uri="{BB962C8B-B14F-4D97-AF65-F5344CB8AC3E}">
        <p14:creationId xmlns:p14="http://schemas.microsoft.com/office/powerpoint/2010/main" val="343141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12A3A79-6DB8-4D9B-BF49-8F3D2FCE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GIT?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693E252-099A-4B48-A7E2-0C265917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System kontroli wersji śledzi wszystkie zmiany dokonywane na pliku (lub plikach) i umożliwia przywołanie dowolnej wcześniejszej wersji.</a:t>
            </a:r>
          </a:p>
          <a:p>
            <a:r>
              <a:rPr lang="pl-PL" dirty="0"/>
              <a:t>Każdy może się zorientować, co robią inni uczestnicy projektu. Administratorzy mają dokładną kontrolę nad uprawnieniami poszczególnych użytkowników.</a:t>
            </a:r>
          </a:p>
          <a:p>
            <a:r>
              <a:rPr lang="pl-PL" dirty="0"/>
              <a:t>Git jest rozproszonym system kontroli wersji, a zatem klienci nie dostają dostępu jedynie do najnowszych wersji plików, ale w pełni kopiują całe repozytorium.</a:t>
            </a:r>
          </a:p>
        </p:txBody>
      </p:sp>
    </p:spTree>
    <p:extLst>
      <p:ext uri="{BB962C8B-B14F-4D97-AF65-F5344CB8AC3E}">
        <p14:creationId xmlns:p14="http://schemas.microsoft.com/office/powerpoint/2010/main" val="6623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1D2F34-9FBB-476D-A45A-5B50AFBD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nowych</a:t>
            </a:r>
            <a:r>
              <a:rPr lang="en-US" dirty="0"/>
              <a:t> </a:t>
            </a:r>
            <a:r>
              <a:rPr lang="en-US" dirty="0" err="1"/>
              <a:t>gałęzi</a:t>
            </a:r>
            <a:endParaRPr lang="en-US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xmlns="" id="{69840BA2-6EF9-4079-A15F-5BA186B3D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28952" y="2801276"/>
            <a:ext cx="4238096" cy="21238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6E3482F7-C85F-44D1-9A84-B512B2B4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28" y="2249487"/>
            <a:ext cx="4710683" cy="3541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Nową gałąź możemy utworzyć za pomocą polecenia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 smtClean="0">
                <a:solidFill>
                  <a:srgbClr val="92D050"/>
                </a:solidFill>
              </a:rPr>
              <a:t>branch</a:t>
            </a:r>
            <a:r>
              <a:rPr lang="pl-PL" i="1" dirty="0" smtClean="0">
                <a:solidFill>
                  <a:srgbClr val="92D050"/>
                </a:solidFill>
              </a:rPr>
              <a:t> </a:t>
            </a:r>
            <a:r>
              <a:rPr lang="pl-PL" i="1" dirty="0" err="1" smtClean="0">
                <a:solidFill>
                  <a:srgbClr val="92D050"/>
                </a:solidFill>
              </a:rPr>
              <a:t>nazwa_galezi</a:t>
            </a:r>
            <a:r>
              <a:rPr lang="pl-PL" i="1" dirty="0" smtClean="0">
                <a:solidFill>
                  <a:srgbClr val="92D050"/>
                </a:solidFill>
              </a:rPr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np.testing</a:t>
            </a:r>
            <a:r>
              <a:rPr lang="pl-PL" i="1" dirty="0" smtClean="0"/>
              <a:t>)</a:t>
            </a:r>
            <a:r>
              <a:rPr lang="pl-PL" dirty="0" smtClean="0"/>
              <a:t>. </a:t>
            </a:r>
            <a:r>
              <a:rPr lang="pl-PL" dirty="0"/>
              <a:t>Polecenie to tworzy nowy wskaźnik na ten sam zestaw zmian, w którym aktualnie się znajdujemy.</a:t>
            </a:r>
          </a:p>
          <a:p>
            <a:pPr marL="0" indent="0">
              <a:buNone/>
            </a:pPr>
            <a:r>
              <a:rPr lang="pl-PL" dirty="0"/>
              <a:t>Aby przełączyć się na istniejącą gałąź, używasz polecenia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checkout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xmlns="" id="{C693EEF0-236F-4C3D-A070-956DB58F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21" y="1222547"/>
            <a:ext cx="4649783" cy="823912"/>
          </a:xfrm>
        </p:spPr>
        <p:txBody>
          <a:bodyPr/>
          <a:lstStyle/>
          <a:p>
            <a:pPr algn="ctr"/>
            <a:r>
              <a:rPr lang="pl-PL" dirty="0"/>
              <a:t>Po przełączaniu gałęzi.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xmlns="" id="{BE55CA98-A7FF-4D3B-BA80-0AECBABAA1A0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400808" y="1222546"/>
            <a:ext cx="4646603" cy="82391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l-PL" dirty="0"/>
              <a:t>Gałąź wskazywana przez HEAD przesuwa się naprzód po każdym zatwierdzeniu zmian.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xmlns="" id="{693E3F01-E321-4911-9917-42A6F0072C6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870333" y="2012155"/>
            <a:ext cx="4299361" cy="3400005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xmlns="" id="{0AEAC35D-B134-4451-8443-410F8BC04C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29619" y="2121694"/>
            <a:ext cx="5639250" cy="3236930"/>
          </a:xfrm>
        </p:spPr>
      </p:pic>
    </p:spTree>
    <p:extLst>
      <p:ext uri="{BB962C8B-B14F-4D97-AF65-F5344CB8AC3E}">
        <p14:creationId xmlns:p14="http://schemas.microsoft.com/office/powerpoint/2010/main" val="110899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BAC155-C768-440E-A5D7-D7A51AD5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2800" dirty="0"/>
              <a:t>Tymczasowe cofnięcie pracy</a:t>
            </a:r>
            <a:endParaRPr lang="en-US" sz="2800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xmlns="" id="{3B4BD948-7AF2-4969-B4BA-12D652E127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3383" y="1635127"/>
            <a:ext cx="5902975" cy="3388308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39E7426A-4D98-47F5-832E-FDBBCCF4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2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1800" dirty="0"/>
              <a:t>Przesuwamy wskaźnik HEAD z powrotem na gałąź master i przywracamy pliki w katalogu roboczym do stanu z migawki, na którą wskazuje master. Oznacza to również, że zmiany, które od tej pory wprowadzimy, będą rozwidlały się od starszej wersji projektu.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424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A44C591-5135-4188-B869-E1965C9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Rozwidlona historia gałęzi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xmlns="" id="{8F08C5FF-4165-437F-BC89-FF247367C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984" y="1762699"/>
            <a:ext cx="4631525" cy="3767768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CEDCFC74-8FCA-4D7D-B10E-F271BBF89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merge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 scala gałęzie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branch</a:t>
            </a:r>
            <a:r>
              <a:rPr lang="pl-PL" i="1" dirty="0">
                <a:solidFill>
                  <a:srgbClr val="92D050"/>
                </a:solidFill>
              </a:rPr>
              <a:t> -d </a:t>
            </a:r>
            <a:r>
              <a:rPr lang="pl-PL" dirty="0"/>
              <a:t>– usuwa gałęzie</a:t>
            </a:r>
          </a:p>
          <a:p>
            <a:pPr marL="0" indent="0">
              <a:buNone/>
            </a:pP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branch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–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dirty="0"/>
              <a:t>podane bez argumentów wyświetla listę istniejących gałęzi</a:t>
            </a:r>
          </a:p>
        </p:txBody>
      </p:sp>
    </p:spTree>
    <p:extLst>
      <p:ext uri="{BB962C8B-B14F-4D97-AF65-F5344CB8AC3E}">
        <p14:creationId xmlns:p14="http://schemas.microsoft.com/office/powerpoint/2010/main" val="220593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95F7B09-5BA3-4B04-BA48-0AF37E7A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ze zdalnym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BC8D7CE-356C-465D-AA47-EF41397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Zdalne repozytorium to wersja projektu utrzymywana na serwerze dostępnym poprzez Internet lub inną sieć. Możemy mieć ich kilka, z których każde może być tylko do odczytu lub zarówno odczytu jak i zapisu. Współpraca w grupie zakłada zarządzanie zdalnymi repozytoriami oraz wypychanie zmian na zewnątrz i pobieranie ich w celu współdzielenia pracy/kodu.</a:t>
            </a:r>
          </a:p>
          <a:p>
            <a:pPr marL="0" indent="0">
              <a:buNone/>
            </a:pPr>
            <a:r>
              <a:rPr lang="pl-PL" dirty="0"/>
              <a:t>Aby zobaczyć obecnie skonfigurowane serwery należy uruchomić polecenie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remote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05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95F7B09-5BA3-4B04-BA48-0AF37E7A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ze zdalnym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BC8D7CE-356C-465D-AA47-EF41397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Jeśli gałąź lokalna jest ustawiona tak, żeby śledzić zdalną gałąź, wystarczy użyć polecenia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pull</a:t>
            </a:r>
            <a:r>
              <a:rPr lang="pl-PL" dirty="0"/>
              <a:t>, żeby automatycznie pobrać dane i je scalić z lokalnymi plikami. Domyślnie, polecenie </a:t>
            </a:r>
            <a:r>
              <a:rPr lang="pl-PL" i="1" dirty="0">
                <a:solidFill>
                  <a:srgbClr val="92D050"/>
                </a:solidFill>
              </a:rPr>
              <a:t>git clone </a:t>
            </a:r>
            <a:r>
              <a:rPr lang="pl-PL" dirty="0"/>
              <a:t>ustawia lokalną gałąź główną master tak, aby śledziła zmiany w zdalnej gałęzi master na serwerze, z którego sklonowane jest repozytorium. </a:t>
            </a:r>
          </a:p>
          <a:p>
            <a:pPr marL="0" indent="0">
              <a:buNone/>
            </a:pPr>
            <a:r>
              <a:rPr lang="pl-PL" dirty="0"/>
              <a:t>Uruchomienie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pull</a:t>
            </a:r>
            <a:r>
              <a:rPr lang="pl-PL" dirty="0"/>
              <a:t>, ogólnie mówiąc, pobiera dane z serwera na bazie którego oryginalnie stworzyliśmy swoje repozytorium i próbuje automatycznie scalić zmiany z kodem roboczym, nad którym aktualnie, lokalnie pracujemy.</a:t>
            </a:r>
          </a:p>
        </p:txBody>
      </p:sp>
    </p:spTree>
    <p:extLst>
      <p:ext uri="{BB962C8B-B14F-4D97-AF65-F5344CB8AC3E}">
        <p14:creationId xmlns:p14="http://schemas.microsoft.com/office/powerpoint/2010/main" val="251168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95F7B09-5BA3-4B04-BA48-0AF37E7A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ze zdalnym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BC8D7CE-356C-465D-AA47-EF41397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Kiedy możemy i chcemy już podzielić się swoją pracą z innymi, wystarczy, że wypchniemy swoje zmiany na zewnątrz. Służący do tego polecenie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push</a:t>
            </a:r>
            <a:r>
              <a:rPr lang="pl-PL" i="1" dirty="0">
                <a:solidFill>
                  <a:srgbClr val="92D050"/>
                </a:solidFill>
              </a:rPr>
              <a:t> [</a:t>
            </a:r>
            <a:r>
              <a:rPr lang="pl-PL" i="1" dirty="0" err="1">
                <a:solidFill>
                  <a:srgbClr val="92D050"/>
                </a:solidFill>
              </a:rPr>
              <a:t>nazwa-zdalnego-repo</a:t>
            </a:r>
            <a:r>
              <a:rPr lang="pl-PL" i="1" dirty="0">
                <a:solidFill>
                  <a:srgbClr val="92D050"/>
                </a:solidFill>
              </a:rPr>
              <a:t>] [nazwa-gałęzi]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Aby zobaczyć więcej informacji o konkretnym zdalnym repozytorium, używamy polecenia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remote</a:t>
            </a:r>
            <a:r>
              <a:rPr lang="pl-PL" i="1" dirty="0">
                <a:solidFill>
                  <a:srgbClr val="92D050"/>
                </a:solidFill>
              </a:rPr>
              <a:t> show [</a:t>
            </a:r>
            <a:r>
              <a:rPr lang="pl-PL" i="1" dirty="0" err="1">
                <a:solidFill>
                  <a:srgbClr val="92D050"/>
                </a:solidFill>
              </a:rPr>
              <a:t>nazwa-zdalnego-repo</a:t>
            </a:r>
            <a:r>
              <a:rPr lang="pl-PL" i="1" dirty="0">
                <a:solidFill>
                  <a:srgbClr val="92D050"/>
                </a:solidFill>
              </a:rPr>
              <a:t>]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Kiedy wgramy wprowadzone zmiany do swojego rozwidlenia projektu, powinniśmy powiadomić o tym opiekuna. Jest to często nazywane </a:t>
            </a:r>
            <a:r>
              <a:rPr lang="pl-PL" i="1" dirty="0" err="1">
                <a:solidFill>
                  <a:srgbClr val="92D050"/>
                </a:solidFill>
              </a:rPr>
              <a:t>pull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 i="1" dirty="0" err="1">
                <a:solidFill>
                  <a:srgbClr val="92D050"/>
                </a:solidFill>
              </a:rPr>
              <a:t>request</a:t>
            </a:r>
            <a:r>
              <a:rPr lang="pl-PL" dirty="0"/>
              <a:t>, i można je wygenerować poprzez stronę - GitHub ma przycisk "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", który automatycznie generuje wiadomość do opiekuna - lub wykonać komendę </a:t>
            </a:r>
            <a:r>
              <a:rPr lang="pl-PL" i="1" dirty="0">
                <a:solidFill>
                  <a:srgbClr val="92D050"/>
                </a:solidFill>
              </a:rPr>
              <a:t>git </a:t>
            </a:r>
            <a:r>
              <a:rPr lang="pl-PL" i="1" dirty="0" err="1">
                <a:solidFill>
                  <a:srgbClr val="92D050"/>
                </a:solidFill>
              </a:rPr>
              <a:t>request-pull</a:t>
            </a:r>
            <a:r>
              <a:rPr lang="pl-PL" i="1" dirty="0">
                <a:solidFill>
                  <a:srgbClr val="92D050"/>
                </a:solidFill>
              </a:rPr>
              <a:t> </a:t>
            </a:r>
            <a:r>
              <a:rPr lang="pl-PL"/>
              <a:t>i wysłać </a:t>
            </a:r>
            <a:r>
              <a:rPr lang="pl-PL" dirty="0"/>
              <a:t>jej wynik do opiekuna projektu samodzielnie.</a:t>
            </a:r>
          </a:p>
        </p:txBody>
      </p:sp>
    </p:spTree>
    <p:extLst>
      <p:ext uri="{BB962C8B-B14F-4D97-AF65-F5344CB8AC3E}">
        <p14:creationId xmlns:p14="http://schemas.microsoft.com/office/powerpoint/2010/main" val="3385295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uruchomienie 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54" y="1605412"/>
            <a:ext cx="2076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472588" y="24595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Po uruchomieniu powinna </a:t>
            </a:r>
            <a:r>
              <a:rPr lang="pl-PL" dirty="0" smtClean="0"/>
              <a:t>pokaza</a:t>
            </a:r>
            <a:r>
              <a:rPr lang="pl-PL" dirty="0"/>
              <a:t>ć</a:t>
            </a:r>
            <a:r>
              <a:rPr lang="pl-PL" dirty="0" smtClean="0"/>
              <a:t> się </a:t>
            </a:r>
            <a:r>
              <a:rPr lang="pl-PL" dirty="0"/>
              <a:t>konsola </a:t>
            </a:r>
            <a:r>
              <a:rPr lang="pl-PL" dirty="0" err="1" smtClean="0"/>
              <a:t>bash</a:t>
            </a:r>
            <a:r>
              <a:rPr lang="pl-PL" dirty="0" smtClean="0"/>
              <a:t>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64" y="2828836"/>
            <a:ext cx="6448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TortoiseGIT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2400" dirty="0"/>
              <a:t>Git jest </a:t>
            </a:r>
            <a:r>
              <a:rPr lang="pl-PL" sz="2400" dirty="0" smtClean="0"/>
              <a:t>narzędziem </a:t>
            </a:r>
            <a:r>
              <a:rPr lang="pl-PL" sz="2400" dirty="0"/>
              <a:t>konsolowym </a:t>
            </a:r>
            <a:r>
              <a:rPr lang="pl-PL" sz="2400" dirty="0" smtClean="0"/>
              <a:t>posiadającym własną nakładkę</a:t>
            </a:r>
            <a:r>
              <a:rPr lang="pl-PL" sz="2400" dirty="0"/>
              <a:t> </a:t>
            </a:r>
            <a:r>
              <a:rPr lang="pl-PL" sz="2400" dirty="0" smtClean="0"/>
              <a:t>graficzną. </a:t>
            </a:r>
            <a:r>
              <a:rPr lang="pl-PL" sz="2400" dirty="0"/>
              <a:t>Jest ona </a:t>
            </a:r>
            <a:r>
              <a:rPr lang="pl-PL" sz="2400" dirty="0" smtClean="0"/>
              <a:t>dość </a:t>
            </a:r>
            <a:r>
              <a:rPr lang="pl-PL" sz="2400" dirty="0"/>
              <a:t>nieintuicyjna.</a:t>
            </a:r>
          </a:p>
          <a:p>
            <a:pPr marL="36576" indent="0">
              <a:buNone/>
            </a:pPr>
            <a:r>
              <a:rPr lang="pl-PL" sz="2400" dirty="0"/>
              <a:t>Na </a:t>
            </a:r>
            <a:r>
              <a:rPr lang="pl-PL" sz="2400" dirty="0" smtClean="0"/>
              <a:t>szczęście </a:t>
            </a:r>
            <a:r>
              <a:rPr lang="pl-PL" sz="2400" dirty="0"/>
              <a:t>istnieje dla niej alternatywa, </a:t>
            </a:r>
            <a:r>
              <a:rPr lang="pl-PL" sz="2400" dirty="0" smtClean="0"/>
              <a:t>którą </a:t>
            </a:r>
            <a:r>
              <a:rPr lang="pl-PL" sz="2400" dirty="0"/>
              <a:t>jest </a:t>
            </a:r>
            <a:r>
              <a:rPr lang="pl-PL" sz="2400" dirty="0" err="1"/>
              <a:t>TortoiseGIT</a:t>
            </a:r>
            <a:r>
              <a:rPr lang="pl-PL" sz="2400" dirty="0" smtClean="0"/>
              <a:t>. </a:t>
            </a:r>
            <a:r>
              <a:rPr lang="en-US" sz="2400" dirty="0" smtClean="0"/>
              <a:t>(</a:t>
            </a:r>
            <a:r>
              <a:rPr lang="en-US" sz="2400" dirty="0"/>
              <a:t>http://code.google.com/p/tortoisegit/downloads/list)</a:t>
            </a:r>
          </a:p>
          <a:p>
            <a:pPr marL="36576" indent="0">
              <a:buNone/>
            </a:pPr>
            <a:r>
              <a:rPr lang="pl-PL" sz="2400" dirty="0"/>
              <a:t>„ </a:t>
            </a:r>
            <a:r>
              <a:rPr lang="pl-PL" sz="2400" dirty="0" smtClean="0"/>
              <a:t>Żółwik</a:t>
            </a:r>
            <a:r>
              <a:rPr lang="pl-PL" sz="2400" dirty="0"/>
              <a:t>” integruje </a:t>
            </a:r>
            <a:r>
              <a:rPr lang="pl-PL" sz="2400" dirty="0" smtClean="0"/>
              <a:t>się </a:t>
            </a:r>
            <a:r>
              <a:rPr lang="pl-PL" sz="2400" dirty="0"/>
              <a:t>z Explorerem </a:t>
            </a:r>
            <a:endParaRPr lang="pl-PL" sz="2400" dirty="0"/>
          </a:p>
          <a:p>
            <a:pPr marL="36576" indent="0">
              <a:buNone/>
            </a:pPr>
            <a:r>
              <a:rPr lang="pl-PL" sz="2400" dirty="0" smtClean="0"/>
              <a:t>w </a:t>
            </a:r>
            <a:r>
              <a:rPr lang="pl-PL" sz="2400" dirty="0"/>
              <a:t>systemie Windows </a:t>
            </a:r>
            <a:endParaRPr lang="pl-PL" sz="2400" dirty="0" smtClean="0"/>
          </a:p>
          <a:p>
            <a:pPr marL="36576" indent="0">
              <a:buNone/>
            </a:pPr>
            <a:r>
              <a:rPr lang="pl-PL" sz="2400" dirty="0" smtClean="0"/>
              <a:t>i mamy dostęp </a:t>
            </a:r>
            <a:r>
              <a:rPr lang="pl-PL" sz="2400" dirty="0"/>
              <a:t>do jego opcji z menu kontekstowego </a:t>
            </a:r>
            <a:endParaRPr lang="pl-PL" sz="2400" dirty="0" smtClean="0"/>
          </a:p>
          <a:p>
            <a:pPr marL="36576" indent="0">
              <a:buNone/>
            </a:pPr>
            <a:r>
              <a:rPr lang="pl-PL" sz="2400" dirty="0" smtClean="0"/>
              <a:t>dostępnego </a:t>
            </a:r>
            <a:r>
              <a:rPr lang="pl-PL" sz="2400" dirty="0"/>
              <a:t>pod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Prawym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Przyciskiem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Myszy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37" y="2883493"/>
            <a:ext cx="29718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0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Dodanie nowego pliku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9" y="1661817"/>
            <a:ext cx="3990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36" y="3280273"/>
            <a:ext cx="3638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xmlns="" id="{32BCE305-2C3A-4EFB-BD61-C4AD5D60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04" y="378618"/>
            <a:ext cx="4126942" cy="464693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A4EFE40-03CA-48E8-975F-8DA6111D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4539573"/>
            <a:ext cx="8957535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/>
              <a:t>Diagram rozproszonego systemu kontroli wersji</a:t>
            </a:r>
          </a:p>
        </p:txBody>
      </p:sp>
    </p:spTree>
    <p:extLst>
      <p:ext uri="{BB962C8B-B14F-4D97-AF65-F5344CB8AC3E}">
        <p14:creationId xmlns:p14="http://schemas.microsoft.com/office/powerpoint/2010/main" val="429000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Dodawanie nowego pliku podczas operacji </a:t>
            </a:r>
            <a:r>
              <a:rPr lang="pl-PL" dirty="0" err="1" smtClean="0"/>
              <a:t>commit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84" y="1802463"/>
            <a:ext cx="23812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20" y="1525664"/>
            <a:ext cx="44577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5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61" y="3365651"/>
            <a:ext cx="60674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Wyświetlanie różnic	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Jedną </a:t>
            </a:r>
            <a:r>
              <a:rPr lang="pl-PL" sz="2000" dirty="0"/>
              <a:t>z </a:t>
            </a:r>
            <a:r>
              <a:rPr lang="pl-PL" sz="2000" dirty="0" smtClean="0"/>
              <a:t>ważniejszych </a:t>
            </a:r>
            <a:r>
              <a:rPr lang="pl-PL" sz="2000" dirty="0"/>
              <a:t>funkcji gita jest porównywanie </a:t>
            </a:r>
            <a:r>
              <a:rPr lang="pl-PL" sz="2000" dirty="0" smtClean="0"/>
              <a:t>zmian w </a:t>
            </a:r>
            <a:r>
              <a:rPr lang="pl-PL" sz="2000" dirty="0"/>
              <a:t>danym pliku </a:t>
            </a:r>
            <a:r>
              <a:rPr lang="pl-PL" sz="2000" dirty="0" smtClean="0"/>
              <a:t>pomiędzy </a:t>
            </a:r>
            <a:r>
              <a:rPr lang="pl-PL" sz="2000" dirty="0"/>
              <a:t>wersjami.</a:t>
            </a:r>
          </a:p>
          <a:p>
            <a:r>
              <a:rPr lang="pl-PL" sz="2000" dirty="0"/>
              <a:t>Aby </a:t>
            </a:r>
            <a:r>
              <a:rPr lang="pl-PL" sz="2000" dirty="0" smtClean="0"/>
              <a:t>zobaczy</a:t>
            </a:r>
            <a:r>
              <a:rPr lang="pl-PL" sz="2000" dirty="0"/>
              <a:t>ć</a:t>
            </a:r>
            <a:r>
              <a:rPr lang="pl-PL" sz="2000" dirty="0" smtClean="0"/>
              <a:t> </a:t>
            </a:r>
            <a:r>
              <a:rPr lang="pl-PL" sz="2000" dirty="0"/>
              <a:t>zmiany jakie </a:t>
            </a:r>
            <a:r>
              <a:rPr lang="pl-PL" sz="2000" dirty="0" smtClean="0"/>
              <a:t>wprowadziliśmy wybieramy </a:t>
            </a:r>
            <a:r>
              <a:rPr lang="pl-PL" sz="2000" dirty="0"/>
              <a:t>z </a:t>
            </a:r>
            <a:r>
              <a:rPr lang="pl-PL" sz="2000" dirty="0" smtClean="0"/>
              <a:t>menu </a:t>
            </a:r>
            <a:r>
              <a:rPr lang="en-US" sz="2000" dirty="0" err="1" smtClean="0"/>
              <a:t>kontekstowego</a:t>
            </a:r>
            <a:r>
              <a:rPr lang="en-US" sz="2000" dirty="0" smtClean="0"/>
              <a:t> </a:t>
            </a:r>
            <a:r>
              <a:rPr lang="en-US" sz="2000" dirty="0" err="1" smtClean="0"/>
              <a:t>opcj</a:t>
            </a:r>
            <a:r>
              <a:rPr lang="pl-PL" sz="2000" dirty="0" smtClean="0"/>
              <a:t>ę</a:t>
            </a:r>
            <a:r>
              <a:rPr lang="en-US" sz="2000" dirty="0" smtClean="0"/>
              <a:t> </a:t>
            </a:r>
            <a:r>
              <a:rPr lang="en-US" sz="2000" dirty="0"/>
              <a:t>„Diff”: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95" y="3024187"/>
            <a:ext cx="4486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6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gałęzi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Aby </a:t>
            </a:r>
            <a:r>
              <a:rPr lang="pl-PL" sz="2000" dirty="0" smtClean="0"/>
              <a:t>stworzyć </a:t>
            </a:r>
            <a:r>
              <a:rPr lang="pl-PL" sz="2000" dirty="0"/>
              <a:t>nowa˛ </a:t>
            </a:r>
            <a:r>
              <a:rPr lang="pl-PL" sz="2000" dirty="0" smtClean="0"/>
              <a:t>gałąź </a:t>
            </a:r>
            <a:r>
              <a:rPr lang="pl-PL" sz="2000" dirty="0"/>
              <a:t>wybieramy z menu kontekstowego „</a:t>
            </a:r>
            <a:r>
              <a:rPr lang="pl-PL" sz="2000" dirty="0" err="1" smtClean="0"/>
              <a:t>Create</a:t>
            </a:r>
            <a:r>
              <a:rPr lang="pl-PL" sz="2000" dirty="0"/>
              <a:t> </a:t>
            </a:r>
            <a:r>
              <a:rPr lang="en-US" sz="2000" dirty="0" smtClean="0"/>
              <a:t>branch”:</a:t>
            </a:r>
            <a:r>
              <a:rPr lang="pl-PL" sz="2000" dirty="0"/>
              <a:t> </a:t>
            </a:r>
            <a:endParaRPr lang="pl-PL" sz="2000" dirty="0" smtClean="0"/>
          </a:p>
          <a:p>
            <a:r>
              <a:rPr lang="pl-PL" sz="2000" dirty="0" smtClean="0"/>
              <a:t>Aby zmienić </a:t>
            </a:r>
            <a:r>
              <a:rPr lang="pl-PL" sz="2000" dirty="0"/>
              <a:t>aktywna˛ </a:t>
            </a:r>
            <a:r>
              <a:rPr lang="pl-PL" sz="2000" dirty="0" smtClean="0"/>
              <a:t>gałąź </a:t>
            </a:r>
            <a:r>
              <a:rPr lang="pl-PL" sz="2000" dirty="0"/>
              <a:t>na dowolna˛ inna˛ </a:t>
            </a:r>
            <a:r>
              <a:rPr lang="pl-PL" sz="2000" dirty="0" smtClean="0"/>
              <a:t>którą mamy stworzoną</a:t>
            </a:r>
            <a:endParaRPr lang="pl-PL" sz="2000" dirty="0"/>
          </a:p>
          <a:p>
            <a:pPr marL="36576" indent="0">
              <a:buNone/>
            </a:pPr>
            <a:r>
              <a:rPr lang="pl-PL" sz="2000" dirty="0"/>
              <a:t>w naszej kopii lokalnej wybieramy </a:t>
            </a:r>
            <a:r>
              <a:rPr lang="pl-PL" sz="2000" dirty="0" smtClean="0"/>
              <a:t>opcj</a:t>
            </a:r>
            <a:r>
              <a:rPr lang="pl-PL" sz="2000" dirty="0"/>
              <a:t>ę</a:t>
            </a:r>
            <a:r>
              <a:rPr lang="pl-PL" sz="2000" dirty="0" smtClean="0"/>
              <a:t> </a:t>
            </a:r>
            <a:r>
              <a:rPr lang="pl-PL" sz="2000" dirty="0"/>
              <a:t>„Switch/</a:t>
            </a:r>
            <a:r>
              <a:rPr lang="pl-PL" sz="2000" dirty="0" err="1"/>
              <a:t>Checkout</a:t>
            </a:r>
            <a:r>
              <a:rPr lang="pl-PL" sz="2000" dirty="0"/>
              <a:t>”.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7" y="3297198"/>
            <a:ext cx="2457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5" y="2864213"/>
            <a:ext cx="43815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81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Rozwiązywanie konfliktów	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Dodajmy nowy plik do aktywnej </a:t>
            </a:r>
            <a:r>
              <a:rPr lang="pl-PL" dirty="0" smtClean="0"/>
              <a:t>gałęzi </a:t>
            </a:r>
            <a:r>
              <a:rPr lang="pl-PL" dirty="0"/>
              <a:t>i zróbmy </a:t>
            </a:r>
            <a:r>
              <a:rPr lang="pl-PL" dirty="0" err="1"/>
              <a:t>commit</a:t>
            </a:r>
            <a:r>
              <a:rPr lang="pl-PL" dirty="0"/>
              <a:t>.</a:t>
            </a:r>
          </a:p>
          <a:p>
            <a:r>
              <a:rPr lang="pl-PL" dirty="0"/>
              <a:t>Teraz mamy dwie </a:t>
            </a:r>
            <a:r>
              <a:rPr lang="pl-PL" dirty="0" smtClean="0"/>
              <a:t>odrębne gałęzie </a:t>
            </a:r>
            <a:r>
              <a:rPr lang="pl-PL" dirty="0"/>
              <a:t>w repozytorium </a:t>
            </a:r>
            <a:r>
              <a:rPr lang="pl-PL" dirty="0" smtClean="0"/>
              <a:t>różniące się</a:t>
            </a:r>
            <a:endParaRPr lang="pl-PL" dirty="0"/>
          </a:p>
          <a:p>
            <a:pPr marL="36576" indent="0">
              <a:buNone/>
            </a:pPr>
            <a:r>
              <a:rPr lang="en-US" dirty="0" err="1" smtClean="0"/>
              <a:t>zawarto</a:t>
            </a:r>
            <a:r>
              <a:rPr lang="pl-PL" dirty="0" smtClean="0"/>
              <a:t>ś</a:t>
            </a:r>
            <a:r>
              <a:rPr lang="en-US" dirty="0" smtClean="0"/>
              <a:t>ci</a:t>
            </a:r>
            <a:r>
              <a:rPr lang="pl-PL" dirty="0" smtClean="0"/>
              <a:t>ą</a:t>
            </a:r>
            <a:r>
              <a:rPr lang="en-US" dirty="0" smtClean="0"/>
              <a:t>.</a:t>
            </a:r>
            <a:endParaRPr lang="en-US" dirty="0"/>
          </a:p>
          <a:p>
            <a:r>
              <a:rPr lang="pl-PL" dirty="0"/>
              <a:t>Aby </a:t>
            </a:r>
            <a:r>
              <a:rPr lang="pl-PL" dirty="0" smtClean="0"/>
              <a:t>sprawdzić </a:t>
            </a:r>
            <a:r>
              <a:rPr lang="pl-PL" dirty="0"/>
              <a:t>to naocznie </a:t>
            </a:r>
            <a:r>
              <a:rPr lang="pl-PL" dirty="0" smtClean="0"/>
              <a:t>przełączmy się˛ </a:t>
            </a:r>
            <a:r>
              <a:rPr lang="pl-PL" dirty="0"/>
              <a:t>do </a:t>
            </a:r>
            <a:r>
              <a:rPr lang="pl-PL" dirty="0" smtClean="0"/>
              <a:t>gałęzi „master</a:t>
            </a:r>
            <a:r>
              <a:rPr lang="pl-PL" dirty="0"/>
              <a:t>” </a:t>
            </a:r>
            <a:r>
              <a:rPr lang="pl-PL" dirty="0" smtClean="0"/>
              <a:t>za pomocą </a:t>
            </a:r>
            <a:r>
              <a:rPr lang="pl-PL" dirty="0"/>
              <a:t>opcji z menu kontekstowego „</a:t>
            </a:r>
            <a:r>
              <a:rPr lang="pl-PL" dirty="0" err="1"/>
              <a:t>switch</a:t>
            </a:r>
            <a:r>
              <a:rPr lang="pl-PL" dirty="0"/>
              <a:t>/</a:t>
            </a:r>
            <a:r>
              <a:rPr lang="pl-PL" dirty="0" err="1"/>
              <a:t>checkout</a:t>
            </a:r>
            <a:r>
              <a:rPr lang="pl-PL" dirty="0"/>
              <a:t>”.</a:t>
            </a:r>
          </a:p>
          <a:p>
            <a:r>
              <a:rPr lang="pl-PL" dirty="0"/>
              <a:t>Teraz dostajemy zawału serca: „</a:t>
            </a:r>
            <a:r>
              <a:rPr lang="pl-PL" dirty="0" smtClean="0"/>
              <a:t>Coś </a:t>
            </a:r>
            <a:r>
              <a:rPr lang="pl-PL" dirty="0"/>
              <a:t>poszło nie tak! Nie ma</a:t>
            </a:r>
          </a:p>
          <a:p>
            <a:r>
              <a:rPr lang="en-US" dirty="0" err="1"/>
              <a:t>mojego</a:t>
            </a:r>
            <a:r>
              <a:rPr lang="en-US" dirty="0"/>
              <a:t> </a:t>
            </a:r>
            <a:r>
              <a:rPr lang="en-US" dirty="0" err="1"/>
              <a:t>pliku</a:t>
            </a:r>
            <a:r>
              <a:rPr lang="en-US" dirty="0"/>
              <a:t>!”.</a:t>
            </a:r>
          </a:p>
          <a:p>
            <a:r>
              <a:rPr lang="pl-PL" dirty="0"/>
              <a:t>Ten plik jest i nie został </a:t>
            </a:r>
            <a:r>
              <a:rPr lang="pl-PL" dirty="0" smtClean="0"/>
              <a:t>usunięty </a:t>
            </a:r>
            <a:r>
              <a:rPr lang="pl-PL" dirty="0"/>
              <a:t>- znajduje </a:t>
            </a:r>
            <a:r>
              <a:rPr lang="pl-PL" dirty="0" smtClean="0"/>
              <a:t>się </a:t>
            </a:r>
            <a:r>
              <a:rPr lang="pl-PL" dirty="0"/>
              <a:t>na stworzonej</a:t>
            </a:r>
          </a:p>
          <a:p>
            <a:r>
              <a:rPr lang="pl-PL" dirty="0"/>
              <a:t>przez nas </a:t>
            </a:r>
            <a:r>
              <a:rPr lang="pl-PL" dirty="0" smtClean="0"/>
              <a:t>gałęzi </a:t>
            </a:r>
            <a:r>
              <a:rPr lang="pl-PL" dirty="0"/>
              <a:t>a nie w „master”.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9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Rozwiązywanie konfliktów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08" y="2156885"/>
            <a:ext cx="3597486" cy="24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96" y="4576247"/>
            <a:ext cx="2438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84007" y="1426551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Co </a:t>
            </a:r>
            <a:r>
              <a:rPr lang="pl-PL" dirty="0" smtClean="0"/>
              <a:t>zrobić gdy wystąpią </a:t>
            </a:r>
            <a:r>
              <a:rPr lang="pl-PL" dirty="0"/>
              <a:t>konflikty?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348868" y="48732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Klikamy </a:t>
            </a:r>
            <a:r>
              <a:rPr lang="pl-PL" dirty="0" smtClean="0"/>
              <a:t>prawym klawiszem myszy na </a:t>
            </a:r>
            <a:r>
              <a:rPr lang="pl-PL" dirty="0"/>
              <a:t>pliku który powoduje konflikt i wybieramy z menu</a:t>
            </a:r>
          </a:p>
          <a:p>
            <a:r>
              <a:rPr lang="en-US" dirty="0" err="1"/>
              <a:t>kontekstowego</a:t>
            </a:r>
            <a:r>
              <a:rPr lang="en-US" dirty="0"/>
              <a:t> „Edit conflicts”: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53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Rozwiązywanie konfliktów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94" y="1401897"/>
            <a:ext cx="5782073" cy="519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178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9BDC3CDF-EB53-4CA5-A20A-7BA844D7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Prezentacja przygotowana przy pomocy:</a:t>
            </a:r>
            <a:br>
              <a:rPr lang="pl-PL" dirty="0"/>
            </a:br>
            <a:r>
              <a:rPr lang="pl-PL" cap="none" dirty="0"/>
              <a:t>https://git-scm.com/book/pl/v1/pierwsze-kroki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66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0AAD2CB-6BF5-43E0-A2A1-01E204E4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 jaki sposób działa?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xmlns="" id="{693E0D9A-205C-4681-8F8F-EC9AF640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Git traktuje dane podobnie jak zestaw migawek małego systemu plików, to znaczy tworzy obraz przedstawiający to jak wyglądają wszystkie pliki w danym momencie i przechowuje referencję do tej migawki.</a:t>
            </a:r>
          </a:p>
          <a:p>
            <a:r>
              <a:rPr lang="pl-PL" dirty="0"/>
              <a:t>Jeśli dany plik nie został zmieniony, Git nie zapisuje ponownie tego pliku, a tylko referencję do jego poprzedniej, identycznej wersji.</a:t>
            </a:r>
          </a:p>
          <a:p>
            <a:r>
              <a:rPr lang="pl-PL" dirty="0"/>
              <a:t>Większość operacji w Git do działania wymaga jedynie dostępu do lokalnych plików i zasobów.</a:t>
            </a:r>
          </a:p>
        </p:txBody>
      </p:sp>
    </p:spTree>
    <p:extLst>
      <p:ext uri="{BB962C8B-B14F-4D97-AF65-F5344CB8AC3E}">
        <p14:creationId xmlns:p14="http://schemas.microsoft.com/office/powerpoint/2010/main" val="9837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 Diagonal Corner Rectangle 6">
            <a:extLst>
              <a:ext uri="{FF2B5EF4-FFF2-40B4-BE49-F238E27FC236}">
                <a16:creationId xmlns:a16="http://schemas.microsoft.com/office/drawing/2014/main" xmlns="" id="{60B8E1AF-8762-4AD6-9888-EC0606086E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97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ymbol zastępczy zawartości 2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xmlns="" id="{8288B1D7-5086-4105-B0EA-8AF2423B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15" y="951495"/>
            <a:ext cx="6671508" cy="2975493"/>
          </a:xfrm>
          <a:prstGeom prst="rect">
            <a:avLst/>
          </a:prstGeom>
        </p:spPr>
      </p:pic>
      <p:sp>
        <p:nvSpPr>
          <p:cNvPr id="23" name="Tytuł 22">
            <a:extLst>
              <a:ext uri="{FF2B5EF4-FFF2-40B4-BE49-F238E27FC236}">
                <a16:creationId xmlns:a16="http://schemas.microsoft.com/office/drawing/2014/main" xmlns="" id="{EBCD54BB-3FA5-4D4C-A953-7EC408E7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4539573"/>
            <a:ext cx="8957535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Lista zmian na plikach</a:t>
            </a:r>
          </a:p>
        </p:txBody>
      </p:sp>
    </p:spTree>
    <p:extLst>
      <p:ext uri="{BB962C8B-B14F-4D97-AF65-F5344CB8AC3E}">
        <p14:creationId xmlns:p14="http://schemas.microsoft.com/office/powerpoint/2010/main" val="36690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 Diagonal Corner Rectangle 6">
            <a:extLst>
              <a:ext uri="{FF2B5EF4-FFF2-40B4-BE49-F238E27FC236}">
                <a16:creationId xmlns:a16="http://schemas.microsoft.com/office/drawing/2014/main" xmlns="" id="{60B8E1AF-8762-4AD6-9888-EC0606086E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97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 descr="Obraz zawierający sprzęt elektroniczny, klawiatura&#10;&#10;Opis wygenerowany przy bardzo wysokim poziomie pewności">
            <a:extLst>
              <a:ext uri="{FF2B5EF4-FFF2-40B4-BE49-F238E27FC236}">
                <a16:creationId xmlns:a16="http://schemas.microsoft.com/office/drawing/2014/main" xmlns="" id="{8C5DECEE-AB42-40B0-ADF8-D98DFC0C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89" y="951495"/>
            <a:ext cx="6701560" cy="2975493"/>
          </a:xfrm>
          <a:prstGeom prst="rect">
            <a:avLst/>
          </a:prstGeom>
        </p:spPr>
      </p:pic>
      <p:sp>
        <p:nvSpPr>
          <p:cNvPr id="23" name="Tytuł 22">
            <a:extLst>
              <a:ext uri="{FF2B5EF4-FFF2-40B4-BE49-F238E27FC236}">
                <a16:creationId xmlns:a16="http://schemas.microsoft.com/office/drawing/2014/main" xmlns="" id="{EBCD54BB-3FA5-4D4C-A953-7EC408E7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4539573"/>
            <a:ext cx="8957535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Migawki projektu</a:t>
            </a:r>
          </a:p>
        </p:txBody>
      </p:sp>
    </p:spTree>
    <p:extLst>
      <p:ext uri="{BB962C8B-B14F-4D97-AF65-F5344CB8AC3E}">
        <p14:creationId xmlns:p14="http://schemas.microsoft.com/office/powerpoint/2010/main" val="119152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7FA41C2-86FD-4643-8C15-6FA455C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W jakich stanach znajdują się pliki?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B729273-D956-42D5-9EAC-EA66959D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ZATWIERDZONY - dane zostały bezpiecznie zachowane w naszej lokalnej bazie danych.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ZMODYFIKOWANY - plik został zmieniony, ale zmiany nie zostały wprowadzone do bazy danych.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ŚLEDZONY - zmodyfikowany plik został przeznaczony do zatwierdzenia w bieżącej postaci w następnej operacji </a:t>
            </a:r>
            <a:r>
              <a:rPr lang="pl-PL" i="1" dirty="0" err="1"/>
              <a:t>commit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6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1D2F34-9FBB-476D-A45A-5B50AFBD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trzy główne sekcje projektu</a:t>
            </a:r>
          </a:p>
        </p:txBody>
      </p:sp>
      <p:pic>
        <p:nvPicPr>
          <p:cNvPr id="6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xmlns="" id="{69840BA2-6EF9-4079-A15F-5BA186B3D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66" r="4365" b="5"/>
          <a:stretch/>
        </p:blipFill>
        <p:spPr>
          <a:xfrm>
            <a:off x="1141412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6E3482F7-C85F-44D1-9A84-B512B2B4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Katalog Git - przechowuje własne metadane oraz obiektową bazę danych projektu.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Katalog roboczy - stanowi obraz jednej wersji projektu.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Przechowalnia - to prosty plik, który zawiera informacje o tym, czego dotyczyć będzie następna operacja </a:t>
            </a:r>
            <a:r>
              <a:rPr lang="pl-PL" i="1" dirty="0" err="1"/>
              <a:t>commit</a:t>
            </a:r>
            <a:r>
              <a:rPr lang="pl-P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D67D3F9-A592-480D-B4B4-690A09C3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Jak pracować pod Windowsem?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D28978F-895D-461A-9097-3E7DD31D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Instalacja Git w systemie Windows jest bardzo prosta. Wystarczy pobrać program instalatora z witryny GitHub i uruchomić go.</a:t>
            </a:r>
          </a:p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pl-PL" sz="4000" b="1" dirty="0" smtClean="0"/>
              <a:t>https</a:t>
            </a:r>
            <a:r>
              <a:rPr lang="pl-PL" sz="4000" b="1" dirty="0"/>
              <a:t>://</a:t>
            </a:r>
            <a:r>
              <a:rPr lang="pl-PL" sz="4000" b="1" dirty="0" smtClean="0"/>
              <a:t>gitforwindows.org/</a:t>
            </a:r>
            <a:endParaRPr lang="pl-PL" sz="4000" b="1" dirty="0" smtClean="0"/>
          </a:p>
          <a:p>
            <a:pPr marL="0" indent="0">
              <a:buNone/>
            </a:pPr>
            <a:r>
              <a:rPr lang="pl-PL" dirty="0" smtClean="0"/>
              <a:t>Po instalacji uzyskujemy dostęp zarówno do wersji konsolowej (git </a:t>
            </a:r>
            <a:r>
              <a:rPr lang="pl-PL" dirty="0" err="1" smtClean="0"/>
              <a:t>Bash</a:t>
            </a:r>
            <a:r>
              <a:rPr lang="pl-PL" dirty="0" smtClean="0"/>
              <a:t>), uruchamianej z linii poleceń, jak i do standardowego GUI (git GUI).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19994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494</TotalTime>
  <Words>1464</Words>
  <Application>Microsoft Office PowerPoint</Application>
  <PresentationFormat>Niestandardowy</PresentationFormat>
  <Paragraphs>143</Paragraphs>
  <Slides>36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37" baseType="lpstr">
      <vt:lpstr>Techniczny</vt:lpstr>
      <vt:lpstr>GIT – Podstawy pracy z Repozytorium GitHub.com</vt:lpstr>
      <vt:lpstr>Czym jest GIT?</vt:lpstr>
      <vt:lpstr>Diagram rozproszonego systemu kontroli wersji</vt:lpstr>
      <vt:lpstr>W jaki sposób działa?</vt:lpstr>
      <vt:lpstr>Lista zmian na plikach</vt:lpstr>
      <vt:lpstr>Migawki projektu</vt:lpstr>
      <vt:lpstr>W jakich stanach znajdują się pliki?</vt:lpstr>
      <vt:lpstr>trzy główne sekcje projektu</vt:lpstr>
      <vt:lpstr>Jak pracować pod Windowsem?</vt:lpstr>
      <vt:lpstr>Wstępna konfiguracja (Git Bash)</vt:lpstr>
      <vt:lpstr>Pierwsze repozytorium</vt:lpstr>
      <vt:lpstr>Pierwsze repozytorium</vt:lpstr>
      <vt:lpstr>Cykl życia stanu plików</vt:lpstr>
      <vt:lpstr>Rejestrowanie zmian</vt:lpstr>
      <vt:lpstr>Rejestrowanie zmian</vt:lpstr>
      <vt:lpstr>Śledzenie nowych plików</vt:lpstr>
      <vt:lpstr>zatwierdzanie zmian</vt:lpstr>
      <vt:lpstr>Pomocne</vt:lpstr>
      <vt:lpstr>Gałęzie gita</vt:lpstr>
      <vt:lpstr>Tworzenie nowych gałęzi</vt:lpstr>
      <vt:lpstr>Prezentacja programu PowerPoint</vt:lpstr>
      <vt:lpstr>Tymczasowe cofnięcie pracy</vt:lpstr>
      <vt:lpstr>Rozwidlona historia gałęzi</vt:lpstr>
      <vt:lpstr>Praca ze zdalnym repozytorium</vt:lpstr>
      <vt:lpstr>Praca ze zdalnym repozytorium</vt:lpstr>
      <vt:lpstr>Praca ze zdalnym repozytorium</vt:lpstr>
      <vt:lpstr>Pierwsze uruchomienie GIT</vt:lpstr>
      <vt:lpstr>TortoiseGIT</vt:lpstr>
      <vt:lpstr>Dodanie nowego pliku</vt:lpstr>
      <vt:lpstr>Dodawanie nowego pliku podczas operacji commit</vt:lpstr>
      <vt:lpstr>Wyświetlanie różnic </vt:lpstr>
      <vt:lpstr>Tworzenie gałęzi</vt:lpstr>
      <vt:lpstr>Rozwiązywanie konfliktów </vt:lpstr>
      <vt:lpstr>Rozwiązywanie konfliktów</vt:lpstr>
      <vt:lpstr>Rozwiązywanie konfliktów</vt:lpstr>
      <vt:lpstr>Prezentacja przygotowana przy pomocy: https://git-scm.com/book/pl/v1/pierwsze-kroki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Pudłowski</dc:creator>
  <cp:keywords>GIT</cp:keywords>
  <cp:lastModifiedBy>kpudlowski</cp:lastModifiedBy>
  <cp:revision>146</cp:revision>
  <dcterms:created xsi:type="dcterms:W3CDTF">2017-10-07T15:09:01Z</dcterms:created>
  <dcterms:modified xsi:type="dcterms:W3CDTF">2019-04-07T16:28:13Z</dcterms:modified>
  <cp:category>DEVOPS</cp:category>
  <cp:contentStatus>working</cp:contentStatus>
</cp:coreProperties>
</file>