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1" r:id="rId5"/>
    <p:sldId id="262" r:id="rId6"/>
    <p:sldId id="278" r:id="rId7"/>
    <p:sldId id="260" r:id="rId8"/>
    <p:sldId id="268" r:id="rId9"/>
    <p:sldId id="259" r:id="rId10"/>
    <p:sldId id="264" r:id="rId11"/>
    <p:sldId id="263" r:id="rId12"/>
    <p:sldId id="266" r:id="rId13"/>
    <p:sldId id="276" r:id="rId14"/>
    <p:sldId id="277" r:id="rId15"/>
    <p:sldId id="265" r:id="rId16"/>
    <p:sldId id="269" r:id="rId17"/>
    <p:sldId id="270" r:id="rId18"/>
    <p:sldId id="271" r:id="rId19"/>
    <p:sldId id="275" r:id="rId20"/>
    <p:sldId id="274" r:id="rId21"/>
    <p:sldId id="273" r:id="rId22"/>
    <p:sldId id="272"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210" y="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pl-PL" smtClean="0"/>
              <a:t>Kliknij, aby edytować styl</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a:p>
        </p:txBody>
      </p:sp>
      <p:sp>
        <p:nvSpPr>
          <p:cNvPr id="4" name="Date Placeholder 3"/>
          <p:cNvSpPr>
            <a:spLocks noGrp="1"/>
          </p:cNvSpPr>
          <p:nvPr>
            <p:ph type="dt" sz="half" idx="10"/>
          </p:nvPr>
        </p:nvSpPr>
        <p:spPr/>
        <p:txBody>
          <a:bodyPr/>
          <a:lstStyle/>
          <a:p>
            <a:fld id="{89128F4F-A58B-4EF0-8E18-71B77CBC479B}"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89128F4F-A58B-4EF0-8E18-71B77CBC479B}"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pl-PL" smtClean="0"/>
              <a:t>Kliknij, aby edytować styl</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89128F4F-A58B-4EF0-8E18-71B77CBC479B}"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89128F4F-A58B-4EF0-8E18-71B77CBC479B}"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pl-PL" smtClean="0"/>
              <a:t>Kliknij, aby edytować styl</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89128F4F-A58B-4EF0-8E18-71B77CBC479B}"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pl-PL" smtClean="0"/>
              <a:t>Kliknij, aby edytować styl</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89128F4F-A58B-4EF0-8E18-71B77CBC479B}"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7" name="Date Placeholder 6"/>
          <p:cNvSpPr>
            <a:spLocks noGrp="1"/>
          </p:cNvSpPr>
          <p:nvPr>
            <p:ph type="dt" sz="half" idx="10"/>
          </p:nvPr>
        </p:nvSpPr>
        <p:spPr/>
        <p:txBody>
          <a:bodyPr/>
          <a:lstStyle/>
          <a:p>
            <a:fld id="{89128F4F-A58B-4EF0-8E18-71B77CBC479B}" type="datetimeFigureOut">
              <a:rPr lang="en-US" smtClean="0"/>
              <a:t>6/6/2018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Date Placeholder 2"/>
          <p:cNvSpPr>
            <a:spLocks noGrp="1"/>
          </p:cNvSpPr>
          <p:nvPr>
            <p:ph type="dt" sz="half" idx="10"/>
          </p:nvPr>
        </p:nvSpPr>
        <p:spPr/>
        <p:txBody>
          <a:bodyPr/>
          <a:lstStyle/>
          <a:p>
            <a:fld id="{89128F4F-A58B-4EF0-8E18-71B77CBC479B}" type="datetimeFigureOut">
              <a:rPr lang="en-US" smtClean="0"/>
              <a:t>6/6/2018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28F4F-A58B-4EF0-8E18-71B77CBC479B}" type="datetimeFigureOut">
              <a:rPr lang="en-US" smtClean="0"/>
              <a:t>6/6/2018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pl-PL" smtClean="0"/>
              <a:t>Kliknij, aby edytować styl</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89128F4F-A58B-4EF0-8E18-71B77CBC479B}"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pl-PL" smtClean="0"/>
              <a:t>Kliknij, aby edytować styl</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89128F4F-A58B-4EF0-8E18-71B77CBC479B}"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18F32-E1C0-459E-8BC0-0DA0751D359B}" type="slidenum">
              <a:rPr lang="en-US" smtClean="0"/>
              <a:t>‹#›</a:t>
            </a:fld>
            <a:endParaRPr lang="en-US"/>
          </a:p>
        </p:txBody>
      </p:sp>
      <p:grpSp>
        <p:nvGrpSpPr>
          <p:cNvPr id="17" name="Group 16"/>
          <p:cNvGrpSpPr/>
          <p:nvPr/>
        </p:nvGrpSpPr>
        <p:grpSpPr>
          <a:xfrm>
            <a:off x="4718762" y="993075"/>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pl-PL" smtClean="0"/>
              <a:t>Kliknij ikonę, aby dodać obraz</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5" name="Group 134"/>
          <p:cNvGrpSpPr/>
          <p:nvPr/>
        </p:nvGrpSpPr>
        <p:grpSpPr>
          <a:xfrm>
            <a:off x="-9" y="-16"/>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sp>
            <p:nvSpPr>
              <p:cNvPr id="213" name="Freeform 73"/>
              <p:cNvSpPr>
                <a:spLocks/>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pl-PL" smtClean="0"/>
              <a:t>Kliknij, aby edytować styl</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89128F4F-A58B-4EF0-8E18-71B77CBC479B}" type="datetimeFigureOut">
              <a:rPr lang="en-US" smtClean="0"/>
              <a:t>6/6/2018</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58818F32-E1C0-459E-8BC0-0DA0751D35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sopyla.com/python/tensorflow/klasyfikacja-cyfr-mnist-tensorflo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MindorksOpenSource/AndroidTensorFlowMNISTExample"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indorksOpenSource/AndroidTensorFlowMachineLearningExample"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edium.com/@ageitgey/machine-learning-is-fun-part-4-modern-face-recognition-with-deep-learning-c3cffc121d7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tudio.azureml.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itcraftsman.pl/wstep-do-machine-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ustomvision.ai/projec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Wybrane zagadnienia uczenia maszynowego</a:t>
            </a:r>
            <a:endParaRPr lang="en-US" dirty="0"/>
          </a:p>
        </p:txBody>
      </p:sp>
      <p:sp>
        <p:nvSpPr>
          <p:cNvPr id="3" name="Podtytuł 2"/>
          <p:cNvSpPr>
            <a:spLocks noGrp="1"/>
          </p:cNvSpPr>
          <p:nvPr>
            <p:ph type="subTitle" idx="1"/>
          </p:nvPr>
        </p:nvSpPr>
        <p:spPr>
          <a:xfrm>
            <a:off x="1009442" y="4941168"/>
            <a:ext cx="7117180" cy="697632"/>
          </a:xfrm>
        </p:spPr>
        <p:txBody>
          <a:bodyPr/>
          <a:lstStyle/>
          <a:p>
            <a:r>
              <a:rPr lang="pl-PL" dirty="0" smtClean="0"/>
              <a:t>Krzysztof Pudłowski</a:t>
            </a:r>
            <a:endParaRPr lang="en-US" dirty="0"/>
          </a:p>
        </p:txBody>
      </p:sp>
    </p:spTree>
    <p:extLst>
      <p:ext uri="{BB962C8B-B14F-4D97-AF65-F5344CB8AC3E}">
        <p14:creationId xmlns:p14="http://schemas.microsoft.com/office/powerpoint/2010/main" val="4101600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Rozpoznawanie zwierząt Psy/Koty</a:t>
            </a:r>
            <a:endParaRPr lang="en-US" dirty="0"/>
          </a:p>
        </p:txBody>
      </p:sp>
      <p:sp>
        <p:nvSpPr>
          <p:cNvPr id="3" name="Symbol zastępczy zawartości 2"/>
          <p:cNvSpPr>
            <a:spLocks noGrp="1"/>
          </p:cNvSpPr>
          <p:nvPr>
            <p:ph idx="1"/>
          </p:nvPr>
        </p:nvSpPr>
        <p:spPr/>
        <p:txBody>
          <a:bodyPr>
            <a:normAutofit/>
          </a:bodyPr>
          <a:lstStyle/>
          <a:p>
            <a:r>
              <a:rPr lang="pl-PL" sz="6000" dirty="0" smtClean="0"/>
              <a:t>DEMO</a:t>
            </a:r>
            <a:endParaRPr lang="en-US" sz="6000" dirty="0"/>
          </a:p>
        </p:txBody>
      </p:sp>
    </p:spTree>
    <p:extLst>
      <p:ext uri="{BB962C8B-B14F-4D97-AF65-F5344CB8AC3E}">
        <p14:creationId xmlns:p14="http://schemas.microsoft.com/office/powerpoint/2010/main" val="1898493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Klasyfikacja cyfr - MNIST</a:t>
            </a:r>
            <a:endParaRPr lang="en-US" dirty="0"/>
          </a:p>
        </p:txBody>
      </p:sp>
      <p:sp>
        <p:nvSpPr>
          <p:cNvPr id="3" name="Symbol zastępczy zawartości 2"/>
          <p:cNvSpPr>
            <a:spLocks noGrp="1"/>
          </p:cNvSpPr>
          <p:nvPr>
            <p:ph idx="1"/>
          </p:nvPr>
        </p:nvSpPr>
        <p:spPr>
          <a:xfrm>
            <a:off x="1043608" y="1557387"/>
            <a:ext cx="7125112" cy="901559"/>
          </a:xfrm>
        </p:spPr>
        <p:txBody>
          <a:bodyPr>
            <a:normAutofit fontScale="92500" lnSpcReduction="20000"/>
          </a:bodyPr>
          <a:lstStyle/>
          <a:p>
            <a:r>
              <a:rPr lang="en-US" dirty="0">
                <a:hlinkClick r:id="rId2"/>
              </a:rPr>
              <a:t>https://ksopyla.com/python/tensorflow/klasyfikacja-cyfr-mnist-tensorflow</a:t>
            </a:r>
            <a:r>
              <a:rPr lang="en-US" dirty="0" smtClean="0">
                <a:hlinkClick r:id="rId2"/>
              </a:rPr>
              <a:t>/</a:t>
            </a:r>
            <a:endParaRPr lang="pl-PL" dirty="0" smtClean="0"/>
          </a:p>
          <a:p>
            <a:r>
              <a:rPr lang="pl-PL" dirty="0" smtClean="0"/>
              <a:t>Każdy z obrazów ma wymiar 28x28 pikseli</a:t>
            </a:r>
          </a:p>
        </p:txBody>
      </p:sp>
      <p:pic>
        <p:nvPicPr>
          <p:cNvPr id="3074" name="Picture 2" descr="MNIST i SVM klasyfikacja ręcznie pisanych cyf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492896"/>
            <a:ext cx="54197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770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99592" y="404664"/>
            <a:ext cx="7125113" cy="924475"/>
          </a:xfrm>
        </p:spPr>
        <p:txBody>
          <a:bodyPr/>
          <a:lstStyle/>
          <a:p>
            <a:r>
              <a:rPr lang="pl-PL" dirty="0" smtClean="0"/>
              <a:t>Klasyfikacja cyfr – MNIST</a:t>
            </a:r>
            <a:endParaRPr lang="en-US" dirty="0"/>
          </a:p>
        </p:txBody>
      </p:sp>
      <p:sp>
        <p:nvSpPr>
          <p:cNvPr id="3" name="Symbol zastępczy zawartości 2"/>
          <p:cNvSpPr>
            <a:spLocks noGrp="1"/>
          </p:cNvSpPr>
          <p:nvPr>
            <p:ph idx="1"/>
          </p:nvPr>
        </p:nvSpPr>
        <p:spPr/>
        <p:txBody>
          <a:bodyPr/>
          <a:lstStyle/>
          <a:p>
            <a:pPr marL="0" indent="0">
              <a:buNone/>
            </a:pPr>
            <a:endParaRPr lang="en-US" dirty="0"/>
          </a:p>
        </p:txBody>
      </p:sp>
      <p:pic>
        <p:nvPicPr>
          <p:cNvPr id="4100" name="Picture 4" descr="Jednowarstwowa sieć neuronowa MN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6591300" cy="3533776"/>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p:cNvSpPr txBox="1"/>
          <p:nvPr/>
        </p:nvSpPr>
        <p:spPr>
          <a:xfrm>
            <a:off x="1115616" y="1431421"/>
            <a:ext cx="5654368" cy="646331"/>
          </a:xfrm>
          <a:prstGeom prst="rect">
            <a:avLst/>
          </a:prstGeom>
          <a:noFill/>
        </p:spPr>
        <p:txBody>
          <a:bodyPr wrap="none" rtlCol="0">
            <a:spAutoFit/>
          </a:bodyPr>
          <a:lstStyle/>
          <a:p>
            <a:r>
              <a:rPr lang="pl-PL" dirty="0" smtClean="0"/>
              <a:t>Jednowarstwowa sieć neuronowa</a:t>
            </a:r>
          </a:p>
          <a:p>
            <a:r>
              <a:rPr lang="pl-PL" dirty="0" smtClean="0"/>
              <a:t>Rozciągamy obraz na ciąg 784 danych (28*28)</a:t>
            </a:r>
            <a:endParaRPr lang="en-US" dirty="0"/>
          </a:p>
        </p:txBody>
      </p:sp>
      <p:sp>
        <p:nvSpPr>
          <p:cNvPr id="5" name="pole tekstowe 4"/>
          <p:cNvSpPr txBox="1"/>
          <p:nvPr/>
        </p:nvSpPr>
        <p:spPr>
          <a:xfrm>
            <a:off x="827584" y="6049979"/>
            <a:ext cx="7772897" cy="646331"/>
          </a:xfrm>
          <a:prstGeom prst="rect">
            <a:avLst/>
          </a:prstGeom>
          <a:noFill/>
        </p:spPr>
        <p:txBody>
          <a:bodyPr wrap="none" rtlCol="0">
            <a:spAutoFit/>
          </a:bodyPr>
          <a:lstStyle/>
          <a:p>
            <a:r>
              <a:rPr lang="pl-PL" dirty="0" smtClean="0"/>
              <a:t>Na wyjściu otrzymujemy zbiór 10 liczb, </a:t>
            </a:r>
          </a:p>
          <a:p>
            <a:r>
              <a:rPr lang="pl-PL" dirty="0" smtClean="0"/>
              <a:t>które określają prawdopodobieństwo dla każdej z cyfr od 0 do 9</a:t>
            </a:r>
            <a:endParaRPr lang="en-US" dirty="0"/>
          </a:p>
        </p:txBody>
      </p:sp>
    </p:spTree>
    <p:extLst>
      <p:ext uri="{BB962C8B-B14F-4D97-AF65-F5344CB8AC3E}">
        <p14:creationId xmlns:p14="http://schemas.microsoft.com/office/powerpoint/2010/main" val="821318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Klasyfikacja </a:t>
            </a:r>
            <a:r>
              <a:rPr lang="pl-PL" dirty="0"/>
              <a:t>cyfr – </a:t>
            </a:r>
            <a:r>
              <a:rPr lang="pl-PL" dirty="0" smtClean="0"/>
              <a:t>MNIST</a:t>
            </a:r>
            <a:br>
              <a:rPr lang="pl-PL" dirty="0" smtClean="0"/>
            </a:br>
            <a:r>
              <a:rPr lang="pl-PL" dirty="0" smtClean="0"/>
              <a:t>Aplikacja na telefonie</a:t>
            </a:r>
            <a:r>
              <a:rPr lang="pl-PL" dirty="0"/>
              <a:t/>
            </a:r>
            <a:br>
              <a:rPr lang="pl-PL" dirty="0"/>
            </a:br>
            <a:r>
              <a:rPr lang="pl-PL" sz="1600" dirty="0">
                <a:hlinkClick r:id="rId2"/>
              </a:rPr>
              <a:t>https://</a:t>
            </a:r>
            <a:r>
              <a:rPr lang="pl-PL" sz="1600" dirty="0" smtClean="0">
                <a:hlinkClick r:id="rId2"/>
              </a:rPr>
              <a:t>github.com/MindorksOpenSource/AndroidTensorFlowMNISTExample</a:t>
            </a:r>
            <a:r>
              <a:rPr lang="pl-PL" sz="1600" dirty="0" smtClean="0"/>
              <a:t/>
            </a:r>
            <a:br>
              <a:rPr lang="pl-PL" sz="1600" dirty="0" smtClean="0"/>
            </a:br>
            <a:endParaRPr lang="en-US" sz="1600" dirty="0"/>
          </a:p>
        </p:txBody>
      </p:sp>
      <p:sp>
        <p:nvSpPr>
          <p:cNvPr id="3" name="Symbol zastępczy zawartości 2"/>
          <p:cNvSpPr>
            <a:spLocks noGrp="1"/>
          </p:cNvSpPr>
          <p:nvPr>
            <p:ph idx="1"/>
          </p:nvPr>
        </p:nvSpPr>
        <p:spPr/>
        <p:txBody>
          <a:bodyPr>
            <a:normAutofit/>
          </a:bodyPr>
          <a:lstStyle/>
          <a:p>
            <a:r>
              <a:rPr lang="pl-PL" sz="5400" dirty="0" smtClean="0"/>
              <a:t>DEMO</a:t>
            </a:r>
            <a:endParaRPr lang="en-US" sz="5400" dirty="0"/>
          </a:p>
        </p:txBody>
      </p:sp>
      <p:pic>
        <p:nvPicPr>
          <p:cNvPr id="9220" name="Picture 4" descr="https://raw.githubusercontent.com/MindorksOpenSource/AndroidTensorFlowMNISTExample/master/assets/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916832"/>
            <a:ext cx="23812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https://raw.githubusercontent.com/MindorksOpenSource/AndroidTensorFlowMNISTExample/master/assets/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8834" y="1916832"/>
            <a:ext cx="23812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s://raw.githubusercontent.com/MindorksOpenSource/AndroidTensorFlowMNISTExample/master/assets/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0084" y="1925685"/>
            <a:ext cx="238125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165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Klasyfikacja cyfr - MNIST</a:t>
            </a:r>
            <a:endParaRPr lang="en-US" dirty="0"/>
          </a:p>
        </p:txBody>
      </p:sp>
      <p:sp>
        <p:nvSpPr>
          <p:cNvPr id="3" name="Symbol zastępczy zawartości 2"/>
          <p:cNvSpPr>
            <a:spLocks noGrp="1"/>
          </p:cNvSpPr>
          <p:nvPr>
            <p:ph idx="1"/>
          </p:nvPr>
        </p:nvSpPr>
        <p:spPr/>
        <p:txBody>
          <a:bodyPr>
            <a:normAutofit/>
          </a:bodyPr>
          <a:lstStyle/>
          <a:p>
            <a:r>
              <a:rPr lang="pl-PL" sz="6000" dirty="0" smtClean="0"/>
              <a:t>DEMO</a:t>
            </a:r>
            <a:endParaRPr lang="en-US" sz="6000" dirty="0"/>
          </a:p>
        </p:txBody>
      </p:sp>
    </p:spTree>
    <p:extLst>
      <p:ext uri="{BB962C8B-B14F-4D97-AF65-F5344CB8AC3E}">
        <p14:creationId xmlns:p14="http://schemas.microsoft.com/office/powerpoint/2010/main" val="3448226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TensorFlow</a:t>
            </a:r>
            <a:r>
              <a:rPr lang="pl-PL" dirty="0" smtClean="0"/>
              <a:t> – </a:t>
            </a:r>
            <a:r>
              <a:rPr lang="pl-PL" dirty="0"/>
              <a:t>aplikacja Android</a:t>
            </a:r>
            <a:br>
              <a:rPr lang="pl-PL" dirty="0"/>
            </a:br>
            <a:r>
              <a:rPr lang="pl-PL" dirty="0">
                <a:hlinkClick r:id="rId2"/>
              </a:rPr>
              <a:t>https://</a:t>
            </a:r>
            <a:r>
              <a:rPr lang="pl-PL" dirty="0" smtClean="0">
                <a:hlinkClick r:id="rId2"/>
              </a:rPr>
              <a:t>www.tensorflow.org</a:t>
            </a:r>
            <a:r>
              <a:rPr lang="pl-PL" dirty="0" smtClean="0"/>
              <a:t/>
            </a:r>
            <a:br>
              <a:rPr lang="pl-PL" dirty="0" smtClean="0"/>
            </a:br>
            <a:endParaRPr lang="en-US" dirty="0"/>
          </a:p>
        </p:txBody>
      </p:sp>
      <p:sp>
        <p:nvSpPr>
          <p:cNvPr id="3" name="Symbol zastępczy zawartości 2"/>
          <p:cNvSpPr>
            <a:spLocks noGrp="1"/>
          </p:cNvSpPr>
          <p:nvPr>
            <p:ph idx="1"/>
          </p:nvPr>
        </p:nvSpPr>
        <p:spPr>
          <a:xfrm>
            <a:off x="1043608" y="1700808"/>
            <a:ext cx="7125112" cy="864096"/>
          </a:xfrm>
        </p:spPr>
        <p:txBody>
          <a:bodyPr>
            <a:normAutofit/>
          </a:bodyPr>
          <a:lstStyle/>
          <a:p>
            <a:pPr marL="0" indent="0">
              <a:buNone/>
            </a:pPr>
            <a:r>
              <a:rPr lang="en-US" dirty="0">
                <a:hlinkClick r:id="rId3"/>
              </a:rPr>
              <a:t>https://</a:t>
            </a:r>
            <a:r>
              <a:rPr lang="en-US" dirty="0" smtClean="0">
                <a:hlinkClick r:id="rId3"/>
              </a:rPr>
              <a:t>github.com/MindorksOpenSource/AndroidTensorFlowMachineLearningExample</a:t>
            </a:r>
            <a:endParaRPr lang="pl-PL" dirty="0" smtClean="0"/>
          </a:p>
          <a:p>
            <a:endParaRPr lang="en-US" dirty="0"/>
          </a:p>
        </p:txBody>
      </p:sp>
      <p:pic>
        <p:nvPicPr>
          <p:cNvPr id="2050" name="Picture 2" descr="https://raw.githubusercontent.com/MindorksOpenSource/AndroidTensorFlowMachineLearningExample/master/assets/pen_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632" y="2348878"/>
            <a:ext cx="23812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MindorksOpenSource/AndroidTensorFlowMachineLearningExample/master/assets/keyboard_examp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3492" y="2366222"/>
            <a:ext cx="23812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raw.githubusercontent.com/MindorksOpenSource/AndroidTensorFlowMachineLearningExample/master/assets/wallet_examp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5787" y="2366223"/>
            <a:ext cx="238125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930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TensorFlow</a:t>
            </a:r>
            <a:r>
              <a:rPr lang="pl-PL" dirty="0"/>
              <a:t> – aplikacja Android</a:t>
            </a:r>
            <a:endParaRPr lang="en-US" dirty="0"/>
          </a:p>
        </p:txBody>
      </p:sp>
      <p:sp>
        <p:nvSpPr>
          <p:cNvPr id="3" name="Symbol zastępczy zawartości 2"/>
          <p:cNvSpPr>
            <a:spLocks noGrp="1"/>
          </p:cNvSpPr>
          <p:nvPr>
            <p:ph idx="1"/>
          </p:nvPr>
        </p:nvSpPr>
        <p:spPr/>
        <p:txBody>
          <a:bodyPr/>
          <a:lstStyle/>
          <a:p>
            <a:r>
              <a:rPr lang="pl-PL" sz="6000" dirty="0" smtClean="0"/>
              <a:t>DEMO</a:t>
            </a:r>
            <a:endParaRPr lang="en-US" sz="6000" dirty="0"/>
          </a:p>
        </p:txBody>
      </p:sp>
    </p:spTree>
    <p:extLst>
      <p:ext uri="{BB962C8B-B14F-4D97-AF65-F5344CB8AC3E}">
        <p14:creationId xmlns:p14="http://schemas.microsoft.com/office/powerpoint/2010/main" val="3360434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043608" y="1052736"/>
            <a:ext cx="7125113" cy="924475"/>
          </a:xfrm>
        </p:spPr>
        <p:txBody>
          <a:bodyPr/>
          <a:lstStyle/>
          <a:p>
            <a:r>
              <a:rPr lang="pl-PL" dirty="0"/>
              <a:t>Rozpoznawanie twarzy</a:t>
            </a:r>
            <a:br>
              <a:rPr lang="pl-PL" dirty="0"/>
            </a:br>
            <a:r>
              <a:rPr lang="pl-PL" sz="2400" dirty="0">
                <a:hlinkClick r:id="rId2"/>
              </a:rPr>
              <a:t>https://medium.com/@</a:t>
            </a:r>
            <a:r>
              <a:rPr lang="pl-PL" sz="2400" dirty="0" smtClean="0">
                <a:hlinkClick r:id="rId2"/>
              </a:rPr>
              <a:t>ageitgey/machine-learning-is-fun-part-4-modern-face-recognition-with-deep-learning-c3cffc121d78</a:t>
            </a:r>
            <a:r>
              <a:rPr lang="pl-PL" dirty="0" smtClean="0"/>
              <a:t/>
            </a:r>
            <a:br>
              <a:rPr lang="pl-PL" dirty="0" smtClean="0"/>
            </a:br>
            <a:endParaRPr 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3608" y="2708920"/>
            <a:ext cx="7124700" cy="3642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1881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578654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1621079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Czym jest uczenie maszynowe</a:t>
            </a:r>
            <a:endParaRPr lang="en-US" dirty="0"/>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1804366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293083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3987530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144294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009442" y="675724"/>
            <a:ext cx="7125113" cy="1241108"/>
          </a:xfrm>
        </p:spPr>
        <p:txBody>
          <a:bodyPr/>
          <a:lstStyle/>
          <a:p>
            <a:r>
              <a:rPr lang="pl-PL" dirty="0" err="1" smtClean="0"/>
              <a:t>Azure</a:t>
            </a:r>
            <a:r>
              <a:rPr lang="pl-PL" dirty="0" smtClean="0"/>
              <a:t> Machine </a:t>
            </a:r>
            <a:r>
              <a:rPr lang="pl-PL" dirty="0"/>
              <a:t>Learning Studio</a:t>
            </a:r>
            <a:br>
              <a:rPr lang="pl-PL" dirty="0"/>
            </a:br>
            <a:r>
              <a:rPr lang="pl-PL" sz="2400" dirty="0">
                <a:hlinkClick r:id="rId2"/>
              </a:rPr>
              <a:t>https://</a:t>
            </a:r>
            <a:r>
              <a:rPr lang="pl-PL" sz="2400" dirty="0" smtClean="0">
                <a:hlinkClick r:id="rId2"/>
              </a:rPr>
              <a:t>studio.azureml.net</a:t>
            </a:r>
            <a:r>
              <a:rPr lang="pl-PL" dirty="0" smtClean="0"/>
              <a:t/>
            </a:r>
            <a:br>
              <a:rPr lang="pl-PL" dirty="0" smtClean="0"/>
            </a:br>
            <a:endParaRPr lang="en-US" dirty="0"/>
          </a:p>
        </p:txBody>
      </p:sp>
      <p:sp>
        <p:nvSpPr>
          <p:cNvPr id="3" name="Symbol zastępczy zawartości 2"/>
          <p:cNvSpPr>
            <a:spLocks noGrp="1"/>
          </p:cNvSpPr>
          <p:nvPr>
            <p:ph idx="1"/>
          </p:nvPr>
        </p:nvSpPr>
        <p:spPr/>
        <p:txBody>
          <a:bodyPr/>
          <a:lstStyle/>
          <a:p>
            <a:endParaRPr lang="en-US" dirty="0"/>
          </a:p>
        </p:txBody>
      </p:sp>
    </p:spTree>
    <p:extLst>
      <p:ext uri="{BB962C8B-B14F-4D97-AF65-F5344CB8AC3E}">
        <p14:creationId xmlns:p14="http://schemas.microsoft.com/office/powerpoint/2010/main" val="1925410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err="1"/>
              <a:t>Sposoby</a:t>
            </a:r>
            <a:r>
              <a:rPr lang="en-US" b="1" dirty="0"/>
              <a:t> </a:t>
            </a:r>
            <a:r>
              <a:rPr lang="en-US" b="1" dirty="0" err="1"/>
              <a:t>uczenia</a:t>
            </a:r>
            <a:r>
              <a:rPr lang="en-US" b="1" dirty="0"/>
              <a:t> </a:t>
            </a:r>
            <a:r>
              <a:rPr lang="en-US" b="1" dirty="0" err="1"/>
              <a:t>się</a:t>
            </a:r>
            <a:r>
              <a:rPr lang="en-US" b="1" dirty="0"/>
              <a:t/>
            </a:r>
            <a:br>
              <a:rPr lang="en-US" b="1" dirty="0"/>
            </a:br>
            <a:r>
              <a:rPr lang="en-US" sz="1600" b="1" dirty="0">
                <a:hlinkClick r:id="rId2"/>
              </a:rPr>
              <a:t>http://</a:t>
            </a:r>
            <a:r>
              <a:rPr lang="en-US" sz="1600" b="1" dirty="0" smtClean="0">
                <a:hlinkClick r:id="rId2"/>
              </a:rPr>
              <a:t>itcraftsman.pl/wstep-do-machine-learning</a:t>
            </a:r>
            <a:r>
              <a:rPr lang="pl-PL" sz="1600" b="1" dirty="0" smtClean="0"/>
              <a:t/>
            </a:r>
            <a:br>
              <a:rPr lang="pl-PL" sz="1600" b="1" dirty="0" smtClean="0"/>
            </a:br>
            <a:endParaRPr lang="en-US" sz="1600" dirty="0"/>
          </a:p>
        </p:txBody>
      </p:sp>
      <p:sp>
        <p:nvSpPr>
          <p:cNvPr id="4" name="Prostokąt 3"/>
          <p:cNvSpPr/>
          <p:nvPr/>
        </p:nvSpPr>
        <p:spPr>
          <a:xfrm>
            <a:off x="1043608" y="1700808"/>
            <a:ext cx="6922926" cy="3693319"/>
          </a:xfrm>
          <a:prstGeom prst="rect">
            <a:avLst/>
          </a:prstGeom>
        </p:spPr>
        <p:txBody>
          <a:bodyPr wrap="square">
            <a:spAutoFit/>
          </a:bodyPr>
          <a:lstStyle/>
          <a:p>
            <a:r>
              <a:rPr lang="pl-PL" b="1" dirty="0" smtClean="0"/>
              <a:t>Uczenie nadzorowane (</a:t>
            </a:r>
            <a:r>
              <a:rPr lang="pl-PL" b="1" dirty="0" err="1" smtClean="0"/>
              <a:t>supervised</a:t>
            </a:r>
            <a:r>
              <a:rPr lang="pl-PL" b="1" dirty="0" smtClean="0"/>
              <a:t> learning)</a:t>
            </a:r>
            <a:endParaRPr lang="pl-PL" dirty="0" smtClean="0"/>
          </a:p>
          <a:p>
            <a:r>
              <a:rPr lang="pl-PL" dirty="0" smtClean="0"/>
              <a:t>System na wstępie otrzymuje dane zarówno wejściowe (np. pomiary) jak i wyjściowe (np. etykiety). Jego zadaniem jest utworzenie odpowiednich reguł (generalizacja), które mapują wejście na wyjście. Po odpowiednim wytrenowaniu system taki powinien móc prawidłowo przypisać wyjście dla obiektu którego dotychczas nie było na wejściu.</a:t>
            </a:r>
          </a:p>
          <a:p>
            <a:r>
              <a:rPr lang="pl-PL" b="1" dirty="0" smtClean="0"/>
              <a:t>Uczenie nienadzorowane (</a:t>
            </a:r>
            <a:r>
              <a:rPr lang="pl-PL" b="1" dirty="0" err="1" smtClean="0"/>
              <a:t>unsupervised</a:t>
            </a:r>
            <a:r>
              <a:rPr lang="pl-PL" b="1" dirty="0" smtClean="0"/>
              <a:t> learning)</a:t>
            </a:r>
            <a:endParaRPr lang="pl-PL" dirty="0" smtClean="0"/>
          </a:p>
          <a:p>
            <a:r>
              <a:rPr lang="pl-PL" dirty="0" smtClean="0"/>
              <a:t>W tym przypadku algorytm nie otrzymuje oczekiwanych danych wyjściowych (etykiet). Musi sam znaleźć odpowiednią regułę, która cechuje wejście i w miarę możliwości zgeneralizować ją.</a:t>
            </a:r>
            <a:endParaRPr lang="pl-PL" dirty="0"/>
          </a:p>
        </p:txBody>
      </p:sp>
    </p:spTree>
    <p:extLst>
      <p:ext uri="{BB962C8B-B14F-4D97-AF65-F5344CB8AC3E}">
        <p14:creationId xmlns:p14="http://schemas.microsoft.com/office/powerpoint/2010/main" val="3938087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err="1"/>
              <a:t>Rodzaje</a:t>
            </a:r>
            <a:r>
              <a:rPr lang="en-US" b="1" dirty="0"/>
              <a:t> </a:t>
            </a:r>
            <a:r>
              <a:rPr lang="en-US" b="1" dirty="0" err="1"/>
              <a:t>problemów</a:t>
            </a:r>
            <a:r>
              <a:rPr lang="en-US" b="1" dirty="0"/>
              <a:t/>
            </a:r>
            <a:br>
              <a:rPr lang="en-US" b="1" dirty="0"/>
            </a:br>
            <a:endParaRPr lang="en-US" dirty="0"/>
          </a:p>
        </p:txBody>
      </p:sp>
      <p:sp>
        <p:nvSpPr>
          <p:cNvPr id="3" name="Symbol zastępczy zawartości 2"/>
          <p:cNvSpPr>
            <a:spLocks noGrp="1"/>
          </p:cNvSpPr>
          <p:nvPr>
            <p:ph idx="1"/>
          </p:nvPr>
        </p:nvSpPr>
        <p:spPr/>
        <p:txBody>
          <a:bodyPr/>
          <a:lstStyle/>
          <a:p>
            <a:pPr marL="0" indent="0">
              <a:buNone/>
            </a:pPr>
            <a:r>
              <a:rPr lang="pl-PL" b="1" dirty="0" smtClean="0"/>
              <a:t>Główne rodzaje problemów do rozwiązania :</a:t>
            </a:r>
          </a:p>
          <a:p>
            <a:pPr marL="0" indent="0">
              <a:buNone/>
            </a:pPr>
            <a:endParaRPr lang="pl-PL" b="1" dirty="0" smtClean="0"/>
          </a:p>
          <a:p>
            <a:r>
              <a:rPr lang="en-US" b="1" dirty="0" err="1" smtClean="0"/>
              <a:t>Klasyfikacja</a:t>
            </a:r>
            <a:r>
              <a:rPr lang="en-US" b="1" dirty="0" smtClean="0"/>
              <a:t> </a:t>
            </a:r>
            <a:r>
              <a:rPr lang="en-US" b="1" dirty="0"/>
              <a:t>(classification</a:t>
            </a:r>
            <a:r>
              <a:rPr lang="en-US" b="1" dirty="0" smtClean="0"/>
              <a:t>)</a:t>
            </a:r>
            <a:endParaRPr lang="pl-PL" b="1" dirty="0" smtClean="0"/>
          </a:p>
          <a:p>
            <a:r>
              <a:rPr lang="en-US" b="1" dirty="0" err="1" smtClean="0"/>
              <a:t>Regresja</a:t>
            </a:r>
            <a:r>
              <a:rPr lang="en-US" b="1" dirty="0" smtClean="0"/>
              <a:t> </a:t>
            </a:r>
            <a:r>
              <a:rPr lang="en-US" b="1" dirty="0"/>
              <a:t>(regression</a:t>
            </a:r>
            <a:r>
              <a:rPr lang="en-US" b="1" dirty="0" smtClean="0"/>
              <a:t>)</a:t>
            </a:r>
            <a:endParaRPr lang="pl-PL" b="1" dirty="0" smtClean="0"/>
          </a:p>
          <a:p>
            <a:r>
              <a:rPr lang="en-US" b="1" dirty="0" err="1"/>
              <a:t>Grupowanie</a:t>
            </a:r>
            <a:r>
              <a:rPr lang="en-US" b="1" dirty="0"/>
              <a:t> (clustering</a:t>
            </a:r>
            <a:r>
              <a:rPr lang="en-US" b="1" dirty="0" smtClean="0"/>
              <a:t>)</a:t>
            </a:r>
            <a:endParaRPr lang="pl-PL" b="1" dirty="0" smtClean="0"/>
          </a:p>
          <a:p>
            <a:endParaRPr lang="en-US" dirty="0"/>
          </a:p>
        </p:txBody>
      </p:sp>
    </p:spTree>
    <p:extLst>
      <p:ext uri="{BB962C8B-B14F-4D97-AF65-F5344CB8AC3E}">
        <p14:creationId xmlns:p14="http://schemas.microsoft.com/office/powerpoint/2010/main" val="3981320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err="1"/>
              <a:t>Klasyfikacja</a:t>
            </a:r>
            <a:r>
              <a:rPr lang="en-US" b="1" dirty="0"/>
              <a:t> (classification)</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2861555"/>
            <a:ext cx="5328592" cy="3996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Prostokąt 3"/>
          <p:cNvSpPr/>
          <p:nvPr/>
        </p:nvSpPr>
        <p:spPr>
          <a:xfrm>
            <a:off x="683568" y="1443841"/>
            <a:ext cx="7488832" cy="1600438"/>
          </a:xfrm>
          <a:prstGeom prst="rect">
            <a:avLst/>
          </a:prstGeom>
        </p:spPr>
        <p:txBody>
          <a:bodyPr wrap="square">
            <a:spAutoFit/>
          </a:bodyPr>
          <a:lstStyle/>
          <a:p>
            <a:pPr algn="just"/>
            <a:r>
              <a:rPr lang="pl-PL" sz="1400" dirty="0" smtClean="0"/>
              <a:t>Dane wejściowe (np. pomiar długości i szerokości) dzielimy na dwie lub więcej klas (etykiet), a system musi stworzyć model, który przypisze odpowiednie etykiety do odpowiednich danych. Zwykle stosuje się do tego rozwiązania nadzorowanego uczenia się. Dobrym przykładek jest filtrowanie spamu. Na podstawie danych wejściowych (e-maile) system nadaje odpowiednią etykietę: „spam” lub „nie spam”. Innym przykładem może być rozpoznawanie pisma ręcznego.</a:t>
            </a:r>
            <a:endParaRPr lang="en-US" sz="1400" dirty="0"/>
          </a:p>
        </p:txBody>
      </p:sp>
    </p:spTree>
    <p:extLst>
      <p:ext uri="{BB962C8B-B14F-4D97-AF65-F5344CB8AC3E}">
        <p14:creationId xmlns:p14="http://schemas.microsoft.com/office/powerpoint/2010/main" val="1477501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Klasyfikacja – przepływ danych</a:t>
            </a:r>
            <a:endParaRPr lang="pl-PL" dirty="0"/>
          </a:p>
        </p:txBody>
      </p:sp>
      <p:sp>
        <p:nvSpPr>
          <p:cNvPr id="3" name="Symbol zastępczy zawartości 2"/>
          <p:cNvSpPr>
            <a:spLocks noGrp="1"/>
          </p:cNvSpPr>
          <p:nvPr>
            <p:ph idx="1"/>
          </p:nvPr>
        </p:nvSpPr>
        <p:spPr/>
        <p:txBody>
          <a:bodyPr/>
          <a:lstStyle/>
          <a:p>
            <a:endParaRPr lang="pl-PL" dirty="0"/>
          </a:p>
        </p:txBody>
      </p:sp>
      <p:pic>
        <p:nvPicPr>
          <p:cNvPr id="1028" name="Picture 4" descr="kl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132856"/>
            <a:ext cx="5544616" cy="3648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36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err="1"/>
              <a:t>Regresja</a:t>
            </a:r>
            <a:r>
              <a:rPr lang="en-US" b="1" dirty="0"/>
              <a:t> (regression)</a:t>
            </a:r>
            <a:endParaRPr lang="en-US" dirty="0"/>
          </a:p>
        </p:txBody>
      </p:sp>
      <p:sp>
        <p:nvSpPr>
          <p:cNvPr id="3" name="Symbol zastępczy zawartości 2"/>
          <p:cNvSpPr>
            <a:spLocks noGrp="1"/>
          </p:cNvSpPr>
          <p:nvPr>
            <p:ph idx="1"/>
          </p:nvPr>
        </p:nvSpPr>
        <p:spPr>
          <a:xfrm>
            <a:off x="971600" y="1556792"/>
            <a:ext cx="7125112" cy="1045575"/>
          </a:xfrm>
        </p:spPr>
        <p:txBody>
          <a:bodyPr>
            <a:normAutofit fontScale="77500" lnSpcReduction="20000"/>
          </a:bodyPr>
          <a:lstStyle/>
          <a:p>
            <a:pPr algn="just"/>
            <a:r>
              <a:rPr lang="pl-PL" dirty="0"/>
              <a:t>W tym przypadku dane wejściowe są podobne jak przy klasyfikacji, ale na wyjściu oczekujemy wartości ciągłych a nie dyskretnych. Klasycznym przykładem regresji (w tym przypadku liniowej) będzie przewidywanie ceny domu na podstawie jego wielkości i położenia (przy założeniu, że potrafimy przedstawić położenie jako wartość liczbową).</a:t>
            </a:r>
            <a:endParaRPr lang="en-US" dirty="0"/>
          </a:p>
        </p:txBody>
      </p:sp>
      <p:pic>
        <p:nvPicPr>
          <p:cNvPr id="6146" name="Picture 2" descr="Różne rodzaje regresji liniowej dla tego samego zbioru dany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780928"/>
            <a:ext cx="6768752" cy="386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655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err="1"/>
              <a:t>Grupowanie</a:t>
            </a:r>
            <a:r>
              <a:rPr lang="en-US" b="1" dirty="0"/>
              <a:t> (clustering)</a:t>
            </a:r>
            <a:endParaRPr lang="en-US" dirty="0"/>
          </a:p>
        </p:txBody>
      </p:sp>
      <p:sp>
        <p:nvSpPr>
          <p:cNvPr id="3" name="Symbol zastępczy zawartości 2"/>
          <p:cNvSpPr>
            <a:spLocks noGrp="1"/>
          </p:cNvSpPr>
          <p:nvPr>
            <p:ph idx="1"/>
          </p:nvPr>
        </p:nvSpPr>
        <p:spPr>
          <a:xfrm>
            <a:off x="971600" y="1556792"/>
            <a:ext cx="7090949" cy="1368406"/>
          </a:xfrm>
        </p:spPr>
        <p:txBody>
          <a:bodyPr>
            <a:normAutofit fontScale="77500" lnSpcReduction="20000"/>
          </a:bodyPr>
          <a:lstStyle/>
          <a:p>
            <a:pPr marL="0" indent="0" algn="just">
              <a:buNone/>
            </a:pPr>
            <a:r>
              <a:rPr lang="pl-PL" dirty="0"/>
              <a:t>Zbiór dowolnych danych dzielony jest na grupy. W odróżnieniu od klasyfikacji, grupy na wejściu nie są znane. To właśnie algorytm odpowiedzialny jest za znalezienie reguł, które powodują przynależność konkretnych wartości do grup. Najczęściej nadajemy ręcznie ilość grup, która ma zostać wydzielona ze zbioru. Jest to klasyczny przypadek uczenia nienadzorowanego. Inne nazwy tego zagadnienia to: analiza skupień lub klasteryzacja.</a:t>
            </a:r>
            <a:endParaRPr lang="en-US" dirty="0"/>
          </a:p>
        </p:txBody>
      </p:sp>
      <p:pic>
        <p:nvPicPr>
          <p:cNvPr id="7170" name="Picture 2" descr="Przykład grupowania zbioru dany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5198"/>
            <a:ext cx="5243736" cy="393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214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Budowa prostych klasyfikatorów</a:t>
            </a:r>
            <a:endParaRPr lang="en-US" dirty="0"/>
          </a:p>
        </p:txBody>
      </p:sp>
      <p:sp>
        <p:nvSpPr>
          <p:cNvPr id="3" name="Symbol zastępczy zawartości 2"/>
          <p:cNvSpPr>
            <a:spLocks noGrp="1"/>
          </p:cNvSpPr>
          <p:nvPr>
            <p:ph idx="1"/>
          </p:nvPr>
        </p:nvSpPr>
        <p:spPr>
          <a:xfrm>
            <a:off x="1009443" y="1807361"/>
            <a:ext cx="7125112" cy="901559"/>
          </a:xfrm>
        </p:spPr>
        <p:txBody>
          <a:bodyPr>
            <a:normAutofit fontScale="85000" lnSpcReduction="20000"/>
          </a:bodyPr>
          <a:lstStyle/>
          <a:p>
            <a:pPr marL="0" indent="0">
              <a:buNone/>
            </a:pPr>
            <a:r>
              <a:rPr lang="pl-PL" dirty="0">
                <a:hlinkClick r:id="rId2"/>
              </a:rPr>
              <a:t>https://</a:t>
            </a:r>
            <a:r>
              <a:rPr lang="pl-PL" dirty="0" smtClean="0">
                <a:hlinkClick r:id="rId2"/>
              </a:rPr>
              <a:t>customvision.ai/projects</a:t>
            </a:r>
            <a:endParaRPr lang="pl-PL" dirty="0" smtClean="0"/>
          </a:p>
          <a:p>
            <a:pPr marL="0" indent="0">
              <a:buNone/>
            </a:pPr>
            <a:endParaRPr lang="pl-PL" dirty="0"/>
          </a:p>
          <a:p>
            <a:pPr marL="0" indent="0">
              <a:buNone/>
            </a:pPr>
            <a:r>
              <a:rPr lang="pl-PL" dirty="0" smtClean="0"/>
              <a:t>Rozpoznawanie zwierząt - Psy/Koty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780928"/>
            <a:ext cx="5760640" cy="3885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577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TM02455596[[fn=Wiosna]]</Template>
  <TotalTime>1509</TotalTime>
  <Words>384</Words>
  <Application>Microsoft Office PowerPoint</Application>
  <PresentationFormat>Pokaz na ekranie (4:3)</PresentationFormat>
  <Paragraphs>45</Paragraphs>
  <Slides>23</Slides>
  <Notes>0</Notes>
  <HiddenSlides>0</HiddenSlides>
  <MMClips>0</MMClips>
  <ScaleCrop>false</ScaleCrop>
  <HeadingPairs>
    <vt:vector size="4" baseType="variant">
      <vt:variant>
        <vt:lpstr>Motyw</vt:lpstr>
      </vt:variant>
      <vt:variant>
        <vt:i4>1</vt:i4>
      </vt:variant>
      <vt:variant>
        <vt:lpstr>Tytuły slajdów</vt:lpstr>
      </vt:variant>
      <vt:variant>
        <vt:i4>23</vt:i4>
      </vt:variant>
    </vt:vector>
  </HeadingPairs>
  <TitlesOfParts>
    <vt:vector size="24" baseType="lpstr">
      <vt:lpstr>Spring</vt:lpstr>
      <vt:lpstr>Wybrane zagadnienia uczenia maszynowego</vt:lpstr>
      <vt:lpstr>Czym jest uczenie maszynowe</vt:lpstr>
      <vt:lpstr>Sposoby uczenia się http://itcraftsman.pl/wstep-do-machine-learning </vt:lpstr>
      <vt:lpstr>Rodzaje problemów </vt:lpstr>
      <vt:lpstr>Klasyfikacja (classification)</vt:lpstr>
      <vt:lpstr>Klasyfikacja – przepływ danych</vt:lpstr>
      <vt:lpstr>Regresja (regression)</vt:lpstr>
      <vt:lpstr>Grupowanie (clustering)</vt:lpstr>
      <vt:lpstr>Budowa prostych klasyfikatorów</vt:lpstr>
      <vt:lpstr>Rozpoznawanie zwierząt Psy/Koty</vt:lpstr>
      <vt:lpstr>Klasyfikacja cyfr - MNIST</vt:lpstr>
      <vt:lpstr>Klasyfikacja cyfr – MNIST</vt:lpstr>
      <vt:lpstr>Klasyfikacja cyfr – MNIST Aplikacja na telefonie https://github.com/MindorksOpenSource/AndroidTensorFlowMNISTExample </vt:lpstr>
      <vt:lpstr>Klasyfikacja cyfr - MNIST</vt:lpstr>
      <vt:lpstr>TensorFlow – aplikacja Android https://www.tensorflow.org </vt:lpstr>
      <vt:lpstr>TensorFlow – aplikacja Android</vt:lpstr>
      <vt:lpstr>Rozpoznawanie twarzy https://medium.com/@ageitgey/machine-learning-is-fun-part-4-modern-face-recognition-with-deep-learning-c3cffc121d78 </vt:lpstr>
      <vt:lpstr>Prezentacja programu PowerPoint</vt:lpstr>
      <vt:lpstr>Prezentacja programu PowerPoint</vt:lpstr>
      <vt:lpstr>Prezentacja programu PowerPoint</vt:lpstr>
      <vt:lpstr>Prezentacja programu PowerPoint</vt:lpstr>
      <vt:lpstr>Prezentacja programu PowerPoint</vt:lpstr>
      <vt:lpstr>Azure Machine Learning Studio https://studio.azureml.net </vt:lpstr>
    </vt:vector>
  </TitlesOfParts>
  <Company>Cyfrowy Polsat 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kpudlowski</dc:creator>
  <cp:lastModifiedBy>Krzysztof Pudłowski</cp:lastModifiedBy>
  <cp:revision>28</cp:revision>
  <dcterms:created xsi:type="dcterms:W3CDTF">2018-05-30T20:11:36Z</dcterms:created>
  <dcterms:modified xsi:type="dcterms:W3CDTF">2018-06-06T07:23:34Z</dcterms:modified>
</cp:coreProperties>
</file>