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9" r:id="rId3"/>
    <p:sldId id="296" r:id="rId4"/>
    <p:sldId id="288" r:id="rId5"/>
    <p:sldId id="280" r:id="rId6"/>
    <p:sldId id="258" r:id="rId7"/>
    <p:sldId id="259" r:id="rId8"/>
    <p:sldId id="279" r:id="rId9"/>
    <p:sldId id="278" r:id="rId10"/>
    <p:sldId id="262" r:id="rId11"/>
    <p:sldId id="308" r:id="rId12"/>
    <p:sldId id="309" r:id="rId13"/>
    <p:sldId id="313" r:id="rId14"/>
    <p:sldId id="312" r:id="rId15"/>
    <p:sldId id="316" r:id="rId16"/>
    <p:sldId id="317" r:id="rId17"/>
    <p:sldId id="315" r:id="rId18"/>
    <p:sldId id="311" r:id="rId19"/>
    <p:sldId id="305" r:id="rId20"/>
    <p:sldId id="270" r:id="rId21"/>
    <p:sldId id="272" r:id="rId22"/>
    <p:sldId id="306" r:id="rId23"/>
    <p:sldId id="307" r:id="rId24"/>
    <p:sldId id="291" r:id="rId25"/>
    <p:sldId id="292" r:id="rId26"/>
    <p:sldId id="297" r:id="rId27"/>
    <p:sldId id="321" r:id="rId28"/>
    <p:sldId id="320" r:id="rId29"/>
    <p:sldId id="299" r:id="rId30"/>
    <p:sldId id="301" r:id="rId31"/>
    <p:sldId id="298" r:id="rId32"/>
    <p:sldId id="323" r:id="rId33"/>
    <p:sldId id="325" r:id="rId34"/>
    <p:sldId id="324" r:id="rId35"/>
    <p:sldId id="302" r:id="rId36"/>
    <p:sldId id="303" r:id="rId37"/>
    <p:sldId id="318" r:id="rId38"/>
    <p:sldId id="319" r:id="rId39"/>
    <p:sldId id="293" r:id="rId40"/>
    <p:sldId id="326" r:id="rId41"/>
    <p:sldId id="294" r:id="rId42"/>
    <p:sldId id="295" r:id="rId43"/>
    <p:sldId id="300" r:id="rId44"/>
    <p:sldId id="327" r:id="rId45"/>
    <p:sldId id="304" r:id="rId46"/>
    <p:sldId id="32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52" autoAdjust="0"/>
    <p:restoredTop sz="94660"/>
  </p:normalViewPr>
  <p:slideViewPr>
    <p:cSldViewPr snapToGrid="0">
      <p:cViewPr varScale="1">
        <p:scale>
          <a:sx n="163" d="100"/>
          <a:sy n="163" d="100"/>
        </p:scale>
        <p:origin x="2376" y="150"/>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pl-PL" smtClean="0"/>
              <a:t>Kliknij, aby edytować styl</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pl-PL" smtClean="0"/>
              <a:t>Kliknij, aby edytować styl</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pl-PL" smtClean="0"/>
              <a:t>Kliknij, aby edytować styl</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pl-PL" smtClean="0"/>
              <a:t>Kliknij, aby edytować styl</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Edytuj style wzorca tekstu</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pl-PL" smtClean="0"/>
              <a:t>Kliknij, aby edytować styl</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pl-PL" smtClean="0"/>
              <a:t>Kliknij, aby edytować styl</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3" name="Date Placeholder 2"/>
          <p:cNvSpPr>
            <a:spLocks noGrp="1"/>
          </p:cNvSpPr>
          <p:nvPr>
            <p:ph type="dt" sz="half" idx="10"/>
          </p:nvPr>
        </p:nvSpPr>
        <p:spPr/>
        <p:txBody>
          <a:bodyPr/>
          <a:lstStyle/>
          <a:p>
            <a:fld id="{48A87A34-81AB-432B-8DAE-1953F412C126}" type="datetimeFigureOut">
              <a:rPr lang="en-US" dirty="0"/>
              <a:t>10/23/2023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pl-PL" smtClean="0"/>
              <a:t>Kliknij, aby edytować styl</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3" name="Date Placeholder 2"/>
          <p:cNvSpPr>
            <a:spLocks noGrp="1"/>
          </p:cNvSpPr>
          <p:nvPr>
            <p:ph type="dt" sz="half" idx="10"/>
          </p:nvPr>
        </p:nvSpPr>
        <p:spPr/>
        <p:txBody>
          <a:bodyPr/>
          <a:lstStyle/>
          <a:p>
            <a:fld id="{48A87A34-81AB-432B-8DAE-1953F412C126}" type="datetimeFigureOut">
              <a:rPr lang="en-US" dirty="0"/>
              <a:t>10/23/2023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pl-PL" smtClean="0"/>
              <a:t>Kliknij, aby edytować styl</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pl-PL" smtClean="0"/>
              <a:t>Kliknij, aby edytować styl</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pl-PL" smtClean="0"/>
              <a:t>Kliknij, aby edytować styl</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pl-PL" smtClean="0"/>
              <a:t>Kliknij, aby edytować styl</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48A87A34-81AB-432B-8DAE-1953F412C126}" type="datetimeFigureOut">
              <a:rPr lang="en-US" dirty="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pl-PL" smtClean="0"/>
              <a:t>Kliknij, aby edytować styl</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pl-PL" smtClean="0"/>
              <a:t>Kliknij, aby edytować styl</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12" name="Content Placeholder 3"/>
          <p:cNvSpPr>
            <a:spLocks noGrp="1"/>
          </p:cNvSpPr>
          <p:nvPr>
            <p:ph sz="quarter" idx="13"/>
          </p:nvPr>
        </p:nvSpPr>
        <p:spPr>
          <a:xfrm>
            <a:off x="913774" y="3051012"/>
            <a:ext cx="5106027" cy="2740187"/>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13" name="Content Placeholder 5"/>
          <p:cNvSpPr>
            <a:spLocks noGrp="1"/>
          </p:cNvSpPr>
          <p:nvPr>
            <p:ph sz="quarter" idx="14"/>
          </p:nvPr>
        </p:nvSpPr>
        <p:spPr>
          <a:xfrm>
            <a:off x="6172200" y="3051012"/>
            <a:ext cx="5105401" cy="2740187"/>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pl-PL" smtClean="0"/>
              <a:t>Kliknij, aby edytować styl</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pl-PL" smtClean="0"/>
              <a:t>Kliknij, aby edytować styl</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pl-PL" smtClean="0"/>
              <a:t>Kliknij, aby edytować styl</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pl-PL" smtClean="0"/>
              <a:t>Kliknij, aby edytować styl</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10/23/2023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github.com/djkormo/k8s-cni-bash-plugi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man7.org/linux/man-pages/man8/ip-netns.8.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man7.org/linux/man-pages/man4/veth.4.html"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ddress_Resolution_Protocol"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blog.devgenius.io/k8s-pause-container-f7abd1e9b488"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djkormo/k8s-cni-bash-plugin/tree/main#assump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zure/azure-container-networking/blob/master/docs/cni.md" TargetMode="External"/><Relationship Id="rId2" Type="http://schemas.openxmlformats.org/officeDocument/2006/relationships/hyperlink" Target="https://learn.microsoft.com/en-us/azure/aks/concepts-network#kubenet-basic-network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learn.microsoft.com/en-us/azure/aks/concepts-network" TargetMode="External"/><Relationship Id="rId2" Type="http://schemas.openxmlformats.org/officeDocument/2006/relationships/hyperlink" Target="https://kubernetes.io/docs/concepts/extend-kubernetes/compute-storage-net/network-plugins/" TargetMode="External"/><Relationship Id="rId1" Type="http://schemas.openxmlformats.org/officeDocument/2006/relationships/slideLayout" Target="../slideLayouts/slideLayout2.xml"/><Relationship Id="rId4" Type="http://schemas.openxmlformats.org/officeDocument/2006/relationships/hyperlink" Target="https://pixelrobots.co.uk/2022/04/bring-your-own-container-network-interface-cni-plugin-with-azure-kubernetes-service-aks-preview/"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cncf.io/"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cni.dev/docs/spec/#parameter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hyperlink" Target="https://www.cni.dev/plugins/current/ipam/host-loca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www.cni.dev/plugins/current/ipam/host-local/"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github.com/djkormo/k8s-cni-bash%20plugin/blob/main/kubernetes/manifests/daemonset.yaml"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services/kubernetes-service/#overview" TargetMode="External"/><Relationship Id="rId2" Type="http://schemas.openxmlformats.org/officeDocument/2006/relationships/hyperlink" Target="https://github.com/kubernetes-sigs/cluster-api-provider-azur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en-us/azure/aks/node-updates-kured"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751012" y="1300785"/>
            <a:ext cx="8689976" cy="1651115"/>
          </a:xfrm>
        </p:spPr>
        <p:txBody>
          <a:bodyPr>
            <a:normAutofit/>
          </a:bodyPr>
          <a:lstStyle/>
          <a:p>
            <a:r>
              <a:rPr lang="pl-PL" dirty="0" smtClean="0"/>
              <a:t>AKS ON </a:t>
            </a:r>
            <a:r>
              <a:rPr lang="pl-PL" dirty="0" err="1" smtClean="0"/>
              <a:t>Azure</a:t>
            </a:r>
            <a:r>
              <a:rPr lang="pl-PL" dirty="0" smtClean="0"/>
              <a:t> with BASH CNI</a:t>
            </a:r>
            <a:br>
              <a:rPr lang="pl-PL" dirty="0" smtClean="0"/>
            </a:br>
            <a:endParaRPr lang="pl-PL" dirty="0"/>
          </a:p>
        </p:txBody>
      </p:sp>
      <p:sp>
        <p:nvSpPr>
          <p:cNvPr id="3" name="Podtytuł 2"/>
          <p:cNvSpPr>
            <a:spLocks noGrp="1"/>
          </p:cNvSpPr>
          <p:nvPr>
            <p:ph type="subTitle" idx="1"/>
          </p:nvPr>
        </p:nvSpPr>
        <p:spPr>
          <a:xfrm>
            <a:off x="1797905" y="2373749"/>
            <a:ext cx="8689976" cy="527538"/>
          </a:xfrm>
        </p:spPr>
        <p:txBody>
          <a:bodyPr/>
          <a:lstStyle/>
          <a:p>
            <a:r>
              <a:rPr lang="pl-PL" dirty="0" smtClean="0"/>
              <a:t>Kubernetes CNI in BASH .</a:t>
            </a:r>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6360" y="3993480"/>
            <a:ext cx="1905000" cy="1905000"/>
          </a:xfrm>
          <a:prstGeom prst="rect">
            <a:avLst/>
          </a:prstGeom>
        </p:spPr>
      </p:pic>
      <p:pic>
        <p:nvPicPr>
          <p:cNvPr id="8" name="Obraz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43" y="3857366"/>
            <a:ext cx="2057402" cy="2057402"/>
          </a:xfrm>
          <a:prstGeom prst="rect">
            <a:avLst/>
          </a:prstGeom>
        </p:spPr>
      </p:pic>
      <p:sp>
        <p:nvSpPr>
          <p:cNvPr id="9" name="Prostokąt 8"/>
          <p:cNvSpPr/>
          <p:nvPr/>
        </p:nvSpPr>
        <p:spPr>
          <a:xfrm>
            <a:off x="5574323" y="4437185"/>
            <a:ext cx="1514133" cy="923330"/>
          </a:xfrm>
          <a:prstGeom prst="rect">
            <a:avLst/>
          </a:prstGeom>
          <a:noFill/>
        </p:spPr>
        <p:txBody>
          <a:bodyPr wrap="square" lIns="91440" tIns="45720" rIns="91440" bIns="45720">
            <a:spAutoFit/>
          </a:bodyPr>
          <a:lstStyle/>
          <a:p>
            <a:pPr algn="ctr"/>
            <a:r>
              <a:rPr lang="pl-PL"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pl-PL"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0" name="pole tekstowe 9"/>
          <p:cNvSpPr txBox="1"/>
          <p:nvPr/>
        </p:nvSpPr>
        <p:spPr>
          <a:xfrm>
            <a:off x="5335074" y="6265981"/>
            <a:ext cx="1186543" cy="369332"/>
          </a:xfrm>
          <a:prstGeom prst="rect">
            <a:avLst/>
          </a:prstGeom>
          <a:noFill/>
        </p:spPr>
        <p:txBody>
          <a:bodyPr wrap="none" rtlCol="0">
            <a:spAutoFit/>
          </a:bodyPr>
          <a:lstStyle/>
          <a:p>
            <a:r>
              <a:rPr lang="pl-PL" dirty="0" smtClean="0"/>
              <a:t>Łódź 2023</a:t>
            </a:r>
            <a:endParaRPr lang="pl-PL" dirty="0"/>
          </a:p>
        </p:txBody>
      </p:sp>
      <p:sp>
        <p:nvSpPr>
          <p:cNvPr id="11" name="Prostokąt 10"/>
          <p:cNvSpPr/>
          <p:nvPr/>
        </p:nvSpPr>
        <p:spPr>
          <a:xfrm>
            <a:off x="6646412" y="931453"/>
            <a:ext cx="4608313" cy="646331"/>
          </a:xfrm>
          <a:prstGeom prst="rect">
            <a:avLst/>
          </a:prstGeom>
        </p:spPr>
        <p:txBody>
          <a:bodyPr wrap="none">
            <a:spAutoFit/>
          </a:bodyPr>
          <a:lstStyle/>
          <a:p>
            <a:r>
              <a:rPr lang="pl-PL" dirty="0">
                <a:hlinkClick r:id="rId4"/>
              </a:rPr>
              <a:t>https://</a:t>
            </a:r>
            <a:r>
              <a:rPr lang="pl-PL" dirty="0" smtClean="0">
                <a:hlinkClick r:id="rId4"/>
              </a:rPr>
              <a:t>github.com/djkormo/k8s-cni-bash-plugin</a:t>
            </a:r>
            <a:endParaRPr lang="pl-PL" dirty="0" smtClean="0"/>
          </a:p>
          <a:p>
            <a:endParaRPr lang="pl-PL" dirty="0"/>
          </a:p>
        </p:txBody>
      </p:sp>
      <p:sp>
        <p:nvSpPr>
          <p:cNvPr id="12" name="Podtytuł 2"/>
          <p:cNvSpPr txBox="1">
            <a:spLocks/>
          </p:cNvSpPr>
          <p:nvPr/>
        </p:nvSpPr>
        <p:spPr>
          <a:xfrm>
            <a:off x="1340704" y="3072807"/>
            <a:ext cx="9426942" cy="527538"/>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pl-PL" dirty="0" smtClean="0">
                <a:solidFill>
                  <a:schemeClr val="tx1"/>
                </a:solidFill>
              </a:rPr>
              <a:t>Krzysztof Pudłowski</a:t>
            </a:r>
            <a:endParaRPr lang="pl-PL" dirty="0">
              <a:solidFill>
                <a:schemeClr val="tx1"/>
              </a:solidFill>
            </a:endParaRPr>
          </a:p>
        </p:txBody>
      </p:sp>
    </p:spTree>
    <p:extLst>
      <p:ext uri="{BB962C8B-B14F-4D97-AF65-F5344CB8AC3E}">
        <p14:creationId xmlns:p14="http://schemas.microsoft.com/office/powerpoint/2010/main" val="2872744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13775" y="618517"/>
            <a:ext cx="10364451" cy="987545"/>
          </a:xfrm>
        </p:spPr>
        <p:txBody>
          <a:bodyPr/>
          <a:lstStyle/>
          <a:p>
            <a:r>
              <a:rPr lang="pl-PL" dirty="0" err="1" smtClean="0"/>
              <a:t>Container</a:t>
            </a:r>
            <a:r>
              <a:rPr lang="pl-PL" dirty="0" smtClean="0"/>
              <a:t> </a:t>
            </a:r>
            <a:r>
              <a:rPr lang="pl-PL" dirty="0" err="1" smtClean="0"/>
              <a:t>NetworK</a:t>
            </a:r>
            <a:r>
              <a:rPr lang="pl-PL" dirty="0" smtClean="0"/>
              <a:t> (CNI)</a:t>
            </a:r>
            <a:endParaRPr lang="pl-PL" dirty="0"/>
          </a:p>
        </p:txBody>
      </p:sp>
      <p:sp>
        <p:nvSpPr>
          <p:cNvPr id="3" name="Symbol zastępczy zawartości 2"/>
          <p:cNvSpPr>
            <a:spLocks noGrp="1"/>
          </p:cNvSpPr>
          <p:nvPr>
            <p:ph sz="quarter" idx="13"/>
          </p:nvPr>
        </p:nvSpPr>
        <p:spPr/>
        <p:txBody>
          <a:bodyPr>
            <a:normAutofit fontScale="77500" lnSpcReduction="20000"/>
          </a:bodyPr>
          <a:lstStyle/>
          <a:p>
            <a:pPr marL="0" indent="0">
              <a:buNone/>
            </a:pPr>
            <a:r>
              <a:rPr lang="en-US" cap="none" dirty="0"/>
              <a:t>The Kubernetes Network </a:t>
            </a:r>
            <a:r>
              <a:rPr lang="en-US" cap="none" dirty="0" smtClean="0"/>
              <a:t>Model:</a:t>
            </a:r>
            <a:endParaRPr lang="en-US" cap="none" dirty="0"/>
          </a:p>
          <a:p>
            <a:pPr algn="just"/>
            <a:r>
              <a:rPr lang="en-US" cap="none" dirty="0"/>
              <a:t>Every Pod gets its own IP address: There should be no need to create links between Pods and no need to map container ports to host ports.</a:t>
            </a:r>
          </a:p>
          <a:p>
            <a:pPr algn="just"/>
            <a:r>
              <a:rPr lang="en-US" cap="none" dirty="0"/>
              <a:t>NAT is not required: Pods on a node should be able to communicate with all Pods on all nodes without NAT.</a:t>
            </a:r>
          </a:p>
          <a:p>
            <a:pPr algn="just"/>
            <a:r>
              <a:rPr lang="en-US" cap="none" dirty="0"/>
              <a:t>Agents get all-access passes: Agents on a node (system daemons, </a:t>
            </a:r>
            <a:r>
              <a:rPr lang="en-US" cap="none" dirty="0" err="1"/>
              <a:t>Kubelet</a:t>
            </a:r>
            <a:r>
              <a:rPr lang="en-US" cap="none" dirty="0"/>
              <a:t>) can communicate with all the Pods in that node.</a:t>
            </a:r>
          </a:p>
          <a:p>
            <a:pPr algn="just"/>
            <a:r>
              <a:rPr lang="en-US" cap="none" dirty="0"/>
              <a:t>Shared namespaces: Containers within a Pod share a network namespace (IP and MAC address), so they can communicate with each other using the loopback address</a:t>
            </a:r>
            <a:r>
              <a:rPr lang="en-US" cap="none" dirty="0" smtClean="0"/>
              <a:t>.</a:t>
            </a:r>
            <a:endParaRPr lang="pl-PL" cap="none" dirty="0" smtClean="0"/>
          </a:p>
          <a:p>
            <a:r>
              <a:rPr lang="pl-PL" b="1" cap="none" dirty="0" err="1" smtClean="0"/>
              <a:t>There</a:t>
            </a:r>
            <a:r>
              <a:rPr lang="pl-PL" b="1" cap="none" dirty="0" smtClean="0"/>
              <a:t> </a:t>
            </a:r>
            <a:r>
              <a:rPr lang="pl-PL" b="1" cap="none" dirty="0" err="1" smtClean="0"/>
              <a:t>are</a:t>
            </a:r>
            <a:r>
              <a:rPr lang="pl-PL" b="1" cap="none" dirty="0" smtClean="0"/>
              <a:t> Many CNI </a:t>
            </a:r>
            <a:r>
              <a:rPr lang="pl-PL" b="1" cap="none" dirty="0" err="1" smtClean="0"/>
              <a:t>Plugins</a:t>
            </a:r>
            <a:r>
              <a:rPr lang="pl-PL" b="1" cap="none" dirty="0" smtClean="0"/>
              <a:t> for </a:t>
            </a:r>
            <a:r>
              <a:rPr lang="pl-PL" b="1" cap="none" dirty="0" err="1" smtClean="0"/>
              <a:t>kubernetes</a:t>
            </a:r>
            <a:r>
              <a:rPr lang="pl-PL" b="1" cap="none" dirty="0" smtClean="0"/>
              <a:t> </a:t>
            </a:r>
          </a:p>
          <a:p>
            <a:r>
              <a:rPr lang="pl-PL" cap="none" dirty="0" err="1" smtClean="0"/>
              <a:t>Flannel</a:t>
            </a:r>
            <a:r>
              <a:rPr lang="pl-PL" cap="none" dirty="0" smtClean="0"/>
              <a:t>, Canal, </a:t>
            </a:r>
            <a:r>
              <a:rPr lang="pl-PL" cap="none" dirty="0" err="1" smtClean="0"/>
              <a:t>Weave</a:t>
            </a:r>
            <a:r>
              <a:rPr lang="pl-PL" cap="none" dirty="0" smtClean="0"/>
              <a:t>, </a:t>
            </a:r>
            <a:r>
              <a:rPr lang="pl-PL" cap="none" dirty="0" err="1" smtClean="0"/>
              <a:t>Calico</a:t>
            </a:r>
            <a:r>
              <a:rPr lang="pl-PL" cap="none" dirty="0" smtClean="0"/>
              <a:t>, </a:t>
            </a:r>
            <a:r>
              <a:rPr lang="pl-PL" cap="none" dirty="0" err="1" smtClean="0"/>
              <a:t>Cilium</a:t>
            </a:r>
            <a:r>
              <a:rPr lang="pl-PL" cap="none" dirty="0" smtClean="0"/>
              <a:t>,…</a:t>
            </a:r>
            <a:endParaRPr lang="en-US" cap="none" dirty="0"/>
          </a:p>
          <a:p>
            <a:endParaRPr lang="pl-PL" dirty="0" smtClean="0"/>
          </a:p>
          <a:p>
            <a:endParaRPr lang="pl-PL" dirty="0"/>
          </a:p>
        </p:txBody>
      </p:sp>
      <p:sp>
        <p:nvSpPr>
          <p:cNvPr id="4" name="Prostokąt 3"/>
          <p:cNvSpPr/>
          <p:nvPr/>
        </p:nvSpPr>
        <p:spPr>
          <a:xfrm>
            <a:off x="1055075" y="5791199"/>
            <a:ext cx="10263555" cy="369332"/>
          </a:xfrm>
          <a:prstGeom prst="rect">
            <a:avLst/>
          </a:prstGeom>
        </p:spPr>
        <p:txBody>
          <a:bodyPr wrap="square">
            <a:spAutoFit/>
          </a:bodyPr>
          <a:lstStyle/>
          <a:p>
            <a:r>
              <a:rPr lang="pl-PL" dirty="0"/>
              <a:t>https://opensource.com/article/22/6/kubernetes-networking-fundamentals</a:t>
            </a:r>
          </a:p>
        </p:txBody>
      </p:sp>
      <p:pic>
        <p:nvPicPr>
          <p:cNvPr id="5" name="Symbol zastępczy zawartości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3339" y="1342386"/>
            <a:ext cx="2335315" cy="1310748"/>
          </a:xfrm>
          <a:prstGeom prst="rect">
            <a:avLst/>
          </a:prstGeom>
        </p:spPr>
      </p:pic>
    </p:spTree>
    <p:extLst>
      <p:ext uri="{BB962C8B-B14F-4D97-AF65-F5344CB8AC3E}">
        <p14:creationId xmlns:p14="http://schemas.microsoft.com/office/powerpoint/2010/main" val="609016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err="1"/>
              <a:t>Container</a:t>
            </a:r>
            <a:r>
              <a:rPr lang="pl-PL" b="1" dirty="0"/>
              <a:t>-to-</a:t>
            </a:r>
            <a:r>
              <a:rPr lang="pl-PL" b="1" dirty="0" err="1"/>
              <a:t>Container</a:t>
            </a:r>
            <a:r>
              <a:rPr lang="pl-PL" b="1" dirty="0"/>
              <a:t> Networking</a:t>
            </a:r>
            <a:br>
              <a:rPr lang="pl-PL" b="1" dirty="0"/>
            </a:br>
            <a:endParaRPr lang="pl-PL" dirty="0"/>
          </a:p>
        </p:txBody>
      </p:sp>
      <p:pic>
        <p:nvPicPr>
          <p:cNvPr id="4" name="Symbol zastępczy zawartości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415080" y="1669840"/>
            <a:ext cx="5154490" cy="2584588"/>
          </a:xfrm>
        </p:spPr>
      </p:pic>
      <p:sp>
        <p:nvSpPr>
          <p:cNvPr id="5" name="Prostokąt 4"/>
          <p:cNvSpPr/>
          <p:nvPr/>
        </p:nvSpPr>
        <p:spPr>
          <a:xfrm>
            <a:off x="2004646" y="5702497"/>
            <a:ext cx="9020908" cy="369332"/>
          </a:xfrm>
          <a:prstGeom prst="rect">
            <a:avLst/>
          </a:prstGeom>
        </p:spPr>
        <p:txBody>
          <a:bodyPr wrap="square">
            <a:spAutoFit/>
          </a:bodyPr>
          <a:lstStyle/>
          <a:p>
            <a:r>
              <a:rPr lang="pl-PL" dirty="0"/>
              <a:t>https://sookocheff.com/post/kubernetes/understanding-kubernetes-networking-model/</a:t>
            </a:r>
          </a:p>
        </p:txBody>
      </p:sp>
      <p:sp>
        <p:nvSpPr>
          <p:cNvPr id="6" name="Prostokąt 5"/>
          <p:cNvSpPr/>
          <p:nvPr/>
        </p:nvSpPr>
        <p:spPr>
          <a:xfrm>
            <a:off x="1934309" y="4412958"/>
            <a:ext cx="8364414" cy="646331"/>
          </a:xfrm>
          <a:prstGeom prst="rect">
            <a:avLst/>
          </a:prstGeom>
        </p:spPr>
        <p:txBody>
          <a:bodyPr wrap="square">
            <a:spAutoFit/>
          </a:bodyPr>
          <a:lstStyle/>
          <a:p>
            <a:r>
              <a:rPr lang="en-US" dirty="0"/>
              <a:t>Typically, we view network communication in a virtual machine as interacting directly with an Ethernet device</a:t>
            </a:r>
            <a:endParaRPr lang="pl-PL" dirty="0"/>
          </a:p>
        </p:txBody>
      </p:sp>
    </p:spTree>
    <p:extLst>
      <p:ext uri="{BB962C8B-B14F-4D97-AF65-F5344CB8AC3E}">
        <p14:creationId xmlns:p14="http://schemas.microsoft.com/office/powerpoint/2010/main" val="1221415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13774" y="405230"/>
            <a:ext cx="10364451" cy="907756"/>
          </a:xfrm>
        </p:spPr>
        <p:txBody>
          <a:bodyPr/>
          <a:lstStyle/>
          <a:p>
            <a:r>
              <a:rPr lang="pl-PL" b="1" dirty="0" err="1"/>
              <a:t>Container</a:t>
            </a:r>
            <a:r>
              <a:rPr lang="pl-PL" b="1" dirty="0"/>
              <a:t>-to-</a:t>
            </a:r>
            <a:r>
              <a:rPr lang="pl-PL" b="1" dirty="0" err="1"/>
              <a:t>Container</a:t>
            </a:r>
            <a:r>
              <a:rPr lang="pl-PL" b="1" dirty="0"/>
              <a:t> Networking</a:t>
            </a:r>
            <a:endParaRPr lang="pl-PL" dirty="0"/>
          </a:p>
        </p:txBody>
      </p:sp>
      <p:sp>
        <p:nvSpPr>
          <p:cNvPr id="3" name="Symbol zastępczy zawartości 2"/>
          <p:cNvSpPr>
            <a:spLocks noGrp="1"/>
          </p:cNvSpPr>
          <p:nvPr>
            <p:ph sz="quarter" idx="13"/>
          </p:nvPr>
        </p:nvSpPr>
        <p:spPr>
          <a:xfrm>
            <a:off x="1013420" y="1188922"/>
            <a:ext cx="10363826" cy="4725369"/>
          </a:xfrm>
        </p:spPr>
        <p:txBody>
          <a:bodyPr>
            <a:normAutofit fontScale="92500" lnSpcReduction="10000"/>
          </a:bodyPr>
          <a:lstStyle/>
          <a:p>
            <a:r>
              <a:rPr lang="en-US" cap="none" dirty="0" smtClean="0"/>
              <a:t>In </a:t>
            </a:r>
            <a:r>
              <a:rPr lang="en-US" cap="none" dirty="0" err="1" smtClean="0"/>
              <a:t>linux</a:t>
            </a:r>
            <a:r>
              <a:rPr lang="en-US" cap="none" dirty="0" smtClean="0"/>
              <a:t>, each running process communicates within a </a:t>
            </a:r>
            <a:r>
              <a:rPr lang="en-US" cap="none" dirty="0" smtClean="0">
                <a:hlinkClick r:id="rId2"/>
              </a:rPr>
              <a:t>network namespace</a:t>
            </a:r>
            <a:r>
              <a:rPr lang="en-US" cap="none" dirty="0" smtClean="0"/>
              <a:t> that provides a logical networking stack with its own routes, firewall rules, and network devices. In essence, a network namespace provides a brand new network stack for all the processes within the namespace.</a:t>
            </a:r>
            <a:r>
              <a:rPr lang="en-US" dirty="0"/>
              <a:t> </a:t>
            </a:r>
            <a:endParaRPr lang="pl-PL" dirty="0" smtClean="0"/>
          </a:p>
          <a:p>
            <a:endParaRPr lang="pl-PL" dirty="0" smtClean="0"/>
          </a:p>
          <a:p>
            <a:endParaRPr lang="pl-PL" dirty="0"/>
          </a:p>
          <a:p>
            <a:endParaRPr lang="pl-PL" dirty="0" smtClean="0"/>
          </a:p>
          <a:p>
            <a:endParaRPr lang="pl-PL" dirty="0"/>
          </a:p>
          <a:p>
            <a:endParaRPr lang="pl-PL" dirty="0" smtClean="0"/>
          </a:p>
          <a:p>
            <a:endParaRPr lang="pl-PL" dirty="0"/>
          </a:p>
          <a:p>
            <a:r>
              <a:rPr lang="en-US" cap="none" dirty="0" smtClean="0"/>
              <a:t>By default, </a:t>
            </a:r>
            <a:r>
              <a:rPr lang="en-US" cap="none" dirty="0" err="1" smtClean="0"/>
              <a:t>linux</a:t>
            </a:r>
            <a:r>
              <a:rPr lang="en-US" cap="none" dirty="0" smtClean="0"/>
              <a:t> assigns every process to the root network namespace to provide access to the external world</a:t>
            </a:r>
            <a:endParaRPr lang="pl-PL" cap="none" dirty="0"/>
          </a:p>
        </p:txBody>
      </p:sp>
      <p:pic>
        <p:nvPicPr>
          <p:cNvPr id="4" name="Obraz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8322" y="2267272"/>
            <a:ext cx="4949337" cy="2481719"/>
          </a:xfrm>
          <a:prstGeom prst="rect">
            <a:avLst/>
          </a:prstGeom>
        </p:spPr>
      </p:pic>
    </p:spTree>
    <p:extLst>
      <p:ext uri="{BB962C8B-B14F-4D97-AF65-F5344CB8AC3E}">
        <p14:creationId xmlns:p14="http://schemas.microsoft.com/office/powerpoint/2010/main" val="2836965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13775" y="618518"/>
            <a:ext cx="10364451" cy="659298"/>
          </a:xfrm>
        </p:spPr>
        <p:txBody>
          <a:bodyPr/>
          <a:lstStyle/>
          <a:p>
            <a:r>
              <a:rPr lang="pl-PL" b="1" dirty="0" err="1"/>
              <a:t>Container</a:t>
            </a:r>
            <a:r>
              <a:rPr lang="pl-PL" b="1" dirty="0"/>
              <a:t>-to-</a:t>
            </a:r>
            <a:r>
              <a:rPr lang="pl-PL" b="1" dirty="0" err="1"/>
              <a:t>Container</a:t>
            </a:r>
            <a:r>
              <a:rPr lang="pl-PL" b="1" dirty="0"/>
              <a:t> Networking</a:t>
            </a:r>
            <a:endParaRPr lang="pl-PL" dirty="0"/>
          </a:p>
        </p:txBody>
      </p:sp>
      <p:pic>
        <p:nvPicPr>
          <p:cNvPr id="4" name="Symbol zastępczy zawartości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571018" y="2220973"/>
            <a:ext cx="6686550" cy="3352800"/>
          </a:xfrm>
        </p:spPr>
      </p:pic>
      <p:sp>
        <p:nvSpPr>
          <p:cNvPr id="5" name="Prostokąt 4"/>
          <p:cNvSpPr/>
          <p:nvPr/>
        </p:nvSpPr>
        <p:spPr>
          <a:xfrm>
            <a:off x="1705708" y="1199328"/>
            <a:ext cx="8856784" cy="923330"/>
          </a:xfrm>
          <a:prstGeom prst="rect">
            <a:avLst/>
          </a:prstGeom>
        </p:spPr>
        <p:txBody>
          <a:bodyPr wrap="square">
            <a:spAutoFit/>
          </a:bodyPr>
          <a:lstStyle/>
          <a:p>
            <a:r>
              <a:rPr lang="en-US" dirty="0"/>
              <a:t>Pod is modelled as a group </a:t>
            </a:r>
            <a:r>
              <a:rPr lang="en-US" dirty="0" smtClean="0"/>
              <a:t>of</a:t>
            </a:r>
            <a:r>
              <a:rPr lang="pl-PL" dirty="0" smtClean="0"/>
              <a:t> </a:t>
            </a:r>
            <a:r>
              <a:rPr lang="en-US" dirty="0" smtClean="0"/>
              <a:t>containers </a:t>
            </a:r>
            <a:r>
              <a:rPr lang="en-US" dirty="0"/>
              <a:t>that share a network namespace. Containers within a Pod all have the same IP address and port space assigned through the network namespace assigned to the Pod</a:t>
            </a:r>
            <a:endParaRPr lang="pl-PL" dirty="0"/>
          </a:p>
        </p:txBody>
      </p:sp>
      <p:sp>
        <p:nvSpPr>
          <p:cNvPr id="6" name="Prostokąt 5"/>
          <p:cNvSpPr/>
          <p:nvPr/>
        </p:nvSpPr>
        <p:spPr>
          <a:xfrm>
            <a:off x="1834662" y="5628474"/>
            <a:ext cx="8727830" cy="646331"/>
          </a:xfrm>
          <a:prstGeom prst="rect">
            <a:avLst/>
          </a:prstGeom>
        </p:spPr>
        <p:txBody>
          <a:bodyPr wrap="square">
            <a:spAutoFit/>
          </a:bodyPr>
          <a:lstStyle/>
          <a:p>
            <a:r>
              <a:rPr lang="en-US" dirty="0"/>
              <a:t>Applications within a Pod also have access to shared volumes, which are defined as part of a Pod and are made available to be mounted into each application’s </a:t>
            </a:r>
            <a:r>
              <a:rPr lang="en-US" dirty="0" err="1"/>
              <a:t>filesystem</a:t>
            </a:r>
            <a:r>
              <a:rPr lang="en-US" dirty="0"/>
              <a:t>.</a:t>
            </a:r>
            <a:endParaRPr lang="pl-PL" dirty="0"/>
          </a:p>
        </p:txBody>
      </p:sp>
    </p:spTree>
    <p:extLst>
      <p:ext uri="{BB962C8B-B14F-4D97-AF65-F5344CB8AC3E}">
        <p14:creationId xmlns:p14="http://schemas.microsoft.com/office/powerpoint/2010/main" val="568845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13775" y="609600"/>
            <a:ext cx="10364451" cy="644770"/>
          </a:xfrm>
        </p:spPr>
        <p:txBody>
          <a:bodyPr>
            <a:normAutofit/>
          </a:bodyPr>
          <a:lstStyle/>
          <a:p>
            <a:r>
              <a:rPr lang="pl-PL" b="1" dirty="0"/>
              <a:t>Pod-to-Pod </a:t>
            </a:r>
            <a:r>
              <a:rPr lang="pl-PL" b="1" dirty="0" smtClean="0"/>
              <a:t>Networking</a:t>
            </a:r>
            <a:endParaRPr lang="pl-PL" dirty="0"/>
          </a:p>
        </p:txBody>
      </p:sp>
      <p:pic>
        <p:nvPicPr>
          <p:cNvPr id="4" name="Symbol zastępczy zawartości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004773" y="2164535"/>
            <a:ext cx="4878998" cy="2446449"/>
          </a:xfrm>
        </p:spPr>
      </p:pic>
      <p:sp>
        <p:nvSpPr>
          <p:cNvPr id="5" name="Prostokąt 4"/>
          <p:cNvSpPr/>
          <p:nvPr/>
        </p:nvSpPr>
        <p:spPr>
          <a:xfrm>
            <a:off x="2121878" y="1511496"/>
            <a:ext cx="7942384" cy="646331"/>
          </a:xfrm>
          <a:prstGeom prst="rect">
            <a:avLst/>
          </a:prstGeom>
        </p:spPr>
        <p:txBody>
          <a:bodyPr wrap="square">
            <a:spAutoFit/>
          </a:bodyPr>
          <a:lstStyle/>
          <a:p>
            <a:r>
              <a:rPr lang="en-US" dirty="0"/>
              <a:t>In Kubernetes, every Pod has a real IP address and each Pod communicates with other Pods using that IP address</a:t>
            </a:r>
            <a:endParaRPr lang="pl-PL" dirty="0"/>
          </a:p>
        </p:txBody>
      </p:sp>
      <p:sp>
        <p:nvSpPr>
          <p:cNvPr id="6" name="Prostokąt 5"/>
          <p:cNvSpPr/>
          <p:nvPr/>
        </p:nvSpPr>
        <p:spPr>
          <a:xfrm>
            <a:off x="2192215" y="4721948"/>
            <a:ext cx="7719645" cy="1477328"/>
          </a:xfrm>
          <a:prstGeom prst="rect">
            <a:avLst/>
          </a:prstGeom>
        </p:spPr>
        <p:txBody>
          <a:bodyPr wrap="square">
            <a:spAutoFit/>
          </a:bodyPr>
          <a:lstStyle/>
          <a:p>
            <a:endParaRPr lang="pl-PL" dirty="0" smtClean="0"/>
          </a:p>
          <a:p>
            <a:r>
              <a:rPr lang="pl-PL" dirty="0" smtClean="0"/>
              <a:t>Pod</a:t>
            </a:r>
            <a:r>
              <a:rPr lang="en-US" dirty="0" smtClean="0"/>
              <a:t> </a:t>
            </a:r>
            <a:r>
              <a:rPr lang="en-US" dirty="0"/>
              <a:t>exists in its own Ethernet namespace that needs to communicate with other </a:t>
            </a:r>
            <a:r>
              <a:rPr lang="en-US" dirty="0" smtClean="0"/>
              <a:t>namespaces </a:t>
            </a:r>
            <a:r>
              <a:rPr lang="en-US" dirty="0"/>
              <a:t>on the same Node. </a:t>
            </a:r>
            <a:r>
              <a:rPr lang="pl-PL" dirty="0"/>
              <a:t>N</a:t>
            </a:r>
            <a:r>
              <a:rPr lang="en-US" dirty="0" err="1" smtClean="0"/>
              <a:t>amespaces</a:t>
            </a:r>
            <a:r>
              <a:rPr lang="en-US" dirty="0" smtClean="0"/>
              <a:t> </a:t>
            </a:r>
            <a:r>
              <a:rPr lang="en-US" dirty="0"/>
              <a:t>can be connected using a Linux </a:t>
            </a:r>
            <a:r>
              <a:rPr lang="en-US" dirty="0">
                <a:hlinkClick r:id="rId3"/>
              </a:rPr>
              <a:t>Virtual Ethernet Device</a:t>
            </a:r>
            <a:r>
              <a:rPr lang="en-US" dirty="0"/>
              <a:t> or </a:t>
            </a:r>
            <a:r>
              <a:rPr lang="en-US" i="1" dirty="0" err="1"/>
              <a:t>veth</a:t>
            </a:r>
            <a:r>
              <a:rPr lang="en-US" i="1" dirty="0"/>
              <a:t> pair</a:t>
            </a:r>
            <a:r>
              <a:rPr lang="en-US" dirty="0"/>
              <a:t> consisting of two virtual interfaces that can be spread over multiple </a:t>
            </a:r>
            <a:r>
              <a:rPr lang="en-US" dirty="0" smtClean="0"/>
              <a:t>namespaces</a:t>
            </a:r>
            <a:r>
              <a:rPr lang="pl-PL" dirty="0" smtClean="0"/>
              <a:t>.</a:t>
            </a:r>
            <a:endParaRPr lang="pl-PL" dirty="0"/>
          </a:p>
        </p:txBody>
      </p:sp>
      <p:sp>
        <p:nvSpPr>
          <p:cNvPr id="8" name="Prostokąt 7"/>
          <p:cNvSpPr/>
          <p:nvPr/>
        </p:nvSpPr>
        <p:spPr>
          <a:xfrm>
            <a:off x="8312955" y="2071190"/>
            <a:ext cx="3838682" cy="2862322"/>
          </a:xfrm>
          <a:prstGeom prst="rect">
            <a:avLst/>
          </a:prstGeom>
        </p:spPr>
        <p:txBody>
          <a:bodyPr wrap="square">
            <a:spAutoFit/>
          </a:bodyPr>
          <a:lstStyle/>
          <a:p>
            <a:r>
              <a:rPr lang="en-US" dirty="0">
                <a:solidFill>
                  <a:srgbClr val="0070C0"/>
                </a:solidFill>
              </a:rPr>
              <a:t>To connect Pod namespaces, we can assign one side of the </a:t>
            </a:r>
            <a:r>
              <a:rPr lang="en-US" dirty="0" err="1">
                <a:solidFill>
                  <a:srgbClr val="0070C0"/>
                </a:solidFill>
              </a:rPr>
              <a:t>veth</a:t>
            </a:r>
            <a:r>
              <a:rPr lang="en-US" dirty="0">
                <a:solidFill>
                  <a:srgbClr val="0070C0"/>
                </a:solidFill>
              </a:rPr>
              <a:t> pair to the root network </a:t>
            </a:r>
            <a:r>
              <a:rPr lang="en-US" dirty="0" smtClean="0">
                <a:solidFill>
                  <a:srgbClr val="0070C0"/>
                </a:solidFill>
              </a:rPr>
              <a:t>namespace </a:t>
            </a:r>
            <a:endParaRPr lang="pl-PL" dirty="0" smtClean="0">
              <a:solidFill>
                <a:srgbClr val="0070C0"/>
              </a:solidFill>
            </a:endParaRPr>
          </a:p>
          <a:p>
            <a:r>
              <a:rPr lang="en-US" dirty="0" smtClean="0"/>
              <a:t>and </a:t>
            </a:r>
            <a:endParaRPr lang="pl-PL" dirty="0" smtClean="0"/>
          </a:p>
          <a:p>
            <a:r>
              <a:rPr lang="en-US" dirty="0" smtClean="0">
                <a:solidFill>
                  <a:srgbClr val="FF0000"/>
                </a:solidFill>
              </a:rPr>
              <a:t>the </a:t>
            </a:r>
            <a:r>
              <a:rPr lang="en-US" dirty="0">
                <a:solidFill>
                  <a:srgbClr val="FF0000"/>
                </a:solidFill>
              </a:rPr>
              <a:t>other side to the Pod’s network namespace. </a:t>
            </a:r>
            <a:endParaRPr lang="pl-PL" dirty="0" smtClean="0">
              <a:solidFill>
                <a:srgbClr val="FF0000"/>
              </a:solidFill>
            </a:endParaRPr>
          </a:p>
          <a:p>
            <a:endParaRPr lang="pl-PL" dirty="0" smtClean="0"/>
          </a:p>
          <a:p>
            <a:r>
              <a:rPr lang="en-US" dirty="0" smtClean="0"/>
              <a:t>Each </a:t>
            </a:r>
            <a:r>
              <a:rPr lang="en-US" dirty="0" err="1"/>
              <a:t>veth</a:t>
            </a:r>
            <a:r>
              <a:rPr lang="en-US" dirty="0"/>
              <a:t> pair works like a patch cable, connecting the two sides and allowing </a:t>
            </a:r>
            <a:r>
              <a:rPr lang="en-US" dirty="0" smtClean="0"/>
              <a:t>traffic</a:t>
            </a:r>
            <a:r>
              <a:rPr lang="pl-PL" dirty="0" smtClean="0"/>
              <a:t>.</a:t>
            </a:r>
            <a:endParaRPr lang="pl-PL" dirty="0"/>
          </a:p>
        </p:txBody>
      </p:sp>
      <p:sp>
        <p:nvSpPr>
          <p:cNvPr id="9" name="Strzałka w prawo 8"/>
          <p:cNvSpPr/>
          <p:nvPr/>
        </p:nvSpPr>
        <p:spPr>
          <a:xfrm rot="9836056">
            <a:off x="6353907" y="2450420"/>
            <a:ext cx="1940795" cy="322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Strzałka w prawo 9"/>
          <p:cNvSpPr/>
          <p:nvPr/>
        </p:nvSpPr>
        <p:spPr>
          <a:xfrm rot="11225921">
            <a:off x="6359678" y="3408893"/>
            <a:ext cx="1940795" cy="32238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368483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13775" y="618518"/>
            <a:ext cx="10364451" cy="688606"/>
          </a:xfrm>
        </p:spPr>
        <p:txBody>
          <a:bodyPr/>
          <a:lstStyle/>
          <a:p>
            <a:r>
              <a:rPr lang="pl-PL" b="1" dirty="0"/>
              <a:t>Pod-to-Pod </a:t>
            </a:r>
            <a:r>
              <a:rPr lang="pl-PL" b="1" dirty="0" smtClean="0"/>
              <a:t>Networking</a:t>
            </a:r>
            <a:endParaRPr lang="pl-PL" dirty="0"/>
          </a:p>
        </p:txBody>
      </p:sp>
      <p:pic>
        <p:nvPicPr>
          <p:cNvPr id="4" name="Symbol zastępczy zawartości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188171" y="2127739"/>
            <a:ext cx="5050995" cy="2820499"/>
          </a:xfrm>
        </p:spPr>
      </p:pic>
      <p:sp>
        <p:nvSpPr>
          <p:cNvPr id="5" name="Prostokąt 4"/>
          <p:cNvSpPr/>
          <p:nvPr/>
        </p:nvSpPr>
        <p:spPr>
          <a:xfrm>
            <a:off x="2139462" y="1394266"/>
            <a:ext cx="8393723" cy="646331"/>
          </a:xfrm>
          <a:prstGeom prst="rect">
            <a:avLst/>
          </a:prstGeom>
        </p:spPr>
        <p:txBody>
          <a:bodyPr wrap="square">
            <a:spAutoFit/>
          </a:bodyPr>
          <a:lstStyle/>
          <a:p>
            <a:r>
              <a:rPr lang="en-US" dirty="0"/>
              <a:t>Now, we want the Pods to talk to each other through the root namespace, </a:t>
            </a:r>
            <a:endParaRPr lang="pl-PL" dirty="0" smtClean="0"/>
          </a:p>
          <a:p>
            <a:r>
              <a:rPr lang="en-US" dirty="0" smtClean="0"/>
              <a:t>and </a:t>
            </a:r>
            <a:r>
              <a:rPr lang="en-US" dirty="0"/>
              <a:t>for this we use a </a:t>
            </a:r>
            <a:r>
              <a:rPr lang="en-US" dirty="0">
                <a:solidFill>
                  <a:srgbClr val="00B0F0"/>
                </a:solidFill>
              </a:rPr>
              <a:t>network </a:t>
            </a:r>
            <a:r>
              <a:rPr lang="en-US" i="1" dirty="0">
                <a:solidFill>
                  <a:srgbClr val="00B0F0"/>
                </a:solidFill>
              </a:rPr>
              <a:t>bridge</a:t>
            </a:r>
            <a:r>
              <a:rPr lang="en-US" dirty="0"/>
              <a:t>.</a:t>
            </a:r>
            <a:endParaRPr lang="pl-PL" dirty="0"/>
          </a:p>
        </p:txBody>
      </p:sp>
      <p:sp>
        <p:nvSpPr>
          <p:cNvPr id="6" name="Prostokąt 5"/>
          <p:cNvSpPr/>
          <p:nvPr/>
        </p:nvSpPr>
        <p:spPr>
          <a:xfrm>
            <a:off x="2004646" y="5081843"/>
            <a:ext cx="8182707" cy="1477328"/>
          </a:xfrm>
          <a:prstGeom prst="rect">
            <a:avLst/>
          </a:prstGeom>
        </p:spPr>
        <p:txBody>
          <a:bodyPr wrap="square">
            <a:spAutoFit/>
          </a:bodyPr>
          <a:lstStyle/>
          <a:p>
            <a:r>
              <a:rPr lang="en-US" dirty="0"/>
              <a:t>A Linux Ethernet bridge is a virtual Layer 2 networking device used to unite two or more network segments, working transparently to connect two networks together. The bridge operates by maintaining a forwarding table between sources and </a:t>
            </a:r>
            <a:r>
              <a:rPr lang="en-US" dirty="0" smtClean="0"/>
              <a:t>destinations</a:t>
            </a:r>
            <a:r>
              <a:rPr lang="pl-PL" dirty="0" smtClean="0"/>
              <a:t>.</a:t>
            </a:r>
          </a:p>
          <a:p>
            <a:r>
              <a:rPr lang="en-US" dirty="0"/>
              <a:t>Bridges implement the </a:t>
            </a:r>
            <a:r>
              <a:rPr lang="en-US" dirty="0">
                <a:hlinkClick r:id="rId3"/>
              </a:rPr>
              <a:t>ARP</a:t>
            </a:r>
            <a:r>
              <a:rPr lang="en-US" dirty="0"/>
              <a:t> protocol to discover the link-layer MAC address associated with a given IP address.</a:t>
            </a:r>
            <a:endParaRPr lang="pl-PL" dirty="0"/>
          </a:p>
        </p:txBody>
      </p:sp>
      <p:sp>
        <p:nvSpPr>
          <p:cNvPr id="7" name="Strzałka w prawo 6"/>
          <p:cNvSpPr/>
          <p:nvPr/>
        </p:nvSpPr>
        <p:spPr>
          <a:xfrm rot="9836056">
            <a:off x="5889085" y="2456518"/>
            <a:ext cx="830228" cy="322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08688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WHAT ARE PAUSE CONTAINERS ?</a:t>
            </a:r>
            <a:endParaRPr lang="pl-PL" dirty="0"/>
          </a:p>
        </p:txBody>
      </p:sp>
      <p:sp>
        <p:nvSpPr>
          <p:cNvPr id="3" name="Symbol zastępczy zawartości 2"/>
          <p:cNvSpPr>
            <a:spLocks noGrp="1"/>
          </p:cNvSpPr>
          <p:nvPr>
            <p:ph sz="quarter" idx="13"/>
          </p:nvPr>
        </p:nvSpPr>
        <p:spPr>
          <a:xfrm>
            <a:off x="861020" y="2126769"/>
            <a:ext cx="10363826" cy="3424107"/>
          </a:xfrm>
        </p:spPr>
        <p:txBody>
          <a:bodyPr>
            <a:normAutofit lnSpcReduction="10000"/>
          </a:bodyPr>
          <a:lstStyle/>
          <a:p>
            <a:r>
              <a:rPr lang="en-US" cap="none" dirty="0" smtClean="0"/>
              <a:t>When creating a pod, the </a:t>
            </a:r>
            <a:r>
              <a:rPr lang="en-US" cap="none" dirty="0" err="1" smtClean="0"/>
              <a:t>kubelet</a:t>
            </a:r>
            <a:r>
              <a:rPr lang="en-US" cap="none" dirty="0" smtClean="0"/>
              <a:t> process first calls the CRI interface </a:t>
            </a:r>
            <a:r>
              <a:rPr lang="pl-PL" cap="none" dirty="0"/>
              <a:t>R</a:t>
            </a:r>
            <a:r>
              <a:rPr lang="en-US" cap="none" dirty="0" err="1" smtClean="0"/>
              <a:t>untime</a:t>
            </a:r>
            <a:r>
              <a:rPr lang="pl-PL" cap="none" dirty="0" smtClean="0"/>
              <a:t>S</a:t>
            </a:r>
            <a:r>
              <a:rPr lang="en-US" cap="none" dirty="0" err="1" smtClean="0"/>
              <a:t>ervice.Runpodsandbox</a:t>
            </a:r>
            <a:r>
              <a:rPr lang="en-US" cap="none" dirty="0" smtClean="0"/>
              <a:t> to create a sandbox environment and set up the basic operating environment such as the network.</a:t>
            </a:r>
          </a:p>
          <a:p>
            <a:r>
              <a:rPr lang="en-US" cap="none" dirty="0" smtClean="0"/>
              <a:t>Once the pod sandbox is established, the </a:t>
            </a:r>
            <a:r>
              <a:rPr lang="en-US" cap="none" dirty="0" err="1" smtClean="0"/>
              <a:t>kubelet</a:t>
            </a:r>
            <a:r>
              <a:rPr lang="en-US" cap="none" dirty="0" smtClean="0"/>
              <a:t> can create user containers in it. When it comes time to delete a pod, the </a:t>
            </a:r>
            <a:r>
              <a:rPr lang="en-US" cap="none" dirty="0" err="1" smtClean="0"/>
              <a:t>kubelet</a:t>
            </a:r>
            <a:r>
              <a:rPr lang="en-US" cap="none" dirty="0" smtClean="0"/>
              <a:t> will first remove the pod sandbox and then stop all containers inside.</a:t>
            </a:r>
          </a:p>
          <a:p>
            <a:r>
              <a:rPr lang="en-US" cap="none" dirty="0" smtClean="0"/>
              <a:t>The pause container is a container that exists in each pod, it’s like a template or a parent containers from which all the new containers in the pod inherit the namespaces. The pause container starts, then goes to “sleep”.</a:t>
            </a:r>
            <a:endParaRPr lang="pl-PL" cap="none" dirty="0"/>
          </a:p>
        </p:txBody>
      </p:sp>
      <p:pic>
        <p:nvPicPr>
          <p:cNvPr id="8" name="Obraz 7"/>
          <p:cNvPicPr>
            <a:picLocks noChangeAspect="1"/>
          </p:cNvPicPr>
          <p:nvPr/>
        </p:nvPicPr>
        <p:blipFill>
          <a:blip r:embed="rId2"/>
          <a:stretch>
            <a:fillRect/>
          </a:stretch>
        </p:blipFill>
        <p:spPr>
          <a:xfrm>
            <a:off x="9489830" y="423942"/>
            <a:ext cx="2288931" cy="1790752"/>
          </a:xfrm>
          <a:prstGeom prst="rect">
            <a:avLst/>
          </a:prstGeom>
        </p:spPr>
      </p:pic>
      <p:pic>
        <p:nvPicPr>
          <p:cNvPr id="10" name="Obraz 9"/>
          <p:cNvPicPr>
            <a:picLocks noChangeAspect="1"/>
          </p:cNvPicPr>
          <p:nvPr/>
        </p:nvPicPr>
        <p:blipFill>
          <a:blip r:embed="rId3"/>
          <a:stretch>
            <a:fillRect/>
          </a:stretch>
        </p:blipFill>
        <p:spPr>
          <a:xfrm>
            <a:off x="5143499" y="5171341"/>
            <a:ext cx="6251332" cy="1028700"/>
          </a:xfrm>
          <a:prstGeom prst="rect">
            <a:avLst/>
          </a:prstGeom>
        </p:spPr>
      </p:pic>
      <p:sp>
        <p:nvSpPr>
          <p:cNvPr id="11" name="Prostokąt 10"/>
          <p:cNvSpPr/>
          <p:nvPr/>
        </p:nvSpPr>
        <p:spPr>
          <a:xfrm>
            <a:off x="913773" y="6251303"/>
            <a:ext cx="7052057" cy="646331"/>
          </a:xfrm>
          <a:prstGeom prst="rect">
            <a:avLst/>
          </a:prstGeom>
        </p:spPr>
        <p:txBody>
          <a:bodyPr wrap="square">
            <a:spAutoFit/>
          </a:bodyPr>
          <a:lstStyle/>
          <a:p>
            <a:r>
              <a:rPr lang="pl-PL" dirty="0">
                <a:hlinkClick r:id="rId4"/>
              </a:rPr>
              <a:t>https://</a:t>
            </a:r>
            <a:r>
              <a:rPr lang="pl-PL" dirty="0" smtClean="0">
                <a:hlinkClick r:id="rId4"/>
              </a:rPr>
              <a:t>blog.devgenius.io/k8s-pause-container-f7abd1e9b488</a:t>
            </a:r>
            <a:endParaRPr lang="pl-PL" dirty="0" smtClean="0"/>
          </a:p>
          <a:p>
            <a:endParaRPr lang="pl-PL" dirty="0"/>
          </a:p>
        </p:txBody>
      </p:sp>
    </p:spTree>
    <p:extLst>
      <p:ext uri="{BB962C8B-B14F-4D97-AF65-F5344CB8AC3E}">
        <p14:creationId xmlns:p14="http://schemas.microsoft.com/office/powerpoint/2010/main" val="677513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13775" y="618518"/>
            <a:ext cx="10364451" cy="635852"/>
          </a:xfrm>
        </p:spPr>
        <p:txBody>
          <a:bodyPr/>
          <a:lstStyle/>
          <a:p>
            <a:r>
              <a:rPr lang="en-US" b="1" dirty="0"/>
              <a:t>Life of a packet: Pod-to-Pod, same </a:t>
            </a:r>
            <a:r>
              <a:rPr lang="en-US" b="1" dirty="0" smtClean="0"/>
              <a:t>Node</a:t>
            </a:r>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881" y="1254370"/>
            <a:ext cx="10391775" cy="4562475"/>
          </a:xfrm>
          <a:prstGeom prst="rect">
            <a:avLst/>
          </a:prstGeom>
        </p:spPr>
      </p:pic>
    </p:spTree>
    <p:extLst>
      <p:ext uri="{BB962C8B-B14F-4D97-AF65-F5344CB8AC3E}">
        <p14:creationId xmlns:p14="http://schemas.microsoft.com/office/powerpoint/2010/main" val="30409799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b="1" dirty="0"/>
              <a:t>Life of a packet: Pod-to-Pod, across Nodes</a:t>
            </a:r>
            <a:br>
              <a:rPr lang="en-US" b="1" dirty="0"/>
            </a:br>
            <a:endParaRPr lang="pl-PL" dirty="0"/>
          </a:p>
        </p:txBody>
      </p:sp>
      <p:pic>
        <p:nvPicPr>
          <p:cNvPr id="5" name="Symbol zastępczy zawartości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92923" y="1388987"/>
            <a:ext cx="7784123" cy="5132331"/>
          </a:xfrm>
        </p:spPr>
      </p:pic>
      <p:sp>
        <p:nvSpPr>
          <p:cNvPr id="6" name="Prostokąt 5"/>
          <p:cNvSpPr/>
          <p:nvPr/>
        </p:nvSpPr>
        <p:spPr>
          <a:xfrm>
            <a:off x="1049215" y="3053750"/>
            <a:ext cx="2584939" cy="3139321"/>
          </a:xfrm>
          <a:prstGeom prst="rect">
            <a:avLst/>
          </a:prstGeom>
        </p:spPr>
        <p:txBody>
          <a:bodyPr wrap="square">
            <a:spAutoFit/>
          </a:bodyPr>
          <a:lstStyle/>
          <a:p>
            <a:r>
              <a:rPr lang="en-US" dirty="0"/>
              <a:t>Generally, every Node in your cluster is assigned a CIDR block specifying the IP addresses available to Pods running on that Node. Once traffic destined for the CIDR block reaches the Node it is the Node’s responsibility to forward traffic to the correct Pod</a:t>
            </a:r>
            <a:endParaRPr lang="pl-PL" dirty="0"/>
          </a:p>
        </p:txBody>
      </p:sp>
    </p:spTree>
    <p:extLst>
      <p:ext uri="{BB962C8B-B14F-4D97-AF65-F5344CB8AC3E}">
        <p14:creationId xmlns:p14="http://schemas.microsoft.com/office/powerpoint/2010/main" val="1555993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How to </a:t>
            </a:r>
            <a:r>
              <a:rPr lang="pl-PL" dirty="0" err="1" smtClean="0"/>
              <a:t>create</a:t>
            </a:r>
            <a:r>
              <a:rPr lang="pl-PL" dirty="0" smtClean="0"/>
              <a:t> </a:t>
            </a:r>
            <a:r>
              <a:rPr lang="pl-PL" dirty="0" err="1" smtClean="0"/>
              <a:t>you</a:t>
            </a:r>
            <a:r>
              <a:rPr lang="pl-PL" dirty="0" smtClean="0"/>
              <a:t> </a:t>
            </a:r>
            <a:r>
              <a:rPr lang="pl-PL" dirty="0" err="1" smtClean="0"/>
              <a:t>own</a:t>
            </a:r>
            <a:r>
              <a:rPr lang="pl-PL" dirty="0" smtClean="0"/>
              <a:t> CNI </a:t>
            </a:r>
            <a:r>
              <a:rPr lang="pl-PL" dirty="0" err="1" smtClean="0"/>
              <a:t>Plugin</a:t>
            </a:r>
            <a:endParaRPr lang="pl-PL" dirty="0"/>
          </a:p>
        </p:txBody>
      </p:sp>
      <p:sp>
        <p:nvSpPr>
          <p:cNvPr id="3" name="Symbol zastępczy zawartości 2"/>
          <p:cNvSpPr>
            <a:spLocks noGrp="1"/>
          </p:cNvSpPr>
          <p:nvPr>
            <p:ph sz="quarter" idx="13"/>
          </p:nvPr>
        </p:nvSpPr>
        <p:spPr/>
        <p:txBody>
          <a:bodyPr/>
          <a:lstStyle/>
          <a:p>
            <a:pPr marL="0" indent="0">
              <a:buNone/>
            </a:pPr>
            <a:r>
              <a:rPr lang="pl-PL" b="1" dirty="0" err="1" smtClean="0">
                <a:hlinkClick r:id="rId2"/>
              </a:rPr>
              <a:t>Assumptions</a:t>
            </a:r>
            <a:endParaRPr lang="pl-PL" dirty="0" smtClean="0"/>
          </a:p>
          <a:p>
            <a:r>
              <a:rPr lang="en-US" dirty="0" smtClean="0"/>
              <a:t>Using </a:t>
            </a:r>
            <a:r>
              <a:rPr lang="en-US" dirty="0"/>
              <a:t>only prepared images for </a:t>
            </a:r>
            <a:r>
              <a:rPr lang="en-US" dirty="0" smtClean="0"/>
              <a:t>Kubernetes</a:t>
            </a:r>
            <a:r>
              <a:rPr lang="pl-PL" dirty="0" smtClean="0"/>
              <a:t> (AKS)</a:t>
            </a:r>
            <a:r>
              <a:rPr lang="en-US" dirty="0" smtClean="0"/>
              <a:t> </a:t>
            </a:r>
            <a:r>
              <a:rPr lang="en-US" dirty="0"/>
              <a:t>nodes.</a:t>
            </a:r>
          </a:p>
          <a:p>
            <a:r>
              <a:rPr lang="en-US" dirty="0"/>
              <a:t>Not using any additional </a:t>
            </a:r>
            <a:r>
              <a:rPr lang="en-US" dirty="0" smtClean="0"/>
              <a:t>packages</a:t>
            </a:r>
            <a:r>
              <a:rPr lang="pl-PL" dirty="0" smtClean="0"/>
              <a:t> on NODES</a:t>
            </a:r>
            <a:r>
              <a:rPr lang="en-US" dirty="0" smtClean="0"/>
              <a:t>.</a:t>
            </a:r>
            <a:endParaRPr lang="en-US" dirty="0"/>
          </a:p>
          <a:p>
            <a:r>
              <a:rPr lang="en-US" dirty="0"/>
              <a:t>Installing only via </a:t>
            </a:r>
            <a:r>
              <a:rPr lang="en-US" dirty="0" err="1"/>
              <a:t>kubernetes</a:t>
            </a:r>
            <a:r>
              <a:rPr lang="en-US" dirty="0"/>
              <a:t> objects.</a:t>
            </a:r>
          </a:p>
          <a:p>
            <a:endParaRPr lang="pl-PL" dirty="0"/>
          </a:p>
        </p:txBody>
      </p:sp>
    </p:spTree>
    <p:extLst>
      <p:ext uri="{BB962C8B-B14F-4D97-AF65-F5344CB8AC3E}">
        <p14:creationId xmlns:p14="http://schemas.microsoft.com/office/powerpoint/2010/main" val="1134098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About</a:t>
            </a:r>
            <a:r>
              <a:rPr lang="pl-PL" dirty="0" smtClean="0"/>
              <a:t> me</a:t>
            </a:r>
            <a:endParaRPr lang="pl-PL" dirty="0"/>
          </a:p>
        </p:txBody>
      </p:sp>
      <p:sp>
        <p:nvSpPr>
          <p:cNvPr id="4" name="Symbol zastępczy zawartości 2"/>
          <p:cNvSpPr txBox="1">
            <a:spLocks/>
          </p:cNvSpPr>
          <p:nvPr/>
        </p:nvSpPr>
        <p:spPr>
          <a:xfrm>
            <a:off x="913775" y="2010508"/>
            <a:ext cx="7144376" cy="4298852"/>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endParaRPr lang="pl-PL" dirty="0" smtClean="0"/>
          </a:p>
          <a:p>
            <a:pPr marL="0" indent="0">
              <a:buFont typeface="Arial" panose="020B0604020202020204" pitchFamily="34" charset="0"/>
              <a:buNone/>
            </a:pPr>
            <a:r>
              <a:rPr lang="en-US" sz="1800" cap="none" dirty="0" smtClean="0"/>
              <a:t>Long-time corporate employee. Currently, he works in the telecommunications sector. </a:t>
            </a:r>
            <a:endParaRPr lang="pl-PL" sz="1800" cap="none" dirty="0" smtClean="0"/>
          </a:p>
          <a:p>
            <a:pPr marL="0" indent="0">
              <a:buFont typeface="Arial" panose="020B0604020202020204" pitchFamily="34" charset="0"/>
              <a:buNone/>
            </a:pPr>
            <a:r>
              <a:rPr lang="en-US" sz="1800" cap="none" dirty="0" smtClean="0"/>
              <a:t>Physicist by profession, education completed with a doctorate from the University of </a:t>
            </a:r>
            <a:r>
              <a:rPr lang="en-US" sz="1800" cap="none" dirty="0" err="1" smtClean="0"/>
              <a:t>Łódź</a:t>
            </a:r>
            <a:r>
              <a:rPr lang="en-US" sz="1800" cap="none" dirty="0" smtClean="0"/>
              <a:t>. </a:t>
            </a:r>
            <a:endParaRPr lang="pl-PL" sz="1800" cap="none" dirty="0" smtClean="0"/>
          </a:p>
          <a:p>
            <a:pPr marL="0" indent="0">
              <a:buFont typeface="Arial" panose="020B0604020202020204" pitchFamily="34" charset="0"/>
              <a:buNone/>
            </a:pPr>
            <a:r>
              <a:rPr lang="en-US" sz="1800" cap="none" dirty="0" smtClean="0"/>
              <a:t>Practical knowledge of enterprise software development. Administrator, developer, team leader, IT expert. </a:t>
            </a:r>
            <a:endParaRPr lang="pl-PL" sz="1800" cap="none" dirty="0" smtClean="0"/>
          </a:p>
          <a:p>
            <a:pPr marL="0" indent="0">
              <a:buFont typeface="Arial" panose="020B0604020202020204" pitchFamily="34" charset="0"/>
              <a:buNone/>
            </a:pPr>
            <a:r>
              <a:rPr lang="pl-PL" sz="1800" cap="none" dirty="0" smtClean="0"/>
              <a:t>He </a:t>
            </a:r>
            <a:r>
              <a:rPr lang="en-US" sz="1800" cap="none" dirty="0" smtClean="0"/>
              <a:t>holds professional certificates: MCP, MCSA: SQL Server 2012/2014, MCSE: Data Management and Analytics, MCSA: Cloud Platform, MCSE: Cloud Platform and Infrastructure , MPP Data Science , Microsoft Certified: Azure Administrator Associate , Microsoft Certified: Azure Data Scientist Associate</a:t>
            </a:r>
            <a:r>
              <a:rPr lang="pl-PL" sz="1800" cap="none" dirty="0" smtClean="0"/>
              <a:t>, Google </a:t>
            </a:r>
            <a:r>
              <a:rPr lang="pl-PL" sz="1800" cap="none" dirty="0" err="1" smtClean="0"/>
              <a:t>Associate</a:t>
            </a:r>
            <a:r>
              <a:rPr lang="pl-PL" sz="1800" cap="none" dirty="0" smtClean="0"/>
              <a:t> </a:t>
            </a:r>
            <a:r>
              <a:rPr lang="pl-PL" sz="1800" cap="none" dirty="0" err="1" smtClean="0"/>
              <a:t>Cloud</a:t>
            </a:r>
            <a:r>
              <a:rPr lang="pl-PL" sz="1800" cap="none" dirty="0" smtClean="0"/>
              <a:t> </a:t>
            </a:r>
            <a:r>
              <a:rPr lang="pl-PL" sz="1800" cap="none" dirty="0" err="1" smtClean="0"/>
              <a:t>Engineer</a:t>
            </a:r>
            <a:r>
              <a:rPr lang="pl-PL" sz="1800" cap="none" dirty="0" smtClean="0"/>
              <a:t>, </a:t>
            </a:r>
            <a:r>
              <a:rPr lang="pl-PL" sz="1800" cap="none" dirty="0" err="1" smtClean="0"/>
              <a:t>Certified</a:t>
            </a:r>
            <a:r>
              <a:rPr lang="pl-PL" sz="1800" cap="none" dirty="0" smtClean="0"/>
              <a:t> </a:t>
            </a:r>
            <a:r>
              <a:rPr lang="pl-PL" sz="1800" cap="none" dirty="0" err="1" smtClean="0"/>
              <a:t>Kubernetes</a:t>
            </a:r>
            <a:r>
              <a:rPr lang="pl-PL" sz="1800" cap="none" dirty="0" smtClean="0"/>
              <a:t> Administrator</a:t>
            </a:r>
          </a:p>
          <a:p>
            <a:pPr marL="0" indent="0">
              <a:buFont typeface="Arial" panose="020B0604020202020204" pitchFamily="34" charset="0"/>
              <a:buNone/>
            </a:pPr>
            <a:endParaRPr lang="pl-PL" sz="1800" dirty="0" smtClean="0"/>
          </a:p>
          <a:p>
            <a:pPr marL="0" indent="0">
              <a:buFont typeface="Arial" panose="020B0604020202020204" pitchFamily="34" charset="0"/>
              <a:buNone/>
            </a:pPr>
            <a:r>
              <a:rPr lang="pl-PL" sz="1800" cap="none" dirty="0" err="1" smtClean="0"/>
              <a:t>Blogger</a:t>
            </a:r>
            <a:r>
              <a:rPr lang="pl-PL" sz="1800" cap="none" dirty="0" smtClean="0"/>
              <a:t> </a:t>
            </a:r>
            <a:r>
              <a:rPr lang="pl-PL" sz="1800" cap="none" dirty="0" err="1" smtClean="0"/>
              <a:t>at</a:t>
            </a:r>
            <a:r>
              <a:rPr lang="pl-PL" sz="1800" cap="none" dirty="0" smtClean="0"/>
              <a:t> </a:t>
            </a:r>
            <a:r>
              <a:rPr lang="pl-PL" sz="1800" cap="none" dirty="0" err="1" smtClean="0">
                <a:solidFill>
                  <a:srgbClr val="FF0000"/>
                </a:solidFill>
              </a:rPr>
              <a:t>wchmurze.cloud</a:t>
            </a:r>
            <a:endParaRPr lang="pl-PL" sz="1800" cap="none" dirty="0">
              <a:solidFill>
                <a:srgbClr val="FF0000"/>
              </a:solidFill>
            </a:endParaRP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20382" y="260648"/>
            <a:ext cx="1359260" cy="2083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5214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AKS </a:t>
            </a:r>
            <a:r>
              <a:rPr lang="pl-PL" dirty="0" err="1" smtClean="0"/>
              <a:t>ApProach</a:t>
            </a:r>
            <a:endParaRPr lang="pl-PL" dirty="0"/>
          </a:p>
        </p:txBody>
      </p:sp>
      <p:sp>
        <p:nvSpPr>
          <p:cNvPr id="3" name="Symbol zastępczy zawartości 2"/>
          <p:cNvSpPr>
            <a:spLocks noGrp="1"/>
          </p:cNvSpPr>
          <p:nvPr>
            <p:ph sz="quarter" idx="13"/>
          </p:nvPr>
        </p:nvSpPr>
        <p:spPr>
          <a:xfrm>
            <a:off x="913775" y="2032984"/>
            <a:ext cx="10363826" cy="3424107"/>
          </a:xfrm>
        </p:spPr>
        <p:txBody>
          <a:bodyPr>
            <a:normAutofit fontScale="92500" lnSpcReduction="20000"/>
          </a:bodyPr>
          <a:lstStyle/>
          <a:p>
            <a:pPr algn="just"/>
            <a:r>
              <a:rPr lang="en-US" cap="none" dirty="0"/>
              <a:t>By default, AKS clusters use </a:t>
            </a:r>
            <a:r>
              <a:rPr lang="en-US" cap="none" dirty="0" err="1">
                <a:hlinkClick r:id="rId2"/>
              </a:rPr>
              <a:t>kubenet</a:t>
            </a:r>
            <a:r>
              <a:rPr lang="en-US" cap="none" dirty="0"/>
              <a:t>, and a virtual network and subnet are created for you. With </a:t>
            </a:r>
            <a:r>
              <a:rPr lang="en-US" i="1" cap="none" dirty="0" err="1"/>
              <a:t>kubenet</a:t>
            </a:r>
            <a:r>
              <a:rPr lang="en-US" cap="none" dirty="0"/>
              <a:t>, nodes get an IP address from a virtual network subnet. Network address translation (NAT) is then configured on the nodes, and pods receive an IP address "hidden" behind the node IP. This approach reduces the number of IP addresses that you need to reserve in your network space for pods to use.</a:t>
            </a:r>
          </a:p>
          <a:p>
            <a:pPr algn="just"/>
            <a:r>
              <a:rPr lang="en-US" cap="none" dirty="0"/>
              <a:t>With </a:t>
            </a:r>
            <a:r>
              <a:rPr lang="en-US" cap="none" dirty="0">
                <a:hlinkClick r:id="rId3"/>
              </a:rPr>
              <a:t>Azure Container Networking Interface (CNI)</a:t>
            </a:r>
            <a:r>
              <a:rPr lang="en-US" cap="none" dirty="0"/>
              <a:t>, every pod gets an IP address from the subnet and can be accessed directly. These IP addresses must be unique across your network space, and must be planned in advance. Each node has a configuration parameter for the maximum number of pods that it supports. The equivalent number of IP addresses per node are then reserved up front for that node. This approach requires more planning, and often leads to IP address exhaustion or the need to rebuild clusters in a larger subnet as your application demands grow.</a:t>
            </a:r>
          </a:p>
          <a:p>
            <a:endParaRPr lang="pl-PL" dirty="0"/>
          </a:p>
        </p:txBody>
      </p:sp>
      <p:sp>
        <p:nvSpPr>
          <p:cNvPr id="4" name="Prostokąt 3"/>
          <p:cNvSpPr/>
          <p:nvPr/>
        </p:nvSpPr>
        <p:spPr>
          <a:xfrm>
            <a:off x="766459" y="5987534"/>
            <a:ext cx="5430589" cy="369332"/>
          </a:xfrm>
          <a:prstGeom prst="rect">
            <a:avLst/>
          </a:prstGeom>
        </p:spPr>
        <p:txBody>
          <a:bodyPr wrap="none">
            <a:spAutoFit/>
          </a:bodyPr>
          <a:lstStyle/>
          <a:p>
            <a:r>
              <a:rPr lang="pl-PL" dirty="0"/>
              <a:t>https://learn.microsoft.com/en-us/azure/aks/use-byo-cni</a:t>
            </a:r>
          </a:p>
        </p:txBody>
      </p:sp>
    </p:spTree>
    <p:extLst>
      <p:ext uri="{BB962C8B-B14F-4D97-AF65-F5344CB8AC3E}">
        <p14:creationId xmlns:p14="http://schemas.microsoft.com/office/powerpoint/2010/main" val="9455083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AKS </a:t>
            </a:r>
            <a:r>
              <a:rPr lang="pl-PL" dirty="0" err="1" smtClean="0"/>
              <a:t>ApProach</a:t>
            </a:r>
            <a:r>
              <a:rPr lang="pl-PL" dirty="0" smtClean="0"/>
              <a:t/>
            </a:r>
            <a:br>
              <a:rPr lang="pl-PL" dirty="0" smtClean="0"/>
            </a:br>
            <a:r>
              <a:rPr lang="pl-PL" dirty="0" err="1" smtClean="0"/>
              <a:t>Bring</a:t>
            </a:r>
            <a:r>
              <a:rPr lang="pl-PL" dirty="0" smtClean="0"/>
              <a:t> </a:t>
            </a:r>
            <a:r>
              <a:rPr lang="pl-PL" dirty="0" err="1" smtClean="0"/>
              <a:t>your</a:t>
            </a:r>
            <a:r>
              <a:rPr lang="pl-PL" dirty="0" smtClean="0"/>
              <a:t> </a:t>
            </a:r>
            <a:r>
              <a:rPr lang="pl-PL" dirty="0" err="1" smtClean="0"/>
              <a:t>own</a:t>
            </a:r>
            <a:r>
              <a:rPr lang="pl-PL" dirty="0" smtClean="0"/>
              <a:t> CNI</a:t>
            </a:r>
            <a:endParaRPr lang="pl-PL" dirty="0"/>
          </a:p>
        </p:txBody>
      </p:sp>
      <p:sp>
        <p:nvSpPr>
          <p:cNvPr id="3" name="Symbol zastępczy zawartości 2"/>
          <p:cNvSpPr>
            <a:spLocks noGrp="1"/>
          </p:cNvSpPr>
          <p:nvPr>
            <p:ph sz="quarter" idx="13"/>
          </p:nvPr>
        </p:nvSpPr>
        <p:spPr/>
        <p:txBody>
          <a:bodyPr/>
          <a:lstStyle/>
          <a:p>
            <a:pPr algn="just"/>
            <a:r>
              <a:rPr lang="en-US" cap="none" dirty="0"/>
              <a:t>Kubernetes does not provide a network interface system by default; this functionality is provided by </a:t>
            </a:r>
            <a:r>
              <a:rPr lang="en-US" cap="none" dirty="0">
                <a:hlinkClick r:id="rId2"/>
              </a:rPr>
              <a:t>network plugins</a:t>
            </a:r>
            <a:r>
              <a:rPr lang="en-US" cap="none" dirty="0"/>
              <a:t>. Azure Kubernetes Service provides several supported CNI plugins. Documentation for supported plugins can be found from the </a:t>
            </a:r>
            <a:r>
              <a:rPr lang="en-US" cap="none" dirty="0">
                <a:hlinkClick r:id="rId3"/>
              </a:rPr>
              <a:t>networking concepts page</a:t>
            </a:r>
            <a:r>
              <a:rPr lang="en-US" cap="none" dirty="0"/>
              <a:t>.</a:t>
            </a:r>
          </a:p>
          <a:p>
            <a:pPr algn="just"/>
            <a:r>
              <a:rPr lang="en-US" cap="none" dirty="0"/>
              <a:t>While the supported plugins meet most networking needs in Kubernetes, advanced users of AKS may desire to utilize the same CNI plugin used in on-premises Kubernetes environments or to make use of specific advanced functionality available in other CNI plugins.</a:t>
            </a:r>
          </a:p>
          <a:p>
            <a:endParaRPr lang="pl-PL" dirty="0"/>
          </a:p>
        </p:txBody>
      </p:sp>
      <p:sp>
        <p:nvSpPr>
          <p:cNvPr id="4" name="Prostokąt 3"/>
          <p:cNvSpPr/>
          <p:nvPr/>
        </p:nvSpPr>
        <p:spPr>
          <a:xfrm>
            <a:off x="1201614" y="5640197"/>
            <a:ext cx="9589477" cy="923330"/>
          </a:xfrm>
          <a:prstGeom prst="rect">
            <a:avLst/>
          </a:prstGeom>
        </p:spPr>
        <p:txBody>
          <a:bodyPr wrap="square">
            <a:spAutoFit/>
          </a:bodyPr>
          <a:lstStyle/>
          <a:p>
            <a:r>
              <a:rPr lang="pl-PL" dirty="0">
                <a:hlinkClick r:id="rId4"/>
              </a:rPr>
              <a:t>https://</a:t>
            </a:r>
            <a:r>
              <a:rPr lang="pl-PL">
                <a:hlinkClick r:id="rId4"/>
              </a:rPr>
              <a:t>pixelrobots.co.uk/2022/04/bring-your-own-container-network-interface-cni-plugin-with-azure-kubernetes-service-aks-preview</a:t>
            </a:r>
            <a:r>
              <a:rPr lang="pl-PL" smtClean="0">
                <a:hlinkClick r:id="rId4"/>
              </a:rPr>
              <a:t>/</a:t>
            </a:r>
            <a:endParaRPr lang="pl-PL" smtClean="0"/>
          </a:p>
          <a:p>
            <a:endParaRPr lang="pl-PL" dirty="0"/>
          </a:p>
        </p:txBody>
      </p:sp>
    </p:spTree>
    <p:extLst>
      <p:ext uri="{BB962C8B-B14F-4D97-AF65-F5344CB8AC3E}">
        <p14:creationId xmlns:p14="http://schemas.microsoft.com/office/powerpoint/2010/main" val="1906619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What</a:t>
            </a:r>
            <a:r>
              <a:rPr lang="pl-PL" dirty="0" smtClean="0"/>
              <a:t> </a:t>
            </a:r>
            <a:r>
              <a:rPr lang="pl-PL" dirty="0" err="1" smtClean="0"/>
              <a:t>is</a:t>
            </a:r>
            <a:r>
              <a:rPr lang="pl-PL" dirty="0" smtClean="0"/>
              <a:t> CNI</a:t>
            </a:r>
            <a:endParaRPr lang="pl-PL" dirty="0"/>
          </a:p>
        </p:txBody>
      </p:sp>
      <p:sp>
        <p:nvSpPr>
          <p:cNvPr id="3" name="Symbol zastępczy zawartości 2"/>
          <p:cNvSpPr>
            <a:spLocks noGrp="1"/>
          </p:cNvSpPr>
          <p:nvPr>
            <p:ph sz="quarter" idx="13"/>
          </p:nvPr>
        </p:nvSpPr>
        <p:spPr/>
        <p:txBody>
          <a:bodyPr>
            <a:normAutofit/>
          </a:bodyPr>
          <a:lstStyle/>
          <a:p>
            <a:pPr marL="0" indent="0">
              <a:buNone/>
            </a:pPr>
            <a:r>
              <a:rPr lang="en-US" cap="none" dirty="0" smtClean="0"/>
              <a:t>CNI (</a:t>
            </a:r>
            <a:r>
              <a:rPr lang="en-US" i="1" cap="none" dirty="0" smtClean="0"/>
              <a:t>container network interface</a:t>
            </a:r>
            <a:r>
              <a:rPr lang="en-US" cap="none" dirty="0" smtClean="0"/>
              <a:t>), a </a:t>
            </a:r>
            <a:r>
              <a:rPr lang="en-US" cap="none" dirty="0" smtClean="0">
                <a:hlinkClick r:id="rId2"/>
              </a:rPr>
              <a:t>cloud native computing foundation</a:t>
            </a:r>
            <a:r>
              <a:rPr lang="en-US" cap="none" dirty="0" smtClean="0"/>
              <a:t> project, consists of a specification and libraries for writing plugins to configure network interfaces in </a:t>
            </a:r>
            <a:r>
              <a:rPr lang="en-US" cap="none" dirty="0" err="1" smtClean="0"/>
              <a:t>linux</a:t>
            </a:r>
            <a:r>
              <a:rPr lang="en-US" cap="none" dirty="0" smtClean="0"/>
              <a:t> containers, along with a number of supported </a:t>
            </a:r>
            <a:r>
              <a:rPr lang="en-US" b="1" cap="none" dirty="0" smtClean="0"/>
              <a:t>plugins</a:t>
            </a:r>
            <a:r>
              <a:rPr lang="en-US" cap="none" dirty="0" smtClean="0"/>
              <a:t>. CNI concerns itself only with network connectivity of containers and removing allocated resources when the container is deleted. Because of this focus, CNI has a wide range of support and the specification is simple to implement</a:t>
            </a:r>
            <a:r>
              <a:rPr lang="en-US" dirty="0" smtClean="0"/>
              <a:t>.</a:t>
            </a:r>
            <a:endParaRPr lang="pl-PL" dirty="0"/>
          </a:p>
        </p:txBody>
      </p:sp>
    </p:spTree>
    <p:extLst>
      <p:ext uri="{BB962C8B-B14F-4D97-AF65-F5344CB8AC3E}">
        <p14:creationId xmlns:p14="http://schemas.microsoft.com/office/powerpoint/2010/main" val="33976192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CNI </a:t>
            </a:r>
            <a:r>
              <a:rPr lang="pl-PL" dirty="0" err="1" smtClean="0"/>
              <a:t>Versions</a:t>
            </a:r>
            <a:endParaRPr lang="pl-PL" dirty="0"/>
          </a:p>
        </p:txBody>
      </p:sp>
      <p:pic>
        <p:nvPicPr>
          <p:cNvPr id="4" name="Symbol zastępczy zawartości 3"/>
          <p:cNvPicPr>
            <a:picLocks noGrp="1" noChangeAspect="1"/>
          </p:cNvPicPr>
          <p:nvPr>
            <p:ph sz="quarter" idx="13"/>
          </p:nvPr>
        </p:nvPicPr>
        <p:blipFill>
          <a:blip r:embed="rId2"/>
          <a:stretch>
            <a:fillRect/>
          </a:stretch>
        </p:blipFill>
        <p:spPr>
          <a:xfrm>
            <a:off x="914400" y="2417840"/>
            <a:ext cx="10363200" cy="3322482"/>
          </a:xfrm>
          <a:prstGeom prst="rect">
            <a:avLst/>
          </a:prstGeom>
        </p:spPr>
      </p:pic>
      <p:sp>
        <p:nvSpPr>
          <p:cNvPr id="5" name="Prostokąt 4"/>
          <p:cNvSpPr/>
          <p:nvPr/>
        </p:nvSpPr>
        <p:spPr>
          <a:xfrm>
            <a:off x="913774" y="5890066"/>
            <a:ext cx="8183333" cy="369332"/>
          </a:xfrm>
          <a:prstGeom prst="rect">
            <a:avLst/>
          </a:prstGeom>
        </p:spPr>
        <p:txBody>
          <a:bodyPr wrap="square">
            <a:spAutoFit/>
          </a:bodyPr>
          <a:lstStyle/>
          <a:p>
            <a:r>
              <a:rPr lang="pl-PL" dirty="0"/>
              <a:t>https://github.com/containernetworking/cni/blob/main/SPEC.md#released-versions</a:t>
            </a:r>
          </a:p>
        </p:txBody>
      </p:sp>
    </p:spTree>
    <p:extLst>
      <p:ext uri="{BB962C8B-B14F-4D97-AF65-F5344CB8AC3E}">
        <p14:creationId xmlns:p14="http://schemas.microsoft.com/office/powerpoint/2010/main" val="1453895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How CNI plugin works (in k8s)</a:t>
            </a:r>
            <a:endParaRPr lang="pl-PL" dirty="0"/>
          </a:p>
        </p:txBody>
      </p:sp>
      <p:sp>
        <p:nvSpPr>
          <p:cNvPr id="3" name="Symbol zastępczy zawartości 2"/>
          <p:cNvSpPr>
            <a:spLocks noGrp="1"/>
          </p:cNvSpPr>
          <p:nvPr>
            <p:ph sz="quarter" idx="13"/>
          </p:nvPr>
        </p:nvSpPr>
        <p:spPr/>
        <p:txBody>
          <a:bodyPr/>
          <a:lstStyle/>
          <a:p>
            <a:pPr marL="0" indent="0">
              <a:buNone/>
            </a:pPr>
            <a:r>
              <a:rPr lang="en-US" dirty="0" smtClean="0"/>
              <a:t>A </a:t>
            </a:r>
            <a:r>
              <a:rPr lang="en-US" dirty="0"/>
              <a:t>CNI binary</a:t>
            </a:r>
            <a:br>
              <a:rPr lang="en-US" dirty="0"/>
            </a:br>
            <a:r>
              <a:rPr lang="en-US" dirty="0"/>
              <a:t>Handles connectivity - configures the network interface of the </a:t>
            </a:r>
            <a:r>
              <a:rPr lang="en-US" dirty="0" smtClean="0"/>
              <a:t>pod</a:t>
            </a:r>
            <a:endParaRPr lang="pl-PL" dirty="0" smtClean="0"/>
          </a:p>
          <a:p>
            <a:pPr marL="0" indent="0">
              <a:buNone/>
            </a:pPr>
            <a:r>
              <a:rPr lang="en-US" dirty="0"/>
              <a:t/>
            </a:r>
            <a:br>
              <a:rPr lang="en-US" dirty="0"/>
            </a:br>
            <a:r>
              <a:rPr lang="en-US" dirty="0" smtClean="0"/>
              <a:t>A </a:t>
            </a:r>
            <a:r>
              <a:rPr lang="en-US" dirty="0"/>
              <a:t>daemon</a:t>
            </a:r>
            <a:br>
              <a:rPr lang="en-US" dirty="0"/>
            </a:br>
            <a:r>
              <a:rPr lang="en-US" dirty="0"/>
              <a:t>Handles reachability - manages routings across the </a:t>
            </a:r>
            <a:r>
              <a:rPr lang="en-US" dirty="0" smtClean="0"/>
              <a:t>cluster</a:t>
            </a:r>
            <a:endParaRPr lang="pl-PL" dirty="0" smtClean="0"/>
          </a:p>
          <a:p>
            <a:pPr marL="0" indent="0">
              <a:buNone/>
            </a:pPr>
            <a:endParaRPr lang="pl-PL" dirty="0"/>
          </a:p>
        </p:txBody>
      </p:sp>
    </p:spTree>
    <p:extLst>
      <p:ext uri="{BB962C8B-B14F-4D97-AF65-F5344CB8AC3E}">
        <p14:creationId xmlns:p14="http://schemas.microsoft.com/office/powerpoint/2010/main" val="38319437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What a CNI plugin is made of?</a:t>
            </a:r>
            <a:endParaRPr lang="pl-PL" dirty="0"/>
          </a:p>
        </p:txBody>
      </p:sp>
      <p:sp>
        <p:nvSpPr>
          <p:cNvPr id="3" name="Symbol zastępczy zawartości 2"/>
          <p:cNvSpPr>
            <a:spLocks noGrp="1"/>
          </p:cNvSpPr>
          <p:nvPr>
            <p:ph sz="quarter" idx="13"/>
          </p:nvPr>
        </p:nvSpPr>
        <p:spPr/>
        <p:txBody>
          <a:bodyPr/>
          <a:lstStyle/>
          <a:p>
            <a:endParaRPr lang="pl-PL" dirty="0"/>
          </a:p>
        </p:txBody>
      </p:sp>
      <p:pic>
        <p:nvPicPr>
          <p:cNvPr id="5" name="Obraz 4"/>
          <p:cNvPicPr>
            <a:picLocks noChangeAspect="1"/>
          </p:cNvPicPr>
          <p:nvPr/>
        </p:nvPicPr>
        <p:blipFill>
          <a:blip r:embed="rId2"/>
          <a:stretch>
            <a:fillRect/>
          </a:stretch>
        </p:blipFill>
        <p:spPr>
          <a:xfrm>
            <a:off x="1489908" y="2248734"/>
            <a:ext cx="3825148" cy="4205287"/>
          </a:xfrm>
          <a:prstGeom prst="rect">
            <a:avLst/>
          </a:prstGeom>
        </p:spPr>
      </p:pic>
      <p:sp>
        <p:nvSpPr>
          <p:cNvPr id="6" name="pole tekstowe 5"/>
          <p:cNvSpPr txBox="1"/>
          <p:nvPr/>
        </p:nvSpPr>
        <p:spPr>
          <a:xfrm>
            <a:off x="1489908" y="1663078"/>
            <a:ext cx="1427955" cy="369332"/>
          </a:xfrm>
          <a:prstGeom prst="rect">
            <a:avLst/>
          </a:prstGeom>
          <a:noFill/>
        </p:spPr>
        <p:txBody>
          <a:bodyPr wrap="none" rtlCol="0">
            <a:spAutoFit/>
          </a:bodyPr>
          <a:lstStyle/>
          <a:p>
            <a:r>
              <a:rPr lang="pl-PL" dirty="0" err="1" smtClean="0"/>
              <a:t>Configuration</a:t>
            </a:r>
            <a:endParaRPr lang="pl-PL" dirty="0"/>
          </a:p>
        </p:txBody>
      </p:sp>
      <p:sp>
        <p:nvSpPr>
          <p:cNvPr id="7" name="pole tekstowe 6"/>
          <p:cNvSpPr txBox="1"/>
          <p:nvPr/>
        </p:nvSpPr>
        <p:spPr>
          <a:xfrm>
            <a:off x="6612893" y="1663078"/>
            <a:ext cx="654346" cy="369332"/>
          </a:xfrm>
          <a:prstGeom prst="rect">
            <a:avLst/>
          </a:prstGeom>
          <a:noFill/>
        </p:spPr>
        <p:txBody>
          <a:bodyPr wrap="none" rtlCol="0">
            <a:spAutoFit/>
          </a:bodyPr>
          <a:lstStyle/>
          <a:p>
            <a:r>
              <a:rPr lang="pl-PL" dirty="0" err="1" smtClean="0"/>
              <a:t>Logic</a:t>
            </a:r>
            <a:endParaRPr lang="pl-PL" dirty="0"/>
          </a:p>
        </p:txBody>
      </p:sp>
      <p:pic>
        <p:nvPicPr>
          <p:cNvPr id="8" name="Obraz 7"/>
          <p:cNvPicPr>
            <a:picLocks noChangeAspect="1"/>
          </p:cNvPicPr>
          <p:nvPr/>
        </p:nvPicPr>
        <p:blipFill>
          <a:blip r:embed="rId3"/>
          <a:stretch>
            <a:fillRect/>
          </a:stretch>
        </p:blipFill>
        <p:spPr>
          <a:xfrm>
            <a:off x="6472216" y="2248734"/>
            <a:ext cx="2994879" cy="4137205"/>
          </a:xfrm>
          <a:prstGeom prst="rect">
            <a:avLst/>
          </a:prstGeom>
        </p:spPr>
      </p:pic>
    </p:spTree>
    <p:extLst>
      <p:ext uri="{BB962C8B-B14F-4D97-AF65-F5344CB8AC3E}">
        <p14:creationId xmlns:p14="http://schemas.microsoft.com/office/powerpoint/2010/main" val="327263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CNI Operations</a:t>
            </a:r>
            <a:endParaRPr lang="pl-PL" dirty="0"/>
          </a:p>
        </p:txBody>
      </p:sp>
      <p:sp>
        <p:nvSpPr>
          <p:cNvPr id="4" name="Rectangle 1"/>
          <p:cNvSpPr>
            <a:spLocks noGrp="1" noChangeArrowheads="1"/>
          </p:cNvSpPr>
          <p:nvPr>
            <p:ph sz="quarter" idx="13"/>
          </p:nvPr>
        </p:nvSpPr>
        <p:spPr bwMode="auto">
          <a:xfrm>
            <a:off x="1652954" y="1762803"/>
            <a:ext cx="8446477" cy="4093428"/>
          </a:xfrm>
          <a:prstGeom prst="rect">
            <a:avLst/>
          </a:prstGeom>
          <a:solidFill>
            <a:srgbClr val="E6E6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smtClean="0">
                <a:ln>
                  <a:noFill/>
                </a:ln>
                <a:solidFill>
                  <a:schemeClr val="tx1"/>
                </a:solidFill>
                <a:effectLst/>
                <a:latin typeface="Arial" panose="020B0604020202020204" pitchFamily="34" charset="0"/>
              </a:rPr>
              <a:t>CNI plug-in </a:t>
            </a:r>
            <a:r>
              <a:rPr kumimoji="0" lang="pl-PL" altLang="pl-PL" b="0" i="0" u="none" strike="noStrike" cap="none" normalizeH="0" baseline="0" dirty="0" err="1" smtClean="0">
                <a:ln>
                  <a:noFill/>
                </a:ln>
                <a:solidFill>
                  <a:schemeClr val="tx1"/>
                </a:solidFill>
                <a:effectLst/>
                <a:latin typeface="Arial" panose="020B0604020202020204" pitchFamily="34" charset="0"/>
              </a:rPr>
              <a:t>supports</a:t>
            </a:r>
            <a:r>
              <a:rPr kumimoji="0" lang="pl-PL" altLang="pl-PL" b="0" i="0" u="none" strike="noStrike" cap="none" normalizeH="0" baseline="0" dirty="0" smtClean="0">
                <a:ln>
                  <a:noFill/>
                </a:ln>
                <a:solidFill>
                  <a:schemeClr val="tx1"/>
                </a:solidFill>
                <a:effectLst/>
                <a:latin typeface="Arial" panose="020B0604020202020204" pitchFamily="34" charset="0"/>
              </a:rPr>
              <a:t> </a:t>
            </a:r>
            <a:r>
              <a:rPr kumimoji="0" lang="pl-PL" altLang="pl-PL" b="0" i="0" u="none" strike="noStrike" cap="none" normalizeH="0" baseline="0" dirty="0" err="1" smtClean="0">
                <a:ln>
                  <a:noFill/>
                </a:ln>
                <a:solidFill>
                  <a:schemeClr val="tx1"/>
                </a:solidFill>
                <a:effectLst/>
                <a:latin typeface="Arial" panose="020B0604020202020204" pitchFamily="34" charset="0"/>
              </a:rPr>
              <a:t>four</a:t>
            </a:r>
            <a:r>
              <a:rPr kumimoji="0" lang="pl-PL" altLang="pl-PL" b="0" i="0" u="none" strike="noStrike" cap="none" normalizeH="0" baseline="0" dirty="0" smtClean="0">
                <a:ln>
                  <a:noFill/>
                </a:ln>
                <a:solidFill>
                  <a:schemeClr val="tx1"/>
                </a:solidFill>
                <a:effectLst/>
                <a:latin typeface="Arial" panose="020B0604020202020204" pitchFamily="34" charset="0"/>
              </a:rPr>
              <a:t> </a:t>
            </a:r>
            <a:r>
              <a:rPr kumimoji="0" lang="pl-PL" altLang="pl-PL" b="0" i="0" u="none" strike="noStrike" cap="none" normalizeH="0" baseline="0" dirty="0" err="1" smtClean="0">
                <a:ln>
                  <a:noFill/>
                </a:ln>
                <a:solidFill>
                  <a:schemeClr val="tx1"/>
                </a:solidFill>
                <a:effectLst/>
                <a:latin typeface="Arial" panose="020B0604020202020204" pitchFamily="34" charset="0"/>
              </a:rPr>
              <a:t>commands</a:t>
            </a:r>
            <a:endParaRPr kumimoji="0" lang="pl-PL" altLang="pl-PL"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cap="none" dirty="0">
              <a:latin typeface="Arial" panose="020B0604020202020204" pitchFamily="34" charset="0"/>
            </a:endParaRPr>
          </a:p>
          <a:p>
            <a:pPr marL="457200" indent="-457200" eaLnBrk="0" fontAlgn="base" hangingPunct="0">
              <a:lnSpc>
                <a:spcPct val="100000"/>
              </a:lnSpc>
              <a:spcBef>
                <a:spcPct val="0"/>
              </a:spcBef>
              <a:spcAft>
                <a:spcPct val="0"/>
              </a:spcAft>
              <a:buClrTx/>
              <a:buFont typeface="+mj-lt"/>
              <a:buAutoNum type="arabicPeriod"/>
            </a:pPr>
            <a:r>
              <a:rPr kumimoji="0" lang="pl-PL" altLang="pl-PL" b="0" i="0" u="none" strike="noStrike" cap="none" normalizeH="0" baseline="0" dirty="0" smtClean="0">
                <a:ln>
                  <a:noFill/>
                </a:ln>
                <a:solidFill>
                  <a:srgbClr val="222222"/>
                </a:solidFill>
                <a:effectLst/>
                <a:latin typeface="Arial Unicode MS"/>
              </a:rPr>
              <a:t>ADD</a:t>
            </a:r>
            <a:endParaRPr kumimoji="0" lang="pl-PL" altLang="pl-PL" b="0" i="0" u="none" strike="noStrike" cap="none" normalizeH="0" baseline="0" dirty="0" smtClean="0">
              <a:ln>
                <a:noFill/>
              </a:ln>
              <a:solidFill>
                <a:schemeClr val="tx1"/>
              </a:solidFill>
              <a:effectLst/>
            </a:endParaRPr>
          </a:p>
          <a:p>
            <a:pPr marL="457200" indent="-457200" eaLnBrk="0" fontAlgn="base" hangingPunct="0">
              <a:lnSpc>
                <a:spcPct val="100000"/>
              </a:lnSpc>
              <a:spcBef>
                <a:spcPct val="0"/>
              </a:spcBef>
              <a:spcAft>
                <a:spcPct val="0"/>
              </a:spcAft>
              <a:buClrTx/>
              <a:buFont typeface="+mj-lt"/>
              <a:buAutoNum type="arabicPeriod"/>
            </a:pPr>
            <a:r>
              <a:rPr kumimoji="0" lang="pl-PL" altLang="pl-PL" b="0" i="0" u="none" strike="noStrike" cap="none" normalizeH="0" baseline="0" dirty="0" smtClean="0">
                <a:ln>
                  <a:noFill/>
                </a:ln>
                <a:solidFill>
                  <a:srgbClr val="222222"/>
                </a:solidFill>
                <a:effectLst/>
                <a:latin typeface="Arial Unicode MS"/>
              </a:rPr>
              <a:t>DEL</a:t>
            </a:r>
            <a:endParaRPr kumimoji="0" lang="pl-PL" altLang="pl-PL" b="0" i="0" u="none" strike="noStrike" cap="none" normalizeH="0" baseline="0" dirty="0" smtClean="0">
              <a:ln>
                <a:noFill/>
              </a:ln>
              <a:solidFill>
                <a:schemeClr val="tx1"/>
              </a:solidFill>
              <a:effectLst/>
            </a:endParaRPr>
          </a:p>
          <a:p>
            <a:pPr marL="457200" indent="-457200" eaLnBrk="0" fontAlgn="base" hangingPunct="0">
              <a:lnSpc>
                <a:spcPct val="100000"/>
              </a:lnSpc>
              <a:spcBef>
                <a:spcPct val="0"/>
              </a:spcBef>
              <a:spcAft>
                <a:spcPct val="0"/>
              </a:spcAft>
              <a:buClrTx/>
              <a:buFont typeface="+mj-lt"/>
              <a:buAutoNum type="arabicPeriod"/>
            </a:pPr>
            <a:r>
              <a:rPr lang="pl-PL" altLang="pl-PL" cap="none" dirty="0" smtClean="0">
                <a:solidFill>
                  <a:srgbClr val="222222"/>
                </a:solidFill>
                <a:latin typeface="Arial Unicode MS"/>
              </a:rPr>
              <a:t>CHECK</a:t>
            </a:r>
            <a:endParaRPr kumimoji="0" lang="pl-PL" altLang="pl-PL" b="0" i="0" u="none" strike="noStrike" cap="none" normalizeH="0" baseline="0" dirty="0" smtClean="0">
              <a:ln>
                <a:noFill/>
              </a:ln>
              <a:solidFill>
                <a:schemeClr val="tx1"/>
              </a:solidFill>
              <a:effectLst/>
            </a:endParaRPr>
          </a:p>
          <a:p>
            <a:pPr marL="457200" indent="-457200" eaLnBrk="0" fontAlgn="base" hangingPunct="0">
              <a:lnSpc>
                <a:spcPct val="100000"/>
              </a:lnSpc>
              <a:spcBef>
                <a:spcPct val="0"/>
              </a:spcBef>
              <a:spcAft>
                <a:spcPct val="0"/>
              </a:spcAft>
              <a:buClrTx/>
              <a:buFont typeface="+mj-lt"/>
              <a:buAutoNum type="arabicPeriod"/>
            </a:pPr>
            <a:r>
              <a:rPr kumimoji="0" lang="pl-PL" altLang="pl-PL" b="0" i="0" u="none" strike="noStrike" cap="none" normalizeH="0" baseline="0" dirty="0" smtClean="0">
                <a:ln>
                  <a:noFill/>
                </a:ln>
                <a:solidFill>
                  <a:srgbClr val="222222"/>
                </a:solidFill>
                <a:effectLst/>
                <a:latin typeface="Arial Unicode MS"/>
              </a:rPr>
              <a:t>VERSION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smtClean="0">
              <a:ln>
                <a:noFill/>
              </a:ln>
              <a:solidFill>
                <a:srgbClr val="222222"/>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smtClean="0">
                <a:ln>
                  <a:noFill/>
                </a:ln>
                <a:solidFill>
                  <a:schemeClr val="tx1"/>
                </a:solidFill>
                <a:effectLst/>
              </a:rPr>
              <a:t>The </a:t>
            </a:r>
            <a:r>
              <a:rPr kumimoji="0" lang="pl-PL" altLang="pl-PL" b="0" i="0" u="none" strike="noStrike" cap="none" normalizeH="0" baseline="0" dirty="0" err="1" smtClean="0">
                <a:ln>
                  <a:noFill/>
                </a:ln>
                <a:solidFill>
                  <a:schemeClr val="tx1"/>
                </a:solidFill>
                <a:effectLst/>
              </a:rPr>
              <a:t>caller</a:t>
            </a:r>
            <a:r>
              <a:rPr kumimoji="0" lang="pl-PL" altLang="pl-PL" b="0" i="0" u="none" strike="noStrike" cap="none" normalizeH="0" baseline="0" dirty="0" smtClean="0">
                <a:ln>
                  <a:noFill/>
                </a:ln>
                <a:solidFill>
                  <a:schemeClr val="tx1"/>
                </a:solidFill>
                <a:effectLst/>
              </a:rPr>
              <a:t> of a CNI plug-in (</a:t>
            </a:r>
            <a:r>
              <a:rPr kumimoji="0" lang="pl-PL" altLang="pl-PL" b="0" i="0" u="none" strike="noStrike" cap="none" normalizeH="0" baseline="0" dirty="0" err="1" smtClean="0">
                <a:ln>
                  <a:noFill/>
                </a:ln>
                <a:solidFill>
                  <a:schemeClr val="tx1"/>
                </a:solidFill>
                <a:effectLst/>
              </a:rPr>
              <a:t>kubelet</a:t>
            </a:r>
            <a:r>
              <a:rPr kumimoji="0" lang="pl-PL" altLang="pl-PL" b="0" i="0" u="none" strike="noStrike" cap="none" normalizeH="0" baseline="0" dirty="0" smtClean="0">
                <a:ln>
                  <a:noFill/>
                </a:ln>
                <a:solidFill>
                  <a:schemeClr val="tx1"/>
                </a:solidFill>
                <a:effectLst/>
              </a:rPr>
              <a:t> in </a:t>
            </a:r>
            <a:r>
              <a:rPr kumimoji="0" lang="pl-PL" altLang="pl-PL" b="0" i="0" u="none" strike="noStrike" cap="none" normalizeH="0" baseline="0" dirty="0" err="1" smtClean="0">
                <a:ln>
                  <a:noFill/>
                </a:ln>
                <a:solidFill>
                  <a:schemeClr val="tx1"/>
                </a:solidFill>
                <a:effectLst/>
              </a:rPr>
              <a:t>our</a:t>
            </a:r>
            <a:r>
              <a:rPr kumimoji="0" lang="pl-PL" altLang="pl-PL" b="0" i="0" u="none" strike="noStrike" cap="none" normalizeH="0" baseline="0" dirty="0" smtClean="0">
                <a:ln>
                  <a:noFill/>
                </a:ln>
                <a:solidFill>
                  <a:schemeClr val="tx1"/>
                </a:solidFill>
                <a:effectLst/>
              </a:rPr>
              <a:t> </a:t>
            </a:r>
            <a:r>
              <a:rPr kumimoji="0" lang="pl-PL" altLang="pl-PL" b="0" i="0" u="none" strike="noStrike" cap="none" normalizeH="0" baseline="0" dirty="0" err="1" smtClean="0">
                <a:ln>
                  <a:noFill/>
                </a:ln>
                <a:solidFill>
                  <a:schemeClr val="tx1"/>
                </a:solidFill>
                <a:effectLst/>
              </a:rPr>
              <a:t>case</a:t>
            </a:r>
            <a:r>
              <a:rPr kumimoji="0" lang="pl-PL" altLang="pl-PL"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smtClean="0">
                <a:ln>
                  <a:noFill/>
                </a:ln>
                <a:solidFill>
                  <a:schemeClr val="tx1"/>
                </a:solidFill>
                <a:effectLst/>
              </a:rPr>
              <a:t>must</a:t>
            </a:r>
            <a:r>
              <a:rPr kumimoji="0" lang="pl-PL" altLang="pl-PL" b="0" i="0" u="none" strike="noStrike" cap="none" normalizeH="0" baseline="0" dirty="0" smtClean="0">
                <a:ln>
                  <a:noFill/>
                </a:ln>
                <a:solidFill>
                  <a:schemeClr val="tx1"/>
                </a:solidFill>
                <a:effectLst/>
              </a:rPr>
              <a:t> </a:t>
            </a:r>
            <a:r>
              <a:rPr kumimoji="0" lang="pl-PL" altLang="pl-PL" b="0" i="0" u="none" strike="noStrike" cap="none" normalizeH="0" baseline="0" dirty="0" err="1" smtClean="0">
                <a:ln>
                  <a:noFill/>
                </a:ln>
                <a:solidFill>
                  <a:schemeClr val="tx1"/>
                </a:solidFill>
                <a:effectLst/>
              </a:rPr>
              <a:t>initialize</a:t>
            </a:r>
            <a:r>
              <a:rPr kumimoji="0" lang="pl-PL" altLang="pl-PL" b="0" i="0" u="none" strike="noStrike" cap="none" normalizeH="0" baseline="0" dirty="0" smtClean="0">
                <a:ln>
                  <a:noFill/>
                </a:ln>
                <a:solidFill>
                  <a:schemeClr val="tx1"/>
                </a:solidFill>
                <a:effectLst/>
              </a:rPr>
              <a:t> the </a:t>
            </a:r>
            <a:r>
              <a:rPr kumimoji="0" lang="pl-PL" altLang="pl-PL" b="0" i="0" u="none" strike="noStrike" cap="none" normalizeH="0" baseline="0" dirty="0" smtClean="0">
                <a:ln>
                  <a:noFill/>
                </a:ln>
                <a:solidFill>
                  <a:srgbClr val="222222"/>
                </a:solidFill>
                <a:effectLst/>
                <a:latin typeface="Arial Unicode MS"/>
              </a:rPr>
              <a:t>CNI_COMMAND</a:t>
            </a:r>
            <a:r>
              <a:rPr kumimoji="0" lang="pl-PL" altLang="pl-PL" b="0" i="0" u="none" strike="noStrike" cap="none" normalizeH="0" baseline="0" dirty="0" smtClean="0">
                <a:ln>
                  <a:noFill/>
                </a:ln>
                <a:solidFill>
                  <a:schemeClr val="tx1"/>
                </a:solidFill>
                <a:effectLst/>
              </a:rPr>
              <a:t> environment </a:t>
            </a:r>
            <a:r>
              <a:rPr kumimoji="0" lang="pl-PL" altLang="pl-PL" b="0" i="0" u="none" strike="noStrike" cap="none" normalizeH="0" baseline="0" dirty="0" err="1" smtClean="0">
                <a:ln>
                  <a:noFill/>
                </a:ln>
                <a:solidFill>
                  <a:schemeClr val="tx1"/>
                </a:solidFill>
                <a:effectLst/>
              </a:rPr>
              <a:t>variable</a:t>
            </a:r>
            <a:r>
              <a:rPr kumimoji="0" lang="pl-PL" altLang="pl-PL"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smtClean="0">
                <a:ln>
                  <a:noFill/>
                </a:ln>
                <a:solidFill>
                  <a:schemeClr val="tx1"/>
                </a:solidFill>
                <a:effectLst/>
              </a:rPr>
              <a:t>which</a:t>
            </a:r>
            <a:r>
              <a:rPr kumimoji="0" lang="pl-PL" altLang="pl-PL" b="0" i="0" u="none" strike="noStrike" cap="none" normalizeH="0" baseline="0" dirty="0" smtClean="0">
                <a:ln>
                  <a:noFill/>
                </a:ln>
                <a:solidFill>
                  <a:schemeClr val="tx1"/>
                </a:solidFill>
                <a:effectLst/>
              </a:rPr>
              <a:t> </a:t>
            </a:r>
            <a:r>
              <a:rPr kumimoji="0" lang="pl-PL" altLang="pl-PL" b="0" i="0" u="none" strike="noStrike" cap="none" normalizeH="0" baseline="0" dirty="0" err="1" smtClean="0">
                <a:ln>
                  <a:noFill/>
                </a:ln>
                <a:solidFill>
                  <a:schemeClr val="tx1"/>
                </a:solidFill>
                <a:effectLst/>
              </a:rPr>
              <a:t>contains</a:t>
            </a:r>
            <a:r>
              <a:rPr kumimoji="0" lang="pl-PL" altLang="pl-PL" b="0" i="0" u="none" strike="noStrike" cap="none" normalizeH="0" baseline="0" dirty="0" smtClean="0">
                <a:ln>
                  <a:noFill/>
                </a:ln>
                <a:solidFill>
                  <a:schemeClr val="tx1"/>
                </a:solidFill>
                <a:effectLst/>
              </a:rPr>
              <a:t> the </a:t>
            </a:r>
            <a:r>
              <a:rPr kumimoji="0" lang="pl-PL" altLang="pl-PL" b="0" i="0" u="none" strike="noStrike" cap="none" normalizeH="0" baseline="0" dirty="0" err="1" smtClean="0">
                <a:ln>
                  <a:noFill/>
                </a:ln>
                <a:solidFill>
                  <a:schemeClr val="tx1"/>
                </a:solidFill>
                <a:effectLst/>
              </a:rPr>
              <a:t>desired</a:t>
            </a:r>
            <a:r>
              <a:rPr kumimoji="0" lang="pl-PL" altLang="pl-PL" b="0" i="0" u="none" strike="noStrike" cap="none" normalizeH="0" baseline="0" dirty="0" smtClean="0">
                <a:ln>
                  <a:noFill/>
                </a:ln>
                <a:solidFill>
                  <a:schemeClr val="tx1"/>
                </a:solidFill>
                <a:effectLst/>
              </a:rPr>
              <a:t> </a:t>
            </a:r>
            <a:r>
              <a:rPr kumimoji="0" lang="pl-PL" altLang="pl-PL" b="0" i="0" u="none" strike="noStrike" cap="none" normalizeH="0" baseline="0" dirty="0" err="1" smtClean="0">
                <a:ln>
                  <a:noFill/>
                </a:ln>
                <a:solidFill>
                  <a:schemeClr val="tx1"/>
                </a:solidFill>
                <a:effectLst/>
              </a:rPr>
              <a:t>command</a:t>
            </a:r>
            <a:r>
              <a:rPr kumimoji="0" lang="pl-PL" altLang="pl-PL"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smtClean="0">
                <a:ln>
                  <a:noFill/>
                </a:ln>
                <a:solidFill>
                  <a:schemeClr val="tx1"/>
                </a:solidFill>
                <a:effectLst/>
              </a:rPr>
              <a:t>The most </a:t>
            </a:r>
            <a:r>
              <a:rPr kumimoji="0" lang="pl-PL" altLang="pl-PL" b="0" i="0" u="none" strike="noStrike" cap="none" normalizeH="0" baseline="0" dirty="0" err="1" smtClean="0">
                <a:ln>
                  <a:noFill/>
                </a:ln>
                <a:solidFill>
                  <a:schemeClr val="tx1"/>
                </a:solidFill>
                <a:effectLst/>
              </a:rPr>
              <a:t>important</a:t>
            </a:r>
            <a:r>
              <a:rPr kumimoji="0" lang="pl-PL" altLang="pl-PL" b="0" i="0" u="none" strike="noStrike" cap="none" normalizeH="0" baseline="0" dirty="0" smtClean="0">
                <a:ln>
                  <a:noFill/>
                </a:ln>
                <a:solidFill>
                  <a:schemeClr val="tx1"/>
                </a:solidFill>
                <a:effectLst/>
              </a:rPr>
              <a:t> </a:t>
            </a:r>
            <a:r>
              <a:rPr kumimoji="0" lang="pl-PL" altLang="pl-PL" b="0" i="0" u="none" strike="noStrike" cap="none" normalizeH="0" baseline="0" dirty="0" err="1" smtClean="0">
                <a:ln>
                  <a:noFill/>
                </a:ln>
                <a:solidFill>
                  <a:schemeClr val="tx1"/>
                </a:solidFill>
                <a:effectLst/>
              </a:rPr>
              <a:t>command</a:t>
            </a:r>
            <a:r>
              <a:rPr kumimoji="0" lang="pl-PL" altLang="pl-PL" b="0" i="0" u="none" strike="noStrike" cap="none" normalizeH="0" baseline="0" dirty="0" smtClean="0">
                <a:ln>
                  <a:noFill/>
                </a:ln>
                <a:solidFill>
                  <a:schemeClr val="tx1"/>
                </a:solidFill>
                <a:effectLst/>
              </a:rPr>
              <a:t> </a:t>
            </a:r>
            <a:r>
              <a:rPr kumimoji="0" lang="pl-PL" altLang="pl-PL" b="0" i="0" u="none" strike="noStrike" cap="none" normalizeH="0" baseline="0" dirty="0" err="1" smtClean="0">
                <a:ln>
                  <a:noFill/>
                </a:ln>
                <a:solidFill>
                  <a:schemeClr val="tx1"/>
                </a:solidFill>
                <a:effectLst/>
              </a:rPr>
              <a:t>is</a:t>
            </a:r>
            <a:r>
              <a:rPr kumimoji="0" lang="pl-PL" altLang="pl-PL" b="0" i="0" u="none" strike="noStrike" cap="none" normalizeH="0" baseline="0" dirty="0" smtClean="0">
                <a:ln>
                  <a:noFill/>
                </a:ln>
                <a:solidFill>
                  <a:schemeClr val="tx1"/>
                </a:solidFill>
                <a:effectLst/>
              </a:rPr>
              <a:t> </a:t>
            </a:r>
            <a:r>
              <a:rPr kumimoji="0" lang="pl-PL" altLang="pl-PL" b="0" i="0" u="none" strike="noStrike" cap="none" normalizeH="0" baseline="0" dirty="0" smtClean="0">
                <a:ln>
                  <a:noFill/>
                </a:ln>
                <a:solidFill>
                  <a:srgbClr val="222222"/>
                </a:solidFill>
                <a:effectLst/>
                <a:latin typeface="Arial Unicode MS"/>
              </a:rPr>
              <a:t>ADD</a:t>
            </a:r>
            <a:r>
              <a:rPr kumimoji="0" lang="pl-PL" altLang="pl-PL"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smtClean="0">
                <a:ln>
                  <a:noFill/>
                </a:ln>
                <a:solidFill>
                  <a:schemeClr val="tx1"/>
                </a:solidFill>
                <a:effectLst/>
              </a:rPr>
              <a:t>it</a:t>
            </a:r>
            <a:r>
              <a:rPr kumimoji="0" lang="pl-PL" altLang="pl-PL" b="0" i="0" u="none" strike="noStrike" cap="none" normalizeH="0" baseline="0" dirty="0" smtClean="0">
                <a:ln>
                  <a:noFill/>
                </a:ln>
                <a:solidFill>
                  <a:schemeClr val="tx1"/>
                </a:solidFill>
                <a:effectLst/>
              </a:rPr>
              <a:t> </a:t>
            </a:r>
            <a:r>
              <a:rPr kumimoji="0" lang="pl-PL" altLang="pl-PL" b="0" i="0" u="none" strike="noStrike" cap="none" normalizeH="0" baseline="0" dirty="0" err="1" smtClean="0">
                <a:ln>
                  <a:noFill/>
                </a:ln>
                <a:solidFill>
                  <a:schemeClr val="tx1"/>
                </a:solidFill>
                <a:effectLst/>
              </a:rPr>
              <a:t>is</a:t>
            </a:r>
            <a:r>
              <a:rPr kumimoji="0" lang="pl-PL" altLang="pl-PL" b="0" i="0" u="none" strike="noStrike" cap="none" normalizeH="0" baseline="0" dirty="0" smtClean="0">
                <a:ln>
                  <a:noFill/>
                </a:ln>
                <a:solidFill>
                  <a:schemeClr val="tx1"/>
                </a:solidFill>
                <a:effectLst/>
              </a:rPr>
              <a:t> </a:t>
            </a:r>
            <a:r>
              <a:rPr kumimoji="0" lang="pl-PL" altLang="pl-PL" b="0" i="0" u="none" strike="noStrike" cap="none" normalizeH="0" baseline="0" dirty="0" err="1" smtClean="0">
                <a:ln>
                  <a:noFill/>
                </a:ln>
                <a:solidFill>
                  <a:schemeClr val="tx1"/>
                </a:solidFill>
                <a:effectLst/>
              </a:rPr>
              <a:t>executed</a:t>
            </a:r>
            <a:r>
              <a:rPr kumimoji="0" lang="pl-PL" altLang="pl-PL" b="0" i="0" u="none" strike="noStrike" cap="none" normalizeH="0" baseline="0" dirty="0" smtClean="0">
                <a:ln>
                  <a:noFill/>
                </a:ln>
                <a:solidFill>
                  <a:schemeClr val="tx1"/>
                </a:solidFill>
                <a:effectLst/>
              </a:rPr>
              <a:t> </a:t>
            </a:r>
            <a:r>
              <a:rPr kumimoji="0" lang="pl-PL" altLang="pl-PL" b="0" i="0" u="none" strike="noStrike" cap="none" normalizeH="0" baseline="0" dirty="0" err="1" smtClean="0">
                <a:ln>
                  <a:noFill/>
                </a:ln>
                <a:solidFill>
                  <a:schemeClr val="tx1"/>
                </a:solidFill>
                <a:effectLst/>
              </a:rPr>
              <a:t>each</a:t>
            </a:r>
            <a:r>
              <a:rPr kumimoji="0" lang="pl-PL" altLang="pl-PL" b="0" i="0" u="none" strike="noStrike" cap="none" normalizeH="0" baseline="0" dirty="0" smtClean="0">
                <a:ln>
                  <a:noFill/>
                </a:ln>
                <a:solidFill>
                  <a:schemeClr val="tx1"/>
                </a:solidFill>
                <a:effectLst/>
              </a:rPr>
              <a:t> </a:t>
            </a:r>
            <a:r>
              <a:rPr kumimoji="0" lang="pl-PL" altLang="pl-PL" b="0" i="0" u="none" strike="noStrike" cap="none" normalizeH="0" baseline="0" dirty="0" err="1" smtClean="0">
                <a:ln>
                  <a:noFill/>
                </a:ln>
                <a:solidFill>
                  <a:schemeClr val="tx1"/>
                </a:solidFill>
                <a:effectLst/>
              </a:rPr>
              <a:t>time</a:t>
            </a:r>
            <a:r>
              <a:rPr kumimoji="0" lang="pl-PL" altLang="pl-PL" b="0" i="0" u="none" strike="noStrike" cap="none" normalizeH="0" baseline="0" dirty="0" smtClean="0">
                <a:ln>
                  <a:noFill/>
                </a:ln>
                <a:solidFill>
                  <a:schemeClr val="tx1"/>
                </a:solidFill>
                <a:effectLst/>
              </a:rPr>
              <a:t> </a:t>
            </a:r>
            <a:r>
              <a:rPr kumimoji="0" lang="pl-PL" altLang="pl-PL" b="0" i="0" u="none" strike="noStrike" cap="none" normalizeH="0" baseline="0" dirty="0" err="1" smtClean="0">
                <a:ln>
                  <a:noFill/>
                </a:ln>
                <a:solidFill>
                  <a:schemeClr val="tx1"/>
                </a:solidFill>
                <a:effectLst/>
              </a:rPr>
              <a:t>after</a:t>
            </a:r>
            <a:r>
              <a:rPr kumimoji="0" lang="pl-PL" altLang="pl-PL" b="0" i="0" u="none" strike="noStrike" cap="none" normalizeH="0" baseline="0" dirty="0" smtClean="0">
                <a:ln>
                  <a:noFill/>
                </a:ln>
                <a:solidFill>
                  <a:schemeClr val="tx1"/>
                </a:solidFill>
                <a:effectLst/>
              </a:rPr>
              <a:t> a </a:t>
            </a:r>
            <a:r>
              <a:rPr kumimoji="0" lang="pl-PL" altLang="pl-PL" b="0" i="0" u="none" strike="noStrike" cap="none" normalizeH="0" baseline="0" dirty="0" err="1" smtClean="0">
                <a:ln>
                  <a:noFill/>
                </a:ln>
                <a:solidFill>
                  <a:schemeClr val="tx1"/>
                </a:solidFill>
                <a:effectLst/>
              </a:rPr>
              <a:t>container</a:t>
            </a:r>
            <a:r>
              <a:rPr kumimoji="0" lang="pl-PL" altLang="pl-PL" b="0" i="0" u="none" strike="noStrike" cap="none" normalizeH="0" baseline="0" dirty="0" smtClean="0">
                <a:ln>
                  <a:noFill/>
                </a:ln>
                <a:solidFill>
                  <a:schemeClr val="tx1"/>
                </a:solidFill>
                <a:effectLst/>
              </a:rPr>
              <a:t> </a:t>
            </a:r>
            <a:r>
              <a:rPr kumimoji="0" lang="pl-PL" altLang="pl-PL" b="0" i="0" u="none" strike="noStrike" cap="none" normalizeH="0" baseline="0" dirty="0" err="1" smtClean="0">
                <a:ln>
                  <a:noFill/>
                </a:ln>
                <a:solidFill>
                  <a:schemeClr val="tx1"/>
                </a:solidFill>
                <a:effectLst/>
              </a:rPr>
              <a:t>is</a:t>
            </a:r>
            <a:r>
              <a:rPr kumimoji="0" lang="pl-PL" altLang="pl-PL" b="0" i="0" u="none" strike="noStrike" cap="none" normalizeH="0" baseline="0" dirty="0" smtClean="0">
                <a:ln>
                  <a:noFill/>
                </a:ln>
                <a:solidFill>
                  <a:schemeClr val="tx1"/>
                </a:solidFill>
                <a:effectLst/>
              </a:rPr>
              <a:t> </a:t>
            </a:r>
            <a:r>
              <a:rPr kumimoji="0" lang="pl-PL" altLang="pl-PL" b="0" i="0" u="none" strike="noStrike" cap="none" normalizeH="0" baseline="0" dirty="0" err="1" smtClean="0">
                <a:ln>
                  <a:noFill/>
                </a:ln>
                <a:solidFill>
                  <a:schemeClr val="tx1"/>
                </a:solidFill>
                <a:effectLst/>
              </a:rPr>
              <a:t>created</a:t>
            </a:r>
            <a:r>
              <a:rPr kumimoji="0" lang="pl-PL" altLang="pl-PL"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smtClean="0">
                <a:ln>
                  <a:noFill/>
                </a:ln>
                <a:solidFill>
                  <a:schemeClr val="tx1"/>
                </a:solidFill>
                <a:effectLst/>
              </a:rPr>
              <a:t>and </a:t>
            </a:r>
            <a:r>
              <a:rPr kumimoji="0" lang="pl-PL" altLang="pl-PL" b="0" i="0" u="none" strike="noStrike" cap="none" normalizeH="0" baseline="0" dirty="0" err="1" smtClean="0">
                <a:ln>
                  <a:noFill/>
                </a:ln>
                <a:solidFill>
                  <a:schemeClr val="tx1"/>
                </a:solidFill>
                <a:effectLst/>
              </a:rPr>
              <a:t>it</a:t>
            </a:r>
            <a:r>
              <a:rPr kumimoji="0" lang="pl-PL" altLang="pl-PL" b="0" i="0" u="none" strike="noStrike" cap="none" normalizeH="0" baseline="0" dirty="0" smtClean="0">
                <a:ln>
                  <a:noFill/>
                </a:ln>
                <a:solidFill>
                  <a:schemeClr val="tx1"/>
                </a:solidFill>
                <a:effectLst/>
              </a:rPr>
              <a:t> </a:t>
            </a:r>
            <a:r>
              <a:rPr kumimoji="0" lang="pl-PL" altLang="pl-PL" b="0" i="0" u="none" strike="noStrike" cap="none" normalizeH="0" baseline="0" dirty="0" err="1" smtClean="0">
                <a:ln>
                  <a:noFill/>
                </a:ln>
                <a:solidFill>
                  <a:schemeClr val="tx1"/>
                </a:solidFill>
                <a:effectLst/>
              </a:rPr>
              <a:t>is</a:t>
            </a:r>
            <a:r>
              <a:rPr kumimoji="0" lang="pl-PL" altLang="pl-PL" b="0" i="0" u="none" strike="noStrike" cap="none" normalizeH="0" baseline="0" dirty="0" smtClean="0">
                <a:ln>
                  <a:noFill/>
                </a:ln>
                <a:solidFill>
                  <a:schemeClr val="tx1"/>
                </a:solidFill>
                <a:effectLst/>
              </a:rPr>
              <a:t> </a:t>
            </a:r>
            <a:r>
              <a:rPr kumimoji="0" lang="pl-PL" altLang="pl-PL" b="0" i="0" u="none" strike="noStrike" cap="none" normalizeH="0" baseline="0" dirty="0" err="1" smtClean="0">
                <a:ln>
                  <a:noFill/>
                </a:ln>
                <a:solidFill>
                  <a:schemeClr val="tx1"/>
                </a:solidFill>
                <a:effectLst/>
              </a:rPr>
              <a:t>responsible</a:t>
            </a:r>
            <a:r>
              <a:rPr kumimoji="0" lang="pl-PL" altLang="pl-PL" b="0" i="0" u="none" strike="noStrike" cap="none" normalizeH="0" baseline="0" dirty="0" smtClean="0">
                <a:ln>
                  <a:noFill/>
                </a:ln>
                <a:solidFill>
                  <a:schemeClr val="tx1"/>
                </a:solidFill>
                <a:effectLst/>
              </a:rPr>
              <a:t> for </a:t>
            </a:r>
            <a:r>
              <a:rPr kumimoji="0" lang="pl-PL" altLang="pl-PL" b="0" i="0" u="none" strike="noStrike" cap="none" normalizeH="0" baseline="0" dirty="0" err="1" smtClean="0">
                <a:ln>
                  <a:noFill/>
                </a:ln>
                <a:solidFill>
                  <a:schemeClr val="tx1"/>
                </a:solidFill>
                <a:effectLst/>
              </a:rPr>
              <a:t>allocating</a:t>
            </a:r>
            <a:r>
              <a:rPr kumimoji="0" lang="pl-PL" altLang="pl-PL" b="0" i="0" u="none" strike="noStrike" cap="none" normalizeH="0" baseline="0" dirty="0" smtClean="0">
                <a:ln>
                  <a:noFill/>
                </a:ln>
                <a:solidFill>
                  <a:schemeClr val="tx1"/>
                </a:solidFill>
                <a:effectLst/>
              </a:rPr>
              <a:t> a network </a:t>
            </a:r>
            <a:r>
              <a:rPr kumimoji="0" lang="pl-PL" altLang="pl-PL" b="0" i="0" u="none" strike="noStrike" cap="none" normalizeH="0" baseline="0" dirty="0" err="1" smtClean="0">
                <a:ln>
                  <a:noFill/>
                </a:ln>
                <a:solidFill>
                  <a:schemeClr val="tx1"/>
                </a:solidFill>
                <a:effectLst/>
              </a:rPr>
              <a:t>interface</a:t>
            </a:r>
            <a:r>
              <a:rPr kumimoji="0" lang="pl-PL" altLang="pl-PL" b="0" i="0" u="none" strike="noStrike" cap="none" normalizeH="0" baseline="0" dirty="0" smtClean="0">
                <a:ln>
                  <a:noFill/>
                </a:ln>
                <a:solidFill>
                  <a:schemeClr val="tx1"/>
                </a:solidFill>
                <a:effectLst/>
              </a:rPr>
              <a:t> to the </a:t>
            </a:r>
            <a:r>
              <a:rPr kumimoji="0" lang="pl-PL" altLang="pl-PL" b="0" i="0" u="none" strike="noStrike" cap="none" normalizeH="0" baseline="0" dirty="0" err="1" smtClean="0">
                <a:ln>
                  <a:noFill/>
                </a:ln>
                <a:solidFill>
                  <a:schemeClr val="tx1"/>
                </a:solidFill>
                <a:effectLst/>
              </a:rPr>
              <a:t>container</a:t>
            </a:r>
            <a:r>
              <a:rPr kumimoji="0" lang="pl-PL" altLang="pl-PL"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072447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HOW CNI  FITS IN</a:t>
            </a:r>
            <a:endParaRPr lang="pl-PL" dirty="0"/>
          </a:p>
        </p:txBody>
      </p:sp>
      <p:pic>
        <p:nvPicPr>
          <p:cNvPr id="6" name="Obraz 5"/>
          <p:cNvPicPr>
            <a:picLocks noChangeAspect="1"/>
          </p:cNvPicPr>
          <p:nvPr/>
        </p:nvPicPr>
        <p:blipFill>
          <a:blip r:embed="rId2"/>
          <a:stretch>
            <a:fillRect/>
          </a:stretch>
        </p:blipFill>
        <p:spPr>
          <a:xfrm>
            <a:off x="1916723" y="2223042"/>
            <a:ext cx="8124092" cy="3712205"/>
          </a:xfrm>
          <a:prstGeom prst="rect">
            <a:avLst/>
          </a:prstGeom>
        </p:spPr>
      </p:pic>
    </p:spTree>
    <p:extLst>
      <p:ext uri="{BB962C8B-B14F-4D97-AF65-F5344CB8AC3E}">
        <p14:creationId xmlns:p14="http://schemas.microsoft.com/office/powerpoint/2010/main" val="36071850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CNI </a:t>
            </a:r>
            <a:r>
              <a:rPr lang="pl-PL" dirty="0" err="1" smtClean="0"/>
              <a:t>interaction</a:t>
            </a:r>
            <a:endParaRPr lang="pl-PL" dirty="0"/>
          </a:p>
        </p:txBody>
      </p:sp>
      <p:sp>
        <p:nvSpPr>
          <p:cNvPr id="3" name="Symbol zastępczy zawartości 2"/>
          <p:cNvSpPr>
            <a:spLocks noGrp="1"/>
          </p:cNvSpPr>
          <p:nvPr>
            <p:ph sz="quarter" idx="13"/>
          </p:nvPr>
        </p:nvSpPr>
        <p:spPr/>
        <p:txBody>
          <a:bodyPr/>
          <a:lstStyle/>
          <a:p>
            <a:r>
              <a:rPr lang="en-US" dirty="0"/>
              <a:t>Basic commands: ADD, DEL, CHECK and VERSION</a:t>
            </a:r>
            <a:endParaRPr lang="pl-PL" dirty="0" smtClean="0"/>
          </a:p>
          <a:p>
            <a:r>
              <a:rPr lang="pl-PL" dirty="0" err="1" smtClean="0"/>
              <a:t>Plugins</a:t>
            </a:r>
            <a:r>
              <a:rPr lang="pl-PL" dirty="0" smtClean="0"/>
              <a:t> </a:t>
            </a:r>
            <a:r>
              <a:rPr lang="pl-PL" dirty="0" err="1"/>
              <a:t>are</a:t>
            </a:r>
            <a:r>
              <a:rPr lang="pl-PL" dirty="0"/>
              <a:t> </a:t>
            </a:r>
            <a:r>
              <a:rPr lang="pl-PL" dirty="0" err="1"/>
              <a:t>executables</a:t>
            </a:r>
            <a:endParaRPr lang="pl-PL" dirty="0"/>
          </a:p>
          <a:p>
            <a:r>
              <a:rPr lang="en-US" dirty="0" smtClean="0"/>
              <a:t>Spawned </a:t>
            </a:r>
            <a:r>
              <a:rPr lang="en-US" dirty="0"/>
              <a:t>by the runtime when network operations are desired</a:t>
            </a:r>
          </a:p>
          <a:p>
            <a:r>
              <a:rPr lang="it-IT" dirty="0" smtClean="0"/>
              <a:t>Fed </a:t>
            </a:r>
            <a:r>
              <a:rPr lang="it-IT" dirty="0"/>
              <a:t>JSON configuration via stdin</a:t>
            </a:r>
          </a:p>
          <a:p>
            <a:r>
              <a:rPr lang="en-US" dirty="0" smtClean="0"/>
              <a:t>Also </a:t>
            </a:r>
            <a:r>
              <a:rPr lang="en-US" dirty="0"/>
              <a:t>fed container-specific data via </a:t>
            </a:r>
            <a:r>
              <a:rPr lang="en-US" dirty="0" err="1"/>
              <a:t>stdin</a:t>
            </a:r>
            <a:endParaRPr lang="en-US" dirty="0"/>
          </a:p>
          <a:p>
            <a:r>
              <a:rPr lang="en-US" dirty="0" smtClean="0"/>
              <a:t>Report </a:t>
            </a:r>
            <a:r>
              <a:rPr lang="en-US" dirty="0"/>
              <a:t>structured result via </a:t>
            </a:r>
            <a:r>
              <a:rPr lang="en-US" dirty="0" err="1"/>
              <a:t>stdout</a:t>
            </a:r>
            <a:endParaRPr lang="pl-PL" dirty="0"/>
          </a:p>
        </p:txBody>
      </p:sp>
    </p:spTree>
    <p:extLst>
      <p:ext uri="{BB962C8B-B14F-4D97-AF65-F5344CB8AC3E}">
        <p14:creationId xmlns:p14="http://schemas.microsoft.com/office/powerpoint/2010/main" val="21293819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13774" y="706440"/>
            <a:ext cx="10364451" cy="1596177"/>
          </a:xfrm>
        </p:spPr>
        <p:txBody>
          <a:bodyPr/>
          <a:lstStyle/>
          <a:p>
            <a:r>
              <a:rPr lang="pl-PL" dirty="0" smtClean="0"/>
              <a:t>CNI </a:t>
            </a:r>
            <a:r>
              <a:rPr lang="pl-PL" dirty="0" err="1" smtClean="0"/>
              <a:t>Configuration</a:t>
            </a:r>
            <a:endParaRPr lang="pl-PL" dirty="0"/>
          </a:p>
        </p:txBody>
      </p:sp>
      <p:sp>
        <p:nvSpPr>
          <p:cNvPr id="3" name="Symbol zastępczy zawartości 2"/>
          <p:cNvSpPr>
            <a:spLocks noGrp="1"/>
          </p:cNvSpPr>
          <p:nvPr>
            <p:ph sz="quarter" idx="13"/>
          </p:nvPr>
        </p:nvSpPr>
        <p:spPr>
          <a:xfrm>
            <a:off x="913774" y="2144353"/>
            <a:ext cx="7860949" cy="3617539"/>
          </a:xfrm>
        </p:spPr>
        <p:txBody>
          <a:bodyPr>
            <a:normAutofit fontScale="92500" lnSpcReduction="10000"/>
          </a:bodyPr>
          <a:lstStyle/>
          <a:p>
            <a:r>
              <a:rPr lang="pl-PL" b="1" cap="none" dirty="0"/>
              <a:t>c</a:t>
            </a:r>
            <a:r>
              <a:rPr lang="en-US" b="1" cap="none" dirty="0" err="1" smtClean="0"/>
              <a:t>ni</a:t>
            </a:r>
            <a:r>
              <a:rPr lang="pl-PL" b="1" cap="none" dirty="0" smtClean="0"/>
              <a:t>V</a:t>
            </a:r>
            <a:r>
              <a:rPr lang="en-US" b="1" cap="none" dirty="0" err="1" smtClean="0"/>
              <a:t>ersion</a:t>
            </a:r>
            <a:r>
              <a:rPr lang="en-US" b="1" cap="none" dirty="0" smtClean="0"/>
              <a:t> </a:t>
            </a:r>
            <a:r>
              <a:rPr lang="en-US" cap="none" dirty="0" smtClean="0"/>
              <a:t>(string): semantic version 2.0 of CNI specification to which this configuration conforms.</a:t>
            </a:r>
          </a:p>
          <a:p>
            <a:r>
              <a:rPr lang="pl-PL" b="1" cap="none" dirty="0"/>
              <a:t>n</a:t>
            </a:r>
            <a:r>
              <a:rPr lang="en-US" b="1" cap="none" dirty="0" err="1" smtClean="0"/>
              <a:t>ame</a:t>
            </a:r>
            <a:r>
              <a:rPr lang="en-US" b="1" cap="none" dirty="0" smtClean="0"/>
              <a:t> </a:t>
            </a:r>
            <a:r>
              <a:rPr lang="en-US" cap="none" dirty="0" smtClean="0"/>
              <a:t>(string): network name. This should be unique across all containers on the host (or other administrative domain).</a:t>
            </a:r>
          </a:p>
          <a:p>
            <a:r>
              <a:rPr lang="pl-PL" b="1" cap="none" dirty="0" smtClean="0"/>
              <a:t>t</a:t>
            </a:r>
            <a:r>
              <a:rPr lang="en-US" b="1" cap="none" dirty="0" err="1" smtClean="0"/>
              <a:t>ype</a:t>
            </a:r>
            <a:r>
              <a:rPr lang="en-US" b="1" cap="none" dirty="0" smtClean="0"/>
              <a:t> </a:t>
            </a:r>
            <a:r>
              <a:rPr lang="en-US" cap="none" dirty="0" smtClean="0"/>
              <a:t>(string): refers to the filename of the </a:t>
            </a:r>
            <a:r>
              <a:rPr lang="en-US" cap="none" dirty="0" err="1" smtClean="0"/>
              <a:t>cni</a:t>
            </a:r>
            <a:r>
              <a:rPr lang="en-US" cap="none" dirty="0" smtClean="0"/>
              <a:t> plugin executable.</a:t>
            </a:r>
          </a:p>
          <a:p>
            <a:r>
              <a:rPr lang="pl-PL" cap="none" dirty="0" err="1"/>
              <a:t>a</a:t>
            </a:r>
            <a:r>
              <a:rPr lang="en-US" cap="none" dirty="0" err="1" smtClean="0"/>
              <a:t>rgs</a:t>
            </a:r>
            <a:r>
              <a:rPr lang="en-US" cap="none" dirty="0" smtClean="0"/>
              <a:t> (dictionary, optional): additional arguments provided by the container runtime. For example a dictionary of labels could be passed to CNI plugins by adding them to a labels field under </a:t>
            </a:r>
            <a:r>
              <a:rPr lang="en-US" cap="none" dirty="0" err="1" smtClean="0"/>
              <a:t>args</a:t>
            </a:r>
            <a:r>
              <a:rPr lang="en-US" cap="none" dirty="0" smtClean="0"/>
              <a:t>.</a:t>
            </a:r>
          </a:p>
          <a:p>
            <a:r>
              <a:rPr lang="pl-PL" b="1" cap="none" dirty="0" err="1"/>
              <a:t>i</a:t>
            </a:r>
            <a:r>
              <a:rPr lang="en-US" b="1" cap="none" dirty="0" smtClean="0"/>
              <a:t>pam (dictionary, optional): dictionary with </a:t>
            </a:r>
            <a:r>
              <a:rPr lang="en-US" b="1" cap="none" dirty="0" err="1" smtClean="0"/>
              <a:t>ipam</a:t>
            </a:r>
            <a:r>
              <a:rPr lang="en-US" b="1" cap="none" dirty="0" smtClean="0"/>
              <a:t> specific values</a:t>
            </a:r>
          </a:p>
          <a:p>
            <a:endParaRPr lang="pl-PL" dirty="0"/>
          </a:p>
        </p:txBody>
      </p:sp>
      <p:pic>
        <p:nvPicPr>
          <p:cNvPr id="5" name="Obraz 4"/>
          <p:cNvPicPr>
            <a:picLocks noChangeAspect="1"/>
          </p:cNvPicPr>
          <p:nvPr/>
        </p:nvPicPr>
        <p:blipFill>
          <a:blip r:embed="rId2"/>
          <a:stretch>
            <a:fillRect/>
          </a:stretch>
        </p:blipFill>
        <p:spPr>
          <a:xfrm>
            <a:off x="9340698" y="706440"/>
            <a:ext cx="2386880" cy="2624085"/>
          </a:xfrm>
          <a:prstGeom prst="rect">
            <a:avLst/>
          </a:prstGeom>
        </p:spPr>
      </p:pic>
      <p:sp>
        <p:nvSpPr>
          <p:cNvPr id="6" name="Strzałka w prawo 5"/>
          <p:cNvSpPr/>
          <p:nvPr/>
        </p:nvSpPr>
        <p:spPr>
          <a:xfrm rot="20323171">
            <a:off x="7973958" y="2600347"/>
            <a:ext cx="1524216" cy="567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891106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Intro</a:t>
            </a:r>
            <a:endParaRPr lang="pl-PL" dirty="0"/>
          </a:p>
        </p:txBody>
      </p:sp>
      <p:sp>
        <p:nvSpPr>
          <p:cNvPr id="3" name="Symbol zastępczy zawartości 2"/>
          <p:cNvSpPr>
            <a:spLocks noGrp="1"/>
          </p:cNvSpPr>
          <p:nvPr>
            <p:ph sz="quarter" idx="13"/>
          </p:nvPr>
        </p:nvSpPr>
        <p:spPr/>
        <p:txBody>
          <a:bodyPr>
            <a:normAutofit lnSpcReduction="10000"/>
          </a:bodyPr>
          <a:lstStyle/>
          <a:p>
            <a:r>
              <a:rPr lang="pl-PL" cap="none" dirty="0" err="1" smtClean="0"/>
              <a:t>When</a:t>
            </a:r>
            <a:r>
              <a:rPr lang="pl-PL" cap="none" dirty="0" smtClean="0"/>
              <a:t> I </a:t>
            </a:r>
            <a:r>
              <a:rPr lang="pl-PL" cap="none" dirty="0" err="1" smtClean="0"/>
              <a:t>started</a:t>
            </a:r>
            <a:r>
              <a:rPr lang="pl-PL" cap="none" dirty="0" smtClean="0"/>
              <a:t> to </a:t>
            </a:r>
            <a:r>
              <a:rPr lang="pl-PL" cap="none" dirty="0" err="1" smtClean="0"/>
              <a:t>learn</a:t>
            </a:r>
            <a:r>
              <a:rPr lang="pl-PL" cap="none" dirty="0" smtClean="0"/>
              <a:t>/</a:t>
            </a:r>
            <a:r>
              <a:rPr lang="pl-PL" cap="none" dirty="0" err="1" smtClean="0"/>
              <a:t>teach</a:t>
            </a:r>
            <a:r>
              <a:rPr lang="pl-PL" cap="none" dirty="0" smtClean="0"/>
              <a:t> </a:t>
            </a:r>
            <a:r>
              <a:rPr lang="pl-PL" cap="none" dirty="0" err="1" smtClean="0"/>
              <a:t>kubernetes</a:t>
            </a:r>
            <a:r>
              <a:rPr lang="pl-PL" cap="none" dirty="0" smtClean="0"/>
              <a:t> </a:t>
            </a:r>
            <a:r>
              <a:rPr lang="pl-PL" cap="none" dirty="0" err="1" smtClean="0"/>
              <a:t>it</a:t>
            </a:r>
            <a:r>
              <a:rPr lang="pl-PL" cap="none" dirty="0" smtClean="0"/>
              <a:t> was </a:t>
            </a:r>
            <a:r>
              <a:rPr lang="pl-PL" cap="none" dirty="0" err="1" smtClean="0"/>
              <a:t>very</a:t>
            </a:r>
            <a:r>
              <a:rPr lang="pl-PL" cap="none" dirty="0" smtClean="0"/>
              <a:t> </a:t>
            </a:r>
            <a:r>
              <a:rPr lang="pl-PL" cap="none" dirty="0" err="1" smtClean="0"/>
              <a:t>diffcult</a:t>
            </a:r>
            <a:r>
              <a:rPr lang="pl-PL" cap="none" dirty="0" smtClean="0"/>
              <a:t> to </a:t>
            </a:r>
            <a:r>
              <a:rPr lang="pl-PL" cap="none" dirty="0" err="1" smtClean="0"/>
              <a:t>understand</a:t>
            </a:r>
            <a:r>
              <a:rPr lang="pl-PL" cap="none" dirty="0" smtClean="0"/>
              <a:t> </a:t>
            </a:r>
            <a:r>
              <a:rPr lang="en-US" cap="none" dirty="0" smtClean="0"/>
              <a:t>internals of </a:t>
            </a:r>
            <a:r>
              <a:rPr lang="pl-PL" b="1" cap="none" dirty="0" err="1"/>
              <a:t>K</a:t>
            </a:r>
            <a:r>
              <a:rPr lang="en-US" b="1" cap="none" dirty="0" err="1" smtClean="0"/>
              <a:t>ubernetes</a:t>
            </a:r>
            <a:r>
              <a:rPr lang="en-US" b="1" cap="none" dirty="0" smtClean="0"/>
              <a:t> networking</a:t>
            </a:r>
            <a:r>
              <a:rPr lang="en-US" cap="none" dirty="0" smtClean="0"/>
              <a:t>. </a:t>
            </a:r>
            <a:r>
              <a:rPr lang="pl-PL" cap="none" dirty="0" smtClean="0"/>
              <a:t> The </a:t>
            </a:r>
            <a:r>
              <a:rPr lang="pl-PL" cap="none" dirty="0" err="1" smtClean="0"/>
              <a:t>best</a:t>
            </a:r>
            <a:r>
              <a:rPr lang="pl-PL" cap="none" dirty="0" smtClean="0"/>
              <a:t> </a:t>
            </a:r>
            <a:r>
              <a:rPr lang="pl-PL" cap="none" dirty="0" err="1" smtClean="0"/>
              <a:t>way</a:t>
            </a:r>
            <a:r>
              <a:rPr lang="pl-PL" cap="none" dirty="0" smtClean="0"/>
              <a:t> to </a:t>
            </a:r>
            <a:r>
              <a:rPr lang="pl-PL" cap="none" dirty="0" err="1" smtClean="0"/>
              <a:t>get</a:t>
            </a:r>
            <a:r>
              <a:rPr lang="pl-PL" cap="none" dirty="0" smtClean="0"/>
              <a:t> the </a:t>
            </a:r>
            <a:r>
              <a:rPr lang="pl-PL" cap="none" dirty="0" err="1" smtClean="0"/>
              <a:t>knowledge</a:t>
            </a:r>
            <a:r>
              <a:rPr lang="pl-PL" cap="none" dirty="0" smtClean="0"/>
              <a:t> </a:t>
            </a:r>
            <a:r>
              <a:rPr lang="pl-PL" cap="none" dirty="0" err="1" smtClean="0"/>
              <a:t>is</a:t>
            </a:r>
            <a:r>
              <a:rPr lang="pl-PL" cap="none" dirty="0" smtClean="0"/>
              <a:t> to </a:t>
            </a:r>
            <a:r>
              <a:rPr lang="pl-PL" cap="none" dirty="0" err="1" smtClean="0"/>
              <a:t>create</a:t>
            </a:r>
            <a:r>
              <a:rPr lang="pl-PL" cap="none" dirty="0" smtClean="0"/>
              <a:t> </a:t>
            </a:r>
            <a:r>
              <a:rPr lang="pl-PL" cap="none" dirty="0" err="1" smtClean="0"/>
              <a:t>own</a:t>
            </a:r>
            <a:r>
              <a:rPr lang="pl-PL" cap="none" dirty="0" smtClean="0"/>
              <a:t> k8s network </a:t>
            </a:r>
            <a:r>
              <a:rPr lang="pl-PL" cap="none" dirty="0" err="1" smtClean="0"/>
              <a:t>implementation</a:t>
            </a:r>
            <a:r>
              <a:rPr lang="pl-PL" cap="none" dirty="0" smtClean="0"/>
              <a:t>.</a:t>
            </a:r>
          </a:p>
          <a:p>
            <a:r>
              <a:rPr lang="pl-PL" cap="none" dirty="0" smtClean="0"/>
              <a:t>At the </a:t>
            </a:r>
            <a:r>
              <a:rPr lang="pl-PL" cap="none" dirty="0" err="1" smtClean="0"/>
              <a:t>beginning</a:t>
            </a:r>
            <a:r>
              <a:rPr lang="pl-PL" cap="none" dirty="0" smtClean="0"/>
              <a:t> I </a:t>
            </a:r>
            <a:r>
              <a:rPr lang="en-US" cap="none" dirty="0" err="1" smtClean="0"/>
              <a:t>wi</a:t>
            </a:r>
            <a:r>
              <a:rPr lang="pl-PL" cap="none" dirty="0" err="1" smtClean="0"/>
              <a:t>ll</a:t>
            </a:r>
            <a:r>
              <a:rPr lang="en-US" cap="none" dirty="0" smtClean="0"/>
              <a:t> discus</a:t>
            </a:r>
            <a:r>
              <a:rPr lang="pl-PL" cap="none" dirty="0" smtClean="0"/>
              <a:t>s</a:t>
            </a:r>
            <a:r>
              <a:rPr lang="en-US" cap="none" dirty="0" smtClean="0"/>
              <a:t> the </a:t>
            </a:r>
            <a:r>
              <a:rPr lang="en-US" cap="none" dirty="0" err="1" smtClean="0"/>
              <a:t>kubernetes</a:t>
            </a:r>
            <a:r>
              <a:rPr lang="en-US" cap="none" dirty="0" smtClean="0"/>
              <a:t> network model and how </a:t>
            </a:r>
            <a:r>
              <a:rPr lang="en-US" cap="none" dirty="0" err="1" smtClean="0"/>
              <a:t>cni</a:t>
            </a:r>
            <a:r>
              <a:rPr lang="en-US" cap="none" dirty="0" smtClean="0"/>
              <a:t> plug-ins fit into it.</a:t>
            </a:r>
          </a:p>
          <a:p>
            <a:r>
              <a:rPr lang="en-US" cap="none" dirty="0" smtClean="0"/>
              <a:t>Then</a:t>
            </a:r>
            <a:r>
              <a:rPr lang="pl-PL" cap="none" dirty="0" smtClean="0"/>
              <a:t>, </a:t>
            </a:r>
            <a:r>
              <a:rPr lang="pl-PL" cap="none" dirty="0" err="1" smtClean="0"/>
              <a:t>I’ll</a:t>
            </a:r>
            <a:r>
              <a:rPr lang="en-US" cap="none" dirty="0" smtClean="0"/>
              <a:t> try to write a simple </a:t>
            </a:r>
            <a:r>
              <a:rPr lang="en-US" cap="none" dirty="0" err="1" smtClean="0"/>
              <a:t>cni</a:t>
            </a:r>
            <a:r>
              <a:rPr lang="en-US" cap="none" dirty="0" smtClean="0"/>
              <a:t> plug-in </a:t>
            </a:r>
            <a:r>
              <a:rPr lang="pl-PL" cap="none" dirty="0" smtClean="0"/>
              <a:t>in </a:t>
            </a:r>
            <a:r>
              <a:rPr lang="pl-PL" cap="none" dirty="0" err="1" smtClean="0"/>
              <a:t>bash</a:t>
            </a:r>
            <a:r>
              <a:rPr lang="pl-PL" cap="none" dirty="0" smtClean="0"/>
              <a:t> </a:t>
            </a:r>
            <a:r>
              <a:rPr lang="en-US" cap="none" dirty="0" smtClean="0"/>
              <a:t>responsible for implementing a </a:t>
            </a:r>
            <a:r>
              <a:rPr lang="en-US" cap="none" dirty="0" err="1" smtClean="0"/>
              <a:t>kubernetes</a:t>
            </a:r>
            <a:r>
              <a:rPr lang="en-US" cap="none" dirty="0" smtClean="0"/>
              <a:t> overlay network, as well as for allocating and configuring network interfaces in pods.</a:t>
            </a:r>
          </a:p>
          <a:p>
            <a:r>
              <a:rPr lang="pl-PL" cap="none" dirty="0" smtClean="0"/>
              <a:t>I</a:t>
            </a:r>
            <a:r>
              <a:rPr lang="pl-PL" cap="none" dirty="0"/>
              <a:t> </a:t>
            </a:r>
            <a:r>
              <a:rPr lang="en-US" cap="none" dirty="0" smtClean="0"/>
              <a:t>will also deploy a</a:t>
            </a:r>
            <a:r>
              <a:rPr lang="pl-PL" cap="none" dirty="0" smtClean="0"/>
              <a:t>n</a:t>
            </a:r>
            <a:r>
              <a:rPr lang="en-US" cap="none" dirty="0" smtClean="0"/>
              <a:t> </a:t>
            </a:r>
            <a:r>
              <a:rPr lang="pl-PL" cap="none" dirty="0" err="1" smtClean="0"/>
              <a:t>simple</a:t>
            </a:r>
            <a:r>
              <a:rPr lang="pl-PL" cap="none" dirty="0" smtClean="0"/>
              <a:t> </a:t>
            </a:r>
            <a:r>
              <a:rPr lang="pl-PL" cap="none" dirty="0" err="1" smtClean="0"/>
              <a:t>aks</a:t>
            </a:r>
            <a:r>
              <a:rPr lang="pl-PL" cap="none" dirty="0" smtClean="0"/>
              <a:t> </a:t>
            </a:r>
            <a:r>
              <a:rPr lang="en-US" cap="none" dirty="0" smtClean="0"/>
              <a:t>cluster and configure it to use our </a:t>
            </a:r>
            <a:r>
              <a:rPr lang="pl-PL" cap="none" dirty="0" err="1" smtClean="0"/>
              <a:t>bash</a:t>
            </a:r>
            <a:r>
              <a:rPr lang="pl-PL" cap="none" dirty="0" smtClean="0"/>
              <a:t> cni </a:t>
            </a:r>
            <a:r>
              <a:rPr lang="en-US" cap="none" dirty="0" smtClean="0"/>
              <a:t>plug-in.</a:t>
            </a:r>
            <a:endParaRPr lang="pl-PL" cap="none" dirty="0" smtClean="0"/>
          </a:p>
          <a:p>
            <a:r>
              <a:rPr lang="pl-PL" cap="none" dirty="0" err="1" smtClean="0"/>
              <a:t>Next</a:t>
            </a:r>
            <a:r>
              <a:rPr lang="pl-PL" cap="none" dirty="0" smtClean="0"/>
              <a:t> I </a:t>
            </a:r>
            <a:r>
              <a:rPr lang="pl-PL" cap="none" dirty="0" err="1" smtClean="0"/>
              <a:t>try</a:t>
            </a:r>
            <a:r>
              <a:rPr lang="pl-PL" cap="none" dirty="0" smtClean="0"/>
              <a:t> to </a:t>
            </a:r>
            <a:r>
              <a:rPr lang="pl-PL" cap="none" dirty="0" err="1" smtClean="0"/>
              <a:t>install</a:t>
            </a:r>
            <a:r>
              <a:rPr lang="pl-PL" cap="none" dirty="0" smtClean="0"/>
              <a:t> </a:t>
            </a:r>
            <a:r>
              <a:rPr lang="pl-PL" cap="none" dirty="0" err="1" smtClean="0"/>
              <a:t>simple</a:t>
            </a:r>
            <a:r>
              <a:rPr lang="pl-PL" cap="none" dirty="0" smtClean="0"/>
              <a:t> </a:t>
            </a:r>
            <a:r>
              <a:rPr lang="pl-PL" cap="none" dirty="0" err="1" smtClean="0"/>
              <a:t>applications</a:t>
            </a:r>
            <a:r>
              <a:rPr lang="pl-PL" cap="none" dirty="0" smtClean="0"/>
              <a:t> on Kubernetes and </a:t>
            </a:r>
            <a:r>
              <a:rPr lang="pl-PL" cap="none" dirty="0" err="1" smtClean="0"/>
              <a:t>check</a:t>
            </a:r>
            <a:r>
              <a:rPr lang="pl-PL" cap="none" dirty="0" smtClean="0"/>
              <a:t> </a:t>
            </a:r>
            <a:r>
              <a:rPr lang="pl-PL" cap="none" dirty="0" err="1" smtClean="0"/>
              <a:t>theirs</a:t>
            </a:r>
            <a:r>
              <a:rPr lang="pl-PL" cap="none" dirty="0" smtClean="0"/>
              <a:t> </a:t>
            </a:r>
            <a:r>
              <a:rPr lang="pl-PL" cap="none" dirty="0" err="1" smtClean="0"/>
              <a:t>behavouir</a:t>
            </a:r>
            <a:r>
              <a:rPr lang="pl-PL" cap="none" dirty="0" smtClean="0"/>
              <a:t>.</a:t>
            </a:r>
            <a:endParaRPr lang="en-US" cap="none" dirty="0" smtClean="0"/>
          </a:p>
          <a:p>
            <a:pPr marL="0" indent="0">
              <a:buNone/>
            </a:pPr>
            <a:endParaRPr lang="pl-PL" dirty="0"/>
          </a:p>
        </p:txBody>
      </p:sp>
    </p:spTree>
    <p:extLst>
      <p:ext uri="{BB962C8B-B14F-4D97-AF65-F5344CB8AC3E}">
        <p14:creationId xmlns:p14="http://schemas.microsoft.com/office/powerpoint/2010/main" val="23611456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CNI BASH  LOOP</a:t>
            </a:r>
            <a:endParaRPr lang="pl-PL" dirty="0"/>
          </a:p>
        </p:txBody>
      </p:sp>
      <p:sp>
        <p:nvSpPr>
          <p:cNvPr id="5" name="Symbol zastępczy zawartości 4"/>
          <p:cNvSpPr>
            <a:spLocks noGrp="1"/>
          </p:cNvSpPr>
          <p:nvPr>
            <p:ph sz="quarter" idx="13"/>
          </p:nvPr>
        </p:nvSpPr>
        <p:spPr>
          <a:xfrm>
            <a:off x="4771292" y="2367092"/>
            <a:ext cx="6506308" cy="3424107"/>
          </a:xfrm>
        </p:spPr>
        <p:txBody>
          <a:bodyPr/>
          <a:lstStyle/>
          <a:p>
            <a:pPr marL="0" indent="0">
              <a:buNone/>
            </a:pPr>
            <a:r>
              <a:rPr lang="pl-PL" dirty="0" err="1" smtClean="0"/>
              <a:t>Incoming</a:t>
            </a:r>
            <a:r>
              <a:rPr lang="pl-PL" dirty="0" smtClean="0"/>
              <a:t> VARIABLES</a:t>
            </a:r>
          </a:p>
          <a:p>
            <a:pPr marL="0" indent="0">
              <a:buNone/>
            </a:pPr>
            <a:endParaRPr lang="pl-PL" dirty="0" smtClean="0"/>
          </a:p>
          <a:p>
            <a:pPr marL="0" lvl="0" indent="0" eaLnBrk="0" fontAlgn="base" hangingPunct="0">
              <a:lnSpc>
                <a:spcPct val="100000"/>
              </a:lnSpc>
              <a:spcBef>
                <a:spcPct val="0"/>
              </a:spcBef>
              <a:spcAft>
                <a:spcPct val="0"/>
              </a:spcAft>
              <a:buClrTx/>
              <a:buFontTx/>
              <a:buChar char="•"/>
            </a:pPr>
            <a:r>
              <a:rPr lang="pl-PL" altLang="pl-PL" cap="none" dirty="0" smtClean="0">
                <a:latin typeface="Arial Unicode MS"/>
              </a:rPr>
              <a:t>CNI_COMMAND</a:t>
            </a:r>
          </a:p>
          <a:p>
            <a:pPr marL="0" lvl="0" indent="0" eaLnBrk="0" fontAlgn="base" hangingPunct="0">
              <a:lnSpc>
                <a:spcPct val="100000"/>
              </a:lnSpc>
              <a:spcBef>
                <a:spcPct val="0"/>
              </a:spcBef>
              <a:spcAft>
                <a:spcPct val="0"/>
              </a:spcAft>
              <a:buClrTx/>
              <a:buFontTx/>
              <a:buChar char="•"/>
            </a:pPr>
            <a:endParaRPr lang="pl-PL" altLang="pl-PL" cap="none" dirty="0"/>
          </a:p>
          <a:p>
            <a:pPr marL="0" lvl="0" indent="0" eaLnBrk="0" fontAlgn="base" hangingPunct="0">
              <a:lnSpc>
                <a:spcPct val="100000"/>
              </a:lnSpc>
              <a:spcBef>
                <a:spcPct val="0"/>
              </a:spcBef>
              <a:spcAft>
                <a:spcPct val="0"/>
              </a:spcAft>
              <a:buClrTx/>
              <a:buFontTx/>
              <a:buChar char="•"/>
            </a:pPr>
            <a:r>
              <a:rPr lang="pl-PL" altLang="pl-PL" cap="none" dirty="0" smtClean="0">
                <a:latin typeface="Arial Unicode MS"/>
              </a:rPr>
              <a:t>CNI_CONTAINERID</a:t>
            </a:r>
          </a:p>
          <a:p>
            <a:pPr marL="0" lvl="0" indent="0" eaLnBrk="0" fontAlgn="base" hangingPunct="0">
              <a:lnSpc>
                <a:spcPct val="100000"/>
              </a:lnSpc>
              <a:spcBef>
                <a:spcPct val="0"/>
              </a:spcBef>
              <a:spcAft>
                <a:spcPct val="0"/>
              </a:spcAft>
              <a:buClrTx/>
              <a:buFontTx/>
              <a:buChar char="•"/>
            </a:pPr>
            <a:endParaRPr lang="pl-PL" altLang="pl-PL" cap="none" dirty="0"/>
          </a:p>
          <a:p>
            <a:pPr marL="0" lvl="0" indent="0" eaLnBrk="0" fontAlgn="base" hangingPunct="0">
              <a:lnSpc>
                <a:spcPct val="100000"/>
              </a:lnSpc>
              <a:spcBef>
                <a:spcPct val="0"/>
              </a:spcBef>
              <a:spcAft>
                <a:spcPct val="0"/>
              </a:spcAft>
              <a:buClrTx/>
              <a:buFontTx/>
              <a:buChar char="•"/>
            </a:pPr>
            <a:r>
              <a:rPr lang="pl-PL" altLang="pl-PL" cap="none" dirty="0" smtClean="0">
                <a:latin typeface="Arial Unicode MS"/>
              </a:rPr>
              <a:t>CNI_NETNS</a:t>
            </a:r>
          </a:p>
          <a:p>
            <a:pPr marL="0" lvl="0" indent="0" eaLnBrk="0" fontAlgn="base" hangingPunct="0">
              <a:lnSpc>
                <a:spcPct val="100000"/>
              </a:lnSpc>
              <a:spcBef>
                <a:spcPct val="0"/>
              </a:spcBef>
              <a:spcAft>
                <a:spcPct val="0"/>
              </a:spcAft>
              <a:buClrTx/>
              <a:buFontTx/>
              <a:buChar char="•"/>
            </a:pPr>
            <a:endParaRPr lang="pl-PL" altLang="pl-PL" cap="none" dirty="0"/>
          </a:p>
          <a:p>
            <a:pPr marL="0" lvl="0" indent="0" eaLnBrk="0" fontAlgn="base" hangingPunct="0">
              <a:lnSpc>
                <a:spcPct val="100000"/>
              </a:lnSpc>
              <a:spcBef>
                <a:spcPct val="0"/>
              </a:spcBef>
              <a:spcAft>
                <a:spcPct val="0"/>
              </a:spcAft>
              <a:buClrTx/>
              <a:buFontTx/>
              <a:buChar char="•"/>
            </a:pPr>
            <a:r>
              <a:rPr lang="pl-PL" altLang="pl-PL" cap="none" dirty="0">
                <a:latin typeface="Arial Unicode MS"/>
              </a:rPr>
              <a:t>CNI_IFNAME</a:t>
            </a:r>
            <a:endParaRPr lang="pl-PL" altLang="pl-PL" cap="none" dirty="0"/>
          </a:p>
          <a:p>
            <a:pPr marL="0" indent="0">
              <a:buNone/>
            </a:pPr>
            <a:endParaRPr lang="pl-PL" dirty="0" smtClean="0"/>
          </a:p>
          <a:p>
            <a:endParaRPr lang="pl-PL" dirty="0"/>
          </a:p>
        </p:txBody>
      </p:sp>
      <p:pic>
        <p:nvPicPr>
          <p:cNvPr id="6" name="Obraz 5"/>
          <p:cNvPicPr>
            <a:picLocks noChangeAspect="1"/>
          </p:cNvPicPr>
          <p:nvPr/>
        </p:nvPicPr>
        <p:blipFill>
          <a:blip r:embed="rId2"/>
          <a:stretch>
            <a:fillRect/>
          </a:stretch>
        </p:blipFill>
        <p:spPr>
          <a:xfrm>
            <a:off x="539557" y="1236785"/>
            <a:ext cx="3733138" cy="5157055"/>
          </a:xfrm>
          <a:prstGeom prst="rect">
            <a:avLst/>
          </a:prstGeom>
        </p:spPr>
      </p:pic>
    </p:spTree>
    <p:extLst>
      <p:ext uri="{BB962C8B-B14F-4D97-AF65-F5344CB8AC3E}">
        <p14:creationId xmlns:p14="http://schemas.microsoft.com/office/powerpoint/2010/main" val="31709078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CNI </a:t>
            </a:r>
            <a:r>
              <a:rPr lang="pl-PL" dirty="0" err="1" smtClean="0"/>
              <a:t>Specification</a:t>
            </a:r>
            <a:endParaRPr lang="pl-PL" dirty="0"/>
          </a:p>
        </p:txBody>
      </p:sp>
      <p:sp>
        <p:nvSpPr>
          <p:cNvPr id="4" name="Prostokąt 3"/>
          <p:cNvSpPr/>
          <p:nvPr/>
        </p:nvSpPr>
        <p:spPr>
          <a:xfrm>
            <a:off x="1140827" y="6034426"/>
            <a:ext cx="4400500" cy="646331"/>
          </a:xfrm>
          <a:prstGeom prst="rect">
            <a:avLst/>
          </a:prstGeom>
        </p:spPr>
        <p:txBody>
          <a:bodyPr wrap="none">
            <a:spAutoFit/>
          </a:bodyPr>
          <a:lstStyle/>
          <a:p>
            <a:r>
              <a:rPr lang="pl-PL" dirty="0">
                <a:hlinkClick r:id="rId2"/>
              </a:rPr>
              <a:t>https://www.cni.dev/docs/spec/#</a:t>
            </a:r>
            <a:r>
              <a:rPr lang="pl-PL" dirty="0" smtClean="0">
                <a:hlinkClick r:id="rId2"/>
              </a:rPr>
              <a:t>parameters</a:t>
            </a:r>
            <a:endParaRPr lang="pl-PL" dirty="0" smtClean="0"/>
          </a:p>
          <a:p>
            <a:endParaRPr lang="pl-PL" dirty="0"/>
          </a:p>
        </p:txBody>
      </p:sp>
      <p:sp>
        <p:nvSpPr>
          <p:cNvPr id="6" name="Rectangle 2"/>
          <p:cNvSpPr>
            <a:spLocks noGrp="1" noChangeArrowheads="1"/>
          </p:cNvSpPr>
          <p:nvPr>
            <p:ph sz="quarter" idx="13"/>
          </p:nvPr>
        </p:nvSpPr>
        <p:spPr bwMode="auto">
          <a:xfrm>
            <a:off x="913775" y="2072933"/>
            <a:ext cx="6152646"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smtClean="0">
                <a:ln>
                  <a:noFill/>
                </a:ln>
                <a:solidFill>
                  <a:schemeClr val="tx1"/>
                </a:solidFill>
                <a:effectLst/>
                <a:latin typeface="Arial Unicode MS"/>
              </a:rPr>
              <a:t>ADD</a:t>
            </a:r>
            <a:r>
              <a:rPr kumimoji="0" lang="pl-PL" altLang="pl-PL" b="1" i="0" u="none" strike="noStrike" cap="none" normalizeH="0" baseline="0" dirty="0" smtClean="0">
                <a:ln>
                  <a:noFill/>
                </a:ln>
                <a:solidFill>
                  <a:schemeClr val="tx1"/>
                </a:solidFill>
                <a:effectLst/>
              </a:rPr>
              <a:t>: </a:t>
            </a:r>
            <a:r>
              <a:rPr kumimoji="0" lang="pl-PL" altLang="pl-PL" b="1" i="0" u="none" strike="noStrike" cap="none" normalizeH="0" baseline="0" dirty="0" err="1" smtClean="0">
                <a:ln>
                  <a:noFill/>
                </a:ln>
                <a:solidFill>
                  <a:schemeClr val="tx1"/>
                </a:solidFill>
                <a:effectLst/>
              </a:rPr>
              <a:t>Add</a:t>
            </a:r>
            <a:r>
              <a:rPr kumimoji="0" lang="pl-PL" altLang="pl-PL" b="1" i="0" u="none" strike="noStrike" cap="none" normalizeH="0" baseline="0" dirty="0" smtClean="0">
                <a:ln>
                  <a:noFill/>
                </a:ln>
                <a:solidFill>
                  <a:schemeClr val="tx1"/>
                </a:solidFill>
                <a:effectLst/>
              </a:rPr>
              <a:t> </a:t>
            </a:r>
            <a:r>
              <a:rPr kumimoji="0" lang="pl-PL" altLang="pl-PL" b="1" i="0" u="none" strike="noStrike" cap="none" normalizeH="0" baseline="0" dirty="0" err="1" smtClean="0">
                <a:ln>
                  <a:noFill/>
                </a:ln>
                <a:solidFill>
                  <a:schemeClr val="tx1"/>
                </a:solidFill>
                <a:effectLst/>
              </a:rPr>
              <a:t>container</a:t>
            </a:r>
            <a:r>
              <a:rPr kumimoji="0" lang="pl-PL" altLang="pl-PL" b="1" i="0" u="none" strike="noStrike" cap="none" normalizeH="0" baseline="0" dirty="0" smtClean="0">
                <a:ln>
                  <a:noFill/>
                </a:ln>
                <a:solidFill>
                  <a:schemeClr val="tx1"/>
                </a:solidFill>
                <a:effectLst/>
              </a:rPr>
              <a:t> to network</a:t>
            </a:r>
            <a:endParaRPr kumimoji="0" lang="pl-PL" altLang="pl-PL"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smtClean="0">
                <a:ln>
                  <a:noFill/>
                </a:ln>
                <a:solidFill>
                  <a:schemeClr val="tx1"/>
                </a:solidFill>
                <a:effectLst/>
                <a:latin typeface="Arial" panose="020B0604020202020204" pitchFamily="34" charset="0"/>
              </a:rPr>
              <a:t>A CNI </a:t>
            </a:r>
            <a:r>
              <a:rPr kumimoji="0" lang="pl-PL" altLang="pl-PL" b="0" i="0" u="none" strike="noStrike" cap="none" normalizeH="0" baseline="0" dirty="0" err="1" smtClean="0">
                <a:ln>
                  <a:noFill/>
                </a:ln>
                <a:solidFill>
                  <a:schemeClr val="tx1"/>
                </a:solidFill>
                <a:effectLst/>
                <a:latin typeface="Arial" panose="020B0604020202020204" pitchFamily="34" charset="0"/>
              </a:rPr>
              <a:t>plugin</a:t>
            </a:r>
            <a:r>
              <a:rPr kumimoji="0" lang="pl-PL" altLang="pl-PL" b="0" i="0" u="none" strike="noStrike" cap="none" normalizeH="0" baseline="0" dirty="0" smtClean="0">
                <a:ln>
                  <a:noFill/>
                </a:ln>
                <a:solidFill>
                  <a:schemeClr val="tx1"/>
                </a:solidFill>
                <a:effectLst/>
                <a:latin typeface="Arial" panose="020B0604020202020204" pitchFamily="34" charset="0"/>
              </a:rPr>
              <a:t>, upon </a:t>
            </a:r>
            <a:r>
              <a:rPr kumimoji="0" lang="pl-PL" altLang="pl-PL" b="0" i="0" u="none" strike="noStrike" cap="none" normalizeH="0" baseline="0" dirty="0" err="1" smtClean="0">
                <a:ln>
                  <a:noFill/>
                </a:ln>
                <a:solidFill>
                  <a:schemeClr val="tx1"/>
                </a:solidFill>
                <a:effectLst/>
                <a:latin typeface="Arial" panose="020B0604020202020204" pitchFamily="34" charset="0"/>
              </a:rPr>
              <a:t>receiving</a:t>
            </a:r>
            <a:r>
              <a:rPr kumimoji="0" lang="pl-PL" altLang="pl-PL" b="0" i="0" u="none" strike="noStrike" cap="none" normalizeH="0" baseline="0" dirty="0" smtClean="0">
                <a:ln>
                  <a:noFill/>
                </a:ln>
                <a:solidFill>
                  <a:schemeClr val="tx1"/>
                </a:solidFill>
                <a:effectLst/>
                <a:latin typeface="Arial" panose="020B0604020202020204" pitchFamily="34" charset="0"/>
              </a:rPr>
              <a:t> </a:t>
            </a:r>
            <a:r>
              <a:rPr kumimoji="0" lang="pl-PL" altLang="pl-PL" b="0" i="0" u="none" strike="noStrike" cap="none" normalizeH="0" baseline="0" dirty="0" err="1" smtClean="0">
                <a:ln>
                  <a:noFill/>
                </a:ln>
                <a:solidFill>
                  <a:schemeClr val="tx1"/>
                </a:solidFill>
                <a:effectLst/>
                <a:latin typeface="Arial" panose="020B0604020202020204" pitchFamily="34" charset="0"/>
              </a:rPr>
              <a:t>an</a:t>
            </a:r>
            <a:r>
              <a:rPr kumimoji="0" lang="pl-PL" altLang="pl-PL" b="0" i="0" u="none" strike="noStrike" cap="none" normalizeH="0" baseline="0" dirty="0" smtClean="0">
                <a:ln>
                  <a:noFill/>
                </a:ln>
                <a:solidFill>
                  <a:schemeClr val="tx1"/>
                </a:solidFill>
                <a:effectLst/>
                <a:latin typeface="Arial" panose="020B0604020202020204" pitchFamily="34" charset="0"/>
              </a:rPr>
              <a:t> </a:t>
            </a:r>
            <a:r>
              <a:rPr kumimoji="0" lang="pl-PL" altLang="pl-PL" b="0" i="0" u="none" strike="noStrike" cap="none" normalizeH="0" baseline="0" dirty="0" smtClean="0">
                <a:ln>
                  <a:noFill/>
                </a:ln>
                <a:solidFill>
                  <a:schemeClr val="tx1"/>
                </a:solidFill>
                <a:effectLst/>
                <a:latin typeface="Arial Unicode MS"/>
              </a:rPr>
              <a:t>ADD</a:t>
            </a:r>
            <a:r>
              <a:rPr kumimoji="0" lang="pl-PL" altLang="pl-PL" b="0" i="0" u="none" strike="noStrike" cap="none" normalizeH="0" baseline="0" dirty="0" smtClean="0">
                <a:ln>
                  <a:noFill/>
                </a:ln>
                <a:solidFill>
                  <a:schemeClr val="tx1"/>
                </a:solidFill>
                <a:effectLst/>
              </a:rPr>
              <a:t> </a:t>
            </a:r>
            <a:r>
              <a:rPr kumimoji="0" lang="pl-PL" altLang="pl-PL" b="0" i="0" u="none" strike="noStrike" cap="none" normalizeH="0" baseline="0" dirty="0" err="1" smtClean="0">
                <a:ln>
                  <a:noFill/>
                </a:ln>
                <a:solidFill>
                  <a:schemeClr val="tx1"/>
                </a:solidFill>
                <a:effectLst/>
              </a:rPr>
              <a:t>command</a:t>
            </a:r>
            <a:endParaRPr lang="pl-PL" altLang="pl-PL" cap="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l-PL" altLang="pl-PL" cap="none" dirty="0" err="1" smtClean="0">
                <a:latin typeface="Arial" panose="020B0604020202020204" pitchFamily="34" charset="0"/>
              </a:rPr>
              <a:t>s</a:t>
            </a:r>
            <a:r>
              <a:rPr kumimoji="0" lang="pl-PL" altLang="pl-PL" b="0" i="0" u="none" strike="noStrike" cap="none" normalizeH="0" baseline="0" dirty="0" err="1" smtClean="0">
                <a:ln>
                  <a:noFill/>
                </a:ln>
                <a:solidFill>
                  <a:schemeClr val="tx1"/>
                </a:solidFill>
                <a:effectLst/>
                <a:latin typeface="Arial" panose="020B0604020202020204" pitchFamily="34" charset="0"/>
              </a:rPr>
              <a:t>hould</a:t>
            </a:r>
            <a:r>
              <a:rPr kumimoji="0" lang="pl-PL" altLang="pl-PL" b="0" i="0" u="none" strike="noStrike" cap="none" normalizeH="0" dirty="0" smtClean="0">
                <a:ln>
                  <a:noFill/>
                </a:ln>
                <a:solidFill>
                  <a:schemeClr val="tx1"/>
                </a:solidFill>
                <a:effectLst/>
                <a:latin typeface="Arial" panose="020B0604020202020204" pitchFamily="34" charset="0"/>
              </a:rPr>
              <a:t> </a:t>
            </a:r>
            <a:r>
              <a:rPr kumimoji="0" lang="pl-PL" altLang="pl-PL" b="0" i="0" u="none" strike="noStrike" cap="none" normalizeH="0" baseline="0" dirty="0" err="1" smtClean="0">
                <a:ln>
                  <a:noFill/>
                </a:ln>
                <a:solidFill>
                  <a:schemeClr val="tx1"/>
                </a:solidFill>
                <a:effectLst/>
                <a:latin typeface="Arial" panose="020B0604020202020204" pitchFamily="34" charset="0"/>
              </a:rPr>
              <a:t>create</a:t>
            </a:r>
            <a:r>
              <a:rPr kumimoji="0" lang="pl-PL" altLang="pl-PL" b="0" i="0" u="none" strike="noStrike" cap="none" normalizeH="0" baseline="0" dirty="0" smtClean="0">
                <a:ln>
                  <a:noFill/>
                </a:ln>
                <a:solidFill>
                  <a:schemeClr val="tx1"/>
                </a:solidFill>
                <a:effectLst/>
                <a:latin typeface="Arial" panose="020B0604020202020204" pitchFamily="34" charset="0"/>
              </a:rPr>
              <a:t> the </a:t>
            </a:r>
            <a:r>
              <a:rPr kumimoji="0" lang="pl-PL" altLang="pl-PL" b="0" i="0" u="none" strike="noStrike" cap="none" normalizeH="0" baseline="0" dirty="0" err="1" smtClean="0">
                <a:ln>
                  <a:noFill/>
                </a:ln>
                <a:solidFill>
                  <a:schemeClr val="tx1"/>
                </a:solidFill>
                <a:effectLst/>
                <a:latin typeface="Arial" panose="020B0604020202020204" pitchFamily="34" charset="0"/>
              </a:rPr>
              <a:t>interface</a:t>
            </a:r>
            <a:r>
              <a:rPr kumimoji="0" lang="pl-PL" altLang="pl-PL" b="0" i="0" u="none" strike="noStrike" cap="none" normalizeH="0" baseline="0" dirty="0" smtClean="0">
                <a:ln>
                  <a:noFill/>
                </a:ln>
                <a:solidFill>
                  <a:schemeClr val="tx1"/>
                </a:solidFill>
                <a:effectLst/>
                <a:latin typeface="Arial" panose="020B0604020202020204" pitchFamily="34" charset="0"/>
              </a:rPr>
              <a:t> </a:t>
            </a:r>
            <a:r>
              <a:rPr kumimoji="0" lang="pl-PL" altLang="pl-PL" b="0" i="0" u="none" strike="noStrike" cap="none" normalizeH="0" baseline="0" dirty="0" err="1" smtClean="0">
                <a:ln>
                  <a:noFill/>
                </a:ln>
                <a:solidFill>
                  <a:schemeClr val="tx1"/>
                </a:solidFill>
                <a:effectLst/>
                <a:latin typeface="Arial" panose="020B0604020202020204" pitchFamily="34" charset="0"/>
              </a:rPr>
              <a:t>defined</a:t>
            </a:r>
            <a:r>
              <a:rPr kumimoji="0" lang="pl-PL" altLang="pl-PL" b="0" i="0" u="none" strike="noStrike" cap="none" normalizeH="0" baseline="0" dirty="0" smtClean="0">
                <a:ln>
                  <a:noFill/>
                </a:ln>
                <a:solidFill>
                  <a:schemeClr val="tx1"/>
                </a:solidFill>
                <a:effectLst/>
                <a:latin typeface="Arial" panose="020B0604020202020204" pitchFamily="34" charset="0"/>
              </a:rPr>
              <a:t> by </a:t>
            </a:r>
            <a:r>
              <a:rPr kumimoji="0" lang="pl-PL" altLang="pl-PL" b="0" i="0" u="none" strike="noStrike" cap="none" normalizeH="0" baseline="0" dirty="0" smtClean="0">
                <a:ln>
                  <a:noFill/>
                </a:ln>
                <a:solidFill>
                  <a:schemeClr val="tx1"/>
                </a:solidFill>
                <a:effectLst/>
                <a:latin typeface="Arial Unicode MS"/>
              </a:rPr>
              <a:t>CNI_IFNAME</a:t>
            </a:r>
            <a:r>
              <a:rPr kumimoji="0" lang="pl-PL" altLang="pl-PL"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smtClean="0">
                <a:ln>
                  <a:noFill/>
                </a:ln>
                <a:solidFill>
                  <a:schemeClr val="tx1"/>
                </a:solidFill>
                <a:effectLst/>
              </a:rPr>
              <a:t>inside</a:t>
            </a:r>
            <a:r>
              <a:rPr kumimoji="0" lang="pl-PL" altLang="pl-PL" b="0" i="0" u="none" strike="noStrike" cap="none" normalizeH="0" baseline="0" dirty="0" smtClean="0">
                <a:ln>
                  <a:noFill/>
                </a:ln>
                <a:solidFill>
                  <a:schemeClr val="tx1"/>
                </a:solidFill>
                <a:effectLst/>
              </a:rPr>
              <a:t> the </a:t>
            </a:r>
            <a:r>
              <a:rPr kumimoji="0" lang="pl-PL" altLang="pl-PL" b="0" i="0" u="none" strike="noStrike" cap="none" normalizeH="0" baseline="0" dirty="0" err="1" smtClean="0">
                <a:ln>
                  <a:noFill/>
                </a:ln>
                <a:solidFill>
                  <a:schemeClr val="tx1"/>
                </a:solidFill>
                <a:effectLst/>
              </a:rPr>
              <a:t>container</a:t>
            </a:r>
            <a:r>
              <a:rPr kumimoji="0" lang="pl-PL" altLang="pl-PL" b="0" i="0" u="none" strike="noStrike" cap="none" normalizeH="0" baseline="0" dirty="0" smtClean="0">
                <a:ln>
                  <a:noFill/>
                </a:ln>
                <a:solidFill>
                  <a:schemeClr val="tx1"/>
                </a:solidFill>
                <a:effectLst/>
              </a:rPr>
              <a:t> </a:t>
            </a:r>
            <a:r>
              <a:rPr kumimoji="0" lang="pl-PL" altLang="pl-PL" b="0" i="0" u="none" strike="noStrike" cap="none" normalizeH="0" baseline="0" dirty="0" err="1" smtClean="0">
                <a:ln>
                  <a:noFill/>
                </a:ln>
                <a:solidFill>
                  <a:schemeClr val="tx1"/>
                </a:solidFill>
                <a:effectLst/>
              </a:rPr>
              <a:t>at</a:t>
            </a:r>
            <a:r>
              <a:rPr kumimoji="0" lang="pl-PL" altLang="pl-PL" b="0" i="0" u="none" strike="noStrike" cap="none" normalizeH="0" baseline="0" dirty="0" smtClean="0">
                <a:ln>
                  <a:noFill/>
                </a:ln>
                <a:solidFill>
                  <a:schemeClr val="tx1"/>
                </a:solidFill>
                <a:effectLst/>
              </a:rPr>
              <a:t> </a:t>
            </a:r>
            <a:r>
              <a:rPr kumimoji="0" lang="pl-PL" altLang="pl-PL" b="0" i="0" u="none" strike="noStrike" cap="none" normalizeH="0" baseline="0" dirty="0" smtClean="0">
                <a:ln>
                  <a:noFill/>
                </a:ln>
                <a:solidFill>
                  <a:schemeClr val="tx1"/>
                </a:solidFill>
                <a:effectLst/>
                <a:latin typeface="Arial Unicode MS"/>
              </a:rPr>
              <a:t>CNI_NETNS</a:t>
            </a:r>
            <a:endParaRPr kumimoji="0" lang="pl-PL" altLang="pl-PL"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ClrTx/>
              <a:buNone/>
            </a:pPr>
            <a:endParaRPr lang="pl-PL" altLang="pl-PL" sz="1800" cap="none" dirty="0" smtClean="0">
              <a:latin typeface="Arial" panose="020B0604020202020204" pitchFamily="34" charset="0"/>
            </a:endParaRPr>
          </a:p>
          <a:p>
            <a:pPr marL="0" lvl="0" indent="0" eaLnBrk="0" fontAlgn="base" hangingPunct="0">
              <a:lnSpc>
                <a:spcPct val="100000"/>
              </a:lnSpc>
              <a:spcBef>
                <a:spcPct val="0"/>
              </a:spcBef>
              <a:spcAft>
                <a:spcPct val="0"/>
              </a:spcAft>
              <a:buClrTx/>
              <a:buNone/>
            </a:pPr>
            <a:r>
              <a:rPr lang="pl-PL" altLang="pl-PL" sz="1800" cap="none" dirty="0" err="1" smtClean="0">
                <a:latin typeface="Arial" panose="020B0604020202020204" pitchFamily="34" charset="0"/>
              </a:rPr>
              <a:t>Required</a:t>
            </a:r>
            <a:r>
              <a:rPr lang="pl-PL" altLang="pl-PL" sz="1800" cap="none" dirty="0" smtClean="0">
                <a:latin typeface="Arial" panose="020B0604020202020204" pitchFamily="34" charset="0"/>
              </a:rPr>
              <a:t> </a:t>
            </a:r>
            <a:r>
              <a:rPr lang="pl-PL" altLang="pl-PL" sz="1800" cap="none" dirty="0">
                <a:latin typeface="Arial" panose="020B0604020202020204" pitchFamily="34" charset="0"/>
              </a:rPr>
              <a:t>environment </a:t>
            </a:r>
            <a:r>
              <a:rPr lang="pl-PL" altLang="pl-PL" sz="1800" cap="none" dirty="0" err="1">
                <a:latin typeface="Arial" panose="020B0604020202020204" pitchFamily="34" charset="0"/>
              </a:rPr>
              <a:t>parameters</a:t>
            </a:r>
            <a:r>
              <a:rPr lang="pl-PL" altLang="pl-PL" sz="1800" cap="none" dirty="0">
                <a:latin typeface="Arial" panose="020B0604020202020204" pitchFamily="34" charset="0"/>
              </a:rPr>
              <a:t>:</a:t>
            </a:r>
          </a:p>
          <a:p>
            <a:pPr marL="0" lvl="0" indent="0" eaLnBrk="0" fontAlgn="base" hangingPunct="0">
              <a:lnSpc>
                <a:spcPct val="100000"/>
              </a:lnSpc>
              <a:spcBef>
                <a:spcPct val="0"/>
              </a:spcBef>
              <a:spcAft>
                <a:spcPct val="0"/>
              </a:spcAft>
              <a:buClrTx/>
              <a:buFontTx/>
              <a:buChar char="•"/>
            </a:pPr>
            <a:r>
              <a:rPr lang="pl-PL" altLang="pl-PL" sz="1800" cap="none" dirty="0">
                <a:latin typeface="Arial Unicode MS"/>
              </a:rPr>
              <a:t>CNI_COMMAND</a:t>
            </a:r>
            <a:endParaRPr lang="pl-PL" altLang="pl-PL" sz="1800" cap="none" dirty="0"/>
          </a:p>
          <a:p>
            <a:pPr marL="0" lvl="0" indent="0" eaLnBrk="0" fontAlgn="base" hangingPunct="0">
              <a:lnSpc>
                <a:spcPct val="100000"/>
              </a:lnSpc>
              <a:spcBef>
                <a:spcPct val="0"/>
              </a:spcBef>
              <a:spcAft>
                <a:spcPct val="0"/>
              </a:spcAft>
              <a:buClrTx/>
              <a:buFontTx/>
              <a:buChar char="•"/>
            </a:pPr>
            <a:r>
              <a:rPr lang="pl-PL" altLang="pl-PL" sz="1800" cap="none" dirty="0">
                <a:latin typeface="Arial Unicode MS"/>
              </a:rPr>
              <a:t>CNI_CONTAINERID</a:t>
            </a:r>
            <a:endParaRPr lang="pl-PL" altLang="pl-PL" sz="1800" cap="none" dirty="0"/>
          </a:p>
          <a:p>
            <a:pPr marL="0" lvl="0" indent="0" eaLnBrk="0" fontAlgn="base" hangingPunct="0">
              <a:lnSpc>
                <a:spcPct val="100000"/>
              </a:lnSpc>
              <a:spcBef>
                <a:spcPct val="0"/>
              </a:spcBef>
              <a:spcAft>
                <a:spcPct val="0"/>
              </a:spcAft>
              <a:buClrTx/>
              <a:buFontTx/>
              <a:buChar char="•"/>
            </a:pPr>
            <a:r>
              <a:rPr lang="pl-PL" altLang="pl-PL" sz="1800" cap="none" dirty="0">
                <a:latin typeface="Arial Unicode MS"/>
              </a:rPr>
              <a:t>CNI_NETNS</a:t>
            </a:r>
            <a:endParaRPr lang="pl-PL" altLang="pl-PL" sz="1800" cap="none" dirty="0"/>
          </a:p>
          <a:p>
            <a:pPr marL="0" lvl="0" indent="0" eaLnBrk="0" fontAlgn="base" hangingPunct="0">
              <a:lnSpc>
                <a:spcPct val="100000"/>
              </a:lnSpc>
              <a:spcBef>
                <a:spcPct val="0"/>
              </a:spcBef>
              <a:spcAft>
                <a:spcPct val="0"/>
              </a:spcAft>
              <a:buClrTx/>
              <a:buFontTx/>
              <a:buChar char="•"/>
            </a:pPr>
            <a:r>
              <a:rPr lang="pl-PL" altLang="pl-PL" sz="1800" cap="none" dirty="0">
                <a:latin typeface="Arial Unicode MS"/>
              </a:rPr>
              <a:t>CNI_IFNAME</a:t>
            </a:r>
            <a:endParaRPr lang="pl-PL" altLang="pl-PL" sz="1800" cap="none"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cap="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848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CNI WORKFLOW</a:t>
            </a:r>
            <a:endParaRPr lang="pl-PL" dirty="0"/>
          </a:p>
        </p:txBody>
      </p:sp>
      <p:pic>
        <p:nvPicPr>
          <p:cNvPr id="13" name="Symbol zastępczy zawartości 1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97015" y="1868733"/>
            <a:ext cx="6429223" cy="4289002"/>
          </a:xfrm>
        </p:spPr>
      </p:pic>
    </p:spTree>
    <p:extLst>
      <p:ext uri="{BB962C8B-B14F-4D97-AF65-F5344CB8AC3E}">
        <p14:creationId xmlns:p14="http://schemas.microsoft.com/office/powerpoint/2010/main" val="2570129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CNI WORKFLOW</a:t>
            </a:r>
          </a:p>
        </p:txBody>
      </p:sp>
      <p:pic>
        <p:nvPicPr>
          <p:cNvPr id="4" name="Symbol zastępczy zawartości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97369" y="1816956"/>
            <a:ext cx="6868625" cy="3807741"/>
          </a:xfrm>
        </p:spPr>
      </p:pic>
    </p:spTree>
    <p:extLst>
      <p:ext uri="{BB962C8B-B14F-4D97-AF65-F5344CB8AC3E}">
        <p14:creationId xmlns:p14="http://schemas.microsoft.com/office/powerpoint/2010/main" val="2054366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CNI WORKFLOW</a:t>
            </a:r>
          </a:p>
        </p:txBody>
      </p:sp>
      <p:pic>
        <p:nvPicPr>
          <p:cNvPr id="6" name="Symbol zastępczy zawartości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82616" y="1822738"/>
            <a:ext cx="7563100" cy="4173747"/>
          </a:xfrm>
        </p:spPr>
      </p:pic>
    </p:spTree>
    <p:extLst>
      <p:ext uri="{BB962C8B-B14F-4D97-AF65-F5344CB8AC3E}">
        <p14:creationId xmlns:p14="http://schemas.microsoft.com/office/powerpoint/2010/main" val="1400886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13774" y="615767"/>
            <a:ext cx="10364451" cy="1596177"/>
          </a:xfrm>
        </p:spPr>
        <p:txBody>
          <a:bodyPr/>
          <a:lstStyle/>
          <a:p>
            <a:r>
              <a:rPr lang="pl-PL" dirty="0" smtClean="0"/>
              <a:t>CNI BASH CONFIGURATION</a:t>
            </a:r>
            <a:endParaRPr lang="pl-PL" dirty="0"/>
          </a:p>
        </p:txBody>
      </p:sp>
      <p:sp>
        <p:nvSpPr>
          <p:cNvPr id="3" name="Symbol zastępczy zawartości 2"/>
          <p:cNvSpPr>
            <a:spLocks noGrp="1"/>
          </p:cNvSpPr>
          <p:nvPr>
            <p:ph sz="quarter" idx="13"/>
          </p:nvPr>
        </p:nvSpPr>
        <p:spPr/>
        <p:txBody>
          <a:bodyPr/>
          <a:lstStyle/>
          <a:p>
            <a:endParaRPr lang="pl-PL" dirty="0"/>
          </a:p>
        </p:txBody>
      </p:sp>
      <p:pic>
        <p:nvPicPr>
          <p:cNvPr id="5" name="Obraz 4"/>
          <p:cNvPicPr>
            <a:picLocks noChangeAspect="1"/>
          </p:cNvPicPr>
          <p:nvPr/>
        </p:nvPicPr>
        <p:blipFill>
          <a:blip r:embed="rId2"/>
          <a:stretch>
            <a:fillRect/>
          </a:stretch>
        </p:blipFill>
        <p:spPr>
          <a:xfrm>
            <a:off x="978251" y="2901796"/>
            <a:ext cx="9401175" cy="2847975"/>
          </a:xfrm>
          <a:prstGeom prst="rect">
            <a:avLst/>
          </a:prstGeom>
        </p:spPr>
      </p:pic>
      <p:pic>
        <p:nvPicPr>
          <p:cNvPr id="6" name="Obraz 5"/>
          <p:cNvPicPr>
            <a:picLocks noChangeAspect="1"/>
          </p:cNvPicPr>
          <p:nvPr/>
        </p:nvPicPr>
        <p:blipFill>
          <a:blip r:embed="rId3"/>
          <a:stretch>
            <a:fillRect/>
          </a:stretch>
        </p:blipFill>
        <p:spPr>
          <a:xfrm>
            <a:off x="9317252" y="319139"/>
            <a:ext cx="2386880" cy="2624085"/>
          </a:xfrm>
          <a:prstGeom prst="rect">
            <a:avLst/>
          </a:prstGeom>
        </p:spPr>
      </p:pic>
      <p:sp>
        <p:nvSpPr>
          <p:cNvPr id="7" name="Strzałka w prawo 6"/>
          <p:cNvSpPr/>
          <p:nvPr/>
        </p:nvSpPr>
        <p:spPr>
          <a:xfrm rot="7975820">
            <a:off x="7374629" y="1888231"/>
            <a:ext cx="2008561" cy="957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rostokąt 3"/>
          <p:cNvSpPr/>
          <p:nvPr/>
        </p:nvSpPr>
        <p:spPr>
          <a:xfrm>
            <a:off x="1251061" y="5915143"/>
            <a:ext cx="5188215" cy="646331"/>
          </a:xfrm>
          <a:prstGeom prst="rect">
            <a:avLst/>
          </a:prstGeom>
        </p:spPr>
        <p:txBody>
          <a:bodyPr wrap="none">
            <a:spAutoFit/>
          </a:bodyPr>
          <a:lstStyle/>
          <a:p>
            <a:r>
              <a:rPr lang="pl-PL" dirty="0">
                <a:hlinkClick r:id="rId4"/>
              </a:rPr>
              <a:t>https://www.cni.dev/plugins/current/ipam/host-local</a:t>
            </a:r>
            <a:r>
              <a:rPr lang="pl-PL" dirty="0" smtClean="0">
                <a:hlinkClick r:id="rId4"/>
              </a:rPr>
              <a:t>/</a:t>
            </a:r>
            <a:endParaRPr lang="pl-PL" dirty="0" smtClean="0"/>
          </a:p>
          <a:p>
            <a:endParaRPr lang="pl-PL" dirty="0"/>
          </a:p>
        </p:txBody>
      </p:sp>
    </p:spTree>
    <p:extLst>
      <p:ext uri="{BB962C8B-B14F-4D97-AF65-F5344CB8AC3E}">
        <p14:creationId xmlns:p14="http://schemas.microsoft.com/office/powerpoint/2010/main" val="13820670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Obtaining</a:t>
            </a:r>
            <a:r>
              <a:rPr lang="pl-PL" dirty="0" smtClean="0"/>
              <a:t> IP for POD</a:t>
            </a:r>
            <a:endParaRPr lang="pl-PL" dirty="0"/>
          </a:p>
        </p:txBody>
      </p:sp>
      <p:pic>
        <p:nvPicPr>
          <p:cNvPr id="4" name="Obraz 3"/>
          <p:cNvPicPr>
            <a:picLocks noChangeAspect="1"/>
          </p:cNvPicPr>
          <p:nvPr/>
        </p:nvPicPr>
        <p:blipFill>
          <a:blip r:embed="rId2"/>
          <a:stretch>
            <a:fillRect/>
          </a:stretch>
        </p:blipFill>
        <p:spPr>
          <a:xfrm>
            <a:off x="579863" y="1862253"/>
            <a:ext cx="10169913" cy="3869473"/>
          </a:xfrm>
          <a:prstGeom prst="rect">
            <a:avLst/>
          </a:prstGeom>
        </p:spPr>
      </p:pic>
      <p:sp>
        <p:nvSpPr>
          <p:cNvPr id="6" name="Strzałka w prawo 5"/>
          <p:cNvSpPr/>
          <p:nvPr/>
        </p:nvSpPr>
        <p:spPr>
          <a:xfrm rot="2911034">
            <a:off x="71719" y="3581532"/>
            <a:ext cx="806451" cy="268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Strzałka w prawo 6"/>
          <p:cNvSpPr/>
          <p:nvPr/>
        </p:nvSpPr>
        <p:spPr>
          <a:xfrm rot="19732217">
            <a:off x="11413" y="4461482"/>
            <a:ext cx="806451" cy="268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rostokąt 7"/>
          <p:cNvSpPr/>
          <p:nvPr/>
        </p:nvSpPr>
        <p:spPr>
          <a:xfrm>
            <a:off x="1251061" y="5915143"/>
            <a:ext cx="6169647" cy="646331"/>
          </a:xfrm>
          <a:prstGeom prst="rect">
            <a:avLst/>
          </a:prstGeom>
        </p:spPr>
        <p:txBody>
          <a:bodyPr wrap="square">
            <a:spAutoFit/>
          </a:bodyPr>
          <a:lstStyle/>
          <a:p>
            <a:r>
              <a:rPr lang="pl-PL" dirty="0">
                <a:hlinkClick r:id="rId3"/>
              </a:rPr>
              <a:t>https://www.cni.dev/plugins/current/ipam/host-local</a:t>
            </a:r>
            <a:r>
              <a:rPr lang="pl-PL" dirty="0" smtClean="0">
                <a:hlinkClick r:id="rId3"/>
              </a:rPr>
              <a:t>/</a:t>
            </a:r>
            <a:endParaRPr lang="pl-PL" dirty="0" smtClean="0"/>
          </a:p>
          <a:p>
            <a:endParaRPr lang="pl-PL" dirty="0"/>
          </a:p>
        </p:txBody>
      </p:sp>
    </p:spTree>
    <p:extLst>
      <p:ext uri="{BB962C8B-B14F-4D97-AF65-F5344CB8AC3E}">
        <p14:creationId xmlns:p14="http://schemas.microsoft.com/office/powerpoint/2010/main" val="1978494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Create</a:t>
            </a:r>
            <a:r>
              <a:rPr lang="pl-PL" dirty="0" smtClean="0"/>
              <a:t> Network Bridge</a:t>
            </a:r>
            <a:endParaRPr lang="pl-PL" dirty="0"/>
          </a:p>
        </p:txBody>
      </p:sp>
      <p:pic>
        <p:nvPicPr>
          <p:cNvPr id="4" name="Symbol zastępczy zawartości 3"/>
          <p:cNvPicPr>
            <a:picLocks noGrp="1" noChangeAspect="1"/>
          </p:cNvPicPr>
          <p:nvPr>
            <p:ph sz="quarter" idx="13"/>
          </p:nvPr>
        </p:nvPicPr>
        <p:blipFill>
          <a:blip r:embed="rId2"/>
          <a:stretch>
            <a:fillRect/>
          </a:stretch>
        </p:blipFill>
        <p:spPr>
          <a:xfrm>
            <a:off x="2107581" y="2507456"/>
            <a:ext cx="9389326" cy="2265266"/>
          </a:xfrm>
          <a:prstGeom prst="rect">
            <a:avLst/>
          </a:prstGeom>
        </p:spPr>
      </p:pic>
    </p:spTree>
    <p:extLst>
      <p:ext uri="{BB962C8B-B14F-4D97-AF65-F5344CB8AC3E}">
        <p14:creationId xmlns:p14="http://schemas.microsoft.com/office/powerpoint/2010/main" val="2752702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Create</a:t>
            </a:r>
            <a:r>
              <a:rPr lang="pl-PL" dirty="0" smtClean="0"/>
              <a:t> VETH PAIR</a:t>
            </a:r>
            <a:endParaRPr lang="pl-PL" dirty="0"/>
          </a:p>
        </p:txBody>
      </p:sp>
      <p:sp>
        <p:nvSpPr>
          <p:cNvPr id="3" name="Symbol zastępczy zawartości 2"/>
          <p:cNvSpPr>
            <a:spLocks noGrp="1"/>
          </p:cNvSpPr>
          <p:nvPr>
            <p:ph sz="quarter" idx="13"/>
          </p:nvPr>
        </p:nvSpPr>
        <p:spPr/>
        <p:txBody>
          <a:bodyPr/>
          <a:lstStyle/>
          <a:p>
            <a:endParaRPr lang="pl-PL" dirty="0"/>
          </a:p>
        </p:txBody>
      </p:sp>
      <p:pic>
        <p:nvPicPr>
          <p:cNvPr id="4" name="Obraz 3"/>
          <p:cNvPicPr>
            <a:picLocks noChangeAspect="1"/>
          </p:cNvPicPr>
          <p:nvPr/>
        </p:nvPicPr>
        <p:blipFill>
          <a:blip r:embed="rId2"/>
          <a:stretch>
            <a:fillRect/>
          </a:stretch>
        </p:blipFill>
        <p:spPr>
          <a:xfrm>
            <a:off x="913774" y="1975833"/>
            <a:ext cx="10086706" cy="4347300"/>
          </a:xfrm>
          <a:prstGeom prst="rect">
            <a:avLst/>
          </a:prstGeom>
        </p:spPr>
      </p:pic>
      <p:sp>
        <p:nvSpPr>
          <p:cNvPr id="5" name="Strzałka w prawo 4"/>
          <p:cNvSpPr/>
          <p:nvPr/>
        </p:nvSpPr>
        <p:spPr>
          <a:xfrm rot="8109512">
            <a:off x="9626026" y="2830419"/>
            <a:ext cx="806451" cy="268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Strzałka w prawo 5"/>
          <p:cNvSpPr/>
          <p:nvPr/>
        </p:nvSpPr>
        <p:spPr>
          <a:xfrm rot="8962980">
            <a:off x="8248564" y="5488185"/>
            <a:ext cx="806451" cy="268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Strzałka w prawo 6"/>
          <p:cNvSpPr/>
          <p:nvPr/>
        </p:nvSpPr>
        <p:spPr>
          <a:xfrm rot="8717175">
            <a:off x="6889190" y="4376087"/>
            <a:ext cx="870473" cy="238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01568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How to </a:t>
            </a:r>
            <a:r>
              <a:rPr lang="pl-PL" dirty="0" err="1" smtClean="0"/>
              <a:t>install</a:t>
            </a:r>
            <a:r>
              <a:rPr lang="pl-PL" dirty="0" smtClean="0"/>
              <a:t> CNI ON AKS</a:t>
            </a:r>
            <a:endParaRPr lang="pl-PL" dirty="0"/>
          </a:p>
        </p:txBody>
      </p:sp>
      <p:sp>
        <p:nvSpPr>
          <p:cNvPr id="3" name="Symbol zastępczy zawartości 2"/>
          <p:cNvSpPr>
            <a:spLocks noGrp="1"/>
          </p:cNvSpPr>
          <p:nvPr>
            <p:ph sz="quarter" idx="13"/>
          </p:nvPr>
        </p:nvSpPr>
        <p:spPr/>
        <p:txBody>
          <a:bodyPr/>
          <a:lstStyle/>
          <a:p>
            <a:r>
              <a:rPr lang="pl-PL" dirty="0" smtClean="0"/>
              <a:t>Using </a:t>
            </a:r>
            <a:r>
              <a:rPr lang="pl-PL" dirty="0" err="1" smtClean="0"/>
              <a:t>deamonset</a:t>
            </a:r>
            <a:endParaRPr lang="pl-PL" dirty="0" smtClean="0"/>
          </a:p>
          <a:p>
            <a:r>
              <a:rPr lang="pl-PL" dirty="0" smtClean="0"/>
              <a:t>Host network </a:t>
            </a:r>
          </a:p>
          <a:p>
            <a:r>
              <a:rPr lang="pl-PL" dirty="0" err="1" smtClean="0"/>
              <a:t>Tolerations</a:t>
            </a:r>
            <a:r>
              <a:rPr lang="pl-PL" dirty="0" smtClean="0"/>
              <a:t> for not </a:t>
            </a:r>
            <a:r>
              <a:rPr lang="pl-PL" dirty="0" err="1" smtClean="0"/>
              <a:t>ready</a:t>
            </a:r>
            <a:r>
              <a:rPr lang="pl-PL" dirty="0" smtClean="0"/>
              <a:t> </a:t>
            </a:r>
            <a:r>
              <a:rPr lang="pl-PL" dirty="0" err="1" smtClean="0"/>
              <a:t>nodes</a:t>
            </a:r>
            <a:endParaRPr lang="pl-PL" dirty="0"/>
          </a:p>
        </p:txBody>
      </p:sp>
      <p:sp>
        <p:nvSpPr>
          <p:cNvPr id="4" name="Prostokąt 3"/>
          <p:cNvSpPr/>
          <p:nvPr/>
        </p:nvSpPr>
        <p:spPr>
          <a:xfrm>
            <a:off x="913773" y="5943597"/>
            <a:ext cx="10035581" cy="646331"/>
          </a:xfrm>
          <a:prstGeom prst="rect">
            <a:avLst/>
          </a:prstGeom>
        </p:spPr>
        <p:txBody>
          <a:bodyPr wrap="square">
            <a:spAutoFit/>
          </a:bodyPr>
          <a:lstStyle/>
          <a:p>
            <a:r>
              <a:rPr lang="pl-PL" dirty="0">
                <a:hlinkClick r:id="rId2"/>
              </a:rPr>
              <a:t>https://</a:t>
            </a:r>
            <a:r>
              <a:rPr lang="pl-PL" dirty="0" smtClean="0">
                <a:hlinkClick r:id="rId2"/>
              </a:rPr>
              <a:t>github.com/djkormo/k8s-cni-bash </a:t>
            </a:r>
            <a:r>
              <a:rPr lang="pl-PL" dirty="0" err="1" smtClean="0">
                <a:hlinkClick r:id="rId2"/>
              </a:rPr>
              <a:t>plugin</a:t>
            </a:r>
            <a:r>
              <a:rPr lang="pl-PL" dirty="0" smtClean="0">
                <a:hlinkClick r:id="rId2"/>
              </a:rPr>
              <a:t>/</a:t>
            </a:r>
            <a:r>
              <a:rPr lang="pl-PL" dirty="0" err="1" smtClean="0">
                <a:hlinkClick r:id="rId2"/>
              </a:rPr>
              <a:t>blob</a:t>
            </a:r>
            <a:r>
              <a:rPr lang="pl-PL" dirty="0" smtClean="0">
                <a:hlinkClick r:id="rId2"/>
              </a:rPr>
              <a:t>/</a:t>
            </a:r>
            <a:r>
              <a:rPr lang="pl-PL" dirty="0" err="1" smtClean="0">
                <a:hlinkClick r:id="rId2"/>
              </a:rPr>
              <a:t>main</a:t>
            </a:r>
            <a:r>
              <a:rPr lang="pl-PL" dirty="0" smtClean="0">
                <a:hlinkClick r:id="rId2"/>
              </a:rPr>
              <a:t>/</a:t>
            </a:r>
            <a:r>
              <a:rPr lang="pl-PL" dirty="0" err="1" smtClean="0">
                <a:hlinkClick r:id="rId2"/>
              </a:rPr>
              <a:t>kubernetes</a:t>
            </a:r>
            <a:r>
              <a:rPr lang="pl-PL" dirty="0" smtClean="0">
                <a:hlinkClick r:id="rId2"/>
              </a:rPr>
              <a:t>/</a:t>
            </a:r>
            <a:r>
              <a:rPr lang="pl-PL" dirty="0" err="1" smtClean="0">
                <a:hlinkClick r:id="rId2"/>
              </a:rPr>
              <a:t>manifests</a:t>
            </a:r>
            <a:r>
              <a:rPr lang="pl-PL" dirty="0" smtClean="0">
                <a:hlinkClick r:id="rId2"/>
              </a:rPr>
              <a:t>/</a:t>
            </a:r>
            <a:r>
              <a:rPr lang="pl-PL" dirty="0" err="1" smtClean="0">
                <a:hlinkClick r:id="rId2"/>
              </a:rPr>
              <a:t>daemonset.yaml</a:t>
            </a:r>
            <a:endParaRPr lang="pl-PL" dirty="0" smtClean="0"/>
          </a:p>
          <a:p>
            <a:endParaRPr lang="pl-PL" dirty="0"/>
          </a:p>
        </p:txBody>
      </p:sp>
      <p:pic>
        <p:nvPicPr>
          <p:cNvPr id="5" name="Obraz 4"/>
          <p:cNvPicPr>
            <a:picLocks noChangeAspect="1"/>
          </p:cNvPicPr>
          <p:nvPr/>
        </p:nvPicPr>
        <p:blipFill>
          <a:blip r:embed="rId3"/>
          <a:stretch>
            <a:fillRect/>
          </a:stretch>
        </p:blipFill>
        <p:spPr>
          <a:xfrm>
            <a:off x="5451229" y="2479063"/>
            <a:ext cx="5943600" cy="2638425"/>
          </a:xfrm>
          <a:prstGeom prst="rect">
            <a:avLst/>
          </a:prstGeom>
        </p:spPr>
      </p:pic>
      <p:pic>
        <p:nvPicPr>
          <p:cNvPr id="6" name="Obraz 5"/>
          <p:cNvPicPr>
            <a:picLocks noChangeAspect="1"/>
          </p:cNvPicPr>
          <p:nvPr/>
        </p:nvPicPr>
        <p:blipFill>
          <a:blip r:embed="rId4"/>
          <a:stretch>
            <a:fillRect/>
          </a:stretch>
        </p:blipFill>
        <p:spPr>
          <a:xfrm>
            <a:off x="1037492" y="5207843"/>
            <a:ext cx="7162800" cy="847725"/>
          </a:xfrm>
          <a:prstGeom prst="rect">
            <a:avLst/>
          </a:prstGeom>
        </p:spPr>
      </p:pic>
    </p:spTree>
    <p:extLst>
      <p:ext uri="{BB962C8B-B14F-4D97-AF65-F5344CB8AC3E}">
        <p14:creationId xmlns:p14="http://schemas.microsoft.com/office/powerpoint/2010/main" val="184072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13775" y="618517"/>
            <a:ext cx="10364451" cy="934791"/>
          </a:xfrm>
        </p:spPr>
        <p:txBody>
          <a:bodyPr/>
          <a:lstStyle/>
          <a:p>
            <a:r>
              <a:rPr lang="pl-PL" dirty="0" err="1" smtClean="0"/>
              <a:t>Creating</a:t>
            </a:r>
            <a:r>
              <a:rPr lang="pl-PL" dirty="0" smtClean="0"/>
              <a:t> K8s on </a:t>
            </a:r>
            <a:r>
              <a:rPr lang="pl-PL" dirty="0" err="1" smtClean="0"/>
              <a:t>Azure</a:t>
            </a:r>
            <a:endParaRPr lang="pl-PL" dirty="0"/>
          </a:p>
        </p:txBody>
      </p:sp>
      <p:sp>
        <p:nvSpPr>
          <p:cNvPr id="3" name="Symbol zastępczy zawartości 2"/>
          <p:cNvSpPr>
            <a:spLocks noGrp="1"/>
          </p:cNvSpPr>
          <p:nvPr>
            <p:ph sz="quarter" idx="13"/>
          </p:nvPr>
        </p:nvSpPr>
        <p:spPr>
          <a:xfrm>
            <a:off x="210389" y="1658436"/>
            <a:ext cx="10363826" cy="4162071"/>
          </a:xfrm>
        </p:spPr>
        <p:txBody>
          <a:bodyPr>
            <a:normAutofit/>
          </a:bodyPr>
          <a:lstStyle/>
          <a:p>
            <a:r>
              <a:rPr lang="pl-PL" cap="none" dirty="0" smtClean="0"/>
              <a:t>Three </a:t>
            </a:r>
            <a:r>
              <a:rPr lang="pl-PL" cap="none" dirty="0" err="1" smtClean="0"/>
              <a:t>Ways</a:t>
            </a:r>
            <a:r>
              <a:rPr lang="pl-PL" cap="none" dirty="0" smtClean="0"/>
              <a:t> to do </a:t>
            </a:r>
            <a:r>
              <a:rPr lang="pl-PL" cap="none" dirty="0" err="1" smtClean="0"/>
              <a:t>iT</a:t>
            </a:r>
            <a:r>
              <a:rPr lang="pl-PL" cap="none" dirty="0" smtClean="0"/>
              <a:t>!</a:t>
            </a:r>
          </a:p>
          <a:p>
            <a:pPr marL="0" indent="0">
              <a:buNone/>
            </a:pPr>
            <a:r>
              <a:rPr lang="pl-PL" cap="none" dirty="0" err="1" smtClean="0">
                <a:solidFill>
                  <a:srgbClr val="C00000"/>
                </a:solidFill>
              </a:rPr>
              <a:t>Note</a:t>
            </a:r>
            <a:r>
              <a:rPr lang="pl-PL" cap="none" dirty="0" smtClean="0">
                <a:solidFill>
                  <a:srgbClr val="C00000"/>
                </a:solidFill>
              </a:rPr>
              <a:t>!</a:t>
            </a:r>
          </a:p>
          <a:p>
            <a:pPr marL="0" indent="0">
              <a:buNone/>
            </a:pPr>
            <a:r>
              <a:rPr lang="pl-PL" cap="none" dirty="0" smtClean="0"/>
              <a:t>AKS </a:t>
            </a:r>
            <a:r>
              <a:rPr lang="pl-PL" cap="none" dirty="0"/>
              <a:t>ENGINE </a:t>
            </a:r>
            <a:r>
              <a:rPr lang="pl-PL" cap="none" dirty="0" err="1"/>
              <a:t>is</a:t>
            </a:r>
            <a:r>
              <a:rPr lang="pl-PL" cap="none" dirty="0"/>
              <a:t> </a:t>
            </a:r>
            <a:r>
              <a:rPr lang="pl-PL" cap="none" dirty="0" err="1" smtClean="0"/>
              <a:t>deprecated</a:t>
            </a:r>
            <a:endParaRPr lang="pl-PL" cap="none" dirty="0" smtClean="0"/>
          </a:p>
          <a:p>
            <a:pPr marL="0" indent="0">
              <a:buNone/>
            </a:pPr>
            <a:r>
              <a:rPr lang="pl-PL" dirty="0" smtClean="0"/>
              <a:t> </a:t>
            </a:r>
            <a:endParaRPr lang="pl-PL" dirty="0"/>
          </a:p>
          <a:p>
            <a:pPr marL="0" indent="0">
              <a:buNone/>
            </a:pPr>
            <a:endParaRPr lang="pl-PL" dirty="0"/>
          </a:p>
        </p:txBody>
      </p:sp>
      <p:graphicFrame>
        <p:nvGraphicFramePr>
          <p:cNvPr id="5" name="Tabela 4"/>
          <p:cNvGraphicFramePr>
            <a:graphicFrameLocks noGrp="1"/>
          </p:cNvGraphicFramePr>
          <p:nvPr>
            <p:extLst>
              <p:ext uri="{D42A27DB-BD31-4B8C-83A1-F6EECF244321}">
                <p14:modId xmlns:p14="http://schemas.microsoft.com/office/powerpoint/2010/main" val="1932572984"/>
              </p:ext>
            </p:extLst>
          </p:nvPr>
        </p:nvGraphicFramePr>
        <p:xfrm>
          <a:off x="3549701" y="1428882"/>
          <a:ext cx="8128000" cy="3902985"/>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271330881"/>
                    </a:ext>
                  </a:extLst>
                </a:gridCol>
                <a:gridCol w="2032000">
                  <a:extLst>
                    <a:ext uri="{9D8B030D-6E8A-4147-A177-3AD203B41FA5}">
                      <a16:colId xmlns:a16="http://schemas.microsoft.com/office/drawing/2014/main" val="3367661003"/>
                    </a:ext>
                  </a:extLst>
                </a:gridCol>
                <a:gridCol w="2032000">
                  <a:extLst>
                    <a:ext uri="{9D8B030D-6E8A-4147-A177-3AD203B41FA5}">
                      <a16:colId xmlns:a16="http://schemas.microsoft.com/office/drawing/2014/main" val="3264988849"/>
                    </a:ext>
                  </a:extLst>
                </a:gridCol>
                <a:gridCol w="2032000">
                  <a:extLst>
                    <a:ext uri="{9D8B030D-6E8A-4147-A177-3AD203B41FA5}">
                      <a16:colId xmlns:a16="http://schemas.microsoft.com/office/drawing/2014/main" val="3500093314"/>
                    </a:ext>
                  </a:extLst>
                </a:gridCol>
              </a:tblGrid>
              <a:tr h="519705">
                <a:tc>
                  <a:txBody>
                    <a:bodyPr/>
                    <a:lstStyle/>
                    <a:p>
                      <a:endParaRPr lang="pl-PL" sz="1400" dirty="0"/>
                    </a:p>
                  </a:txBody>
                  <a:tcPr/>
                </a:tc>
                <a:tc>
                  <a:txBody>
                    <a:bodyPr/>
                    <a:lstStyle/>
                    <a:p>
                      <a:r>
                        <a:rPr lang="pl-PL" sz="1400" dirty="0" smtClean="0"/>
                        <a:t>Do </a:t>
                      </a:r>
                      <a:r>
                        <a:rPr lang="pl-PL" sz="1400" dirty="0" err="1" smtClean="0"/>
                        <a:t>it</a:t>
                      </a:r>
                      <a:r>
                        <a:rPr lang="pl-PL" sz="1400" baseline="0" dirty="0" smtClean="0"/>
                        <a:t> </a:t>
                      </a:r>
                      <a:r>
                        <a:rPr lang="pl-PL" sz="1400" baseline="0" dirty="0" err="1" smtClean="0"/>
                        <a:t>yourself</a:t>
                      </a:r>
                      <a:endParaRPr lang="pl-PL" sz="1400" dirty="0"/>
                    </a:p>
                  </a:txBody>
                  <a:tcPr/>
                </a:tc>
                <a:tc>
                  <a:txBody>
                    <a:bodyPr/>
                    <a:lstStyle/>
                    <a:p>
                      <a:r>
                        <a:rPr lang="pl-PL" sz="1400" dirty="0" err="1" smtClean="0"/>
                        <a:t>Aks-engine</a:t>
                      </a:r>
                      <a:endParaRPr lang="pl-PL" sz="1400" dirty="0"/>
                    </a:p>
                  </a:txBody>
                  <a:tcPr/>
                </a:tc>
                <a:tc>
                  <a:txBody>
                    <a:bodyPr/>
                    <a:lstStyle/>
                    <a:p>
                      <a:r>
                        <a:rPr lang="pl-PL" sz="1400" dirty="0" err="1" smtClean="0"/>
                        <a:t>Azure</a:t>
                      </a:r>
                      <a:r>
                        <a:rPr lang="pl-PL" sz="1400" dirty="0" smtClean="0"/>
                        <a:t> </a:t>
                      </a:r>
                      <a:r>
                        <a:rPr lang="pl-PL" sz="1400" dirty="0" err="1" smtClean="0"/>
                        <a:t>Kubernetes</a:t>
                      </a:r>
                      <a:r>
                        <a:rPr lang="pl-PL" sz="1400" dirty="0" smtClean="0"/>
                        <a:t> Service</a:t>
                      </a:r>
                      <a:endParaRPr lang="pl-PL" sz="1400" dirty="0"/>
                    </a:p>
                  </a:txBody>
                  <a:tcPr/>
                </a:tc>
                <a:extLst>
                  <a:ext uri="{0D108BD9-81ED-4DB2-BD59-A6C34878D82A}">
                    <a16:rowId xmlns:a16="http://schemas.microsoft.com/office/drawing/2014/main" val="1828013710"/>
                  </a:ext>
                </a:extLst>
              </a:tr>
              <a:tr h="370840">
                <a:tc>
                  <a:txBody>
                    <a:bodyPr/>
                    <a:lstStyle/>
                    <a:p>
                      <a:r>
                        <a:rPr lang="pl-PL" sz="1400" dirty="0" err="1" smtClean="0"/>
                        <a:t>Description</a:t>
                      </a:r>
                      <a:endParaRPr lang="pl-PL" sz="1400" dirty="0"/>
                    </a:p>
                  </a:txBody>
                  <a:tcPr/>
                </a:tc>
                <a:tc>
                  <a:txBody>
                    <a:bodyPr/>
                    <a:lstStyle/>
                    <a:p>
                      <a:r>
                        <a:rPr lang="pl-PL" sz="1400" dirty="0" err="1" smtClean="0"/>
                        <a:t>Create</a:t>
                      </a:r>
                      <a:r>
                        <a:rPr lang="pl-PL" sz="1400" dirty="0" smtClean="0"/>
                        <a:t> </a:t>
                      </a:r>
                      <a:r>
                        <a:rPr lang="pl-PL" sz="1400" dirty="0" err="1" smtClean="0"/>
                        <a:t>VMs</a:t>
                      </a:r>
                      <a:r>
                        <a:rPr lang="pl-PL" sz="1400" dirty="0" smtClean="0"/>
                        <a:t>, </a:t>
                      </a:r>
                      <a:r>
                        <a:rPr lang="pl-PL" sz="1400" dirty="0" err="1" smtClean="0"/>
                        <a:t>create</a:t>
                      </a:r>
                      <a:r>
                        <a:rPr lang="pl-PL" sz="1400" dirty="0" smtClean="0"/>
                        <a:t> </a:t>
                      </a:r>
                      <a:r>
                        <a:rPr lang="pl-PL" sz="1400" dirty="0" err="1" smtClean="0"/>
                        <a:t>infrastructure</a:t>
                      </a:r>
                      <a:r>
                        <a:rPr lang="pl-PL" sz="1400" baseline="0" dirty="0" smtClean="0"/>
                        <a:t> on </a:t>
                      </a:r>
                      <a:r>
                        <a:rPr lang="pl-PL" sz="1400" baseline="0" dirty="0" err="1" smtClean="0"/>
                        <a:t>Azure</a:t>
                      </a:r>
                      <a:r>
                        <a:rPr lang="pl-PL" sz="1400" baseline="0" dirty="0" smtClean="0"/>
                        <a:t> and </a:t>
                      </a:r>
                      <a:r>
                        <a:rPr lang="pl-PL" sz="1400" baseline="0" dirty="0" err="1" smtClean="0"/>
                        <a:t>install</a:t>
                      </a:r>
                      <a:r>
                        <a:rPr lang="pl-PL" sz="1400" baseline="0" dirty="0" smtClean="0"/>
                        <a:t> k8s </a:t>
                      </a:r>
                      <a:r>
                        <a:rPr lang="pl-PL" sz="1400" baseline="0" dirty="0" err="1" smtClean="0"/>
                        <a:t>using</a:t>
                      </a:r>
                      <a:r>
                        <a:rPr lang="pl-PL" sz="1400" baseline="0" dirty="0" smtClean="0"/>
                        <a:t> </a:t>
                      </a:r>
                      <a:r>
                        <a:rPr lang="pl-PL" sz="1400" baseline="0" dirty="0" err="1" smtClean="0"/>
                        <a:t>your</a:t>
                      </a:r>
                      <a:r>
                        <a:rPr lang="pl-PL" sz="1400" baseline="0" dirty="0" smtClean="0"/>
                        <a:t> </a:t>
                      </a:r>
                      <a:r>
                        <a:rPr lang="pl-PL" sz="1400" baseline="0" dirty="0" err="1" smtClean="0"/>
                        <a:t>lovely</a:t>
                      </a:r>
                      <a:r>
                        <a:rPr lang="pl-PL" sz="1400" baseline="0" dirty="0" smtClean="0"/>
                        <a:t> </a:t>
                      </a:r>
                      <a:r>
                        <a:rPr lang="pl-PL" sz="1400" baseline="0" dirty="0" err="1" smtClean="0"/>
                        <a:t>tools</a:t>
                      </a:r>
                      <a:endParaRPr lang="pl-PL" sz="1400" dirty="0"/>
                    </a:p>
                  </a:txBody>
                  <a:tcPr/>
                </a:tc>
                <a:tc>
                  <a:txBody>
                    <a:bodyPr/>
                    <a:lstStyle/>
                    <a:p>
                      <a:r>
                        <a:rPr lang="pl-PL" sz="1800" kern="1200" dirty="0" err="1" smtClean="0">
                          <a:solidFill>
                            <a:schemeClr val="dk1"/>
                          </a:solidFill>
                          <a:effectLst/>
                          <a:latin typeface="+mn-lt"/>
                          <a:ea typeface="+mn-ea"/>
                          <a:cs typeface="+mn-cs"/>
                        </a:rPr>
                        <a:t>Aks</a:t>
                      </a:r>
                      <a:r>
                        <a:rPr lang="en-US" sz="1800" kern="1200" dirty="0" smtClean="0">
                          <a:solidFill>
                            <a:schemeClr val="dk1"/>
                          </a:solidFill>
                          <a:effectLst/>
                          <a:latin typeface="+mn-lt"/>
                          <a:ea typeface="+mn-ea"/>
                          <a:cs typeface="+mn-cs"/>
                        </a:rPr>
                        <a:t>-engine</a:t>
                      </a:r>
                      <a:r>
                        <a:rPr lang="pl-PL"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generates</a:t>
                      </a:r>
                      <a:r>
                        <a:rPr lang="en-US" sz="1400" dirty="0" smtClean="0"/>
                        <a:t/>
                      </a:r>
                      <a:br>
                        <a:rPr lang="en-US" sz="1400" dirty="0" smtClean="0"/>
                      </a:br>
                      <a:r>
                        <a:rPr lang="en-US" sz="1800" kern="1200" dirty="0" smtClean="0">
                          <a:solidFill>
                            <a:schemeClr val="dk1"/>
                          </a:solidFill>
                          <a:effectLst/>
                          <a:latin typeface="+mn-lt"/>
                          <a:ea typeface="+mn-ea"/>
                          <a:cs typeface="+mn-cs"/>
                        </a:rPr>
                        <a:t>templates to deploy k8s</a:t>
                      </a:r>
                      <a:endParaRPr lang="pl-PL" sz="1400" dirty="0"/>
                    </a:p>
                  </a:txBody>
                  <a:tcPr/>
                </a:tc>
                <a:tc>
                  <a:txBody>
                    <a:bodyPr/>
                    <a:lstStyle/>
                    <a:p>
                      <a:r>
                        <a:rPr lang="pl-PL" sz="1400" dirty="0" err="1" smtClean="0"/>
                        <a:t>Managed</a:t>
                      </a:r>
                      <a:r>
                        <a:rPr lang="pl-PL" sz="1400" baseline="0" dirty="0" smtClean="0"/>
                        <a:t> k8s</a:t>
                      </a:r>
                      <a:endParaRPr lang="pl-PL" sz="1400" dirty="0"/>
                    </a:p>
                  </a:txBody>
                  <a:tcPr/>
                </a:tc>
                <a:extLst>
                  <a:ext uri="{0D108BD9-81ED-4DB2-BD59-A6C34878D82A}">
                    <a16:rowId xmlns:a16="http://schemas.microsoft.com/office/drawing/2014/main" val="483394634"/>
                  </a:ext>
                </a:extLst>
              </a:tr>
              <a:tr h="370840">
                <a:tc>
                  <a:txBody>
                    <a:bodyPr/>
                    <a:lstStyle/>
                    <a:p>
                      <a:r>
                        <a:rPr lang="pl-PL" sz="1400" dirty="0" err="1" smtClean="0"/>
                        <a:t>Possibility</a:t>
                      </a:r>
                      <a:r>
                        <a:rPr lang="pl-PL" sz="1400" dirty="0" smtClean="0"/>
                        <a:t> of </a:t>
                      </a:r>
                      <a:r>
                        <a:rPr lang="pl-PL" sz="1400" dirty="0" err="1" smtClean="0"/>
                        <a:t>modifiying</a:t>
                      </a:r>
                      <a:r>
                        <a:rPr lang="pl-PL" sz="1400" baseline="0" dirty="0" smtClean="0"/>
                        <a:t> the </a:t>
                      </a:r>
                      <a:r>
                        <a:rPr lang="pl-PL" sz="1400" baseline="0" dirty="0" err="1" smtClean="0"/>
                        <a:t>cluster</a:t>
                      </a:r>
                      <a:endParaRPr lang="pl-PL" sz="1400" dirty="0"/>
                    </a:p>
                  </a:txBody>
                  <a:tcPr/>
                </a:tc>
                <a:tc>
                  <a:txBody>
                    <a:bodyPr/>
                    <a:lstStyle/>
                    <a:p>
                      <a:r>
                        <a:rPr lang="pl-PL" sz="1400" dirty="0" err="1" smtClean="0"/>
                        <a:t>Highest</a:t>
                      </a:r>
                      <a:endParaRPr lang="pl-PL" sz="1400" dirty="0"/>
                    </a:p>
                  </a:txBody>
                  <a:tcPr/>
                </a:tc>
                <a:tc>
                  <a:txBody>
                    <a:bodyPr/>
                    <a:lstStyle/>
                    <a:p>
                      <a:r>
                        <a:rPr lang="pl-PL" sz="1400" dirty="0" smtClean="0"/>
                        <a:t>High</a:t>
                      </a:r>
                      <a:endParaRPr lang="pl-PL" sz="1400" dirty="0"/>
                    </a:p>
                  </a:txBody>
                  <a:tcPr/>
                </a:tc>
                <a:tc>
                  <a:txBody>
                    <a:bodyPr/>
                    <a:lstStyle/>
                    <a:p>
                      <a:r>
                        <a:rPr lang="pl-PL" sz="1400" dirty="0" smtClean="0"/>
                        <a:t>Medium</a:t>
                      </a:r>
                      <a:endParaRPr lang="pl-PL" sz="1400" dirty="0"/>
                    </a:p>
                  </a:txBody>
                  <a:tcPr/>
                </a:tc>
                <a:extLst>
                  <a:ext uri="{0D108BD9-81ED-4DB2-BD59-A6C34878D82A}">
                    <a16:rowId xmlns:a16="http://schemas.microsoft.com/office/drawing/2014/main" val="2479489958"/>
                  </a:ext>
                </a:extLst>
              </a:tr>
              <a:tr h="370840">
                <a:tc>
                  <a:txBody>
                    <a:bodyPr/>
                    <a:lstStyle/>
                    <a:p>
                      <a:r>
                        <a:rPr lang="pl-PL" sz="1400" dirty="0" err="1" smtClean="0"/>
                        <a:t>You</a:t>
                      </a:r>
                      <a:r>
                        <a:rPr lang="pl-PL" sz="1400" dirty="0" smtClean="0"/>
                        <a:t> </a:t>
                      </a:r>
                      <a:r>
                        <a:rPr lang="pl-PL" sz="1400" dirty="0" err="1" smtClean="0"/>
                        <a:t>pay</a:t>
                      </a:r>
                      <a:r>
                        <a:rPr lang="pl-PL" sz="1400" dirty="0" smtClean="0"/>
                        <a:t> for</a:t>
                      </a:r>
                      <a:endParaRPr lang="pl-PL" sz="1400" dirty="0"/>
                    </a:p>
                  </a:txBody>
                  <a:tcPr/>
                </a:tc>
                <a:tc>
                  <a:txBody>
                    <a:bodyPr/>
                    <a:lstStyle/>
                    <a:p>
                      <a:r>
                        <a:rPr lang="pl-PL" sz="1400" dirty="0" smtClean="0"/>
                        <a:t>Control </a:t>
                      </a:r>
                      <a:r>
                        <a:rPr lang="pl-PL" sz="1400" dirty="0" err="1" smtClean="0"/>
                        <a:t>Plane</a:t>
                      </a:r>
                      <a:r>
                        <a:rPr lang="pl-PL" sz="1400" dirty="0" smtClean="0"/>
                        <a:t> + </a:t>
                      </a:r>
                      <a:r>
                        <a:rPr lang="pl-PL" sz="1400" dirty="0" err="1" smtClean="0"/>
                        <a:t>Worker</a:t>
                      </a:r>
                      <a:r>
                        <a:rPr lang="pl-PL" sz="1400" dirty="0" smtClean="0"/>
                        <a:t> </a:t>
                      </a:r>
                      <a:r>
                        <a:rPr lang="pl-PL" sz="1400" dirty="0" err="1" smtClean="0"/>
                        <a:t>VMs</a:t>
                      </a:r>
                      <a:endParaRPr lang="pl-P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400" dirty="0" smtClean="0"/>
                        <a:t>Control </a:t>
                      </a:r>
                      <a:r>
                        <a:rPr lang="pl-PL" sz="1400" dirty="0" err="1" smtClean="0"/>
                        <a:t>Plane</a:t>
                      </a:r>
                      <a:r>
                        <a:rPr lang="pl-PL" sz="1400" dirty="0" smtClean="0"/>
                        <a:t> + </a:t>
                      </a:r>
                      <a:r>
                        <a:rPr lang="pl-PL" sz="1400" dirty="0" err="1" smtClean="0"/>
                        <a:t>Worker</a:t>
                      </a:r>
                      <a:r>
                        <a:rPr lang="pl-PL" sz="1400" dirty="0" smtClean="0"/>
                        <a:t> </a:t>
                      </a:r>
                      <a:r>
                        <a:rPr lang="pl-PL" sz="1400" dirty="0" err="1" smtClean="0"/>
                        <a:t>VMs</a:t>
                      </a:r>
                      <a:endParaRPr lang="pl-PL" sz="1400" dirty="0" smtClean="0"/>
                    </a:p>
                    <a:p>
                      <a:endParaRPr lang="pl-PL" sz="1400" dirty="0"/>
                    </a:p>
                  </a:txBody>
                  <a:tcPr/>
                </a:tc>
                <a:tc>
                  <a:txBody>
                    <a:bodyPr/>
                    <a:lstStyle/>
                    <a:p>
                      <a:r>
                        <a:rPr lang="pl-PL" sz="1400" dirty="0" err="1" smtClean="0"/>
                        <a:t>Only</a:t>
                      </a:r>
                      <a:r>
                        <a:rPr lang="pl-PL" sz="1400" dirty="0" smtClean="0"/>
                        <a:t> </a:t>
                      </a:r>
                      <a:r>
                        <a:rPr lang="pl-PL" sz="1400" dirty="0" err="1" smtClean="0"/>
                        <a:t>Worker</a:t>
                      </a:r>
                      <a:r>
                        <a:rPr lang="pl-PL" sz="1400" dirty="0" smtClean="0"/>
                        <a:t> </a:t>
                      </a:r>
                      <a:r>
                        <a:rPr lang="pl-PL" sz="1400" dirty="0" err="1" smtClean="0"/>
                        <a:t>VMs</a:t>
                      </a:r>
                      <a:endParaRPr lang="pl-PL" sz="1400" dirty="0"/>
                    </a:p>
                  </a:txBody>
                  <a:tcPr/>
                </a:tc>
                <a:extLst>
                  <a:ext uri="{0D108BD9-81ED-4DB2-BD59-A6C34878D82A}">
                    <a16:rowId xmlns:a16="http://schemas.microsoft.com/office/drawing/2014/main" val="78028473"/>
                  </a:ext>
                </a:extLst>
              </a:tr>
              <a:tr h="370840">
                <a:tc>
                  <a:txBody>
                    <a:bodyPr/>
                    <a:lstStyle/>
                    <a:p>
                      <a:r>
                        <a:rPr lang="pl-PL" sz="1400" dirty="0" err="1" smtClean="0"/>
                        <a:t>Support</a:t>
                      </a:r>
                      <a:r>
                        <a:rPr lang="pl-PL" sz="1400" dirty="0" smtClean="0"/>
                        <a:t> for </a:t>
                      </a:r>
                      <a:r>
                        <a:rPr lang="pl-PL" sz="1400" dirty="0" err="1" smtClean="0"/>
                        <a:t>internal</a:t>
                      </a:r>
                      <a:r>
                        <a:rPr lang="pl-PL" sz="1400" dirty="0" smtClean="0"/>
                        <a:t> </a:t>
                      </a:r>
                      <a:r>
                        <a:rPr lang="pl-PL" sz="1400" dirty="0" err="1" smtClean="0"/>
                        <a:t>clusters</a:t>
                      </a:r>
                      <a:r>
                        <a:rPr lang="pl-PL" sz="1400" dirty="0" smtClean="0"/>
                        <a:t> (</a:t>
                      </a:r>
                      <a:r>
                        <a:rPr lang="pl-PL" sz="1400" dirty="0" err="1" smtClean="0"/>
                        <a:t>only</a:t>
                      </a:r>
                      <a:r>
                        <a:rPr lang="pl-PL" sz="1400" dirty="0" smtClean="0"/>
                        <a:t> </a:t>
                      </a:r>
                      <a:r>
                        <a:rPr lang="pl-PL" sz="1400" dirty="0" err="1" smtClean="0"/>
                        <a:t>private</a:t>
                      </a:r>
                      <a:r>
                        <a:rPr lang="pl-PL" sz="1400" baseline="0" dirty="0" smtClean="0"/>
                        <a:t> </a:t>
                      </a:r>
                      <a:r>
                        <a:rPr lang="pl-PL" sz="1400" baseline="0" dirty="0" err="1" smtClean="0"/>
                        <a:t>Ips</a:t>
                      </a:r>
                      <a:r>
                        <a:rPr lang="pl-PL" sz="1400" baseline="0" dirty="0" smtClean="0"/>
                        <a:t>)</a:t>
                      </a:r>
                      <a:endParaRPr lang="pl-PL" sz="1400" dirty="0"/>
                    </a:p>
                  </a:txBody>
                  <a:tcPr/>
                </a:tc>
                <a:tc>
                  <a:txBody>
                    <a:bodyPr/>
                    <a:lstStyle/>
                    <a:p>
                      <a:r>
                        <a:rPr lang="pl-PL" sz="1400" dirty="0" err="1" smtClean="0"/>
                        <a:t>Yes</a:t>
                      </a:r>
                      <a:endParaRPr lang="pl-PL" sz="1400" dirty="0"/>
                    </a:p>
                  </a:txBody>
                  <a:tcPr/>
                </a:tc>
                <a:tc>
                  <a:txBody>
                    <a:bodyPr/>
                    <a:lstStyle/>
                    <a:p>
                      <a:r>
                        <a:rPr lang="pl-PL" sz="1400" dirty="0" err="1" smtClean="0"/>
                        <a:t>Yes</a:t>
                      </a:r>
                      <a:endParaRPr lang="pl-P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400" dirty="0" err="1" smtClean="0"/>
                        <a:t>Yes</a:t>
                      </a:r>
                      <a:r>
                        <a:rPr lang="pl-PL" sz="1400" dirty="0" smtClean="0"/>
                        <a:t> (master </a:t>
                      </a:r>
                      <a:r>
                        <a:rPr lang="pl-PL" sz="1400" dirty="0" err="1" smtClean="0"/>
                        <a:t>VMs</a:t>
                      </a:r>
                      <a:r>
                        <a:rPr lang="pl-PL" sz="1400" dirty="0" smtClean="0"/>
                        <a:t> with public</a:t>
                      </a:r>
                      <a:br>
                        <a:rPr lang="pl-PL" sz="1400" dirty="0" smtClean="0"/>
                      </a:br>
                      <a:r>
                        <a:rPr lang="pl-PL" sz="1400" dirty="0" err="1" smtClean="0"/>
                        <a:t>IPs</a:t>
                      </a:r>
                      <a:r>
                        <a:rPr lang="pl-PL" sz="1400" dirty="0" smtClean="0"/>
                        <a:t> </a:t>
                      </a:r>
                      <a:r>
                        <a:rPr lang="pl-PL" sz="1400" dirty="0" err="1" smtClean="0"/>
                        <a:t>today</a:t>
                      </a:r>
                      <a:endParaRPr lang="pl-PL" sz="1400" dirty="0" smtClean="0"/>
                    </a:p>
                    <a:p>
                      <a:endParaRPr lang="pl-PL" sz="1400" dirty="0"/>
                    </a:p>
                  </a:txBody>
                  <a:tcPr/>
                </a:tc>
                <a:extLst>
                  <a:ext uri="{0D108BD9-81ED-4DB2-BD59-A6C34878D82A}">
                    <a16:rowId xmlns:a16="http://schemas.microsoft.com/office/drawing/2014/main" val="557362962"/>
                  </a:ext>
                </a:extLst>
              </a:tr>
            </a:tbl>
          </a:graphicData>
        </a:graphic>
      </p:graphicFrame>
      <p:sp>
        <p:nvSpPr>
          <p:cNvPr id="6" name="Prostokąt 5"/>
          <p:cNvSpPr/>
          <p:nvPr/>
        </p:nvSpPr>
        <p:spPr>
          <a:xfrm>
            <a:off x="310545" y="6043940"/>
            <a:ext cx="5906682" cy="646331"/>
          </a:xfrm>
          <a:prstGeom prst="rect">
            <a:avLst/>
          </a:prstGeom>
        </p:spPr>
        <p:txBody>
          <a:bodyPr wrap="none">
            <a:spAutoFit/>
          </a:bodyPr>
          <a:lstStyle/>
          <a:p>
            <a:r>
              <a:rPr lang="pl-PL" dirty="0">
                <a:hlinkClick r:id="rId2"/>
              </a:rPr>
              <a:t>https://</a:t>
            </a:r>
            <a:r>
              <a:rPr lang="pl-PL" dirty="0" smtClean="0">
                <a:hlinkClick r:id="rId2"/>
              </a:rPr>
              <a:t>github.com/kubernetes-sigs/cluster-api-provider-azure</a:t>
            </a:r>
            <a:endParaRPr lang="pl-PL" dirty="0" smtClean="0"/>
          </a:p>
          <a:p>
            <a:endParaRPr lang="pl-PL" dirty="0"/>
          </a:p>
        </p:txBody>
      </p:sp>
      <p:sp>
        <p:nvSpPr>
          <p:cNvPr id="7" name="Prostokąt 6"/>
          <p:cNvSpPr/>
          <p:nvPr/>
        </p:nvSpPr>
        <p:spPr>
          <a:xfrm>
            <a:off x="352334" y="5101226"/>
            <a:ext cx="10773624" cy="830997"/>
          </a:xfrm>
          <a:prstGeom prst="rect">
            <a:avLst/>
          </a:prstGeom>
        </p:spPr>
        <p:txBody>
          <a:bodyPr wrap="square">
            <a:spAutoFit/>
          </a:bodyPr>
          <a:lstStyle/>
          <a:p>
            <a:r>
              <a:rPr lang="en-US" sz="1600" dirty="0"/>
              <a:t>This project is deprecated for Azure public cloud customers. Please consider using </a:t>
            </a:r>
            <a:r>
              <a:rPr lang="en-US" sz="1600" dirty="0">
                <a:hlinkClick r:id="rId3"/>
              </a:rPr>
              <a:t>Azure Kubernetes Service (AKS)</a:t>
            </a:r>
            <a:r>
              <a:rPr lang="en-US" sz="1600" dirty="0"/>
              <a:t> for managed Kubernetes or </a:t>
            </a:r>
            <a:r>
              <a:rPr lang="en-US" sz="1600" dirty="0">
                <a:hlinkClick r:id="rId2"/>
              </a:rPr>
              <a:t>Cluster API Provider Azure</a:t>
            </a:r>
            <a:r>
              <a:rPr lang="en-US" sz="1600" dirty="0"/>
              <a:t> for self-managed Kubernetes. There are no new features planned; this project will only be updated for CVEs &amp; similar, with Kubernetes 1.24 as the final version to receive updates</a:t>
            </a:r>
            <a:endParaRPr lang="pl-PL" sz="1600" dirty="0"/>
          </a:p>
        </p:txBody>
      </p:sp>
    </p:spTree>
    <p:extLst>
      <p:ext uri="{BB962C8B-B14F-4D97-AF65-F5344CB8AC3E}">
        <p14:creationId xmlns:p14="http://schemas.microsoft.com/office/powerpoint/2010/main" val="31013187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DAY 0 </a:t>
            </a:r>
            <a:r>
              <a:rPr lang="pl-PL" dirty="0" err="1" smtClean="0"/>
              <a:t>afTER</a:t>
            </a:r>
            <a:r>
              <a:rPr lang="pl-PL" dirty="0" smtClean="0"/>
              <a:t> </a:t>
            </a:r>
            <a:r>
              <a:rPr lang="pl-PL" dirty="0" err="1" smtClean="0"/>
              <a:t>installation</a:t>
            </a:r>
            <a:endParaRPr lang="pl-PL" dirty="0"/>
          </a:p>
        </p:txBody>
      </p:sp>
      <p:sp>
        <p:nvSpPr>
          <p:cNvPr id="3" name="Symbol zastępczy zawartości 2"/>
          <p:cNvSpPr>
            <a:spLocks noGrp="1"/>
          </p:cNvSpPr>
          <p:nvPr>
            <p:ph sz="quarter" idx="13"/>
          </p:nvPr>
        </p:nvSpPr>
        <p:spPr/>
        <p:txBody>
          <a:bodyPr/>
          <a:lstStyle/>
          <a:p>
            <a:endParaRPr lang="pl-PL" dirty="0"/>
          </a:p>
        </p:txBody>
      </p:sp>
      <p:pic>
        <p:nvPicPr>
          <p:cNvPr id="4" name="Obraz 3"/>
          <p:cNvPicPr>
            <a:picLocks noChangeAspect="1"/>
          </p:cNvPicPr>
          <p:nvPr/>
        </p:nvPicPr>
        <p:blipFill>
          <a:blip r:embed="rId2"/>
          <a:stretch>
            <a:fillRect/>
          </a:stretch>
        </p:blipFill>
        <p:spPr>
          <a:xfrm>
            <a:off x="913774" y="2412402"/>
            <a:ext cx="10485925" cy="1203434"/>
          </a:xfrm>
          <a:prstGeom prst="rect">
            <a:avLst/>
          </a:prstGeom>
        </p:spPr>
      </p:pic>
      <p:pic>
        <p:nvPicPr>
          <p:cNvPr id="5" name="Obraz 4"/>
          <p:cNvPicPr>
            <a:picLocks noChangeAspect="1"/>
          </p:cNvPicPr>
          <p:nvPr/>
        </p:nvPicPr>
        <p:blipFill>
          <a:blip r:embed="rId3"/>
          <a:stretch>
            <a:fillRect/>
          </a:stretch>
        </p:blipFill>
        <p:spPr>
          <a:xfrm>
            <a:off x="913774" y="3734166"/>
            <a:ext cx="5105400" cy="2390775"/>
          </a:xfrm>
          <a:prstGeom prst="rect">
            <a:avLst/>
          </a:prstGeom>
        </p:spPr>
      </p:pic>
      <p:pic>
        <p:nvPicPr>
          <p:cNvPr id="6" name="Obraz 5"/>
          <p:cNvPicPr>
            <a:picLocks noChangeAspect="1"/>
          </p:cNvPicPr>
          <p:nvPr/>
        </p:nvPicPr>
        <p:blipFill>
          <a:blip r:embed="rId4"/>
          <a:stretch>
            <a:fillRect/>
          </a:stretch>
        </p:blipFill>
        <p:spPr>
          <a:xfrm>
            <a:off x="6156736" y="3734166"/>
            <a:ext cx="5431868" cy="1371050"/>
          </a:xfrm>
          <a:prstGeom prst="rect">
            <a:avLst/>
          </a:prstGeom>
        </p:spPr>
      </p:pic>
      <p:sp>
        <p:nvSpPr>
          <p:cNvPr id="7" name="Strzałka w prawo 6"/>
          <p:cNvSpPr/>
          <p:nvPr/>
        </p:nvSpPr>
        <p:spPr>
          <a:xfrm rot="10800000">
            <a:off x="5855677" y="5507464"/>
            <a:ext cx="1395047"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454291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How to </a:t>
            </a:r>
            <a:r>
              <a:rPr lang="pl-PL" dirty="0" err="1" smtClean="0"/>
              <a:t>install</a:t>
            </a:r>
            <a:r>
              <a:rPr lang="pl-PL" dirty="0" smtClean="0"/>
              <a:t> CNI on AKS</a:t>
            </a:r>
            <a:endParaRPr lang="pl-PL" dirty="0"/>
          </a:p>
        </p:txBody>
      </p:sp>
      <p:sp>
        <p:nvSpPr>
          <p:cNvPr id="3" name="Symbol zastępczy zawartości 2"/>
          <p:cNvSpPr>
            <a:spLocks noGrp="1"/>
          </p:cNvSpPr>
          <p:nvPr>
            <p:ph sz="quarter" idx="13"/>
          </p:nvPr>
        </p:nvSpPr>
        <p:spPr/>
        <p:txBody>
          <a:bodyPr/>
          <a:lstStyle/>
          <a:p>
            <a:r>
              <a:rPr lang="pl-PL" dirty="0" smtClean="0"/>
              <a:t>Start</a:t>
            </a:r>
          </a:p>
          <a:p>
            <a:endParaRPr lang="pl-PL" dirty="0" smtClean="0"/>
          </a:p>
          <a:p>
            <a:endParaRPr lang="pl-PL" dirty="0"/>
          </a:p>
          <a:p>
            <a:endParaRPr lang="pl-PL" dirty="0" smtClean="0"/>
          </a:p>
          <a:p>
            <a:r>
              <a:rPr lang="pl-PL" dirty="0" smtClean="0"/>
              <a:t>STOP</a:t>
            </a:r>
          </a:p>
          <a:p>
            <a:endParaRPr lang="pl-PL" dirty="0"/>
          </a:p>
          <a:p>
            <a:pPr marL="0" indent="0">
              <a:buNone/>
            </a:pPr>
            <a:endParaRPr lang="pl-PL" dirty="0"/>
          </a:p>
        </p:txBody>
      </p:sp>
      <p:pic>
        <p:nvPicPr>
          <p:cNvPr id="4" name="Obraz 3"/>
          <p:cNvPicPr>
            <a:picLocks noChangeAspect="1"/>
          </p:cNvPicPr>
          <p:nvPr/>
        </p:nvPicPr>
        <p:blipFill>
          <a:blip r:embed="rId2"/>
          <a:stretch>
            <a:fillRect/>
          </a:stretch>
        </p:blipFill>
        <p:spPr>
          <a:xfrm>
            <a:off x="1323974" y="2763230"/>
            <a:ext cx="5124450" cy="1447800"/>
          </a:xfrm>
          <a:prstGeom prst="rect">
            <a:avLst/>
          </a:prstGeom>
        </p:spPr>
      </p:pic>
      <p:pic>
        <p:nvPicPr>
          <p:cNvPr id="5" name="Obraz 4"/>
          <p:cNvPicPr>
            <a:picLocks noChangeAspect="1"/>
          </p:cNvPicPr>
          <p:nvPr/>
        </p:nvPicPr>
        <p:blipFill>
          <a:blip r:embed="rId3"/>
          <a:stretch>
            <a:fillRect/>
          </a:stretch>
        </p:blipFill>
        <p:spPr>
          <a:xfrm>
            <a:off x="1903901" y="4247658"/>
            <a:ext cx="3314700" cy="2333625"/>
          </a:xfrm>
          <a:prstGeom prst="rect">
            <a:avLst/>
          </a:prstGeom>
        </p:spPr>
      </p:pic>
      <p:pic>
        <p:nvPicPr>
          <p:cNvPr id="6" name="Obraz 5"/>
          <p:cNvPicPr>
            <a:picLocks noChangeAspect="1"/>
          </p:cNvPicPr>
          <p:nvPr/>
        </p:nvPicPr>
        <p:blipFill>
          <a:blip r:embed="rId4"/>
          <a:stretch>
            <a:fillRect/>
          </a:stretch>
        </p:blipFill>
        <p:spPr>
          <a:xfrm>
            <a:off x="6899654" y="2819258"/>
            <a:ext cx="3429000" cy="1752600"/>
          </a:xfrm>
          <a:prstGeom prst="rect">
            <a:avLst/>
          </a:prstGeom>
        </p:spPr>
      </p:pic>
      <p:sp>
        <p:nvSpPr>
          <p:cNvPr id="7" name="pole tekstowe 6"/>
          <p:cNvSpPr txBox="1"/>
          <p:nvPr/>
        </p:nvSpPr>
        <p:spPr>
          <a:xfrm>
            <a:off x="8415758" y="2455032"/>
            <a:ext cx="1912896" cy="369332"/>
          </a:xfrm>
          <a:prstGeom prst="rect">
            <a:avLst/>
          </a:prstGeom>
          <a:noFill/>
        </p:spPr>
        <p:txBody>
          <a:bodyPr wrap="none" rtlCol="0">
            <a:spAutoFit/>
          </a:bodyPr>
          <a:lstStyle/>
          <a:p>
            <a:r>
              <a:rPr lang="pl-PL" dirty="0" smtClean="0"/>
              <a:t>NETWORK ADMIN</a:t>
            </a:r>
            <a:endParaRPr lang="pl-PL" dirty="0"/>
          </a:p>
        </p:txBody>
      </p:sp>
      <p:pic>
        <p:nvPicPr>
          <p:cNvPr id="8" name="Obraz 7"/>
          <p:cNvPicPr>
            <a:picLocks noChangeAspect="1"/>
          </p:cNvPicPr>
          <p:nvPr/>
        </p:nvPicPr>
        <p:blipFill>
          <a:blip r:embed="rId5"/>
          <a:stretch>
            <a:fillRect/>
          </a:stretch>
        </p:blipFill>
        <p:spPr>
          <a:xfrm>
            <a:off x="9714182" y="3997083"/>
            <a:ext cx="2295525" cy="2495550"/>
          </a:xfrm>
          <a:prstGeom prst="rect">
            <a:avLst/>
          </a:prstGeom>
        </p:spPr>
      </p:pic>
      <p:sp>
        <p:nvSpPr>
          <p:cNvPr id="9" name="pole tekstowe 8"/>
          <p:cNvSpPr txBox="1"/>
          <p:nvPr/>
        </p:nvSpPr>
        <p:spPr>
          <a:xfrm>
            <a:off x="8691635" y="4724256"/>
            <a:ext cx="680571" cy="369332"/>
          </a:xfrm>
          <a:prstGeom prst="rect">
            <a:avLst/>
          </a:prstGeom>
          <a:noFill/>
        </p:spPr>
        <p:txBody>
          <a:bodyPr wrap="none" rtlCol="0">
            <a:spAutoFit/>
          </a:bodyPr>
          <a:lstStyle/>
          <a:p>
            <a:r>
              <a:rPr lang="pl-PL" dirty="0" smtClean="0"/>
              <a:t>RBAC</a:t>
            </a:r>
            <a:endParaRPr lang="pl-PL" dirty="0"/>
          </a:p>
        </p:txBody>
      </p:sp>
    </p:spTree>
    <p:extLst>
      <p:ext uri="{BB962C8B-B14F-4D97-AF65-F5344CB8AC3E}">
        <p14:creationId xmlns:p14="http://schemas.microsoft.com/office/powerpoint/2010/main" val="336133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CNI START</a:t>
            </a:r>
            <a:endParaRPr lang="pl-PL" dirty="0"/>
          </a:p>
        </p:txBody>
      </p:sp>
      <p:sp>
        <p:nvSpPr>
          <p:cNvPr id="3" name="Symbol zastępczy zawartości 2"/>
          <p:cNvSpPr>
            <a:spLocks noGrp="1"/>
          </p:cNvSpPr>
          <p:nvPr>
            <p:ph sz="quarter" idx="13"/>
          </p:nvPr>
        </p:nvSpPr>
        <p:spPr/>
        <p:txBody>
          <a:bodyPr/>
          <a:lstStyle/>
          <a:p>
            <a:pPr marL="0" indent="0">
              <a:buNone/>
            </a:pPr>
            <a:r>
              <a:rPr lang="pl-PL" cap="none" dirty="0" smtClean="0"/>
              <a:t>start.sh</a:t>
            </a:r>
            <a:endParaRPr lang="pl-PL" cap="none" dirty="0"/>
          </a:p>
        </p:txBody>
      </p:sp>
      <p:pic>
        <p:nvPicPr>
          <p:cNvPr id="4" name="Obraz 3"/>
          <p:cNvPicPr>
            <a:picLocks noChangeAspect="1"/>
          </p:cNvPicPr>
          <p:nvPr/>
        </p:nvPicPr>
        <p:blipFill>
          <a:blip r:embed="rId2"/>
          <a:stretch>
            <a:fillRect/>
          </a:stretch>
        </p:blipFill>
        <p:spPr>
          <a:xfrm>
            <a:off x="972389" y="2971797"/>
            <a:ext cx="8496300" cy="2743200"/>
          </a:xfrm>
          <a:prstGeom prst="rect">
            <a:avLst/>
          </a:prstGeom>
        </p:spPr>
      </p:pic>
    </p:spTree>
    <p:extLst>
      <p:ext uri="{BB962C8B-B14F-4D97-AF65-F5344CB8AC3E}">
        <p14:creationId xmlns:p14="http://schemas.microsoft.com/office/powerpoint/2010/main" val="35283099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CNI STOP</a:t>
            </a:r>
            <a:endParaRPr lang="pl-PL" dirty="0"/>
          </a:p>
        </p:txBody>
      </p:sp>
      <p:sp>
        <p:nvSpPr>
          <p:cNvPr id="3" name="Symbol zastępczy zawartości 2"/>
          <p:cNvSpPr>
            <a:spLocks noGrp="1"/>
          </p:cNvSpPr>
          <p:nvPr>
            <p:ph sz="quarter" idx="13"/>
          </p:nvPr>
        </p:nvSpPr>
        <p:spPr/>
        <p:txBody>
          <a:bodyPr/>
          <a:lstStyle/>
          <a:p>
            <a:r>
              <a:rPr lang="pl-PL" cap="none" dirty="0" smtClean="0"/>
              <a:t>stop.sh</a:t>
            </a:r>
            <a:endParaRPr lang="pl-PL" cap="none" dirty="0"/>
          </a:p>
          <a:p>
            <a:endParaRPr lang="pl-PL" dirty="0"/>
          </a:p>
        </p:txBody>
      </p:sp>
      <p:pic>
        <p:nvPicPr>
          <p:cNvPr id="4" name="Obraz 3"/>
          <p:cNvPicPr>
            <a:picLocks noChangeAspect="1"/>
          </p:cNvPicPr>
          <p:nvPr/>
        </p:nvPicPr>
        <p:blipFill>
          <a:blip r:embed="rId2"/>
          <a:stretch>
            <a:fillRect/>
          </a:stretch>
        </p:blipFill>
        <p:spPr>
          <a:xfrm>
            <a:off x="5738865" y="2947987"/>
            <a:ext cx="4524375" cy="2028825"/>
          </a:xfrm>
          <a:prstGeom prst="rect">
            <a:avLst/>
          </a:prstGeom>
        </p:spPr>
      </p:pic>
    </p:spTree>
    <p:extLst>
      <p:ext uri="{BB962C8B-B14F-4D97-AF65-F5344CB8AC3E}">
        <p14:creationId xmlns:p14="http://schemas.microsoft.com/office/powerpoint/2010/main" val="9309004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Day 1 </a:t>
            </a:r>
            <a:r>
              <a:rPr lang="pl-PL" dirty="0" err="1" smtClean="0"/>
              <a:t>after</a:t>
            </a:r>
            <a:r>
              <a:rPr lang="pl-PL" dirty="0" smtClean="0"/>
              <a:t> </a:t>
            </a:r>
            <a:r>
              <a:rPr lang="pl-PL" dirty="0" err="1" smtClean="0"/>
              <a:t>installation</a:t>
            </a:r>
            <a:endParaRPr lang="pl-PL" dirty="0"/>
          </a:p>
        </p:txBody>
      </p:sp>
      <p:sp>
        <p:nvSpPr>
          <p:cNvPr id="3" name="Symbol zastępczy zawartości 2"/>
          <p:cNvSpPr>
            <a:spLocks noGrp="1"/>
          </p:cNvSpPr>
          <p:nvPr>
            <p:ph sz="quarter" idx="13"/>
          </p:nvPr>
        </p:nvSpPr>
        <p:spPr/>
        <p:txBody>
          <a:bodyPr/>
          <a:lstStyle/>
          <a:p>
            <a:endParaRPr lang="pl-PL" dirty="0"/>
          </a:p>
        </p:txBody>
      </p:sp>
      <p:pic>
        <p:nvPicPr>
          <p:cNvPr id="4" name="Obraz 3"/>
          <p:cNvPicPr>
            <a:picLocks noChangeAspect="1"/>
          </p:cNvPicPr>
          <p:nvPr/>
        </p:nvPicPr>
        <p:blipFill>
          <a:blip r:embed="rId2"/>
          <a:stretch>
            <a:fillRect/>
          </a:stretch>
        </p:blipFill>
        <p:spPr>
          <a:xfrm>
            <a:off x="962025" y="2418251"/>
            <a:ext cx="5086350" cy="2619375"/>
          </a:xfrm>
          <a:prstGeom prst="rect">
            <a:avLst/>
          </a:prstGeom>
        </p:spPr>
      </p:pic>
      <p:pic>
        <p:nvPicPr>
          <p:cNvPr id="5" name="Obraz 4"/>
          <p:cNvPicPr>
            <a:picLocks noChangeAspect="1"/>
          </p:cNvPicPr>
          <p:nvPr/>
        </p:nvPicPr>
        <p:blipFill>
          <a:blip r:embed="rId3"/>
          <a:stretch>
            <a:fillRect/>
          </a:stretch>
        </p:blipFill>
        <p:spPr>
          <a:xfrm>
            <a:off x="6254261" y="2497015"/>
            <a:ext cx="4962526" cy="1028700"/>
          </a:xfrm>
          <a:prstGeom prst="rect">
            <a:avLst/>
          </a:prstGeom>
        </p:spPr>
      </p:pic>
      <p:sp>
        <p:nvSpPr>
          <p:cNvPr id="6" name="Strzałka w prawo 5"/>
          <p:cNvSpPr/>
          <p:nvPr/>
        </p:nvSpPr>
        <p:spPr>
          <a:xfrm rot="10800000">
            <a:off x="5913560" y="4662853"/>
            <a:ext cx="1395047" cy="2286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919584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Demo	</a:t>
            </a:r>
            <a:endParaRPr lang="pl-PL" dirty="0"/>
          </a:p>
        </p:txBody>
      </p:sp>
      <p:sp>
        <p:nvSpPr>
          <p:cNvPr id="3" name="Symbol zastępczy zawartości 2"/>
          <p:cNvSpPr>
            <a:spLocks noGrp="1"/>
          </p:cNvSpPr>
          <p:nvPr>
            <p:ph sz="quarter" idx="13"/>
          </p:nvPr>
        </p:nvSpPr>
        <p:spPr/>
        <p:txBody>
          <a:bodyPr>
            <a:normAutofit/>
          </a:bodyPr>
          <a:lstStyle/>
          <a:p>
            <a:pPr marL="0" indent="0" algn="ctr">
              <a:buNone/>
            </a:pPr>
            <a:endParaRPr lang="pl-PL" sz="6000" dirty="0" smtClean="0"/>
          </a:p>
          <a:p>
            <a:pPr marL="0" indent="0" algn="ctr">
              <a:buNone/>
            </a:pPr>
            <a:r>
              <a:rPr lang="pl-PL" sz="6000" dirty="0" smtClean="0"/>
              <a:t>Demo</a:t>
            </a:r>
            <a:r>
              <a:rPr lang="pl-PL" dirty="0" smtClean="0"/>
              <a:t> </a:t>
            </a:r>
            <a:endParaRPr lang="pl-PL" dirty="0"/>
          </a:p>
        </p:txBody>
      </p:sp>
    </p:spTree>
    <p:extLst>
      <p:ext uri="{BB962C8B-B14F-4D97-AF65-F5344CB8AC3E}">
        <p14:creationId xmlns:p14="http://schemas.microsoft.com/office/powerpoint/2010/main" val="13380726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Next</a:t>
            </a:r>
            <a:r>
              <a:rPr lang="pl-PL" dirty="0" smtClean="0"/>
              <a:t> </a:t>
            </a:r>
            <a:r>
              <a:rPr lang="pl-PL" dirty="0" err="1" smtClean="0"/>
              <a:t>Steps</a:t>
            </a:r>
            <a:endParaRPr lang="pl-PL" dirty="0"/>
          </a:p>
        </p:txBody>
      </p:sp>
      <p:sp>
        <p:nvSpPr>
          <p:cNvPr id="3" name="Symbol zastępczy zawartości 2"/>
          <p:cNvSpPr>
            <a:spLocks noGrp="1"/>
          </p:cNvSpPr>
          <p:nvPr>
            <p:ph sz="quarter" idx="13"/>
          </p:nvPr>
        </p:nvSpPr>
        <p:spPr/>
        <p:txBody>
          <a:bodyPr/>
          <a:lstStyle/>
          <a:p>
            <a:r>
              <a:rPr lang="pl-PL" dirty="0" err="1" smtClean="0"/>
              <a:t>Change</a:t>
            </a:r>
            <a:r>
              <a:rPr lang="pl-PL" dirty="0" smtClean="0"/>
              <a:t> BASH to </a:t>
            </a:r>
            <a:r>
              <a:rPr lang="pl-PL" dirty="0" err="1" smtClean="0"/>
              <a:t>Golang</a:t>
            </a:r>
            <a:r>
              <a:rPr lang="pl-PL" dirty="0" smtClean="0"/>
              <a:t> </a:t>
            </a:r>
            <a:r>
              <a:rPr lang="pl-PL" dirty="0" err="1" smtClean="0"/>
              <a:t>code</a:t>
            </a:r>
            <a:endParaRPr lang="pl-PL" dirty="0" smtClean="0"/>
          </a:p>
          <a:p>
            <a:endParaRPr lang="pl-PL" dirty="0" smtClean="0"/>
          </a:p>
          <a:p>
            <a:r>
              <a:rPr lang="pl-PL" dirty="0" err="1" smtClean="0"/>
              <a:t>Implement</a:t>
            </a:r>
            <a:r>
              <a:rPr lang="pl-PL" dirty="0" smtClean="0"/>
              <a:t> NETWORK POLICIES</a:t>
            </a:r>
          </a:p>
          <a:p>
            <a:pPr marL="0" indent="0">
              <a:buNone/>
            </a:pPr>
            <a:endParaRPr lang="pl-PL" dirty="0" smtClean="0"/>
          </a:p>
          <a:p>
            <a:r>
              <a:rPr lang="pl-PL" dirty="0" err="1" smtClean="0"/>
              <a:t>Create</a:t>
            </a:r>
            <a:r>
              <a:rPr lang="pl-PL" dirty="0" smtClean="0"/>
              <a:t> in GOLANG </a:t>
            </a:r>
            <a:r>
              <a:rPr lang="pl-PL" dirty="0" err="1" smtClean="0"/>
              <a:t>simple</a:t>
            </a:r>
            <a:r>
              <a:rPr lang="pl-PL" dirty="0" smtClean="0"/>
              <a:t> </a:t>
            </a:r>
            <a:r>
              <a:rPr lang="pl-PL" dirty="0" err="1" smtClean="0"/>
              <a:t>ingress</a:t>
            </a:r>
            <a:r>
              <a:rPr lang="pl-PL" dirty="0" smtClean="0"/>
              <a:t> </a:t>
            </a:r>
            <a:r>
              <a:rPr lang="pl-PL" dirty="0" err="1" smtClean="0"/>
              <a:t>controller</a:t>
            </a:r>
            <a:endParaRPr lang="pl-PL" dirty="0"/>
          </a:p>
        </p:txBody>
      </p:sp>
      <p:pic>
        <p:nvPicPr>
          <p:cNvPr id="5" name="Obraz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110728" y="3458308"/>
            <a:ext cx="2940990" cy="2623760"/>
          </a:xfrm>
          <a:prstGeom prst="rect">
            <a:avLst/>
          </a:prstGeom>
        </p:spPr>
      </p:pic>
      <p:sp>
        <p:nvSpPr>
          <p:cNvPr id="6" name="Prostokąt 5"/>
          <p:cNvSpPr/>
          <p:nvPr/>
        </p:nvSpPr>
        <p:spPr>
          <a:xfrm>
            <a:off x="7993497" y="1101970"/>
            <a:ext cx="3409774" cy="2308324"/>
          </a:xfrm>
          <a:prstGeom prst="rect">
            <a:avLst/>
          </a:prstGeom>
        </p:spPr>
        <p:txBody>
          <a:bodyPr wrap="square">
            <a:spAutoFit/>
          </a:bodyPr>
          <a:lstStyle/>
          <a:p>
            <a:r>
              <a:rPr lang="en-US" sz="1600" dirty="0"/>
              <a:t>Kubernetes offers the network policy resource that can be used to restrict network connections. The rules for incoming and outgoing traffic are declared in a network policy for ISO/OSI layers 3 and 4 (IP addresses and ports), and these rules are assigned to a group of pods using labels.</a:t>
            </a:r>
            <a:endParaRPr lang="pl-PL" sz="1600" dirty="0"/>
          </a:p>
        </p:txBody>
      </p:sp>
      <p:sp>
        <p:nvSpPr>
          <p:cNvPr id="7" name="Strzałka w prawo 6"/>
          <p:cNvSpPr/>
          <p:nvPr/>
        </p:nvSpPr>
        <p:spPr>
          <a:xfrm rot="231813">
            <a:off x="5391938" y="3578774"/>
            <a:ext cx="2242676" cy="3341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85530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13775" y="618517"/>
            <a:ext cx="10364451" cy="835145"/>
          </a:xfrm>
        </p:spPr>
        <p:txBody>
          <a:bodyPr/>
          <a:lstStyle/>
          <a:p>
            <a:r>
              <a:rPr lang="pl-PL" dirty="0" err="1"/>
              <a:t>Kubernetes</a:t>
            </a:r>
            <a:r>
              <a:rPr lang="pl-PL" dirty="0"/>
              <a:t> </a:t>
            </a:r>
            <a:r>
              <a:rPr lang="pl-PL" dirty="0" err="1" smtClean="0"/>
              <a:t>architecture</a:t>
            </a:r>
            <a:endParaRPr lang="pl-PL" dirty="0"/>
          </a:p>
        </p:txBody>
      </p:sp>
      <p:pic>
        <p:nvPicPr>
          <p:cNvPr id="5" name="Obraz 4"/>
          <p:cNvPicPr>
            <a:picLocks noChangeAspect="1"/>
          </p:cNvPicPr>
          <p:nvPr/>
        </p:nvPicPr>
        <p:blipFill>
          <a:blip r:embed="rId2"/>
          <a:stretch>
            <a:fillRect/>
          </a:stretch>
        </p:blipFill>
        <p:spPr>
          <a:xfrm>
            <a:off x="1242644" y="1956465"/>
            <a:ext cx="8680939" cy="4245360"/>
          </a:xfrm>
          <a:prstGeom prst="rect">
            <a:avLst/>
          </a:prstGeom>
        </p:spPr>
      </p:pic>
    </p:spTree>
    <p:extLst>
      <p:ext uri="{BB962C8B-B14F-4D97-AF65-F5344CB8AC3E}">
        <p14:creationId xmlns:p14="http://schemas.microsoft.com/office/powerpoint/2010/main" val="1870597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Kubernetes</a:t>
            </a:r>
            <a:r>
              <a:rPr lang="pl-PL" dirty="0" smtClean="0"/>
              <a:t> </a:t>
            </a:r>
            <a:r>
              <a:rPr lang="pl-PL" dirty="0" err="1" smtClean="0"/>
              <a:t>modular</a:t>
            </a:r>
            <a:r>
              <a:rPr lang="pl-PL" dirty="0" smtClean="0"/>
              <a:t> </a:t>
            </a:r>
            <a:r>
              <a:rPr lang="pl-PL" dirty="0" err="1" smtClean="0"/>
              <a:t>plugins</a:t>
            </a:r>
            <a:endParaRPr lang="pl-PL" dirty="0"/>
          </a:p>
        </p:txBody>
      </p:sp>
      <p:pic>
        <p:nvPicPr>
          <p:cNvPr id="5" name="Symbol zastępczy zawartości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43456" y="2016369"/>
            <a:ext cx="6715045" cy="3768969"/>
          </a:xfrm>
        </p:spPr>
      </p:pic>
      <p:sp>
        <p:nvSpPr>
          <p:cNvPr id="4" name="Strzałka w dół 3"/>
          <p:cNvSpPr/>
          <p:nvPr/>
        </p:nvSpPr>
        <p:spPr>
          <a:xfrm rot="18796721">
            <a:off x="4900305" y="2881029"/>
            <a:ext cx="361569" cy="767513"/>
          </a:xfrm>
          <a:prstGeom prst="downArrow">
            <a:avLst>
              <a:gd name="adj1" fmla="val 50000"/>
              <a:gd name="adj2" fmla="val 328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402971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Kubernetes</a:t>
            </a:r>
            <a:r>
              <a:rPr lang="pl-PL" dirty="0" smtClean="0"/>
              <a:t> </a:t>
            </a:r>
            <a:r>
              <a:rPr lang="pl-PL" dirty="0" err="1" smtClean="0"/>
              <a:t>Plugins</a:t>
            </a:r>
            <a:endParaRPr lang="pl-PL" dirty="0"/>
          </a:p>
        </p:txBody>
      </p:sp>
      <p:pic>
        <p:nvPicPr>
          <p:cNvPr id="4" name="Symbol zastępczy zawartości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56692" y="2032856"/>
            <a:ext cx="6861991" cy="3886793"/>
          </a:xfrm>
        </p:spPr>
      </p:pic>
      <p:sp>
        <p:nvSpPr>
          <p:cNvPr id="5" name="Strzałka w dół 4"/>
          <p:cNvSpPr/>
          <p:nvPr/>
        </p:nvSpPr>
        <p:spPr>
          <a:xfrm rot="3463442">
            <a:off x="4366904" y="3508213"/>
            <a:ext cx="361569" cy="767513"/>
          </a:xfrm>
          <a:prstGeom prst="downArrow">
            <a:avLst>
              <a:gd name="adj1" fmla="val 50000"/>
              <a:gd name="adj2" fmla="val 328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500736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13775" y="618518"/>
            <a:ext cx="10364451" cy="831142"/>
          </a:xfrm>
        </p:spPr>
        <p:txBody>
          <a:bodyPr/>
          <a:lstStyle/>
          <a:p>
            <a:r>
              <a:rPr lang="nb-NO" dirty="0"/>
              <a:t>AKS Host VM operating system</a:t>
            </a:r>
            <a:endParaRPr lang="pl-PL" dirty="0"/>
          </a:p>
        </p:txBody>
      </p:sp>
      <p:sp>
        <p:nvSpPr>
          <p:cNvPr id="3" name="Symbol zastępczy zawartości 2"/>
          <p:cNvSpPr>
            <a:spLocks noGrp="1"/>
          </p:cNvSpPr>
          <p:nvPr>
            <p:ph sz="quarter" idx="13"/>
          </p:nvPr>
        </p:nvSpPr>
        <p:spPr>
          <a:xfrm>
            <a:off x="1025286" y="1776077"/>
            <a:ext cx="10371260" cy="4111767"/>
          </a:xfrm>
        </p:spPr>
        <p:txBody>
          <a:bodyPr>
            <a:normAutofit/>
          </a:bodyPr>
          <a:lstStyle/>
          <a:p>
            <a:pPr marL="0" indent="0">
              <a:buNone/>
            </a:pPr>
            <a:r>
              <a:rPr lang="en-US" cap="none" dirty="0"/>
              <a:t>AKS clusters are deployed on host VMs, which run a security-optimized</a:t>
            </a:r>
          </a:p>
          <a:p>
            <a:pPr marL="0" indent="0">
              <a:buNone/>
            </a:pPr>
            <a:r>
              <a:rPr lang="en-US" cap="none" dirty="0"/>
              <a:t>OS used for containers running on AKS</a:t>
            </a:r>
          </a:p>
          <a:p>
            <a:pPr marL="0" indent="0">
              <a:buNone/>
            </a:pPr>
            <a:r>
              <a:rPr lang="en-US" cap="none" dirty="0" smtClean="0"/>
              <a:t>Host </a:t>
            </a:r>
            <a:r>
              <a:rPr lang="en-US" cap="none" dirty="0"/>
              <a:t>OS is based on an </a:t>
            </a:r>
            <a:r>
              <a:rPr lang="en-US" b="1" cap="none" dirty="0"/>
              <a:t>Ubuntu 18.04.5 LTS </a:t>
            </a:r>
            <a:r>
              <a:rPr lang="en-US" cap="none" dirty="0"/>
              <a:t>image with security hardening and</a:t>
            </a:r>
          </a:p>
          <a:p>
            <a:pPr marL="0" indent="0">
              <a:buNone/>
            </a:pPr>
            <a:r>
              <a:rPr lang="pl-PL" cap="none" dirty="0" err="1"/>
              <a:t>optimizations</a:t>
            </a:r>
            <a:r>
              <a:rPr lang="pl-PL" cap="none" dirty="0"/>
              <a:t> applied.</a:t>
            </a:r>
          </a:p>
          <a:p>
            <a:pPr marL="0" indent="0">
              <a:buNone/>
            </a:pPr>
            <a:r>
              <a:rPr lang="en-US" cap="none" dirty="0" smtClean="0"/>
              <a:t>By </a:t>
            </a:r>
            <a:r>
              <a:rPr lang="en-US" cap="none" dirty="0"/>
              <a:t>default there is no access to nodes, however:</a:t>
            </a:r>
          </a:p>
          <a:p>
            <a:pPr marL="0" indent="0">
              <a:buNone/>
            </a:pPr>
            <a:r>
              <a:rPr lang="en-US" cap="none" dirty="0"/>
              <a:t>• You can set SSH Key (but only one)</a:t>
            </a:r>
          </a:p>
          <a:p>
            <a:pPr marL="0" indent="0">
              <a:buNone/>
            </a:pPr>
            <a:r>
              <a:rPr lang="en-US" cap="none" dirty="0"/>
              <a:t>• You can run a debugger pod to node (but it’s privileged one)</a:t>
            </a:r>
            <a:endParaRPr lang="pl-PL" cap="none" dirty="0"/>
          </a:p>
        </p:txBody>
      </p:sp>
    </p:spTree>
    <p:extLst>
      <p:ext uri="{BB962C8B-B14F-4D97-AF65-F5344CB8AC3E}">
        <p14:creationId xmlns:p14="http://schemas.microsoft.com/office/powerpoint/2010/main" val="2285510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ymbol zastępczy zawartości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561804" y="1336573"/>
            <a:ext cx="6038949" cy="3517718"/>
          </a:xfrm>
        </p:spPr>
      </p:pic>
      <p:sp>
        <p:nvSpPr>
          <p:cNvPr id="2" name="Tytuł 1"/>
          <p:cNvSpPr>
            <a:spLocks noGrp="1"/>
          </p:cNvSpPr>
          <p:nvPr>
            <p:ph type="title"/>
          </p:nvPr>
        </p:nvSpPr>
        <p:spPr>
          <a:xfrm>
            <a:off x="913775" y="618518"/>
            <a:ext cx="10364451" cy="875746"/>
          </a:xfrm>
        </p:spPr>
        <p:txBody>
          <a:bodyPr/>
          <a:lstStyle/>
          <a:p>
            <a:r>
              <a:rPr lang="pl-PL" b="1" dirty="0"/>
              <a:t>AKS </a:t>
            </a:r>
            <a:r>
              <a:rPr lang="pl-PL" b="1" dirty="0" err="1"/>
              <a:t>node</a:t>
            </a:r>
            <a:r>
              <a:rPr lang="pl-PL" b="1" dirty="0"/>
              <a:t> </a:t>
            </a:r>
            <a:r>
              <a:rPr lang="pl-PL" b="1" dirty="0" smtClean="0"/>
              <a:t>update</a:t>
            </a:r>
            <a:endParaRPr lang="pl-PL" dirty="0"/>
          </a:p>
        </p:txBody>
      </p:sp>
      <p:sp>
        <p:nvSpPr>
          <p:cNvPr id="5" name="Prostokąt 4"/>
          <p:cNvSpPr/>
          <p:nvPr/>
        </p:nvSpPr>
        <p:spPr>
          <a:xfrm>
            <a:off x="189789" y="1973948"/>
            <a:ext cx="5161795" cy="1477328"/>
          </a:xfrm>
          <a:prstGeom prst="rect">
            <a:avLst/>
          </a:prstGeom>
        </p:spPr>
        <p:txBody>
          <a:bodyPr wrap="square">
            <a:spAutoFit/>
          </a:bodyPr>
          <a:lstStyle/>
          <a:p>
            <a:r>
              <a:rPr lang="en-US" dirty="0"/>
              <a:t>Some security updates, such as kernel updates, require a node reboot to finalize the process. A Linux node that requires a reboot creates a file named </a:t>
            </a:r>
            <a:r>
              <a:rPr lang="en-US" b="1" i="1" dirty="0"/>
              <a:t>/</a:t>
            </a:r>
            <a:r>
              <a:rPr lang="en-US" b="1" i="1" dirty="0" err="1"/>
              <a:t>var</a:t>
            </a:r>
            <a:r>
              <a:rPr lang="en-US" b="1" i="1" dirty="0"/>
              <a:t>/run/reboot-required</a:t>
            </a:r>
            <a:r>
              <a:rPr lang="en-US" dirty="0"/>
              <a:t>. This reboot process doesn't happen automatically.</a:t>
            </a:r>
            <a:endParaRPr lang="pl-PL" dirty="0"/>
          </a:p>
        </p:txBody>
      </p:sp>
      <p:sp>
        <p:nvSpPr>
          <p:cNvPr id="6" name="Prostokąt 5"/>
          <p:cNvSpPr/>
          <p:nvPr/>
        </p:nvSpPr>
        <p:spPr>
          <a:xfrm>
            <a:off x="913775" y="5659465"/>
            <a:ext cx="8620518" cy="646331"/>
          </a:xfrm>
          <a:prstGeom prst="rect">
            <a:avLst/>
          </a:prstGeom>
        </p:spPr>
        <p:txBody>
          <a:bodyPr wrap="square">
            <a:spAutoFit/>
          </a:bodyPr>
          <a:lstStyle/>
          <a:p>
            <a:r>
              <a:rPr lang="pl-PL" dirty="0">
                <a:hlinkClick r:id="rId3"/>
              </a:rPr>
              <a:t>https://</a:t>
            </a:r>
            <a:r>
              <a:rPr lang="pl-PL" dirty="0" smtClean="0">
                <a:hlinkClick r:id="rId3"/>
              </a:rPr>
              <a:t>learn.microsoft.com/en-us/azure/aks/node-updates-kured</a:t>
            </a:r>
            <a:endParaRPr lang="pl-PL" dirty="0" smtClean="0"/>
          </a:p>
          <a:p>
            <a:endParaRPr lang="pl-PL" dirty="0"/>
          </a:p>
        </p:txBody>
      </p:sp>
    </p:spTree>
    <p:extLst>
      <p:ext uri="{BB962C8B-B14F-4D97-AF65-F5344CB8AC3E}">
        <p14:creationId xmlns:p14="http://schemas.microsoft.com/office/powerpoint/2010/main" val="2686641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Kropla">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TM04033925[[fn=Kropla]]</Template>
  <TotalTime>27376</TotalTime>
  <Words>2084</Words>
  <Application>Microsoft Office PowerPoint</Application>
  <PresentationFormat>Panoramiczny</PresentationFormat>
  <Paragraphs>220</Paragraphs>
  <Slides>46</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46</vt:i4>
      </vt:variant>
    </vt:vector>
  </HeadingPairs>
  <TitlesOfParts>
    <vt:vector size="50" baseType="lpstr">
      <vt:lpstr>Arial</vt:lpstr>
      <vt:lpstr>Arial Unicode MS</vt:lpstr>
      <vt:lpstr>Tw Cen MT</vt:lpstr>
      <vt:lpstr>Kropla</vt:lpstr>
      <vt:lpstr>AKS ON Azure with BASH CNI </vt:lpstr>
      <vt:lpstr>About me</vt:lpstr>
      <vt:lpstr>Intro</vt:lpstr>
      <vt:lpstr>Creating K8s on Azure</vt:lpstr>
      <vt:lpstr>Kubernetes architecture</vt:lpstr>
      <vt:lpstr>Kubernetes modular plugins</vt:lpstr>
      <vt:lpstr>Kubernetes Plugins</vt:lpstr>
      <vt:lpstr>AKS Host VM operating system</vt:lpstr>
      <vt:lpstr>AKS node update</vt:lpstr>
      <vt:lpstr>Container NetworK (CNI)</vt:lpstr>
      <vt:lpstr>Container-to-Container Networking </vt:lpstr>
      <vt:lpstr>Container-to-Container Networking</vt:lpstr>
      <vt:lpstr>Container-to-Container Networking</vt:lpstr>
      <vt:lpstr>Pod-to-Pod Networking</vt:lpstr>
      <vt:lpstr>Pod-to-Pod Networking</vt:lpstr>
      <vt:lpstr>WHAT ARE PAUSE CONTAINERS ?</vt:lpstr>
      <vt:lpstr>Life of a packet: Pod-to-Pod, same Node</vt:lpstr>
      <vt:lpstr>Life of a packet: Pod-to-Pod, across Nodes </vt:lpstr>
      <vt:lpstr>How to create you own CNI Plugin</vt:lpstr>
      <vt:lpstr>AKS ApProach</vt:lpstr>
      <vt:lpstr>AKS ApProach Bring your own CNI</vt:lpstr>
      <vt:lpstr>What is CNI</vt:lpstr>
      <vt:lpstr>CNI Versions</vt:lpstr>
      <vt:lpstr>How CNI plugin works (in k8s)</vt:lpstr>
      <vt:lpstr>What a CNI plugin is made of?</vt:lpstr>
      <vt:lpstr>CNI Operations</vt:lpstr>
      <vt:lpstr>HOW CNI  FITS IN</vt:lpstr>
      <vt:lpstr>CNI interaction</vt:lpstr>
      <vt:lpstr>CNI Configuration</vt:lpstr>
      <vt:lpstr>CNI BASH  LOOP</vt:lpstr>
      <vt:lpstr>CNI Specification</vt:lpstr>
      <vt:lpstr>CNI WORKFLOW</vt:lpstr>
      <vt:lpstr>CNI WORKFLOW</vt:lpstr>
      <vt:lpstr>CNI WORKFLOW</vt:lpstr>
      <vt:lpstr>CNI BASH CONFIGURATION</vt:lpstr>
      <vt:lpstr>Obtaining IP for POD</vt:lpstr>
      <vt:lpstr>Create Network Bridge</vt:lpstr>
      <vt:lpstr>Create VETH PAIR</vt:lpstr>
      <vt:lpstr>How to install CNI ON AKS</vt:lpstr>
      <vt:lpstr>DAY 0 afTER installation</vt:lpstr>
      <vt:lpstr>How to install CNI on AKS</vt:lpstr>
      <vt:lpstr>CNI START</vt:lpstr>
      <vt:lpstr>CNI STOP</vt:lpstr>
      <vt:lpstr>Day 1 after installation</vt:lpstr>
      <vt:lpstr>Demo </vt:lpstr>
      <vt:lpstr>Next Steps</vt:lpstr>
    </vt:vector>
  </TitlesOfParts>
  <Company>Polkomtel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Krzysztof Pudłowski</dc:creator>
  <cp:lastModifiedBy>Krzysztof Pudłowski</cp:lastModifiedBy>
  <cp:revision>157</cp:revision>
  <dcterms:created xsi:type="dcterms:W3CDTF">2022-11-21T19:25:00Z</dcterms:created>
  <dcterms:modified xsi:type="dcterms:W3CDTF">2023-10-24T13:28:58Z</dcterms:modified>
</cp:coreProperties>
</file>